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0"/>
  </p:notesMasterIdLst>
  <p:handoutMasterIdLst>
    <p:handoutMasterId r:id="rId21"/>
  </p:handoutMasterIdLst>
  <p:sldIdLst>
    <p:sldId id="256" r:id="rId2"/>
    <p:sldId id="281" r:id="rId3"/>
    <p:sldId id="280" r:id="rId4"/>
    <p:sldId id="282" r:id="rId5"/>
    <p:sldId id="269" r:id="rId6"/>
    <p:sldId id="267" r:id="rId7"/>
    <p:sldId id="268" r:id="rId8"/>
    <p:sldId id="285" r:id="rId9"/>
    <p:sldId id="288" r:id="rId10"/>
    <p:sldId id="289" r:id="rId11"/>
    <p:sldId id="290" r:id="rId12"/>
    <p:sldId id="286" r:id="rId13"/>
    <p:sldId id="287" r:id="rId14"/>
    <p:sldId id="316" r:id="rId15"/>
    <p:sldId id="317" r:id="rId16"/>
    <p:sldId id="318" r:id="rId17"/>
    <p:sldId id="296" r:id="rId18"/>
    <p:sldId id="315" r:id="rId19"/>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70" d="100"/>
          <a:sy n="70" d="100"/>
        </p:scale>
        <p:origin x="84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7/27/2023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27 July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19A9A128-9747-4AC1-9864-81ECD567CE3B}"/>
              </a:ext>
            </a:extLst>
          </p:cNvPr>
          <p:cNvSpPr/>
          <p:nvPr userDrawn="1"/>
        </p:nvSpPr>
        <p:spPr>
          <a:xfrm>
            <a:off x="549015" y="6484959"/>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D78B9E9E-CF89-4BBA-85F8-501E2BE3C836}"/>
              </a:ext>
            </a:extLst>
          </p:cNvPr>
          <p:cNvSpPr/>
          <p:nvPr userDrawn="1"/>
        </p:nvSpPr>
        <p:spPr>
          <a:xfrm>
            <a:off x="549015" y="6484959"/>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Rectangle 9">
            <a:extLst>
              <a:ext uri="{FF2B5EF4-FFF2-40B4-BE49-F238E27FC236}">
                <a16:creationId xmlns:a16="http://schemas.microsoft.com/office/drawing/2014/main" id="{DC33758A-8F6A-4439-9D8A-925EBAA3EC49}"/>
              </a:ext>
            </a:extLst>
          </p:cNvPr>
          <p:cNvSpPr/>
          <p:nvPr userDrawn="1"/>
        </p:nvSpPr>
        <p:spPr>
          <a:xfrm>
            <a:off x="549015" y="6484959"/>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2">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athssupport.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7/27/2023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37BDFDB0-8D90-46E4-99DE-37E7B970D526}"/>
              </a:ext>
            </a:extLst>
          </p:cNvPr>
          <p:cNvSpPr/>
          <p:nvPr userDrawn="1"/>
        </p:nvSpPr>
        <p:spPr>
          <a:xfrm>
            <a:off x="549015" y="6484959"/>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14">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image" Target="../media/image67.png"/><Relationship Id="rId7" Type="http://schemas.openxmlformats.org/officeDocument/2006/relationships/image" Target="../media/image71.png"/><Relationship Id="rId12" Type="http://schemas.openxmlformats.org/officeDocument/2006/relationships/hyperlink" Target="http://www.mathssupport.org/" TargetMode="External"/><Relationship Id="rId2" Type="http://schemas.openxmlformats.org/officeDocument/2006/relationships/image" Target="../media/image66.png"/><Relationship Id="rId1" Type="http://schemas.openxmlformats.org/officeDocument/2006/relationships/slideLayout" Target="../slideLayouts/slideLayout7.xml"/><Relationship Id="rId6" Type="http://schemas.openxmlformats.org/officeDocument/2006/relationships/image" Target="../media/image70.png"/><Relationship Id="rId11" Type="http://schemas.openxmlformats.org/officeDocument/2006/relationships/image" Target="../media/image75.png"/><Relationship Id="rId5" Type="http://schemas.openxmlformats.org/officeDocument/2006/relationships/image" Target="../media/image69.png"/><Relationship Id="rId10" Type="http://schemas.openxmlformats.org/officeDocument/2006/relationships/image" Target="../media/image74.png"/><Relationship Id="rId4" Type="http://schemas.openxmlformats.org/officeDocument/2006/relationships/image" Target="../media/image68.png"/><Relationship Id="rId9" Type="http://schemas.openxmlformats.org/officeDocument/2006/relationships/image" Target="../media/image73.png"/></Relationships>
</file>

<file path=ppt/slides/_rels/slide3.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7.png"/><Relationship Id="rId13" Type="http://schemas.openxmlformats.org/officeDocument/2006/relationships/image" Target="../media/image82.png"/><Relationship Id="rId18" Type="http://schemas.openxmlformats.org/officeDocument/2006/relationships/image" Target="../media/image71.png"/><Relationship Id="rId26" Type="http://schemas.openxmlformats.org/officeDocument/2006/relationships/image" Target="../media/image72.png"/><Relationship Id="rId3" Type="http://schemas.openxmlformats.org/officeDocument/2006/relationships/image" Target="../media/image47.png"/><Relationship Id="rId21" Type="http://schemas.openxmlformats.org/officeDocument/2006/relationships/image" Target="../media/image86.png"/><Relationship Id="rId7" Type="http://schemas.openxmlformats.org/officeDocument/2006/relationships/image" Target="../media/image76.png"/><Relationship Id="rId12" Type="http://schemas.openxmlformats.org/officeDocument/2006/relationships/image" Target="../media/image81.png"/><Relationship Id="rId17" Type="http://schemas.openxmlformats.org/officeDocument/2006/relationships/image" Target="../media/image70.png"/><Relationship Id="rId25" Type="http://schemas.openxmlformats.org/officeDocument/2006/relationships/image" Target="../media/image90.png"/><Relationship Id="rId2" Type="http://schemas.openxmlformats.org/officeDocument/2006/relationships/image" Target="../media/image46.png"/><Relationship Id="rId16" Type="http://schemas.openxmlformats.org/officeDocument/2006/relationships/image" Target="../media/image83.png"/><Relationship Id="rId20" Type="http://schemas.openxmlformats.org/officeDocument/2006/relationships/image" Target="../media/image85.png"/><Relationship Id="rId29" Type="http://schemas.openxmlformats.org/officeDocument/2006/relationships/image" Target="../media/image75.png"/><Relationship Id="rId1" Type="http://schemas.openxmlformats.org/officeDocument/2006/relationships/slideLayout" Target="../slideLayouts/slideLayout7.xml"/><Relationship Id="rId6" Type="http://schemas.openxmlformats.org/officeDocument/2006/relationships/image" Target="../media/image67.png"/><Relationship Id="rId11" Type="http://schemas.openxmlformats.org/officeDocument/2006/relationships/image" Target="../media/image80.png"/><Relationship Id="rId24" Type="http://schemas.openxmlformats.org/officeDocument/2006/relationships/image" Target="../media/image89.png"/><Relationship Id="rId5" Type="http://schemas.openxmlformats.org/officeDocument/2006/relationships/image" Target="../media/image66.png"/><Relationship Id="rId15" Type="http://schemas.openxmlformats.org/officeDocument/2006/relationships/image" Target="../media/image69.png"/><Relationship Id="rId23" Type="http://schemas.openxmlformats.org/officeDocument/2006/relationships/image" Target="../media/image88.png"/><Relationship Id="rId28" Type="http://schemas.openxmlformats.org/officeDocument/2006/relationships/image" Target="../media/image74.png"/><Relationship Id="rId10" Type="http://schemas.openxmlformats.org/officeDocument/2006/relationships/image" Target="../media/image79.png"/><Relationship Id="rId19" Type="http://schemas.openxmlformats.org/officeDocument/2006/relationships/image" Target="../media/image84.png"/><Relationship Id="rId4" Type="http://schemas.openxmlformats.org/officeDocument/2006/relationships/image" Target="../media/image48.png"/><Relationship Id="rId9" Type="http://schemas.openxmlformats.org/officeDocument/2006/relationships/image" Target="../media/image78.png"/><Relationship Id="rId14" Type="http://schemas.openxmlformats.org/officeDocument/2006/relationships/image" Target="../media/image68.png"/><Relationship Id="rId22" Type="http://schemas.openxmlformats.org/officeDocument/2006/relationships/image" Target="../media/image87.png"/><Relationship Id="rId27" Type="http://schemas.openxmlformats.org/officeDocument/2006/relationships/image" Target="../media/image73.png"/><Relationship Id="rId30" Type="http://schemas.openxmlformats.org/officeDocument/2006/relationships/hyperlink" Target="http://www.mathssupport.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27 July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lstStyle/>
          <a:p>
            <a:r>
              <a:rPr lang="en-GB" dirty="0"/>
              <a:t>Graphing circular functions: tan</a:t>
            </a:r>
            <a:endParaRPr lang="en-US" dirty="0"/>
          </a:p>
        </p:txBody>
      </p:sp>
      <p:sp>
        <p:nvSpPr>
          <p:cNvPr id="4" name="Subtitle 4"/>
          <p:cNvSpPr>
            <a:spLocks noGrp="1"/>
          </p:cNvSpPr>
          <p:nvPr>
            <p:ph type="subTitle" idx="1"/>
          </p:nvPr>
        </p:nvSpPr>
        <p:spPr>
          <a:xfrm>
            <a:off x="1066800" y="3200400"/>
            <a:ext cx="7010400" cy="1600200"/>
          </a:xfrm>
        </p:spPr>
        <p:txBody>
          <a:bodyPr>
            <a:normAutofit/>
          </a:bodyPr>
          <a:lstStyle/>
          <a:p>
            <a:pPr marL="633413" indent="-633413"/>
            <a:r>
              <a:rPr lang="en-US" dirty="0"/>
              <a:t>LO: To draw the graph of circular functions.</a:t>
            </a:r>
          </a:p>
          <a:p>
            <a:pPr marL="633413"/>
            <a:r>
              <a:rPr lang="en-US" dirty="0"/>
              <a:t>To solve trigonometric equations using graphs.  </a:t>
            </a:r>
            <a:endParaRPr lang="en-GB" dirty="0"/>
          </a:p>
          <a:p>
            <a:pPr marL="2743200" indent="-2743200" algn="l"/>
            <a:endParaRPr lang="en-GB" dirty="0"/>
          </a:p>
        </p:txBody>
      </p:sp>
      <p:sp>
        <p:nvSpPr>
          <p:cNvPr id="5" name="Rectangle 4">
            <a:hlinkClick r:id="rId2"/>
            <a:extLst>
              <a:ext uri="{FF2B5EF4-FFF2-40B4-BE49-F238E27FC236}">
                <a16:creationId xmlns:a16="http://schemas.microsoft.com/office/drawing/2014/main" id="{A7BFEA67-2147-4C92-9969-DCC187A81377}"/>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0CD8BA3F-5559-495F-A1F4-13517A0A0607}"/>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a:extLst>
              <a:ext uri="{FF2B5EF4-FFF2-40B4-BE49-F238E27FC236}">
                <a16:creationId xmlns:a16="http://schemas.microsoft.com/office/drawing/2014/main" id="{8BC02F3E-6BE0-134F-8CBD-72582B9C8B6F}"/>
              </a:ext>
            </a:extLst>
          </p:cNvPr>
          <p:cNvPicPr>
            <a:picLocks noChangeAspect="1"/>
          </p:cNvPicPr>
          <p:nvPr/>
        </p:nvPicPr>
        <p:blipFill>
          <a:blip r:embed="rId2"/>
          <a:stretch>
            <a:fillRect/>
          </a:stretch>
        </p:blipFill>
        <p:spPr>
          <a:xfrm>
            <a:off x="6858000" y="1371600"/>
            <a:ext cx="2008562"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2" name="Oval 1"/>
          <p:cNvSpPr/>
          <p:nvPr/>
        </p:nvSpPr>
        <p:spPr>
          <a:xfrm>
            <a:off x="7302073" y="3127898"/>
            <a:ext cx="347472" cy="204573"/>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 name="TextBox 19"/>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 name="TextBox 20"/>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17" name="Rectangle 16">
            <a:hlinkClick r:id="rId3"/>
            <a:extLst>
              <a:ext uri="{FF2B5EF4-FFF2-40B4-BE49-F238E27FC236}">
                <a16:creationId xmlns:a16="http://schemas.microsoft.com/office/drawing/2014/main" id="{7C9F9055-8CF8-4795-A733-349C05DED8D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hlinkClick r:id="rId3"/>
            <a:extLst>
              <a:ext uri="{FF2B5EF4-FFF2-40B4-BE49-F238E27FC236}">
                <a16:creationId xmlns:a16="http://schemas.microsoft.com/office/drawing/2014/main" id="{B96CB1A2-61FC-451F-ADA1-55EC0FA2BD85}"/>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0D04C29-CAA8-ADA1-01A5-9FD5AA405463}"/>
              </a:ext>
            </a:extLst>
          </p:cNvPr>
          <p:cNvSpPr txBox="1"/>
          <p:nvPr/>
        </p:nvSpPr>
        <p:spPr>
          <a:xfrm>
            <a:off x="340769" y="1726435"/>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F15B4EEE-06D0-780F-FAB2-DF9DC7EF3F11}"/>
              </a:ext>
            </a:extLst>
          </p:cNvPr>
          <p:cNvSpPr txBox="1"/>
          <p:nvPr/>
        </p:nvSpPr>
        <p:spPr>
          <a:xfrm>
            <a:off x="340769" y="4108263"/>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C6B8ABAF-CAB9-3619-677D-6B19490647D6}"/>
              </a:ext>
            </a:extLst>
          </p:cNvPr>
          <p:cNvSpPr txBox="1"/>
          <p:nvPr/>
        </p:nvSpPr>
        <p:spPr>
          <a:xfrm>
            <a:off x="340769" y="2524690"/>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BCACDBE4-6693-2E4B-1EEA-B967B112D4B6}"/>
              </a:ext>
            </a:extLst>
          </p:cNvPr>
          <p:cNvSpPr txBox="1"/>
          <p:nvPr/>
        </p:nvSpPr>
        <p:spPr>
          <a:xfrm>
            <a:off x="340769" y="3332471"/>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4745B2B8-21FD-D056-FC96-DD4F79DC359A}"/>
              </a:ext>
            </a:extLst>
          </p:cNvPr>
          <p:cNvSpPr txBox="1"/>
          <p:nvPr/>
        </p:nvSpPr>
        <p:spPr>
          <a:xfrm>
            <a:off x="340769" y="2128771"/>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47CDD734-3B51-5D7E-1F17-52943D487D4E}"/>
              </a:ext>
            </a:extLst>
          </p:cNvPr>
          <p:cNvSpPr txBox="1"/>
          <p:nvPr/>
        </p:nvSpPr>
        <p:spPr>
          <a:xfrm>
            <a:off x="2965184" y="2114948"/>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D466C9E1-01EE-85E2-5FD4-715A65A766DA}"/>
              </a:ext>
            </a:extLst>
          </p:cNvPr>
          <p:cNvSpPr txBox="1"/>
          <p:nvPr/>
        </p:nvSpPr>
        <p:spPr>
          <a:xfrm>
            <a:off x="1777928" y="4585985"/>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B3C2B1CE-0A1C-E736-0693-ACDB0DDD2EEE}"/>
              </a:ext>
            </a:extLst>
          </p:cNvPr>
          <p:cNvSpPr txBox="1"/>
          <p:nvPr/>
        </p:nvSpPr>
        <p:spPr>
          <a:xfrm>
            <a:off x="3810152" y="4591629"/>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13" name="TextBox 12">
            <a:extLst>
              <a:ext uri="{FF2B5EF4-FFF2-40B4-BE49-F238E27FC236}">
                <a16:creationId xmlns:a16="http://schemas.microsoft.com/office/drawing/2014/main" id="{F3211568-19F1-6DFB-0FDC-E963C8D4535B}"/>
              </a:ext>
            </a:extLst>
          </p:cNvPr>
          <p:cNvSpPr txBox="1"/>
          <p:nvPr/>
        </p:nvSpPr>
        <p:spPr>
          <a:xfrm>
            <a:off x="4720075" y="460873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20A159CC-A934-886A-8F3F-69B9A0C58EDD}"/>
              </a:ext>
            </a:extLst>
          </p:cNvPr>
          <p:cNvSpPr txBox="1"/>
          <p:nvPr/>
        </p:nvSpPr>
        <p:spPr>
          <a:xfrm>
            <a:off x="1762373" y="4175127"/>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Y1</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30DCB260-2606-0ECC-BE52-4CE2C8A2874E}"/>
              </a:ext>
            </a:extLst>
          </p:cNvPr>
          <p:cNvSpPr txBox="1"/>
          <p:nvPr/>
        </p:nvSpPr>
        <p:spPr>
          <a:xfrm>
            <a:off x="3794597" y="4180771"/>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16" name="TextBox 15">
            <a:extLst>
              <a:ext uri="{FF2B5EF4-FFF2-40B4-BE49-F238E27FC236}">
                <a16:creationId xmlns:a16="http://schemas.microsoft.com/office/drawing/2014/main" id="{5053D421-978A-D63C-6F64-79423991A264}"/>
              </a:ext>
            </a:extLst>
          </p:cNvPr>
          <p:cNvSpPr txBox="1"/>
          <p:nvPr/>
        </p:nvSpPr>
        <p:spPr>
          <a:xfrm>
            <a:off x="4726253" y="423867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3" name="TextBox 32">
            <a:extLst>
              <a:ext uri="{FF2B5EF4-FFF2-40B4-BE49-F238E27FC236}">
                <a16:creationId xmlns:a16="http://schemas.microsoft.com/office/drawing/2014/main" id="{96871C40-5615-8A03-F3DA-55C49158E9B4}"/>
              </a:ext>
            </a:extLst>
          </p:cNvPr>
          <p:cNvSpPr txBox="1"/>
          <p:nvPr/>
        </p:nvSpPr>
        <p:spPr>
          <a:xfrm>
            <a:off x="1774732" y="5041300"/>
            <a:ext cx="234006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19487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2C69B6C-660E-E4B7-82ED-F81783CACF5E}"/>
              </a:ext>
            </a:extLst>
          </p:cNvPr>
          <p:cNvPicPr>
            <a:picLocks noChangeAspect="1"/>
          </p:cNvPicPr>
          <p:nvPr/>
        </p:nvPicPr>
        <p:blipFill>
          <a:blip r:embed="rId2"/>
          <a:stretch>
            <a:fillRect/>
          </a:stretch>
        </p:blipFill>
        <p:spPr>
          <a:xfrm>
            <a:off x="6858000" y="1371600"/>
            <a:ext cx="2008562"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29" name="TextBox 28"/>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30" name="TextBox 29"/>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18" name="Rectangle 17">
            <a:hlinkClick r:id="rId3"/>
            <a:extLst>
              <a:ext uri="{FF2B5EF4-FFF2-40B4-BE49-F238E27FC236}">
                <a16:creationId xmlns:a16="http://schemas.microsoft.com/office/drawing/2014/main" id="{A0CBCD72-24C0-4A78-A418-E47A46309267}"/>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hlinkClick r:id="rId3"/>
            <a:extLst>
              <a:ext uri="{FF2B5EF4-FFF2-40B4-BE49-F238E27FC236}">
                <a16:creationId xmlns:a16="http://schemas.microsoft.com/office/drawing/2014/main" id="{41D5D6C3-398A-4BBF-9BF6-CD2F205A4B46}"/>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D58EA34-B550-C572-054E-1BF9C057F273}"/>
              </a:ext>
            </a:extLst>
          </p:cNvPr>
          <p:cNvSpPr txBox="1"/>
          <p:nvPr/>
        </p:nvSpPr>
        <p:spPr>
          <a:xfrm>
            <a:off x="340769" y="1726435"/>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D60B1ADB-3C0A-12E6-B1D0-0B3855ACB49E}"/>
              </a:ext>
            </a:extLst>
          </p:cNvPr>
          <p:cNvSpPr txBox="1"/>
          <p:nvPr/>
        </p:nvSpPr>
        <p:spPr>
          <a:xfrm>
            <a:off x="340769" y="4108263"/>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6E960424-B52B-58B2-64A2-71A2DC274578}"/>
              </a:ext>
            </a:extLst>
          </p:cNvPr>
          <p:cNvSpPr txBox="1"/>
          <p:nvPr/>
        </p:nvSpPr>
        <p:spPr>
          <a:xfrm>
            <a:off x="340769" y="2524690"/>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E051E86E-4557-FFD1-11F9-7003139BDDB4}"/>
              </a:ext>
            </a:extLst>
          </p:cNvPr>
          <p:cNvSpPr txBox="1"/>
          <p:nvPr/>
        </p:nvSpPr>
        <p:spPr>
          <a:xfrm>
            <a:off x="340769" y="3332471"/>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C4FF4065-6CA7-F0A7-2827-792FBA9AA34C}"/>
              </a:ext>
            </a:extLst>
          </p:cNvPr>
          <p:cNvSpPr txBox="1"/>
          <p:nvPr/>
        </p:nvSpPr>
        <p:spPr>
          <a:xfrm>
            <a:off x="340769" y="2128771"/>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DC3250FF-2175-5CB3-7ED8-C3BC8C61BD88}"/>
              </a:ext>
            </a:extLst>
          </p:cNvPr>
          <p:cNvSpPr txBox="1"/>
          <p:nvPr/>
        </p:nvSpPr>
        <p:spPr>
          <a:xfrm>
            <a:off x="2965184" y="2114948"/>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10845008-89CE-DF20-63BF-CEFB6C8683D2}"/>
              </a:ext>
            </a:extLst>
          </p:cNvPr>
          <p:cNvSpPr txBox="1"/>
          <p:nvPr/>
        </p:nvSpPr>
        <p:spPr>
          <a:xfrm>
            <a:off x="1777928" y="4585985"/>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6EA9C0A1-7EA4-A93A-3336-77393CDC133A}"/>
              </a:ext>
            </a:extLst>
          </p:cNvPr>
          <p:cNvSpPr txBox="1"/>
          <p:nvPr/>
        </p:nvSpPr>
        <p:spPr>
          <a:xfrm>
            <a:off x="3810152" y="4591629"/>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14" name="TextBox 13">
            <a:extLst>
              <a:ext uri="{FF2B5EF4-FFF2-40B4-BE49-F238E27FC236}">
                <a16:creationId xmlns:a16="http://schemas.microsoft.com/office/drawing/2014/main" id="{DF88FB17-EA73-10E9-2ED9-35E5453C5AEB}"/>
              </a:ext>
            </a:extLst>
          </p:cNvPr>
          <p:cNvSpPr txBox="1"/>
          <p:nvPr/>
        </p:nvSpPr>
        <p:spPr>
          <a:xfrm>
            <a:off x="4720075" y="460873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9059BDFE-F3F1-61BC-5C3B-DFB174D2FEFB}"/>
              </a:ext>
            </a:extLst>
          </p:cNvPr>
          <p:cNvSpPr txBox="1"/>
          <p:nvPr/>
        </p:nvSpPr>
        <p:spPr>
          <a:xfrm>
            <a:off x="1762373" y="4175127"/>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Y1</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A58A6825-F1F4-7CAB-602F-80F089048E64}"/>
              </a:ext>
            </a:extLst>
          </p:cNvPr>
          <p:cNvSpPr txBox="1"/>
          <p:nvPr/>
        </p:nvSpPr>
        <p:spPr>
          <a:xfrm>
            <a:off x="3794597" y="4180771"/>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20" name="TextBox 19">
            <a:extLst>
              <a:ext uri="{FF2B5EF4-FFF2-40B4-BE49-F238E27FC236}">
                <a16:creationId xmlns:a16="http://schemas.microsoft.com/office/drawing/2014/main" id="{F7366C41-CA78-A0D3-4EB6-EEE716A43E21}"/>
              </a:ext>
            </a:extLst>
          </p:cNvPr>
          <p:cNvSpPr txBox="1"/>
          <p:nvPr/>
        </p:nvSpPr>
        <p:spPr>
          <a:xfrm>
            <a:off x="4726253" y="423867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82C7AA61-2CE1-98EE-E357-90BE4F6956BB}"/>
              </a:ext>
            </a:extLst>
          </p:cNvPr>
          <p:cNvSpPr txBox="1"/>
          <p:nvPr/>
        </p:nvSpPr>
        <p:spPr>
          <a:xfrm>
            <a:off x="1774732" y="5041300"/>
            <a:ext cx="234006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4D06BD18-1ACA-EDD5-9122-96181C85B2F9}"/>
              </a:ext>
            </a:extLst>
          </p:cNvPr>
          <p:cNvSpPr txBox="1"/>
          <p:nvPr/>
        </p:nvSpPr>
        <p:spPr>
          <a:xfrm>
            <a:off x="3856379" y="5051048"/>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5" name="TextBox 34">
            <a:extLst>
              <a:ext uri="{FF2B5EF4-FFF2-40B4-BE49-F238E27FC236}">
                <a16:creationId xmlns:a16="http://schemas.microsoft.com/office/drawing/2014/main" id="{5CC43D14-8E9C-BD98-D3E2-03608D4ABE11}"/>
              </a:ext>
            </a:extLst>
          </p:cNvPr>
          <p:cNvSpPr txBox="1"/>
          <p:nvPr/>
        </p:nvSpPr>
        <p:spPr>
          <a:xfrm>
            <a:off x="4963452" y="5051047"/>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a:extLst>
              <a:ext uri="{FF2B5EF4-FFF2-40B4-BE49-F238E27FC236}">
                <a16:creationId xmlns:a16="http://schemas.microsoft.com/office/drawing/2014/main" id="{E2C9008B-B82C-59DC-2B98-C49BC39E0298}"/>
              </a:ext>
            </a:extLst>
          </p:cNvPr>
          <p:cNvSpPr txBox="1"/>
          <p:nvPr/>
        </p:nvSpPr>
        <p:spPr>
          <a:xfrm>
            <a:off x="3842136" y="538543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7" name="TextBox 36">
            <a:extLst>
              <a:ext uri="{FF2B5EF4-FFF2-40B4-BE49-F238E27FC236}">
                <a16:creationId xmlns:a16="http://schemas.microsoft.com/office/drawing/2014/main" id="{E35CE100-00B2-7EF4-6D17-FE808837FD52}"/>
              </a:ext>
            </a:extLst>
          </p:cNvPr>
          <p:cNvSpPr txBox="1"/>
          <p:nvPr/>
        </p:nvSpPr>
        <p:spPr>
          <a:xfrm>
            <a:off x="4949209" y="5385435"/>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8" name="TextBox 37">
            <a:extLst>
              <a:ext uri="{FF2B5EF4-FFF2-40B4-BE49-F238E27FC236}">
                <a16:creationId xmlns:a16="http://schemas.microsoft.com/office/drawing/2014/main" id="{2BE4C7BA-BE18-D56A-43DF-81AA84E893EB}"/>
              </a:ext>
            </a:extLst>
          </p:cNvPr>
          <p:cNvSpPr txBox="1"/>
          <p:nvPr/>
        </p:nvSpPr>
        <p:spPr>
          <a:xfrm>
            <a:off x="3857102" y="579601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TextBox 38">
            <a:extLst>
              <a:ext uri="{FF2B5EF4-FFF2-40B4-BE49-F238E27FC236}">
                <a16:creationId xmlns:a16="http://schemas.microsoft.com/office/drawing/2014/main" id="{72462233-77BF-98F5-19EA-0ABCB39A7037}"/>
              </a:ext>
            </a:extLst>
          </p:cNvPr>
          <p:cNvSpPr txBox="1"/>
          <p:nvPr/>
        </p:nvSpPr>
        <p:spPr>
          <a:xfrm>
            <a:off x="4964175" y="5796009"/>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-8</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0" name="TextBox 39">
            <a:extLst>
              <a:ext uri="{FF2B5EF4-FFF2-40B4-BE49-F238E27FC236}">
                <a16:creationId xmlns:a16="http://schemas.microsoft.com/office/drawing/2014/main" id="{C922B35C-4457-2E11-56B9-B4223BA1B0BA}"/>
              </a:ext>
            </a:extLst>
          </p:cNvPr>
          <p:cNvSpPr txBox="1"/>
          <p:nvPr/>
        </p:nvSpPr>
        <p:spPr>
          <a:xfrm>
            <a:off x="3856379" y="6251558"/>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1" name="TextBox 40">
            <a:extLst>
              <a:ext uri="{FF2B5EF4-FFF2-40B4-BE49-F238E27FC236}">
                <a16:creationId xmlns:a16="http://schemas.microsoft.com/office/drawing/2014/main" id="{33F58DA3-2899-666E-CB1B-DE4AE96F31D4}"/>
              </a:ext>
            </a:extLst>
          </p:cNvPr>
          <p:cNvSpPr txBox="1"/>
          <p:nvPr/>
        </p:nvSpPr>
        <p:spPr>
          <a:xfrm>
            <a:off x="4963452" y="6251557"/>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8</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43318498-5902-3F7F-E1BC-178D19DFE286}"/>
              </a:ext>
            </a:extLst>
          </p:cNvPr>
          <p:cNvSpPr txBox="1"/>
          <p:nvPr/>
        </p:nvSpPr>
        <p:spPr>
          <a:xfrm>
            <a:off x="5714242" y="504765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3" name="TextBox 42">
            <a:extLst>
              <a:ext uri="{FF2B5EF4-FFF2-40B4-BE49-F238E27FC236}">
                <a16:creationId xmlns:a16="http://schemas.microsoft.com/office/drawing/2014/main" id="{82BD98DF-5D59-D4B7-D63E-2993644DB35B}"/>
              </a:ext>
            </a:extLst>
          </p:cNvPr>
          <p:cNvSpPr txBox="1"/>
          <p:nvPr/>
        </p:nvSpPr>
        <p:spPr>
          <a:xfrm>
            <a:off x="5714242" y="5382038"/>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4" name="TextBox 43">
            <a:extLst>
              <a:ext uri="{FF2B5EF4-FFF2-40B4-BE49-F238E27FC236}">
                <a16:creationId xmlns:a16="http://schemas.microsoft.com/office/drawing/2014/main" id="{087A5F7D-BD8B-2BE8-0E46-96DFA55637B9}"/>
              </a:ext>
            </a:extLst>
          </p:cNvPr>
          <p:cNvSpPr txBox="1"/>
          <p:nvPr/>
        </p:nvSpPr>
        <p:spPr>
          <a:xfrm>
            <a:off x="5729208" y="578311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5" name="TextBox 44">
            <a:extLst>
              <a:ext uri="{FF2B5EF4-FFF2-40B4-BE49-F238E27FC236}">
                <a16:creationId xmlns:a16="http://schemas.microsoft.com/office/drawing/2014/main" id="{2F2021D6-AC44-8CD1-267F-841A002CEF77}"/>
              </a:ext>
            </a:extLst>
          </p:cNvPr>
          <p:cNvSpPr txBox="1"/>
          <p:nvPr/>
        </p:nvSpPr>
        <p:spPr>
          <a:xfrm>
            <a:off x="5797462" y="6258333"/>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11308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6" grpId="0"/>
      <p:bldP spid="35" grpId="0"/>
      <p:bldP spid="36" grpId="0"/>
      <p:bldP spid="37" grpId="0"/>
      <p:bldP spid="38" grpId="0"/>
      <p:bldP spid="39" grpId="0"/>
      <p:bldP spid="40" grpId="0"/>
      <p:bldP spid="41" grpId="0"/>
      <p:bldP spid="42" grpId="0"/>
      <p:bldP spid="43" grpId="0"/>
      <p:bldP spid="44" grpId="0"/>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C9D0B00-3577-FF01-6338-456AF9A6F3F2}"/>
              </a:ext>
            </a:extLst>
          </p:cNvPr>
          <p:cNvPicPr>
            <a:picLocks noChangeAspect="1"/>
          </p:cNvPicPr>
          <p:nvPr/>
        </p:nvPicPr>
        <p:blipFill>
          <a:blip r:embed="rId2"/>
          <a:stretch>
            <a:fillRect/>
          </a:stretch>
        </p:blipFill>
        <p:spPr>
          <a:xfrm>
            <a:off x="6858000" y="1371600"/>
            <a:ext cx="2018505"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16" name="TextBox 15"/>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7" name="TextBox 16"/>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20" name="Rectangle 19">
            <a:hlinkClick r:id="rId3"/>
            <a:extLst>
              <a:ext uri="{FF2B5EF4-FFF2-40B4-BE49-F238E27FC236}">
                <a16:creationId xmlns:a16="http://schemas.microsoft.com/office/drawing/2014/main" id="{2061B3A1-D406-4240-9834-A5F1889B03C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hlinkClick r:id="rId3"/>
            <a:extLst>
              <a:ext uri="{FF2B5EF4-FFF2-40B4-BE49-F238E27FC236}">
                <a16:creationId xmlns:a16="http://schemas.microsoft.com/office/drawing/2014/main" id="{DC626323-C97B-48CB-9326-417D890D660C}"/>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a:extLst>
              <a:ext uri="{FF2B5EF4-FFF2-40B4-BE49-F238E27FC236}">
                <a16:creationId xmlns:a16="http://schemas.microsoft.com/office/drawing/2014/main" id="{011B6E63-092D-ACB9-78C3-8E0E96DD7CE5}"/>
              </a:ext>
            </a:extLst>
          </p:cNvPr>
          <p:cNvSpPr txBox="1"/>
          <p:nvPr/>
        </p:nvSpPr>
        <p:spPr>
          <a:xfrm>
            <a:off x="340769" y="1726435"/>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0" name="TextBox 39">
            <a:extLst>
              <a:ext uri="{FF2B5EF4-FFF2-40B4-BE49-F238E27FC236}">
                <a16:creationId xmlns:a16="http://schemas.microsoft.com/office/drawing/2014/main" id="{84FA41ED-80D3-634F-EC8B-319A2C03A4A2}"/>
              </a:ext>
            </a:extLst>
          </p:cNvPr>
          <p:cNvSpPr txBox="1"/>
          <p:nvPr/>
        </p:nvSpPr>
        <p:spPr>
          <a:xfrm>
            <a:off x="340769" y="4108263"/>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1" name="TextBox 40">
            <a:extLst>
              <a:ext uri="{FF2B5EF4-FFF2-40B4-BE49-F238E27FC236}">
                <a16:creationId xmlns:a16="http://schemas.microsoft.com/office/drawing/2014/main" id="{BE8FA562-5C88-65D0-713D-45E285BA1FAB}"/>
              </a:ext>
            </a:extLst>
          </p:cNvPr>
          <p:cNvSpPr txBox="1"/>
          <p:nvPr/>
        </p:nvSpPr>
        <p:spPr>
          <a:xfrm>
            <a:off x="340769" y="2524690"/>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2C699EF2-904E-982F-0756-004AAED60D49}"/>
              </a:ext>
            </a:extLst>
          </p:cNvPr>
          <p:cNvSpPr txBox="1"/>
          <p:nvPr/>
        </p:nvSpPr>
        <p:spPr>
          <a:xfrm>
            <a:off x="340769" y="3332471"/>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3" name="TextBox 42">
            <a:extLst>
              <a:ext uri="{FF2B5EF4-FFF2-40B4-BE49-F238E27FC236}">
                <a16:creationId xmlns:a16="http://schemas.microsoft.com/office/drawing/2014/main" id="{8A41049B-2301-6D87-EA7F-7F5067E3D11C}"/>
              </a:ext>
            </a:extLst>
          </p:cNvPr>
          <p:cNvSpPr txBox="1"/>
          <p:nvPr/>
        </p:nvSpPr>
        <p:spPr>
          <a:xfrm>
            <a:off x="340769" y="2128771"/>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4" name="TextBox 43">
            <a:extLst>
              <a:ext uri="{FF2B5EF4-FFF2-40B4-BE49-F238E27FC236}">
                <a16:creationId xmlns:a16="http://schemas.microsoft.com/office/drawing/2014/main" id="{3334889E-95F0-16A6-BAE9-DD69361581F2}"/>
              </a:ext>
            </a:extLst>
          </p:cNvPr>
          <p:cNvSpPr txBox="1"/>
          <p:nvPr/>
        </p:nvSpPr>
        <p:spPr>
          <a:xfrm>
            <a:off x="2965184" y="2114948"/>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5" name="TextBox 44">
            <a:extLst>
              <a:ext uri="{FF2B5EF4-FFF2-40B4-BE49-F238E27FC236}">
                <a16:creationId xmlns:a16="http://schemas.microsoft.com/office/drawing/2014/main" id="{28AED017-A3CA-A480-D457-53FFCE13B251}"/>
              </a:ext>
            </a:extLst>
          </p:cNvPr>
          <p:cNvSpPr txBox="1"/>
          <p:nvPr/>
        </p:nvSpPr>
        <p:spPr>
          <a:xfrm>
            <a:off x="1777928" y="4585985"/>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6" name="TextBox 45">
            <a:extLst>
              <a:ext uri="{FF2B5EF4-FFF2-40B4-BE49-F238E27FC236}">
                <a16:creationId xmlns:a16="http://schemas.microsoft.com/office/drawing/2014/main" id="{17340834-D6B7-9617-4323-589DD6453DD8}"/>
              </a:ext>
            </a:extLst>
          </p:cNvPr>
          <p:cNvSpPr txBox="1"/>
          <p:nvPr/>
        </p:nvSpPr>
        <p:spPr>
          <a:xfrm>
            <a:off x="3810152" y="4591629"/>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47" name="TextBox 46">
            <a:extLst>
              <a:ext uri="{FF2B5EF4-FFF2-40B4-BE49-F238E27FC236}">
                <a16:creationId xmlns:a16="http://schemas.microsoft.com/office/drawing/2014/main" id="{0A352224-BBDD-551B-FD9E-521D4DB163CA}"/>
              </a:ext>
            </a:extLst>
          </p:cNvPr>
          <p:cNvSpPr txBox="1"/>
          <p:nvPr/>
        </p:nvSpPr>
        <p:spPr>
          <a:xfrm>
            <a:off x="4720075" y="460873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8" name="TextBox 47">
            <a:extLst>
              <a:ext uri="{FF2B5EF4-FFF2-40B4-BE49-F238E27FC236}">
                <a16:creationId xmlns:a16="http://schemas.microsoft.com/office/drawing/2014/main" id="{1448CD39-13AF-2BB8-30DB-4939C22B7993}"/>
              </a:ext>
            </a:extLst>
          </p:cNvPr>
          <p:cNvSpPr txBox="1"/>
          <p:nvPr/>
        </p:nvSpPr>
        <p:spPr>
          <a:xfrm>
            <a:off x="1762373" y="4175127"/>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Y1</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9" name="TextBox 48">
            <a:extLst>
              <a:ext uri="{FF2B5EF4-FFF2-40B4-BE49-F238E27FC236}">
                <a16:creationId xmlns:a16="http://schemas.microsoft.com/office/drawing/2014/main" id="{99FCA86B-E5A6-5AD4-C32A-2E70DA802B1E}"/>
              </a:ext>
            </a:extLst>
          </p:cNvPr>
          <p:cNvSpPr txBox="1"/>
          <p:nvPr/>
        </p:nvSpPr>
        <p:spPr>
          <a:xfrm>
            <a:off x="3794597" y="4180771"/>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50" name="TextBox 49">
            <a:extLst>
              <a:ext uri="{FF2B5EF4-FFF2-40B4-BE49-F238E27FC236}">
                <a16:creationId xmlns:a16="http://schemas.microsoft.com/office/drawing/2014/main" id="{8FACB476-15A5-BC14-0D0D-8796AE5B5D54}"/>
              </a:ext>
            </a:extLst>
          </p:cNvPr>
          <p:cNvSpPr txBox="1"/>
          <p:nvPr/>
        </p:nvSpPr>
        <p:spPr>
          <a:xfrm>
            <a:off x="4726253" y="423867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1" name="TextBox 50">
            <a:extLst>
              <a:ext uri="{FF2B5EF4-FFF2-40B4-BE49-F238E27FC236}">
                <a16:creationId xmlns:a16="http://schemas.microsoft.com/office/drawing/2014/main" id="{96FAEA51-62D6-A6F2-3B9D-DF293787A42D}"/>
              </a:ext>
            </a:extLst>
          </p:cNvPr>
          <p:cNvSpPr txBox="1"/>
          <p:nvPr/>
        </p:nvSpPr>
        <p:spPr>
          <a:xfrm>
            <a:off x="1774732" y="5041300"/>
            <a:ext cx="234006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window</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2" name="TextBox 51">
            <a:extLst>
              <a:ext uri="{FF2B5EF4-FFF2-40B4-BE49-F238E27FC236}">
                <a16:creationId xmlns:a16="http://schemas.microsoft.com/office/drawing/2014/main" id="{3FEC3B75-5AFB-8F95-A799-95DC9A3B2C2A}"/>
              </a:ext>
            </a:extLst>
          </p:cNvPr>
          <p:cNvSpPr txBox="1"/>
          <p:nvPr/>
        </p:nvSpPr>
        <p:spPr>
          <a:xfrm>
            <a:off x="3856379" y="5051048"/>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3" name="TextBox 52">
            <a:extLst>
              <a:ext uri="{FF2B5EF4-FFF2-40B4-BE49-F238E27FC236}">
                <a16:creationId xmlns:a16="http://schemas.microsoft.com/office/drawing/2014/main" id="{1E6EE05D-5DD6-4A4F-4DE6-6B26EA7D3806}"/>
              </a:ext>
            </a:extLst>
          </p:cNvPr>
          <p:cNvSpPr txBox="1"/>
          <p:nvPr/>
        </p:nvSpPr>
        <p:spPr>
          <a:xfrm>
            <a:off x="4730837" y="5052926"/>
            <a:ext cx="92965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4" name="TextBox 53">
            <a:extLst>
              <a:ext uri="{FF2B5EF4-FFF2-40B4-BE49-F238E27FC236}">
                <a16:creationId xmlns:a16="http://schemas.microsoft.com/office/drawing/2014/main" id="{A68427C6-9CF2-2CAF-B496-0F3B659A45A1}"/>
              </a:ext>
            </a:extLst>
          </p:cNvPr>
          <p:cNvSpPr txBox="1"/>
          <p:nvPr/>
        </p:nvSpPr>
        <p:spPr>
          <a:xfrm>
            <a:off x="3842136" y="538543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Xmax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5" name="TextBox 54">
            <a:extLst>
              <a:ext uri="{FF2B5EF4-FFF2-40B4-BE49-F238E27FC236}">
                <a16:creationId xmlns:a16="http://schemas.microsoft.com/office/drawing/2014/main" id="{BD0B705A-E5C1-8634-B82F-5CE3A356EFA1}"/>
              </a:ext>
            </a:extLst>
          </p:cNvPr>
          <p:cNvSpPr txBox="1"/>
          <p:nvPr/>
        </p:nvSpPr>
        <p:spPr>
          <a:xfrm>
            <a:off x="4949209" y="5385435"/>
            <a:ext cx="61833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6" name="TextBox 55">
            <a:extLst>
              <a:ext uri="{FF2B5EF4-FFF2-40B4-BE49-F238E27FC236}">
                <a16:creationId xmlns:a16="http://schemas.microsoft.com/office/drawing/2014/main" id="{48140323-F81F-755D-3B84-CCCB878CB057}"/>
              </a:ext>
            </a:extLst>
          </p:cNvPr>
          <p:cNvSpPr txBox="1"/>
          <p:nvPr/>
        </p:nvSpPr>
        <p:spPr>
          <a:xfrm>
            <a:off x="3857102" y="579601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Ymin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7" name="TextBox 56">
            <a:extLst>
              <a:ext uri="{FF2B5EF4-FFF2-40B4-BE49-F238E27FC236}">
                <a16:creationId xmlns:a16="http://schemas.microsoft.com/office/drawing/2014/main" id="{5E3E5F62-B461-89A0-1655-C989CF3E9173}"/>
              </a:ext>
            </a:extLst>
          </p:cNvPr>
          <p:cNvSpPr txBox="1"/>
          <p:nvPr/>
        </p:nvSpPr>
        <p:spPr>
          <a:xfrm>
            <a:off x="4853198" y="5796668"/>
            <a:ext cx="65711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-8</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8" name="TextBox 57">
            <a:extLst>
              <a:ext uri="{FF2B5EF4-FFF2-40B4-BE49-F238E27FC236}">
                <a16:creationId xmlns:a16="http://schemas.microsoft.com/office/drawing/2014/main" id="{7D119411-A081-58ED-D7D0-54DB3D8F1B85}"/>
              </a:ext>
            </a:extLst>
          </p:cNvPr>
          <p:cNvSpPr txBox="1"/>
          <p:nvPr/>
        </p:nvSpPr>
        <p:spPr>
          <a:xfrm>
            <a:off x="3856379" y="6251558"/>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prstClr val="black"/>
                </a:solidFill>
                <a:effectLst/>
                <a:uLnTx/>
                <a:uFillTx/>
                <a:latin typeface="Comic Sans MS"/>
                <a:ea typeface="+mn-ea"/>
                <a:cs typeface="+mn-cs"/>
              </a:rPr>
              <a:t>Ymax</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9" name="TextBox 58">
            <a:extLst>
              <a:ext uri="{FF2B5EF4-FFF2-40B4-BE49-F238E27FC236}">
                <a16:creationId xmlns:a16="http://schemas.microsoft.com/office/drawing/2014/main" id="{9F029978-64F9-87AB-F14F-FD9C23C0A0D6}"/>
              </a:ext>
            </a:extLst>
          </p:cNvPr>
          <p:cNvSpPr txBox="1"/>
          <p:nvPr/>
        </p:nvSpPr>
        <p:spPr>
          <a:xfrm>
            <a:off x="4963452" y="6251557"/>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8</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0" name="TextBox 59">
            <a:extLst>
              <a:ext uri="{FF2B5EF4-FFF2-40B4-BE49-F238E27FC236}">
                <a16:creationId xmlns:a16="http://schemas.microsoft.com/office/drawing/2014/main" id="{29EC2BB5-0CE1-6F10-EE17-C7FE8DF3808A}"/>
              </a:ext>
            </a:extLst>
          </p:cNvPr>
          <p:cNvSpPr txBox="1"/>
          <p:nvPr/>
        </p:nvSpPr>
        <p:spPr>
          <a:xfrm>
            <a:off x="5456508" y="5074087"/>
            <a:ext cx="10533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1" name="TextBox 60">
            <a:extLst>
              <a:ext uri="{FF2B5EF4-FFF2-40B4-BE49-F238E27FC236}">
                <a16:creationId xmlns:a16="http://schemas.microsoft.com/office/drawing/2014/main" id="{D3DA9263-00EC-EB69-1BCB-C53D13AE7E8D}"/>
              </a:ext>
            </a:extLst>
          </p:cNvPr>
          <p:cNvSpPr txBox="1"/>
          <p:nvPr/>
        </p:nvSpPr>
        <p:spPr>
          <a:xfrm>
            <a:off x="5414714" y="5382047"/>
            <a:ext cx="99972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2" name="TextBox 61">
            <a:extLst>
              <a:ext uri="{FF2B5EF4-FFF2-40B4-BE49-F238E27FC236}">
                <a16:creationId xmlns:a16="http://schemas.microsoft.com/office/drawing/2014/main" id="{1DDF3614-6568-3BA4-50A0-153732D0D987}"/>
              </a:ext>
            </a:extLst>
          </p:cNvPr>
          <p:cNvSpPr txBox="1"/>
          <p:nvPr/>
        </p:nvSpPr>
        <p:spPr>
          <a:xfrm>
            <a:off x="5401136" y="5780817"/>
            <a:ext cx="10533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3" name="TextBox 62">
            <a:extLst>
              <a:ext uri="{FF2B5EF4-FFF2-40B4-BE49-F238E27FC236}">
                <a16:creationId xmlns:a16="http://schemas.microsoft.com/office/drawing/2014/main" id="{FD7C580D-A2CE-2B90-C69F-41C5F1E6B6A1}"/>
              </a:ext>
            </a:extLst>
          </p:cNvPr>
          <p:cNvSpPr txBox="1"/>
          <p:nvPr/>
        </p:nvSpPr>
        <p:spPr>
          <a:xfrm>
            <a:off x="5389002" y="6230396"/>
            <a:ext cx="11020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2" name="TextBox 191">
            <a:extLst>
              <a:ext uri="{FF2B5EF4-FFF2-40B4-BE49-F238E27FC236}">
                <a16:creationId xmlns:a16="http://schemas.microsoft.com/office/drawing/2014/main" id="{D5EAA03F-98A6-9FBA-3822-588DB84C3546}"/>
              </a:ext>
            </a:extLst>
          </p:cNvPr>
          <p:cNvSpPr txBox="1"/>
          <p:nvPr/>
        </p:nvSpPr>
        <p:spPr>
          <a:xfrm>
            <a:off x="6322197" y="6216252"/>
            <a:ext cx="198131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9911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9D564B64-06DA-60BF-40D3-955FDC95A2F4}"/>
              </a:ext>
            </a:extLst>
          </p:cNvPr>
          <p:cNvPicPr>
            <a:picLocks noChangeAspect="1"/>
          </p:cNvPicPr>
          <p:nvPr/>
        </p:nvPicPr>
        <p:blipFill>
          <a:blip r:embed="rId2"/>
          <a:stretch>
            <a:fillRect/>
          </a:stretch>
        </p:blipFill>
        <p:spPr>
          <a:xfrm>
            <a:off x="6858000" y="1371600"/>
            <a:ext cx="2018505"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6" name="Oval 5"/>
          <p:cNvSpPr/>
          <p:nvPr/>
        </p:nvSpPr>
        <p:spPr>
          <a:xfrm>
            <a:off x="6917356" y="3424372"/>
            <a:ext cx="397844" cy="233228"/>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9" name="TextBox 18"/>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0" name="TextBox 19"/>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23" name="Rectangle 22">
            <a:hlinkClick r:id="rId3"/>
            <a:extLst>
              <a:ext uri="{FF2B5EF4-FFF2-40B4-BE49-F238E27FC236}">
                <a16:creationId xmlns:a16="http://schemas.microsoft.com/office/drawing/2014/main" id="{5041C6E3-6870-460D-8106-8D973FC3820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3"/>
            <a:extLst>
              <a:ext uri="{FF2B5EF4-FFF2-40B4-BE49-F238E27FC236}">
                <a16:creationId xmlns:a16="http://schemas.microsoft.com/office/drawing/2014/main" id="{2197E170-551D-4863-BA9F-F1650FECABF8}"/>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5BFFF6C-1B9C-87DB-0A10-528E29048658}"/>
              </a:ext>
            </a:extLst>
          </p:cNvPr>
          <p:cNvSpPr txBox="1"/>
          <p:nvPr/>
        </p:nvSpPr>
        <p:spPr>
          <a:xfrm>
            <a:off x="347149" y="1770661"/>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0ABC060C-ECCC-1E0C-66AB-862FF041C659}"/>
              </a:ext>
            </a:extLst>
          </p:cNvPr>
          <p:cNvSpPr txBox="1"/>
          <p:nvPr/>
        </p:nvSpPr>
        <p:spPr>
          <a:xfrm>
            <a:off x="1865265" y="1764621"/>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Oval 12">
            <a:extLst>
              <a:ext uri="{FF2B5EF4-FFF2-40B4-BE49-F238E27FC236}">
                <a16:creationId xmlns:a16="http://schemas.microsoft.com/office/drawing/2014/main" id="{62518141-4DB2-715D-47D0-71E315BAF544}"/>
              </a:ext>
            </a:extLst>
          </p:cNvPr>
          <p:cNvSpPr/>
          <p:nvPr/>
        </p:nvSpPr>
        <p:spPr>
          <a:xfrm>
            <a:off x="8028406" y="2971800"/>
            <a:ext cx="397844" cy="339212"/>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Tree>
    <p:extLst>
      <p:ext uri="{BB962C8B-B14F-4D97-AF65-F5344CB8AC3E}">
        <p14:creationId xmlns:p14="http://schemas.microsoft.com/office/powerpoint/2010/main" val="211743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4421C60-935B-2879-C68A-FA80B87E8628}"/>
              </a:ext>
            </a:extLst>
          </p:cNvPr>
          <p:cNvPicPr>
            <a:picLocks noChangeAspect="1"/>
          </p:cNvPicPr>
          <p:nvPr/>
        </p:nvPicPr>
        <p:blipFill>
          <a:blip r:embed="rId2"/>
          <a:stretch>
            <a:fillRect/>
          </a:stretch>
        </p:blipFill>
        <p:spPr>
          <a:xfrm>
            <a:off x="6858000" y="1372505"/>
            <a:ext cx="2004288"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19" name="TextBox 18"/>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0" name="TextBox 19"/>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23" name="Rectangle 22">
            <a:hlinkClick r:id="rId3"/>
            <a:extLst>
              <a:ext uri="{FF2B5EF4-FFF2-40B4-BE49-F238E27FC236}">
                <a16:creationId xmlns:a16="http://schemas.microsoft.com/office/drawing/2014/main" id="{5041C6E3-6870-460D-8106-8D973FC3820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3"/>
            <a:extLst>
              <a:ext uri="{FF2B5EF4-FFF2-40B4-BE49-F238E27FC236}">
                <a16:creationId xmlns:a16="http://schemas.microsoft.com/office/drawing/2014/main" id="{2197E170-551D-4863-BA9F-F1650FECABF8}"/>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5BFFF6C-1B9C-87DB-0A10-528E29048658}"/>
              </a:ext>
            </a:extLst>
          </p:cNvPr>
          <p:cNvSpPr txBox="1"/>
          <p:nvPr/>
        </p:nvSpPr>
        <p:spPr>
          <a:xfrm>
            <a:off x="347149" y="1770661"/>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0ABC060C-ECCC-1E0C-66AB-862FF041C659}"/>
              </a:ext>
            </a:extLst>
          </p:cNvPr>
          <p:cNvSpPr txBox="1"/>
          <p:nvPr/>
        </p:nvSpPr>
        <p:spPr>
          <a:xfrm>
            <a:off x="1865265" y="1764621"/>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6588EDA2-4C3D-1B24-0D50-DD576648AFC2}"/>
              </a:ext>
            </a:extLst>
          </p:cNvPr>
          <p:cNvSpPr txBox="1"/>
          <p:nvPr/>
        </p:nvSpPr>
        <p:spPr>
          <a:xfrm>
            <a:off x="2568485" y="1764621"/>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B28AE0FD-B4C6-57C9-CA25-F8FE56B21E48}"/>
              </a:ext>
            </a:extLst>
          </p:cNvPr>
          <p:cNvSpPr txBox="1"/>
          <p:nvPr/>
        </p:nvSpPr>
        <p:spPr>
          <a:xfrm>
            <a:off x="3717801" y="1717115"/>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Oval 12">
            <a:extLst>
              <a:ext uri="{FF2B5EF4-FFF2-40B4-BE49-F238E27FC236}">
                <a16:creationId xmlns:a16="http://schemas.microsoft.com/office/drawing/2014/main" id="{62518141-4DB2-715D-47D0-71E315BAF544}"/>
              </a:ext>
            </a:extLst>
          </p:cNvPr>
          <p:cNvSpPr/>
          <p:nvPr/>
        </p:nvSpPr>
        <p:spPr>
          <a:xfrm>
            <a:off x="7652060" y="5129223"/>
            <a:ext cx="397844" cy="339212"/>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Tree>
    <p:extLst>
      <p:ext uri="{BB962C8B-B14F-4D97-AF65-F5344CB8AC3E}">
        <p14:creationId xmlns:p14="http://schemas.microsoft.com/office/powerpoint/2010/main" val="272705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D15F4EB3-27A1-F8B6-07AA-F0C7F5035601}"/>
              </a:ext>
            </a:extLst>
          </p:cNvPr>
          <p:cNvPicPr>
            <a:picLocks noChangeAspect="1"/>
          </p:cNvPicPr>
          <p:nvPr/>
        </p:nvPicPr>
        <p:blipFill>
          <a:blip r:embed="rId2"/>
          <a:stretch>
            <a:fillRect/>
          </a:stretch>
        </p:blipFill>
        <p:spPr>
          <a:xfrm>
            <a:off x="6858000" y="1371600"/>
            <a:ext cx="2017162"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19" name="TextBox 18"/>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0" name="TextBox 19"/>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23" name="Rectangle 22">
            <a:hlinkClick r:id="rId3"/>
            <a:extLst>
              <a:ext uri="{FF2B5EF4-FFF2-40B4-BE49-F238E27FC236}">
                <a16:creationId xmlns:a16="http://schemas.microsoft.com/office/drawing/2014/main" id="{5041C6E3-6870-460D-8106-8D973FC3820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3"/>
            <a:extLst>
              <a:ext uri="{FF2B5EF4-FFF2-40B4-BE49-F238E27FC236}">
                <a16:creationId xmlns:a16="http://schemas.microsoft.com/office/drawing/2014/main" id="{2197E170-551D-4863-BA9F-F1650FECABF8}"/>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5BFFF6C-1B9C-87DB-0A10-528E29048658}"/>
              </a:ext>
            </a:extLst>
          </p:cNvPr>
          <p:cNvSpPr txBox="1"/>
          <p:nvPr/>
        </p:nvSpPr>
        <p:spPr>
          <a:xfrm>
            <a:off x="347149" y="1770661"/>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0ABC060C-ECCC-1E0C-66AB-862FF041C659}"/>
              </a:ext>
            </a:extLst>
          </p:cNvPr>
          <p:cNvSpPr txBox="1"/>
          <p:nvPr/>
        </p:nvSpPr>
        <p:spPr>
          <a:xfrm>
            <a:off x="1865265" y="1764621"/>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6588EDA2-4C3D-1B24-0D50-DD576648AFC2}"/>
              </a:ext>
            </a:extLst>
          </p:cNvPr>
          <p:cNvSpPr txBox="1"/>
          <p:nvPr/>
        </p:nvSpPr>
        <p:spPr>
          <a:xfrm>
            <a:off x="2568485" y="1764621"/>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B28AE0FD-B4C6-57C9-CA25-F8FE56B21E48}"/>
              </a:ext>
            </a:extLst>
          </p:cNvPr>
          <p:cNvSpPr txBox="1"/>
          <p:nvPr/>
        </p:nvSpPr>
        <p:spPr>
          <a:xfrm>
            <a:off x="3717801" y="1717115"/>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Rectangle 7">
            <a:extLst>
              <a:ext uri="{FF2B5EF4-FFF2-40B4-BE49-F238E27FC236}">
                <a16:creationId xmlns:a16="http://schemas.microsoft.com/office/drawing/2014/main" id="{58F9A519-66E9-E190-AACF-5D1E5CC86167}"/>
              </a:ext>
            </a:extLst>
          </p:cNvPr>
          <p:cNvSpPr/>
          <p:nvPr/>
        </p:nvSpPr>
        <p:spPr>
          <a:xfrm>
            <a:off x="376719" y="2178780"/>
            <a:ext cx="5486399" cy="1323439"/>
          </a:xfrm>
          <a:prstGeom prst="rect">
            <a:avLst/>
          </a:prstGeom>
        </p:spPr>
        <p:txBody>
          <a:bodyPr wrap="square">
            <a:spAutoFit/>
          </a:bodyPr>
          <a:lstStyle/>
          <a:p>
            <a:r>
              <a:rPr lang="en-GB" sz="2000" dirty="0">
                <a:solidFill>
                  <a:prstClr val="black"/>
                </a:solidFill>
                <a:latin typeface="Comic Sans MS"/>
              </a:rPr>
              <a:t>Use the arrows to put the cursor on the curve at the left of the first intersection. Enter. Then move the cursor to the line close to the intersecting point. Press enter</a:t>
            </a:r>
          </a:p>
        </p:txBody>
      </p:sp>
      <p:sp>
        <p:nvSpPr>
          <p:cNvPr id="14" name="Rectangle 13">
            <a:extLst>
              <a:ext uri="{FF2B5EF4-FFF2-40B4-BE49-F238E27FC236}">
                <a16:creationId xmlns:a16="http://schemas.microsoft.com/office/drawing/2014/main" id="{02770BB1-3A41-6E99-AE01-3ECAF97E172A}"/>
              </a:ext>
            </a:extLst>
          </p:cNvPr>
          <p:cNvSpPr/>
          <p:nvPr/>
        </p:nvSpPr>
        <p:spPr>
          <a:xfrm>
            <a:off x="5638800" y="3112345"/>
            <a:ext cx="982428" cy="400110"/>
          </a:xfrm>
          <a:prstGeom prst="rect">
            <a:avLst/>
          </a:prstGeom>
        </p:spPr>
        <p:txBody>
          <a:bodyPr wrap="square">
            <a:spAutoFit/>
          </a:bodyPr>
          <a:lstStyle/>
          <a:p>
            <a:r>
              <a:rPr lang="en-US" sz="2000" dirty="0">
                <a:solidFill>
                  <a:prstClr val="black"/>
                </a:solidFill>
                <a:latin typeface="Comic Sans MS"/>
              </a:rPr>
              <a:t>enter</a:t>
            </a:r>
            <a:endParaRPr lang="en-GB" sz="2000" dirty="0">
              <a:solidFill>
                <a:prstClr val="black"/>
              </a:solidFill>
              <a:latin typeface="Comic Sans MS"/>
            </a:endParaRPr>
          </a:p>
        </p:txBody>
      </p:sp>
    </p:spTree>
    <p:extLst>
      <p:ext uri="{BB962C8B-B14F-4D97-AF65-F5344CB8AC3E}">
        <p14:creationId xmlns:p14="http://schemas.microsoft.com/office/powerpoint/2010/main" val="272720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D6802A5-2E5C-7328-8C29-77F352718496}"/>
              </a:ext>
            </a:extLst>
          </p:cNvPr>
          <p:cNvPicPr>
            <a:picLocks noChangeAspect="1"/>
          </p:cNvPicPr>
          <p:nvPr/>
        </p:nvPicPr>
        <p:blipFill>
          <a:blip r:embed="rId2"/>
          <a:stretch>
            <a:fillRect/>
          </a:stretch>
        </p:blipFill>
        <p:spPr>
          <a:xfrm>
            <a:off x="6858000" y="1371600"/>
            <a:ext cx="2027148"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19" name="TextBox 18"/>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0" name="TextBox 19"/>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23" name="Rectangle 22">
            <a:hlinkClick r:id="rId3"/>
            <a:extLst>
              <a:ext uri="{FF2B5EF4-FFF2-40B4-BE49-F238E27FC236}">
                <a16:creationId xmlns:a16="http://schemas.microsoft.com/office/drawing/2014/main" id="{5041C6E3-6870-460D-8106-8D973FC3820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3"/>
            <a:extLst>
              <a:ext uri="{FF2B5EF4-FFF2-40B4-BE49-F238E27FC236}">
                <a16:creationId xmlns:a16="http://schemas.microsoft.com/office/drawing/2014/main" id="{2197E170-551D-4863-BA9F-F1650FECABF8}"/>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5BFFF6C-1B9C-87DB-0A10-528E29048658}"/>
              </a:ext>
            </a:extLst>
          </p:cNvPr>
          <p:cNvSpPr txBox="1"/>
          <p:nvPr/>
        </p:nvSpPr>
        <p:spPr>
          <a:xfrm>
            <a:off x="347149" y="1770661"/>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0ABC060C-ECCC-1E0C-66AB-862FF041C659}"/>
              </a:ext>
            </a:extLst>
          </p:cNvPr>
          <p:cNvSpPr txBox="1"/>
          <p:nvPr/>
        </p:nvSpPr>
        <p:spPr>
          <a:xfrm>
            <a:off x="1865265" y="1764621"/>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6588EDA2-4C3D-1B24-0D50-DD576648AFC2}"/>
              </a:ext>
            </a:extLst>
          </p:cNvPr>
          <p:cNvSpPr txBox="1"/>
          <p:nvPr/>
        </p:nvSpPr>
        <p:spPr>
          <a:xfrm>
            <a:off x="2568485" y="1764621"/>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B28AE0FD-B4C6-57C9-CA25-F8FE56B21E48}"/>
              </a:ext>
            </a:extLst>
          </p:cNvPr>
          <p:cNvSpPr txBox="1"/>
          <p:nvPr/>
        </p:nvSpPr>
        <p:spPr>
          <a:xfrm>
            <a:off x="3717801" y="1717115"/>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8A642F8D-043A-83B1-15B7-2301C332D244}"/>
              </a:ext>
            </a:extLst>
          </p:cNvPr>
          <p:cNvSpPr txBox="1"/>
          <p:nvPr/>
        </p:nvSpPr>
        <p:spPr>
          <a:xfrm>
            <a:off x="500727" y="3502219"/>
            <a:ext cx="1873163" cy="461665"/>
          </a:xfrm>
          <a:prstGeom prst="rect">
            <a:avLst/>
          </a:prstGeom>
          <a:noFill/>
        </p:spPr>
        <p:txBody>
          <a:bodyPr wrap="square" rtlCol="0">
            <a:spAutoFit/>
          </a:bodyPr>
          <a:lstStyle/>
          <a:p>
            <a:pPr lvl="0" fontAlgn="auto">
              <a:spcBef>
                <a:spcPts val="0"/>
              </a:spcBef>
              <a:spcAft>
                <a:spcPts val="0"/>
              </a:spcAf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a:t>
            </a:r>
            <a:r>
              <a:rPr lang="en-GB" dirty="0">
                <a:solidFill>
                  <a:prstClr val="black"/>
                </a:solidFill>
                <a:latin typeface="Comic Sans MS"/>
              </a:rPr>
              <a:t>-4.88</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Rectangle 7">
            <a:extLst>
              <a:ext uri="{FF2B5EF4-FFF2-40B4-BE49-F238E27FC236}">
                <a16:creationId xmlns:a16="http://schemas.microsoft.com/office/drawing/2014/main" id="{58F9A519-66E9-E190-AACF-5D1E5CC86167}"/>
              </a:ext>
            </a:extLst>
          </p:cNvPr>
          <p:cNvSpPr/>
          <p:nvPr/>
        </p:nvSpPr>
        <p:spPr>
          <a:xfrm>
            <a:off x="376719" y="2178780"/>
            <a:ext cx="5486399" cy="1323439"/>
          </a:xfrm>
          <a:prstGeom prst="rect">
            <a:avLst/>
          </a:prstGeom>
        </p:spPr>
        <p:txBody>
          <a:bodyPr wrap="square">
            <a:spAutoFit/>
          </a:bodyPr>
          <a:lstStyle/>
          <a:p>
            <a:r>
              <a:rPr lang="en-GB" sz="2000" dirty="0">
                <a:solidFill>
                  <a:prstClr val="black"/>
                </a:solidFill>
                <a:latin typeface="Comic Sans MS"/>
              </a:rPr>
              <a:t>Use the arrows to put the cursor on the curve at the left of the first intersection. Enter. Then move the cursor to the line close to the intersecting point. Press enter</a:t>
            </a:r>
          </a:p>
        </p:txBody>
      </p:sp>
      <p:sp>
        <p:nvSpPr>
          <p:cNvPr id="14" name="Rectangle 13">
            <a:extLst>
              <a:ext uri="{FF2B5EF4-FFF2-40B4-BE49-F238E27FC236}">
                <a16:creationId xmlns:a16="http://schemas.microsoft.com/office/drawing/2014/main" id="{02770BB1-3A41-6E99-AE01-3ECAF97E172A}"/>
              </a:ext>
            </a:extLst>
          </p:cNvPr>
          <p:cNvSpPr/>
          <p:nvPr/>
        </p:nvSpPr>
        <p:spPr>
          <a:xfrm>
            <a:off x="5644941" y="3090414"/>
            <a:ext cx="982428" cy="400110"/>
          </a:xfrm>
          <a:prstGeom prst="rect">
            <a:avLst/>
          </a:prstGeom>
        </p:spPr>
        <p:txBody>
          <a:bodyPr wrap="square">
            <a:spAutoFit/>
          </a:bodyPr>
          <a:lstStyle/>
          <a:p>
            <a:r>
              <a:rPr lang="en-US" sz="2000" dirty="0">
                <a:solidFill>
                  <a:prstClr val="black"/>
                </a:solidFill>
                <a:latin typeface="Comic Sans MS"/>
              </a:rPr>
              <a:t>enter</a:t>
            </a:r>
            <a:endParaRPr lang="en-GB" sz="2000" dirty="0">
              <a:solidFill>
                <a:prstClr val="black"/>
              </a:solidFill>
              <a:latin typeface="Comic Sans MS"/>
            </a:endParaRPr>
          </a:p>
        </p:txBody>
      </p:sp>
      <p:sp>
        <p:nvSpPr>
          <p:cNvPr id="4" name="Rectangle 3">
            <a:extLst>
              <a:ext uri="{FF2B5EF4-FFF2-40B4-BE49-F238E27FC236}">
                <a16:creationId xmlns:a16="http://schemas.microsoft.com/office/drawing/2014/main" id="{36976E94-F185-2F99-1D4D-DA35A4A162AE}"/>
              </a:ext>
            </a:extLst>
          </p:cNvPr>
          <p:cNvSpPr/>
          <p:nvPr/>
        </p:nvSpPr>
        <p:spPr>
          <a:xfrm>
            <a:off x="376719" y="4383069"/>
            <a:ext cx="5486399" cy="1323439"/>
          </a:xfrm>
          <a:prstGeom prst="rect">
            <a:avLst/>
          </a:prstGeom>
        </p:spPr>
        <p:txBody>
          <a:bodyPr wrap="square">
            <a:spAutoFit/>
          </a:bodyPr>
          <a:lstStyle/>
          <a:p>
            <a:r>
              <a:rPr lang="en-GB" sz="2000" dirty="0">
                <a:solidFill>
                  <a:prstClr val="black"/>
                </a:solidFill>
                <a:latin typeface="Comic Sans MS"/>
              </a:rPr>
              <a:t>Use the arrows to put the cursor on the curve at the left of the second intersection. Enter. Then move the cursor to the line close to the intersecting point. Press enter</a:t>
            </a:r>
          </a:p>
        </p:txBody>
      </p:sp>
      <p:sp>
        <p:nvSpPr>
          <p:cNvPr id="16" name="TextBox 15">
            <a:extLst>
              <a:ext uri="{FF2B5EF4-FFF2-40B4-BE49-F238E27FC236}">
                <a16:creationId xmlns:a16="http://schemas.microsoft.com/office/drawing/2014/main" id="{D97A567E-708E-79C1-E209-3F93F58FA3D9}"/>
              </a:ext>
            </a:extLst>
          </p:cNvPr>
          <p:cNvSpPr txBox="1"/>
          <p:nvPr/>
        </p:nvSpPr>
        <p:spPr>
          <a:xfrm>
            <a:off x="384433" y="3970292"/>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7" name="TextBox 16">
            <a:extLst>
              <a:ext uri="{FF2B5EF4-FFF2-40B4-BE49-F238E27FC236}">
                <a16:creationId xmlns:a16="http://schemas.microsoft.com/office/drawing/2014/main" id="{408800C4-39A7-3459-E219-CAB69656D61C}"/>
              </a:ext>
            </a:extLst>
          </p:cNvPr>
          <p:cNvSpPr txBox="1"/>
          <p:nvPr/>
        </p:nvSpPr>
        <p:spPr>
          <a:xfrm>
            <a:off x="1902549" y="396425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8" name="TextBox 17">
            <a:extLst>
              <a:ext uri="{FF2B5EF4-FFF2-40B4-BE49-F238E27FC236}">
                <a16:creationId xmlns:a16="http://schemas.microsoft.com/office/drawing/2014/main" id="{22C6466F-6F37-0D45-12C2-EDD9ED35C872}"/>
              </a:ext>
            </a:extLst>
          </p:cNvPr>
          <p:cNvSpPr txBox="1"/>
          <p:nvPr/>
        </p:nvSpPr>
        <p:spPr>
          <a:xfrm>
            <a:off x="2605769" y="3964252"/>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B89CF65B-489C-859F-72EF-080848A842AE}"/>
              </a:ext>
            </a:extLst>
          </p:cNvPr>
          <p:cNvSpPr txBox="1"/>
          <p:nvPr/>
        </p:nvSpPr>
        <p:spPr>
          <a:xfrm>
            <a:off x="3755085" y="3916746"/>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Rectangle 21">
            <a:extLst>
              <a:ext uri="{FF2B5EF4-FFF2-40B4-BE49-F238E27FC236}">
                <a16:creationId xmlns:a16="http://schemas.microsoft.com/office/drawing/2014/main" id="{8CCB4D6B-6647-7903-1F02-A7A766F030FD}"/>
              </a:ext>
            </a:extLst>
          </p:cNvPr>
          <p:cNvSpPr/>
          <p:nvPr/>
        </p:nvSpPr>
        <p:spPr>
          <a:xfrm>
            <a:off x="5624024" y="5306398"/>
            <a:ext cx="982428" cy="400110"/>
          </a:xfrm>
          <a:prstGeom prst="rect">
            <a:avLst/>
          </a:prstGeom>
        </p:spPr>
        <p:txBody>
          <a:bodyPr wrap="square">
            <a:spAutoFit/>
          </a:bodyPr>
          <a:lstStyle/>
          <a:p>
            <a:r>
              <a:rPr lang="en-US" sz="2000" dirty="0">
                <a:solidFill>
                  <a:prstClr val="black"/>
                </a:solidFill>
                <a:latin typeface="Comic Sans MS"/>
              </a:rPr>
              <a:t>enter</a:t>
            </a:r>
            <a:endParaRPr lang="en-GB" sz="2000" dirty="0">
              <a:solidFill>
                <a:prstClr val="black"/>
              </a:solidFill>
              <a:latin typeface="Comic Sans MS"/>
            </a:endParaRPr>
          </a:p>
        </p:txBody>
      </p:sp>
    </p:spTree>
    <p:extLst>
      <p:ext uri="{BB962C8B-B14F-4D97-AF65-F5344CB8AC3E}">
        <p14:creationId xmlns:p14="http://schemas.microsoft.com/office/powerpoint/2010/main" val="370906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16" grpId="0"/>
      <p:bldP spid="17" grpId="0"/>
      <p:bldP spid="18" grpId="0"/>
      <p:bldP spid="21"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3" name="TextBox 42"/>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4" name="TextBox 43"/>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33" name="Rectangle 32">
            <a:hlinkClick r:id="rId2"/>
            <a:extLst>
              <a:ext uri="{FF2B5EF4-FFF2-40B4-BE49-F238E27FC236}">
                <a16:creationId xmlns:a16="http://schemas.microsoft.com/office/drawing/2014/main" id="{EA602C7F-A0AC-4590-9BEC-D9AB2A5F877E}"/>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hlinkClick r:id="rId2"/>
            <a:extLst>
              <a:ext uri="{FF2B5EF4-FFF2-40B4-BE49-F238E27FC236}">
                <a16:creationId xmlns:a16="http://schemas.microsoft.com/office/drawing/2014/main" id="{5B8B427D-F187-4247-A7E2-63A8F2E806A1}"/>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9A6E491C-2B97-7D39-DDBC-37781A867F39}"/>
              </a:ext>
            </a:extLst>
          </p:cNvPr>
          <p:cNvSpPr txBox="1"/>
          <p:nvPr/>
        </p:nvSpPr>
        <p:spPr>
          <a:xfrm>
            <a:off x="378571" y="2206720"/>
            <a:ext cx="166423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2nd</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31A246D4-ABFC-DAA9-7896-D9C4F5DEE938}"/>
              </a:ext>
            </a:extLst>
          </p:cNvPr>
          <p:cNvSpPr txBox="1"/>
          <p:nvPr/>
        </p:nvSpPr>
        <p:spPr>
          <a:xfrm>
            <a:off x="1896687" y="2200680"/>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calc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FBF450E7-AA5C-3B54-FD31-52071B13FD46}"/>
              </a:ext>
            </a:extLst>
          </p:cNvPr>
          <p:cNvSpPr txBox="1"/>
          <p:nvPr/>
        </p:nvSpPr>
        <p:spPr>
          <a:xfrm>
            <a:off x="2599907" y="2200680"/>
            <a:ext cx="135435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5</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3E8B5498-A949-9A7D-7159-D07896F2CAE0}"/>
              </a:ext>
            </a:extLst>
          </p:cNvPr>
          <p:cNvSpPr txBox="1"/>
          <p:nvPr/>
        </p:nvSpPr>
        <p:spPr>
          <a:xfrm>
            <a:off x="3749223" y="2153174"/>
            <a:ext cx="157779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intersect</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1A248193-4728-D7ED-EE4B-1230061E2665}"/>
              </a:ext>
            </a:extLst>
          </p:cNvPr>
          <p:cNvSpPr txBox="1"/>
          <p:nvPr/>
        </p:nvSpPr>
        <p:spPr>
          <a:xfrm>
            <a:off x="532149" y="3938278"/>
            <a:ext cx="1873163" cy="461665"/>
          </a:xfrm>
          <a:prstGeom prst="rect">
            <a:avLst/>
          </a:prstGeom>
          <a:noFill/>
        </p:spPr>
        <p:txBody>
          <a:bodyPr wrap="square" rtlCol="0">
            <a:spAutoFit/>
          </a:bodyPr>
          <a:lstStyle/>
          <a:p>
            <a:pPr lvl="0" fontAlgn="auto">
              <a:spcBef>
                <a:spcPts val="0"/>
              </a:spcBef>
              <a:spcAft>
                <a:spcPts val="0"/>
              </a:spcAf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a:t>
            </a:r>
            <a:r>
              <a:rPr lang="en-GB" dirty="0">
                <a:solidFill>
                  <a:prstClr val="black"/>
                </a:solidFill>
                <a:latin typeface="Comic Sans MS"/>
              </a:rPr>
              <a:t>0.480</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Rectangle 9">
            <a:extLst>
              <a:ext uri="{FF2B5EF4-FFF2-40B4-BE49-F238E27FC236}">
                <a16:creationId xmlns:a16="http://schemas.microsoft.com/office/drawing/2014/main" id="{CB9D5518-13CF-E35D-C9FF-B339C03CE529}"/>
              </a:ext>
            </a:extLst>
          </p:cNvPr>
          <p:cNvSpPr/>
          <p:nvPr/>
        </p:nvSpPr>
        <p:spPr>
          <a:xfrm>
            <a:off x="408141" y="2614839"/>
            <a:ext cx="5486399" cy="1323439"/>
          </a:xfrm>
          <a:prstGeom prst="rect">
            <a:avLst/>
          </a:prstGeom>
        </p:spPr>
        <p:txBody>
          <a:bodyPr wrap="square">
            <a:spAutoFit/>
          </a:bodyPr>
          <a:lstStyle/>
          <a:p>
            <a:r>
              <a:rPr lang="en-GB" sz="2000" dirty="0">
                <a:solidFill>
                  <a:prstClr val="black"/>
                </a:solidFill>
                <a:latin typeface="Comic Sans MS"/>
              </a:rPr>
              <a:t>Use the arrows to put the cursor on the line at the left of the third intersection. Enter. Then move the cursor to the curve close to the intersecting point. Press enter</a:t>
            </a:r>
          </a:p>
        </p:txBody>
      </p:sp>
      <p:sp>
        <p:nvSpPr>
          <p:cNvPr id="11" name="Rectangle 10">
            <a:extLst>
              <a:ext uri="{FF2B5EF4-FFF2-40B4-BE49-F238E27FC236}">
                <a16:creationId xmlns:a16="http://schemas.microsoft.com/office/drawing/2014/main" id="{60E9F3BC-90BD-115A-52C0-96CB88B3200C}"/>
              </a:ext>
            </a:extLst>
          </p:cNvPr>
          <p:cNvSpPr/>
          <p:nvPr/>
        </p:nvSpPr>
        <p:spPr>
          <a:xfrm>
            <a:off x="4835803" y="3542826"/>
            <a:ext cx="982428" cy="400110"/>
          </a:xfrm>
          <a:prstGeom prst="rect">
            <a:avLst/>
          </a:prstGeom>
        </p:spPr>
        <p:txBody>
          <a:bodyPr wrap="square">
            <a:spAutoFit/>
          </a:bodyPr>
          <a:lstStyle/>
          <a:p>
            <a:r>
              <a:rPr lang="en-US" sz="2000" dirty="0">
                <a:solidFill>
                  <a:prstClr val="black"/>
                </a:solidFill>
                <a:latin typeface="Comic Sans MS"/>
              </a:rPr>
              <a:t>enter</a:t>
            </a:r>
            <a:endParaRPr lang="en-GB" sz="2000" dirty="0">
              <a:solidFill>
                <a:prstClr val="black"/>
              </a:solidFill>
              <a:latin typeface="Comic Sans MS"/>
            </a:endParaRPr>
          </a:p>
        </p:txBody>
      </p:sp>
      <p:sp>
        <p:nvSpPr>
          <p:cNvPr id="13" name="TextBox 12">
            <a:extLst>
              <a:ext uri="{FF2B5EF4-FFF2-40B4-BE49-F238E27FC236}">
                <a16:creationId xmlns:a16="http://schemas.microsoft.com/office/drawing/2014/main" id="{66A8B370-472B-4E8B-7242-EEC854E4126B}"/>
              </a:ext>
            </a:extLst>
          </p:cNvPr>
          <p:cNvSpPr txBox="1"/>
          <p:nvPr/>
        </p:nvSpPr>
        <p:spPr>
          <a:xfrm>
            <a:off x="378571" y="1743012"/>
            <a:ext cx="1873163" cy="461665"/>
          </a:xfrm>
          <a:prstGeom prst="rect">
            <a:avLst/>
          </a:prstGeom>
          <a:noFill/>
        </p:spPr>
        <p:txBody>
          <a:bodyPr wrap="square" rtlCol="0">
            <a:spAutoFit/>
          </a:bodyPr>
          <a:lstStyle/>
          <a:p>
            <a:pPr lvl="0" fontAlgn="auto">
              <a:spcBef>
                <a:spcPts val="0"/>
              </a:spcBef>
              <a:spcAft>
                <a:spcPts val="0"/>
              </a:spcAf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a:t>
            </a:r>
            <a:r>
              <a:rPr lang="en-GB" dirty="0">
                <a:solidFill>
                  <a:prstClr val="black"/>
                </a:solidFill>
                <a:latin typeface="Comic Sans MS"/>
              </a:rPr>
              <a:t>-1.90</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02F52BF0-267A-EEED-93AC-9B5454025434}"/>
              </a:ext>
            </a:extLst>
          </p:cNvPr>
          <p:cNvSpPr txBox="1"/>
          <p:nvPr/>
        </p:nvSpPr>
        <p:spPr>
          <a:xfrm>
            <a:off x="415854" y="4406351"/>
            <a:ext cx="568014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Repeat the same steps for the other points of intersection.</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32" name="Picture 31">
            <a:extLst>
              <a:ext uri="{FF2B5EF4-FFF2-40B4-BE49-F238E27FC236}">
                <a16:creationId xmlns:a16="http://schemas.microsoft.com/office/drawing/2014/main" id="{3A784D5A-2645-D359-E30A-9BFAA594260A}"/>
              </a:ext>
            </a:extLst>
          </p:cNvPr>
          <p:cNvPicPr>
            <a:picLocks noChangeAspect="1"/>
          </p:cNvPicPr>
          <p:nvPr/>
        </p:nvPicPr>
        <p:blipFill>
          <a:blip r:embed="rId3"/>
          <a:stretch>
            <a:fillRect/>
          </a:stretch>
        </p:blipFill>
        <p:spPr>
          <a:xfrm>
            <a:off x="6858000" y="1371600"/>
            <a:ext cx="2012853" cy="4663440"/>
          </a:xfrm>
          <a:prstGeom prst="rect">
            <a:avLst/>
          </a:prstGeom>
        </p:spPr>
      </p:pic>
      <p:sp>
        <p:nvSpPr>
          <p:cNvPr id="52" name="TextBox 51">
            <a:extLst>
              <a:ext uri="{FF2B5EF4-FFF2-40B4-BE49-F238E27FC236}">
                <a16:creationId xmlns:a16="http://schemas.microsoft.com/office/drawing/2014/main" id="{3BCC51E6-6120-1D7D-C9A8-D7253899A213}"/>
              </a:ext>
            </a:extLst>
          </p:cNvPr>
          <p:cNvSpPr txBox="1"/>
          <p:nvPr/>
        </p:nvSpPr>
        <p:spPr>
          <a:xfrm>
            <a:off x="492168" y="5214211"/>
            <a:ext cx="1873163" cy="461665"/>
          </a:xfrm>
          <a:prstGeom prst="rect">
            <a:avLst/>
          </a:prstGeom>
          <a:noFill/>
        </p:spPr>
        <p:txBody>
          <a:bodyPr wrap="square" rtlCol="0">
            <a:spAutoFit/>
          </a:bodyPr>
          <a:lstStyle/>
          <a:p>
            <a:pPr lvl="0" fontAlgn="auto">
              <a:spcBef>
                <a:spcPts val="0"/>
              </a:spcBef>
              <a:spcAft>
                <a:spcPts val="0"/>
              </a:spcAf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a:t>
            </a:r>
            <a:r>
              <a:rPr lang="en-GB" dirty="0">
                <a:solidFill>
                  <a:prstClr val="black"/>
                </a:solidFill>
                <a:latin typeface="Comic Sans MS"/>
              </a:rPr>
              <a:t>2.25</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3" name="TextBox 52">
            <a:extLst>
              <a:ext uri="{FF2B5EF4-FFF2-40B4-BE49-F238E27FC236}">
                <a16:creationId xmlns:a16="http://schemas.microsoft.com/office/drawing/2014/main" id="{DCA83F7A-D780-92E6-68B5-7E060F93F645}"/>
              </a:ext>
            </a:extLst>
          </p:cNvPr>
          <p:cNvSpPr txBox="1"/>
          <p:nvPr/>
        </p:nvSpPr>
        <p:spPr>
          <a:xfrm>
            <a:off x="480929" y="5662471"/>
            <a:ext cx="1873163" cy="461665"/>
          </a:xfrm>
          <a:prstGeom prst="rect">
            <a:avLst/>
          </a:prstGeom>
          <a:noFill/>
        </p:spPr>
        <p:txBody>
          <a:bodyPr wrap="square" rtlCol="0">
            <a:spAutoFit/>
          </a:bodyPr>
          <a:lstStyle/>
          <a:p>
            <a:pPr lvl="0" fontAlgn="auto">
              <a:spcBef>
                <a:spcPts val="0"/>
              </a:spcBef>
              <a:spcAft>
                <a:spcPts val="0"/>
              </a:spcAft>
              <a:defRPr/>
            </a:pP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 </a:t>
            </a:r>
            <a:r>
              <a:rPr lang="en-GB" dirty="0">
                <a:solidFill>
                  <a:prstClr val="black"/>
                </a:solidFill>
                <a:latin typeface="Comic Sans MS"/>
              </a:rPr>
              <a:t>4.96</a:t>
            </a:r>
            <a:endParaRPr kumimoji="0" lang="en-GB" sz="2400" b="0" i="1"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55" name="Picture 54">
            <a:extLst>
              <a:ext uri="{FF2B5EF4-FFF2-40B4-BE49-F238E27FC236}">
                <a16:creationId xmlns:a16="http://schemas.microsoft.com/office/drawing/2014/main" id="{B2AAEA2B-AA19-B127-B0E9-AE4A75717F89}"/>
              </a:ext>
            </a:extLst>
          </p:cNvPr>
          <p:cNvPicPr>
            <a:picLocks noChangeAspect="1"/>
          </p:cNvPicPr>
          <p:nvPr/>
        </p:nvPicPr>
        <p:blipFill>
          <a:blip r:embed="rId4"/>
          <a:stretch>
            <a:fillRect/>
          </a:stretch>
        </p:blipFill>
        <p:spPr>
          <a:xfrm>
            <a:off x="6858000" y="1371600"/>
            <a:ext cx="2014209" cy="4663440"/>
          </a:xfrm>
          <a:prstGeom prst="rect">
            <a:avLst/>
          </a:prstGeom>
        </p:spPr>
      </p:pic>
      <p:pic>
        <p:nvPicPr>
          <p:cNvPr id="57" name="Picture 56">
            <a:extLst>
              <a:ext uri="{FF2B5EF4-FFF2-40B4-BE49-F238E27FC236}">
                <a16:creationId xmlns:a16="http://schemas.microsoft.com/office/drawing/2014/main" id="{96D175FB-B78E-7740-60C0-9A385FC210C6}"/>
              </a:ext>
            </a:extLst>
          </p:cNvPr>
          <p:cNvPicPr>
            <a:picLocks noChangeAspect="1"/>
          </p:cNvPicPr>
          <p:nvPr/>
        </p:nvPicPr>
        <p:blipFill>
          <a:blip r:embed="rId5"/>
          <a:stretch>
            <a:fillRect/>
          </a:stretch>
        </p:blipFill>
        <p:spPr>
          <a:xfrm>
            <a:off x="6858000" y="1371600"/>
            <a:ext cx="2008562" cy="4663440"/>
          </a:xfrm>
          <a:prstGeom prst="rect">
            <a:avLst/>
          </a:prstGeom>
        </p:spPr>
      </p:pic>
      <p:pic>
        <p:nvPicPr>
          <p:cNvPr id="59" name="Picture 58">
            <a:extLst>
              <a:ext uri="{FF2B5EF4-FFF2-40B4-BE49-F238E27FC236}">
                <a16:creationId xmlns:a16="http://schemas.microsoft.com/office/drawing/2014/main" id="{9DF7BF8C-30B7-2BA9-1301-DF165CB8E266}"/>
              </a:ext>
            </a:extLst>
          </p:cNvPr>
          <p:cNvPicPr>
            <a:picLocks noChangeAspect="1"/>
          </p:cNvPicPr>
          <p:nvPr/>
        </p:nvPicPr>
        <p:blipFill>
          <a:blip r:embed="rId6"/>
          <a:stretch>
            <a:fillRect/>
          </a:stretch>
        </p:blipFill>
        <p:spPr>
          <a:xfrm>
            <a:off x="6858000" y="1371600"/>
            <a:ext cx="2008562" cy="4663440"/>
          </a:xfrm>
          <a:prstGeom prst="rect">
            <a:avLst/>
          </a:prstGeom>
        </p:spPr>
      </p:pic>
    </p:spTree>
    <p:extLst>
      <p:ext uri="{BB962C8B-B14F-4D97-AF65-F5344CB8AC3E}">
        <p14:creationId xmlns:p14="http://schemas.microsoft.com/office/powerpoint/2010/main" val="31231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32"/>
                                        </p:tgtEl>
                                        <p:attrNameLst>
                                          <p:attrName>style.visibility</p:attrName>
                                        </p:attrNameLst>
                                      </p:cBhvr>
                                      <p:to>
                                        <p:strVal val="hidden"/>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5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nodeType="clickEffect">
                                  <p:stCondLst>
                                    <p:cond delay="0"/>
                                  </p:stCondLst>
                                  <p:childTnLst>
                                    <p:set>
                                      <p:cBhvr>
                                        <p:cTn id="45" dur="1" fill="hold">
                                          <p:stCondLst>
                                            <p:cond delay="0"/>
                                          </p:stCondLst>
                                        </p:cTn>
                                        <p:tgtEl>
                                          <p:spTgt spid="55"/>
                                        </p:tgtEl>
                                        <p:attrNameLst>
                                          <p:attrName>style.visibility</p:attrName>
                                        </p:attrNameLst>
                                      </p:cBhvr>
                                      <p:to>
                                        <p:strVal val="hidden"/>
                                      </p:to>
                                    </p:set>
                                  </p:childTnLst>
                                </p:cTn>
                              </p:par>
                            </p:childTnLst>
                          </p:cTn>
                        </p:par>
                        <p:par>
                          <p:cTn id="46" fill="hold">
                            <p:stCondLst>
                              <p:cond delay="0"/>
                            </p:stCondLst>
                            <p:childTnLst>
                              <p:par>
                                <p:cTn id="47" presetID="1" presetClass="entr" presetSubtype="0" fill="hold" nodeType="after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57"/>
                                        </p:tgtEl>
                                        <p:attrNameLst>
                                          <p:attrName>style.visibility</p:attrName>
                                        </p:attrNameLst>
                                      </p:cBhvr>
                                      <p:to>
                                        <p:strVal val="hidden"/>
                                      </p:to>
                                    </p:set>
                                  </p:childTnLst>
                                </p:cTn>
                              </p:par>
                            </p:childTnLst>
                          </p:cTn>
                        </p:par>
                        <p:par>
                          <p:cTn id="57" fill="hold">
                            <p:stCondLst>
                              <p:cond delay="0"/>
                            </p:stCondLst>
                            <p:childTnLst>
                              <p:par>
                                <p:cTn id="58" presetID="1" presetClass="entr" presetSubtype="0" fill="hold" nodeType="afterEffect">
                                  <p:stCondLst>
                                    <p:cond delay="0"/>
                                  </p:stCondLst>
                                  <p:childTnLst>
                                    <p:set>
                                      <p:cBhvr>
                                        <p:cTn id="59" dur="1" fill="hold">
                                          <p:stCondLst>
                                            <p:cond delay="0"/>
                                          </p:stCondLst>
                                        </p:cTn>
                                        <p:tgtEl>
                                          <p:spTgt spid="59"/>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9" grpId="0"/>
      <p:bldP spid="10" grpId="0"/>
      <p:bldP spid="11" grpId="0"/>
      <p:bldP spid="15" grpId="0"/>
      <p:bldP spid="52" grpId="0"/>
      <p:bldP spid="5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93869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294128" y="3834511"/>
            <a:ext cx="6711867" cy="2823849"/>
            <a:chOff x="2294128" y="3834511"/>
            <a:chExt cx="6711867" cy="2823849"/>
          </a:xfrm>
        </p:grpSpPr>
        <p:grpSp>
          <p:nvGrpSpPr>
            <p:cNvPr id="202" name="Group 201"/>
            <p:cNvGrpSpPr/>
            <p:nvPr/>
          </p:nvGrpSpPr>
          <p:grpSpPr>
            <a:xfrm>
              <a:off x="2294128" y="3834511"/>
              <a:ext cx="6711867" cy="2823849"/>
              <a:chOff x="2167128" y="3834511"/>
              <a:chExt cx="6711867" cy="2823849"/>
            </a:xfrm>
          </p:grpSpPr>
          <p:cxnSp>
            <p:nvCxnSpPr>
              <p:cNvPr id="130" name="Straight Connector 129"/>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813296"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0" name="Rectangle 189"/>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1" name="Rectangle 190"/>
              <p:cNvSpPr/>
              <p:nvPr/>
            </p:nvSpPr>
            <p:spPr>
              <a:xfrm>
                <a:off x="2334372" y="3854226"/>
                <a:ext cx="29367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omic Sans MS"/>
                    <a:ea typeface="+mn-ea"/>
                    <a:cs typeface="+mn-cs"/>
                  </a:rPr>
                  <a:t>8</a:t>
                </a:r>
              </a:p>
            </p:txBody>
          </p:sp>
          <p:sp>
            <p:nvSpPr>
              <p:cNvPr id="192" name="Rectangle 191"/>
              <p:cNvSpPr/>
              <p:nvPr/>
            </p:nvSpPr>
            <p:spPr>
              <a:xfrm>
                <a:off x="2358750" y="4489149"/>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3" name="Rectangle 192"/>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4" name="Rectangle 193"/>
              <p:cNvSpPr/>
              <p:nvPr/>
            </p:nvSpPr>
            <p:spPr>
              <a:xfrm>
                <a:off x="2319159" y="5695259"/>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5" name="Rectangle 194"/>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-8</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6" name="Rectangle 195"/>
              <p:cNvSpPr/>
              <p:nvPr/>
            </p:nvSpPr>
            <p:spPr>
              <a:xfrm>
                <a:off x="7242699" y="527642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450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7" name="Rectangle 196"/>
              <p:cNvSpPr/>
              <p:nvPr/>
            </p:nvSpPr>
            <p:spPr>
              <a:xfrm>
                <a:off x="4364648" y="5270734"/>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180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8" name="Rectangle 197"/>
              <p:cNvSpPr/>
              <p:nvPr/>
            </p:nvSpPr>
            <p:spPr>
              <a:xfrm>
                <a:off x="5324522" y="525611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270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99" name="Rectangle 198"/>
              <p:cNvSpPr/>
              <p:nvPr/>
            </p:nvSpPr>
            <p:spPr>
              <a:xfrm>
                <a:off x="6366352" y="5261789"/>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360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200" name="Rectangle 199"/>
              <p:cNvSpPr/>
              <p:nvPr/>
            </p:nvSpPr>
            <p:spPr>
              <a:xfrm>
                <a:off x="3403687" y="5257461"/>
                <a:ext cx="42351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201" name="Rectangle 200"/>
              <p:cNvSpPr/>
              <p:nvPr/>
            </p:nvSpPr>
            <p:spPr>
              <a:xfrm>
                <a:off x="8151958" y="5284071"/>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540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grpSp>
        <p:sp>
          <p:nvSpPr>
            <p:cNvPr id="209" name="Rectangle 208"/>
            <p:cNvSpPr/>
            <p:nvPr/>
          </p:nvSpPr>
          <p:spPr>
            <a:xfrm>
              <a:off x="2446298" y="5412881"/>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0" name="Rectangle 209"/>
            <p:cNvSpPr/>
            <p:nvPr/>
          </p:nvSpPr>
          <p:spPr>
            <a:xfrm>
              <a:off x="2446159" y="60486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1" name="Rectangle 210"/>
            <p:cNvSpPr/>
            <p:nvPr/>
          </p:nvSpPr>
          <p:spPr>
            <a:xfrm>
              <a:off x="2486028" y="481723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2" name="Rectangle 211"/>
            <p:cNvSpPr/>
            <p:nvPr/>
          </p:nvSpPr>
          <p:spPr>
            <a:xfrm>
              <a:off x="2462760" y="4182691"/>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grpSp>
      <p:sp>
        <p:nvSpPr>
          <p:cNvPr id="6" name="Freeform 5"/>
          <p:cNvSpPr/>
          <p:nvPr/>
        </p:nvSpPr>
        <p:spPr>
          <a:xfrm>
            <a:off x="3802879" y="3939611"/>
            <a:ext cx="1803162" cy="2683380"/>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03162" h="2683380">
                <a:moveTo>
                  <a:pt x="0" y="2683380"/>
                </a:moveTo>
                <a:cubicBezTo>
                  <a:pt x="29910" y="2391398"/>
                  <a:pt x="59077" y="2100904"/>
                  <a:pt x="102549" y="1922804"/>
                </a:cubicBezTo>
                <a:cubicBezTo>
                  <a:pt x="146021" y="1744704"/>
                  <a:pt x="206154" y="1683209"/>
                  <a:pt x="260833" y="1614780"/>
                </a:cubicBezTo>
                <a:cubicBezTo>
                  <a:pt x="315512" y="1546351"/>
                  <a:pt x="377863" y="1538361"/>
                  <a:pt x="430625" y="1512231"/>
                </a:cubicBezTo>
                <a:cubicBezTo>
                  <a:pt x="483387" y="1486101"/>
                  <a:pt x="498199" y="1484996"/>
                  <a:pt x="577404" y="1457997"/>
                </a:cubicBezTo>
                <a:cubicBezTo>
                  <a:pt x="656609" y="1430998"/>
                  <a:pt x="799838" y="1381015"/>
                  <a:pt x="905854" y="1350236"/>
                </a:cubicBezTo>
                <a:cubicBezTo>
                  <a:pt x="1011870" y="1319457"/>
                  <a:pt x="1135166" y="1296606"/>
                  <a:pt x="1213502" y="1273324"/>
                </a:cubicBezTo>
                <a:cubicBezTo>
                  <a:pt x="1291838" y="1250042"/>
                  <a:pt x="1321749" y="1240453"/>
                  <a:pt x="1375872" y="1210543"/>
                </a:cubicBezTo>
                <a:cubicBezTo>
                  <a:pt x="1429995" y="1180633"/>
                  <a:pt x="1482694" y="1168857"/>
                  <a:pt x="1538242" y="1093862"/>
                </a:cubicBezTo>
                <a:cubicBezTo>
                  <a:pt x="1593790" y="1018868"/>
                  <a:pt x="1665005" y="942886"/>
                  <a:pt x="1709158" y="760576"/>
                </a:cubicBezTo>
                <a:cubicBezTo>
                  <a:pt x="1753311" y="578266"/>
                  <a:pt x="1778236" y="289133"/>
                  <a:pt x="1803162"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 name="Freeform 1"/>
          <p:cNvSpPr/>
          <p:nvPr/>
        </p:nvSpPr>
        <p:spPr>
          <a:xfrm>
            <a:off x="2768778" y="3942151"/>
            <a:ext cx="904808" cy="1336431"/>
          </a:xfrm>
          <a:custGeom>
            <a:avLst/>
            <a:gdLst>
              <a:gd name="connsiteX0" fmla="*/ 0 w 904808"/>
              <a:gd name="connsiteY0" fmla="*/ 1336431 h 1336431"/>
              <a:gd name="connsiteX1" fmla="*/ 332509 w 904808"/>
              <a:gd name="connsiteY1" fmla="*/ 1272487 h 1336431"/>
              <a:gd name="connsiteX2" fmla="*/ 511552 w 904808"/>
              <a:gd name="connsiteY2" fmla="*/ 1170176 h 1336431"/>
              <a:gd name="connsiteX3" fmla="*/ 652229 w 904808"/>
              <a:gd name="connsiteY3" fmla="*/ 1087049 h 1336431"/>
              <a:gd name="connsiteX4" fmla="*/ 805695 w 904808"/>
              <a:gd name="connsiteY4" fmla="*/ 770526 h 1336431"/>
              <a:gd name="connsiteX5" fmla="*/ 904808 w 904808"/>
              <a:gd name="connsiteY5" fmla="*/ 0 h 1336431"/>
              <a:gd name="connsiteX0" fmla="*/ 0 w 904808"/>
              <a:gd name="connsiteY0" fmla="*/ 1336431 h 1336431"/>
              <a:gd name="connsiteX1" fmla="*/ 332509 w 904808"/>
              <a:gd name="connsiteY1" fmla="*/ 1272487 h 1336431"/>
              <a:gd name="connsiteX2" fmla="*/ 521144 w 904808"/>
              <a:gd name="connsiteY2" fmla="*/ 1195754 h 1336431"/>
              <a:gd name="connsiteX3" fmla="*/ 652229 w 904808"/>
              <a:gd name="connsiteY3" fmla="*/ 1087049 h 1336431"/>
              <a:gd name="connsiteX4" fmla="*/ 805695 w 904808"/>
              <a:gd name="connsiteY4" fmla="*/ 770526 h 1336431"/>
              <a:gd name="connsiteX5" fmla="*/ 904808 w 904808"/>
              <a:gd name="connsiteY5" fmla="*/ 0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4808" h="1336431">
                <a:moveTo>
                  <a:pt x="0" y="1336431"/>
                </a:moveTo>
                <a:cubicBezTo>
                  <a:pt x="123625" y="1318313"/>
                  <a:pt x="245652" y="1295933"/>
                  <a:pt x="332509" y="1272487"/>
                </a:cubicBezTo>
                <a:cubicBezTo>
                  <a:pt x="419366" y="1249041"/>
                  <a:pt x="467857" y="1226660"/>
                  <a:pt x="521144" y="1195754"/>
                </a:cubicBezTo>
                <a:cubicBezTo>
                  <a:pt x="574431" y="1164848"/>
                  <a:pt x="604804" y="1157920"/>
                  <a:pt x="652229" y="1087049"/>
                </a:cubicBezTo>
                <a:cubicBezTo>
                  <a:pt x="699654" y="1016178"/>
                  <a:pt x="763599" y="951701"/>
                  <a:pt x="805695" y="770526"/>
                </a:cubicBezTo>
                <a:cubicBezTo>
                  <a:pt x="847791" y="589351"/>
                  <a:pt x="876299" y="294675"/>
                  <a:pt x="904808"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8" name="Freeform 207"/>
          <p:cNvSpPr/>
          <p:nvPr/>
        </p:nvSpPr>
        <p:spPr>
          <a:xfrm>
            <a:off x="6626656" y="3955926"/>
            <a:ext cx="904808" cy="1336431"/>
          </a:xfrm>
          <a:custGeom>
            <a:avLst/>
            <a:gdLst>
              <a:gd name="connsiteX0" fmla="*/ 0 w 904808"/>
              <a:gd name="connsiteY0" fmla="*/ 1336431 h 1336431"/>
              <a:gd name="connsiteX1" fmla="*/ 332509 w 904808"/>
              <a:gd name="connsiteY1" fmla="*/ 1272487 h 1336431"/>
              <a:gd name="connsiteX2" fmla="*/ 511552 w 904808"/>
              <a:gd name="connsiteY2" fmla="*/ 1170176 h 1336431"/>
              <a:gd name="connsiteX3" fmla="*/ 652229 w 904808"/>
              <a:gd name="connsiteY3" fmla="*/ 1087049 h 1336431"/>
              <a:gd name="connsiteX4" fmla="*/ 805695 w 904808"/>
              <a:gd name="connsiteY4" fmla="*/ 770526 h 1336431"/>
              <a:gd name="connsiteX5" fmla="*/ 904808 w 904808"/>
              <a:gd name="connsiteY5" fmla="*/ 0 h 1336431"/>
              <a:gd name="connsiteX0" fmla="*/ 0 w 904808"/>
              <a:gd name="connsiteY0" fmla="*/ 1336431 h 1336431"/>
              <a:gd name="connsiteX1" fmla="*/ 332509 w 904808"/>
              <a:gd name="connsiteY1" fmla="*/ 1272487 h 1336431"/>
              <a:gd name="connsiteX2" fmla="*/ 521144 w 904808"/>
              <a:gd name="connsiteY2" fmla="*/ 1195754 h 1336431"/>
              <a:gd name="connsiteX3" fmla="*/ 652229 w 904808"/>
              <a:gd name="connsiteY3" fmla="*/ 1087049 h 1336431"/>
              <a:gd name="connsiteX4" fmla="*/ 805695 w 904808"/>
              <a:gd name="connsiteY4" fmla="*/ 770526 h 1336431"/>
              <a:gd name="connsiteX5" fmla="*/ 904808 w 904808"/>
              <a:gd name="connsiteY5" fmla="*/ 0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4808" h="1336431">
                <a:moveTo>
                  <a:pt x="0" y="1336431"/>
                </a:moveTo>
                <a:cubicBezTo>
                  <a:pt x="123625" y="1318313"/>
                  <a:pt x="245652" y="1295933"/>
                  <a:pt x="332509" y="1272487"/>
                </a:cubicBezTo>
                <a:cubicBezTo>
                  <a:pt x="419366" y="1249041"/>
                  <a:pt x="467857" y="1226660"/>
                  <a:pt x="521144" y="1195754"/>
                </a:cubicBezTo>
                <a:cubicBezTo>
                  <a:pt x="574431" y="1164848"/>
                  <a:pt x="604804" y="1157920"/>
                  <a:pt x="652229" y="1087049"/>
                </a:cubicBezTo>
                <a:cubicBezTo>
                  <a:pt x="699654" y="1016178"/>
                  <a:pt x="763599" y="951701"/>
                  <a:pt x="805695" y="770526"/>
                </a:cubicBezTo>
                <a:cubicBezTo>
                  <a:pt x="847791" y="589351"/>
                  <a:pt x="876299" y="294675"/>
                  <a:pt x="904808"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6" name="Freeform 205"/>
          <p:cNvSpPr/>
          <p:nvPr/>
        </p:nvSpPr>
        <p:spPr>
          <a:xfrm>
            <a:off x="5715977" y="5289848"/>
            <a:ext cx="905854" cy="1333144"/>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709158"/>
              <a:gd name="connsiteY0" fmla="*/ 1922804 h 1922804"/>
              <a:gd name="connsiteX1" fmla="*/ 102549 w 1709158"/>
              <a:gd name="connsiteY1" fmla="*/ 1162228 h 1922804"/>
              <a:gd name="connsiteX2" fmla="*/ 260833 w 1709158"/>
              <a:gd name="connsiteY2" fmla="*/ 854204 h 1922804"/>
              <a:gd name="connsiteX3" fmla="*/ 430625 w 1709158"/>
              <a:gd name="connsiteY3" fmla="*/ 751655 h 1922804"/>
              <a:gd name="connsiteX4" fmla="*/ 577404 w 1709158"/>
              <a:gd name="connsiteY4" fmla="*/ 697421 h 1922804"/>
              <a:gd name="connsiteX5" fmla="*/ 905854 w 1709158"/>
              <a:gd name="connsiteY5" fmla="*/ 589660 h 1922804"/>
              <a:gd name="connsiteX6" fmla="*/ 1213502 w 1709158"/>
              <a:gd name="connsiteY6" fmla="*/ 512748 h 1922804"/>
              <a:gd name="connsiteX7" fmla="*/ 1375872 w 1709158"/>
              <a:gd name="connsiteY7" fmla="*/ 449967 h 1922804"/>
              <a:gd name="connsiteX8" fmla="*/ 1538242 w 1709158"/>
              <a:gd name="connsiteY8" fmla="*/ 333286 h 1922804"/>
              <a:gd name="connsiteX9" fmla="*/ 1709158 w 1709158"/>
              <a:gd name="connsiteY9" fmla="*/ 0 h 1922804"/>
              <a:gd name="connsiteX0" fmla="*/ 0 w 1538242"/>
              <a:gd name="connsiteY0" fmla="*/ 1589518 h 1589518"/>
              <a:gd name="connsiteX1" fmla="*/ 102549 w 1538242"/>
              <a:gd name="connsiteY1" fmla="*/ 828942 h 1589518"/>
              <a:gd name="connsiteX2" fmla="*/ 260833 w 1538242"/>
              <a:gd name="connsiteY2" fmla="*/ 520918 h 1589518"/>
              <a:gd name="connsiteX3" fmla="*/ 430625 w 1538242"/>
              <a:gd name="connsiteY3" fmla="*/ 418369 h 1589518"/>
              <a:gd name="connsiteX4" fmla="*/ 577404 w 1538242"/>
              <a:gd name="connsiteY4" fmla="*/ 364135 h 1589518"/>
              <a:gd name="connsiteX5" fmla="*/ 905854 w 1538242"/>
              <a:gd name="connsiteY5" fmla="*/ 256374 h 1589518"/>
              <a:gd name="connsiteX6" fmla="*/ 1213502 w 1538242"/>
              <a:gd name="connsiteY6" fmla="*/ 179462 h 1589518"/>
              <a:gd name="connsiteX7" fmla="*/ 1375872 w 1538242"/>
              <a:gd name="connsiteY7" fmla="*/ 116681 h 1589518"/>
              <a:gd name="connsiteX8" fmla="*/ 1538242 w 1538242"/>
              <a:gd name="connsiteY8" fmla="*/ 0 h 1589518"/>
              <a:gd name="connsiteX0" fmla="*/ 0 w 1375872"/>
              <a:gd name="connsiteY0" fmla="*/ 1472837 h 1472837"/>
              <a:gd name="connsiteX1" fmla="*/ 102549 w 1375872"/>
              <a:gd name="connsiteY1" fmla="*/ 712261 h 1472837"/>
              <a:gd name="connsiteX2" fmla="*/ 260833 w 1375872"/>
              <a:gd name="connsiteY2" fmla="*/ 404237 h 1472837"/>
              <a:gd name="connsiteX3" fmla="*/ 430625 w 1375872"/>
              <a:gd name="connsiteY3" fmla="*/ 301688 h 1472837"/>
              <a:gd name="connsiteX4" fmla="*/ 577404 w 1375872"/>
              <a:gd name="connsiteY4" fmla="*/ 247454 h 1472837"/>
              <a:gd name="connsiteX5" fmla="*/ 905854 w 1375872"/>
              <a:gd name="connsiteY5" fmla="*/ 139693 h 1472837"/>
              <a:gd name="connsiteX6" fmla="*/ 1213502 w 1375872"/>
              <a:gd name="connsiteY6" fmla="*/ 62781 h 1472837"/>
              <a:gd name="connsiteX7" fmla="*/ 1375872 w 1375872"/>
              <a:gd name="connsiteY7" fmla="*/ 0 h 1472837"/>
              <a:gd name="connsiteX0" fmla="*/ 0 w 1213502"/>
              <a:gd name="connsiteY0" fmla="*/ 1410056 h 1410056"/>
              <a:gd name="connsiteX1" fmla="*/ 102549 w 1213502"/>
              <a:gd name="connsiteY1" fmla="*/ 649480 h 1410056"/>
              <a:gd name="connsiteX2" fmla="*/ 260833 w 1213502"/>
              <a:gd name="connsiteY2" fmla="*/ 341456 h 1410056"/>
              <a:gd name="connsiteX3" fmla="*/ 430625 w 1213502"/>
              <a:gd name="connsiteY3" fmla="*/ 238907 h 1410056"/>
              <a:gd name="connsiteX4" fmla="*/ 577404 w 1213502"/>
              <a:gd name="connsiteY4" fmla="*/ 184673 h 1410056"/>
              <a:gd name="connsiteX5" fmla="*/ 905854 w 1213502"/>
              <a:gd name="connsiteY5" fmla="*/ 76912 h 1410056"/>
              <a:gd name="connsiteX6" fmla="*/ 1213502 w 1213502"/>
              <a:gd name="connsiteY6" fmla="*/ 0 h 1410056"/>
              <a:gd name="connsiteX0" fmla="*/ 0 w 905854"/>
              <a:gd name="connsiteY0" fmla="*/ 1333144 h 1333144"/>
              <a:gd name="connsiteX1" fmla="*/ 102549 w 905854"/>
              <a:gd name="connsiteY1" fmla="*/ 572568 h 1333144"/>
              <a:gd name="connsiteX2" fmla="*/ 260833 w 905854"/>
              <a:gd name="connsiteY2" fmla="*/ 264544 h 1333144"/>
              <a:gd name="connsiteX3" fmla="*/ 430625 w 905854"/>
              <a:gd name="connsiteY3" fmla="*/ 161995 h 1333144"/>
              <a:gd name="connsiteX4" fmla="*/ 577404 w 905854"/>
              <a:gd name="connsiteY4" fmla="*/ 107761 h 1333144"/>
              <a:gd name="connsiteX5" fmla="*/ 905854 w 905854"/>
              <a:gd name="connsiteY5" fmla="*/ 0 h 133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854" h="1333144">
                <a:moveTo>
                  <a:pt x="0" y="1333144"/>
                </a:moveTo>
                <a:cubicBezTo>
                  <a:pt x="29910" y="1041162"/>
                  <a:pt x="59077" y="750668"/>
                  <a:pt x="102549" y="572568"/>
                </a:cubicBezTo>
                <a:cubicBezTo>
                  <a:pt x="146021" y="394468"/>
                  <a:pt x="206154" y="332973"/>
                  <a:pt x="260833" y="264544"/>
                </a:cubicBezTo>
                <a:cubicBezTo>
                  <a:pt x="315512" y="196115"/>
                  <a:pt x="377863" y="188125"/>
                  <a:pt x="430625" y="161995"/>
                </a:cubicBezTo>
                <a:cubicBezTo>
                  <a:pt x="483387" y="135865"/>
                  <a:pt x="498199" y="134760"/>
                  <a:pt x="577404" y="107761"/>
                </a:cubicBezTo>
                <a:cubicBezTo>
                  <a:pt x="656609" y="80762"/>
                  <a:pt x="799838" y="30779"/>
                  <a:pt x="905854"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7" name="Freeform 206"/>
          <p:cNvSpPr/>
          <p:nvPr/>
        </p:nvSpPr>
        <p:spPr>
          <a:xfrm>
            <a:off x="7635239" y="5279146"/>
            <a:ext cx="905854" cy="1333144"/>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709158"/>
              <a:gd name="connsiteY0" fmla="*/ 1922804 h 1922804"/>
              <a:gd name="connsiteX1" fmla="*/ 102549 w 1709158"/>
              <a:gd name="connsiteY1" fmla="*/ 1162228 h 1922804"/>
              <a:gd name="connsiteX2" fmla="*/ 260833 w 1709158"/>
              <a:gd name="connsiteY2" fmla="*/ 854204 h 1922804"/>
              <a:gd name="connsiteX3" fmla="*/ 430625 w 1709158"/>
              <a:gd name="connsiteY3" fmla="*/ 751655 h 1922804"/>
              <a:gd name="connsiteX4" fmla="*/ 577404 w 1709158"/>
              <a:gd name="connsiteY4" fmla="*/ 697421 h 1922804"/>
              <a:gd name="connsiteX5" fmla="*/ 905854 w 1709158"/>
              <a:gd name="connsiteY5" fmla="*/ 589660 h 1922804"/>
              <a:gd name="connsiteX6" fmla="*/ 1213502 w 1709158"/>
              <a:gd name="connsiteY6" fmla="*/ 512748 h 1922804"/>
              <a:gd name="connsiteX7" fmla="*/ 1375872 w 1709158"/>
              <a:gd name="connsiteY7" fmla="*/ 449967 h 1922804"/>
              <a:gd name="connsiteX8" fmla="*/ 1538242 w 1709158"/>
              <a:gd name="connsiteY8" fmla="*/ 333286 h 1922804"/>
              <a:gd name="connsiteX9" fmla="*/ 1709158 w 1709158"/>
              <a:gd name="connsiteY9" fmla="*/ 0 h 1922804"/>
              <a:gd name="connsiteX0" fmla="*/ 0 w 1538242"/>
              <a:gd name="connsiteY0" fmla="*/ 1589518 h 1589518"/>
              <a:gd name="connsiteX1" fmla="*/ 102549 w 1538242"/>
              <a:gd name="connsiteY1" fmla="*/ 828942 h 1589518"/>
              <a:gd name="connsiteX2" fmla="*/ 260833 w 1538242"/>
              <a:gd name="connsiteY2" fmla="*/ 520918 h 1589518"/>
              <a:gd name="connsiteX3" fmla="*/ 430625 w 1538242"/>
              <a:gd name="connsiteY3" fmla="*/ 418369 h 1589518"/>
              <a:gd name="connsiteX4" fmla="*/ 577404 w 1538242"/>
              <a:gd name="connsiteY4" fmla="*/ 364135 h 1589518"/>
              <a:gd name="connsiteX5" fmla="*/ 905854 w 1538242"/>
              <a:gd name="connsiteY5" fmla="*/ 256374 h 1589518"/>
              <a:gd name="connsiteX6" fmla="*/ 1213502 w 1538242"/>
              <a:gd name="connsiteY6" fmla="*/ 179462 h 1589518"/>
              <a:gd name="connsiteX7" fmla="*/ 1375872 w 1538242"/>
              <a:gd name="connsiteY7" fmla="*/ 116681 h 1589518"/>
              <a:gd name="connsiteX8" fmla="*/ 1538242 w 1538242"/>
              <a:gd name="connsiteY8" fmla="*/ 0 h 1589518"/>
              <a:gd name="connsiteX0" fmla="*/ 0 w 1375872"/>
              <a:gd name="connsiteY0" fmla="*/ 1472837 h 1472837"/>
              <a:gd name="connsiteX1" fmla="*/ 102549 w 1375872"/>
              <a:gd name="connsiteY1" fmla="*/ 712261 h 1472837"/>
              <a:gd name="connsiteX2" fmla="*/ 260833 w 1375872"/>
              <a:gd name="connsiteY2" fmla="*/ 404237 h 1472837"/>
              <a:gd name="connsiteX3" fmla="*/ 430625 w 1375872"/>
              <a:gd name="connsiteY3" fmla="*/ 301688 h 1472837"/>
              <a:gd name="connsiteX4" fmla="*/ 577404 w 1375872"/>
              <a:gd name="connsiteY4" fmla="*/ 247454 h 1472837"/>
              <a:gd name="connsiteX5" fmla="*/ 905854 w 1375872"/>
              <a:gd name="connsiteY5" fmla="*/ 139693 h 1472837"/>
              <a:gd name="connsiteX6" fmla="*/ 1213502 w 1375872"/>
              <a:gd name="connsiteY6" fmla="*/ 62781 h 1472837"/>
              <a:gd name="connsiteX7" fmla="*/ 1375872 w 1375872"/>
              <a:gd name="connsiteY7" fmla="*/ 0 h 1472837"/>
              <a:gd name="connsiteX0" fmla="*/ 0 w 1213502"/>
              <a:gd name="connsiteY0" fmla="*/ 1410056 h 1410056"/>
              <a:gd name="connsiteX1" fmla="*/ 102549 w 1213502"/>
              <a:gd name="connsiteY1" fmla="*/ 649480 h 1410056"/>
              <a:gd name="connsiteX2" fmla="*/ 260833 w 1213502"/>
              <a:gd name="connsiteY2" fmla="*/ 341456 h 1410056"/>
              <a:gd name="connsiteX3" fmla="*/ 430625 w 1213502"/>
              <a:gd name="connsiteY3" fmla="*/ 238907 h 1410056"/>
              <a:gd name="connsiteX4" fmla="*/ 577404 w 1213502"/>
              <a:gd name="connsiteY4" fmla="*/ 184673 h 1410056"/>
              <a:gd name="connsiteX5" fmla="*/ 905854 w 1213502"/>
              <a:gd name="connsiteY5" fmla="*/ 76912 h 1410056"/>
              <a:gd name="connsiteX6" fmla="*/ 1213502 w 1213502"/>
              <a:gd name="connsiteY6" fmla="*/ 0 h 1410056"/>
              <a:gd name="connsiteX0" fmla="*/ 0 w 905854"/>
              <a:gd name="connsiteY0" fmla="*/ 1333144 h 1333144"/>
              <a:gd name="connsiteX1" fmla="*/ 102549 w 905854"/>
              <a:gd name="connsiteY1" fmla="*/ 572568 h 1333144"/>
              <a:gd name="connsiteX2" fmla="*/ 260833 w 905854"/>
              <a:gd name="connsiteY2" fmla="*/ 264544 h 1333144"/>
              <a:gd name="connsiteX3" fmla="*/ 430625 w 905854"/>
              <a:gd name="connsiteY3" fmla="*/ 161995 h 1333144"/>
              <a:gd name="connsiteX4" fmla="*/ 577404 w 905854"/>
              <a:gd name="connsiteY4" fmla="*/ 107761 h 1333144"/>
              <a:gd name="connsiteX5" fmla="*/ 905854 w 905854"/>
              <a:gd name="connsiteY5" fmla="*/ 0 h 133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854" h="1333144">
                <a:moveTo>
                  <a:pt x="0" y="1333144"/>
                </a:moveTo>
                <a:cubicBezTo>
                  <a:pt x="29910" y="1041162"/>
                  <a:pt x="59077" y="750668"/>
                  <a:pt x="102549" y="572568"/>
                </a:cubicBezTo>
                <a:cubicBezTo>
                  <a:pt x="146021" y="394468"/>
                  <a:pt x="206154" y="332973"/>
                  <a:pt x="260833" y="264544"/>
                </a:cubicBezTo>
                <a:cubicBezTo>
                  <a:pt x="315512" y="196115"/>
                  <a:pt x="377863" y="188125"/>
                  <a:pt x="430625" y="161995"/>
                </a:cubicBezTo>
                <a:cubicBezTo>
                  <a:pt x="483387" y="135865"/>
                  <a:pt x="498199" y="134760"/>
                  <a:pt x="577404" y="107761"/>
                </a:cubicBezTo>
                <a:cubicBezTo>
                  <a:pt x="656609" y="80762"/>
                  <a:pt x="799838" y="30779"/>
                  <a:pt x="905854"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Graphing tangent function</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List the tangent values in the tables</a:t>
            </a:r>
          </a:p>
        </p:txBody>
      </p:sp>
      <p:sp>
        <p:nvSpPr>
          <p:cNvPr id="26" name="TextBox 25"/>
          <p:cNvSpPr txBox="1"/>
          <p:nvPr/>
        </p:nvSpPr>
        <p:spPr>
          <a:xfrm>
            <a:off x="54059" y="3839983"/>
            <a:ext cx="266107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What if we continue finding points?</a:t>
            </a:r>
          </a:p>
        </p:txBody>
      </p:sp>
      <p:grpSp>
        <p:nvGrpSpPr>
          <p:cNvPr id="184" name="Group 183"/>
          <p:cNvGrpSpPr/>
          <p:nvPr/>
        </p:nvGrpSpPr>
        <p:grpSpPr>
          <a:xfrm>
            <a:off x="502919" y="1307238"/>
            <a:ext cx="8229601" cy="961914"/>
            <a:chOff x="502919" y="1415526"/>
            <a:chExt cx="8229601" cy="961914"/>
          </a:xfrm>
        </p:grpSpPr>
        <p:cxnSp>
          <p:nvCxnSpPr>
            <p:cNvPr id="5" name="Straight Connector 4"/>
            <p:cNvCxnSpPr/>
            <p:nvPr/>
          </p:nvCxnSpPr>
          <p:spPr>
            <a:xfrm>
              <a:off x="502920" y="1417320"/>
              <a:ext cx="8229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3" name="Group 182"/>
            <p:cNvGrpSpPr/>
            <p:nvPr/>
          </p:nvGrpSpPr>
          <p:grpSpPr>
            <a:xfrm>
              <a:off x="502919" y="1415526"/>
              <a:ext cx="8229600" cy="961914"/>
              <a:chOff x="502920" y="1415526"/>
              <a:chExt cx="8229600" cy="961914"/>
            </a:xfrm>
          </p:grpSpPr>
          <p:cxnSp>
            <p:nvCxnSpPr>
              <p:cNvPr id="16" name="Straight Connector 15"/>
              <p:cNvCxnSpPr/>
              <p:nvPr/>
            </p:nvCxnSpPr>
            <p:spPr>
              <a:xfrm>
                <a:off x="502920" y="178308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920" y="237744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488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803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118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434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074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064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379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694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0010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732520" y="1415526"/>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9" name="TextBox 8"/>
          <p:cNvSpPr txBox="1"/>
          <p:nvPr/>
        </p:nvSpPr>
        <p:spPr>
          <a:xfrm>
            <a:off x="800862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180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mc:AlternateContent xmlns:mc="http://schemas.openxmlformats.org/markup-compatibility/2006" xmlns:a14="http://schemas.microsoft.com/office/drawing/2010/main">
        <mc:Choice Requires="a14">
          <p:sp>
            <p:nvSpPr>
              <p:cNvPr id="10" name="TextBox 9"/>
              <p:cNvSpPr txBox="1"/>
              <p:nvPr/>
            </p:nvSpPr>
            <p:spPr>
              <a:xfrm>
                <a:off x="4300070" y="1845627"/>
                <a:ext cx="731520" cy="30963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4300070" y="1845627"/>
                <a:ext cx="731520" cy="309637"/>
              </a:xfrm>
              <a:prstGeom prst="rect">
                <a:avLst/>
              </a:prstGeom>
              <a:blipFill rotWithShape="0">
                <a:blip r:embed="rId2"/>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162774" y="1700190"/>
                <a:ext cx="348750" cy="580928"/>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3162774" y="1700190"/>
                <a:ext cx="348750" cy="580928"/>
              </a:xfrm>
              <a:prstGeom prst="rect">
                <a:avLst/>
              </a:prstGeom>
              <a:blipFill rotWithShape="0">
                <a:blip r:embed="rId3"/>
                <a:stretch>
                  <a:fillRect/>
                </a:stretch>
              </a:blipFill>
            </p:spPr>
            <p:txBody>
              <a:bodyPr/>
              <a:lstStyle/>
              <a:p>
                <a:r>
                  <a:rPr lang="en-GB">
                    <a:noFill/>
                  </a:rPr>
                  <a:t> </a:t>
                </a:r>
              </a:p>
            </p:txBody>
          </p:sp>
        </mc:Fallback>
      </mc:AlternateContent>
      <p:sp>
        <p:nvSpPr>
          <p:cNvPr id="78" name="TextBox 77"/>
          <p:cNvSpPr txBox="1"/>
          <p:nvPr/>
        </p:nvSpPr>
        <p:spPr>
          <a:xfrm>
            <a:off x="7269479"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150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79" name="TextBox 78"/>
          <p:cNvSpPr txBox="1"/>
          <p:nvPr/>
        </p:nvSpPr>
        <p:spPr>
          <a:xfrm>
            <a:off x="6568438"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135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0" name="TextBox 79"/>
          <p:cNvSpPr txBox="1"/>
          <p:nvPr/>
        </p:nvSpPr>
        <p:spPr>
          <a:xfrm>
            <a:off x="5768373" y="132744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120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1" name="TextBox 80"/>
          <p:cNvSpPr txBox="1"/>
          <p:nvPr/>
        </p:nvSpPr>
        <p:spPr>
          <a:xfrm>
            <a:off x="5105399" y="130517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90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2" name="TextBox 81"/>
          <p:cNvSpPr txBox="1"/>
          <p:nvPr/>
        </p:nvSpPr>
        <p:spPr>
          <a:xfrm>
            <a:off x="432816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3" name="TextBox 82"/>
          <p:cNvSpPr txBox="1"/>
          <p:nvPr/>
        </p:nvSpPr>
        <p:spPr>
          <a:xfrm>
            <a:off x="3621077"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45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4" name="TextBox 83"/>
          <p:cNvSpPr txBox="1"/>
          <p:nvPr/>
        </p:nvSpPr>
        <p:spPr>
          <a:xfrm>
            <a:off x="291084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5" name="TextBox 84"/>
          <p:cNvSpPr txBox="1"/>
          <p:nvPr/>
        </p:nvSpPr>
        <p:spPr>
          <a:xfrm>
            <a:off x="2148840"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6" name="TextBox 85"/>
          <p:cNvSpPr txBox="1"/>
          <p:nvPr/>
        </p:nvSpPr>
        <p:spPr>
          <a:xfrm>
            <a:off x="491490" y="1283168"/>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7" name="TextBox 86"/>
          <p:cNvSpPr txBox="1"/>
          <p:nvPr/>
        </p:nvSpPr>
        <p:spPr>
          <a:xfrm>
            <a:off x="476217" y="1840299"/>
            <a:ext cx="16111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tangent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8" name="TextBox 87"/>
          <p:cNvSpPr txBox="1"/>
          <p:nvPr/>
        </p:nvSpPr>
        <p:spPr>
          <a:xfrm>
            <a:off x="3906510" y="1860349"/>
            <a:ext cx="104196"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p>
        </p:txBody>
      </p:sp>
      <mc:AlternateContent xmlns:mc="http://schemas.openxmlformats.org/markup-compatibility/2006" xmlns:a14="http://schemas.microsoft.com/office/drawing/2010/main">
        <mc:Choice Requires="a14">
          <p:sp>
            <p:nvSpPr>
              <p:cNvPr id="89" name="TextBox 88"/>
              <p:cNvSpPr txBox="1"/>
              <p:nvPr/>
            </p:nvSpPr>
            <p:spPr>
              <a:xfrm>
                <a:off x="5708163" y="1847300"/>
                <a:ext cx="731520" cy="30309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t>
                </a:r>
                <a14:m>
                  <m:oMath xmlns:m="http://schemas.openxmlformats.org/officeDocument/2006/math">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5708163" y="1847300"/>
                <a:ext cx="731520" cy="303096"/>
              </a:xfrm>
              <a:prstGeom prst="rect">
                <a:avLst/>
              </a:prstGeom>
              <a:blipFill rotWithShape="0">
                <a:blip r:embed="rId4"/>
                <a:stretch>
                  <a:fillRect t="-16000" b="-48000"/>
                </a:stretch>
              </a:blipFill>
            </p:spPr>
            <p:txBody>
              <a:bodyPr/>
              <a:lstStyle/>
              <a:p>
                <a:r>
                  <a:rPr lang="en-GB">
                    <a:noFill/>
                  </a:rPr>
                  <a:t> </a:t>
                </a:r>
              </a:p>
            </p:txBody>
          </p:sp>
        </mc:Fallback>
      </mc:AlternateContent>
      <p:sp>
        <p:nvSpPr>
          <p:cNvPr id="90" name="TextBox 89"/>
          <p:cNvSpPr txBox="1"/>
          <p:nvPr/>
        </p:nvSpPr>
        <p:spPr>
          <a:xfrm>
            <a:off x="6803531" y="1833344"/>
            <a:ext cx="200376"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p>
        </p:txBody>
      </p:sp>
      <mc:AlternateContent xmlns:mc="http://schemas.openxmlformats.org/markup-compatibility/2006" xmlns:a14="http://schemas.microsoft.com/office/drawing/2010/main">
        <mc:Choice Requires="a14">
          <p:sp>
            <p:nvSpPr>
              <p:cNvPr id="91" name="TextBox 90"/>
              <p:cNvSpPr txBox="1"/>
              <p:nvPr/>
            </p:nvSpPr>
            <p:spPr>
              <a:xfrm>
                <a:off x="7344998" y="1686884"/>
                <a:ext cx="560346"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7344998" y="1686884"/>
                <a:ext cx="560346" cy="582724"/>
              </a:xfrm>
              <a:prstGeom prst="rect">
                <a:avLst/>
              </a:prstGeom>
              <a:blipFill rotWithShape="0">
                <a:blip r:embed="rId5"/>
                <a:stretch>
                  <a:fillRect/>
                </a:stretch>
              </a:blipFill>
            </p:spPr>
            <p:txBody>
              <a:bodyPr/>
              <a:lstStyle/>
              <a:p>
                <a:r>
                  <a:rPr lang="en-GB">
                    <a:noFill/>
                  </a:rPr>
                  <a:t> </a:t>
                </a:r>
              </a:p>
            </p:txBody>
          </p:sp>
        </mc:Fallback>
      </mc:AlternateContent>
      <p:sp>
        <p:nvSpPr>
          <p:cNvPr id="92" name="TextBox 91"/>
          <p:cNvSpPr txBox="1"/>
          <p:nvPr/>
        </p:nvSpPr>
        <p:spPr>
          <a:xfrm>
            <a:off x="2167891"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3" name="TextBox 92"/>
          <p:cNvSpPr txBox="1"/>
          <p:nvPr/>
        </p:nvSpPr>
        <p:spPr>
          <a:xfrm>
            <a:off x="7939517"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4" name="TextBox 93"/>
          <p:cNvSpPr txBox="1"/>
          <p:nvPr/>
        </p:nvSpPr>
        <p:spPr>
          <a:xfrm>
            <a:off x="5105399" y="182278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Und.</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grpSp>
        <p:nvGrpSpPr>
          <p:cNvPr id="187" name="Group 186"/>
          <p:cNvGrpSpPr/>
          <p:nvPr/>
        </p:nvGrpSpPr>
        <p:grpSpPr>
          <a:xfrm>
            <a:off x="476139" y="2512310"/>
            <a:ext cx="8229600" cy="962362"/>
            <a:chOff x="476139" y="2632630"/>
            <a:chExt cx="8229600" cy="962362"/>
          </a:xfrm>
        </p:grpSpPr>
        <p:cxnSp>
          <p:nvCxnSpPr>
            <p:cNvPr id="101" name="Straight Connector 100"/>
            <p:cNvCxnSpPr/>
            <p:nvPr/>
          </p:nvCxnSpPr>
          <p:spPr>
            <a:xfrm>
              <a:off x="36118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6" name="Group 185"/>
            <p:cNvGrpSpPr/>
            <p:nvPr/>
          </p:nvGrpSpPr>
          <p:grpSpPr>
            <a:xfrm>
              <a:off x="476139" y="2632630"/>
              <a:ext cx="8229600" cy="961914"/>
              <a:chOff x="476139" y="2644662"/>
              <a:chExt cx="8229600" cy="961914"/>
            </a:xfrm>
          </p:grpSpPr>
          <p:cxnSp>
            <p:nvCxnSpPr>
              <p:cNvPr id="103" name="Straight Connector 102"/>
              <p:cNvCxnSpPr/>
              <p:nvPr/>
            </p:nvCxnSpPr>
            <p:spPr>
              <a:xfrm>
                <a:off x="5048139" y="2646456"/>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a:xfrm>
                <a:off x="476139" y="2644662"/>
                <a:ext cx="8229600" cy="961914"/>
                <a:chOff x="502920" y="2633078"/>
                <a:chExt cx="8229600" cy="961914"/>
              </a:xfrm>
            </p:grpSpPr>
            <p:cxnSp>
              <p:nvCxnSpPr>
                <p:cNvPr id="95" name="Straight Connector 94"/>
                <p:cNvCxnSpPr/>
                <p:nvPr/>
              </p:nvCxnSpPr>
              <p:spPr>
                <a:xfrm>
                  <a:off x="502920" y="263487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 y="300063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02920" y="359499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0292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488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28803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3434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8064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379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694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0010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8732520" y="2633078"/>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grpSp>
      <p:sp>
        <p:nvSpPr>
          <p:cNvPr id="109" name="TextBox 108"/>
          <p:cNvSpPr txBox="1"/>
          <p:nvPr/>
        </p:nvSpPr>
        <p:spPr>
          <a:xfrm>
            <a:off x="800862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390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mc:AlternateContent xmlns:mc="http://schemas.openxmlformats.org/markup-compatibility/2006" xmlns:a14="http://schemas.microsoft.com/office/drawing/2010/main">
        <mc:Choice Requires="a14">
          <p:sp>
            <p:nvSpPr>
              <p:cNvPr id="110" name="TextBox 109"/>
              <p:cNvSpPr txBox="1"/>
              <p:nvPr/>
            </p:nvSpPr>
            <p:spPr>
              <a:xfrm>
                <a:off x="3636441" y="3036482"/>
                <a:ext cx="731520" cy="30963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0" name="TextBox 109"/>
              <p:cNvSpPr txBox="1">
                <a:spLocks noRot="1" noChangeAspect="1" noMove="1" noResize="1" noEditPoints="1" noAdjustHandles="1" noChangeArrowheads="1" noChangeShapeType="1" noTextEdit="1"/>
              </p:cNvSpPr>
              <p:nvPr/>
            </p:nvSpPr>
            <p:spPr>
              <a:xfrm>
                <a:off x="3636441" y="3036482"/>
                <a:ext cx="731520" cy="309637"/>
              </a:xfrm>
              <a:prstGeom prst="rect">
                <a:avLst/>
              </a:prstGeom>
              <a:blipFill rotWithShape="0">
                <a:blip r:embed="rId6"/>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TextBox 110"/>
              <p:cNvSpPr txBox="1"/>
              <p:nvPr/>
            </p:nvSpPr>
            <p:spPr>
              <a:xfrm>
                <a:off x="2310372" y="2877343"/>
                <a:ext cx="348749"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1" name="TextBox 110"/>
              <p:cNvSpPr txBox="1">
                <a:spLocks noRot="1" noChangeAspect="1" noMove="1" noResize="1" noEditPoints="1" noAdjustHandles="1" noChangeArrowheads="1" noChangeShapeType="1" noTextEdit="1"/>
              </p:cNvSpPr>
              <p:nvPr/>
            </p:nvSpPr>
            <p:spPr>
              <a:xfrm>
                <a:off x="2310372" y="2877343"/>
                <a:ext cx="348749" cy="582724"/>
              </a:xfrm>
              <a:prstGeom prst="rect">
                <a:avLst/>
              </a:prstGeom>
              <a:blipFill rotWithShape="0">
                <a:blip r:embed="rId7"/>
                <a:stretch>
                  <a:fillRect/>
                </a:stretch>
              </a:blipFill>
            </p:spPr>
            <p:txBody>
              <a:bodyPr/>
              <a:lstStyle/>
              <a:p>
                <a:r>
                  <a:rPr lang="en-GB">
                    <a:noFill/>
                  </a:rPr>
                  <a:t> </a:t>
                </a:r>
              </a:p>
            </p:txBody>
          </p:sp>
        </mc:Fallback>
      </mc:AlternateContent>
      <p:sp>
        <p:nvSpPr>
          <p:cNvPr id="112" name="TextBox 111"/>
          <p:cNvSpPr txBox="1"/>
          <p:nvPr/>
        </p:nvSpPr>
        <p:spPr>
          <a:xfrm>
            <a:off x="7269479"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360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3" name="TextBox 112"/>
          <p:cNvSpPr txBox="1"/>
          <p:nvPr/>
        </p:nvSpPr>
        <p:spPr>
          <a:xfrm>
            <a:off x="6568438"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330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4" name="TextBox 113"/>
          <p:cNvSpPr txBox="1"/>
          <p:nvPr/>
        </p:nvSpPr>
        <p:spPr>
          <a:xfrm>
            <a:off x="5768373"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315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5" name="TextBox 114"/>
          <p:cNvSpPr txBox="1"/>
          <p:nvPr/>
        </p:nvSpPr>
        <p:spPr>
          <a:xfrm>
            <a:off x="5105399" y="252272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300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6" name="TextBox 115"/>
          <p:cNvSpPr txBox="1"/>
          <p:nvPr/>
        </p:nvSpPr>
        <p:spPr>
          <a:xfrm>
            <a:off x="432816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270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7" name="TextBox 116"/>
          <p:cNvSpPr txBox="1"/>
          <p:nvPr/>
        </p:nvSpPr>
        <p:spPr>
          <a:xfrm>
            <a:off x="3621077" y="2523921"/>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240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8" name="TextBox 117"/>
          <p:cNvSpPr txBox="1"/>
          <p:nvPr/>
        </p:nvSpPr>
        <p:spPr>
          <a:xfrm>
            <a:off x="2910840"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225</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19" name="TextBox 118"/>
          <p:cNvSpPr txBox="1"/>
          <p:nvPr/>
        </p:nvSpPr>
        <p:spPr>
          <a:xfrm>
            <a:off x="2148840" y="2523921"/>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210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120" name="TextBox 119"/>
          <p:cNvSpPr txBox="1"/>
          <p:nvPr/>
        </p:nvSpPr>
        <p:spPr>
          <a:xfrm>
            <a:off x="491490" y="2500720"/>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1" name="TextBox 120"/>
          <p:cNvSpPr txBox="1"/>
          <p:nvPr/>
        </p:nvSpPr>
        <p:spPr>
          <a:xfrm>
            <a:off x="476217" y="3057851"/>
            <a:ext cx="163049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tangent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2" name="TextBox 121"/>
          <p:cNvSpPr txBox="1"/>
          <p:nvPr/>
        </p:nvSpPr>
        <p:spPr>
          <a:xfrm>
            <a:off x="3168522" y="3048635"/>
            <a:ext cx="104196"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p>
        </p:txBody>
      </p:sp>
      <mc:AlternateContent xmlns:mc="http://schemas.openxmlformats.org/markup-compatibility/2006" xmlns:a14="http://schemas.microsoft.com/office/drawing/2010/main">
        <mc:Choice Requires="a14">
          <p:sp>
            <p:nvSpPr>
              <p:cNvPr id="123" name="TextBox 122"/>
              <p:cNvSpPr txBox="1"/>
              <p:nvPr/>
            </p:nvSpPr>
            <p:spPr>
              <a:xfrm>
                <a:off x="4994477" y="3048889"/>
                <a:ext cx="731520" cy="30963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4994477" y="3048889"/>
                <a:ext cx="731520" cy="309637"/>
              </a:xfrm>
              <a:prstGeom prst="rect">
                <a:avLst/>
              </a:prstGeom>
              <a:blipFill rotWithShape="0">
                <a:blip r:embed="rId8"/>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5937593" y="3077265"/>
                <a:ext cx="370294"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5937593" y="3077265"/>
                <a:ext cx="370294" cy="276999"/>
              </a:xfrm>
              <a:prstGeom prst="rect">
                <a:avLst/>
              </a:prstGeom>
              <a:blipFill rotWithShape="0">
                <a:blip r:embed="rId9"/>
                <a:stretch>
                  <a:fillRect r="-13115" b="-88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6601821" y="2904617"/>
                <a:ext cx="560346"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5" name="TextBox 124"/>
              <p:cNvSpPr txBox="1">
                <a:spLocks noRot="1" noChangeAspect="1" noMove="1" noResize="1" noEditPoints="1" noAdjustHandles="1" noChangeArrowheads="1" noChangeShapeType="1" noTextEdit="1"/>
              </p:cNvSpPr>
              <p:nvPr/>
            </p:nvSpPr>
            <p:spPr>
              <a:xfrm>
                <a:off x="6601821" y="2904617"/>
                <a:ext cx="560346" cy="582724"/>
              </a:xfrm>
              <a:prstGeom prst="rect">
                <a:avLst/>
              </a:prstGeom>
              <a:blipFill rotWithShape="0">
                <a:blip r:embed="rId10"/>
                <a:stretch>
                  <a:fillRect/>
                </a:stretch>
              </a:blipFill>
            </p:spPr>
            <p:txBody>
              <a:bodyPr/>
              <a:lstStyle/>
              <a:p>
                <a:r>
                  <a:rPr lang="en-GB">
                    <a:noFill/>
                  </a:rPr>
                  <a:t> </a:t>
                </a:r>
              </a:p>
            </p:txBody>
          </p:sp>
        </mc:Fallback>
      </mc:AlternateContent>
      <p:sp>
        <p:nvSpPr>
          <p:cNvPr id="127" name="TextBox 126"/>
          <p:cNvSpPr txBox="1"/>
          <p:nvPr/>
        </p:nvSpPr>
        <p:spPr>
          <a:xfrm>
            <a:off x="7196567" y="304350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8" name="TextBox 127"/>
          <p:cNvSpPr txBox="1"/>
          <p:nvPr/>
        </p:nvSpPr>
        <p:spPr>
          <a:xfrm>
            <a:off x="4362449" y="304033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und</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9" name="TextBox 128"/>
              <p:cNvSpPr txBox="1"/>
              <p:nvPr/>
            </p:nvSpPr>
            <p:spPr>
              <a:xfrm>
                <a:off x="8157525" y="2886708"/>
                <a:ext cx="348750"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9" name="TextBox 128"/>
              <p:cNvSpPr txBox="1">
                <a:spLocks noRot="1" noChangeAspect="1" noMove="1" noResize="1" noEditPoints="1" noAdjustHandles="1" noChangeArrowheads="1" noChangeShapeType="1" noTextEdit="1"/>
              </p:cNvSpPr>
              <p:nvPr/>
            </p:nvSpPr>
            <p:spPr>
              <a:xfrm>
                <a:off x="8157525" y="2886708"/>
                <a:ext cx="348750" cy="582724"/>
              </a:xfrm>
              <a:prstGeom prst="rect">
                <a:avLst/>
              </a:prstGeom>
              <a:blipFill rotWithShape="0">
                <a:blip r:embed="rId11"/>
                <a:stretch>
                  <a:fillRect/>
                </a:stretch>
              </a:blipFill>
            </p:spPr>
            <p:txBody>
              <a:bodyPr/>
              <a:lstStyle/>
              <a:p>
                <a:r>
                  <a:rPr lang="en-GB">
                    <a:noFill/>
                  </a:rPr>
                  <a:t> </a:t>
                </a:r>
              </a:p>
            </p:txBody>
          </p:sp>
        </mc:Fallback>
      </mc:AlternateContent>
      <p:sp>
        <p:nvSpPr>
          <p:cNvPr id="12" name="Oval 11"/>
          <p:cNvSpPr>
            <a:spLocks noChangeAspect="1"/>
          </p:cNvSpPr>
          <p:nvPr/>
        </p:nvSpPr>
        <p:spPr>
          <a:xfrm>
            <a:off x="4036284" y="553647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3" name="Oval 152"/>
          <p:cNvSpPr>
            <a:spLocks noChangeAspect="1"/>
          </p:cNvSpPr>
          <p:nvPr/>
        </p:nvSpPr>
        <p:spPr>
          <a:xfrm>
            <a:off x="2746375"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4" name="Oval 153"/>
          <p:cNvSpPr>
            <a:spLocks noChangeAspect="1"/>
          </p:cNvSpPr>
          <p:nvPr/>
        </p:nvSpPr>
        <p:spPr>
          <a:xfrm>
            <a:off x="3079750" y="5181363"/>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5" name="Oval 154"/>
          <p:cNvSpPr>
            <a:spLocks noChangeAspect="1"/>
          </p:cNvSpPr>
          <p:nvPr/>
        </p:nvSpPr>
        <p:spPr>
          <a:xfrm>
            <a:off x="3260879" y="5117973"/>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6" name="Oval 155"/>
          <p:cNvSpPr>
            <a:spLocks noChangeAspect="1"/>
          </p:cNvSpPr>
          <p:nvPr/>
        </p:nvSpPr>
        <p:spPr>
          <a:xfrm>
            <a:off x="3556561" y="469502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7" name="Oval 156"/>
          <p:cNvSpPr>
            <a:spLocks noChangeAspect="1"/>
          </p:cNvSpPr>
          <p:nvPr/>
        </p:nvSpPr>
        <p:spPr>
          <a:xfrm>
            <a:off x="3403600" y="501682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8" name="Oval 157"/>
          <p:cNvSpPr>
            <a:spLocks noChangeAspect="1"/>
          </p:cNvSpPr>
          <p:nvPr/>
        </p:nvSpPr>
        <p:spPr>
          <a:xfrm>
            <a:off x="5952649" y="551585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9" name="Oval 158"/>
          <p:cNvSpPr>
            <a:spLocks noChangeAspect="1"/>
          </p:cNvSpPr>
          <p:nvPr/>
        </p:nvSpPr>
        <p:spPr>
          <a:xfrm>
            <a:off x="3885733" y="584735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0" name="Oval 159"/>
          <p:cNvSpPr>
            <a:spLocks noChangeAspect="1"/>
          </p:cNvSpPr>
          <p:nvPr/>
        </p:nvSpPr>
        <p:spPr>
          <a:xfrm>
            <a:off x="6275569" y="538799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1" name="Oval 160"/>
          <p:cNvSpPr>
            <a:spLocks noChangeAspect="1"/>
          </p:cNvSpPr>
          <p:nvPr/>
        </p:nvSpPr>
        <p:spPr>
          <a:xfrm>
            <a:off x="4199140" y="543031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2" name="Oval 161"/>
          <p:cNvSpPr>
            <a:spLocks noChangeAspect="1"/>
          </p:cNvSpPr>
          <p:nvPr/>
        </p:nvSpPr>
        <p:spPr>
          <a:xfrm>
            <a:off x="5314517" y="5018342"/>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3" name="Oval 162"/>
          <p:cNvSpPr>
            <a:spLocks noChangeAspect="1"/>
          </p:cNvSpPr>
          <p:nvPr/>
        </p:nvSpPr>
        <p:spPr>
          <a:xfrm>
            <a:off x="4997377" y="519177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4" name="Oval 163"/>
          <p:cNvSpPr>
            <a:spLocks noChangeAspect="1"/>
          </p:cNvSpPr>
          <p:nvPr/>
        </p:nvSpPr>
        <p:spPr>
          <a:xfrm>
            <a:off x="4686527" y="52573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5" name="Oval 164"/>
          <p:cNvSpPr>
            <a:spLocks noChangeAspect="1"/>
          </p:cNvSpPr>
          <p:nvPr/>
        </p:nvSpPr>
        <p:spPr>
          <a:xfrm>
            <a:off x="5154753" y="512854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6" name="Oval 165"/>
          <p:cNvSpPr>
            <a:spLocks noChangeAspect="1"/>
          </p:cNvSpPr>
          <p:nvPr/>
        </p:nvSpPr>
        <p:spPr>
          <a:xfrm>
            <a:off x="5486661" y="469973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7" name="Oval 166"/>
          <p:cNvSpPr>
            <a:spLocks noChangeAspect="1"/>
          </p:cNvSpPr>
          <p:nvPr/>
        </p:nvSpPr>
        <p:spPr>
          <a:xfrm>
            <a:off x="4356100" y="5376672"/>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8" name="Oval 167"/>
          <p:cNvSpPr>
            <a:spLocks noChangeAspect="1"/>
          </p:cNvSpPr>
          <p:nvPr/>
        </p:nvSpPr>
        <p:spPr>
          <a:xfrm>
            <a:off x="659864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9" name="Oval 168"/>
          <p:cNvSpPr>
            <a:spLocks noChangeAspect="1"/>
          </p:cNvSpPr>
          <p:nvPr/>
        </p:nvSpPr>
        <p:spPr>
          <a:xfrm>
            <a:off x="6109892" y="542612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5" name="Oval 174"/>
          <p:cNvSpPr>
            <a:spLocks noChangeAspect="1"/>
          </p:cNvSpPr>
          <p:nvPr/>
        </p:nvSpPr>
        <p:spPr>
          <a:xfrm>
            <a:off x="5790722" y="5844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6" name="Oval 175"/>
          <p:cNvSpPr>
            <a:spLocks noChangeAspect="1"/>
          </p:cNvSpPr>
          <p:nvPr/>
        </p:nvSpPr>
        <p:spPr>
          <a:xfrm>
            <a:off x="7092477" y="5136003"/>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7" name="Oval 176"/>
          <p:cNvSpPr>
            <a:spLocks noChangeAspect="1"/>
          </p:cNvSpPr>
          <p:nvPr/>
        </p:nvSpPr>
        <p:spPr>
          <a:xfrm>
            <a:off x="6926584" y="519595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8" name="Oval 177"/>
          <p:cNvSpPr>
            <a:spLocks noChangeAspect="1"/>
          </p:cNvSpPr>
          <p:nvPr/>
        </p:nvSpPr>
        <p:spPr>
          <a:xfrm>
            <a:off x="7247205" y="5018342"/>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9" name="Oval 178"/>
          <p:cNvSpPr>
            <a:spLocks noChangeAspect="1"/>
          </p:cNvSpPr>
          <p:nvPr/>
        </p:nvSpPr>
        <p:spPr>
          <a:xfrm>
            <a:off x="7404094" y="469502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0" name="Oval 179"/>
          <p:cNvSpPr>
            <a:spLocks noChangeAspect="1"/>
          </p:cNvSpPr>
          <p:nvPr/>
        </p:nvSpPr>
        <p:spPr>
          <a:xfrm>
            <a:off x="7884180" y="551585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1" name="Oval 180"/>
          <p:cNvSpPr>
            <a:spLocks noChangeAspect="1"/>
          </p:cNvSpPr>
          <p:nvPr/>
        </p:nvSpPr>
        <p:spPr>
          <a:xfrm>
            <a:off x="7713771" y="582575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8" name="TextBox 187"/>
          <p:cNvSpPr txBox="1"/>
          <p:nvPr/>
        </p:nvSpPr>
        <p:spPr>
          <a:xfrm>
            <a:off x="292742" y="346724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let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we can plot these values on a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3" name="Oval 202"/>
          <p:cNvSpPr>
            <a:spLocks noChangeAspect="1"/>
          </p:cNvSpPr>
          <p:nvPr/>
        </p:nvSpPr>
        <p:spPr>
          <a:xfrm>
            <a:off x="8036560" y="541182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4" name="Oval 203"/>
          <p:cNvSpPr>
            <a:spLocks noChangeAspect="1"/>
          </p:cNvSpPr>
          <p:nvPr/>
        </p:nvSpPr>
        <p:spPr>
          <a:xfrm>
            <a:off x="8182183" y="536173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5" name="Oval 204"/>
          <p:cNvSpPr>
            <a:spLocks noChangeAspect="1"/>
          </p:cNvSpPr>
          <p:nvPr/>
        </p:nvSpPr>
        <p:spPr>
          <a:xfrm>
            <a:off x="8512739" y="52573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2" name="Rectangle 181">
            <a:hlinkClick r:id="rId12"/>
            <a:extLst>
              <a:ext uri="{FF2B5EF4-FFF2-40B4-BE49-F238E27FC236}">
                <a16:creationId xmlns:a16="http://schemas.microsoft.com/office/drawing/2014/main" id="{6533A9D0-310C-4706-B923-47F921EF9C2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3" name="Rectangle 212">
            <a:hlinkClick r:id="rId12"/>
            <a:extLst>
              <a:ext uri="{FF2B5EF4-FFF2-40B4-BE49-F238E27FC236}">
                <a16:creationId xmlns:a16="http://schemas.microsoft.com/office/drawing/2014/main" id="{C5A24049-65E0-4AD3-A0A4-D0D3B4F673CB}"/>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001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1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18"/>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1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1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28"/>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1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3"/>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1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24"/>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1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2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1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27"/>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8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7"/>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53"/>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54"/>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55"/>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57"/>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56"/>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5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2"/>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61"/>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67"/>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64"/>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63"/>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65"/>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62"/>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66"/>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175"/>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58"/>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69"/>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60"/>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168"/>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22" presetClass="entr" presetSubtype="4" fill="hold" grpId="0" nodeType="clickEffect">
                                  <p:stCondLst>
                                    <p:cond delay="0"/>
                                  </p:stCondLst>
                                  <p:childTnLst>
                                    <p:set>
                                      <p:cBhvr>
                                        <p:cTn id="254" dur="1" fill="hold">
                                          <p:stCondLst>
                                            <p:cond delay="0"/>
                                          </p:stCondLst>
                                        </p:cTn>
                                        <p:tgtEl>
                                          <p:spTgt spid="2"/>
                                        </p:tgtEl>
                                        <p:attrNameLst>
                                          <p:attrName>style.visibility</p:attrName>
                                        </p:attrNameLst>
                                      </p:cBhvr>
                                      <p:to>
                                        <p:strVal val="visible"/>
                                      </p:to>
                                    </p:set>
                                    <p:animEffect transition="in" filter="wipe(down)">
                                      <p:cBhvr>
                                        <p:cTn id="255" dur="500"/>
                                        <p:tgtEl>
                                          <p:spTgt spid="2"/>
                                        </p:tgtEl>
                                      </p:cBhvr>
                                    </p:animEffect>
                                  </p:childTnLst>
                                </p:cTn>
                              </p:par>
                            </p:childTnLst>
                          </p:cTn>
                        </p:par>
                      </p:childTnLst>
                    </p:cTn>
                  </p:par>
                  <p:par>
                    <p:cTn id="256" fill="hold">
                      <p:stCondLst>
                        <p:cond delay="indefinite"/>
                      </p:stCondLst>
                      <p:childTnLst>
                        <p:par>
                          <p:cTn id="257" fill="hold">
                            <p:stCondLst>
                              <p:cond delay="0"/>
                            </p:stCondLst>
                            <p:childTnLst>
                              <p:par>
                                <p:cTn id="258" presetID="22" presetClass="entr" presetSubtype="4" fill="hold" grpId="0" nodeType="clickEffect">
                                  <p:stCondLst>
                                    <p:cond delay="0"/>
                                  </p:stCondLst>
                                  <p:childTnLst>
                                    <p:set>
                                      <p:cBhvr>
                                        <p:cTn id="259" dur="1" fill="hold">
                                          <p:stCondLst>
                                            <p:cond delay="0"/>
                                          </p:stCondLst>
                                        </p:cTn>
                                        <p:tgtEl>
                                          <p:spTgt spid="6"/>
                                        </p:tgtEl>
                                        <p:attrNameLst>
                                          <p:attrName>style.visibility</p:attrName>
                                        </p:attrNameLst>
                                      </p:cBhvr>
                                      <p:to>
                                        <p:strVal val="visible"/>
                                      </p:to>
                                    </p:set>
                                    <p:animEffect transition="in" filter="wipe(down)">
                                      <p:cBhvr>
                                        <p:cTn id="260" dur="500"/>
                                        <p:tgtEl>
                                          <p:spTgt spid="6"/>
                                        </p:tgtEl>
                                      </p:cBhvr>
                                    </p:animEffect>
                                  </p:childTnLst>
                                </p:cTn>
                              </p:par>
                            </p:childTnLst>
                          </p:cTn>
                        </p:par>
                      </p:childTnLst>
                    </p:cTn>
                  </p:par>
                  <p:par>
                    <p:cTn id="261" fill="hold">
                      <p:stCondLst>
                        <p:cond delay="indefinite"/>
                      </p:stCondLst>
                      <p:childTnLst>
                        <p:par>
                          <p:cTn id="262" fill="hold">
                            <p:stCondLst>
                              <p:cond delay="0"/>
                            </p:stCondLst>
                            <p:childTnLst>
                              <p:par>
                                <p:cTn id="263" presetID="22" presetClass="entr" presetSubtype="4" fill="hold" grpId="0" nodeType="clickEffect">
                                  <p:stCondLst>
                                    <p:cond delay="0"/>
                                  </p:stCondLst>
                                  <p:childTnLst>
                                    <p:set>
                                      <p:cBhvr>
                                        <p:cTn id="264" dur="1" fill="hold">
                                          <p:stCondLst>
                                            <p:cond delay="0"/>
                                          </p:stCondLst>
                                        </p:cTn>
                                        <p:tgtEl>
                                          <p:spTgt spid="206"/>
                                        </p:tgtEl>
                                        <p:attrNameLst>
                                          <p:attrName>style.visibility</p:attrName>
                                        </p:attrNameLst>
                                      </p:cBhvr>
                                      <p:to>
                                        <p:strVal val="visible"/>
                                      </p:to>
                                    </p:set>
                                    <p:animEffect transition="in" filter="wipe(down)">
                                      <p:cBhvr>
                                        <p:cTn id="265" dur="500"/>
                                        <p:tgtEl>
                                          <p:spTgt spid="206"/>
                                        </p:tgtEl>
                                      </p:cBhvr>
                                    </p:animEffec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26"/>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109"/>
                                        </p:tgtEl>
                                        <p:attrNameLst>
                                          <p:attrName>style.visibility</p:attrName>
                                        </p:attrNameLst>
                                      </p:cBhvr>
                                      <p:to>
                                        <p:strVal val="visible"/>
                                      </p:to>
                                    </p:set>
                                  </p:childTnLst>
                                </p:cTn>
                              </p:par>
                            </p:childTnLst>
                          </p:cTn>
                        </p:par>
                      </p:childTnLst>
                    </p:cTn>
                  </p:par>
                  <p:par>
                    <p:cTn id="274" fill="hold">
                      <p:stCondLst>
                        <p:cond delay="indefinite"/>
                      </p:stCondLst>
                      <p:childTnLst>
                        <p:par>
                          <p:cTn id="275" fill="hold">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129"/>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177"/>
                                        </p:tgtEl>
                                        <p:attrNameLst>
                                          <p:attrName>style.visibility</p:attrName>
                                        </p:attrNameLst>
                                      </p:cBhvr>
                                      <p:to>
                                        <p:strVal val="visible"/>
                                      </p:to>
                                    </p:set>
                                  </p:childTnLst>
                                </p:cTn>
                              </p:par>
                            </p:childTnLst>
                          </p:cTn>
                        </p:par>
                      </p:childTnLst>
                    </p:cTn>
                  </p:par>
                  <p:par>
                    <p:cTn id="282" fill="hold">
                      <p:stCondLst>
                        <p:cond delay="indefinite"/>
                      </p:stCondLst>
                      <p:childTnLst>
                        <p:par>
                          <p:cTn id="283" fill="hold">
                            <p:stCondLst>
                              <p:cond delay="0"/>
                            </p:stCondLst>
                            <p:childTnLst>
                              <p:par>
                                <p:cTn id="284" presetID="1" presetClass="entr" presetSubtype="0" fill="hold" grpId="0" nodeType="clickEffect">
                                  <p:stCondLst>
                                    <p:cond delay="0"/>
                                  </p:stCondLst>
                                  <p:childTnLst>
                                    <p:set>
                                      <p:cBhvr>
                                        <p:cTn id="285" dur="1" fill="hold">
                                          <p:stCondLst>
                                            <p:cond delay="0"/>
                                          </p:stCondLst>
                                        </p:cTn>
                                        <p:tgtEl>
                                          <p:spTgt spid="176"/>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178"/>
                                        </p:tgtEl>
                                        <p:attrNameLst>
                                          <p:attrName>style.visibility</p:attrName>
                                        </p:attrNameLst>
                                      </p:cBhvr>
                                      <p:to>
                                        <p:strVal val="visible"/>
                                      </p:to>
                                    </p:set>
                                  </p:childTnLst>
                                </p:cTn>
                              </p:par>
                            </p:childTnLst>
                          </p:cTn>
                        </p:par>
                      </p:childTnLst>
                    </p:cTn>
                  </p:par>
                  <p:par>
                    <p:cTn id="290" fill="hold">
                      <p:stCondLst>
                        <p:cond delay="indefinite"/>
                      </p:stCondLst>
                      <p:childTnLst>
                        <p:par>
                          <p:cTn id="291" fill="hold">
                            <p:stCondLst>
                              <p:cond delay="0"/>
                            </p:stCondLst>
                            <p:childTnLst>
                              <p:par>
                                <p:cTn id="292" presetID="1" presetClass="entr" presetSubtype="0" fill="hold" grpId="0" nodeType="clickEffect">
                                  <p:stCondLst>
                                    <p:cond delay="0"/>
                                  </p:stCondLst>
                                  <p:childTnLst>
                                    <p:set>
                                      <p:cBhvr>
                                        <p:cTn id="293" dur="1" fill="hold">
                                          <p:stCondLst>
                                            <p:cond delay="0"/>
                                          </p:stCondLst>
                                        </p:cTn>
                                        <p:tgtEl>
                                          <p:spTgt spid="179"/>
                                        </p:tgtEl>
                                        <p:attrNameLst>
                                          <p:attrName>style.visibility</p:attrName>
                                        </p:attrNameLst>
                                      </p:cBhvr>
                                      <p:to>
                                        <p:strVal val="visible"/>
                                      </p:to>
                                    </p:set>
                                  </p:childTnLst>
                                </p:cTn>
                              </p:par>
                            </p:childTnLst>
                          </p:cTn>
                        </p:par>
                      </p:childTnLst>
                    </p:cTn>
                  </p:par>
                  <p:par>
                    <p:cTn id="294" fill="hold">
                      <p:stCondLst>
                        <p:cond delay="indefinite"/>
                      </p:stCondLst>
                      <p:childTnLst>
                        <p:par>
                          <p:cTn id="295" fill="hold">
                            <p:stCondLst>
                              <p:cond delay="0"/>
                            </p:stCondLst>
                            <p:childTnLst>
                              <p:par>
                                <p:cTn id="296" presetID="1" presetClass="entr" presetSubtype="0" fill="hold" grpId="0" nodeType="clickEffect">
                                  <p:stCondLst>
                                    <p:cond delay="0"/>
                                  </p:stCondLst>
                                  <p:childTnLst>
                                    <p:set>
                                      <p:cBhvr>
                                        <p:cTn id="297" dur="1" fill="hold">
                                          <p:stCondLst>
                                            <p:cond delay="0"/>
                                          </p:stCondLst>
                                        </p:cTn>
                                        <p:tgtEl>
                                          <p:spTgt spid="181"/>
                                        </p:tgtEl>
                                        <p:attrNameLst>
                                          <p:attrName>style.visibility</p:attrName>
                                        </p:attrNameLst>
                                      </p:cBhvr>
                                      <p:to>
                                        <p:strVal val="visible"/>
                                      </p:to>
                                    </p:set>
                                  </p:childTnLst>
                                </p:cTn>
                              </p:par>
                            </p:childTnLst>
                          </p:cTn>
                        </p:par>
                      </p:childTnLst>
                    </p:cTn>
                  </p:par>
                  <p:par>
                    <p:cTn id="298" fill="hold">
                      <p:stCondLst>
                        <p:cond delay="indefinite"/>
                      </p:stCondLst>
                      <p:childTnLst>
                        <p:par>
                          <p:cTn id="299" fill="hold">
                            <p:stCondLst>
                              <p:cond delay="0"/>
                            </p:stCondLst>
                            <p:childTnLst>
                              <p:par>
                                <p:cTn id="300" presetID="1" presetClass="entr" presetSubtype="0" fill="hold" grpId="0" nodeType="clickEffect">
                                  <p:stCondLst>
                                    <p:cond delay="0"/>
                                  </p:stCondLst>
                                  <p:childTnLst>
                                    <p:set>
                                      <p:cBhvr>
                                        <p:cTn id="301" dur="1" fill="hold">
                                          <p:stCondLst>
                                            <p:cond delay="0"/>
                                          </p:stCondLst>
                                        </p:cTn>
                                        <p:tgtEl>
                                          <p:spTgt spid="180"/>
                                        </p:tgtEl>
                                        <p:attrNameLst>
                                          <p:attrName>style.visibility</p:attrName>
                                        </p:attrNameLst>
                                      </p:cBhvr>
                                      <p:to>
                                        <p:strVal val="visible"/>
                                      </p:to>
                                    </p:set>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203"/>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204"/>
                                        </p:tgtEl>
                                        <p:attrNameLst>
                                          <p:attrName>style.visibility</p:attrName>
                                        </p:attrNameLst>
                                      </p:cBhvr>
                                      <p:to>
                                        <p:strVal val="visible"/>
                                      </p:to>
                                    </p:set>
                                  </p:childTnLst>
                                </p:cTn>
                              </p:par>
                            </p:childTnLst>
                          </p:cTn>
                        </p:par>
                      </p:childTnLst>
                    </p:cTn>
                  </p:par>
                  <p:par>
                    <p:cTn id="310" fill="hold">
                      <p:stCondLst>
                        <p:cond delay="indefinite"/>
                      </p:stCondLst>
                      <p:childTnLst>
                        <p:par>
                          <p:cTn id="311" fill="hold">
                            <p:stCondLst>
                              <p:cond delay="0"/>
                            </p:stCondLst>
                            <p:childTnLst>
                              <p:par>
                                <p:cTn id="312" presetID="1" presetClass="entr" presetSubtype="0" fill="hold" grpId="0" nodeType="clickEffect">
                                  <p:stCondLst>
                                    <p:cond delay="0"/>
                                  </p:stCondLst>
                                  <p:childTnLst>
                                    <p:set>
                                      <p:cBhvr>
                                        <p:cTn id="313" dur="1" fill="hold">
                                          <p:stCondLst>
                                            <p:cond delay="0"/>
                                          </p:stCondLst>
                                        </p:cTn>
                                        <p:tgtEl>
                                          <p:spTgt spid="205"/>
                                        </p:tgtEl>
                                        <p:attrNameLst>
                                          <p:attrName>style.visibility</p:attrName>
                                        </p:attrNameLst>
                                      </p:cBhvr>
                                      <p:to>
                                        <p:strVal val="visible"/>
                                      </p:to>
                                    </p:set>
                                  </p:childTnLst>
                                </p:cTn>
                              </p:par>
                            </p:childTnLst>
                          </p:cTn>
                        </p:par>
                      </p:childTnLst>
                    </p:cTn>
                  </p:par>
                  <p:par>
                    <p:cTn id="314" fill="hold">
                      <p:stCondLst>
                        <p:cond delay="indefinite"/>
                      </p:stCondLst>
                      <p:childTnLst>
                        <p:par>
                          <p:cTn id="315" fill="hold">
                            <p:stCondLst>
                              <p:cond delay="0"/>
                            </p:stCondLst>
                            <p:childTnLst>
                              <p:par>
                                <p:cTn id="316" presetID="22" presetClass="entr" presetSubtype="4" fill="hold" grpId="0" nodeType="clickEffect">
                                  <p:stCondLst>
                                    <p:cond delay="0"/>
                                  </p:stCondLst>
                                  <p:childTnLst>
                                    <p:set>
                                      <p:cBhvr>
                                        <p:cTn id="317" dur="1" fill="hold">
                                          <p:stCondLst>
                                            <p:cond delay="0"/>
                                          </p:stCondLst>
                                        </p:cTn>
                                        <p:tgtEl>
                                          <p:spTgt spid="208"/>
                                        </p:tgtEl>
                                        <p:attrNameLst>
                                          <p:attrName>style.visibility</p:attrName>
                                        </p:attrNameLst>
                                      </p:cBhvr>
                                      <p:to>
                                        <p:strVal val="visible"/>
                                      </p:to>
                                    </p:set>
                                    <p:animEffect transition="in" filter="wipe(down)">
                                      <p:cBhvr>
                                        <p:cTn id="318" dur="500"/>
                                        <p:tgtEl>
                                          <p:spTgt spid="208"/>
                                        </p:tgtEl>
                                      </p:cBhvr>
                                    </p:animEffect>
                                  </p:childTnLst>
                                </p:cTn>
                              </p:par>
                            </p:childTnLst>
                          </p:cTn>
                        </p:par>
                      </p:childTnLst>
                    </p:cTn>
                  </p:par>
                  <p:par>
                    <p:cTn id="319" fill="hold">
                      <p:stCondLst>
                        <p:cond delay="indefinite"/>
                      </p:stCondLst>
                      <p:childTnLst>
                        <p:par>
                          <p:cTn id="320" fill="hold">
                            <p:stCondLst>
                              <p:cond delay="0"/>
                            </p:stCondLst>
                            <p:childTnLst>
                              <p:par>
                                <p:cTn id="321" presetID="22" presetClass="entr" presetSubtype="4" fill="hold" grpId="0" nodeType="clickEffect">
                                  <p:stCondLst>
                                    <p:cond delay="0"/>
                                  </p:stCondLst>
                                  <p:childTnLst>
                                    <p:set>
                                      <p:cBhvr>
                                        <p:cTn id="322" dur="1" fill="hold">
                                          <p:stCondLst>
                                            <p:cond delay="0"/>
                                          </p:stCondLst>
                                        </p:cTn>
                                        <p:tgtEl>
                                          <p:spTgt spid="207"/>
                                        </p:tgtEl>
                                        <p:attrNameLst>
                                          <p:attrName>style.visibility</p:attrName>
                                        </p:attrNameLst>
                                      </p:cBhvr>
                                      <p:to>
                                        <p:strVal val="visible"/>
                                      </p:to>
                                    </p:set>
                                    <p:animEffect transition="in" filter="wipe(down)">
                                      <p:cBhvr>
                                        <p:cTn id="323" dur="5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208" grpId="0" animBg="1"/>
      <p:bldP spid="206" grpId="0" animBg="1"/>
      <p:bldP spid="207" grpId="0" animBg="1"/>
      <p:bldP spid="4" grpId="0"/>
      <p:bldP spid="26" grpId="0"/>
      <p:bldP spid="9" grpId="0"/>
      <p:bldP spid="10" grpId="0"/>
      <p:bldP spid="11"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92" grpId="0"/>
      <p:bldP spid="93" grpId="0"/>
      <p:bldP spid="94" grpId="0"/>
      <p:bldP spid="109" grpId="0"/>
      <p:bldP spid="110" grpId="0"/>
      <p:bldP spid="111"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P spid="125" grpId="0"/>
      <p:bldP spid="127" grpId="0"/>
      <p:bldP spid="128" grpId="0"/>
      <p:bldP spid="129" grpId="0"/>
      <p:bldP spid="1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5" grpId="0" animBg="1"/>
      <p:bldP spid="176" grpId="0" animBg="1"/>
      <p:bldP spid="177" grpId="0" animBg="1"/>
      <p:bldP spid="178" grpId="0" animBg="1"/>
      <p:bldP spid="179" grpId="0" animBg="1"/>
      <p:bldP spid="180" grpId="0" animBg="1"/>
      <p:bldP spid="181" grpId="0" animBg="1"/>
      <p:bldP spid="188" grpId="0"/>
      <p:bldP spid="203" grpId="0" animBg="1"/>
      <p:bldP spid="204" grpId="0" animBg="1"/>
      <p:bldP spid="20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Tangent function</a:t>
            </a:r>
          </a:p>
        </p:txBody>
      </p:sp>
      <p:sp>
        <p:nvSpPr>
          <p:cNvPr id="3" name="TextBox 2"/>
          <p:cNvSpPr txBox="1"/>
          <p:nvPr/>
        </p:nvSpPr>
        <p:spPr>
          <a:xfrm>
            <a:off x="306779" y="866763"/>
            <a:ext cx="8699216"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a:ea typeface="+mn-ea"/>
                <a:cs typeface="+mn-cs"/>
              </a:rPr>
              <a:t>Like the sine and cosine functions, the tangent function is </a:t>
            </a:r>
            <a:r>
              <a:rPr kumimoji="0" lang="en-GB" sz="2200" b="1" i="0" u="none" strike="noStrike" kern="1200" cap="none" spc="0" normalizeH="0" baseline="0" noProof="0" dirty="0">
                <a:ln>
                  <a:noFill/>
                </a:ln>
                <a:solidFill>
                  <a:srgbClr val="FF6600"/>
                </a:solidFill>
                <a:effectLst/>
                <a:uLnTx/>
                <a:uFillTx/>
                <a:latin typeface="Comic Sans MS"/>
                <a:ea typeface="+mn-ea"/>
                <a:cs typeface="+mn-cs"/>
              </a:rPr>
              <a:t>periodic</a:t>
            </a:r>
            <a:r>
              <a:rPr kumimoji="0" lang="en-GB" sz="2200" b="0" i="0" u="none" strike="noStrike" kern="1200" cap="none" spc="0" normalizeH="0" baseline="0" noProof="0" dirty="0">
                <a:ln>
                  <a:noFill/>
                </a:ln>
                <a:solidFill>
                  <a:prstClr val="black"/>
                </a:solidFill>
                <a:effectLst/>
                <a:uLnTx/>
                <a:uFillTx/>
                <a:latin typeface="Comic Sans MS"/>
                <a:ea typeface="+mn-ea"/>
                <a:cs typeface="+mn-cs"/>
              </a:rPr>
              <a:t>.</a:t>
            </a:r>
            <a:endParaRPr kumimoji="0" lang="en-GB"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p:cNvSpPr txBox="1"/>
          <p:nvPr/>
        </p:nvSpPr>
        <p:spPr>
          <a:xfrm>
            <a:off x="271949" y="1650007"/>
            <a:ext cx="8734046"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a:ea typeface="+mn-ea"/>
                <a:cs typeface="+mn-cs"/>
              </a:rPr>
              <a:t>There are </a:t>
            </a:r>
            <a:r>
              <a:rPr kumimoji="0" lang="en-GB" sz="2200" b="1" i="0" u="none" strike="noStrike" kern="1200" cap="none" spc="0" normalizeH="0" baseline="0" noProof="0" dirty="0">
                <a:ln>
                  <a:noFill/>
                </a:ln>
                <a:solidFill>
                  <a:srgbClr val="FF6600"/>
                </a:solidFill>
                <a:effectLst/>
                <a:uLnTx/>
                <a:uFillTx/>
                <a:latin typeface="Comic Sans MS"/>
                <a:ea typeface="+mn-ea"/>
                <a:cs typeface="+mn-cs"/>
              </a:rPr>
              <a:t>vertical asymptotes </a:t>
            </a:r>
            <a:r>
              <a:rPr kumimoji="0" lang="en-GB" sz="2200" b="0" i="0" u="none" strike="noStrike" kern="1200" cap="none" spc="0" normalizeH="0" baseline="0" noProof="0" dirty="0">
                <a:ln>
                  <a:noFill/>
                </a:ln>
                <a:solidFill>
                  <a:prstClr val="black"/>
                </a:solidFill>
                <a:effectLst/>
                <a:uLnTx/>
                <a:uFillTx/>
                <a:latin typeface="Comic Sans MS"/>
                <a:ea typeface="+mn-ea"/>
                <a:cs typeface="+mn-cs"/>
              </a:rPr>
              <a:t>at values of </a:t>
            </a:r>
            <a:r>
              <a:rPr kumimoji="0" lang="en-GB"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200" b="0" i="0" u="none" strike="noStrike" kern="1200" cap="none" spc="0" normalizeH="0" baseline="0" noProof="0" dirty="0">
                <a:ln>
                  <a:noFill/>
                </a:ln>
                <a:solidFill>
                  <a:prstClr val="black"/>
                </a:solidFill>
                <a:effectLst/>
                <a:uLnTx/>
                <a:uFillTx/>
                <a:latin typeface="Comic Sans MS"/>
                <a:ea typeface="+mn-ea"/>
                <a:cs typeface="+mn-cs"/>
              </a:rPr>
              <a:t> where the function does not exist.</a:t>
            </a:r>
            <a:endParaRPr kumimoji="0" lang="en-GB"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nvGrpSpPr>
          <p:cNvPr id="6" name="Group 5"/>
          <p:cNvGrpSpPr/>
          <p:nvPr/>
        </p:nvGrpSpPr>
        <p:grpSpPr>
          <a:xfrm>
            <a:off x="2294128" y="3834511"/>
            <a:ext cx="6711867" cy="2823849"/>
            <a:chOff x="2294128" y="3834511"/>
            <a:chExt cx="6711867" cy="2823849"/>
          </a:xfrm>
        </p:grpSpPr>
        <p:grpSp>
          <p:nvGrpSpPr>
            <p:cNvPr id="7" name="Group 6"/>
            <p:cNvGrpSpPr/>
            <p:nvPr/>
          </p:nvGrpSpPr>
          <p:grpSpPr>
            <a:xfrm>
              <a:off x="2294128" y="3834511"/>
              <a:ext cx="6711867" cy="2823849"/>
              <a:chOff x="2167128" y="3834511"/>
              <a:chExt cx="6711867" cy="2823849"/>
            </a:xfrm>
          </p:grpSpPr>
          <p:cxnSp>
            <p:nvCxnSpPr>
              <p:cNvPr id="12" name="Straight Connector 11"/>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3296"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1" name="Rectangle 40"/>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2" name="Rectangle 41"/>
              <p:cNvSpPr/>
              <p:nvPr/>
            </p:nvSpPr>
            <p:spPr>
              <a:xfrm>
                <a:off x="2334372" y="3854226"/>
                <a:ext cx="29367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omic Sans MS"/>
                    <a:ea typeface="+mn-ea"/>
                    <a:cs typeface="+mn-cs"/>
                  </a:rPr>
                  <a:t>8</a:t>
                </a:r>
              </a:p>
            </p:txBody>
          </p:sp>
          <p:sp>
            <p:nvSpPr>
              <p:cNvPr id="43" name="Rectangle 42"/>
              <p:cNvSpPr/>
              <p:nvPr/>
            </p:nvSpPr>
            <p:spPr>
              <a:xfrm>
                <a:off x="2358750" y="4489149"/>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4" name="Rectangle 43"/>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5" name="Rectangle 44"/>
              <p:cNvSpPr/>
              <p:nvPr/>
            </p:nvSpPr>
            <p:spPr>
              <a:xfrm>
                <a:off x="2319159" y="5695259"/>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6" name="Rectangle 45"/>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-8</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47" name="Rectangle 46"/>
              <p:cNvSpPr/>
              <p:nvPr/>
            </p:nvSpPr>
            <p:spPr>
              <a:xfrm>
                <a:off x="7242699" y="527642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450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48" name="Rectangle 47"/>
              <p:cNvSpPr/>
              <p:nvPr/>
            </p:nvSpPr>
            <p:spPr>
              <a:xfrm>
                <a:off x="4364648" y="5270734"/>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180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49" name="Rectangle 48"/>
              <p:cNvSpPr/>
              <p:nvPr/>
            </p:nvSpPr>
            <p:spPr>
              <a:xfrm>
                <a:off x="5324522" y="5256113"/>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270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50" name="Rectangle 49"/>
              <p:cNvSpPr/>
              <p:nvPr/>
            </p:nvSpPr>
            <p:spPr>
              <a:xfrm>
                <a:off x="6366352" y="5261789"/>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360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51" name="Rectangle 50"/>
              <p:cNvSpPr/>
              <p:nvPr/>
            </p:nvSpPr>
            <p:spPr>
              <a:xfrm>
                <a:off x="3403687" y="5257461"/>
                <a:ext cx="42351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52" name="Rectangle 51"/>
              <p:cNvSpPr/>
              <p:nvPr/>
            </p:nvSpPr>
            <p:spPr>
              <a:xfrm>
                <a:off x="8151958" y="5284071"/>
                <a:ext cx="513282"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540</a:t>
                </a:r>
                <a:r>
                  <a:rPr kumimoji="0" lang="en-GB" sz="1400"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a:t>
                </a: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p:grpSp>
        <p:sp>
          <p:nvSpPr>
            <p:cNvPr id="8" name="Rectangle 7"/>
            <p:cNvSpPr/>
            <p:nvPr/>
          </p:nvSpPr>
          <p:spPr>
            <a:xfrm>
              <a:off x="2446298" y="5412881"/>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9" name="Rectangle 8"/>
            <p:cNvSpPr/>
            <p:nvPr/>
          </p:nvSpPr>
          <p:spPr>
            <a:xfrm>
              <a:off x="2446159" y="60486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 name="Rectangle 9"/>
            <p:cNvSpPr/>
            <p:nvPr/>
          </p:nvSpPr>
          <p:spPr>
            <a:xfrm>
              <a:off x="2486028" y="481723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1" name="Rectangle 10"/>
            <p:cNvSpPr/>
            <p:nvPr/>
          </p:nvSpPr>
          <p:spPr>
            <a:xfrm>
              <a:off x="2462760" y="4182691"/>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grpSp>
      <p:sp>
        <p:nvSpPr>
          <p:cNvPr id="53" name="Freeform 52"/>
          <p:cNvSpPr/>
          <p:nvPr/>
        </p:nvSpPr>
        <p:spPr>
          <a:xfrm>
            <a:off x="3802879" y="3939611"/>
            <a:ext cx="1803162" cy="2683380"/>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03162" h="2683380">
                <a:moveTo>
                  <a:pt x="0" y="2683380"/>
                </a:moveTo>
                <a:cubicBezTo>
                  <a:pt x="29910" y="2391398"/>
                  <a:pt x="59077" y="2100904"/>
                  <a:pt x="102549" y="1922804"/>
                </a:cubicBezTo>
                <a:cubicBezTo>
                  <a:pt x="146021" y="1744704"/>
                  <a:pt x="206154" y="1683209"/>
                  <a:pt x="260833" y="1614780"/>
                </a:cubicBezTo>
                <a:cubicBezTo>
                  <a:pt x="315512" y="1546351"/>
                  <a:pt x="377863" y="1538361"/>
                  <a:pt x="430625" y="1512231"/>
                </a:cubicBezTo>
                <a:cubicBezTo>
                  <a:pt x="483387" y="1486101"/>
                  <a:pt x="498199" y="1484996"/>
                  <a:pt x="577404" y="1457997"/>
                </a:cubicBezTo>
                <a:cubicBezTo>
                  <a:pt x="656609" y="1430998"/>
                  <a:pt x="799838" y="1381015"/>
                  <a:pt x="905854" y="1350236"/>
                </a:cubicBezTo>
                <a:cubicBezTo>
                  <a:pt x="1011870" y="1319457"/>
                  <a:pt x="1135166" y="1296606"/>
                  <a:pt x="1213502" y="1273324"/>
                </a:cubicBezTo>
                <a:cubicBezTo>
                  <a:pt x="1291838" y="1250042"/>
                  <a:pt x="1321749" y="1240453"/>
                  <a:pt x="1375872" y="1210543"/>
                </a:cubicBezTo>
                <a:cubicBezTo>
                  <a:pt x="1429995" y="1180633"/>
                  <a:pt x="1482694" y="1168857"/>
                  <a:pt x="1538242" y="1093862"/>
                </a:cubicBezTo>
                <a:cubicBezTo>
                  <a:pt x="1593790" y="1018868"/>
                  <a:pt x="1665005" y="942886"/>
                  <a:pt x="1709158" y="760576"/>
                </a:cubicBezTo>
                <a:cubicBezTo>
                  <a:pt x="1753311" y="578266"/>
                  <a:pt x="1778236" y="289133"/>
                  <a:pt x="1803162"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54" name="Freeform 53"/>
          <p:cNvSpPr/>
          <p:nvPr/>
        </p:nvSpPr>
        <p:spPr>
          <a:xfrm>
            <a:off x="2768778" y="3942151"/>
            <a:ext cx="904808" cy="1336431"/>
          </a:xfrm>
          <a:custGeom>
            <a:avLst/>
            <a:gdLst>
              <a:gd name="connsiteX0" fmla="*/ 0 w 904808"/>
              <a:gd name="connsiteY0" fmla="*/ 1336431 h 1336431"/>
              <a:gd name="connsiteX1" fmla="*/ 332509 w 904808"/>
              <a:gd name="connsiteY1" fmla="*/ 1272487 h 1336431"/>
              <a:gd name="connsiteX2" fmla="*/ 511552 w 904808"/>
              <a:gd name="connsiteY2" fmla="*/ 1170176 h 1336431"/>
              <a:gd name="connsiteX3" fmla="*/ 652229 w 904808"/>
              <a:gd name="connsiteY3" fmla="*/ 1087049 h 1336431"/>
              <a:gd name="connsiteX4" fmla="*/ 805695 w 904808"/>
              <a:gd name="connsiteY4" fmla="*/ 770526 h 1336431"/>
              <a:gd name="connsiteX5" fmla="*/ 904808 w 904808"/>
              <a:gd name="connsiteY5" fmla="*/ 0 h 1336431"/>
              <a:gd name="connsiteX0" fmla="*/ 0 w 904808"/>
              <a:gd name="connsiteY0" fmla="*/ 1336431 h 1336431"/>
              <a:gd name="connsiteX1" fmla="*/ 332509 w 904808"/>
              <a:gd name="connsiteY1" fmla="*/ 1272487 h 1336431"/>
              <a:gd name="connsiteX2" fmla="*/ 521144 w 904808"/>
              <a:gd name="connsiteY2" fmla="*/ 1195754 h 1336431"/>
              <a:gd name="connsiteX3" fmla="*/ 652229 w 904808"/>
              <a:gd name="connsiteY3" fmla="*/ 1087049 h 1336431"/>
              <a:gd name="connsiteX4" fmla="*/ 805695 w 904808"/>
              <a:gd name="connsiteY4" fmla="*/ 770526 h 1336431"/>
              <a:gd name="connsiteX5" fmla="*/ 904808 w 904808"/>
              <a:gd name="connsiteY5" fmla="*/ 0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4808" h="1336431">
                <a:moveTo>
                  <a:pt x="0" y="1336431"/>
                </a:moveTo>
                <a:cubicBezTo>
                  <a:pt x="123625" y="1318313"/>
                  <a:pt x="245652" y="1295933"/>
                  <a:pt x="332509" y="1272487"/>
                </a:cubicBezTo>
                <a:cubicBezTo>
                  <a:pt x="419366" y="1249041"/>
                  <a:pt x="467857" y="1226660"/>
                  <a:pt x="521144" y="1195754"/>
                </a:cubicBezTo>
                <a:cubicBezTo>
                  <a:pt x="574431" y="1164848"/>
                  <a:pt x="604804" y="1157920"/>
                  <a:pt x="652229" y="1087049"/>
                </a:cubicBezTo>
                <a:cubicBezTo>
                  <a:pt x="699654" y="1016178"/>
                  <a:pt x="763599" y="951701"/>
                  <a:pt x="805695" y="770526"/>
                </a:cubicBezTo>
                <a:cubicBezTo>
                  <a:pt x="847791" y="589351"/>
                  <a:pt x="876299" y="294675"/>
                  <a:pt x="904808"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55" name="Freeform 54"/>
          <p:cNvSpPr/>
          <p:nvPr/>
        </p:nvSpPr>
        <p:spPr>
          <a:xfrm>
            <a:off x="6626656" y="3955926"/>
            <a:ext cx="904808" cy="1336431"/>
          </a:xfrm>
          <a:custGeom>
            <a:avLst/>
            <a:gdLst>
              <a:gd name="connsiteX0" fmla="*/ 0 w 904808"/>
              <a:gd name="connsiteY0" fmla="*/ 1336431 h 1336431"/>
              <a:gd name="connsiteX1" fmla="*/ 332509 w 904808"/>
              <a:gd name="connsiteY1" fmla="*/ 1272487 h 1336431"/>
              <a:gd name="connsiteX2" fmla="*/ 511552 w 904808"/>
              <a:gd name="connsiteY2" fmla="*/ 1170176 h 1336431"/>
              <a:gd name="connsiteX3" fmla="*/ 652229 w 904808"/>
              <a:gd name="connsiteY3" fmla="*/ 1087049 h 1336431"/>
              <a:gd name="connsiteX4" fmla="*/ 805695 w 904808"/>
              <a:gd name="connsiteY4" fmla="*/ 770526 h 1336431"/>
              <a:gd name="connsiteX5" fmla="*/ 904808 w 904808"/>
              <a:gd name="connsiteY5" fmla="*/ 0 h 1336431"/>
              <a:gd name="connsiteX0" fmla="*/ 0 w 904808"/>
              <a:gd name="connsiteY0" fmla="*/ 1336431 h 1336431"/>
              <a:gd name="connsiteX1" fmla="*/ 332509 w 904808"/>
              <a:gd name="connsiteY1" fmla="*/ 1272487 h 1336431"/>
              <a:gd name="connsiteX2" fmla="*/ 521144 w 904808"/>
              <a:gd name="connsiteY2" fmla="*/ 1195754 h 1336431"/>
              <a:gd name="connsiteX3" fmla="*/ 652229 w 904808"/>
              <a:gd name="connsiteY3" fmla="*/ 1087049 h 1336431"/>
              <a:gd name="connsiteX4" fmla="*/ 805695 w 904808"/>
              <a:gd name="connsiteY4" fmla="*/ 770526 h 1336431"/>
              <a:gd name="connsiteX5" fmla="*/ 904808 w 904808"/>
              <a:gd name="connsiteY5" fmla="*/ 0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4808" h="1336431">
                <a:moveTo>
                  <a:pt x="0" y="1336431"/>
                </a:moveTo>
                <a:cubicBezTo>
                  <a:pt x="123625" y="1318313"/>
                  <a:pt x="245652" y="1295933"/>
                  <a:pt x="332509" y="1272487"/>
                </a:cubicBezTo>
                <a:cubicBezTo>
                  <a:pt x="419366" y="1249041"/>
                  <a:pt x="467857" y="1226660"/>
                  <a:pt x="521144" y="1195754"/>
                </a:cubicBezTo>
                <a:cubicBezTo>
                  <a:pt x="574431" y="1164848"/>
                  <a:pt x="604804" y="1157920"/>
                  <a:pt x="652229" y="1087049"/>
                </a:cubicBezTo>
                <a:cubicBezTo>
                  <a:pt x="699654" y="1016178"/>
                  <a:pt x="763599" y="951701"/>
                  <a:pt x="805695" y="770526"/>
                </a:cubicBezTo>
                <a:cubicBezTo>
                  <a:pt x="847791" y="589351"/>
                  <a:pt x="876299" y="294675"/>
                  <a:pt x="904808"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56" name="Freeform 55"/>
          <p:cNvSpPr/>
          <p:nvPr/>
        </p:nvSpPr>
        <p:spPr>
          <a:xfrm>
            <a:off x="5715977" y="5289848"/>
            <a:ext cx="905854" cy="1333144"/>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709158"/>
              <a:gd name="connsiteY0" fmla="*/ 1922804 h 1922804"/>
              <a:gd name="connsiteX1" fmla="*/ 102549 w 1709158"/>
              <a:gd name="connsiteY1" fmla="*/ 1162228 h 1922804"/>
              <a:gd name="connsiteX2" fmla="*/ 260833 w 1709158"/>
              <a:gd name="connsiteY2" fmla="*/ 854204 h 1922804"/>
              <a:gd name="connsiteX3" fmla="*/ 430625 w 1709158"/>
              <a:gd name="connsiteY3" fmla="*/ 751655 h 1922804"/>
              <a:gd name="connsiteX4" fmla="*/ 577404 w 1709158"/>
              <a:gd name="connsiteY4" fmla="*/ 697421 h 1922804"/>
              <a:gd name="connsiteX5" fmla="*/ 905854 w 1709158"/>
              <a:gd name="connsiteY5" fmla="*/ 589660 h 1922804"/>
              <a:gd name="connsiteX6" fmla="*/ 1213502 w 1709158"/>
              <a:gd name="connsiteY6" fmla="*/ 512748 h 1922804"/>
              <a:gd name="connsiteX7" fmla="*/ 1375872 w 1709158"/>
              <a:gd name="connsiteY7" fmla="*/ 449967 h 1922804"/>
              <a:gd name="connsiteX8" fmla="*/ 1538242 w 1709158"/>
              <a:gd name="connsiteY8" fmla="*/ 333286 h 1922804"/>
              <a:gd name="connsiteX9" fmla="*/ 1709158 w 1709158"/>
              <a:gd name="connsiteY9" fmla="*/ 0 h 1922804"/>
              <a:gd name="connsiteX0" fmla="*/ 0 w 1538242"/>
              <a:gd name="connsiteY0" fmla="*/ 1589518 h 1589518"/>
              <a:gd name="connsiteX1" fmla="*/ 102549 w 1538242"/>
              <a:gd name="connsiteY1" fmla="*/ 828942 h 1589518"/>
              <a:gd name="connsiteX2" fmla="*/ 260833 w 1538242"/>
              <a:gd name="connsiteY2" fmla="*/ 520918 h 1589518"/>
              <a:gd name="connsiteX3" fmla="*/ 430625 w 1538242"/>
              <a:gd name="connsiteY3" fmla="*/ 418369 h 1589518"/>
              <a:gd name="connsiteX4" fmla="*/ 577404 w 1538242"/>
              <a:gd name="connsiteY4" fmla="*/ 364135 h 1589518"/>
              <a:gd name="connsiteX5" fmla="*/ 905854 w 1538242"/>
              <a:gd name="connsiteY5" fmla="*/ 256374 h 1589518"/>
              <a:gd name="connsiteX6" fmla="*/ 1213502 w 1538242"/>
              <a:gd name="connsiteY6" fmla="*/ 179462 h 1589518"/>
              <a:gd name="connsiteX7" fmla="*/ 1375872 w 1538242"/>
              <a:gd name="connsiteY7" fmla="*/ 116681 h 1589518"/>
              <a:gd name="connsiteX8" fmla="*/ 1538242 w 1538242"/>
              <a:gd name="connsiteY8" fmla="*/ 0 h 1589518"/>
              <a:gd name="connsiteX0" fmla="*/ 0 w 1375872"/>
              <a:gd name="connsiteY0" fmla="*/ 1472837 h 1472837"/>
              <a:gd name="connsiteX1" fmla="*/ 102549 w 1375872"/>
              <a:gd name="connsiteY1" fmla="*/ 712261 h 1472837"/>
              <a:gd name="connsiteX2" fmla="*/ 260833 w 1375872"/>
              <a:gd name="connsiteY2" fmla="*/ 404237 h 1472837"/>
              <a:gd name="connsiteX3" fmla="*/ 430625 w 1375872"/>
              <a:gd name="connsiteY3" fmla="*/ 301688 h 1472837"/>
              <a:gd name="connsiteX4" fmla="*/ 577404 w 1375872"/>
              <a:gd name="connsiteY4" fmla="*/ 247454 h 1472837"/>
              <a:gd name="connsiteX5" fmla="*/ 905854 w 1375872"/>
              <a:gd name="connsiteY5" fmla="*/ 139693 h 1472837"/>
              <a:gd name="connsiteX6" fmla="*/ 1213502 w 1375872"/>
              <a:gd name="connsiteY6" fmla="*/ 62781 h 1472837"/>
              <a:gd name="connsiteX7" fmla="*/ 1375872 w 1375872"/>
              <a:gd name="connsiteY7" fmla="*/ 0 h 1472837"/>
              <a:gd name="connsiteX0" fmla="*/ 0 w 1213502"/>
              <a:gd name="connsiteY0" fmla="*/ 1410056 h 1410056"/>
              <a:gd name="connsiteX1" fmla="*/ 102549 w 1213502"/>
              <a:gd name="connsiteY1" fmla="*/ 649480 h 1410056"/>
              <a:gd name="connsiteX2" fmla="*/ 260833 w 1213502"/>
              <a:gd name="connsiteY2" fmla="*/ 341456 h 1410056"/>
              <a:gd name="connsiteX3" fmla="*/ 430625 w 1213502"/>
              <a:gd name="connsiteY3" fmla="*/ 238907 h 1410056"/>
              <a:gd name="connsiteX4" fmla="*/ 577404 w 1213502"/>
              <a:gd name="connsiteY4" fmla="*/ 184673 h 1410056"/>
              <a:gd name="connsiteX5" fmla="*/ 905854 w 1213502"/>
              <a:gd name="connsiteY5" fmla="*/ 76912 h 1410056"/>
              <a:gd name="connsiteX6" fmla="*/ 1213502 w 1213502"/>
              <a:gd name="connsiteY6" fmla="*/ 0 h 1410056"/>
              <a:gd name="connsiteX0" fmla="*/ 0 w 905854"/>
              <a:gd name="connsiteY0" fmla="*/ 1333144 h 1333144"/>
              <a:gd name="connsiteX1" fmla="*/ 102549 w 905854"/>
              <a:gd name="connsiteY1" fmla="*/ 572568 h 1333144"/>
              <a:gd name="connsiteX2" fmla="*/ 260833 w 905854"/>
              <a:gd name="connsiteY2" fmla="*/ 264544 h 1333144"/>
              <a:gd name="connsiteX3" fmla="*/ 430625 w 905854"/>
              <a:gd name="connsiteY3" fmla="*/ 161995 h 1333144"/>
              <a:gd name="connsiteX4" fmla="*/ 577404 w 905854"/>
              <a:gd name="connsiteY4" fmla="*/ 107761 h 1333144"/>
              <a:gd name="connsiteX5" fmla="*/ 905854 w 905854"/>
              <a:gd name="connsiteY5" fmla="*/ 0 h 133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854" h="1333144">
                <a:moveTo>
                  <a:pt x="0" y="1333144"/>
                </a:moveTo>
                <a:cubicBezTo>
                  <a:pt x="29910" y="1041162"/>
                  <a:pt x="59077" y="750668"/>
                  <a:pt x="102549" y="572568"/>
                </a:cubicBezTo>
                <a:cubicBezTo>
                  <a:pt x="146021" y="394468"/>
                  <a:pt x="206154" y="332973"/>
                  <a:pt x="260833" y="264544"/>
                </a:cubicBezTo>
                <a:cubicBezTo>
                  <a:pt x="315512" y="196115"/>
                  <a:pt x="377863" y="188125"/>
                  <a:pt x="430625" y="161995"/>
                </a:cubicBezTo>
                <a:cubicBezTo>
                  <a:pt x="483387" y="135865"/>
                  <a:pt x="498199" y="134760"/>
                  <a:pt x="577404" y="107761"/>
                </a:cubicBezTo>
                <a:cubicBezTo>
                  <a:pt x="656609" y="80762"/>
                  <a:pt x="799838" y="30779"/>
                  <a:pt x="905854"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57" name="Freeform 56"/>
          <p:cNvSpPr/>
          <p:nvPr/>
        </p:nvSpPr>
        <p:spPr>
          <a:xfrm>
            <a:off x="7635239" y="5279146"/>
            <a:ext cx="905854" cy="1333144"/>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709158"/>
              <a:gd name="connsiteY0" fmla="*/ 1922804 h 1922804"/>
              <a:gd name="connsiteX1" fmla="*/ 102549 w 1709158"/>
              <a:gd name="connsiteY1" fmla="*/ 1162228 h 1922804"/>
              <a:gd name="connsiteX2" fmla="*/ 260833 w 1709158"/>
              <a:gd name="connsiteY2" fmla="*/ 854204 h 1922804"/>
              <a:gd name="connsiteX3" fmla="*/ 430625 w 1709158"/>
              <a:gd name="connsiteY3" fmla="*/ 751655 h 1922804"/>
              <a:gd name="connsiteX4" fmla="*/ 577404 w 1709158"/>
              <a:gd name="connsiteY4" fmla="*/ 697421 h 1922804"/>
              <a:gd name="connsiteX5" fmla="*/ 905854 w 1709158"/>
              <a:gd name="connsiteY5" fmla="*/ 589660 h 1922804"/>
              <a:gd name="connsiteX6" fmla="*/ 1213502 w 1709158"/>
              <a:gd name="connsiteY6" fmla="*/ 512748 h 1922804"/>
              <a:gd name="connsiteX7" fmla="*/ 1375872 w 1709158"/>
              <a:gd name="connsiteY7" fmla="*/ 449967 h 1922804"/>
              <a:gd name="connsiteX8" fmla="*/ 1538242 w 1709158"/>
              <a:gd name="connsiteY8" fmla="*/ 333286 h 1922804"/>
              <a:gd name="connsiteX9" fmla="*/ 1709158 w 1709158"/>
              <a:gd name="connsiteY9" fmla="*/ 0 h 1922804"/>
              <a:gd name="connsiteX0" fmla="*/ 0 w 1538242"/>
              <a:gd name="connsiteY0" fmla="*/ 1589518 h 1589518"/>
              <a:gd name="connsiteX1" fmla="*/ 102549 w 1538242"/>
              <a:gd name="connsiteY1" fmla="*/ 828942 h 1589518"/>
              <a:gd name="connsiteX2" fmla="*/ 260833 w 1538242"/>
              <a:gd name="connsiteY2" fmla="*/ 520918 h 1589518"/>
              <a:gd name="connsiteX3" fmla="*/ 430625 w 1538242"/>
              <a:gd name="connsiteY3" fmla="*/ 418369 h 1589518"/>
              <a:gd name="connsiteX4" fmla="*/ 577404 w 1538242"/>
              <a:gd name="connsiteY4" fmla="*/ 364135 h 1589518"/>
              <a:gd name="connsiteX5" fmla="*/ 905854 w 1538242"/>
              <a:gd name="connsiteY5" fmla="*/ 256374 h 1589518"/>
              <a:gd name="connsiteX6" fmla="*/ 1213502 w 1538242"/>
              <a:gd name="connsiteY6" fmla="*/ 179462 h 1589518"/>
              <a:gd name="connsiteX7" fmla="*/ 1375872 w 1538242"/>
              <a:gd name="connsiteY7" fmla="*/ 116681 h 1589518"/>
              <a:gd name="connsiteX8" fmla="*/ 1538242 w 1538242"/>
              <a:gd name="connsiteY8" fmla="*/ 0 h 1589518"/>
              <a:gd name="connsiteX0" fmla="*/ 0 w 1375872"/>
              <a:gd name="connsiteY0" fmla="*/ 1472837 h 1472837"/>
              <a:gd name="connsiteX1" fmla="*/ 102549 w 1375872"/>
              <a:gd name="connsiteY1" fmla="*/ 712261 h 1472837"/>
              <a:gd name="connsiteX2" fmla="*/ 260833 w 1375872"/>
              <a:gd name="connsiteY2" fmla="*/ 404237 h 1472837"/>
              <a:gd name="connsiteX3" fmla="*/ 430625 w 1375872"/>
              <a:gd name="connsiteY3" fmla="*/ 301688 h 1472837"/>
              <a:gd name="connsiteX4" fmla="*/ 577404 w 1375872"/>
              <a:gd name="connsiteY4" fmla="*/ 247454 h 1472837"/>
              <a:gd name="connsiteX5" fmla="*/ 905854 w 1375872"/>
              <a:gd name="connsiteY5" fmla="*/ 139693 h 1472837"/>
              <a:gd name="connsiteX6" fmla="*/ 1213502 w 1375872"/>
              <a:gd name="connsiteY6" fmla="*/ 62781 h 1472837"/>
              <a:gd name="connsiteX7" fmla="*/ 1375872 w 1375872"/>
              <a:gd name="connsiteY7" fmla="*/ 0 h 1472837"/>
              <a:gd name="connsiteX0" fmla="*/ 0 w 1213502"/>
              <a:gd name="connsiteY0" fmla="*/ 1410056 h 1410056"/>
              <a:gd name="connsiteX1" fmla="*/ 102549 w 1213502"/>
              <a:gd name="connsiteY1" fmla="*/ 649480 h 1410056"/>
              <a:gd name="connsiteX2" fmla="*/ 260833 w 1213502"/>
              <a:gd name="connsiteY2" fmla="*/ 341456 h 1410056"/>
              <a:gd name="connsiteX3" fmla="*/ 430625 w 1213502"/>
              <a:gd name="connsiteY3" fmla="*/ 238907 h 1410056"/>
              <a:gd name="connsiteX4" fmla="*/ 577404 w 1213502"/>
              <a:gd name="connsiteY4" fmla="*/ 184673 h 1410056"/>
              <a:gd name="connsiteX5" fmla="*/ 905854 w 1213502"/>
              <a:gd name="connsiteY5" fmla="*/ 76912 h 1410056"/>
              <a:gd name="connsiteX6" fmla="*/ 1213502 w 1213502"/>
              <a:gd name="connsiteY6" fmla="*/ 0 h 1410056"/>
              <a:gd name="connsiteX0" fmla="*/ 0 w 905854"/>
              <a:gd name="connsiteY0" fmla="*/ 1333144 h 1333144"/>
              <a:gd name="connsiteX1" fmla="*/ 102549 w 905854"/>
              <a:gd name="connsiteY1" fmla="*/ 572568 h 1333144"/>
              <a:gd name="connsiteX2" fmla="*/ 260833 w 905854"/>
              <a:gd name="connsiteY2" fmla="*/ 264544 h 1333144"/>
              <a:gd name="connsiteX3" fmla="*/ 430625 w 905854"/>
              <a:gd name="connsiteY3" fmla="*/ 161995 h 1333144"/>
              <a:gd name="connsiteX4" fmla="*/ 577404 w 905854"/>
              <a:gd name="connsiteY4" fmla="*/ 107761 h 1333144"/>
              <a:gd name="connsiteX5" fmla="*/ 905854 w 905854"/>
              <a:gd name="connsiteY5" fmla="*/ 0 h 133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854" h="1333144">
                <a:moveTo>
                  <a:pt x="0" y="1333144"/>
                </a:moveTo>
                <a:cubicBezTo>
                  <a:pt x="29910" y="1041162"/>
                  <a:pt x="59077" y="750668"/>
                  <a:pt x="102549" y="572568"/>
                </a:cubicBezTo>
                <a:cubicBezTo>
                  <a:pt x="146021" y="394468"/>
                  <a:pt x="206154" y="332973"/>
                  <a:pt x="260833" y="264544"/>
                </a:cubicBezTo>
                <a:cubicBezTo>
                  <a:pt x="315512" y="196115"/>
                  <a:pt x="377863" y="188125"/>
                  <a:pt x="430625" y="161995"/>
                </a:cubicBezTo>
                <a:cubicBezTo>
                  <a:pt x="483387" y="135865"/>
                  <a:pt x="498199" y="134760"/>
                  <a:pt x="577404" y="107761"/>
                </a:cubicBezTo>
                <a:cubicBezTo>
                  <a:pt x="656609" y="80762"/>
                  <a:pt x="799838" y="30779"/>
                  <a:pt x="905854"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70" name="Oval 69"/>
          <p:cNvSpPr>
            <a:spLocks noChangeAspect="1"/>
          </p:cNvSpPr>
          <p:nvPr/>
        </p:nvSpPr>
        <p:spPr>
          <a:xfrm>
            <a:off x="4686527" y="52573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74" name="Oval 73"/>
          <p:cNvSpPr>
            <a:spLocks noChangeAspect="1"/>
          </p:cNvSpPr>
          <p:nvPr/>
        </p:nvSpPr>
        <p:spPr>
          <a:xfrm>
            <a:off x="659864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85" name="Oval 84"/>
          <p:cNvSpPr>
            <a:spLocks noChangeAspect="1"/>
          </p:cNvSpPr>
          <p:nvPr/>
        </p:nvSpPr>
        <p:spPr>
          <a:xfrm>
            <a:off x="8512739" y="52573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cxnSp>
        <p:nvCxnSpPr>
          <p:cNvPr id="86" name="Straight Connector 85"/>
          <p:cNvCxnSpPr/>
          <p:nvPr/>
        </p:nvCxnSpPr>
        <p:spPr>
          <a:xfrm>
            <a:off x="3752958" y="3660154"/>
            <a:ext cx="0" cy="3108960"/>
          </a:xfrm>
          <a:prstGeom prst="line">
            <a:avLst/>
          </a:prstGeom>
          <a:ln w="31750">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5659343" y="3696411"/>
            <a:ext cx="0" cy="3108960"/>
          </a:xfrm>
          <a:prstGeom prst="line">
            <a:avLst/>
          </a:prstGeom>
          <a:ln w="31750">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7579716" y="3682556"/>
            <a:ext cx="0" cy="3108960"/>
          </a:xfrm>
          <a:prstGeom prst="line">
            <a:avLst/>
          </a:prstGeom>
          <a:ln w="31750">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234318" y="2411645"/>
            <a:ext cx="8771677"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a:ea typeface="+mn-ea"/>
                <a:cs typeface="+mn-cs"/>
              </a:rPr>
              <a:t>The same cycle of values repeats between each pair of vertical asymptotes.</a:t>
            </a:r>
            <a:endParaRPr kumimoji="0" lang="en-GB"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0" name="TextBox 89"/>
          <p:cNvSpPr txBox="1"/>
          <p:nvPr/>
        </p:nvSpPr>
        <p:spPr>
          <a:xfrm>
            <a:off x="168283" y="3146014"/>
            <a:ext cx="8322109"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a:ea typeface="+mn-ea"/>
                <a:cs typeface="+mn-cs"/>
              </a:rPr>
              <a:t>The period of the tangent function is 180</a:t>
            </a:r>
            <a:r>
              <a:rPr kumimoji="0" lang="en-GB" sz="2200" b="0" i="0" u="none" strike="noStrike" kern="1200" cap="none" spc="0" normalizeH="0" baseline="30000" noProof="0" dirty="0">
                <a:ln>
                  <a:noFill/>
                </a:ln>
                <a:solidFill>
                  <a:prstClr val="black"/>
                </a:solidFill>
                <a:effectLst/>
                <a:uLnTx/>
                <a:uFillTx/>
                <a:latin typeface="Comic Sans MS"/>
                <a:ea typeface="+mn-ea"/>
                <a:cs typeface="+mn-cs"/>
              </a:rPr>
              <a:t>o</a:t>
            </a:r>
            <a:r>
              <a:rPr kumimoji="0" lang="en-GB" sz="2200" b="0" i="0" u="none" strike="noStrike" kern="1200" cap="none" spc="0" normalizeH="0" baseline="0" noProof="0" dirty="0">
                <a:ln>
                  <a:noFill/>
                </a:ln>
                <a:solidFill>
                  <a:prstClr val="black"/>
                </a:solidFill>
                <a:effectLst/>
                <a:uLnTx/>
                <a:uFillTx/>
                <a:latin typeface="Comic Sans MS"/>
                <a:ea typeface="+mn-ea"/>
                <a:cs typeface="+mn-cs"/>
              </a:rPr>
              <a:t> (or </a:t>
            </a:r>
            <a:r>
              <a:rPr kumimoji="0" lang="en-GB" sz="22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200" b="0" i="0" u="none" strike="noStrike" kern="1200" cap="none" spc="0" normalizeH="0" baseline="0" noProof="0" dirty="0">
                <a:ln>
                  <a:noFill/>
                </a:ln>
                <a:solidFill>
                  <a:prstClr val="black"/>
                </a:solidFill>
                <a:effectLst/>
                <a:uLnTx/>
                <a:uFillTx/>
                <a:latin typeface="Comic Sans MS"/>
                <a:ea typeface="+mn-ea"/>
                <a:cs typeface="+mn-cs"/>
              </a:rPr>
              <a:t> radians).</a:t>
            </a:r>
            <a:endParaRPr kumimoji="0" lang="en-GB" sz="2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1" name="TextBox 90"/>
          <p:cNvSpPr txBox="1"/>
          <p:nvPr/>
        </p:nvSpPr>
        <p:spPr>
          <a:xfrm>
            <a:off x="168283" y="3549816"/>
            <a:ext cx="2425179" cy="280076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omic Sans MS"/>
                <a:ea typeface="+mn-ea"/>
                <a:cs typeface="+mn-cs"/>
              </a:rPr>
              <a:t>Unlike the sine and cosine functions, the tangent function does not have an amplitude. It has no maximum or minimum values.</a:t>
            </a:r>
          </a:p>
        </p:txBody>
      </p:sp>
      <p:cxnSp>
        <p:nvCxnSpPr>
          <p:cNvPr id="92" name="Straight Connector 91"/>
          <p:cNvCxnSpPr/>
          <p:nvPr/>
        </p:nvCxnSpPr>
        <p:spPr>
          <a:xfrm>
            <a:off x="4709387" y="3672603"/>
            <a:ext cx="0" cy="3108960"/>
          </a:xfrm>
          <a:prstGeom prst="line">
            <a:avLst/>
          </a:prstGeom>
          <a:ln w="317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619463" y="3685025"/>
            <a:ext cx="0" cy="3108960"/>
          </a:xfrm>
          <a:prstGeom prst="line">
            <a:avLst/>
          </a:prstGeom>
          <a:ln w="31750">
            <a:solidFill>
              <a:srgbClr val="FF6600"/>
            </a:solidFill>
            <a:prstDash val="sys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8552824" y="3672603"/>
            <a:ext cx="0" cy="3108960"/>
          </a:xfrm>
          <a:prstGeom prst="line">
            <a:avLst/>
          </a:prstGeom>
          <a:ln w="31750">
            <a:solidFill>
              <a:srgbClr val="FF6600"/>
            </a:solidFill>
            <a:prstDash val="sysDash"/>
          </a:ln>
        </p:spPr>
        <p:style>
          <a:lnRef idx="1">
            <a:schemeClr val="accent1"/>
          </a:lnRef>
          <a:fillRef idx="0">
            <a:schemeClr val="accent1"/>
          </a:fillRef>
          <a:effectRef idx="0">
            <a:schemeClr val="accent1"/>
          </a:effectRef>
          <a:fontRef idx="minor">
            <a:schemeClr val="tx1"/>
          </a:fontRef>
        </p:style>
      </p:cxnSp>
      <p:sp>
        <p:nvSpPr>
          <p:cNvPr id="69" name="Rectangle 68">
            <a:hlinkClick r:id="rId2"/>
            <a:extLst>
              <a:ext uri="{FF2B5EF4-FFF2-40B4-BE49-F238E27FC236}">
                <a16:creationId xmlns:a16="http://schemas.microsoft.com/office/drawing/2014/main" id="{4AEFF77E-8E00-4264-9C9E-054425E0F0EE}"/>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a:hlinkClick r:id="rId2"/>
            <a:extLst>
              <a:ext uri="{FF2B5EF4-FFF2-40B4-BE49-F238E27FC236}">
                <a16:creationId xmlns:a16="http://schemas.microsoft.com/office/drawing/2014/main" id="{760C7877-B30D-4C8C-89EA-B20D012AAD4A}"/>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002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86"/>
                                        </p:tgtEl>
                                        <p:attrNameLst>
                                          <p:attrName>style.visibility</p:attrName>
                                        </p:attrNameLst>
                                      </p:cBhvr>
                                      <p:to>
                                        <p:strVal val="visible"/>
                                      </p:to>
                                    </p:set>
                                    <p:animEffect transition="in" filter="wipe(down)">
                                      <p:cBhvr>
                                        <p:cTn id="15" dur="500"/>
                                        <p:tgtEl>
                                          <p:spTgt spid="8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87"/>
                                        </p:tgtEl>
                                        <p:attrNameLst>
                                          <p:attrName>style.visibility</p:attrName>
                                        </p:attrNameLst>
                                      </p:cBhvr>
                                      <p:to>
                                        <p:strVal val="visible"/>
                                      </p:to>
                                    </p:set>
                                    <p:animEffect transition="in" filter="wipe(down)">
                                      <p:cBhvr>
                                        <p:cTn id="20" dur="500"/>
                                        <p:tgtEl>
                                          <p:spTgt spid="8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down)">
                                      <p:cBhvr>
                                        <p:cTn id="25" dur="500"/>
                                        <p:tgtEl>
                                          <p:spTgt spid="88"/>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8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86"/>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87"/>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8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0"/>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92"/>
                                        </p:tgtEl>
                                        <p:attrNameLst>
                                          <p:attrName>style.visibility</p:attrName>
                                        </p:attrNameLst>
                                      </p:cBhvr>
                                      <p:to>
                                        <p:strVal val="visible"/>
                                      </p:to>
                                    </p:set>
                                    <p:animEffect transition="in" filter="wipe(down)">
                                      <p:cBhvr>
                                        <p:cTn id="46" dur="500"/>
                                        <p:tgtEl>
                                          <p:spTgt spid="9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93"/>
                                        </p:tgtEl>
                                        <p:attrNameLst>
                                          <p:attrName>style.visibility</p:attrName>
                                        </p:attrNameLst>
                                      </p:cBhvr>
                                      <p:to>
                                        <p:strVal val="visible"/>
                                      </p:to>
                                    </p:set>
                                    <p:animEffect transition="in" filter="wipe(down)">
                                      <p:cBhvr>
                                        <p:cTn id="51" dur="500"/>
                                        <p:tgtEl>
                                          <p:spTgt spid="93"/>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94"/>
                                        </p:tgtEl>
                                        <p:attrNameLst>
                                          <p:attrName>style.visibility</p:attrName>
                                        </p:attrNameLst>
                                      </p:cBhvr>
                                      <p:to>
                                        <p:strVal val="visible"/>
                                      </p:to>
                                    </p:set>
                                    <p:animEffect transition="in" filter="wipe(down)">
                                      <p:cBhvr>
                                        <p:cTn id="56" dur="500"/>
                                        <p:tgtEl>
                                          <p:spTgt spid="94"/>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9" grpId="0"/>
      <p:bldP spid="90" grpId="0"/>
      <p:bldP spid="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2294128" y="3834511"/>
            <a:ext cx="6711867" cy="2823849"/>
            <a:chOff x="2294128" y="3834511"/>
            <a:chExt cx="6711867" cy="2823849"/>
          </a:xfrm>
        </p:grpSpPr>
        <p:grpSp>
          <p:nvGrpSpPr>
            <p:cNvPr id="7" name="Group 6"/>
            <p:cNvGrpSpPr/>
            <p:nvPr/>
          </p:nvGrpSpPr>
          <p:grpSpPr>
            <a:xfrm>
              <a:off x="2294128" y="3834511"/>
              <a:ext cx="6711867" cy="2823849"/>
              <a:chOff x="2294128" y="3834511"/>
              <a:chExt cx="6711867" cy="2823849"/>
            </a:xfrm>
          </p:grpSpPr>
          <p:grpSp>
            <p:nvGrpSpPr>
              <p:cNvPr id="202" name="Group 201"/>
              <p:cNvGrpSpPr/>
              <p:nvPr/>
            </p:nvGrpSpPr>
            <p:grpSpPr>
              <a:xfrm>
                <a:off x="2294128" y="3834511"/>
                <a:ext cx="6711867" cy="2823849"/>
                <a:chOff x="2167128" y="3834511"/>
                <a:chExt cx="6711867" cy="2823849"/>
              </a:xfrm>
            </p:grpSpPr>
            <p:cxnSp>
              <p:nvCxnSpPr>
                <p:cNvPr id="130" name="Straight Connector 129"/>
                <p:cNvCxnSpPr/>
                <p:nvPr/>
              </p:nvCxnSpPr>
              <p:spPr>
                <a:xfrm>
                  <a:off x="2171958" y="5284470"/>
                  <a:ext cx="6492240" cy="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813296"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61724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651983" y="3912870"/>
                  <a:ext cx="0" cy="2743200"/>
                </a:xfrm>
                <a:prstGeom prst="line">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171958" y="59245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171958" y="49644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176495" y="46443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176495" y="40043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167128" y="656463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2176495" y="432435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2167421" y="624459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171958" y="5604510"/>
                  <a:ext cx="640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9720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42521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457222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2920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36121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39321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48922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521230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553234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85238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492463"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713232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745236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777240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809244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8412480" y="3912870"/>
                  <a:ext cx="0" cy="2743200"/>
                </a:xfrm>
                <a:prstGeom prst="line">
                  <a:avLst/>
                </a:prstGeom>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8591737" y="525746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0" name="Rectangle 189"/>
                <p:cNvSpPr/>
                <p:nvPr/>
              </p:nvSpPr>
              <p:spPr>
                <a:xfrm>
                  <a:off x="2635138" y="3834511"/>
                  <a:ext cx="287258"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1" name="Rectangle 190"/>
                <p:cNvSpPr/>
                <p:nvPr/>
              </p:nvSpPr>
              <p:spPr>
                <a:xfrm>
                  <a:off x="2334372" y="3854226"/>
                  <a:ext cx="29367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omic Sans MS"/>
                      <a:ea typeface="+mn-ea"/>
                      <a:cs typeface="+mn-cs"/>
                    </a:rPr>
                    <a:t>8</a:t>
                  </a:r>
                </a:p>
              </p:txBody>
            </p:sp>
            <p:sp>
              <p:nvSpPr>
                <p:cNvPr id="192" name="Rectangle 191"/>
                <p:cNvSpPr/>
                <p:nvPr/>
              </p:nvSpPr>
              <p:spPr>
                <a:xfrm>
                  <a:off x="2358750" y="4489149"/>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3" name="Rectangle 192"/>
                <p:cNvSpPr/>
                <p:nvPr/>
              </p:nvSpPr>
              <p:spPr>
                <a:xfrm>
                  <a:off x="2355913" y="5234774"/>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0</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4" name="Rectangle 193"/>
                <p:cNvSpPr/>
                <p:nvPr/>
              </p:nvSpPr>
              <p:spPr>
                <a:xfrm>
                  <a:off x="2319159" y="5695259"/>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95" name="Rectangle 194"/>
                <p:cNvSpPr/>
                <p:nvPr/>
              </p:nvSpPr>
              <p:spPr>
                <a:xfrm>
                  <a:off x="2345803" y="63505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-8</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grpSp>
          <p:sp>
            <p:nvSpPr>
              <p:cNvPr id="209" name="Rectangle 208"/>
              <p:cNvSpPr/>
              <p:nvPr/>
            </p:nvSpPr>
            <p:spPr>
              <a:xfrm>
                <a:off x="2446298" y="5412881"/>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0" name="Rectangle 209"/>
              <p:cNvSpPr/>
              <p:nvPr/>
            </p:nvSpPr>
            <p:spPr>
              <a:xfrm>
                <a:off x="2446159" y="6048683"/>
                <a:ext cx="333746"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1" name="Rectangle 210"/>
              <p:cNvSpPr/>
              <p:nvPr/>
            </p:nvSpPr>
            <p:spPr>
              <a:xfrm>
                <a:off x="2486028" y="4817236"/>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12" name="Rectangle 211"/>
              <p:cNvSpPr/>
              <p:nvPr/>
            </p:nvSpPr>
            <p:spPr>
              <a:xfrm>
                <a:off x="2462760" y="4182691"/>
                <a:ext cx="274434"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6</a:t>
                </a:r>
                <a:endParaRPr kumimoji="0" lang="en-GB" sz="1400" b="0" i="0" u="none" strike="noStrike" kern="1200" cap="none" spc="0" normalizeH="0" baseline="0" noProof="0" dirty="0">
                  <a:ln>
                    <a:noFill/>
                  </a:ln>
                  <a:solidFill>
                    <a:prstClr val="black"/>
                  </a:solidFill>
                  <a:effectLst/>
                  <a:uLnTx/>
                  <a:uFillTx/>
                  <a:latin typeface="Comic Sans MS"/>
                  <a:ea typeface="+mn-ea"/>
                  <a:cs typeface="+mn-cs"/>
                </a:endParaRPr>
              </a:p>
            </p:txBody>
          </p:sp>
        </p:grpSp>
        <mc:AlternateContent xmlns:mc="http://schemas.openxmlformats.org/markup-compatibility/2006" xmlns:a14="http://schemas.microsoft.com/office/drawing/2010/main">
          <mc:Choice Requires="a14">
            <p:sp>
              <p:nvSpPr>
                <p:cNvPr id="182" name="Rectangle 181"/>
                <p:cNvSpPr/>
                <p:nvPr/>
              </p:nvSpPr>
              <p:spPr>
                <a:xfrm>
                  <a:off x="7369699" y="5276423"/>
                  <a:ext cx="394788" cy="44178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2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den>
                        </m:f>
                      </m:oMath>
                    </m:oMathPara>
                  </a14:m>
                  <a:endParaRPr kumimoji="0" lang="en-GB" sz="12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82" name="Rectangle 181"/>
                <p:cNvSpPr>
                  <a:spLocks noRot="1" noChangeAspect="1" noMove="1" noResize="1" noEditPoints="1" noAdjustHandles="1" noChangeArrowheads="1" noChangeShapeType="1" noTextEdit="1"/>
                </p:cNvSpPr>
                <p:nvPr/>
              </p:nvSpPr>
              <p:spPr>
                <a:xfrm>
                  <a:off x="7369699" y="5276423"/>
                  <a:ext cx="394788" cy="441788"/>
                </a:xfrm>
                <a:prstGeom prst="rect">
                  <a:avLst/>
                </a:prstGeom>
                <a:blipFill rotWithShape="0">
                  <a:blip r:embed="rId2"/>
                  <a:stretch>
                    <a:fillRect b="-1389"/>
                  </a:stretch>
                </a:blipFill>
              </p:spPr>
              <p:txBody>
                <a:bodyPr/>
                <a:lstStyle/>
                <a:p>
                  <a:r>
                    <a:rPr lang="en-GB">
                      <a:noFill/>
                    </a:rPr>
                    <a:t> </a:t>
                  </a:r>
                </a:p>
              </p:txBody>
            </p:sp>
          </mc:Fallback>
        </mc:AlternateContent>
        <p:sp>
          <p:nvSpPr>
            <p:cNvPr id="213" name="Rectangle 212"/>
            <p:cNvSpPr/>
            <p:nvPr/>
          </p:nvSpPr>
          <p:spPr>
            <a:xfrm>
              <a:off x="4540956" y="5270734"/>
              <a:ext cx="28245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214" name="Rectangle 213"/>
                <p:cNvSpPr/>
                <p:nvPr/>
              </p:nvSpPr>
              <p:spPr>
                <a:xfrm>
                  <a:off x="5451522" y="5256113"/>
                  <a:ext cx="394788" cy="43800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den>
                        </m:f>
                      </m:oMath>
                    </m:oMathPara>
                  </a14:m>
                  <a:endParaRPr kumimoji="0" lang="en-GB" sz="12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4" name="Rectangle 213"/>
                <p:cNvSpPr>
                  <a:spLocks noRot="1" noChangeAspect="1" noMove="1" noResize="1" noEditPoints="1" noAdjustHandles="1" noChangeArrowheads="1" noChangeShapeType="1" noTextEdit="1"/>
                </p:cNvSpPr>
                <p:nvPr/>
              </p:nvSpPr>
              <p:spPr>
                <a:xfrm>
                  <a:off x="5451522" y="5256113"/>
                  <a:ext cx="394788" cy="438005"/>
                </a:xfrm>
                <a:prstGeom prst="rect">
                  <a:avLst/>
                </a:prstGeom>
                <a:blipFill rotWithShape="0">
                  <a:blip r:embed="rId3"/>
                  <a:stretch>
                    <a:fillRect b="-1389"/>
                  </a:stretch>
                </a:blipFill>
              </p:spPr>
              <p:txBody>
                <a:bodyPr/>
                <a:lstStyle/>
                <a:p>
                  <a:r>
                    <a:rPr lang="en-GB">
                      <a:noFill/>
                    </a:rPr>
                    <a:t> </a:t>
                  </a:r>
                </a:p>
              </p:txBody>
            </p:sp>
          </mc:Fallback>
        </mc:AlternateContent>
        <p:sp>
          <p:nvSpPr>
            <p:cNvPr id="215" name="Rectangle 214"/>
            <p:cNvSpPr/>
            <p:nvPr/>
          </p:nvSpPr>
          <p:spPr>
            <a:xfrm>
              <a:off x="6493352" y="5261789"/>
              <a:ext cx="37221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216" name="Rectangle 215"/>
                <p:cNvSpPr/>
                <p:nvPr/>
              </p:nvSpPr>
              <p:spPr>
                <a:xfrm>
                  <a:off x="3530687" y="5257461"/>
                  <a:ext cx="312291" cy="40607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GB" sz="12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2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den>
                        </m:f>
                      </m:oMath>
                    </m:oMathPara>
                  </a14:m>
                  <a:endParaRPr kumimoji="0" lang="en-GB" sz="12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216" name="Rectangle 215"/>
                <p:cNvSpPr>
                  <a:spLocks noRot="1" noChangeAspect="1" noMove="1" noResize="1" noEditPoints="1" noAdjustHandles="1" noChangeArrowheads="1" noChangeShapeType="1" noTextEdit="1"/>
                </p:cNvSpPr>
                <p:nvPr/>
              </p:nvSpPr>
              <p:spPr>
                <a:xfrm>
                  <a:off x="3530687" y="5257461"/>
                  <a:ext cx="312291" cy="406073"/>
                </a:xfrm>
                <a:prstGeom prst="rect">
                  <a:avLst/>
                </a:prstGeom>
                <a:blipFill rotWithShape="0">
                  <a:blip r:embed="rId4"/>
                  <a:stretch>
                    <a:fillRect b="-1493"/>
                  </a:stretch>
                </a:blipFill>
              </p:spPr>
              <p:txBody>
                <a:bodyPr/>
                <a:lstStyle/>
                <a:p>
                  <a:r>
                    <a:rPr lang="en-GB">
                      <a:noFill/>
                    </a:rPr>
                    <a:t> </a:t>
                  </a:r>
                </a:p>
              </p:txBody>
            </p:sp>
          </mc:Fallback>
        </mc:AlternateContent>
        <p:sp>
          <p:nvSpPr>
            <p:cNvPr id="217" name="Rectangle 216"/>
            <p:cNvSpPr/>
            <p:nvPr/>
          </p:nvSpPr>
          <p:spPr>
            <a:xfrm>
              <a:off x="8278958" y="5284071"/>
              <a:ext cx="37221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en-GB" sz="1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4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p:grpSp>
      <p:sp>
        <p:nvSpPr>
          <p:cNvPr id="6" name="Freeform 5"/>
          <p:cNvSpPr/>
          <p:nvPr/>
        </p:nvSpPr>
        <p:spPr>
          <a:xfrm>
            <a:off x="3802879" y="3939611"/>
            <a:ext cx="1803162" cy="2683380"/>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03162" h="2683380">
                <a:moveTo>
                  <a:pt x="0" y="2683380"/>
                </a:moveTo>
                <a:cubicBezTo>
                  <a:pt x="29910" y="2391398"/>
                  <a:pt x="59077" y="2100904"/>
                  <a:pt x="102549" y="1922804"/>
                </a:cubicBezTo>
                <a:cubicBezTo>
                  <a:pt x="146021" y="1744704"/>
                  <a:pt x="206154" y="1683209"/>
                  <a:pt x="260833" y="1614780"/>
                </a:cubicBezTo>
                <a:cubicBezTo>
                  <a:pt x="315512" y="1546351"/>
                  <a:pt x="377863" y="1538361"/>
                  <a:pt x="430625" y="1512231"/>
                </a:cubicBezTo>
                <a:cubicBezTo>
                  <a:pt x="483387" y="1486101"/>
                  <a:pt x="498199" y="1484996"/>
                  <a:pt x="577404" y="1457997"/>
                </a:cubicBezTo>
                <a:cubicBezTo>
                  <a:pt x="656609" y="1430998"/>
                  <a:pt x="799838" y="1381015"/>
                  <a:pt x="905854" y="1350236"/>
                </a:cubicBezTo>
                <a:cubicBezTo>
                  <a:pt x="1011870" y="1319457"/>
                  <a:pt x="1135166" y="1296606"/>
                  <a:pt x="1213502" y="1273324"/>
                </a:cubicBezTo>
                <a:cubicBezTo>
                  <a:pt x="1291838" y="1250042"/>
                  <a:pt x="1321749" y="1240453"/>
                  <a:pt x="1375872" y="1210543"/>
                </a:cubicBezTo>
                <a:cubicBezTo>
                  <a:pt x="1429995" y="1180633"/>
                  <a:pt x="1482694" y="1168857"/>
                  <a:pt x="1538242" y="1093862"/>
                </a:cubicBezTo>
                <a:cubicBezTo>
                  <a:pt x="1593790" y="1018868"/>
                  <a:pt x="1665005" y="942886"/>
                  <a:pt x="1709158" y="760576"/>
                </a:cubicBezTo>
                <a:cubicBezTo>
                  <a:pt x="1753311" y="578266"/>
                  <a:pt x="1778236" y="289133"/>
                  <a:pt x="1803162"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 name="Freeform 1"/>
          <p:cNvSpPr/>
          <p:nvPr/>
        </p:nvSpPr>
        <p:spPr>
          <a:xfrm>
            <a:off x="2768778" y="3942151"/>
            <a:ext cx="904808" cy="1336431"/>
          </a:xfrm>
          <a:custGeom>
            <a:avLst/>
            <a:gdLst>
              <a:gd name="connsiteX0" fmla="*/ 0 w 904808"/>
              <a:gd name="connsiteY0" fmla="*/ 1336431 h 1336431"/>
              <a:gd name="connsiteX1" fmla="*/ 332509 w 904808"/>
              <a:gd name="connsiteY1" fmla="*/ 1272487 h 1336431"/>
              <a:gd name="connsiteX2" fmla="*/ 511552 w 904808"/>
              <a:gd name="connsiteY2" fmla="*/ 1170176 h 1336431"/>
              <a:gd name="connsiteX3" fmla="*/ 652229 w 904808"/>
              <a:gd name="connsiteY3" fmla="*/ 1087049 h 1336431"/>
              <a:gd name="connsiteX4" fmla="*/ 805695 w 904808"/>
              <a:gd name="connsiteY4" fmla="*/ 770526 h 1336431"/>
              <a:gd name="connsiteX5" fmla="*/ 904808 w 904808"/>
              <a:gd name="connsiteY5" fmla="*/ 0 h 1336431"/>
              <a:gd name="connsiteX0" fmla="*/ 0 w 904808"/>
              <a:gd name="connsiteY0" fmla="*/ 1336431 h 1336431"/>
              <a:gd name="connsiteX1" fmla="*/ 332509 w 904808"/>
              <a:gd name="connsiteY1" fmla="*/ 1272487 h 1336431"/>
              <a:gd name="connsiteX2" fmla="*/ 521144 w 904808"/>
              <a:gd name="connsiteY2" fmla="*/ 1195754 h 1336431"/>
              <a:gd name="connsiteX3" fmla="*/ 652229 w 904808"/>
              <a:gd name="connsiteY3" fmla="*/ 1087049 h 1336431"/>
              <a:gd name="connsiteX4" fmla="*/ 805695 w 904808"/>
              <a:gd name="connsiteY4" fmla="*/ 770526 h 1336431"/>
              <a:gd name="connsiteX5" fmla="*/ 904808 w 904808"/>
              <a:gd name="connsiteY5" fmla="*/ 0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4808" h="1336431">
                <a:moveTo>
                  <a:pt x="0" y="1336431"/>
                </a:moveTo>
                <a:cubicBezTo>
                  <a:pt x="123625" y="1318313"/>
                  <a:pt x="245652" y="1295933"/>
                  <a:pt x="332509" y="1272487"/>
                </a:cubicBezTo>
                <a:cubicBezTo>
                  <a:pt x="419366" y="1249041"/>
                  <a:pt x="467857" y="1226660"/>
                  <a:pt x="521144" y="1195754"/>
                </a:cubicBezTo>
                <a:cubicBezTo>
                  <a:pt x="574431" y="1164848"/>
                  <a:pt x="604804" y="1157920"/>
                  <a:pt x="652229" y="1087049"/>
                </a:cubicBezTo>
                <a:cubicBezTo>
                  <a:pt x="699654" y="1016178"/>
                  <a:pt x="763599" y="951701"/>
                  <a:pt x="805695" y="770526"/>
                </a:cubicBezTo>
                <a:cubicBezTo>
                  <a:pt x="847791" y="589351"/>
                  <a:pt x="876299" y="294675"/>
                  <a:pt x="904808"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8" name="Freeform 207"/>
          <p:cNvSpPr/>
          <p:nvPr/>
        </p:nvSpPr>
        <p:spPr>
          <a:xfrm>
            <a:off x="6626656" y="3955926"/>
            <a:ext cx="904808" cy="1336431"/>
          </a:xfrm>
          <a:custGeom>
            <a:avLst/>
            <a:gdLst>
              <a:gd name="connsiteX0" fmla="*/ 0 w 904808"/>
              <a:gd name="connsiteY0" fmla="*/ 1336431 h 1336431"/>
              <a:gd name="connsiteX1" fmla="*/ 332509 w 904808"/>
              <a:gd name="connsiteY1" fmla="*/ 1272487 h 1336431"/>
              <a:gd name="connsiteX2" fmla="*/ 511552 w 904808"/>
              <a:gd name="connsiteY2" fmla="*/ 1170176 h 1336431"/>
              <a:gd name="connsiteX3" fmla="*/ 652229 w 904808"/>
              <a:gd name="connsiteY3" fmla="*/ 1087049 h 1336431"/>
              <a:gd name="connsiteX4" fmla="*/ 805695 w 904808"/>
              <a:gd name="connsiteY4" fmla="*/ 770526 h 1336431"/>
              <a:gd name="connsiteX5" fmla="*/ 904808 w 904808"/>
              <a:gd name="connsiteY5" fmla="*/ 0 h 1336431"/>
              <a:gd name="connsiteX0" fmla="*/ 0 w 904808"/>
              <a:gd name="connsiteY0" fmla="*/ 1336431 h 1336431"/>
              <a:gd name="connsiteX1" fmla="*/ 332509 w 904808"/>
              <a:gd name="connsiteY1" fmla="*/ 1272487 h 1336431"/>
              <a:gd name="connsiteX2" fmla="*/ 521144 w 904808"/>
              <a:gd name="connsiteY2" fmla="*/ 1195754 h 1336431"/>
              <a:gd name="connsiteX3" fmla="*/ 652229 w 904808"/>
              <a:gd name="connsiteY3" fmla="*/ 1087049 h 1336431"/>
              <a:gd name="connsiteX4" fmla="*/ 805695 w 904808"/>
              <a:gd name="connsiteY4" fmla="*/ 770526 h 1336431"/>
              <a:gd name="connsiteX5" fmla="*/ 904808 w 904808"/>
              <a:gd name="connsiteY5" fmla="*/ 0 h 1336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4808" h="1336431">
                <a:moveTo>
                  <a:pt x="0" y="1336431"/>
                </a:moveTo>
                <a:cubicBezTo>
                  <a:pt x="123625" y="1318313"/>
                  <a:pt x="245652" y="1295933"/>
                  <a:pt x="332509" y="1272487"/>
                </a:cubicBezTo>
                <a:cubicBezTo>
                  <a:pt x="419366" y="1249041"/>
                  <a:pt x="467857" y="1226660"/>
                  <a:pt x="521144" y="1195754"/>
                </a:cubicBezTo>
                <a:cubicBezTo>
                  <a:pt x="574431" y="1164848"/>
                  <a:pt x="604804" y="1157920"/>
                  <a:pt x="652229" y="1087049"/>
                </a:cubicBezTo>
                <a:cubicBezTo>
                  <a:pt x="699654" y="1016178"/>
                  <a:pt x="763599" y="951701"/>
                  <a:pt x="805695" y="770526"/>
                </a:cubicBezTo>
                <a:cubicBezTo>
                  <a:pt x="847791" y="589351"/>
                  <a:pt x="876299" y="294675"/>
                  <a:pt x="904808"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6" name="Freeform 205"/>
          <p:cNvSpPr/>
          <p:nvPr/>
        </p:nvSpPr>
        <p:spPr>
          <a:xfrm>
            <a:off x="5715977" y="5289848"/>
            <a:ext cx="905854" cy="1333144"/>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709158"/>
              <a:gd name="connsiteY0" fmla="*/ 1922804 h 1922804"/>
              <a:gd name="connsiteX1" fmla="*/ 102549 w 1709158"/>
              <a:gd name="connsiteY1" fmla="*/ 1162228 h 1922804"/>
              <a:gd name="connsiteX2" fmla="*/ 260833 w 1709158"/>
              <a:gd name="connsiteY2" fmla="*/ 854204 h 1922804"/>
              <a:gd name="connsiteX3" fmla="*/ 430625 w 1709158"/>
              <a:gd name="connsiteY3" fmla="*/ 751655 h 1922804"/>
              <a:gd name="connsiteX4" fmla="*/ 577404 w 1709158"/>
              <a:gd name="connsiteY4" fmla="*/ 697421 h 1922804"/>
              <a:gd name="connsiteX5" fmla="*/ 905854 w 1709158"/>
              <a:gd name="connsiteY5" fmla="*/ 589660 h 1922804"/>
              <a:gd name="connsiteX6" fmla="*/ 1213502 w 1709158"/>
              <a:gd name="connsiteY6" fmla="*/ 512748 h 1922804"/>
              <a:gd name="connsiteX7" fmla="*/ 1375872 w 1709158"/>
              <a:gd name="connsiteY7" fmla="*/ 449967 h 1922804"/>
              <a:gd name="connsiteX8" fmla="*/ 1538242 w 1709158"/>
              <a:gd name="connsiteY8" fmla="*/ 333286 h 1922804"/>
              <a:gd name="connsiteX9" fmla="*/ 1709158 w 1709158"/>
              <a:gd name="connsiteY9" fmla="*/ 0 h 1922804"/>
              <a:gd name="connsiteX0" fmla="*/ 0 w 1538242"/>
              <a:gd name="connsiteY0" fmla="*/ 1589518 h 1589518"/>
              <a:gd name="connsiteX1" fmla="*/ 102549 w 1538242"/>
              <a:gd name="connsiteY1" fmla="*/ 828942 h 1589518"/>
              <a:gd name="connsiteX2" fmla="*/ 260833 w 1538242"/>
              <a:gd name="connsiteY2" fmla="*/ 520918 h 1589518"/>
              <a:gd name="connsiteX3" fmla="*/ 430625 w 1538242"/>
              <a:gd name="connsiteY3" fmla="*/ 418369 h 1589518"/>
              <a:gd name="connsiteX4" fmla="*/ 577404 w 1538242"/>
              <a:gd name="connsiteY4" fmla="*/ 364135 h 1589518"/>
              <a:gd name="connsiteX5" fmla="*/ 905854 w 1538242"/>
              <a:gd name="connsiteY5" fmla="*/ 256374 h 1589518"/>
              <a:gd name="connsiteX6" fmla="*/ 1213502 w 1538242"/>
              <a:gd name="connsiteY6" fmla="*/ 179462 h 1589518"/>
              <a:gd name="connsiteX7" fmla="*/ 1375872 w 1538242"/>
              <a:gd name="connsiteY7" fmla="*/ 116681 h 1589518"/>
              <a:gd name="connsiteX8" fmla="*/ 1538242 w 1538242"/>
              <a:gd name="connsiteY8" fmla="*/ 0 h 1589518"/>
              <a:gd name="connsiteX0" fmla="*/ 0 w 1375872"/>
              <a:gd name="connsiteY0" fmla="*/ 1472837 h 1472837"/>
              <a:gd name="connsiteX1" fmla="*/ 102549 w 1375872"/>
              <a:gd name="connsiteY1" fmla="*/ 712261 h 1472837"/>
              <a:gd name="connsiteX2" fmla="*/ 260833 w 1375872"/>
              <a:gd name="connsiteY2" fmla="*/ 404237 h 1472837"/>
              <a:gd name="connsiteX3" fmla="*/ 430625 w 1375872"/>
              <a:gd name="connsiteY3" fmla="*/ 301688 h 1472837"/>
              <a:gd name="connsiteX4" fmla="*/ 577404 w 1375872"/>
              <a:gd name="connsiteY4" fmla="*/ 247454 h 1472837"/>
              <a:gd name="connsiteX5" fmla="*/ 905854 w 1375872"/>
              <a:gd name="connsiteY5" fmla="*/ 139693 h 1472837"/>
              <a:gd name="connsiteX6" fmla="*/ 1213502 w 1375872"/>
              <a:gd name="connsiteY6" fmla="*/ 62781 h 1472837"/>
              <a:gd name="connsiteX7" fmla="*/ 1375872 w 1375872"/>
              <a:gd name="connsiteY7" fmla="*/ 0 h 1472837"/>
              <a:gd name="connsiteX0" fmla="*/ 0 w 1213502"/>
              <a:gd name="connsiteY0" fmla="*/ 1410056 h 1410056"/>
              <a:gd name="connsiteX1" fmla="*/ 102549 w 1213502"/>
              <a:gd name="connsiteY1" fmla="*/ 649480 h 1410056"/>
              <a:gd name="connsiteX2" fmla="*/ 260833 w 1213502"/>
              <a:gd name="connsiteY2" fmla="*/ 341456 h 1410056"/>
              <a:gd name="connsiteX3" fmla="*/ 430625 w 1213502"/>
              <a:gd name="connsiteY3" fmla="*/ 238907 h 1410056"/>
              <a:gd name="connsiteX4" fmla="*/ 577404 w 1213502"/>
              <a:gd name="connsiteY4" fmla="*/ 184673 h 1410056"/>
              <a:gd name="connsiteX5" fmla="*/ 905854 w 1213502"/>
              <a:gd name="connsiteY5" fmla="*/ 76912 h 1410056"/>
              <a:gd name="connsiteX6" fmla="*/ 1213502 w 1213502"/>
              <a:gd name="connsiteY6" fmla="*/ 0 h 1410056"/>
              <a:gd name="connsiteX0" fmla="*/ 0 w 905854"/>
              <a:gd name="connsiteY0" fmla="*/ 1333144 h 1333144"/>
              <a:gd name="connsiteX1" fmla="*/ 102549 w 905854"/>
              <a:gd name="connsiteY1" fmla="*/ 572568 h 1333144"/>
              <a:gd name="connsiteX2" fmla="*/ 260833 w 905854"/>
              <a:gd name="connsiteY2" fmla="*/ 264544 h 1333144"/>
              <a:gd name="connsiteX3" fmla="*/ 430625 w 905854"/>
              <a:gd name="connsiteY3" fmla="*/ 161995 h 1333144"/>
              <a:gd name="connsiteX4" fmla="*/ 577404 w 905854"/>
              <a:gd name="connsiteY4" fmla="*/ 107761 h 1333144"/>
              <a:gd name="connsiteX5" fmla="*/ 905854 w 905854"/>
              <a:gd name="connsiteY5" fmla="*/ 0 h 133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854" h="1333144">
                <a:moveTo>
                  <a:pt x="0" y="1333144"/>
                </a:moveTo>
                <a:cubicBezTo>
                  <a:pt x="29910" y="1041162"/>
                  <a:pt x="59077" y="750668"/>
                  <a:pt x="102549" y="572568"/>
                </a:cubicBezTo>
                <a:cubicBezTo>
                  <a:pt x="146021" y="394468"/>
                  <a:pt x="206154" y="332973"/>
                  <a:pt x="260833" y="264544"/>
                </a:cubicBezTo>
                <a:cubicBezTo>
                  <a:pt x="315512" y="196115"/>
                  <a:pt x="377863" y="188125"/>
                  <a:pt x="430625" y="161995"/>
                </a:cubicBezTo>
                <a:cubicBezTo>
                  <a:pt x="483387" y="135865"/>
                  <a:pt x="498199" y="134760"/>
                  <a:pt x="577404" y="107761"/>
                </a:cubicBezTo>
                <a:cubicBezTo>
                  <a:pt x="656609" y="80762"/>
                  <a:pt x="799838" y="30779"/>
                  <a:pt x="905854"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7" name="Freeform 206"/>
          <p:cNvSpPr/>
          <p:nvPr/>
        </p:nvSpPr>
        <p:spPr>
          <a:xfrm>
            <a:off x="7635239" y="5279146"/>
            <a:ext cx="905854" cy="1333144"/>
          </a:xfrm>
          <a:custGeom>
            <a:avLst/>
            <a:gdLst>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179320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35694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52927 w 1803162"/>
              <a:gd name="connsiteY3" fmla="*/ 1521152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44006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64022 w 1803162"/>
              <a:gd name="connsiteY4" fmla="*/ 1466918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56373 w 1803162"/>
              <a:gd name="connsiteY2" fmla="*/ 1623701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01399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803162"/>
              <a:gd name="connsiteY0" fmla="*/ 2683380 h 2683380"/>
              <a:gd name="connsiteX1" fmla="*/ 102549 w 1803162"/>
              <a:gd name="connsiteY1" fmla="*/ 1922804 h 2683380"/>
              <a:gd name="connsiteX2" fmla="*/ 260833 w 1803162"/>
              <a:gd name="connsiteY2" fmla="*/ 1614780 h 2683380"/>
              <a:gd name="connsiteX3" fmla="*/ 430625 w 1803162"/>
              <a:gd name="connsiteY3" fmla="*/ 1512231 h 2683380"/>
              <a:gd name="connsiteX4" fmla="*/ 577404 w 1803162"/>
              <a:gd name="connsiteY4" fmla="*/ 1457997 h 2683380"/>
              <a:gd name="connsiteX5" fmla="*/ 905854 w 1803162"/>
              <a:gd name="connsiteY5" fmla="*/ 1350236 h 2683380"/>
              <a:gd name="connsiteX6" fmla="*/ 1213502 w 1803162"/>
              <a:gd name="connsiteY6" fmla="*/ 1273324 h 2683380"/>
              <a:gd name="connsiteX7" fmla="*/ 1375872 w 1803162"/>
              <a:gd name="connsiteY7" fmla="*/ 1210543 h 2683380"/>
              <a:gd name="connsiteX8" fmla="*/ 1538242 w 1803162"/>
              <a:gd name="connsiteY8" fmla="*/ 1093862 h 2683380"/>
              <a:gd name="connsiteX9" fmla="*/ 1709158 w 1803162"/>
              <a:gd name="connsiteY9" fmla="*/ 760576 h 2683380"/>
              <a:gd name="connsiteX10" fmla="*/ 1803162 w 1803162"/>
              <a:gd name="connsiteY10" fmla="*/ 0 h 2683380"/>
              <a:gd name="connsiteX0" fmla="*/ 0 w 1709158"/>
              <a:gd name="connsiteY0" fmla="*/ 1922804 h 1922804"/>
              <a:gd name="connsiteX1" fmla="*/ 102549 w 1709158"/>
              <a:gd name="connsiteY1" fmla="*/ 1162228 h 1922804"/>
              <a:gd name="connsiteX2" fmla="*/ 260833 w 1709158"/>
              <a:gd name="connsiteY2" fmla="*/ 854204 h 1922804"/>
              <a:gd name="connsiteX3" fmla="*/ 430625 w 1709158"/>
              <a:gd name="connsiteY3" fmla="*/ 751655 h 1922804"/>
              <a:gd name="connsiteX4" fmla="*/ 577404 w 1709158"/>
              <a:gd name="connsiteY4" fmla="*/ 697421 h 1922804"/>
              <a:gd name="connsiteX5" fmla="*/ 905854 w 1709158"/>
              <a:gd name="connsiteY5" fmla="*/ 589660 h 1922804"/>
              <a:gd name="connsiteX6" fmla="*/ 1213502 w 1709158"/>
              <a:gd name="connsiteY6" fmla="*/ 512748 h 1922804"/>
              <a:gd name="connsiteX7" fmla="*/ 1375872 w 1709158"/>
              <a:gd name="connsiteY7" fmla="*/ 449967 h 1922804"/>
              <a:gd name="connsiteX8" fmla="*/ 1538242 w 1709158"/>
              <a:gd name="connsiteY8" fmla="*/ 333286 h 1922804"/>
              <a:gd name="connsiteX9" fmla="*/ 1709158 w 1709158"/>
              <a:gd name="connsiteY9" fmla="*/ 0 h 1922804"/>
              <a:gd name="connsiteX0" fmla="*/ 0 w 1538242"/>
              <a:gd name="connsiteY0" fmla="*/ 1589518 h 1589518"/>
              <a:gd name="connsiteX1" fmla="*/ 102549 w 1538242"/>
              <a:gd name="connsiteY1" fmla="*/ 828942 h 1589518"/>
              <a:gd name="connsiteX2" fmla="*/ 260833 w 1538242"/>
              <a:gd name="connsiteY2" fmla="*/ 520918 h 1589518"/>
              <a:gd name="connsiteX3" fmla="*/ 430625 w 1538242"/>
              <a:gd name="connsiteY3" fmla="*/ 418369 h 1589518"/>
              <a:gd name="connsiteX4" fmla="*/ 577404 w 1538242"/>
              <a:gd name="connsiteY4" fmla="*/ 364135 h 1589518"/>
              <a:gd name="connsiteX5" fmla="*/ 905854 w 1538242"/>
              <a:gd name="connsiteY5" fmla="*/ 256374 h 1589518"/>
              <a:gd name="connsiteX6" fmla="*/ 1213502 w 1538242"/>
              <a:gd name="connsiteY6" fmla="*/ 179462 h 1589518"/>
              <a:gd name="connsiteX7" fmla="*/ 1375872 w 1538242"/>
              <a:gd name="connsiteY7" fmla="*/ 116681 h 1589518"/>
              <a:gd name="connsiteX8" fmla="*/ 1538242 w 1538242"/>
              <a:gd name="connsiteY8" fmla="*/ 0 h 1589518"/>
              <a:gd name="connsiteX0" fmla="*/ 0 w 1375872"/>
              <a:gd name="connsiteY0" fmla="*/ 1472837 h 1472837"/>
              <a:gd name="connsiteX1" fmla="*/ 102549 w 1375872"/>
              <a:gd name="connsiteY1" fmla="*/ 712261 h 1472837"/>
              <a:gd name="connsiteX2" fmla="*/ 260833 w 1375872"/>
              <a:gd name="connsiteY2" fmla="*/ 404237 h 1472837"/>
              <a:gd name="connsiteX3" fmla="*/ 430625 w 1375872"/>
              <a:gd name="connsiteY3" fmla="*/ 301688 h 1472837"/>
              <a:gd name="connsiteX4" fmla="*/ 577404 w 1375872"/>
              <a:gd name="connsiteY4" fmla="*/ 247454 h 1472837"/>
              <a:gd name="connsiteX5" fmla="*/ 905854 w 1375872"/>
              <a:gd name="connsiteY5" fmla="*/ 139693 h 1472837"/>
              <a:gd name="connsiteX6" fmla="*/ 1213502 w 1375872"/>
              <a:gd name="connsiteY6" fmla="*/ 62781 h 1472837"/>
              <a:gd name="connsiteX7" fmla="*/ 1375872 w 1375872"/>
              <a:gd name="connsiteY7" fmla="*/ 0 h 1472837"/>
              <a:gd name="connsiteX0" fmla="*/ 0 w 1213502"/>
              <a:gd name="connsiteY0" fmla="*/ 1410056 h 1410056"/>
              <a:gd name="connsiteX1" fmla="*/ 102549 w 1213502"/>
              <a:gd name="connsiteY1" fmla="*/ 649480 h 1410056"/>
              <a:gd name="connsiteX2" fmla="*/ 260833 w 1213502"/>
              <a:gd name="connsiteY2" fmla="*/ 341456 h 1410056"/>
              <a:gd name="connsiteX3" fmla="*/ 430625 w 1213502"/>
              <a:gd name="connsiteY3" fmla="*/ 238907 h 1410056"/>
              <a:gd name="connsiteX4" fmla="*/ 577404 w 1213502"/>
              <a:gd name="connsiteY4" fmla="*/ 184673 h 1410056"/>
              <a:gd name="connsiteX5" fmla="*/ 905854 w 1213502"/>
              <a:gd name="connsiteY5" fmla="*/ 76912 h 1410056"/>
              <a:gd name="connsiteX6" fmla="*/ 1213502 w 1213502"/>
              <a:gd name="connsiteY6" fmla="*/ 0 h 1410056"/>
              <a:gd name="connsiteX0" fmla="*/ 0 w 905854"/>
              <a:gd name="connsiteY0" fmla="*/ 1333144 h 1333144"/>
              <a:gd name="connsiteX1" fmla="*/ 102549 w 905854"/>
              <a:gd name="connsiteY1" fmla="*/ 572568 h 1333144"/>
              <a:gd name="connsiteX2" fmla="*/ 260833 w 905854"/>
              <a:gd name="connsiteY2" fmla="*/ 264544 h 1333144"/>
              <a:gd name="connsiteX3" fmla="*/ 430625 w 905854"/>
              <a:gd name="connsiteY3" fmla="*/ 161995 h 1333144"/>
              <a:gd name="connsiteX4" fmla="*/ 577404 w 905854"/>
              <a:gd name="connsiteY4" fmla="*/ 107761 h 1333144"/>
              <a:gd name="connsiteX5" fmla="*/ 905854 w 905854"/>
              <a:gd name="connsiteY5" fmla="*/ 0 h 1333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5854" h="1333144">
                <a:moveTo>
                  <a:pt x="0" y="1333144"/>
                </a:moveTo>
                <a:cubicBezTo>
                  <a:pt x="29910" y="1041162"/>
                  <a:pt x="59077" y="750668"/>
                  <a:pt x="102549" y="572568"/>
                </a:cubicBezTo>
                <a:cubicBezTo>
                  <a:pt x="146021" y="394468"/>
                  <a:pt x="206154" y="332973"/>
                  <a:pt x="260833" y="264544"/>
                </a:cubicBezTo>
                <a:cubicBezTo>
                  <a:pt x="315512" y="196115"/>
                  <a:pt x="377863" y="188125"/>
                  <a:pt x="430625" y="161995"/>
                </a:cubicBezTo>
                <a:cubicBezTo>
                  <a:pt x="483387" y="135865"/>
                  <a:pt x="498199" y="134760"/>
                  <a:pt x="577404" y="107761"/>
                </a:cubicBezTo>
                <a:cubicBezTo>
                  <a:pt x="656609" y="80762"/>
                  <a:pt x="799838" y="30779"/>
                  <a:pt x="905854" y="0"/>
                </a:cubicBezTo>
              </a:path>
            </a:pathLst>
          </a:cu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Graphing tangent function</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measure the angles in radians </a:t>
            </a:r>
          </a:p>
        </p:txBody>
      </p:sp>
      <p:sp>
        <p:nvSpPr>
          <p:cNvPr id="26" name="TextBox 25"/>
          <p:cNvSpPr txBox="1"/>
          <p:nvPr/>
        </p:nvSpPr>
        <p:spPr>
          <a:xfrm>
            <a:off x="105286" y="4134067"/>
            <a:ext cx="266107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The graph has the same shape</a:t>
            </a:r>
          </a:p>
        </p:txBody>
      </p:sp>
      <p:grpSp>
        <p:nvGrpSpPr>
          <p:cNvPr id="184" name="Group 183"/>
          <p:cNvGrpSpPr/>
          <p:nvPr/>
        </p:nvGrpSpPr>
        <p:grpSpPr>
          <a:xfrm>
            <a:off x="502919" y="1307238"/>
            <a:ext cx="8229601" cy="961914"/>
            <a:chOff x="502919" y="1415526"/>
            <a:chExt cx="8229601" cy="961914"/>
          </a:xfrm>
        </p:grpSpPr>
        <p:cxnSp>
          <p:nvCxnSpPr>
            <p:cNvPr id="5" name="Straight Connector 4"/>
            <p:cNvCxnSpPr/>
            <p:nvPr/>
          </p:nvCxnSpPr>
          <p:spPr>
            <a:xfrm>
              <a:off x="502920" y="1417320"/>
              <a:ext cx="82296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3" name="Group 182"/>
            <p:cNvGrpSpPr/>
            <p:nvPr/>
          </p:nvGrpSpPr>
          <p:grpSpPr>
            <a:xfrm>
              <a:off x="502919" y="1415526"/>
              <a:ext cx="8229600" cy="961914"/>
              <a:chOff x="502920" y="1415526"/>
              <a:chExt cx="8229600" cy="961914"/>
            </a:xfrm>
          </p:grpSpPr>
          <p:cxnSp>
            <p:nvCxnSpPr>
              <p:cNvPr id="16" name="Straight Connector 15"/>
              <p:cNvCxnSpPr/>
              <p:nvPr/>
            </p:nvCxnSpPr>
            <p:spPr>
              <a:xfrm>
                <a:off x="502920" y="178308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02920" y="237744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1488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803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6118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3434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07492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0644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53796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6948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8001000" y="1417320"/>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732520" y="1415526"/>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9" name="TextBox 8"/>
          <p:cNvSpPr txBox="1"/>
          <p:nvPr/>
        </p:nvSpPr>
        <p:spPr>
          <a:xfrm>
            <a:off x="8008620" y="130614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endParaRPr kumimoji="0" lang="en-GB" sz="18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10" name="TextBox 9"/>
              <p:cNvSpPr txBox="1"/>
              <p:nvPr/>
            </p:nvSpPr>
            <p:spPr>
              <a:xfrm>
                <a:off x="4300070" y="1845627"/>
                <a:ext cx="731520" cy="30963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4300070" y="1845627"/>
                <a:ext cx="731520" cy="309637"/>
              </a:xfrm>
              <a:prstGeom prst="rect">
                <a:avLst/>
              </a:prstGeom>
              <a:blipFill rotWithShape="0">
                <a:blip r:embed="rId5"/>
                <a:stretch>
                  <a:fillRect b="-588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162774" y="1700190"/>
                <a:ext cx="348750" cy="580928"/>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3162774" y="1700190"/>
                <a:ext cx="348750" cy="580928"/>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7269479" y="1225462"/>
                <a:ext cx="731520" cy="45980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6</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7269479" y="1225462"/>
                <a:ext cx="731520" cy="459806"/>
              </a:xfrm>
              <a:prstGeom prst="rect">
                <a:avLst/>
              </a:prstGeom>
              <a:blipFill rotWithShape="0">
                <a:blip r:embed="rId7"/>
                <a:stretch>
                  <a:fillRect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6568438" y="1225462"/>
                <a:ext cx="731520" cy="63927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4</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79" name="TextBox 78"/>
              <p:cNvSpPr txBox="1">
                <a:spLocks noRot="1" noChangeAspect="1" noMove="1" noResize="1" noEditPoints="1" noAdjustHandles="1" noChangeArrowheads="1" noChangeShapeType="1" noTextEdit="1"/>
              </p:cNvSpPr>
              <p:nvPr/>
            </p:nvSpPr>
            <p:spPr>
              <a:xfrm>
                <a:off x="6568438" y="1225462"/>
                <a:ext cx="731520" cy="639278"/>
              </a:xfrm>
              <a:prstGeom prst="rect">
                <a:avLst/>
              </a:prstGeom>
              <a:blipFill rotWithShape="0">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5768373" y="1246760"/>
                <a:ext cx="731520" cy="49705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2</m:t>
                          </m:r>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3</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5768373" y="1246760"/>
                <a:ext cx="731520" cy="497059"/>
              </a:xfrm>
              <a:prstGeom prst="rect">
                <a:avLst/>
              </a:prstGeom>
              <a:blipFill rotWithShape="0">
                <a:blip r:embed="rId9"/>
                <a:stretch>
                  <a:fillRect b="-12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5105399" y="1305173"/>
                <a:ext cx="731520" cy="4583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2</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5105399" y="1305173"/>
                <a:ext cx="731520" cy="458395"/>
              </a:xfrm>
              <a:prstGeom prst="rect">
                <a:avLst/>
              </a:prstGeom>
              <a:blipFill rotWithShape="0">
                <a:blip r:embed="rId10"/>
                <a:stretch>
                  <a:fillRect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TextBox 81"/>
              <p:cNvSpPr txBox="1"/>
              <p:nvPr/>
            </p:nvSpPr>
            <p:spPr>
              <a:xfrm>
                <a:off x="4328160" y="1306144"/>
                <a:ext cx="731520" cy="45980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3</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2" name="TextBox 81"/>
              <p:cNvSpPr txBox="1">
                <a:spLocks noRot="1" noChangeAspect="1" noMove="1" noResize="1" noEditPoints="1" noAdjustHandles="1" noChangeArrowheads="1" noChangeShapeType="1" noTextEdit="1"/>
              </p:cNvSpPr>
              <p:nvPr/>
            </p:nvSpPr>
            <p:spPr>
              <a:xfrm>
                <a:off x="4328160" y="1306144"/>
                <a:ext cx="731520" cy="459806"/>
              </a:xfrm>
              <a:prstGeom prst="rect">
                <a:avLst/>
              </a:prstGeom>
              <a:blipFill rotWithShape="0">
                <a:blip r:embed="rId11"/>
                <a:stretch>
                  <a:fillRect b="-131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TextBox 82"/>
              <p:cNvSpPr txBox="1"/>
              <p:nvPr/>
            </p:nvSpPr>
            <p:spPr>
              <a:xfrm>
                <a:off x="3621077" y="1266028"/>
                <a:ext cx="731520" cy="4583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4</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3" name="TextBox 82"/>
              <p:cNvSpPr txBox="1">
                <a:spLocks noRot="1" noChangeAspect="1" noMove="1" noResize="1" noEditPoints="1" noAdjustHandles="1" noChangeArrowheads="1" noChangeShapeType="1" noTextEdit="1"/>
              </p:cNvSpPr>
              <p:nvPr/>
            </p:nvSpPr>
            <p:spPr>
              <a:xfrm>
                <a:off x="3621077" y="1266028"/>
                <a:ext cx="731520" cy="458395"/>
              </a:xfrm>
              <a:prstGeom prst="rect">
                <a:avLst/>
              </a:prstGeom>
              <a:blipFill rotWithShape="0">
                <a:blip r:embed="rId12"/>
                <a:stretch>
                  <a:fillRect b="-1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4" name="TextBox 83"/>
              <p:cNvSpPr txBox="1"/>
              <p:nvPr/>
            </p:nvSpPr>
            <p:spPr>
              <a:xfrm>
                <a:off x="2910840" y="1306144"/>
                <a:ext cx="731520" cy="45980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4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GB" sz="14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4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6</m:t>
                          </m:r>
                        </m:den>
                      </m:f>
                    </m:oMath>
                  </m:oMathPara>
                </a14:m>
                <a:endParaRPr kumimoji="0" lang="en-GB" sz="14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2910840" y="1306144"/>
                <a:ext cx="731520" cy="459806"/>
              </a:xfrm>
              <a:prstGeom prst="rect">
                <a:avLst/>
              </a:prstGeom>
              <a:blipFill rotWithShape="0">
                <a:blip r:embed="rId13"/>
                <a:stretch>
                  <a:fillRect b="-1316"/>
                </a:stretch>
              </a:blipFill>
            </p:spPr>
            <p:txBody>
              <a:bodyPr/>
              <a:lstStyle/>
              <a:p>
                <a:r>
                  <a:rPr lang="en-GB">
                    <a:noFill/>
                  </a:rPr>
                  <a:t> </a:t>
                </a:r>
              </a:p>
            </p:txBody>
          </p:sp>
        </mc:Fallback>
      </mc:AlternateContent>
      <p:sp>
        <p:nvSpPr>
          <p:cNvPr id="85" name="TextBox 84"/>
          <p:cNvSpPr txBox="1"/>
          <p:nvPr/>
        </p:nvSpPr>
        <p:spPr>
          <a:xfrm>
            <a:off x="2148840" y="1306369"/>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r>
              <a:rPr kumimoji="0" lang="en-GB" sz="1800" b="0" i="0" u="none" strike="noStrike" kern="1200" cap="none" spc="0" normalizeH="0" baseline="30000" noProof="0" dirty="0">
                <a:ln>
                  <a:noFill/>
                </a:ln>
                <a:solidFill>
                  <a:prstClr val="black"/>
                </a:solidFill>
                <a:effectLst/>
                <a:uLnTx/>
                <a:uFillTx/>
                <a:latin typeface="Comic Sans MS"/>
                <a:ea typeface="+mn-ea"/>
                <a:cs typeface="+mn-cs"/>
              </a:rPr>
              <a:t>o</a:t>
            </a:r>
          </a:p>
        </p:txBody>
      </p:sp>
      <p:sp>
        <p:nvSpPr>
          <p:cNvPr id="86" name="TextBox 85"/>
          <p:cNvSpPr txBox="1"/>
          <p:nvPr/>
        </p:nvSpPr>
        <p:spPr>
          <a:xfrm>
            <a:off x="491490" y="1283168"/>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7" name="TextBox 86"/>
          <p:cNvSpPr txBox="1"/>
          <p:nvPr/>
        </p:nvSpPr>
        <p:spPr>
          <a:xfrm>
            <a:off x="476217" y="1840299"/>
            <a:ext cx="16111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tangent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88" name="TextBox 87"/>
          <p:cNvSpPr txBox="1"/>
          <p:nvPr/>
        </p:nvSpPr>
        <p:spPr>
          <a:xfrm>
            <a:off x="3906510" y="1860349"/>
            <a:ext cx="104196"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p>
        </p:txBody>
      </p:sp>
      <mc:AlternateContent xmlns:mc="http://schemas.openxmlformats.org/markup-compatibility/2006" xmlns:a14="http://schemas.microsoft.com/office/drawing/2010/main">
        <mc:Choice Requires="a14">
          <p:sp>
            <p:nvSpPr>
              <p:cNvPr id="89" name="TextBox 88"/>
              <p:cNvSpPr txBox="1"/>
              <p:nvPr/>
            </p:nvSpPr>
            <p:spPr>
              <a:xfrm>
                <a:off x="5708163" y="1847300"/>
                <a:ext cx="731520" cy="30309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t>
                </a:r>
                <a14:m>
                  <m:oMath xmlns:m="http://schemas.openxmlformats.org/officeDocument/2006/math">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89" name="TextBox 88"/>
              <p:cNvSpPr txBox="1">
                <a:spLocks noRot="1" noChangeAspect="1" noMove="1" noResize="1" noEditPoints="1" noAdjustHandles="1" noChangeArrowheads="1" noChangeShapeType="1" noTextEdit="1"/>
              </p:cNvSpPr>
              <p:nvPr/>
            </p:nvSpPr>
            <p:spPr>
              <a:xfrm>
                <a:off x="5708163" y="1847300"/>
                <a:ext cx="731520" cy="303096"/>
              </a:xfrm>
              <a:prstGeom prst="rect">
                <a:avLst/>
              </a:prstGeom>
              <a:blipFill rotWithShape="0">
                <a:blip r:embed="rId14"/>
                <a:stretch>
                  <a:fillRect t="-16000" b="-48000"/>
                </a:stretch>
              </a:blipFill>
            </p:spPr>
            <p:txBody>
              <a:bodyPr/>
              <a:lstStyle/>
              <a:p>
                <a:r>
                  <a:rPr lang="en-GB">
                    <a:noFill/>
                  </a:rPr>
                  <a:t> </a:t>
                </a:r>
              </a:p>
            </p:txBody>
          </p:sp>
        </mc:Fallback>
      </mc:AlternateContent>
      <p:sp>
        <p:nvSpPr>
          <p:cNvPr id="90" name="TextBox 89"/>
          <p:cNvSpPr txBox="1"/>
          <p:nvPr/>
        </p:nvSpPr>
        <p:spPr>
          <a:xfrm>
            <a:off x="6803531" y="1833344"/>
            <a:ext cx="200376"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p>
        </p:txBody>
      </p:sp>
      <mc:AlternateContent xmlns:mc="http://schemas.openxmlformats.org/markup-compatibility/2006" xmlns:a14="http://schemas.microsoft.com/office/drawing/2010/main">
        <mc:Choice Requires="a14">
          <p:sp>
            <p:nvSpPr>
              <p:cNvPr id="91" name="TextBox 90"/>
              <p:cNvSpPr txBox="1"/>
              <p:nvPr/>
            </p:nvSpPr>
            <p:spPr>
              <a:xfrm>
                <a:off x="7344998" y="1686884"/>
                <a:ext cx="560346"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7344998" y="1686884"/>
                <a:ext cx="560346" cy="582724"/>
              </a:xfrm>
              <a:prstGeom prst="rect">
                <a:avLst/>
              </a:prstGeom>
              <a:blipFill rotWithShape="0">
                <a:blip r:embed="rId15"/>
                <a:stretch>
                  <a:fillRect/>
                </a:stretch>
              </a:blipFill>
            </p:spPr>
            <p:txBody>
              <a:bodyPr/>
              <a:lstStyle/>
              <a:p>
                <a:r>
                  <a:rPr lang="en-GB">
                    <a:noFill/>
                  </a:rPr>
                  <a:t> </a:t>
                </a:r>
              </a:p>
            </p:txBody>
          </p:sp>
        </mc:Fallback>
      </mc:AlternateContent>
      <p:sp>
        <p:nvSpPr>
          <p:cNvPr id="92" name="TextBox 91"/>
          <p:cNvSpPr txBox="1"/>
          <p:nvPr/>
        </p:nvSpPr>
        <p:spPr>
          <a:xfrm>
            <a:off x="2167891"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3" name="TextBox 92"/>
          <p:cNvSpPr txBox="1"/>
          <p:nvPr/>
        </p:nvSpPr>
        <p:spPr>
          <a:xfrm>
            <a:off x="7939517" y="1827352"/>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94" name="TextBox 93"/>
          <p:cNvSpPr txBox="1"/>
          <p:nvPr/>
        </p:nvSpPr>
        <p:spPr>
          <a:xfrm>
            <a:off x="5105399" y="1822783"/>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Und.</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grpSp>
        <p:nvGrpSpPr>
          <p:cNvPr id="187" name="Group 186"/>
          <p:cNvGrpSpPr/>
          <p:nvPr/>
        </p:nvGrpSpPr>
        <p:grpSpPr>
          <a:xfrm>
            <a:off x="476139" y="2512310"/>
            <a:ext cx="8229600" cy="962362"/>
            <a:chOff x="476139" y="2632630"/>
            <a:chExt cx="8229600" cy="962362"/>
          </a:xfrm>
        </p:grpSpPr>
        <p:cxnSp>
          <p:nvCxnSpPr>
            <p:cNvPr id="101" name="Straight Connector 100"/>
            <p:cNvCxnSpPr/>
            <p:nvPr/>
          </p:nvCxnSpPr>
          <p:spPr>
            <a:xfrm>
              <a:off x="36118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6" name="Group 185"/>
            <p:cNvGrpSpPr/>
            <p:nvPr/>
          </p:nvGrpSpPr>
          <p:grpSpPr>
            <a:xfrm>
              <a:off x="476139" y="2632630"/>
              <a:ext cx="8229600" cy="961914"/>
              <a:chOff x="476139" y="2644662"/>
              <a:chExt cx="8229600" cy="961914"/>
            </a:xfrm>
          </p:grpSpPr>
          <p:cxnSp>
            <p:nvCxnSpPr>
              <p:cNvPr id="103" name="Straight Connector 102"/>
              <p:cNvCxnSpPr/>
              <p:nvPr/>
            </p:nvCxnSpPr>
            <p:spPr>
              <a:xfrm>
                <a:off x="5048139" y="2646456"/>
                <a:ext cx="0" cy="96012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a:xfrm>
                <a:off x="476139" y="2644662"/>
                <a:ext cx="8229600" cy="961914"/>
                <a:chOff x="502920" y="2633078"/>
                <a:chExt cx="8229600" cy="961914"/>
              </a:xfrm>
            </p:grpSpPr>
            <p:cxnSp>
              <p:nvCxnSpPr>
                <p:cNvPr id="95" name="Straight Connector 94"/>
                <p:cNvCxnSpPr/>
                <p:nvPr/>
              </p:nvCxnSpPr>
              <p:spPr>
                <a:xfrm>
                  <a:off x="502920" y="263487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02920" y="300063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02920" y="3594992"/>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0292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1488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28803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3434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580644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3796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726948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8001000" y="2634872"/>
                  <a:ext cx="0" cy="96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8732520" y="2633078"/>
                  <a:ext cx="0" cy="960120"/>
                </a:xfrm>
                <a:prstGeom prst="line">
                  <a:avLst/>
                </a:prstGeom>
              </p:spPr>
              <p:style>
                <a:lnRef idx="1">
                  <a:schemeClr val="accent1"/>
                </a:lnRef>
                <a:fillRef idx="0">
                  <a:schemeClr val="accent1"/>
                </a:fillRef>
                <a:effectRef idx="0">
                  <a:schemeClr val="accent1"/>
                </a:effectRef>
                <a:fontRef idx="minor">
                  <a:schemeClr val="tx1"/>
                </a:fontRef>
              </p:style>
            </p:cxnSp>
          </p:grpSp>
        </p:grpSp>
      </p:grpSp>
      <mc:AlternateContent xmlns:mc="http://schemas.openxmlformats.org/markup-compatibility/2006" xmlns:a14="http://schemas.microsoft.com/office/drawing/2010/main">
        <mc:Choice Requires="a14">
          <p:sp>
            <p:nvSpPr>
              <p:cNvPr id="109" name="TextBox 108"/>
              <p:cNvSpPr txBox="1"/>
              <p:nvPr/>
            </p:nvSpPr>
            <p:spPr>
              <a:xfrm>
                <a:off x="8008620" y="2455061"/>
                <a:ext cx="731520" cy="468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m:t>
                          </m:r>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6</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09" name="TextBox 108"/>
              <p:cNvSpPr txBox="1">
                <a:spLocks noRot="1" noChangeAspect="1" noMove="1" noResize="1" noEditPoints="1" noAdjustHandles="1" noChangeArrowheads="1" noChangeShapeType="1" noTextEdit="1"/>
              </p:cNvSpPr>
              <p:nvPr/>
            </p:nvSpPr>
            <p:spPr>
              <a:xfrm>
                <a:off x="8008620" y="2455061"/>
                <a:ext cx="731520" cy="468205"/>
              </a:xfrm>
              <a:prstGeom prst="rect">
                <a:avLst/>
              </a:prstGeom>
              <a:blipFill rotWithShape="0">
                <a:blip r:embed="rId16"/>
                <a:stretch>
                  <a:fillRect b="-129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0" name="TextBox 109"/>
              <p:cNvSpPr txBox="1"/>
              <p:nvPr/>
            </p:nvSpPr>
            <p:spPr>
              <a:xfrm>
                <a:off x="3636441" y="3036482"/>
                <a:ext cx="731520" cy="30963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0" name="TextBox 109"/>
              <p:cNvSpPr txBox="1">
                <a:spLocks noRot="1" noChangeAspect="1" noMove="1" noResize="1" noEditPoints="1" noAdjustHandles="1" noChangeArrowheads="1" noChangeShapeType="1" noTextEdit="1"/>
              </p:cNvSpPr>
              <p:nvPr/>
            </p:nvSpPr>
            <p:spPr>
              <a:xfrm>
                <a:off x="3636441" y="3036482"/>
                <a:ext cx="731520" cy="309637"/>
              </a:xfrm>
              <a:prstGeom prst="rect">
                <a:avLst/>
              </a:prstGeom>
              <a:blipFill rotWithShape="0">
                <a:blip r:embed="rId17"/>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1" name="TextBox 110"/>
              <p:cNvSpPr txBox="1"/>
              <p:nvPr/>
            </p:nvSpPr>
            <p:spPr>
              <a:xfrm>
                <a:off x="2310372" y="2877343"/>
                <a:ext cx="348749"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11" name="TextBox 110"/>
              <p:cNvSpPr txBox="1">
                <a:spLocks noRot="1" noChangeAspect="1" noMove="1" noResize="1" noEditPoints="1" noAdjustHandles="1" noChangeArrowheads="1" noChangeShapeType="1" noTextEdit="1"/>
              </p:cNvSpPr>
              <p:nvPr/>
            </p:nvSpPr>
            <p:spPr>
              <a:xfrm>
                <a:off x="2310372" y="2877343"/>
                <a:ext cx="348749" cy="582724"/>
              </a:xfrm>
              <a:prstGeom prst="rect">
                <a:avLst/>
              </a:prstGeom>
              <a:blipFill rotWithShape="0">
                <a:blip r:embed="rId18"/>
                <a:stretch>
                  <a:fillRect/>
                </a:stretch>
              </a:blipFill>
            </p:spPr>
            <p:txBody>
              <a:bodyPr/>
              <a:lstStyle/>
              <a:p>
                <a:r>
                  <a:rPr lang="en-GB">
                    <a:noFill/>
                  </a:rPr>
                  <a:t> </a:t>
                </a:r>
              </a:p>
            </p:txBody>
          </p:sp>
        </mc:Fallback>
      </mc:AlternateContent>
      <p:sp>
        <p:nvSpPr>
          <p:cNvPr id="112" name="TextBox 111"/>
          <p:cNvSpPr txBox="1"/>
          <p:nvPr/>
        </p:nvSpPr>
        <p:spPr>
          <a:xfrm>
            <a:off x="7269479" y="2522296"/>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2p</a:t>
            </a:r>
            <a:endParaRPr kumimoji="0" lang="en-GB" sz="1800" b="0" i="0" u="none" strike="noStrike" kern="1200" cap="none" spc="0" normalizeH="0" baseline="30000" noProof="0" dirty="0">
              <a:ln>
                <a:noFill/>
              </a:ln>
              <a:solidFill>
                <a:prstClr val="black"/>
              </a:solidFill>
              <a:effectLst/>
              <a:uLnTx/>
              <a:uFillTx/>
              <a:latin typeface="Symbol" panose="05050102010706020507" pitchFamily="18" charset="2"/>
              <a:ea typeface="+mn-ea"/>
              <a:cs typeface="+mn-cs"/>
            </a:endParaRPr>
          </a:p>
        </p:txBody>
      </p:sp>
      <mc:AlternateContent xmlns:mc="http://schemas.openxmlformats.org/markup-compatibility/2006" xmlns:a14="http://schemas.microsoft.com/office/drawing/2010/main">
        <mc:Choice Requires="a14">
          <p:sp>
            <p:nvSpPr>
              <p:cNvPr id="113" name="TextBox 112"/>
              <p:cNvSpPr txBox="1"/>
              <p:nvPr/>
            </p:nvSpPr>
            <p:spPr>
              <a:xfrm>
                <a:off x="6568438" y="2455061"/>
                <a:ext cx="731520" cy="468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11</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6</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3" name="TextBox 112"/>
              <p:cNvSpPr txBox="1">
                <a:spLocks noRot="1" noChangeAspect="1" noMove="1" noResize="1" noEditPoints="1" noAdjustHandles="1" noChangeArrowheads="1" noChangeShapeType="1" noTextEdit="1"/>
              </p:cNvSpPr>
              <p:nvPr/>
            </p:nvSpPr>
            <p:spPr>
              <a:xfrm>
                <a:off x="6568438" y="2455061"/>
                <a:ext cx="731520" cy="468205"/>
              </a:xfrm>
              <a:prstGeom prst="rect">
                <a:avLst/>
              </a:prstGeom>
              <a:blipFill rotWithShape="0">
                <a:blip r:embed="rId19"/>
                <a:stretch>
                  <a:fillRect b="-129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4" name="TextBox 113"/>
              <p:cNvSpPr txBox="1"/>
              <p:nvPr/>
            </p:nvSpPr>
            <p:spPr>
              <a:xfrm>
                <a:off x="5768373" y="2455061"/>
                <a:ext cx="731520" cy="4655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7</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4</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4" name="TextBox 113"/>
              <p:cNvSpPr txBox="1">
                <a:spLocks noRot="1" noChangeAspect="1" noMove="1" noResize="1" noEditPoints="1" noAdjustHandles="1" noChangeArrowheads="1" noChangeShapeType="1" noTextEdit="1"/>
              </p:cNvSpPr>
              <p:nvPr/>
            </p:nvSpPr>
            <p:spPr>
              <a:xfrm>
                <a:off x="5768373" y="2455061"/>
                <a:ext cx="731520" cy="465577"/>
              </a:xfrm>
              <a:prstGeom prst="rect">
                <a:avLst/>
              </a:prstGeom>
              <a:blipFill rotWithShape="0">
                <a:blip r:embed="rId20"/>
                <a:stretch>
                  <a:fillRect b="-263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5" name="TextBox 114"/>
              <p:cNvSpPr txBox="1"/>
              <p:nvPr/>
            </p:nvSpPr>
            <p:spPr>
              <a:xfrm>
                <a:off x="5105399" y="2455490"/>
                <a:ext cx="731520" cy="47230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3</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5" name="TextBox 114"/>
              <p:cNvSpPr txBox="1">
                <a:spLocks noRot="1" noChangeAspect="1" noMove="1" noResize="1" noEditPoints="1" noAdjustHandles="1" noChangeArrowheads="1" noChangeShapeType="1" noTextEdit="1"/>
              </p:cNvSpPr>
              <p:nvPr/>
            </p:nvSpPr>
            <p:spPr>
              <a:xfrm>
                <a:off x="5105399" y="2455490"/>
                <a:ext cx="731520" cy="472309"/>
              </a:xfrm>
              <a:prstGeom prst="rect">
                <a:avLst/>
              </a:prstGeom>
              <a:blipFill rotWithShape="0">
                <a:blip r:embed="rId21"/>
                <a:stretch>
                  <a:fillRect b="-129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6" name="TextBox 115"/>
              <p:cNvSpPr txBox="1"/>
              <p:nvPr/>
            </p:nvSpPr>
            <p:spPr>
              <a:xfrm>
                <a:off x="4328160" y="2455061"/>
                <a:ext cx="731520" cy="46685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2</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6" name="TextBox 115"/>
              <p:cNvSpPr txBox="1">
                <a:spLocks noRot="1" noChangeAspect="1" noMove="1" noResize="1" noEditPoints="1" noAdjustHandles="1" noChangeArrowheads="1" noChangeShapeType="1" noTextEdit="1"/>
              </p:cNvSpPr>
              <p:nvPr/>
            </p:nvSpPr>
            <p:spPr>
              <a:xfrm>
                <a:off x="4328160" y="2455061"/>
                <a:ext cx="731520" cy="466859"/>
              </a:xfrm>
              <a:prstGeom prst="rect">
                <a:avLst/>
              </a:prstGeom>
              <a:blipFill rotWithShape="0">
                <a:blip r:embed="rId22"/>
                <a:stretch>
                  <a:fillRect b="-263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7" name="TextBox 116"/>
              <p:cNvSpPr txBox="1"/>
              <p:nvPr/>
            </p:nvSpPr>
            <p:spPr>
              <a:xfrm>
                <a:off x="3621077" y="2456686"/>
                <a:ext cx="731520" cy="6008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4</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3</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7" name="TextBox 116"/>
              <p:cNvSpPr txBox="1">
                <a:spLocks noRot="1" noChangeAspect="1" noMove="1" noResize="1" noEditPoints="1" noAdjustHandles="1" noChangeArrowheads="1" noChangeShapeType="1" noTextEdit="1"/>
              </p:cNvSpPr>
              <p:nvPr/>
            </p:nvSpPr>
            <p:spPr>
              <a:xfrm>
                <a:off x="3621077" y="2456686"/>
                <a:ext cx="731520" cy="600870"/>
              </a:xfrm>
              <a:prstGeom prst="rect">
                <a:avLst/>
              </a:prstGeom>
              <a:blipFill rotWithShape="0">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8" name="TextBox 117"/>
              <p:cNvSpPr txBox="1"/>
              <p:nvPr/>
            </p:nvSpPr>
            <p:spPr>
              <a:xfrm>
                <a:off x="2910840" y="2455061"/>
                <a:ext cx="731520" cy="4709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5</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4</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8" name="TextBox 117"/>
              <p:cNvSpPr txBox="1">
                <a:spLocks noRot="1" noChangeAspect="1" noMove="1" noResize="1" noEditPoints="1" noAdjustHandles="1" noChangeArrowheads="1" noChangeShapeType="1" noTextEdit="1"/>
              </p:cNvSpPr>
              <p:nvPr/>
            </p:nvSpPr>
            <p:spPr>
              <a:xfrm>
                <a:off x="2910840" y="2455061"/>
                <a:ext cx="731520" cy="470963"/>
              </a:xfrm>
              <a:prstGeom prst="rect">
                <a:avLst/>
              </a:prstGeom>
              <a:blipFill rotWithShape="0">
                <a:blip r:embed="rId24"/>
                <a:stretch>
                  <a:fillRect b="-129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9" name="TextBox 118"/>
              <p:cNvSpPr txBox="1"/>
              <p:nvPr/>
            </p:nvSpPr>
            <p:spPr>
              <a:xfrm>
                <a:off x="2148840" y="2456686"/>
                <a:ext cx="731520" cy="4669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ctrlPr>
                        </m:fPr>
                        <m:num>
                          <m:r>
                            <a:rPr kumimoji="0" lang="en-US" sz="13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7</m:t>
                          </m:r>
                          <m:r>
                            <a:rPr kumimoji="0" lang="en-GB"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𝜋</m:t>
                          </m:r>
                        </m:num>
                        <m:den>
                          <m:r>
                            <a:rPr kumimoji="0" lang="en-US" sz="1300" b="0" i="1" u="none" strike="noStrike" kern="120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cs typeface="+mn-cs"/>
                            </a:rPr>
                            <m:t>6</m:t>
                          </m:r>
                        </m:den>
                      </m:f>
                    </m:oMath>
                  </m:oMathPara>
                </a14:m>
                <a:endParaRPr kumimoji="0" lang="en-GB" sz="1300" b="0" i="0" u="none" strike="noStrike" kern="1200" cap="none" spc="0" normalizeH="0" baseline="30000" noProof="0" dirty="0">
                  <a:ln>
                    <a:noFill/>
                  </a:ln>
                  <a:solidFill>
                    <a:prstClr val="black"/>
                  </a:solidFill>
                  <a:effectLst/>
                  <a:uLnTx/>
                  <a:uFillTx/>
                  <a:latin typeface="Comic Sans MS"/>
                  <a:ea typeface="+mn-ea"/>
                  <a:cs typeface="+mn-cs"/>
                </a:endParaRPr>
              </a:p>
            </p:txBody>
          </p:sp>
        </mc:Choice>
        <mc:Fallback xmlns="">
          <p:sp>
            <p:nvSpPr>
              <p:cNvPr id="119" name="TextBox 118"/>
              <p:cNvSpPr txBox="1">
                <a:spLocks noRot="1" noChangeAspect="1" noMove="1" noResize="1" noEditPoints="1" noAdjustHandles="1" noChangeArrowheads="1" noChangeShapeType="1" noTextEdit="1"/>
              </p:cNvSpPr>
              <p:nvPr/>
            </p:nvSpPr>
            <p:spPr>
              <a:xfrm>
                <a:off x="2148840" y="2456686"/>
                <a:ext cx="731520" cy="466923"/>
              </a:xfrm>
              <a:prstGeom prst="rect">
                <a:avLst/>
              </a:prstGeom>
              <a:blipFill rotWithShape="0">
                <a:blip r:embed="rId25"/>
                <a:stretch>
                  <a:fillRect b="-1299"/>
                </a:stretch>
              </a:blipFill>
            </p:spPr>
            <p:txBody>
              <a:bodyPr/>
              <a:lstStyle/>
              <a:p>
                <a:r>
                  <a:rPr lang="en-GB">
                    <a:noFill/>
                  </a:rPr>
                  <a:t> </a:t>
                </a:r>
              </a:p>
            </p:txBody>
          </p:sp>
        </mc:Fallback>
      </mc:AlternateContent>
      <p:sp>
        <p:nvSpPr>
          <p:cNvPr id="120" name="TextBox 119"/>
          <p:cNvSpPr txBox="1"/>
          <p:nvPr/>
        </p:nvSpPr>
        <p:spPr>
          <a:xfrm>
            <a:off x="491490" y="2500720"/>
            <a:ext cx="182118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Angle measure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1" name="TextBox 120"/>
          <p:cNvSpPr txBox="1"/>
          <p:nvPr/>
        </p:nvSpPr>
        <p:spPr>
          <a:xfrm>
            <a:off x="476217" y="3057851"/>
            <a:ext cx="163049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tangent value</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2" name="TextBox 121"/>
          <p:cNvSpPr txBox="1"/>
          <p:nvPr/>
        </p:nvSpPr>
        <p:spPr>
          <a:xfrm>
            <a:off x="3168522" y="3048635"/>
            <a:ext cx="104196"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1</a:t>
            </a:r>
          </a:p>
        </p:txBody>
      </p:sp>
      <mc:AlternateContent xmlns:mc="http://schemas.openxmlformats.org/markup-compatibility/2006" xmlns:a14="http://schemas.microsoft.com/office/drawing/2010/main">
        <mc:Choice Requires="a14">
          <p:sp>
            <p:nvSpPr>
              <p:cNvPr id="123" name="TextBox 122"/>
              <p:cNvSpPr txBox="1"/>
              <p:nvPr/>
            </p:nvSpPr>
            <p:spPr>
              <a:xfrm>
                <a:off x="4994477" y="3048889"/>
                <a:ext cx="731520" cy="30963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3" name="TextBox 122"/>
              <p:cNvSpPr txBox="1">
                <a:spLocks noRot="1" noChangeAspect="1" noMove="1" noResize="1" noEditPoints="1" noAdjustHandles="1" noChangeArrowheads="1" noChangeShapeType="1" noTextEdit="1"/>
              </p:cNvSpPr>
              <p:nvPr/>
            </p:nvSpPr>
            <p:spPr>
              <a:xfrm>
                <a:off x="4994477" y="3048889"/>
                <a:ext cx="731520" cy="309637"/>
              </a:xfrm>
              <a:prstGeom prst="rect">
                <a:avLst/>
              </a:prstGeom>
              <a:blipFill rotWithShape="0">
                <a:blip r:embed="rId26"/>
                <a:stretch>
                  <a:fillRect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5937593" y="3077265"/>
                <a:ext cx="370294"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−1</m:t>
                      </m:r>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5937593" y="3077265"/>
                <a:ext cx="370294" cy="276999"/>
              </a:xfrm>
              <a:prstGeom prst="rect">
                <a:avLst/>
              </a:prstGeom>
              <a:blipFill rotWithShape="0">
                <a:blip r:embed="rId27"/>
                <a:stretch>
                  <a:fillRect r="-13115" b="-88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6601821" y="2904617"/>
                <a:ext cx="560346"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5" name="TextBox 124"/>
              <p:cNvSpPr txBox="1">
                <a:spLocks noRot="1" noChangeAspect="1" noMove="1" noResize="1" noEditPoints="1" noAdjustHandles="1" noChangeArrowheads="1" noChangeShapeType="1" noTextEdit="1"/>
              </p:cNvSpPr>
              <p:nvPr/>
            </p:nvSpPr>
            <p:spPr>
              <a:xfrm>
                <a:off x="6601821" y="2904617"/>
                <a:ext cx="560346" cy="582724"/>
              </a:xfrm>
              <a:prstGeom prst="rect">
                <a:avLst/>
              </a:prstGeom>
              <a:blipFill rotWithShape="0">
                <a:blip r:embed="rId28"/>
                <a:stretch>
                  <a:fillRect/>
                </a:stretch>
              </a:blipFill>
            </p:spPr>
            <p:txBody>
              <a:bodyPr/>
              <a:lstStyle/>
              <a:p>
                <a:r>
                  <a:rPr lang="en-GB">
                    <a:noFill/>
                  </a:rPr>
                  <a:t> </a:t>
                </a:r>
              </a:p>
            </p:txBody>
          </p:sp>
        </mc:Fallback>
      </mc:AlternateContent>
      <p:sp>
        <p:nvSpPr>
          <p:cNvPr id="127" name="TextBox 126"/>
          <p:cNvSpPr txBox="1"/>
          <p:nvPr/>
        </p:nvSpPr>
        <p:spPr>
          <a:xfrm>
            <a:off x="7196567" y="3043504"/>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0</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p:sp>
        <p:nvSpPr>
          <p:cNvPr id="128" name="TextBox 127"/>
          <p:cNvSpPr txBox="1"/>
          <p:nvPr/>
        </p:nvSpPr>
        <p:spPr>
          <a:xfrm>
            <a:off x="4362449" y="3040335"/>
            <a:ext cx="73152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omic Sans MS"/>
                <a:ea typeface="+mn-ea"/>
                <a:cs typeface="+mn-cs"/>
              </a:rPr>
              <a:t>und</a:t>
            </a:r>
            <a:endParaRPr kumimoji="0" lang="en-GB" sz="1800" b="0" i="0" u="none" strike="noStrike" kern="1200" cap="none" spc="0" normalizeH="0" baseline="30000" noProof="0" dirty="0">
              <a:ln>
                <a:noFill/>
              </a:ln>
              <a:solidFill>
                <a:prstClr val="black"/>
              </a:solidFill>
              <a:effectLst/>
              <a:uLnTx/>
              <a:uFillTx/>
              <a:latin typeface="Comic Sans MS"/>
              <a:ea typeface="+mn-ea"/>
              <a:cs typeface="+mn-cs"/>
            </a:endParaRPr>
          </a:p>
        </p:txBody>
      </p:sp>
      <mc:AlternateContent xmlns:mc="http://schemas.openxmlformats.org/markup-compatibility/2006" xmlns:a14="http://schemas.microsoft.com/office/drawing/2010/main">
        <mc:Choice Requires="a14">
          <p:sp>
            <p:nvSpPr>
              <p:cNvPr id="129" name="TextBox 128"/>
              <p:cNvSpPr txBox="1"/>
              <p:nvPr/>
            </p:nvSpPr>
            <p:spPr>
              <a:xfrm>
                <a:off x="8157525" y="2886708"/>
                <a:ext cx="348750" cy="582724"/>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fPr>
                        <m:num>
                          <m:rad>
                            <m:radPr>
                              <m:degHide m:val="on"/>
                              <m:ctrlPr>
                                <a:rPr kumimoji="0" lang="en-GB"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radPr>
                            <m:deg/>
                            <m:e>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e>
                          </m:rad>
                        </m:num>
                        <m:den>
                          <m:r>
                            <a:rPr kumimoji="0" lang="en-US" sz="1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3</m:t>
                          </m:r>
                        </m:den>
                      </m:f>
                    </m:oMath>
                  </m:oMathPara>
                </a14:m>
                <a:endParaRPr kumimoji="0" lang="en-GB" sz="1800" b="0" i="0" u="none" strike="noStrike" kern="1200" cap="none" spc="0" normalizeH="0" baseline="0" noProof="0" dirty="0">
                  <a:ln>
                    <a:noFill/>
                  </a:ln>
                  <a:solidFill>
                    <a:prstClr val="black"/>
                  </a:solidFill>
                  <a:effectLst/>
                  <a:uLnTx/>
                  <a:uFillTx/>
                  <a:latin typeface="Comic Sans MS"/>
                  <a:ea typeface="+mn-ea"/>
                  <a:cs typeface="+mn-cs"/>
                </a:endParaRPr>
              </a:p>
            </p:txBody>
          </p:sp>
        </mc:Choice>
        <mc:Fallback xmlns="">
          <p:sp>
            <p:nvSpPr>
              <p:cNvPr id="129" name="TextBox 128"/>
              <p:cNvSpPr txBox="1">
                <a:spLocks noRot="1" noChangeAspect="1" noMove="1" noResize="1" noEditPoints="1" noAdjustHandles="1" noChangeArrowheads="1" noChangeShapeType="1" noTextEdit="1"/>
              </p:cNvSpPr>
              <p:nvPr/>
            </p:nvSpPr>
            <p:spPr>
              <a:xfrm>
                <a:off x="8157525" y="2886708"/>
                <a:ext cx="348750" cy="582724"/>
              </a:xfrm>
              <a:prstGeom prst="rect">
                <a:avLst/>
              </a:prstGeom>
              <a:blipFill rotWithShape="0">
                <a:blip r:embed="rId29"/>
                <a:stretch>
                  <a:fillRect/>
                </a:stretch>
              </a:blipFill>
            </p:spPr>
            <p:txBody>
              <a:bodyPr/>
              <a:lstStyle/>
              <a:p>
                <a:r>
                  <a:rPr lang="en-GB">
                    <a:noFill/>
                  </a:rPr>
                  <a:t> </a:t>
                </a:r>
              </a:p>
            </p:txBody>
          </p:sp>
        </mc:Fallback>
      </mc:AlternateContent>
      <p:sp>
        <p:nvSpPr>
          <p:cNvPr id="12" name="Oval 11"/>
          <p:cNvSpPr>
            <a:spLocks noChangeAspect="1"/>
          </p:cNvSpPr>
          <p:nvPr/>
        </p:nvSpPr>
        <p:spPr>
          <a:xfrm>
            <a:off x="4036284" y="553647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3" name="Oval 152"/>
          <p:cNvSpPr>
            <a:spLocks noChangeAspect="1"/>
          </p:cNvSpPr>
          <p:nvPr/>
        </p:nvSpPr>
        <p:spPr>
          <a:xfrm>
            <a:off x="2746375"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4" name="Oval 153"/>
          <p:cNvSpPr>
            <a:spLocks noChangeAspect="1"/>
          </p:cNvSpPr>
          <p:nvPr/>
        </p:nvSpPr>
        <p:spPr>
          <a:xfrm>
            <a:off x="3079750" y="5181363"/>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5" name="Oval 154"/>
          <p:cNvSpPr>
            <a:spLocks noChangeAspect="1"/>
          </p:cNvSpPr>
          <p:nvPr/>
        </p:nvSpPr>
        <p:spPr>
          <a:xfrm>
            <a:off x="3260879" y="5117973"/>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6" name="Oval 155"/>
          <p:cNvSpPr>
            <a:spLocks noChangeAspect="1"/>
          </p:cNvSpPr>
          <p:nvPr/>
        </p:nvSpPr>
        <p:spPr>
          <a:xfrm>
            <a:off x="3556561" y="469502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7" name="Oval 156"/>
          <p:cNvSpPr>
            <a:spLocks noChangeAspect="1"/>
          </p:cNvSpPr>
          <p:nvPr/>
        </p:nvSpPr>
        <p:spPr>
          <a:xfrm>
            <a:off x="3403600" y="501682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8" name="Oval 157"/>
          <p:cNvSpPr>
            <a:spLocks noChangeAspect="1"/>
          </p:cNvSpPr>
          <p:nvPr/>
        </p:nvSpPr>
        <p:spPr>
          <a:xfrm>
            <a:off x="5952649" y="551585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59" name="Oval 158"/>
          <p:cNvSpPr>
            <a:spLocks noChangeAspect="1"/>
          </p:cNvSpPr>
          <p:nvPr/>
        </p:nvSpPr>
        <p:spPr>
          <a:xfrm>
            <a:off x="3885733" y="584735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0" name="Oval 159"/>
          <p:cNvSpPr>
            <a:spLocks noChangeAspect="1"/>
          </p:cNvSpPr>
          <p:nvPr/>
        </p:nvSpPr>
        <p:spPr>
          <a:xfrm>
            <a:off x="6275569" y="538799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1" name="Oval 160"/>
          <p:cNvSpPr>
            <a:spLocks noChangeAspect="1"/>
          </p:cNvSpPr>
          <p:nvPr/>
        </p:nvSpPr>
        <p:spPr>
          <a:xfrm>
            <a:off x="4199140" y="543031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2" name="Oval 161"/>
          <p:cNvSpPr>
            <a:spLocks noChangeAspect="1"/>
          </p:cNvSpPr>
          <p:nvPr/>
        </p:nvSpPr>
        <p:spPr>
          <a:xfrm>
            <a:off x="5314517" y="5018342"/>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3" name="Oval 162"/>
          <p:cNvSpPr>
            <a:spLocks noChangeAspect="1"/>
          </p:cNvSpPr>
          <p:nvPr/>
        </p:nvSpPr>
        <p:spPr>
          <a:xfrm>
            <a:off x="4997377" y="519177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4" name="Oval 163"/>
          <p:cNvSpPr>
            <a:spLocks noChangeAspect="1"/>
          </p:cNvSpPr>
          <p:nvPr/>
        </p:nvSpPr>
        <p:spPr>
          <a:xfrm>
            <a:off x="4686527" y="52573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5" name="Oval 164"/>
          <p:cNvSpPr>
            <a:spLocks noChangeAspect="1"/>
          </p:cNvSpPr>
          <p:nvPr/>
        </p:nvSpPr>
        <p:spPr>
          <a:xfrm>
            <a:off x="5154753" y="512854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6" name="Oval 165"/>
          <p:cNvSpPr>
            <a:spLocks noChangeAspect="1"/>
          </p:cNvSpPr>
          <p:nvPr/>
        </p:nvSpPr>
        <p:spPr>
          <a:xfrm>
            <a:off x="5486661" y="469973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7" name="Oval 166"/>
          <p:cNvSpPr>
            <a:spLocks noChangeAspect="1"/>
          </p:cNvSpPr>
          <p:nvPr/>
        </p:nvSpPr>
        <p:spPr>
          <a:xfrm>
            <a:off x="4356100" y="5376672"/>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8" name="Oval 167"/>
          <p:cNvSpPr>
            <a:spLocks noChangeAspect="1"/>
          </p:cNvSpPr>
          <p:nvPr/>
        </p:nvSpPr>
        <p:spPr>
          <a:xfrm>
            <a:off x="6598648" y="525868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69" name="Oval 168"/>
          <p:cNvSpPr>
            <a:spLocks noChangeAspect="1"/>
          </p:cNvSpPr>
          <p:nvPr/>
        </p:nvSpPr>
        <p:spPr>
          <a:xfrm>
            <a:off x="6109892" y="542612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5" name="Oval 174"/>
          <p:cNvSpPr>
            <a:spLocks noChangeAspect="1"/>
          </p:cNvSpPr>
          <p:nvPr/>
        </p:nvSpPr>
        <p:spPr>
          <a:xfrm>
            <a:off x="5790722" y="584466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6" name="Oval 175"/>
          <p:cNvSpPr>
            <a:spLocks noChangeAspect="1"/>
          </p:cNvSpPr>
          <p:nvPr/>
        </p:nvSpPr>
        <p:spPr>
          <a:xfrm>
            <a:off x="7092477" y="5136003"/>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7" name="Oval 176"/>
          <p:cNvSpPr>
            <a:spLocks noChangeAspect="1"/>
          </p:cNvSpPr>
          <p:nvPr/>
        </p:nvSpPr>
        <p:spPr>
          <a:xfrm>
            <a:off x="6926584" y="5195955"/>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8" name="Oval 177"/>
          <p:cNvSpPr>
            <a:spLocks noChangeAspect="1"/>
          </p:cNvSpPr>
          <p:nvPr/>
        </p:nvSpPr>
        <p:spPr>
          <a:xfrm>
            <a:off x="7247205" y="5018342"/>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79" name="Oval 178"/>
          <p:cNvSpPr>
            <a:spLocks noChangeAspect="1"/>
          </p:cNvSpPr>
          <p:nvPr/>
        </p:nvSpPr>
        <p:spPr>
          <a:xfrm>
            <a:off x="7404094" y="4695027"/>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0" name="Oval 179"/>
          <p:cNvSpPr>
            <a:spLocks noChangeAspect="1"/>
          </p:cNvSpPr>
          <p:nvPr/>
        </p:nvSpPr>
        <p:spPr>
          <a:xfrm>
            <a:off x="7884180" y="5515856"/>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1" name="Oval 180"/>
          <p:cNvSpPr>
            <a:spLocks noChangeAspect="1"/>
          </p:cNvSpPr>
          <p:nvPr/>
        </p:nvSpPr>
        <p:spPr>
          <a:xfrm>
            <a:off x="7713771" y="5825754"/>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88" name="TextBox 187"/>
          <p:cNvSpPr txBox="1"/>
          <p:nvPr/>
        </p:nvSpPr>
        <p:spPr>
          <a:xfrm>
            <a:off x="292742" y="346724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we let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y</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 </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we can plot these values on a graph</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3" name="Oval 202"/>
          <p:cNvSpPr>
            <a:spLocks noChangeAspect="1"/>
          </p:cNvSpPr>
          <p:nvPr/>
        </p:nvSpPr>
        <p:spPr>
          <a:xfrm>
            <a:off x="8036560" y="5411829"/>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4" name="Oval 203"/>
          <p:cNvSpPr>
            <a:spLocks noChangeAspect="1"/>
          </p:cNvSpPr>
          <p:nvPr/>
        </p:nvSpPr>
        <p:spPr>
          <a:xfrm>
            <a:off x="8182183" y="5361731"/>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05" name="Oval 204"/>
          <p:cNvSpPr>
            <a:spLocks noChangeAspect="1"/>
          </p:cNvSpPr>
          <p:nvPr/>
        </p:nvSpPr>
        <p:spPr>
          <a:xfrm>
            <a:off x="8512739" y="5257348"/>
            <a:ext cx="45720" cy="4572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96" name="Rectangle 195">
            <a:hlinkClick r:id="rId30"/>
            <a:extLst>
              <a:ext uri="{FF2B5EF4-FFF2-40B4-BE49-F238E27FC236}">
                <a16:creationId xmlns:a16="http://schemas.microsoft.com/office/drawing/2014/main" id="{FE1694BB-12B7-43EA-8878-DA0E36F200F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7" name="Rectangle 196">
            <a:hlinkClick r:id="rId30"/>
            <a:extLst>
              <a:ext uri="{FF2B5EF4-FFF2-40B4-BE49-F238E27FC236}">
                <a16:creationId xmlns:a16="http://schemas.microsoft.com/office/drawing/2014/main" id="{C44467A8-5115-420A-ABDB-9DF4BF093059}"/>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366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8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1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18"/>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2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1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11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128"/>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1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23"/>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11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24"/>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1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12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1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127"/>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8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13"/>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53"/>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54"/>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55"/>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57"/>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56"/>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5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2"/>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61"/>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167"/>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64"/>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63"/>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65"/>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162"/>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166"/>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grpId="0" nodeType="clickEffect">
                                  <p:stCondLst>
                                    <p:cond delay="0"/>
                                  </p:stCondLst>
                                  <p:childTnLst>
                                    <p:set>
                                      <p:cBhvr>
                                        <p:cTn id="234" dur="1" fill="hold">
                                          <p:stCondLst>
                                            <p:cond delay="0"/>
                                          </p:stCondLst>
                                        </p:cTn>
                                        <p:tgtEl>
                                          <p:spTgt spid="175"/>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0"/>
                                          </p:stCondLst>
                                        </p:cTn>
                                        <p:tgtEl>
                                          <p:spTgt spid="158"/>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169"/>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60"/>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grpId="0" nodeType="clickEffect">
                                  <p:stCondLst>
                                    <p:cond delay="0"/>
                                  </p:stCondLst>
                                  <p:childTnLst>
                                    <p:set>
                                      <p:cBhvr>
                                        <p:cTn id="250" dur="1" fill="hold">
                                          <p:stCondLst>
                                            <p:cond delay="0"/>
                                          </p:stCondLst>
                                        </p:cTn>
                                        <p:tgtEl>
                                          <p:spTgt spid="168"/>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presetID="22" presetClass="entr" presetSubtype="4" fill="hold" grpId="0" nodeType="clickEffect">
                                  <p:stCondLst>
                                    <p:cond delay="0"/>
                                  </p:stCondLst>
                                  <p:childTnLst>
                                    <p:set>
                                      <p:cBhvr>
                                        <p:cTn id="254" dur="1" fill="hold">
                                          <p:stCondLst>
                                            <p:cond delay="0"/>
                                          </p:stCondLst>
                                        </p:cTn>
                                        <p:tgtEl>
                                          <p:spTgt spid="2"/>
                                        </p:tgtEl>
                                        <p:attrNameLst>
                                          <p:attrName>style.visibility</p:attrName>
                                        </p:attrNameLst>
                                      </p:cBhvr>
                                      <p:to>
                                        <p:strVal val="visible"/>
                                      </p:to>
                                    </p:set>
                                    <p:animEffect transition="in" filter="wipe(down)">
                                      <p:cBhvr>
                                        <p:cTn id="255" dur="500"/>
                                        <p:tgtEl>
                                          <p:spTgt spid="2"/>
                                        </p:tgtEl>
                                      </p:cBhvr>
                                    </p:animEffect>
                                  </p:childTnLst>
                                </p:cTn>
                              </p:par>
                            </p:childTnLst>
                          </p:cTn>
                        </p:par>
                      </p:childTnLst>
                    </p:cTn>
                  </p:par>
                  <p:par>
                    <p:cTn id="256" fill="hold">
                      <p:stCondLst>
                        <p:cond delay="indefinite"/>
                      </p:stCondLst>
                      <p:childTnLst>
                        <p:par>
                          <p:cTn id="257" fill="hold">
                            <p:stCondLst>
                              <p:cond delay="0"/>
                            </p:stCondLst>
                            <p:childTnLst>
                              <p:par>
                                <p:cTn id="258" presetID="22" presetClass="entr" presetSubtype="4" fill="hold" grpId="0" nodeType="clickEffect">
                                  <p:stCondLst>
                                    <p:cond delay="0"/>
                                  </p:stCondLst>
                                  <p:childTnLst>
                                    <p:set>
                                      <p:cBhvr>
                                        <p:cTn id="259" dur="1" fill="hold">
                                          <p:stCondLst>
                                            <p:cond delay="0"/>
                                          </p:stCondLst>
                                        </p:cTn>
                                        <p:tgtEl>
                                          <p:spTgt spid="6"/>
                                        </p:tgtEl>
                                        <p:attrNameLst>
                                          <p:attrName>style.visibility</p:attrName>
                                        </p:attrNameLst>
                                      </p:cBhvr>
                                      <p:to>
                                        <p:strVal val="visible"/>
                                      </p:to>
                                    </p:set>
                                    <p:animEffect transition="in" filter="wipe(down)">
                                      <p:cBhvr>
                                        <p:cTn id="260" dur="500"/>
                                        <p:tgtEl>
                                          <p:spTgt spid="6"/>
                                        </p:tgtEl>
                                      </p:cBhvr>
                                    </p:animEffect>
                                  </p:childTnLst>
                                </p:cTn>
                              </p:par>
                            </p:childTnLst>
                          </p:cTn>
                        </p:par>
                      </p:childTnLst>
                    </p:cTn>
                  </p:par>
                  <p:par>
                    <p:cTn id="261" fill="hold">
                      <p:stCondLst>
                        <p:cond delay="indefinite"/>
                      </p:stCondLst>
                      <p:childTnLst>
                        <p:par>
                          <p:cTn id="262" fill="hold">
                            <p:stCondLst>
                              <p:cond delay="0"/>
                            </p:stCondLst>
                            <p:childTnLst>
                              <p:par>
                                <p:cTn id="263" presetID="22" presetClass="entr" presetSubtype="4" fill="hold" grpId="0" nodeType="clickEffect">
                                  <p:stCondLst>
                                    <p:cond delay="0"/>
                                  </p:stCondLst>
                                  <p:childTnLst>
                                    <p:set>
                                      <p:cBhvr>
                                        <p:cTn id="264" dur="1" fill="hold">
                                          <p:stCondLst>
                                            <p:cond delay="0"/>
                                          </p:stCondLst>
                                        </p:cTn>
                                        <p:tgtEl>
                                          <p:spTgt spid="206"/>
                                        </p:tgtEl>
                                        <p:attrNameLst>
                                          <p:attrName>style.visibility</p:attrName>
                                        </p:attrNameLst>
                                      </p:cBhvr>
                                      <p:to>
                                        <p:strVal val="visible"/>
                                      </p:to>
                                    </p:set>
                                    <p:animEffect transition="in" filter="wipe(down)">
                                      <p:cBhvr>
                                        <p:cTn id="265" dur="500"/>
                                        <p:tgtEl>
                                          <p:spTgt spid="206"/>
                                        </p:tgtEl>
                                      </p:cBhvr>
                                    </p:animEffec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26"/>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109"/>
                                        </p:tgtEl>
                                        <p:attrNameLst>
                                          <p:attrName>style.visibility</p:attrName>
                                        </p:attrNameLst>
                                      </p:cBhvr>
                                      <p:to>
                                        <p:strVal val="visible"/>
                                      </p:to>
                                    </p:set>
                                  </p:childTnLst>
                                </p:cTn>
                              </p:par>
                            </p:childTnLst>
                          </p:cTn>
                        </p:par>
                      </p:childTnLst>
                    </p:cTn>
                  </p:par>
                  <p:par>
                    <p:cTn id="274" fill="hold">
                      <p:stCondLst>
                        <p:cond delay="indefinite"/>
                      </p:stCondLst>
                      <p:childTnLst>
                        <p:par>
                          <p:cTn id="275" fill="hold">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129"/>
                                        </p:tgtEl>
                                        <p:attrNameLst>
                                          <p:attrName>style.visibility</p:attrName>
                                        </p:attrNameLst>
                                      </p:cBhvr>
                                      <p:to>
                                        <p:strVal val="visible"/>
                                      </p:to>
                                    </p:set>
                                  </p:childTnLst>
                                </p:cTn>
                              </p:par>
                            </p:childTnLst>
                          </p:cTn>
                        </p:par>
                      </p:childTnLst>
                    </p:cTn>
                  </p:par>
                  <p:par>
                    <p:cTn id="278" fill="hold">
                      <p:stCondLst>
                        <p:cond delay="indefinite"/>
                      </p:stCondLst>
                      <p:childTnLst>
                        <p:par>
                          <p:cTn id="279" fill="hold">
                            <p:stCondLst>
                              <p:cond delay="0"/>
                            </p:stCondLst>
                            <p:childTnLst>
                              <p:par>
                                <p:cTn id="280" presetID="1" presetClass="entr" presetSubtype="0" fill="hold" grpId="0" nodeType="clickEffect">
                                  <p:stCondLst>
                                    <p:cond delay="0"/>
                                  </p:stCondLst>
                                  <p:childTnLst>
                                    <p:set>
                                      <p:cBhvr>
                                        <p:cTn id="281" dur="1" fill="hold">
                                          <p:stCondLst>
                                            <p:cond delay="0"/>
                                          </p:stCondLst>
                                        </p:cTn>
                                        <p:tgtEl>
                                          <p:spTgt spid="177"/>
                                        </p:tgtEl>
                                        <p:attrNameLst>
                                          <p:attrName>style.visibility</p:attrName>
                                        </p:attrNameLst>
                                      </p:cBhvr>
                                      <p:to>
                                        <p:strVal val="visible"/>
                                      </p:to>
                                    </p:set>
                                  </p:childTnLst>
                                </p:cTn>
                              </p:par>
                            </p:childTnLst>
                          </p:cTn>
                        </p:par>
                      </p:childTnLst>
                    </p:cTn>
                  </p:par>
                  <p:par>
                    <p:cTn id="282" fill="hold">
                      <p:stCondLst>
                        <p:cond delay="indefinite"/>
                      </p:stCondLst>
                      <p:childTnLst>
                        <p:par>
                          <p:cTn id="283" fill="hold">
                            <p:stCondLst>
                              <p:cond delay="0"/>
                            </p:stCondLst>
                            <p:childTnLst>
                              <p:par>
                                <p:cTn id="284" presetID="1" presetClass="entr" presetSubtype="0" fill="hold" grpId="0" nodeType="clickEffect">
                                  <p:stCondLst>
                                    <p:cond delay="0"/>
                                  </p:stCondLst>
                                  <p:childTnLst>
                                    <p:set>
                                      <p:cBhvr>
                                        <p:cTn id="285" dur="1" fill="hold">
                                          <p:stCondLst>
                                            <p:cond delay="0"/>
                                          </p:stCondLst>
                                        </p:cTn>
                                        <p:tgtEl>
                                          <p:spTgt spid="176"/>
                                        </p:tgtEl>
                                        <p:attrNameLst>
                                          <p:attrName>style.visibility</p:attrName>
                                        </p:attrNameLst>
                                      </p:cBhvr>
                                      <p:to>
                                        <p:strVal val="visible"/>
                                      </p:to>
                                    </p:set>
                                  </p:childTnLst>
                                </p:cTn>
                              </p:par>
                            </p:childTnLst>
                          </p:cTn>
                        </p:par>
                      </p:childTnLst>
                    </p:cTn>
                  </p:par>
                  <p:par>
                    <p:cTn id="286" fill="hold">
                      <p:stCondLst>
                        <p:cond delay="indefinite"/>
                      </p:stCondLst>
                      <p:childTnLst>
                        <p:par>
                          <p:cTn id="287" fill="hold">
                            <p:stCondLst>
                              <p:cond delay="0"/>
                            </p:stCondLst>
                            <p:childTnLst>
                              <p:par>
                                <p:cTn id="288" presetID="1" presetClass="entr" presetSubtype="0" fill="hold" grpId="0" nodeType="clickEffect">
                                  <p:stCondLst>
                                    <p:cond delay="0"/>
                                  </p:stCondLst>
                                  <p:childTnLst>
                                    <p:set>
                                      <p:cBhvr>
                                        <p:cTn id="289" dur="1" fill="hold">
                                          <p:stCondLst>
                                            <p:cond delay="0"/>
                                          </p:stCondLst>
                                        </p:cTn>
                                        <p:tgtEl>
                                          <p:spTgt spid="178"/>
                                        </p:tgtEl>
                                        <p:attrNameLst>
                                          <p:attrName>style.visibility</p:attrName>
                                        </p:attrNameLst>
                                      </p:cBhvr>
                                      <p:to>
                                        <p:strVal val="visible"/>
                                      </p:to>
                                    </p:set>
                                  </p:childTnLst>
                                </p:cTn>
                              </p:par>
                            </p:childTnLst>
                          </p:cTn>
                        </p:par>
                      </p:childTnLst>
                    </p:cTn>
                  </p:par>
                  <p:par>
                    <p:cTn id="290" fill="hold">
                      <p:stCondLst>
                        <p:cond delay="indefinite"/>
                      </p:stCondLst>
                      <p:childTnLst>
                        <p:par>
                          <p:cTn id="291" fill="hold">
                            <p:stCondLst>
                              <p:cond delay="0"/>
                            </p:stCondLst>
                            <p:childTnLst>
                              <p:par>
                                <p:cTn id="292" presetID="1" presetClass="entr" presetSubtype="0" fill="hold" grpId="0" nodeType="clickEffect">
                                  <p:stCondLst>
                                    <p:cond delay="0"/>
                                  </p:stCondLst>
                                  <p:childTnLst>
                                    <p:set>
                                      <p:cBhvr>
                                        <p:cTn id="293" dur="1" fill="hold">
                                          <p:stCondLst>
                                            <p:cond delay="0"/>
                                          </p:stCondLst>
                                        </p:cTn>
                                        <p:tgtEl>
                                          <p:spTgt spid="179"/>
                                        </p:tgtEl>
                                        <p:attrNameLst>
                                          <p:attrName>style.visibility</p:attrName>
                                        </p:attrNameLst>
                                      </p:cBhvr>
                                      <p:to>
                                        <p:strVal val="visible"/>
                                      </p:to>
                                    </p:set>
                                  </p:childTnLst>
                                </p:cTn>
                              </p:par>
                            </p:childTnLst>
                          </p:cTn>
                        </p:par>
                      </p:childTnLst>
                    </p:cTn>
                  </p:par>
                  <p:par>
                    <p:cTn id="294" fill="hold">
                      <p:stCondLst>
                        <p:cond delay="indefinite"/>
                      </p:stCondLst>
                      <p:childTnLst>
                        <p:par>
                          <p:cTn id="295" fill="hold">
                            <p:stCondLst>
                              <p:cond delay="0"/>
                            </p:stCondLst>
                            <p:childTnLst>
                              <p:par>
                                <p:cTn id="296" presetID="1" presetClass="entr" presetSubtype="0" fill="hold" grpId="0" nodeType="clickEffect">
                                  <p:stCondLst>
                                    <p:cond delay="0"/>
                                  </p:stCondLst>
                                  <p:childTnLst>
                                    <p:set>
                                      <p:cBhvr>
                                        <p:cTn id="297" dur="1" fill="hold">
                                          <p:stCondLst>
                                            <p:cond delay="0"/>
                                          </p:stCondLst>
                                        </p:cTn>
                                        <p:tgtEl>
                                          <p:spTgt spid="181"/>
                                        </p:tgtEl>
                                        <p:attrNameLst>
                                          <p:attrName>style.visibility</p:attrName>
                                        </p:attrNameLst>
                                      </p:cBhvr>
                                      <p:to>
                                        <p:strVal val="visible"/>
                                      </p:to>
                                    </p:set>
                                  </p:childTnLst>
                                </p:cTn>
                              </p:par>
                            </p:childTnLst>
                          </p:cTn>
                        </p:par>
                      </p:childTnLst>
                    </p:cTn>
                  </p:par>
                  <p:par>
                    <p:cTn id="298" fill="hold">
                      <p:stCondLst>
                        <p:cond delay="indefinite"/>
                      </p:stCondLst>
                      <p:childTnLst>
                        <p:par>
                          <p:cTn id="299" fill="hold">
                            <p:stCondLst>
                              <p:cond delay="0"/>
                            </p:stCondLst>
                            <p:childTnLst>
                              <p:par>
                                <p:cTn id="300" presetID="1" presetClass="entr" presetSubtype="0" fill="hold" grpId="0" nodeType="clickEffect">
                                  <p:stCondLst>
                                    <p:cond delay="0"/>
                                  </p:stCondLst>
                                  <p:childTnLst>
                                    <p:set>
                                      <p:cBhvr>
                                        <p:cTn id="301" dur="1" fill="hold">
                                          <p:stCondLst>
                                            <p:cond delay="0"/>
                                          </p:stCondLst>
                                        </p:cTn>
                                        <p:tgtEl>
                                          <p:spTgt spid="180"/>
                                        </p:tgtEl>
                                        <p:attrNameLst>
                                          <p:attrName>style.visibility</p:attrName>
                                        </p:attrNameLst>
                                      </p:cBhvr>
                                      <p:to>
                                        <p:strVal val="visible"/>
                                      </p:to>
                                    </p:set>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203"/>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204"/>
                                        </p:tgtEl>
                                        <p:attrNameLst>
                                          <p:attrName>style.visibility</p:attrName>
                                        </p:attrNameLst>
                                      </p:cBhvr>
                                      <p:to>
                                        <p:strVal val="visible"/>
                                      </p:to>
                                    </p:set>
                                  </p:childTnLst>
                                </p:cTn>
                              </p:par>
                            </p:childTnLst>
                          </p:cTn>
                        </p:par>
                      </p:childTnLst>
                    </p:cTn>
                  </p:par>
                  <p:par>
                    <p:cTn id="310" fill="hold">
                      <p:stCondLst>
                        <p:cond delay="indefinite"/>
                      </p:stCondLst>
                      <p:childTnLst>
                        <p:par>
                          <p:cTn id="311" fill="hold">
                            <p:stCondLst>
                              <p:cond delay="0"/>
                            </p:stCondLst>
                            <p:childTnLst>
                              <p:par>
                                <p:cTn id="312" presetID="1" presetClass="entr" presetSubtype="0" fill="hold" grpId="0" nodeType="clickEffect">
                                  <p:stCondLst>
                                    <p:cond delay="0"/>
                                  </p:stCondLst>
                                  <p:childTnLst>
                                    <p:set>
                                      <p:cBhvr>
                                        <p:cTn id="313" dur="1" fill="hold">
                                          <p:stCondLst>
                                            <p:cond delay="0"/>
                                          </p:stCondLst>
                                        </p:cTn>
                                        <p:tgtEl>
                                          <p:spTgt spid="205"/>
                                        </p:tgtEl>
                                        <p:attrNameLst>
                                          <p:attrName>style.visibility</p:attrName>
                                        </p:attrNameLst>
                                      </p:cBhvr>
                                      <p:to>
                                        <p:strVal val="visible"/>
                                      </p:to>
                                    </p:set>
                                  </p:childTnLst>
                                </p:cTn>
                              </p:par>
                            </p:childTnLst>
                          </p:cTn>
                        </p:par>
                      </p:childTnLst>
                    </p:cTn>
                  </p:par>
                  <p:par>
                    <p:cTn id="314" fill="hold">
                      <p:stCondLst>
                        <p:cond delay="indefinite"/>
                      </p:stCondLst>
                      <p:childTnLst>
                        <p:par>
                          <p:cTn id="315" fill="hold">
                            <p:stCondLst>
                              <p:cond delay="0"/>
                            </p:stCondLst>
                            <p:childTnLst>
                              <p:par>
                                <p:cTn id="316" presetID="22" presetClass="entr" presetSubtype="4" fill="hold" grpId="0" nodeType="clickEffect">
                                  <p:stCondLst>
                                    <p:cond delay="0"/>
                                  </p:stCondLst>
                                  <p:childTnLst>
                                    <p:set>
                                      <p:cBhvr>
                                        <p:cTn id="317" dur="1" fill="hold">
                                          <p:stCondLst>
                                            <p:cond delay="0"/>
                                          </p:stCondLst>
                                        </p:cTn>
                                        <p:tgtEl>
                                          <p:spTgt spid="208"/>
                                        </p:tgtEl>
                                        <p:attrNameLst>
                                          <p:attrName>style.visibility</p:attrName>
                                        </p:attrNameLst>
                                      </p:cBhvr>
                                      <p:to>
                                        <p:strVal val="visible"/>
                                      </p:to>
                                    </p:set>
                                    <p:animEffect transition="in" filter="wipe(down)">
                                      <p:cBhvr>
                                        <p:cTn id="318" dur="500"/>
                                        <p:tgtEl>
                                          <p:spTgt spid="208"/>
                                        </p:tgtEl>
                                      </p:cBhvr>
                                    </p:animEffect>
                                  </p:childTnLst>
                                </p:cTn>
                              </p:par>
                            </p:childTnLst>
                          </p:cTn>
                        </p:par>
                      </p:childTnLst>
                    </p:cTn>
                  </p:par>
                  <p:par>
                    <p:cTn id="319" fill="hold">
                      <p:stCondLst>
                        <p:cond delay="indefinite"/>
                      </p:stCondLst>
                      <p:childTnLst>
                        <p:par>
                          <p:cTn id="320" fill="hold">
                            <p:stCondLst>
                              <p:cond delay="0"/>
                            </p:stCondLst>
                            <p:childTnLst>
                              <p:par>
                                <p:cTn id="321" presetID="22" presetClass="entr" presetSubtype="4" fill="hold" grpId="0" nodeType="clickEffect">
                                  <p:stCondLst>
                                    <p:cond delay="0"/>
                                  </p:stCondLst>
                                  <p:childTnLst>
                                    <p:set>
                                      <p:cBhvr>
                                        <p:cTn id="322" dur="1" fill="hold">
                                          <p:stCondLst>
                                            <p:cond delay="0"/>
                                          </p:stCondLst>
                                        </p:cTn>
                                        <p:tgtEl>
                                          <p:spTgt spid="207"/>
                                        </p:tgtEl>
                                        <p:attrNameLst>
                                          <p:attrName>style.visibility</p:attrName>
                                        </p:attrNameLst>
                                      </p:cBhvr>
                                      <p:to>
                                        <p:strVal val="visible"/>
                                      </p:to>
                                    </p:set>
                                    <p:animEffect transition="in" filter="wipe(down)">
                                      <p:cBhvr>
                                        <p:cTn id="323" dur="5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208" grpId="0" animBg="1"/>
      <p:bldP spid="206" grpId="0" animBg="1"/>
      <p:bldP spid="207" grpId="0" animBg="1"/>
      <p:bldP spid="4" grpId="0"/>
      <p:bldP spid="26" grpId="0"/>
      <p:bldP spid="9" grpId="0"/>
      <p:bldP spid="10" grpId="0"/>
      <p:bldP spid="11" grpId="0"/>
      <p:bldP spid="78" grpId="0"/>
      <p:bldP spid="79" grpId="0"/>
      <p:bldP spid="80" grpId="0"/>
      <p:bldP spid="81" grpId="0"/>
      <p:bldP spid="82" grpId="0"/>
      <p:bldP spid="83" grpId="0"/>
      <p:bldP spid="84" grpId="0"/>
      <p:bldP spid="85" grpId="0"/>
      <p:bldP spid="86" grpId="0"/>
      <p:bldP spid="87" grpId="0"/>
      <p:bldP spid="88" grpId="0"/>
      <p:bldP spid="89" grpId="0"/>
      <p:bldP spid="90" grpId="0"/>
      <p:bldP spid="91" grpId="0"/>
      <p:bldP spid="92" grpId="0"/>
      <p:bldP spid="93" grpId="0"/>
      <p:bldP spid="94" grpId="0"/>
      <p:bldP spid="109" grpId="0"/>
      <p:bldP spid="110" grpId="0"/>
      <p:bldP spid="111"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P spid="125" grpId="0"/>
      <p:bldP spid="127" grpId="0"/>
      <p:bldP spid="128" grpId="0"/>
      <p:bldP spid="129" grpId="0"/>
      <p:bldP spid="1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5" grpId="0" animBg="1"/>
      <p:bldP spid="176" grpId="0" animBg="1"/>
      <p:bldP spid="177" grpId="0" animBg="1"/>
      <p:bldP spid="178" grpId="0" animBg="1"/>
      <p:bldP spid="179" grpId="0" animBg="1"/>
      <p:bldP spid="180" grpId="0" animBg="1"/>
      <p:bldP spid="181" grpId="0" animBg="1"/>
      <p:bldP spid="188" grpId="0"/>
      <p:bldP spid="203" grpId="0" animBg="1"/>
      <p:bldP spid="204" grpId="0" animBg="1"/>
      <p:bldP spid="20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E98EEF0-657E-B3EF-A4CF-3C47C8DDCA20}"/>
              </a:ext>
            </a:extLst>
          </p:cNvPr>
          <p:cNvPicPr>
            <a:picLocks noChangeAspect="1"/>
          </p:cNvPicPr>
          <p:nvPr/>
        </p:nvPicPr>
        <p:blipFill>
          <a:blip r:embed="rId2"/>
          <a:stretch>
            <a:fillRect/>
          </a:stretch>
        </p:blipFill>
        <p:spPr>
          <a:xfrm>
            <a:off x="6858000" y="1371600"/>
            <a:ext cx="2002887"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26" name="TextBox 25"/>
          <p:cNvSpPr txBox="1"/>
          <p:nvPr/>
        </p:nvSpPr>
        <p:spPr>
          <a:xfrm>
            <a:off x="363071" y="1216943"/>
            <a:ext cx="42445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188" name="TextBox 187"/>
          <p:cNvSpPr txBox="1"/>
          <p:nvPr/>
        </p:nvSpPr>
        <p:spPr>
          <a:xfrm>
            <a:off x="363071" y="1692431"/>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6" name="TextBox 225"/>
          <p:cNvSpPr txBox="1"/>
          <p:nvPr/>
        </p:nvSpPr>
        <p:spPr>
          <a:xfrm>
            <a:off x="363071" y="2094767"/>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BA53D16-A59E-4459-A24F-DD68687FF3C3}"/>
              </a:ext>
            </a:extLst>
          </p:cNvPr>
          <p:cNvSpPr/>
          <p:nvPr/>
        </p:nvSpPr>
        <p:spPr>
          <a:xfrm>
            <a:off x="7315200" y="3474720"/>
            <a:ext cx="365760" cy="182880"/>
          </a:xfrm>
          <a:prstGeom prst="roundRect">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9" name="Rectangle 8">
            <a:hlinkClick r:id="rId3"/>
            <a:extLst>
              <a:ext uri="{FF2B5EF4-FFF2-40B4-BE49-F238E27FC236}">
                <a16:creationId xmlns:a16="http://schemas.microsoft.com/office/drawing/2014/main" id="{82E1F4A3-450D-457C-AC1C-EDA6974AC93C}"/>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3"/>
            <a:extLst>
              <a:ext uri="{FF2B5EF4-FFF2-40B4-BE49-F238E27FC236}">
                <a16:creationId xmlns:a16="http://schemas.microsoft.com/office/drawing/2014/main" id="{D701ECDC-D065-4299-8FCB-94667C19DDB6}"/>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7D91568D-FC96-B328-F847-168595B9B0B4}"/>
              </a:ext>
            </a:extLst>
          </p:cNvPr>
          <p:cNvSpPr txBox="1"/>
          <p:nvPr/>
        </p:nvSpPr>
        <p:spPr>
          <a:xfrm>
            <a:off x="2987486" y="2080944"/>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A263A492-32EC-DDDE-8158-2E3F575E2ED9}"/>
              </a:ext>
            </a:extLst>
          </p:cNvPr>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Tree>
    <p:extLst>
      <p:ext uri="{BB962C8B-B14F-4D97-AF65-F5344CB8AC3E}">
        <p14:creationId xmlns:p14="http://schemas.microsoft.com/office/powerpoint/2010/main" val="413414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88" grpId="0"/>
      <p:bldP spid="226" grpId="0"/>
      <p:bldP spid="6"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1628375-39DD-F2BA-EDEA-F8E19687BAF9}"/>
              </a:ext>
            </a:extLst>
          </p:cNvPr>
          <p:cNvPicPr>
            <a:picLocks noChangeAspect="1"/>
          </p:cNvPicPr>
          <p:nvPr/>
        </p:nvPicPr>
        <p:blipFill>
          <a:blip r:embed="rId2"/>
          <a:stretch>
            <a:fillRect/>
          </a:stretch>
        </p:blipFill>
        <p:spPr>
          <a:xfrm>
            <a:off x="6858000" y="1371600"/>
            <a:ext cx="2027148"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lvl="0" fontAlgn="auto">
              <a:spcBef>
                <a:spcPts val="0"/>
              </a:spcBef>
              <a:spcAft>
                <a:spcPts val="0"/>
              </a:spcAf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a:t>
            </a:r>
            <a:r>
              <a:rPr lang="en-GB" dirty="0">
                <a:solidFill>
                  <a:prstClr val="black"/>
                </a:solidFill>
                <a:latin typeface="Comic Sans MS"/>
              </a:rPr>
              <a:t>tan </a:t>
            </a:r>
            <a:r>
              <a:rPr lang="en-GB" i="1" dirty="0">
                <a:solidFill>
                  <a:prstClr val="black"/>
                </a:solidFill>
                <a:cs typeface="Times New Roman" panose="02020603050405020304" pitchFamily="18" charset="0"/>
              </a:rPr>
              <a:t>x</a:t>
            </a:r>
            <a:r>
              <a:rPr lang="en-GB" dirty="0">
                <a:solidFill>
                  <a:prstClr val="black"/>
                </a:solidFill>
                <a:latin typeface="Comic Sans MS"/>
              </a:rPr>
              <a:t> </a:t>
            </a:r>
            <a:r>
              <a:rPr lang="en-GB" dirty="0">
                <a:solidFill>
                  <a:prstClr val="black"/>
                </a:solidFill>
                <a:cs typeface="Times New Roman" panose="02020603050405020304" pitchFamily="18" charset="0"/>
              </a:rPr>
              <a:t>=</a:t>
            </a:r>
            <a:r>
              <a:rPr lang="en-GB" dirty="0">
                <a:solidFill>
                  <a:prstClr val="black"/>
                </a:solidFill>
                <a:latin typeface="Comic Sans MS"/>
              </a:rPr>
              <a:t> 1 - </a:t>
            </a:r>
            <a:r>
              <a:rPr lang="en-GB" i="1" dirty="0">
                <a:solidFill>
                  <a:prstClr val="black"/>
                </a:solidFill>
                <a:cs typeface="Times New Roman" panose="02020603050405020304" pitchFamily="18" charset="0"/>
                <a:sym typeface="Symbol" panose="05050102010706020507" pitchFamily="18" charset="2"/>
              </a:rPr>
              <a:t>x</a:t>
            </a:r>
            <a:r>
              <a:rPr lang="en-GB" dirty="0">
                <a:solidFill>
                  <a:prstClr val="black"/>
                </a:solidFill>
                <a:latin typeface="Comic Sans MS"/>
              </a:rPr>
              <a:t>, -2</a:t>
            </a:r>
            <a:r>
              <a:rPr lang="en-GB" dirty="0">
                <a:solidFill>
                  <a:prstClr val="black"/>
                </a:solidFill>
                <a:latin typeface="Symbol" panose="05050102010706020507" pitchFamily="18" charset="2"/>
              </a:rPr>
              <a:t>p</a:t>
            </a:r>
            <a:r>
              <a:rPr lang="en-GB" dirty="0">
                <a:solidFill>
                  <a:prstClr val="black"/>
                </a:solidFill>
                <a:latin typeface="Comic Sans MS"/>
              </a:rPr>
              <a:t> </a:t>
            </a:r>
            <a:r>
              <a:rPr lang="en-GB" dirty="0">
                <a:solidFill>
                  <a:prstClr val="black"/>
                </a:solidFill>
                <a:latin typeface="Comic Sans MS"/>
                <a:sym typeface="Symbol" panose="05050102010706020507" pitchFamily="18" charset="2"/>
              </a:rPr>
              <a:t> </a:t>
            </a:r>
            <a:r>
              <a:rPr lang="en-GB" i="1" dirty="0">
                <a:solidFill>
                  <a:prstClr val="black"/>
                </a:solidFill>
                <a:cs typeface="Times New Roman" panose="02020603050405020304" pitchFamily="18" charset="0"/>
                <a:sym typeface="Symbol" panose="05050102010706020507" pitchFamily="18" charset="2"/>
              </a:rPr>
              <a:t>x</a:t>
            </a:r>
            <a:r>
              <a:rPr lang="en-GB" dirty="0">
                <a:solidFill>
                  <a:prstClr val="black"/>
                </a:solidFill>
                <a:latin typeface="Comic Sans MS"/>
                <a:sym typeface="Symbol" panose="05050102010706020507" pitchFamily="18" charset="2"/>
              </a:rPr>
              <a:t>  2</a:t>
            </a:r>
            <a:r>
              <a:rPr lang="en-GB" dirty="0">
                <a:solidFill>
                  <a:prstClr val="black"/>
                </a:solidFill>
                <a:latin typeface="Symbol" panose="05050102010706020507" pitchFamily="18" charset="2"/>
                <a:sym typeface="Symbol" panose="05050102010706020507" pitchFamily="18" charset="2"/>
              </a:rPr>
              <a:t>p</a:t>
            </a:r>
            <a:r>
              <a:rPr lang="en-GB" dirty="0">
                <a:solidFill>
                  <a:prstClr val="black"/>
                </a:solidFill>
                <a:latin typeface="Comic Sans M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86220" y="1183240"/>
            <a:ext cx="4087659" cy="461665"/>
          </a:xfrm>
          <a:prstGeom prst="rect">
            <a:avLst/>
          </a:prstGeom>
          <a:noFill/>
        </p:spPr>
        <p:txBody>
          <a:bodyPr wrap="square" rtlCol="0">
            <a:spAutoFit/>
          </a:bodyPr>
          <a:lstStyle/>
          <a:p>
            <a:pPr lvl="0" fontAlgn="auto">
              <a:spcBef>
                <a:spcPts val="0"/>
              </a:spcBef>
              <a:spcAft>
                <a:spcPts val="0"/>
              </a:spcAf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a:t>
            </a:r>
            <a:r>
              <a:rPr lang="en-GB" dirty="0">
                <a:solidFill>
                  <a:prstClr val="black"/>
                </a:solidFill>
                <a:latin typeface="Comic Sans MS"/>
              </a:rPr>
              <a:t>3 sf.</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88" name="TextBox 187"/>
          <p:cNvSpPr txBox="1"/>
          <p:nvPr/>
        </p:nvSpPr>
        <p:spPr>
          <a:xfrm>
            <a:off x="386220" y="1658728"/>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1" name="TextBox 220"/>
          <p:cNvSpPr txBox="1"/>
          <p:nvPr/>
        </p:nvSpPr>
        <p:spPr>
          <a:xfrm>
            <a:off x="386220" y="2456983"/>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2" name="TextBox 221"/>
          <p:cNvSpPr txBox="1"/>
          <p:nvPr/>
        </p:nvSpPr>
        <p:spPr>
          <a:xfrm>
            <a:off x="386220" y="3264764"/>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Oval 8"/>
          <p:cNvSpPr/>
          <p:nvPr/>
        </p:nvSpPr>
        <p:spPr>
          <a:xfrm>
            <a:off x="6957669" y="1965251"/>
            <a:ext cx="336884" cy="181801"/>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4" name="Rectangle 13">
            <a:hlinkClick r:id="rId3"/>
            <a:extLst>
              <a:ext uri="{FF2B5EF4-FFF2-40B4-BE49-F238E27FC236}">
                <a16:creationId xmlns:a16="http://schemas.microsoft.com/office/drawing/2014/main" id="{FA71AF4A-5FC9-49BD-83FD-AD0EC38C89B3}"/>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076CEF27-CF03-4E0E-931F-E5C5587126EF}"/>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04382199-DD3D-EC09-38A6-AC987CE6DD62}"/>
              </a:ext>
            </a:extLst>
          </p:cNvPr>
          <p:cNvSpPr txBox="1"/>
          <p:nvPr/>
        </p:nvSpPr>
        <p:spPr>
          <a:xfrm>
            <a:off x="386220" y="2061064"/>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B9A391EE-5E38-94C9-572B-832A5E87834F}"/>
              </a:ext>
            </a:extLst>
          </p:cNvPr>
          <p:cNvSpPr txBox="1"/>
          <p:nvPr/>
        </p:nvSpPr>
        <p:spPr>
          <a:xfrm>
            <a:off x="3010635" y="2047241"/>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5696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 grpId="0"/>
      <p:bldP spid="222"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637C4E-B526-7A98-A437-3A407D6EC7CD}"/>
              </a:ext>
            </a:extLst>
          </p:cNvPr>
          <p:cNvPicPr>
            <a:picLocks noChangeAspect="1"/>
          </p:cNvPicPr>
          <p:nvPr/>
        </p:nvPicPr>
        <p:blipFill>
          <a:blip r:embed="rId2"/>
          <a:stretch>
            <a:fillRect/>
          </a:stretch>
        </p:blipFill>
        <p:spPr>
          <a:xfrm>
            <a:off x="6858000" y="1371600"/>
            <a:ext cx="2028446"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4" name="TextBox 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26" name="TextBox 25"/>
          <p:cNvSpPr txBox="1"/>
          <p:nvPr/>
        </p:nvSpPr>
        <p:spPr>
          <a:xfrm>
            <a:off x="340769" y="1250947"/>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188" name="TextBox 187"/>
          <p:cNvSpPr txBox="1"/>
          <p:nvPr/>
        </p:nvSpPr>
        <p:spPr>
          <a:xfrm>
            <a:off x="340769" y="1726435"/>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p:nvSpPr>
        <p:spPr>
          <a:xfrm>
            <a:off x="340769" y="4108263"/>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4" name="Rectangle 13">
            <a:hlinkClick r:id="rId3"/>
            <a:extLst>
              <a:ext uri="{FF2B5EF4-FFF2-40B4-BE49-F238E27FC236}">
                <a16:creationId xmlns:a16="http://schemas.microsoft.com/office/drawing/2014/main" id="{8E376555-644C-4FC5-B211-E58CE86B914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3"/>
            <a:extLst>
              <a:ext uri="{FF2B5EF4-FFF2-40B4-BE49-F238E27FC236}">
                <a16:creationId xmlns:a16="http://schemas.microsoft.com/office/drawing/2014/main" id="{8625F34F-A724-459C-B64B-24ADE024731D}"/>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F2699C9-20A2-E6D8-7707-225DB4E4A539}"/>
              </a:ext>
            </a:extLst>
          </p:cNvPr>
          <p:cNvSpPr txBox="1"/>
          <p:nvPr/>
        </p:nvSpPr>
        <p:spPr>
          <a:xfrm>
            <a:off x="340769" y="2524690"/>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BE0AA368-6BD9-7470-FA37-4A971013DEAA}"/>
              </a:ext>
            </a:extLst>
          </p:cNvPr>
          <p:cNvSpPr txBox="1"/>
          <p:nvPr/>
        </p:nvSpPr>
        <p:spPr>
          <a:xfrm>
            <a:off x="340769" y="3332471"/>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24639CB4-5B2F-BB57-54E7-1FBD81CF7D5A}"/>
              </a:ext>
            </a:extLst>
          </p:cNvPr>
          <p:cNvSpPr txBox="1"/>
          <p:nvPr/>
        </p:nvSpPr>
        <p:spPr>
          <a:xfrm>
            <a:off x="340769" y="2128771"/>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BD100512-1281-E1D2-5F24-EDDDABCAC6CC}"/>
              </a:ext>
            </a:extLst>
          </p:cNvPr>
          <p:cNvSpPr txBox="1"/>
          <p:nvPr/>
        </p:nvSpPr>
        <p:spPr>
          <a:xfrm>
            <a:off x="2965184" y="2114948"/>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DC90B5E2-101D-CE6E-A326-585F2237D41B}"/>
              </a:ext>
            </a:extLst>
          </p:cNvPr>
          <p:cNvSpPr/>
          <p:nvPr/>
        </p:nvSpPr>
        <p:spPr>
          <a:xfrm>
            <a:off x="6949440" y="3108195"/>
            <a:ext cx="365760" cy="182880"/>
          </a:xfrm>
          <a:prstGeom prst="roundRect">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Tree>
    <p:extLst>
      <p:ext uri="{BB962C8B-B14F-4D97-AF65-F5344CB8AC3E}">
        <p14:creationId xmlns:p14="http://schemas.microsoft.com/office/powerpoint/2010/main" val="387308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C467073-D9A6-B573-EFB5-872D3DE0C0CB}"/>
              </a:ext>
            </a:extLst>
          </p:cNvPr>
          <p:cNvPicPr>
            <a:picLocks noChangeAspect="1"/>
          </p:cNvPicPr>
          <p:nvPr/>
        </p:nvPicPr>
        <p:blipFill>
          <a:blip r:embed="rId2"/>
          <a:stretch>
            <a:fillRect/>
          </a:stretch>
        </p:blipFill>
        <p:spPr>
          <a:xfrm>
            <a:off x="6858000" y="1371600"/>
            <a:ext cx="2022817"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9" name="Oval 8"/>
          <p:cNvSpPr/>
          <p:nvPr/>
        </p:nvSpPr>
        <p:spPr>
          <a:xfrm>
            <a:off x="8121557" y="4318872"/>
            <a:ext cx="336884" cy="231520"/>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25" name="Oval 224"/>
          <p:cNvSpPr/>
          <p:nvPr/>
        </p:nvSpPr>
        <p:spPr>
          <a:xfrm>
            <a:off x="7384801" y="3737160"/>
            <a:ext cx="336884" cy="231520"/>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4" name="TextBox 13"/>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5" name="TextBox 14"/>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18" name="Rectangle 17">
            <a:hlinkClick r:id="rId3"/>
            <a:extLst>
              <a:ext uri="{FF2B5EF4-FFF2-40B4-BE49-F238E27FC236}">
                <a16:creationId xmlns:a16="http://schemas.microsoft.com/office/drawing/2014/main" id="{2FE0634B-3DA3-4614-80FD-CC82619EA1F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hlinkClick r:id="rId3"/>
            <a:extLst>
              <a:ext uri="{FF2B5EF4-FFF2-40B4-BE49-F238E27FC236}">
                <a16:creationId xmlns:a16="http://schemas.microsoft.com/office/drawing/2014/main" id="{E712217F-377C-4E51-9FAD-B73C5A6871DA}"/>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11343BED-9210-937D-8382-9BF988889AE7}"/>
              </a:ext>
            </a:extLst>
          </p:cNvPr>
          <p:cNvSpPr txBox="1"/>
          <p:nvPr/>
        </p:nvSpPr>
        <p:spPr>
          <a:xfrm>
            <a:off x="340769" y="1726435"/>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a:extLst>
              <a:ext uri="{FF2B5EF4-FFF2-40B4-BE49-F238E27FC236}">
                <a16:creationId xmlns:a16="http://schemas.microsoft.com/office/drawing/2014/main" id="{350CFAA0-B7A7-74E6-3A30-167B14EC6EC2}"/>
              </a:ext>
            </a:extLst>
          </p:cNvPr>
          <p:cNvSpPr txBox="1"/>
          <p:nvPr/>
        </p:nvSpPr>
        <p:spPr>
          <a:xfrm>
            <a:off x="340769" y="4108263"/>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2A026E88-BC32-A741-ACEC-8ABB7B0E59C3}"/>
              </a:ext>
            </a:extLst>
          </p:cNvPr>
          <p:cNvSpPr txBox="1"/>
          <p:nvPr/>
        </p:nvSpPr>
        <p:spPr>
          <a:xfrm>
            <a:off x="340769" y="2524690"/>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D57133B6-140A-0388-75E7-995C016C135F}"/>
              </a:ext>
            </a:extLst>
          </p:cNvPr>
          <p:cNvSpPr txBox="1"/>
          <p:nvPr/>
        </p:nvSpPr>
        <p:spPr>
          <a:xfrm>
            <a:off x="340769" y="3332471"/>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16EFD413-5BD9-B533-5126-D41D4567080D}"/>
              </a:ext>
            </a:extLst>
          </p:cNvPr>
          <p:cNvSpPr txBox="1"/>
          <p:nvPr/>
        </p:nvSpPr>
        <p:spPr>
          <a:xfrm>
            <a:off x="340769" y="2128771"/>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0EA8A377-B240-0818-645A-C33B84AC802B}"/>
              </a:ext>
            </a:extLst>
          </p:cNvPr>
          <p:cNvSpPr txBox="1"/>
          <p:nvPr/>
        </p:nvSpPr>
        <p:spPr>
          <a:xfrm>
            <a:off x="2965184" y="2114948"/>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8" name="TextBox 27">
            <a:extLst>
              <a:ext uri="{FF2B5EF4-FFF2-40B4-BE49-F238E27FC236}">
                <a16:creationId xmlns:a16="http://schemas.microsoft.com/office/drawing/2014/main" id="{46CAE5C0-C596-76B3-E3E4-C983FAA2DC2F}"/>
              </a:ext>
            </a:extLst>
          </p:cNvPr>
          <p:cNvSpPr txBox="1"/>
          <p:nvPr/>
        </p:nvSpPr>
        <p:spPr>
          <a:xfrm>
            <a:off x="1762373" y="4175127"/>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Y1</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9" name="TextBox 28">
            <a:extLst>
              <a:ext uri="{FF2B5EF4-FFF2-40B4-BE49-F238E27FC236}">
                <a16:creationId xmlns:a16="http://schemas.microsoft.com/office/drawing/2014/main" id="{84D7A7F3-5818-924D-1288-E90AD1709932}"/>
              </a:ext>
            </a:extLst>
          </p:cNvPr>
          <p:cNvSpPr txBox="1"/>
          <p:nvPr/>
        </p:nvSpPr>
        <p:spPr>
          <a:xfrm>
            <a:off x="3794597" y="4180771"/>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30" name="TextBox 29">
            <a:extLst>
              <a:ext uri="{FF2B5EF4-FFF2-40B4-BE49-F238E27FC236}">
                <a16:creationId xmlns:a16="http://schemas.microsoft.com/office/drawing/2014/main" id="{C8FB4C08-82EA-EAB0-3B62-CB0DE20624B9}"/>
              </a:ext>
            </a:extLst>
          </p:cNvPr>
          <p:cNvSpPr txBox="1"/>
          <p:nvPr/>
        </p:nvSpPr>
        <p:spPr>
          <a:xfrm>
            <a:off x="4726253" y="423867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1735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25" grpId="0" animBg="1"/>
      <p:bldP spid="20" grpId="0"/>
      <p:bldP spid="28" grpId="0"/>
      <p:bldP spid="29"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464D029D-0F50-D33C-FD2A-36F6B9781552}"/>
              </a:ext>
            </a:extLst>
          </p:cNvPr>
          <p:cNvPicPr>
            <a:picLocks noChangeAspect="1"/>
          </p:cNvPicPr>
          <p:nvPr/>
        </p:nvPicPr>
        <p:blipFill>
          <a:blip r:embed="rId2"/>
          <a:stretch>
            <a:fillRect/>
          </a:stretch>
        </p:blipFill>
        <p:spPr>
          <a:xfrm>
            <a:off x="6858000" y="1371600"/>
            <a:ext cx="2029736" cy="4663440"/>
          </a:xfrm>
          <a:prstGeom prst="rect">
            <a:avLst/>
          </a:prstGeom>
        </p:spPr>
      </p:pic>
      <p:sp>
        <p:nvSpPr>
          <p:cNvPr id="3" name="TextBox 2"/>
          <p:cNvSpPr txBox="1"/>
          <p:nvPr/>
        </p:nvSpPr>
        <p:spPr>
          <a:xfrm>
            <a:off x="363071" y="215153"/>
            <a:ext cx="790014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rgbClr val="002060"/>
                </a:solidFill>
                <a:effectLst/>
                <a:uLnTx/>
                <a:uFillTx/>
                <a:latin typeface="Comic Sans MS"/>
                <a:ea typeface="+mn-ea"/>
                <a:cs typeface="+mn-cs"/>
              </a:rPr>
              <a:t>Solving equations using the graphs</a:t>
            </a:r>
          </a:p>
        </p:txBody>
      </p:sp>
      <p:sp>
        <p:nvSpPr>
          <p:cNvPr id="22" name="Oval 21"/>
          <p:cNvSpPr/>
          <p:nvPr/>
        </p:nvSpPr>
        <p:spPr>
          <a:xfrm>
            <a:off x="8426116" y="5203631"/>
            <a:ext cx="336884" cy="231520"/>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23" name="Oval 22"/>
          <p:cNvSpPr/>
          <p:nvPr/>
        </p:nvSpPr>
        <p:spPr>
          <a:xfrm>
            <a:off x="7318582" y="5502122"/>
            <a:ext cx="336884" cy="231520"/>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TextBox 12"/>
          <p:cNvSpPr txBox="1"/>
          <p:nvPr/>
        </p:nvSpPr>
        <p:spPr>
          <a:xfrm>
            <a:off x="408141" y="811584"/>
            <a:ext cx="83221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Solve the equation 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sym typeface="Symbol" panose="05050102010706020507" pitchFamily="18" charset="2"/>
              </a:rPr>
              <a:t>x</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 2</a:t>
            </a:r>
            <a:r>
              <a:rPr kumimoji="0" lang="en-GB" sz="2400" b="0" i="0" u="none" strike="noStrike" kern="1200" cap="none" spc="0" normalizeH="0" baseline="0" noProof="0" dirty="0">
                <a:ln>
                  <a:noFill/>
                </a:ln>
                <a:solidFill>
                  <a:prstClr val="black"/>
                </a:solidFill>
                <a:effectLst/>
                <a:uLnTx/>
                <a:uFillTx/>
                <a:latin typeface="Symbol" panose="05050102010706020507" pitchFamily="18" charset="2"/>
                <a:ea typeface="+mn-ea"/>
                <a:cs typeface="+mn-cs"/>
                <a:sym typeface="Symbol" panose="05050102010706020507" pitchFamily="18" charset="2"/>
              </a:rPr>
              <a:t>p</a:t>
            </a:r>
            <a:r>
              <a:rPr kumimoji="0" lang="en-GB" sz="2400" b="0" i="0" u="none" strike="noStrike" kern="1200" cap="none" spc="0" normalizeH="0" baseline="0" noProof="0" dirty="0">
                <a:ln>
                  <a:noFill/>
                </a:ln>
                <a:solidFill>
                  <a:prstClr val="black"/>
                </a:solidFill>
                <a:effectLst/>
                <a:uLnTx/>
                <a:uFillTx/>
                <a:latin typeface="Comic Sans MS"/>
                <a:ea typeface="+mn-ea"/>
                <a:cs typeface="+mn-cs"/>
                <a:sym typeface="Symbol" panose="05050102010706020507" pitchFamily="18" charset="2"/>
              </a:rPr>
              <a:t> </a:t>
            </a:r>
            <a:endParaRPr kumimoji="0" lang="en-GB" sz="24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4" name="TextBox 13"/>
          <p:cNvSpPr txBox="1"/>
          <p:nvPr/>
        </p:nvSpPr>
        <p:spPr>
          <a:xfrm>
            <a:off x="408141" y="1302588"/>
            <a:ext cx="6570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Give your answers to 3 sf.</a:t>
            </a:r>
          </a:p>
        </p:txBody>
      </p:sp>
      <p:sp>
        <p:nvSpPr>
          <p:cNvPr id="17" name="Rectangle 16">
            <a:hlinkClick r:id="rId3"/>
            <a:extLst>
              <a:ext uri="{FF2B5EF4-FFF2-40B4-BE49-F238E27FC236}">
                <a16:creationId xmlns:a16="http://schemas.microsoft.com/office/drawing/2014/main" id="{005BC1A8-EFF0-41C3-A4E4-2E61E80E2E36}"/>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hlinkClick r:id="rId3"/>
            <a:extLst>
              <a:ext uri="{FF2B5EF4-FFF2-40B4-BE49-F238E27FC236}">
                <a16:creationId xmlns:a16="http://schemas.microsoft.com/office/drawing/2014/main" id="{0890DEC3-78F2-4A86-9FD8-8E7608E0509C}"/>
              </a:ext>
            </a:extLst>
          </p:cNvPr>
          <p:cNvSpPr/>
          <p:nvPr/>
        </p:nvSpPr>
        <p:spPr>
          <a:xfrm>
            <a:off x="571500" y="6553238"/>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F69809E-C138-3401-22C7-4BCF172D8C1F}"/>
              </a:ext>
            </a:extLst>
          </p:cNvPr>
          <p:cNvSpPr txBox="1"/>
          <p:nvPr/>
        </p:nvSpPr>
        <p:spPr>
          <a:xfrm>
            <a:off x="340769" y="1726435"/>
            <a:ext cx="430518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We will use the GDC to solve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1177513E-740E-7441-BE0C-1B19D2A060C5}"/>
              </a:ext>
            </a:extLst>
          </p:cNvPr>
          <p:cNvSpPr txBox="1"/>
          <p:nvPr/>
        </p:nvSpPr>
        <p:spPr>
          <a:xfrm>
            <a:off x="340769" y="4108263"/>
            <a:ext cx="411573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y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36ECB7A1-8BBF-3CD8-588D-66E0381F7A39}"/>
              </a:ext>
            </a:extLst>
          </p:cNvPr>
          <p:cNvSpPr txBox="1"/>
          <p:nvPr/>
        </p:nvSpPr>
        <p:spPr>
          <a:xfrm>
            <a:off x="340769" y="2524690"/>
            <a:ext cx="430518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Now check that the GDC is in radians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A7495D8D-1F6D-F5CD-B127-0AE666BBD64B}"/>
              </a:ext>
            </a:extLst>
          </p:cNvPr>
          <p:cNvSpPr txBox="1"/>
          <p:nvPr/>
        </p:nvSpPr>
        <p:spPr>
          <a:xfrm>
            <a:off x="340769" y="3332471"/>
            <a:ext cx="50726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If not use the arrows to put the cursor</a:t>
            </a:r>
            <a:r>
              <a:rPr kumimoji="0" lang="en-GB" sz="2400" b="0" i="0" u="none" strike="noStrike" kern="1200" cap="none" spc="0" normalizeH="0" noProof="0" dirty="0">
                <a:ln>
                  <a:noFill/>
                </a:ln>
                <a:solidFill>
                  <a:prstClr val="black"/>
                </a:solidFill>
                <a:effectLst/>
                <a:uLnTx/>
                <a:uFillTx/>
                <a:latin typeface="Comic Sans MS"/>
                <a:ea typeface="+mn-ea"/>
                <a:cs typeface="+mn-cs"/>
              </a:rPr>
              <a:t> in radians and press enter</a:t>
            </a:r>
            <a:r>
              <a:rPr kumimoji="0" lang="en-GB" sz="24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2D4009A3-BD4F-AA5A-72C5-33638D9F5DAB}"/>
              </a:ext>
            </a:extLst>
          </p:cNvPr>
          <p:cNvSpPr txBox="1"/>
          <p:nvPr/>
        </p:nvSpPr>
        <p:spPr>
          <a:xfrm>
            <a:off x="340769" y="2128771"/>
            <a:ext cx="262441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Turn on the GDC</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A175DC3E-C241-739F-F17E-E2DCEE97B9DE}"/>
              </a:ext>
            </a:extLst>
          </p:cNvPr>
          <p:cNvSpPr txBox="1"/>
          <p:nvPr/>
        </p:nvSpPr>
        <p:spPr>
          <a:xfrm>
            <a:off x="2965184" y="2114948"/>
            <a:ext cx="198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Press mode</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a:extLst>
              <a:ext uri="{FF2B5EF4-FFF2-40B4-BE49-F238E27FC236}">
                <a16:creationId xmlns:a16="http://schemas.microsoft.com/office/drawing/2014/main" id="{68BE64F4-7B67-4EAA-5C1D-FE2F097A3537}"/>
              </a:ext>
            </a:extLst>
          </p:cNvPr>
          <p:cNvSpPr txBox="1"/>
          <p:nvPr/>
        </p:nvSpPr>
        <p:spPr>
          <a:xfrm>
            <a:off x="1777928" y="4585985"/>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Y2</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195F25D6-1729-FDD7-F3BB-B816A08959D3}"/>
              </a:ext>
            </a:extLst>
          </p:cNvPr>
          <p:cNvSpPr txBox="1"/>
          <p:nvPr/>
        </p:nvSpPr>
        <p:spPr>
          <a:xfrm>
            <a:off x="3810152" y="4591629"/>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1 -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24" name="TextBox 23">
            <a:extLst>
              <a:ext uri="{FF2B5EF4-FFF2-40B4-BE49-F238E27FC236}">
                <a16:creationId xmlns:a16="http://schemas.microsoft.com/office/drawing/2014/main" id="{0DA53261-5B56-3BD6-95EA-868ED7E25F78}"/>
              </a:ext>
            </a:extLst>
          </p:cNvPr>
          <p:cNvSpPr txBox="1"/>
          <p:nvPr/>
        </p:nvSpPr>
        <p:spPr>
          <a:xfrm>
            <a:off x="4720075" y="4608732"/>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5" name="TextBox 24">
            <a:extLst>
              <a:ext uri="{FF2B5EF4-FFF2-40B4-BE49-F238E27FC236}">
                <a16:creationId xmlns:a16="http://schemas.microsoft.com/office/drawing/2014/main" id="{C64818A5-BD24-4A80-CA7D-52C0596C189B}"/>
              </a:ext>
            </a:extLst>
          </p:cNvPr>
          <p:cNvSpPr txBox="1"/>
          <p:nvPr/>
        </p:nvSpPr>
        <p:spPr>
          <a:xfrm>
            <a:off x="1762373" y="4175127"/>
            <a:ext cx="20477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 for Y1</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2BAE0F34-7D9E-C157-54E0-454A96AA2D89}"/>
              </a:ext>
            </a:extLst>
          </p:cNvPr>
          <p:cNvSpPr txBox="1"/>
          <p:nvPr/>
        </p:nvSpPr>
        <p:spPr>
          <a:xfrm>
            <a:off x="3794597" y="4180771"/>
            <a:ext cx="132381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tan </a:t>
            </a:r>
            <a:r>
              <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a:t>
            </a:r>
          </a:p>
        </p:txBody>
      </p:sp>
      <p:sp>
        <p:nvSpPr>
          <p:cNvPr id="27" name="TextBox 26">
            <a:extLst>
              <a:ext uri="{FF2B5EF4-FFF2-40B4-BE49-F238E27FC236}">
                <a16:creationId xmlns:a16="http://schemas.microsoft.com/office/drawing/2014/main" id="{F5F6129C-16C5-B80C-A086-BBE43DE36829}"/>
              </a:ext>
            </a:extLst>
          </p:cNvPr>
          <p:cNvSpPr txBox="1"/>
          <p:nvPr/>
        </p:nvSpPr>
        <p:spPr>
          <a:xfrm>
            <a:off x="4726253" y="4238676"/>
            <a:ext cx="1396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a:ea typeface="+mn-ea"/>
                <a:cs typeface="+mn-cs"/>
              </a:rPr>
              <a:t>enter</a:t>
            </a:r>
            <a:endParaRPr kumimoji="0" lang="en-GB"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0" name="Oval 29">
            <a:extLst>
              <a:ext uri="{FF2B5EF4-FFF2-40B4-BE49-F238E27FC236}">
                <a16:creationId xmlns:a16="http://schemas.microsoft.com/office/drawing/2014/main" id="{C3331960-D0F6-5348-1C63-130502B2C3AD}"/>
              </a:ext>
            </a:extLst>
          </p:cNvPr>
          <p:cNvSpPr/>
          <p:nvPr/>
        </p:nvSpPr>
        <p:spPr>
          <a:xfrm>
            <a:off x="7328578" y="3757311"/>
            <a:ext cx="336884" cy="231520"/>
          </a:xfrm>
          <a:prstGeom prst="ellipse">
            <a:avLst/>
          </a:prstGeom>
          <a:noFill/>
          <a:ln w="317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Tree>
    <p:extLst>
      <p:ext uri="{BB962C8B-B14F-4D97-AF65-F5344CB8AC3E}">
        <p14:creationId xmlns:p14="http://schemas.microsoft.com/office/powerpoint/2010/main" val="99065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3"/>
                                        </p:tgtEl>
                                        <p:attrNameLst>
                                          <p:attrName>style.visibility</p:attrName>
                                        </p:attrNameLst>
                                      </p:cBhvr>
                                      <p:to>
                                        <p:strVal val="hidden"/>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22"/>
                                        </p:tgtEl>
                                        <p:attrNameLst>
                                          <p:attrName>style.visibility</p:attrName>
                                        </p:attrNameLst>
                                      </p:cBhvr>
                                      <p:to>
                                        <p:strVal val="hidden"/>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30"/>
                                        </p:tgtEl>
                                        <p:attrNameLst>
                                          <p:attrName>style.visibility</p:attrName>
                                        </p:attrNameLst>
                                      </p:cBhvr>
                                      <p:to>
                                        <p:strVal val="hidden"/>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3" grpId="0" animBg="1"/>
      <p:bldP spid="23" grpId="1" animBg="1"/>
      <p:bldP spid="20" grpId="0"/>
      <p:bldP spid="21" grpId="0"/>
      <p:bldP spid="24" grpId="0"/>
      <p:bldP spid="30" grpId="0" animBg="1"/>
      <p:bldP spid="30"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1_10_solvexpeqs" id="{BFB07C4A-7573-457B-9229-667375C26C2E}" vid="{31DC8531-9E75-490C-A2AB-54B4CC27F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517</TotalTime>
  <Words>1312</Words>
  <Application>Microsoft Office PowerPoint</Application>
  <PresentationFormat>On-screen Show (4:3)</PresentationFormat>
  <Paragraphs>328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Cambria Math</vt:lpstr>
      <vt:lpstr>Comic Sans MS</vt:lpstr>
      <vt:lpstr>Symbol</vt:lpstr>
      <vt:lpstr>Times New Roman</vt:lpstr>
      <vt:lpstr>Wingdings 2</vt:lpstr>
      <vt:lpstr>Theme1</vt:lpstr>
      <vt:lpstr>Graphing circular functions: 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Graphing circular functions: tan</dc:title>
  <dc:creator>Mathssupport</dc:creator>
  <cp:lastModifiedBy>Orlando Hurtado</cp:lastModifiedBy>
  <cp:revision>17</cp:revision>
  <dcterms:created xsi:type="dcterms:W3CDTF">2020-03-27T15:46:16Z</dcterms:created>
  <dcterms:modified xsi:type="dcterms:W3CDTF">2023-07-27T12:22:21Z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