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1" r:id="rId3"/>
    <p:sldId id="263" r:id="rId4"/>
    <p:sldId id="262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315" r:id="rId14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9" d="100"/>
          <a:sy n="69" d="100"/>
        </p:scale>
        <p:origin x="144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26 July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9D10C1E5-8DC8-48B6-9952-439D67C574B3}"/>
              </a:ext>
            </a:extLst>
          </p:cNvPr>
          <p:cNvSpPr/>
          <p:nvPr userDrawn="1"/>
        </p:nvSpPr>
        <p:spPr>
          <a:xfrm>
            <a:off x="587869" y="6484019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A11B9EE-612F-4451-A064-56714AE0812B}"/>
              </a:ext>
            </a:extLst>
          </p:cNvPr>
          <p:cNvSpPr/>
          <p:nvPr userDrawn="1"/>
        </p:nvSpPr>
        <p:spPr>
          <a:xfrm>
            <a:off x="587869" y="6484019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7108C37-8FE1-4F43-96BC-DB9F3B44CA74}"/>
              </a:ext>
            </a:extLst>
          </p:cNvPr>
          <p:cNvSpPr/>
          <p:nvPr userDrawn="1"/>
        </p:nvSpPr>
        <p:spPr>
          <a:xfrm>
            <a:off x="587869" y="6484019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athssupport.or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7/26/2023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7BDFDB0-8D90-46E4-99DE-37E7B970D526}"/>
              </a:ext>
            </a:extLst>
          </p:cNvPr>
          <p:cNvSpPr/>
          <p:nvPr userDrawn="1"/>
        </p:nvSpPr>
        <p:spPr>
          <a:xfrm>
            <a:off x="587869" y="6484019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hyperlink" Target="http://www.mathssupport.org/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9.png"/><Relationship Id="rId7" Type="http://schemas.openxmlformats.org/officeDocument/2006/relationships/image" Target="../media/image22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11" Type="http://schemas.openxmlformats.org/officeDocument/2006/relationships/hyperlink" Target="http://www.mathssupport.org/" TargetMode="External"/><Relationship Id="rId5" Type="http://schemas.openxmlformats.org/officeDocument/2006/relationships/image" Target="../media/image20.png"/><Relationship Id="rId10" Type="http://schemas.openxmlformats.org/officeDocument/2006/relationships/image" Target="../media/image25.png"/><Relationship Id="rId4" Type="http://schemas.openxmlformats.org/officeDocument/2006/relationships/image" Target="../media/image18.png"/><Relationship Id="rId9" Type="http://schemas.openxmlformats.org/officeDocument/2006/relationships/image" Target="../media/image2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hyperlink" Target="http://www.mathssupport.org/" TargetMode="External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hyperlink" Target="http://www.mathssupport.org/" TargetMode="External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/>
          <a:lstStyle/>
          <a:p>
            <a:r>
              <a:rPr lang="en-GB" dirty="0"/>
              <a:t>Trigonometric identities</a:t>
            </a:r>
            <a:endParaRPr lang="en-US" dirty="0"/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190500" y="3200400"/>
            <a:ext cx="8763000" cy="1600200"/>
          </a:xfrm>
        </p:spPr>
        <p:txBody>
          <a:bodyPr>
            <a:normAutofit lnSpcReduction="10000"/>
          </a:bodyPr>
          <a:lstStyle/>
          <a:p>
            <a:pPr marL="633413" indent="-633413" algn="l"/>
            <a:r>
              <a:rPr lang="en-US" dirty="0"/>
              <a:t>LO: To find the Pythagorean identity and trigonometric identities for the sine and cosine of the double angle.</a:t>
            </a:r>
          </a:p>
          <a:p>
            <a:pPr marL="633413" algn="l"/>
            <a:r>
              <a:rPr lang="en-US" dirty="0"/>
              <a:t>To use those identities to solve problems.</a:t>
            </a:r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2BB1B719-0751-45BD-A269-FB09FB9EC58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83F3FE2C-B656-48D8-8F17-F00500717242}"/>
              </a:ext>
            </a:extLst>
          </p:cNvPr>
          <p:cNvSpPr/>
          <p:nvPr/>
        </p:nvSpPr>
        <p:spPr>
          <a:xfrm>
            <a:off x="571500" y="653444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Date Placeholder 2">
            <a:extLst>
              <a:ext uri="{FF2B5EF4-FFF2-40B4-BE49-F238E27FC236}">
                <a16:creationId xmlns:a16="http://schemas.microsoft.com/office/drawing/2014/main" id="{B159FF65-E45E-8F0A-B81D-33160B4CCDD2}"/>
              </a:ext>
            </a:extLst>
          </p:cNvPr>
          <p:cNvSpPr>
            <a:spLocks noGrp="1"/>
          </p:cNvSpPr>
          <p:nvPr/>
        </p:nvSpPr>
        <p:spPr>
          <a:xfrm>
            <a:off x="5257800" y="328832"/>
            <a:ext cx="3200400" cy="457200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2000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fld id="{418FB1FA-1B83-4CC8-939D-C627A9A0057A}" type="datetime3">
              <a:rPr lang="en-US" sz="2400" smtClean="0"/>
              <a:pPr/>
              <a:t>26 July 2023</a:t>
            </a:fld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86889" y="2117868"/>
            <a:ext cx="64228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Using a double angle identity for cosine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3071" y="961685"/>
            <a:ext cx="18726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Given that</a:t>
            </a:r>
            <a:endParaRPr kumimoji="0" lang="en-GB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6819" y="3180532"/>
            <a:ext cx="75949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Substituting the value of sin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039187" y="2691053"/>
            <a:ext cx="3195357" cy="468522"/>
          </a:xfrm>
          <a:prstGeom prst="rect">
            <a:avLst/>
          </a:prstGeom>
          <a:solidFill>
            <a:srgbClr val="FFFFCC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63071" y="215153"/>
            <a:ext cx="7900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Using identities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235692" y="934440"/>
            <a:ext cx="964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074379" y="821054"/>
                <a:ext cx="575992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num>
                        <m:den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4379" y="821054"/>
                <a:ext cx="575992" cy="69384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3605761" y="934440"/>
            <a:ext cx="5026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, and 0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&lt;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&lt;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90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2877" y="1555137"/>
            <a:ext cx="3761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Find the exact values of</a:t>
            </a:r>
            <a:endParaRPr kumimoji="0" lang="en-GB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199003" y="1554578"/>
            <a:ext cx="1662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(c) cos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08214" y="4279510"/>
            <a:ext cx="4926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Simplifying</a:t>
            </a:r>
            <a:endParaRPr kumimoji="0" lang="en-GB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ymbol" panose="05050102010706020507" pitchFamily="18" charset="2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535066" y="69354"/>
                <a:ext cx="1874643" cy="6994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cos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rPr>
                  <a:t>a 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kumimoji="0" lang="en-GB" sz="24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kumimoji="0" lang="en-US" sz="24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7</m:t>
                            </m:r>
                          </m:e>
                        </m:rad>
                      </m:num>
                      <m:den>
                        <m:r>
                          <a:rPr kumimoji="0" lang="en-US" sz="2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5066" y="69354"/>
                <a:ext cx="1874643" cy="699487"/>
              </a:xfrm>
              <a:prstGeom prst="rect">
                <a:avLst/>
              </a:prstGeom>
              <a:blipFill rotWithShape="0">
                <a:blip r:embed="rId3"/>
                <a:stretch>
                  <a:fillRect l="-4870"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487471" y="2059841"/>
            <a:ext cx="16238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Solution:</a:t>
            </a:r>
            <a:endParaRPr kumimoji="0" lang="en-GB" sz="2400" b="1" i="1" u="sng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67810" y="2681158"/>
            <a:ext cx="31667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cos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)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1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24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sz="24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044049" y="3583050"/>
                <a:ext cx="3214255" cy="7180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cos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(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2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rPr>
                  <a:t>a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rPr>
                  <a:t>)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rPr>
                  <a:t>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1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–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pPr>
                      <m:e>
                        <m:d>
                          <m:dPr>
                            <m:ctrlPr>
                              <a:rPr kumimoji="0" 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kumimoji="0" lang="en-GB" sz="24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</m:ctrlPr>
                              </m:fPr>
                              <m:num>
                                <m:r>
                                  <a:rPr kumimoji="0" lang="en-US" sz="24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kumimoji="0" lang="en-US" sz="24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</m:sup>
                    </m:sSup>
                  </m:oMath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4049" y="3583050"/>
                <a:ext cx="3214255" cy="718017"/>
              </a:xfrm>
              <a:prstGeom prst="rect">
                <a:avLst/>
              </a:prstGeom>
              <a:blipFill rotWithShape="0">
                <a:blip r:embed="rId4"/>
                <a:stretch>
                  <a:fillRect l="-2841" b="-67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904969" y="4322749"/>
                <a:ext cx="3214255" cy="6450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cos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(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2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rPr>
                  <a:t>a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rPr>
                  <a:t>)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rPr>
                  <a:t>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1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–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2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f>
                          <m:fPr>
                            <m:ctrlPr>
                              <a:rPr kumimoji="0" lang="en-GB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9</m:t>
                            </m:r>
                          </m:num>
                          <m:den>
                            <m: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16</m:t>
                            </m:r>
                          </m:den>
                        </m:f>
                      </m:e>
                    </m:d>
                  </m:oMath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4969" y="4322749"/>
                <a:ext cx="3214255" cy="645048"/>
              </a:xfrm>
              <a:prstGeom prst="rect">
                <a:avLst/>
              </a:prstGeom>
              <a:blipFill rotWithShape="0">
                <a:blip r:embed="rId5"/>
                <a:stretch>
                  <a:fillRect l="-3036" b="-75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918824" y="5113169"/>
                <a:ext cx="3214255" cy="6450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cos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(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2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rPr>
                  <a:t>a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rPr>
                  <a:t>)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rPr>
                  <a:t>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1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–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f>
                          <m:fPr>
                            <m:ctrlPr>
                              <a:rPr kumimoji="0" lang="en-GB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9</m:t>
                            </m:r>
                          </m:num>
                          <m:den>
                            <m: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8</m:t>
                            </m:r>
                          </m:den>
                        </m:f>
                      </m:e>
                    </m:d>
                  </m:oMath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8824" y="5113169"/>
                <a:ext cx="3214255" cy="645048"/>
              </a:xfrm>
              <a:prstGeom prst="rect">
                <a:avLst/>
              </a:prstGeom>
              <a:blipFill rotWithShape="0">
                <a:blip r:embed="rId6"/>
                <a:stretch>
                  <a:fillRect l="-3036" b="-75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889779" y="5758217"/>
                <a:ext cx="2444554" cy="6171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cos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(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2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rPr>
                  <a:t>a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rPr>
                  <a:t>)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rPr>
                  <a:t>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–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8</m:t>
                        </m:r>
                      </m:den>
                    </m:f>
                  </m:oMath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9779" y="5758217"/>
                <a:ext cx="2444554" cy="617157"/>
              </a:xfrm>
              <a:prstGeom prst="rect">
                <a:avLst/>
              </a:prstGeom>
              <a:blipFill rotWithShape="0">
                <a:blip r:embed="rId7"/>
                <a:stretch>
                  <a:fillRect l="-3741"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6439238" y="868183"/>
            <a:ext cx="22012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)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7600208" y="757285"/>
                <a:ext cx="1183574" cy="6819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3</m:t>
                        </m:r>
                        <m:rad>
                          <m:radPr>
                            <m:degHide m:val="on"/>
                            <m:ctrlPr>
                              <a:rPr kumimoji="0" lang="en-GB" sz="2400" b="0" i="1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kumimoji="0" lang="en-US" sz="2400" b="0" i="1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7</m:t>
                            </m:r>
                          </m:e>
                        </m:rad>
                      </m:num>
                      <m:den>
                        <m:r>
                          <a:rPr kumimoji="0" lang="en-US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0208" y="757285"/>
                <a:ext cx="1183574" cy="681982"/>
              </a:xfrm>
              <a:prstGeom prst="rect">
                <a:avLst/>
              </a:prstGeom>
              <a:blipFill rotWithShape="0">
                <a:blip r:embed="rId8"/>
                <a:stretch>
                  <a:fillRect l="-8247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>
            <a:hlinkClick r:id="rId9"/>
            <a:extLst>
              <a:ext uri="{FF2B5EF4-FFF2-40B4-BE49-F238E27FC236}">
                <a16:creationId xmlns:a16="http://schemas.microsoft.com/office/drawing/2014/main" id="{433AC739-34A3-429E-B33C-15BA5AA7817F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hlinkClick r:id="rId9"/>
            <a:extLst>
              <a:ext uri="{FF2B5EF4-FFF2-40B4-BE49-F238E27FC236}">
                <a16:creationId xmlns:a16="http://schemas.microsoft.com/office/drawing/2014/main" id="{49DF4D05-816F-4DB4-8608-0EBAC49E5430}"/>
              </a:ext>
            </a:extLst>
          </p:cNvPr>
          <p:cNvSpPr/>
          <p:nvPr/>
        </p:nvSpPr>
        <p:spPr>
          <a:xfrm>
            <a:off x="571500" y="653444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3872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9" grpId="0"/>
      <p:bldP spid="33" grpId="0" animBg="1"/>
      <p:bldP spid="38" grpId="0"/>
      <p:bldP spid="21" grpId="0"/>
      <p:bldP spid="23" grpId="0"/>
      <p:bldP spid="26" grpId="0"/>
      <p:bldP spid="32" grpId="0"/>
      <p:bldP spid="34" grpId="0"/>
      <p:bldP spid="3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86889" y="2117868"/>
            <a:ext cx="64228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Using identity of tangent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3071" y="961685"/>
            <a:ext cx="18726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Given that</a:t>
            </a:r>
            <a:endParaRPr kumimoji="0" lang="en-GB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86194" y="3457397"/>
            <a:ext cx="27820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Changing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by 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63071" y="215153"/>
            <a:ext cx="7900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Using identities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235692" y="934440"/>
            <a:ext cx="964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074379" y="821054"/>
                <a:ext cx="575992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num>
                        <m:den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4379" y="821054"/>
                <a:ext cx="575992" cy="69384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3605761" y="934440"/>
            <a:ext cx="5026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, and 0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&lt;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&lt;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90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2877" y="1555137"/>
            <a:ext cx="3761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Find the exact values of</a:t>
            </a:r>
            <a:endParaRPr kumimoji="0" lang="en-GB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199003" y="1554578"/>
            <a:ext cx="1662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(d) tan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08214" y="4140960"/>
            <a:ext cx="5453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Substituting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)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and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cos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)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758044" y="69354"/>
                <a:ext cx="1874643" cy="6994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cos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rPr>
                  <a:t>a 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kumimoji="0" lang="en-GB" sz="24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kumimoji="0" lang="en-US" sz="24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7</m:t>
                            </m:r>
                          </m:e>
                        </m:rad>
                      </m:num>
                      <m:den>
                        <m:r>
                          <a:rPr kumimoji="0" lang="en-US" sz="2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8044" y="69354"/>
                <a:ext cx="1874643" cy="699487"/>
              </a:xfrm>
              <a:prstGeom prst="rect">
                <a:avLst/>
              </a:prstGeom>
              <a:blipFill rotWithShape="0">
                <a:blip r:embed="rId3"/>
                <a:stretch>
                  <a:fillRect l="-5212"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487471" y="2059841"/>
            <a:ext cx="16238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Solution:</a:t>
            </a:r>
            <a:endParaRPr kumimoji="0" lang="en-GB" sz="2400" b="1" i="1" u="sng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439238" y="868183"/>
            <a:ext cx="22012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)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600208" y="757285"/>
                <a:ext cx="1183574" cy="6819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3</m:t>
                        </m:r>
                        <m:rad>
                          <m:radPr>
                            <m:degHide m:val="on"/>
                            <m:ctrlPr>
                              <a:rPr kumimoji="0" lang="en-GB" sz="2400" b="0" i="1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kumimoji="0" lang="en-US" sz="2400" b="0" i="1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7</m:t>
                            </m:r>
                          </m:e>
                        </m:rad>
                      </m:num>
                      <m:den>
                        <m:r>
                          <a:rPr kumimoji="0" lang="en-US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0208" y="757285"/>
                <a:ext cx="1183574" cy="681982"/>
              </a:xfrm>
              <a:prstGeom prst="rect">
                <a:avLst/>
              </a:prstGeom>
              <a:blipFill rotWithShape="0">
                <a:blip r:embed="rId4"/>
                <a:stretch>
                  <a:fillRect l="-8247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377931" y="1352671"/>
                <a:ext cx="2444554" cy="6171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cos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(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2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rPr>
                  <a:t>a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rPr>
                  <a:t>)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rPr>
                  <a:t>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–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8</m:t>
                        </m:r>
                      </m:den>
                    </m:f>
                  </m:oMath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7931" y="1352671"/>
                <a:ext cx="2444554" cy="617157"/>
              </a:xfrm>
              <a:prstGeom prst="rect">
                <a:avLst/>
              </a:prstGeom>
              <a:blipFill rotWithShape="0">
                <a:blip r:embed="rId5"/>
                <a:stretch>
                  <a:fillRect l="-3741"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26"/>
          <p:cNvSpPr/>
          <p:nvPr/>
        </p:nvSpPr>
        <p:spPr>
          <a:xfrm>
            <a:off x="3382550" y="2605622"/>
            <a:ext cx="2151403" cy="703003"/>
          </a:xfrm>
          <a:prstGeom prst="rect">
            <a:avLst/>
          </a:prstGeom>
          <a:solidFill>
            <a:srgbClr val="FFFFCC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500831" y="2903964"/>
            <a:ext cx="1067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cos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527372" y="2546586"/>
            <a:ext cx="964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417008" y="2731643"/>
            <a:ext cx="10724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tan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>
            <a:off x="4489438" y="2964609"/>
            <a:ext cx="82089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4673936" y="3639285"/>
            <a:ext cx="14370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cos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700478" y="3281907"/>
            <a:ext cx="13008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168211" y="3466964"/>
            <a:ext cx="14943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tan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45" name="Straight Connector 44"/>
          <p:cNvCxnSpPr/>
          <p:nvPr/>
        </p:nvCxnSpPr>
        <p:spPr>
          <a:xfrm>
            <a:off x="4662544" y="3699930"/>
            <a:ext cx="118872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533953" y="4116758"/>
            <a:ext cx="14943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tan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7028286" y="4349724"/>
            <a:ext cx="118872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941802" y="3371928"/>
                <a:ext cx="1183574" cy="9650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0" lang="en-GB" sz="24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kumimoji="0" lang="en-GB" sz="2400" b="0" i="1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kumimoji="0" lang="en-US" sz="2400" b="0" i="1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rad>
                                <m:radPr>
                                  <m:degHide m:val="on"/>
                                  <m:ctrlPr>
                                    <a:rPr kumimoji="0" lang="en-GB" sz="2400" b="0" i="1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kumimoji="0" lang="en-US" sz="2400" b="0" i="1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  <m:t>7</m:t>
                                  </m:r>
                                </m:e>
                              </m:rad>
                            </m:num>
                            <m:den>
                              <m:r>
                                <a:rPr kumimoji="0" lang="en-US" sz="2400" b="0" i="1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  <m:t>8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1802" y="3371928"/>
                <a:ext cx="1183574" cy="96500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994853" y="4313258"/>
                <a:ext cx="1079655" cy="9221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−</m:t>
                          </m:r>
                          <m:f>
                            <m:fPr>
                              <m:ctrlPr>
                                <a:rPr kumimoji="0" lang="en-GB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fPr>
                            <m:num>
                              <m:r>
                                <a:rPr kumimoji="0" lang="en-US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1</m:t>
                              </m:r>
                            </m:num>
                            <m:den>
                              <m:r>
                                <a:rPr kumimoji="0" lang="en-US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8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4853" y="4313258"/>
                <a:ext cx="1079655" cy="92217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xtBox 50"/>
          <p:cNvSpPr txBox="1"/>
          <p:nvPr/>
        </p:nvSpPr>
        <p:spPr>
          <a:xfrm>
            <a:off x="441505" y="5306084"/>
            <a:ext cx="5453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Simplifying</a:t>
            </a:r>
            <a:endParaRPr kumimoji="0" lang="en-GB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ymbol" panose="05050102010706020507" pitchFamily="18" charset="2"/>
              <a:ea typeface="+mn-ea"/>
              <a:cs typeface="+mn-cs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367293" y="5309591"/>
            <a:ext cx="14943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tan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668781" y="5160702"/>
                <a:ext cx="1183574" cy="9650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0" lang="en-GB" sz="24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kumimoji="0" lang="en-GB" sz="2400" b="0" i="1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kumimoji="0" lang="en-US" sz="2400" b="0" i="1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rad>
                                <m:radPr>
                                  <m:degHide m:val="on"/>
                                  <m:ctrlPr>
                                    <a:rPr kumimoji="0" lang="en-GB" sz="2400" b="0" i="1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kumimoji="0" lang="en-US" sz="2400" b="0" i="1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  <m:t>7</m:t>
                                  </m:r>
                                </m:e>
                              </m:rad>
                            </m:num>
                            <m:den>
                              <m:r>
                                <a:rPr kumimoji="0" lang="en-US" sz="2400" b="0" i="1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  <m:t>8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8781" y="5160702"/>
                <a:ext cx="1183574" cy="965008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6621616" y="5254839"/>
                <a:ext cx="1079655" cy="9221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−</m:t>
                          </m:r>
                          <m:f>
                            <m:fPr>
                              <m:ctrlPr>
                                <a:rPr kumimoji="0" lang="en-GB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fPr>
                            <m:num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8</m:t>
                              </m:r>
                            </m:num>
                            <m:den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1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1616" y="5254839"/>
                <a:ext cx="1079655" cy="922176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322372" y="6228954"/>
                <a:ext cx="2978973" cy="4959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tan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(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2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rPr>
                  <a:t>a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)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rPr>
                  <a:t> 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−</m:t>
                    </m:r>
                    <m:r>
                      <a:rPr kumimoji="0" lang="en-US" sz="2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3</m:t>
                    </m:r>
                    <m:rad>
                      <m:radPr>
                        <m:degHide m:val="on"/>
                        <m:ctrlPr>
                          <a:rPr kumimoji="0" lang="en-GB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kumimoji="0" lang="en-US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7</m:t>
                        </m:r>
                      </m:e>
                    </m:rad>
                  </m:oMath>
                </a14:m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rPr>
                  <a:t> </a:t>
                </a:r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2372" y="6228954"/>
                <a:ext cx="2978973" cy="495905"/>
              </a:xfrm>
              <a:prstGeom prst="rect">
                <a:avLst/>
              </a:prstGeom>
              <a:blipFill rotWithShape="0">
                <a:blip r:embed="rId10"/>
                <a:stretch>
                  <a:fillRect l="-3067" t="-4938" b="-28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Rectangle 36">
            <a:hlinkClick r:id="rId11"/>
            <a:extLst>
              <a:ext uri="{FF2B5EF4-FFF2-40B4-BE49-F238E27FC236}">
                <a16:creationId xmlns:a16="http://schemas.microsoft.com/office/drawing/2014/main" id="{522A535A-7036-43DA-9BD5-3851598D0D0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>
            <a:hlinkClick r:id="rId11"/>
            <a:extLst>
              <a:ext uri="{FF2B5EF4-FFF2-40B4-BE49-F238E27FC236}">
                <a16:creationId xmlns:a16="http://schemas.microsoft.com/office/drawing/2014/main" id="{A512774D-16EF-4C02-9186-B9F5CF784483}"/>
              </a:ext>
            </a:extLst>
          </p:cNvPr>
          <p:cNvSpPr/>
          <p:nvPr/>
        </p:nvSpPr>
        <p:spPr>
          <a:xfrm>
            <a:off x="571500" y="653444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453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9" grpId="0"/>
      <p:bldP spid="38" grpId="0"/>
      <p:bldP spid="21" grpId="0"/>
      <p:bldP spid="27" grpId="0" animBg="1"/>
      <p:bldP spid="28" grpId="0"/>
      <p:bldP spid="35" grpId="0"/>
      <p:bldP spid="39" grpId="0"/>
      <p:bldP spid="41" grpId="0"/>
      <p:bldP spid="42" grpId="0"/>
      <p:bldP spid="44" grpId="0"/>
      <p:bldP spid="48" grpId="0"/>
      <p:bldP spid="50" grpId="0"/>
      <p:bldP spid="3" grpId="0"/>
      <p:bldP spid="51" grpId="0"/>
      <p:bldP spid="52" grpId="0"/>
      <p:bldP spid="53" grpId="0"/>
      <p:bldP spid="54" grpId="0"/>
      <p:bldP spid="5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86889" y="1993173"/>
            <a:ext cx="64228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Using the double angle identity for sine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3071" y="961685"/>
            <a:ext cx="3433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Solve the equation</a:t>
            </a:r>
            <a:endParaRPr kumimoji="0" lang="en-GB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86194" y="3154041"/>
            <a:ext cx="27820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Replacing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63070" y="215153"/>
            <a:ext cx="87809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Using identities when working with equations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579179" y="961685"/>
            <a:ext cx="19547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=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x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541515" y="989669"/>
            <a:ext cx="2906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0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360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2877" y="1430442"/>
            <a:ext cx="3761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Do not use GDC</a:t>
            </a:r>
            <a:endParaRPr kumimoji="0" lang="en-GB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86194" y="3666614"/>
            <a:ext cx="26752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Rearranging</a:t>
            </a:r>
            <a:endParaRPr kumimoji="0" lang="en-GB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ymbol" panose="05050102010706020507" pitchFamily="18" charset="2"/>
              <a:ea typeface="+mn-ea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87471" y="1935146"/>
            <a:ext cx="16238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Solution:</a:t>
            </a:r>
            <a:endParaRPr kumimoji="0" lang="en-GB" sz="2400" b="1" i="1" u="sng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22877" y="4683636"/>
            <a:ext cx="3761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Using the null factor law</a:t>
            </a:r>
            <a:endParaRPr kumimoji="0" lang="en-GB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ymbol" panose="05050102010706020507" pitchFamily="18" charset="2"/>
              <a:ea typeface="+mn-ea"/>
              <a:cs typeface="+mn-cs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000303" y="2525194"/>
            <a:ext cx="3499244" cy="468522"/>
          </a:xfrm>
          <a:prstGeom prst="rect">
            <a:avLst/>
          </a:prstGeom>
          <a:solidFill>
            <a:srgbClr val="FFFFCC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083433" y="2501665"/>
            <a:ext cx="22012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)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270784" y="2505220"/>
            <a:ext cx="2075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2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 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cos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634744" y="3133056"/>
            <a:ext cx="3417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2(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x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)(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cos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x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=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x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634743" y="3659448"/>
            <a:ext cx="40822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2(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x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)(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cos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x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sin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x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= 0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86193" y="4178969"/>
            <a:ext cx="26752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Factorising</a:t>
            </a:r>
            <a:endParaRPr kumimoji="0" lang="en-GB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ymbol" panose="05050102010706020507" pitchFamily="18" charset="2"/>
              <a:ea typeface="+mn-ea"/>
              <a:cs typeface="+mn-cs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103251" y="4155584"/>
            <a:ext cx="40822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x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)(2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cos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x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1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= 0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270784" y="4683635"/>
            <a:ext cx="17420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x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= 0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402570" y="4683634"/>
            <a:ext cx="2345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(2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cos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x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1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= 0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08524" y="4676009"/>
            <a:ext cx="4940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or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828118" y="5211686"/>
            <a:ext cx="2145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If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x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= 0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724494" y="5211684"/>
            <a:ext cx="37544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Then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=  0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o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, 180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o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, 360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o</a:t>
            </a:r>
            <a:endParaRPr kumimoji="0" lang="en-GB" sz="24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246501" y="5686904"/>
            <a:ext cx="26166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If 2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cos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x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1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= 0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703273" y="5631482"/>
                <a:ext cx="3754484" cy="613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Then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cos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x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rPr>
                  <a:t>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</m:den>
                    </m:f>
                  </m:oMath>
                </a14:m>
                <a:endParaRPr kumimoji="0" lang="en-GB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3273" y="5631482"/>
                <a:ext cx="3754484" cy="613886"/>
              </a:xfrm>
              <a:prstGeom prst="rect">
                <a:avLst/>
              </a:prstGeom>
              <a:blipFill rotWithShape="0">
                <a:blip r:embed="rId2"/>
                <a:stretch>
                  <a:fillRect l="-2602" b="-99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extBox 65"/>
          <p:cNvSpPr txBox="1"/>
          <p:nvPr/>
        </p:nvSpPr>
        <p:spPr>
          <a:xfrm>
            <a:off x="6750321" y="5707592"/>
            <a:ext cx="23936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So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=  60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o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, 300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o</a:t>
            </a:r>
            <a:endParaRPr kumimoji="0" lang="en-GB" sz="24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274209" y="6278948"/>
            <a:ext cx="5678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Then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=  0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o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, 60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o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, 180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o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, 300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o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, 360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o</a:t>
            </a:r>
            <a:endParaRPr kumimoji="0" lang="en-GB" sz="24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8" name="Rectangle 27">
            <a:hlinkClick r:id="rId3"/>
            <a:extLst>
              <a:ext uri="{FF2B5EF4-FFF2-40B4-BE49-F238E27FC236}">
                <a16:creationId xmlns:a16="http://schemas.microsoft.com/office/drawing/2014/main" id="{D2A32A12-C6E9-4150-9057-B31F80002E98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hlinkClick r:id="rId3"/>
            <a:extLst>
              <a:ext uri="{FF2B5EF4-FFF2-40B4-BE49-F238E27FC236}">
                <a16:creationId xmlns:a16="http://schemas.microsoft.com/office/drawing/2014/main" id="{F1926F21-0E6B-4800-A021-8BA6FF588991}"/>
              </a:ext>
            </a:extLst>
          </p:cNvPr>
          <p:cNvSpPr/>
          <p:nvPr/>
        </p:nvSpPr>
        <p:spPr>
          <a:xfrm>
            <a:off x="571500" y="653444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3690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9" grpId="0"/>
      <p:bldP spid="38" grpId="0"/>
      <p:bldP spid="21" grpId="0"/>
      <p:bldP spid="51" grpId="0"/>
      <p:bldP spid="37" grpId="0" animBg="1"/>
      <p:bldP spid="46" grpId="0"/>
      <p:bldP spid="47" grpId="0"/>
      <p:bldP spid="56" grpId="0"/>
      <p:bldP spid="57" grpId="0"/>
      <p:bldP spid="58" grpId="0"/>
      <p:bldP spid="59" grpId="0"/>
      <p:bldP spid="60" grpId="0"/>
      <p:bldP spid="61" grpId="0"/>
      <p:bldP spid="5" grpId="0"/>
      <p:bldP spid="62" grpId="0"/>
      <p:bldP spid="63" grpId="0"/>
      <p:bldP spid="64" grpId="0"/>
      <p:bldP spid="65" grpId="0"/>
      <p:bldP spid="66" grpId="0"/>
      <p:bldP spid="6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571500" y="653444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4140020" y="4180178"/>
            <a:ext cx="3044845" cy="468522"/>
          </a:xfrm>
          <a:prstGeom prst="rect">
            <a:avLst/>
          </a:prstGeom>
          <a:solidFill>
            <a:srgbClr val="FFFFCC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0" name="Pie 29"/>
          <p:cNvSpPr>
            <a:spLocks noChangeAspect="1"/>
          </p:cNvSpPr>
          <p:nvPr/>
        </p:nvSpPr>
        <p:spPr>
          <a:xfrm>
            <a:off x="-481297" y="2036242"/>
            <a:ext cx="2743200" cy="2743200"/>
          </a:xfrm>
          <a:prstGeom prst="pie">
            <a:avLst>
              <a:gd name="adj1" fmla="val 16198269"/>
              <a:gd name="adj2" fmla="val 30817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Pie 12"/>
          <p:cNvSpPr/>
          <p:nvPr/>
        </p:nvSpPr>
        <p:spPr>
          <a:xfrm>
            <a:off x="443150" y="2950686"/>
            <a:ext cx="914400" cy="914400"/>
          </a:xfrm>
          <a:prstGeom prst="pie">
            <a:avLst>
              <a:gd name="adj1" fmla="val 18933233"/>
              <a:gd name="adj2" fmla="val 60478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68536" y="2980022"/>
            <a:ext cx="322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71754" y="3411134"/>
            <a:ext cx="2284321" cy="7119"/>
          </a:xfrm>
          <a:prstGeom prst="line">
            <a:avLst/>
          </a:prstGeom>
          <a:ln w="2222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888616" y="1622678"/>
            <a:ext cx="0" cy="2205318"/>
          </a:xfrm>
          <a:prstGeom prst="line">
            <a:avLst/>
          </a:prstGeom>
          <a:ln w="25400"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888616" y="2455101"/>
            <a:ext cx="974883" cy="968669"/>
          </a:xfrm>
          <a:prstGeom prst="line">
            <a:avLst/>
          </a:prstGeom>
          <a:ln w="25400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876523" y="3410277"/>
            <a:ext cx="1389888" cy="1"/>
          </a:xfrm>
          <a:prstGeom prst="line">
            <a:avLst/>
          </a:prstGeom>
          <a:ln w="25400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85721" y="1444828"/>
            <a:ext cx="322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69297" y="3345990"/>
            <a:ext cx="322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1706" y="3331437"/>
            <a:ext cx="322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3071" y="215153"/>
            <a:ext cx="7900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Pythagorean identity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631816" y="1608530"/>
            <a:ext cx="5512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From the unit circle we found that: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59063" y="781537"/>
            <a:ext cx="81758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In this section we are going to look at special kinds of equations called identities</a:t>
            </a:r>
            <a:endParaRPr kumimoji="0" lang="en-GB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38168" y="2094856"/>
            <a:ext cx="330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B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178792" y="2590284"/>
            <a:ext cx="2888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81023" y="2043649"/>
            <a:ext cx="2079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OC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cos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endParaRPr kumimoji="0" lang="en-GB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935709" y="2902816"/>
            <a:ext cx="61780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Since it is a right angled triangle we can use Pythagoras theorem and say that</a:t>
            </a:r>
          </a:p>
        </p:txBody>
      </p:sp>
      <p:sp>
        <p:nvSpPr>
          <p:cNvPr id="41" name="Rectangle 40"/>
          <p:cNvSpPr/>
          <p:nvPr/>
        </p:nvSpPr>
        <p:spPr>
          <a:xfrm>
            <a:off x="2228072" y="3094666"/>
            <a:ext cx="352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</a:t>
            </a:r>
          </a:p>
        </p:txBody>
      </p:sp>
      <p:sp>
        <p:nvSpPr>
          <p:cNvPr id="49" name="Rectangle 48"/>
          <p:cNvSpPr/>
          <p:nvPr/>
        </p:nvSpPr>
        <p:spPr>
          <a:xfrm>
            <a:off x="1740050" y="3284285"/>
            <a:ext cx="133044" cy="1234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45" name="Straight Connector 44"/>
          <p:cNvCxnSpPr/>
          <p:nvPr/>
        </p:nvCxnSpPr>
        <p:spPr>
          <a:xfrm flipV="1">
            <a:off x="1873094" y="2455102"/>
            <a:ext cx="323" cy="974851"/>
          </a:xfrm>
          <a:prstGeom prst="line">
            <a:avLst/>
          </a:prstGeom>
          <a:ln w="25400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1666920" y="3377604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936753" y="3416354"/>
            <a:ext cx="880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cos</a:t>
            </a: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endParaRPr kumimoji="0" lang="en-GB" sz="1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823597" y="2862187"/>
            <a:ext cx="1025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endParaRPr kumimoji="0" lang="en-GB" sz="1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675663" y="2531851"/>
            <a:ext cx="1605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BC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endParaRPr kumimoji="0" lang="en-GB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864974" y="2032263"/>
            <a:ext cx="1956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cos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864973" y="2501131"/>
            <a:ext cx="1956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64" name="Rectangle 63"/>
          <p:cNvSpPr/>
          <p:nvPr/>
        </p:nvSpPr>
        <p:spPr>
          <a:xfrm>
            <a:off x="1985205" y="2060430"/>
            <a:ext cx="14029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(cos</a:t>
            </a: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q,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075363" y="3690557"/>
            <a:ext cx="32336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(cos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)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2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+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(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=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236931" y="4187035"/>
            <a:ext cx="32336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cos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 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+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=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140020" y="5679950"/>
            <a:ext cx="2151403" cy="703003"/>
          </a:xfrm>
          <a:prstGeom prst="rect">
            <a:avLst/>
          </a:prstGeom>
          <a:solidFill>
            <a:srgbClr val="FFFFCC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258301" y="5978292"/>
            <a:ext cx="1067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cos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284842" y="5620914"/>
            <a:ext cx="964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174478" y="5805971"/>
            <a:ext cx="10724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tan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48" name="Straight Connector 47"/>
          <p:cNvCxnSpPr/>
          <p:nvPr/>
        </p:nvCxnSpPr>
        <p:spPr>
          <a:xfrm>
            <a:off x="5246908" y="6038937"/>
            <a:ext cx="82089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2490816" y="5069900"/>
            <a:ext cx="5512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can also say that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493992" y="4645765"/>
            <a:ext cx="60995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This called The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Pythagorean identity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363876" y="5715000"/>
            <a:ext cx="29425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Another identity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6" name="Rectangle 55">
            <a:hlinkClick r:id="rId2"/>
            <a:extLst>
              <a:ext uri="{FF2B5EF4-FFF2-40B4-BE49-F238E27FC236}">
                <a16:creationId xmlns:a16="http://schemas.microsoft.com/office/drawing/2014/main" id="{8E27DF96-A226-4BE2-AEB0-9610C816789E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>
            <a:hlinkClick r:id="rId2"/>
            <a:extLst>
              <a:ext uri="{FF2B5EF4-FFF2-40B4-BE49-F238E27FC236}">
                <a16:creationId xmlns:a16="http://schemas.microsoft.com/office/drawing/2014/main" id="{E10B2ED8-595B-4F4A-816B-19BBDE8F773E}"/>
              </a:ext>
            </a:extLst>
          </p:cNvPr>
          <p:cNvSpPr/>
          <p:nvPr/>
        </p:nvSpPr>
        <p:spPr>
          <a:xfrm>
            <a:off x="571500" y="653444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7116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30" grpId="0" animBg="1"/>
      <p:bldP spid="13" grpId="0" animBg="1"/>
      <p:bldP spid="2" grpId="0"/>
      <p:bldP spid="8" grpId="0"/>
      <p:bldP spid="11" grpId="0"/>
      <p:bldP spid="12" grpId="0"/>
      <p:bldP spid="4" grpId="0"/>
      <p:bldP spid="6" grpId="0"/>
      <p:bldP spid="17" grpId="0"/>
      <p:bldP spid="18" grpId="0"/>
      <p:bldP spid="19" grpId="0"/>
      <p:bldP spid="41" grpId="0"/>
      <p:bldP spid="49" grpId="0" animBg="1"/>
      <p:bldP spid="51" grpId="0"/>
      <p:bldP spid="52" grpId="0"/>
      <p:bldP spid="53" grpId="0"/>
      <p:bldP spid="55" grpId="0"/>
      <p:bldP spid="60" grpId="0"/>
      <p:bldP spid="63" grpId="0"/>
      <p:bldP spid="64" grpId="0"/>
      <p:bldP spid="38" grpId="0"/>
      <p:bldP spid="39" grpId="0"/>
      <p:bldP spid="43" grpId="0" animBg="1"/>
      <p:bldP spid="44" grpId="0"/>
      <p:bldP spid="46" grpId="0"/>
      <p:bldP spid="47" grpId="0"/>
      <p:bldP spid="50" grpId="0"/>
      <p:bldP spid="40" grpId="0"/>
      <p:bldP spid="5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/>
          <p:cNvSpPr/>
          <p:nvPr/>
        </p:nvSpPr>
        <p:spPr>
          <a:xfrm>
            <a:off x="5887046" y="5654550"/>
            <a:ext cx="3044845" cy="468522"/>
          </a:xfrm>
          <a:prstGeom prst="rect">
            <a:avLst/>
          </a:prstGeom>
          <a:solidFill>
            <a:srgbClr val="FFFFCC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9" name="Straight Connector 8"/>
          <p:cNvCxnSpPr>
            <a:endCxn id="29" idx="7"/>
          </p:cNvCxnSpPr>
          <p:nvPr/>
        </p:nvCxnSpPr>
        <p:spPr>
          <a:xfrm flipV="1">
            <a:off x="1670696" y="1877188"/>
            <a:ext cx="633132" cy="646571"/>
          </a:xfrm>
          <a:prstGeom prst="line">
            <a:avLst/>
          </a:prstGeom>
          <a:ln w="25400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ie 12"/>
          <p:cNvSpPr/>
          <p:nvPr/>
        </p:nvSpPr>
        <p:spPr>
          <a:xfrm>
            <a:off x="1225050" y="2048058"/>
            <a:ext cx="914400" cy="914400"/>
          </a:xfrm>
          <a:prstGeom prst="pie">
            <a:avLst>
              <a:gd name="adj1" fmla="val 18933233"/>
              <a:gd name="adj2" fmla="val 60478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13594" y="2130668"/>
            <a:ext cx="322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568037" y="2523763"/>
            <a:ext cx="2286000" cy="0"/>
          </a:xfrm>
          <a:prstGeom prst="line">
            <a:avLst/>
          </a:prstGeom>
          <a:ln w="2222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670696" y="1421104"/>
            <a:ext cx="0" cy="2205318"/>
          </a:xfrm>
          <a:prstGeom prst="line">
            <a:avLst/>
          </a:prstGeom>
          <a:ln w="25400"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1657248" y="2523763"/>
            <a:ext cx="914400" cy="1"/>
          </a:xfrm>
          <a:prstGeom prst="line">
            <a:avLst/>
          </a:prstGeom>
          <a:ln w="25400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400918" y="1217061"/>
            <a:ext cx="322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12841" y="2500000"/>
            <a:ext cx="322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374859" y="2500000"/>
            <a:ext cx="322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3071" y="0"/>
            <a:ext cx="7900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Double angle identity for cosine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3411" y="564066"/>
            <a:ext cx="8322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In the following diagram, we draw the reflection of the angle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in the fourth quadrant.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72435" y="1372316"/>
            <a:ext cx="22146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length AC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299139" y="2599281"/>
            <a:ext cx="56373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length AB can be found using the cosine rule in the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AOB.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54556" y="1576668"/>
            <a:ext cx="352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749235" y="2832875"/>
            <a:ext cx="2888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723647" y="1930800"/>
            <a:ext cx="2888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380616" y="2213389"/>
            <a:ext cx="5555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can see that the angle AOB = 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</a:p>
        </p:txBody>
      </p:sp>
      <p:sp>
        <p:nvSpPr>
          <p:cNvPr id="29" name="Oval 28"/>
          <p:cNvSpPr>
            <a:spLocks noChangeAspect="1"/>
          </p:cNvSpPr>
          <p:nvPr/>
        </p:nvSpPr>
        <p:spPr>
          <a:xfrm>
            <a:off x="742850" y="1609366"/>
            <a:ext cx="1828800" cy="18288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236387" y="2202212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63854" y="5170117"/>
            <a:ext cx="55165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Now we have two expressions for AB</a:t>
            </a:r>
          </a:p>
        </p:txBody>
      </p:sp>
      <p:cxnSp>
        <p:nvCxnSpPr>
          <p:cNvPr id="23" name="Straight Connector 22"/>
          <p:cNvCxnSpPr>
            <a:endCxn id="29" idx="5"/>
          </p:cNvCxnSpPr>
          <p:nvPr/>
        </p:nvCxnSpPr>
        <p:spPr>
          <a:xfrm>
            <a:off x="1665093" y="2522973"/>
            <a:ext cx="638735" cy="647371"/>
          </a:xfrm>
          <a:prstGeom prst="line">
            <a:avLst/>
          </a:prstGeom>
          <a:ln w="25400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Pie 29"/>
          <p:cNvSpPr/>
          <p:nvPr/>
        </p:nvSpPr>
        <p:spPr>
          <a:xfrm flipV="1">
            <a:off x="1213494" y="2071261"/>
            <a:ext cx="914400" cy="914400"/>
          </a:xfrm>
          <a:prstGeom prst="pie">
            <a:avLst>
              <a:gd name="adj1" fmla="val 18933233"/>
              <a:gd name="adj2" fmla="val 21559849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997871" y="2563016"/>
            <a:ext cx="322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</a:p>
        </p:txBody>
      </p:sp>
      <p:sp>
        <p:nvSpPr>
          <p:cNvPr id="35" name="Rectangle 34"/>
          <p:cNvSpPr/>
          <p:nvPr/>
        </p:nvSpPr>
        <p:spPr>
          <a:xfrm>
            <a:off x="2319648" y="3101484"/>
            <a:ext cx="330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B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790798" y="1787815"/>
            <a:ext cx="4128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So, AB = AC + BC = 2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91664" y="3585843"/>
            <a:ext cx="5555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AB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AO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+ BO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2(AO)(BO)cos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)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91664" y="4104084"/>
            <a:ext cx="5555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AB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1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+ 1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– 2(1)(1)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cos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)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257657" y="4622325"/>
                <a:ext cx="5555825" cy="5395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AB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/>
                      <m:e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2−2</m:t>
                        </m:r>
                        <m:r>
                          <m:rPr>
                            <m:sty m:val="p"/>
                          </m:rPr>
                          <a:rPr kumimoji="0" lang="en-US" sz="24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cos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⁡(2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𝜃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)</m:t>
                        </m:r>
                      </m:e>
                    </m:rad>
                  </m:oMath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657" y="4622325"/>
                <a:ext cx="5555825" cy="539571"/>
              </a:xfrm>
              <a:prstGeom prst="rect">
                <a:avLst/>
              </a:prstGeom>
              <a:blipFill>
                <a:blip r:embed="rId2"/>
                <a:stretch>
                  <a:fillRect l="-1645" b="-21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/>
          <p:cNvSpPr txBox="1"/>
          <p:nvPr/>
        </p:nvSpPr>
        <p:spPr>
          <a:xfrm>
            <a:off x="454383" y="5661407"/>
            <a:ext cx="1269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511927" y="5583501"/>
                <a:ext cx="2684220" cy="5395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/>
                      <m:e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2−2</m:t>
                        </m:r>
                        <m:r>
                          <m:rPr>
                            <m:sty m:val="p"/>
                          </m:rPr>
                          <a:rPr kumimoji="0" lang="en-US" sz="24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cos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⁡(2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𝜃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)</m:t>
                        </m:r>
                      </m:e>
                    </m:rad>
                  </m:oMath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1927" y="5583501"/>
                <a:ext cx="2684220" cy="539571"/>
              </a:xfrm>
              <a:prstGeom prst="rect">
                <a:avLst/>
              </a:prstGeom>
              <a:blipFill>
                <a:blip r:embed="rId3"/>
                <a:stretch>
                  <a:fillRect l="-3409" b="-22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Connector 37"/>
          <p:cNvCxnSpPr/>
          <p:nvPr/>
        </p:nvCxnSpPr>
        <p:spPr>
          <a:xfrm>
            <a:off x="5679278" y="3559038"/>
            <a:ext cx="1087" cy="25640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5874660" y="3502462"/>
            <a:ext cx="32025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Squaring both sides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732916" y="3986613"/>
            <a:ext cx="1269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797234" y="3965595"/>
            <a:ext cx="23467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2 - 2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cos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)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729349" y="4381865"/>
            <a:ext cx="32025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Rearranging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862466" y="4795125"/>
            <a:ext cx="3190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cos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)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2 - 4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753929" y="5227435"/>
            <a:ext cx="32025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Dividing by 2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887046" y="5654550"/>
            <a:ext cx="3190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cos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)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1 - 2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308776" y="1964865"/>
            <a:ext cx="1025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endParaRPr kumimoji="0" lang="en-GB" sz="1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 flipV="1">
            <a:off x="2304450" y="1891936"/>
            <a:ext cx="0" cy="640080"/>
          </a:xfrm>
          <a:prstGeom prst="line">
            <a:avLst/>
          </a:prstGeom>
          <a:ln w="25400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2311202" y="2530264"/>
            <a:ext cx="0" cy="640080"/>
          </a:xfrm>
          <a:prstGeom prst="line">
            <a:avLst/>
          </a:prstGeom>
          <a:ln w="25400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847489" y="1367953"/>
            <a:ext cx="10364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BC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664789" y="1345467"/>
            <a:ext cx="10784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281142" y="2657908"/>
            <a:ext cx="1025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endParaRPr kumimoji="0" lang="en-GB" sz="1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6556505" y="1806516"/>
            <a:ext cx="1078497" cy="395252"/>
          </a:xfrm>
          <a:prstGeom prst="roundRect">
            <a:avLst/>
          </a:prstGeom>
          <a:noFill/>
          <a:ln w="31750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1020283" y="4658387"/>
            <a:ext cx="2192149" cy="497037"/>
          </a:xfrm>
          <a:prstGeom prst="roundRect">
            <a:avLst/>
          </a:prstGeom>
          <a:noFill/>
          <a:ln w="31750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12109" y="6123072"/>
            <a:ext cx="81890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This is one identity for the cosine of the double angle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8" name="Rectangle 57">
            <a:hlinkClick r:id="rId4"/>
            <a:extLst>
              <a:ext uri="{FF2B5EF4-FFF2-40B4-BE49-F238E27FC236}">
                <a16:creationId xmlns:a16="http://schemas.microsoft.com/office/drawing/2014/main" id="{5884AD67-5478-42C0-9D62-C8697B15ECAC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>
            <a:hlinkClick r:id="rId4"/>
            <a:extLst>
              <a:ext uri="{FF2B5EF4-FFF2-40B4-BE49-F238E27FC236}">
                <a16:creationId xmlns:a16="http://schemas.microsoft.com/office/drawing/2014/main" id="{F8070D9E-548D-4443-9865-9E0E4D4C7822}"/>
              </a:ext>
            </a:extLst>
          </p:cNvPr>
          <p:cNvSpPr/>
          <p:nvPr/>
        </p:nvSpPr>
        <p:spPr>
          <a:xfrm>
            <a:off x="571500" y="653444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1577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14" grpId="0"/>
      <p:bldP spid="15" grpId="0"/>
      <p:bldP spid="18" grpId="0"/>
      <p:bldP spid="42" grpId="0"/>
      <p:bldP spid="30" grpId="0" animBg="1"/>
      <p:bldP spid="34" grpId="0"/>
      <p:bldP spid="40" grpId="0"/>
      <p:bldP spid="43" grpId="0"/>
      <p:bldP spid="44" grpId="0"/>
      <p:bldP spid="45" grpId="0"/>
      <p:bldP spid="46" grpId="0"/>
      <p:bldP spid="47" grpId="0"/>
      <p:bldP spid="49" grpId="0"/>
      <p:bldP spid="50" grpId="0"/>
      <p:bldP spid="52" grpId="0"/>
      <p:bldP spid="53" grpId="0"/>
      <p:bldP spid="54" grpId="0"/>
      <p:bldP spid="55" grpId="0"/>
      <p:bldP spid="56" grpId="0"/>
      <p:bldP spid="48" grpId="0"/>
      <p:bldP spid="60" grpId="0"/>
      <p:bldP spid="61" grpId="0"/>
      <p:bldP spid="62" grpId="0"/>
      <p:bldP spid="19" grpId="0" animBg="1"/>
      <p:bldP spid="63" grpId="0" animBg="1"/>
      <p:bldP spid="6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/>
          <p:cNvSpPr/>
          <p:nvPr/>
        </p:nvSpPr>
        <p:spPr>
          <a:xfrm>
            <a:off x="5162606" y="5129517"/>
            <a:ext cx="3044845" cy="468522"/>
          </a:xfrm>
          <a:prstGeom prst="rect">
            <a:avLst/>
          </a:prstGeom>
          <a:solidFill>
            <a:srgbClr val="FFFFCC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4027" y="2313973"/>
            <a:ext cx="8322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will use the Pythagorean identity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59062" y="781537"/>
            <a:ext cx="83570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are going to use this identity to find more identities for the cosine of the double angle</a:t>
            </a:r>
            <a:endParaRPr kumimoji="0" lang="en-GB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93004" y="3397882"/>
            <a:ext cx="80144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Rearranging the identity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  <a:sym typeface="Wingdings" panose="05000000000000000000" pitchFamily="2" charset="2"/>
              </a:rPr>
              <a:t>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559135" y="1769607"/>
            <a:ext cx="3044845" cy="468522"/>
          </a:xfrm>
          <a:prstGeom prst="rect">
            <a:avLst/>
          </a:prstGeom>
          <a:solidFill>
            <a:srgbClr val="FFFFCC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559135" y="1769607"/>
            <a:ext cx="29392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cos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)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1 - 2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590481" y="2854686"/>
            <a:ext cx="3044845" cy="468522"/>
          </a:xfrm>
          <a:prstGeom prst="rect">
            <a:avLst/>
          </a:prstGeom>
          <a:solidFill>
            <a:srgbClr val="FFFFCC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687392" y="2861543"/>
            <a:ext cx="2811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cos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 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+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=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258352" y="3397882"/>
            <a:ext cx="32336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=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– cos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93005" y="3962400"/>
            <a:ext cx="4455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Substituting in the identity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  <a:sym typeface="Wingdings" panose="05000000000000000000" pitchFamily="2" charset="2"/>
              </a:rPr>
              <a:t>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071868" y="3977890"/>
            <a:ext cx="37673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cos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)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1 – 2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– cos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071868" y="4560222"/>
            <a:ext cx="37950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cos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)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1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2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+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cos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183179" y="5136374"/>
            <a:ext cx="3351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cos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)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2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cos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 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1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05919" y="4560222"/>
            <a:ext cx="80144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Expanding brackets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48768" y="5120884"/>
            <a:ext cx="4823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Simplifying and rearranging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63071" y="215153"/>
            <a:ext cx="7900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Double angle identity for cosine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943600" y="1721453"/>
            <a:ext cx="3850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  <a:sym typeface="Wingdings" panose="05000000000000000000" pitchFamily="2" charset="2"/>
              </a:rPr>
              <a:t>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943600" y="2752773"/>
            <a:ext cx="3850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  <a:sym typeface="Wingdings" panose="05000000000000000000" pitchFamily="2" charset="2"/>
              </a:rPr>
              <a:t>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70947" y="5674078"/>
            <a:ext cx="8533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This is another identity for the cosine of the double angle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" name="Rectangle 21">
            <a:hlinkClick r:id="rId2"/>
            <a:extLst>
              <a:ext uri="{FF2B5EF4-FFF2-40B4-BE49-F238E27FC236}">
                <a16:creationId xmlns:a16="http://schemas.microsoft.com/office/drawing/2014/main" id="{EC6B5372-777D-4DCE-8D85-099C2DF8607C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hlinkClick r:id="rId2"/>
            <a:extLst>
              <a:ext uri="{FF2B5EF4-FFF2-40B4-BE49-F238E27FC236}">
                <a16:creationId xmlns:a16="http://schemas.microsoft.com/office/drawing/2014/main" id="{B7EC3948-B825-468D-9241-942BD463B421}"/>
              </a:ext>
            </a:extLst>
          </p:cNvPr>
          <p:cNvSpPr/>
          <p:nvPr/>
        </p:nvSpPr>
        <p:spPr>
          <a:xfrm>
            <a:off x="571500" y="653444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03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" grpId="0"/>
      <p:bldP spid="19" grpId="0"/>
      <p:bldP spid="31" grpId="0" animBg="1"/>
      <p:bldP spid="32" grpId="0"/>
      <p:bldP spid="33" grpId="0" animBg="1"/>
      <p:bldP spid="34" grpId="0"/>
      <p:bldP spid="35" grpId="0"/>
      <p:bldP spid="36" grpId="0"/>
      <p:bldP spid="37" grpId="0"/>
      <p:bldP spid="40" grpId="0"/>
      <p:bldP spid="42" grpId="0"/>
      <p:bldP spid="43" grpId="0"/>
      <p:bldP spid="44" grpId="0"/>
      <p:bldP spid="2" grpId="0"/>
      <p:bldP spid="20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2693734" y="5135151"/>
            <a:ext cx="3499244" cy="468522"/>
          </a:xfrm>
          <a:prstGeom prst="rect">
            <a:avLst/>
          </a:prstGeom>
          <a:solidFill>
            <a:srgbClr val="FFFFCC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2604513" y="1682699"/>
            <a:ext cx="3044845" cy="468522"/>
          </a:xfrm>
          <a:prstGeom prst="rect">
            <a:avLst/>
          </a:prstGeom>
          <a:solidFill>
            <a:srgbClr val="FFFFCC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4027" y="2313973"/>
            <a:ext cx="8322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will use the Pythagorean identity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59063" y="781537"/>
            <a:ext cx="81758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are going to use this last identity to find more identities for the cosine of the double angle</a:t>
            </a:r>
            <a:endParaRPr kumimoji="0" lang="en-GB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93004" y="3397882"/>
            <a:ext cx="80144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can substitute the identity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  <a:sym typeface="Wingdings" panose="05000000000000000000" pitchFamily="2" charset="2"/>
              </a:rPr>
              <a:t>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into the identity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  <a:sym typeface="Wingdings" panose="05000000000000000000" pitchFamily="2" charset="2"/>
              </a:rPr>
              <a:t>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590481" y="2854686"/>
            <a:ext cx="3044845" cy="468522"/>
          </a:xfrm>
          <a:prstGeom prst="rect">
            <a:avLst/>
          </a:prstGeom>
          <a:solidFill>
            <a:srgbClr val="FFFFCC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687392" y="2861543"/>
            <a:ext cx="32336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cos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 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+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=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687391" y="3756344"/>
            <a:ext cx="54036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cos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)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2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cos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 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cos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 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+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93004" y="4099316"/>
            <a:ext cx="80144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Expanding brackets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687390" y="4518342"/>
            <a:ext cx="52789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cos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)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2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cos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 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cos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569322" y="1713679"/>
            <a:ext cx="3351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cos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)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2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cos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 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1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48768" y="4876800"/>
            <a:ext cx="21816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Simplifying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687390" y="5109710"/>
            <a:ext cx="38658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cos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)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cos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 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sin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63071" y="215153"/>
            <a:ext cx="7900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Double angle identity for cosine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943600" y="1721453"/>
            <a:ext cx="3850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  <a:sym typeface="Wingdings" panose="05000000000000000000" pitchFamily="2" charset="2"/>
              </a:rPr>
              <a:t>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943600" y="2752773"/>
            <a:ext cx="3850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  <a:sym typeface="Wingdings" panose="05000000000000000000" pitchFamily="2" charset="2"/>
              </a:rPr>
              <a:t>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94028" y="5759568"/>
            <a:ext cx="8472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This is another identity for the cosine of the double angle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" name="Rectangle 22">
            <a:hlinkClick r:id="rId2"/>
            <a:extLst>
              <a:ext uri="{FF2B5EF4-FFF2-40B4-BE49-F238E27FC236}">
                <a16:creationId xmlns:a16="http://schemas.microsoft.com/office/drawing/2014/main" id="{05F5B4DF-7C7D-4D61-8ED7-C86DC3F7AFAE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hlinkClick r:id="rId2"/>
            <a:extLst>
              <a:ext uri="{FF2B5EF4-FFF2-40B4-BE49-F238E27FC236}">
                <a16:creationId xmlns:a16="http://schemas.microsoft.com/office/drawing/2014/main" id="{FDD37D09-B0C6-4716-87EA-9BA05F4F36BC}"/>
              </a:ext>
            </a:extLst>
          </p:cNvPr>
          <p:cNvSpPr/>
          <p:nvPr/>
        </p:nvSpPr>
        <p:spPr>
          <a:xfrm>
            <a:off x="571500" y="653444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14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46" grpId="0" animBg="1"/>
      <p:bldP spid="4" grpId="0"/>
      <p:bldP spid="19" grpId="0"/>
      <p:bldP spid="33" grpId="0" animBg="1"/>
      <p:bldP spid="34" grpId="0"/>
      <p:bldP spid="35" grpId="0"/>
      <p:bldP spid="36" grpId="0"/>
      <p:bldP spid="37" grpId="0"/>
      <p:bldP spid="42" grpId="0"/>
      <p:bldP spid="44" grpId="0"/>
      <p:bldP spid="18" grpId="0"/>
      <p:bldP spid="16" grpId="0"/>
      <p:bldP spid="17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4006871" y="5978929"/>
            <a:ext cx="3499244" cy="468522"/>
          </a:xfrm>
          <a:prstGeom prst="rect">
            <a:avLst/>
          </a:prstGeom>
          <a:solidFill>
            <a:srgbClr val="FFFFCC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173433" y="3793929"/>
            <a:ext cx="4361442" cy="468522"/>
          </a:xfrm>
          <a:prstGeom prst="rect">
            <a:avLst/>
          </a:prstGeom>
          <a:solidFill>
            <a:srgbClr val="FFFFCC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9062" y="609600"/>
            <a:ext cx="83693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Now we are going to find a double-angle identity for sine</a:t>
            </a:r>
            <a:endParaRPr kumimoji="0" lang="en-GB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59063" y="1465956"/>
            <a:ext cx="2481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can say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86870" y="4217141"/>
            <a:ext cx="80144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Equating these equations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59062" y="4903529"/>
            <a:ext cx="24943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Factorising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63071" y="76200"/>
            <a:ext cx="7900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Double angle identity for sine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131877" y="1933427"/>
            <a:ext cx="3460414" cy="468522"/>
          </a:xfrm>
          <a:prstGeom prst="rect">
            <a:avLst/>
          </a:prstGeom>
          <a:solidFill>
            <a:srgbClr val="FFFFCC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07830" y="2875837"/>
            <a:ext cx="3190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cos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)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1 - 2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59062" y="1047017"/>
            <a:ext cx="8322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will use the Pythagorean identity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957452" y="1040228"/>
            <a:ext cx="32336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cos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 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+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=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074035" y="1467132"/>
            <a:ext cx="37668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cos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 )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+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 )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=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59063" y="1925556"/>
            <a:ext cx="2481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Rearranging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074035" y="1926732"/>
            <a:ext cx="34897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cos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 )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sin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 )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06254" y="2406023"/>
            <a:ext cx="8322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From the double angle identity for cosine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06254" y="3310043"/>
            <a:ext cx="30019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Squaring both sides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207830" y="3315653"/>
            <a:ext cx="36330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cos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)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(1 - 2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2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207829" y="3785467"/>
            <a:ext cx="44733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cos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)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1 - 4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+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968427" y="4246219"/>
            <a:ext cx="37668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sin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 )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718820" y="4246219"/>
            <a:ext cx="33535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1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4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+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718820" y="4582399"/>
            <a:ext cx="22012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sin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 )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478718" y="4593708"/>
            <a:ext cx="24129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718820" y="4929888"/>
            <a:ext cx="22012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sin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 )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331923" y="4941197"/>
            <a:ext cx="36146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– sin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06254" y="5337316"/>
            <a:ext cx="2925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Substituting from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795115" y="5375321"/>
            <a:ext cx="22012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sin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 )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949191" y="5386630"/>
            <a:ext cx="36146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 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cos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3131127" y="1478612"/>
            <a:ext cx="2893222" cy="4117973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406254" y="5858976"/>
            <a:ext cx="30019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Taking square root of both sides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795115" y="5972856"/>
            <a:ext cx="22012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sin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 )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173433" y="5956841"/>
            <a:ext cx="2075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 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cos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59062" y="4582399"/>
            <a:ext cx="21816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Simplifying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423463" y="4945903"/>
            <a:ext cx="16991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– sin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5" name="Rectangle 34">
            <a:hlinkClick r:id="rId2"/>
            <a:extLst>
              <a:ext uri="{FF2B5EF4-FFF2-40B4-BE49-F238E27FC236}">
                <a16:creationId xmlns:a16="http://schemas.microsoft.com/office/drawing/2014/main" id="{A060C639-0519-45F0-9625-0AAFA8CA905C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81E6B704-315E-4FA0-821A-DF1F076C0639}"/>
              </a:ext>
            </a:extLst>
          </p:cNvPr>
          <p:cNvSpPr/>
          <p:nvPr/>
        </p:nvSpPr>
        <p:spPr>
          <a:xfrm>
            <a:off x="571500" y="653444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7992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46" grpId="0" animBg="1"/>
      <p:bldP spid="15" grpId="0"/>
      <p:bldP spid="19" grpId="0"/>
      <p:bldP spid="36" grpId="0"/>
      <p:bldP spid="44" grpId="0"/>
      <p:bldP spid="16" grpId="0" animBg="1"/>
      <p:bldP spid="17" grpId="0"/>
      <p:bldP spid="21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8" grpId="0"/>
      <p:bldP spid="39" grpId="0"/>
      <p:bldP spid="40" grpId="0"/>
      <p:bldP spid="41" grpId="0"/>
      <p:bldP spid="43" grpId="0"/>
      <p:bldP spid="45" grpId="0"/>
      <p:bldP spid="47" grpId="0"/>
      <p:bldP spid="48" grpId="0"/>
      <p:bldP spid="49" grpId="0"/>
      <p:bldP spid="50" grpId="0"/>
      <p:bldP spid="33" grpId="0"/>
      <p:bldP spid="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3410259" y="872492"/>
            <a:ext cx="2151403" cy="703003"/>
          </a:xfrm>
          <a:prstGeom prst="rect">
            <a:avLst/>
          </a:prstGeom>
          <a:solidFill>
            <a:srgbClr val="FFFFCC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080723" y="4788023"/>
            <a:ext cx="3499244" cy="468522"/>
          </a:xfrm>
          <a:prstGeom prst="rect">
            <a:avLst/>
          </a:prstGeom>
          <a:solidFill>
            <a:srgbClr val="FFFFCC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074379" y="4042982"/>
            <a:ext cx="3044845" cy="468522"/>
          </a:xfrm>
          <a:prstGeom prst="rect">
            <a:avLst/>
          </a:prstGeom>
          <a:solidFill>
            <a:srgbClr val="FFFFCC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4027" y="2701909"/>
            <a:ext cx="8322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Double angle identities for cosine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59063" y="1585108"/>
            <a:ext cx="8175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Pythagorean identity</a:t>
            </a:r>
            <a:endParaRPr kumimoji="0" lang="en-GB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4028" y="5356034"/>
            <a:ext cx="4926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Double angle identity for sine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103099" y="2164816"/>
            <a:ext cx="3044845" cy="468522"/>
          </a:xfrm>
          <a:prstGeom prst="rect">
            <a:avLst/>
          </a:prstGeom>
          <a:solidFill>
            <a:srgbClr val="FFFFCC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200010" y="2171673"/>
            <a:ext cx="2919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cos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 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+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=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039188" y="4073962"/>
            <a:ext cx="31087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cos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)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2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cos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 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1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074379" y="4762582"/>
            <a:ext cx="35055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cos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)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cos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 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sin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63071" y="215153"/>
            <a:ext cx="7900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Summary of identities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039188" y="3288504"/>
            <a:ext cx="3044845" cy="468522"/>
          </a:xfrm>
          <a:prstGeom prst="rect">
            <a:avLst/>
          </a:prstGeom>
          <a:solidFill>
            <a:srgbClr val="FFFFCC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39188" y="3288504"/>
            <a:ext cx="3044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cos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)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1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2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039188" y="5876251"/>
            <a:ext cx="3499244" cy="468522"/>
          </a:xfrm>
          <a:prstGeom prst="rect">
            <a:avLst/>
          </a:prstGeom>
          <a:solidFill>
            <a:srgbClr val="FFFFCC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122318" y="5852722"/>
            <a:ext cx="22012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)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309669" y="5856277"/>
            <a:ext cx="2075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2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 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cos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28540" y="1170834"/>
            <a:ext cx="1067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cos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555081" y="813456"/>
            <a:ext cx="964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444717" y="998513"/>
            <a:ext cx="10724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tan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4517147" y="1231479"/>
            <a:ext cx="82089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hlinkClick r:id="rId2"/>
            <a:extLst>
              <a:ext uri="{FF2B5EF4-FFF2-40B4-BE49-F238E27FC236}">
                <a16:creationId xmlns:a16="http://schemas.microsoft.com/office/drawing/2014/main" id="{BD884FA6-F1E7-47C3-89E6-62BD7FB7887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hlinkClick r:id="rId2"/>
            <a:extLst>
              <a:ext uri="{FF2B5EF4-FFF2-40B4-BE49-F238E27FC236}">
                <a16:creationId xmlns:a16="http://schemas.microsoft.com/office/drawing/2014/main" id="{A2090A28-33E1-46EC-A2D6-50139ADE0062}"/>
              </a:ext>
            </a:extLst>
          </p:cNvPr>
          <p:cNvSpPr/>
          <p:nvPr/>
        </p:nvSpPr>
        <p:spPr>
          <a:xfrm>
            <a:off x="571500" y="653444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8553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0" grpId="0" animBg="1"/>
      <p:bldP spid="46" grpId="0" animBg="1"/>
      <p:bldP spid="4" grpId="0"/>
      <p:bldP spid="15" grpId="0"/>
      <p:bldP spid="19" grpId="0"/>
      <p:bldP spid="33" grpId="0" animBg="1"/>
      <p:bldP spid="34" grpId="0"/>
      <p:bldP spid="42" grpId="0"/>
      <p:bldP spid="18" grpId="0"/>
      <p:bldP spid="16" grpId="0" animBg="1"/>
      <p:bldP spid="17" grpId="0"/>
      <p:bldP spid="21" grpId="0" animBg="1"/>
      <p:bldP spid="23" grpId="0"/>
      <p:bldP spid="24" grpId="0"/>
      <p:bldP spid="25" grpId="0"/>
      <p:bldP spid="26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86889" y="2117868"/>
            <a:ext cx="5369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Using the Pythagorean identity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3071" y="961685"/>
            <a:ext cx="18726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Given that</a:t>
            </a:r>
            <a:endParaRPr kumimoji="0" lang="en-GB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6820" y="3180532"/>
            <a:ext cx="4926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Substituting the value of sine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039188" y="2691053"/>
            <a:ext cx="3044845" cy="468522"/>
          </a:xfrm>
          <a:prstGeom prst="rect">
            <a:avLst/>
          </a:prstGeom>
          <a:solidFill>
            <a:srgbClr val="FFFFCC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136099" y="2697910"/>
            <a:ext cx="2919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cos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 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+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=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63071" y="215153"/>
            <a:ext cx="7900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Using identities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235692" y="934440"/>
            <a:ext cx="964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074379" y="821054"/>
                <a:ext cx="575992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num>
                        <m:den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4379" y="821054"/>
                <a:ext cx="575992" cy="69384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3605761" y="934440"/>
            <a:ext cx="5026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, and 0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&lt;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&lt;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90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2877" y="1555137"/>
            <a:ext cx="3761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Find the exact values of</a:t>
            </a:r>
            <a:endParaRPr kumimoji="0" lang="en-GB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014533" y="1544683"/>
            <a:ext cx="13604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(a) cos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142508" y="3561493"/>
                <a:ext cx="2919214" cy="7180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cos</a:t>
                </a:r>
                <a:r>
                  <a:rPr kumimoji="0" lang="en-GB" sz="24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rPr>
                  <a:t>2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rPr>
                  <a:t>a </a:t>
                </a:r>
                <a:r>
                  <a:rPr kumimoji="0" lang="en-GB" sz="24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rPr>
                  <a:t>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rPr>
                  <a:t>+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GB" sz="2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kumimoji="0" lang="en-GB" sz="2400" b="0" i="1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kumimoji="0" lang="en-GB" sz="2400" b="0" i="1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kumimoji="0" lang="en-US" sz="2400" b="0" i="1" u="none" strike="noStrike" kern="120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kumimoji="0" lang="en-US" sz="2400" b="0" i="1" u="none" strike="noStrike" kern="120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kumimoji="0" lang="en-US" sz="2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rPr>
                  <a:t> 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=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1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2508" y="3561493"/>
                <a:ext cx="2919214" cy="718017"/>
              </a:xfrm>
              <a:prstGeom prst="rect">
                <a:avLst/>
              </a:prstGeom>
              <a:blipFill rotWithShape="0">
                <a:blip r:embed="rId3"/>
                <a:stretch>
                  <a:fillRect l="-3347" b="-59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/>
          <p:cNvSpPr txBox="1"/>
          <p:nvPr/>
        </p:nvSpPr>
        <p:spPr>
          <a:xfrm>
            <a:off x="408214" y="4279510"/>
            <a:ext cx="4926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Rearranging and simplifying</a:t>
            </a:r>
            <a:endParaRPr kumimoji="0" lang="en-GB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ymbol" panose="05050102010706020507" pitchFamily="18" charset="2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123902" y="4660471"/>
                <a:ext cx="2919214" cy="6146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cos</a:t>
                </a:r>
                <a:r>
                  <a:rPr kumimoji="0" lang="en-GB" sz="24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rPr>
                  <a:t>2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rPr>
                  <a:t>a 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1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rPr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9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16</m:t>
                        </m:r>
                      </m:den>
                    </m:f>
                  </m:oMath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3902" y="4660471"/>
                <a:ext cx="2919214" cy="614655"/>
              </a:xfrm>
              <a:prstGeom prst="rect">
                <a:avLst/>
              </a:prstGeom>
              <a:blipFill rotWithShape="0">
                <a:blip r:embed="rId4"/>
                <a:stretch>
                  <a:fillRect l="-3132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074379" y="5275126"/>
                <a:ext cx="2919214" cy="6146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cos</a:t>
                </a:r>
                <a:r>
                  <a:rPr kumimoji="0" lang="en-GB" sz="24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rPr>
                  <a:t>2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rPr>
                  <a:t>a 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7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16</m:t>
                        </m:r>
                      </m:den>
                    </m:f>
                  </m:oMath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4379" y="5275126"/>
                <a:ext cx="2919214" cy="614655"/>
              </a:xfrm>
              <a:prstGeom prst="rect">
                <a:avLst/>
              </a:prstGeom>
              <a:blipFill rotWithShape="0">
                <a:blip r:embed="rId5"/>
                <a:stretch>
                  <a:fillRect l="-3132" b="-79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/>
          <p:cNvSpPr txBox="1"/>
          <p:nvPr/>
        </p:nvSpPr>
        <p:spPr>
          <a:xfrm>
            <a:off x="422877" y="5809077"/>
            <a:ext cx="30019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Taking square root of both sides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362375" y="5927563"/>
                <a:ext cx="2919214" cy="6994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cos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rPr>
                  <a:t>a 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kumimoji="0" lang="en-GB" sz="24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kumimoji="0" lang="en-US" sz="24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7</m:t>
                            </m:r>
                          </m:e>
                        </m:rad>
                      </m:num>
                      <m:den>
                        <m:r>
                          <a:rPr kumimoji="0" lang="en-US" sz="2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2375" y="5927563"/>
                <a:ext cx="2919214" cy="699487"/>
              </a:xfrm>
              <a:prstGeom prst="rect">
                <a:avLst/>
              </a:prstGeom>
              <a:blipFill rotWithShape="0">
                <a:blip r:embed="rId6"/>
                <a:stretch>
                  <a:fillRect l="-3347"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/>
          <p:cNvSpPr txBox="1"/>
          <p:nvPr/>
        </p:nvSpPr>
        <p:spPr>
          <a:xfrm>
            <a:off x="487471" y="2059841"/>
            <a:ext cx="16238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Solution:</a:t>
            </a:r>
            <a:endParaRPr kumimoji="0" lang="en-GB" sz="2400" b="1" i="1" u="sng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hlinkClick r:id="rId7"/>
            <a:extLst>
              <a:ext uri="{FF2B5EF4-FFF2-40B4-BE49-F238E27FC236}">
                <a16:creationId xmlns:a16="http://schemas.microsoft.com/office/drawing/2014/main" id="{3CA57ADC-45E3-48B4-B3ED-59EE83B852EB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hlinkClick r:id="rId7"/>
            <a:extLst>
              <a:ext uri="{FF2B5EF4-FFF2-40B4-BE49-F238E27FC236}">
                <a16:creationId xmlns:a16="http://schemas.microsoft.com/office/drawing/2014/main" id="{44B9E309-F194-4FD5-9751-D880A6BE9723}"/>
              </a:ext>
            </a:extLst>
          </p:cNvPr>
          <p:cNvSpPr/>
          <p:nvPr/>
        </p:nvSpPr>
        <p:spPr>
          <a:xfrm>
            <a:off x="571500" y="653444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190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9" grpId="0"/>
      <p:bldP spid="33" grpId="0" animBg="1"/>
      <p:bldP spid="34" grpId="0"/>
      <p:bldP spid="37" grpId="0"/>
      <p:bldP spid="38" grpId="0"/>
      <p:bldP spid="39" grpId="0"/>
      <p:bldP spid="40" grpId="0"/>
      <p:bldP spid="41" grpId="0"/>
      <p:bldP spid="43" grpId="0"/>
      <p:bldP spid="4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86889" y="2117868"/>
            <a:ext cx="64228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Using the double angle identity for sine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3071" y="961685"/>
            <a:ext cx="18726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Given that</a:t>
            </a:r>
            <a:endParaRPr kumimoji="0" lang="en-GB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6819" y="3180532"/>
            <a:ext cx="75949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Substituting the value of sin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 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and cos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039188" y="2691053"/>
            <a:ext cx="3349384" cy="468522"/>
          </a:xfrm>
          <a:prstGeom prst="rect">
            <a:avLst/>
          </a:prstGeom>
          <a:solidFill>
            <a:srgbClr val="FFFFCC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63071" y="215153"/>
            <a:ext cx="7900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Using identities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235692" y="934440"/>
            <a:ext cx="964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074379" y="821054"/>
                <a:ext cx="575992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num>
                        <m:den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4379" y="821054"/>
                <a:ext cx="575992" cy="69384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3605761" y="934440"/>
            <a:ext cx="5026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, and 0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&lt;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&lt;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90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2877" y="1555137"/>
            <a:ext cx="3761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Find the exact values of</a:t>
            </a:r>
            <a:endParaRPr kumimoji="0" lang="en-GB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157990" y="1571753"/>
            <a:ext cx="16113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(b) sin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08214" y="4279510"/>
            <a:ext cx="4926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Simplifying</a:t>
            </a:r>
            <a:endParaRPr kumimoji="0" lang="en-GB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ymbol" panose="05050102010706020507" pitchFamily="18" charset="2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448924" y="68296"/>
                <a:ext cx="1874643" cy="6994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cos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rPr>
                  <a:t>a 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kumimoji="0" lang="en-GB" sz="24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kumimoji="0" lang="en-US" sz="24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7</m:t>
                            </m:r>
                          </m:e>
                        </m:rad>
                      </m:num>
                      <m:den>
                        <m:r>
                          <a:rPr kumimoji="0" lang="en-US" sz="2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8924" y="68296"/>
                <a:ext cx="1874643" cy="699487"/>
              </a:xfrm>
              <a:prstGeom prst="rect">
                <a:avLst/>
              </a:prstGeom>
              <a:blipFill rotWithShape="0">
                <a:blip r:embed="rId3"/>
                <a:stretch>
                  <a:fillRect l="-5212"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487471" y="2059841"/>
            <a:ext cx="16238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Solution:</a:t>
            </a:r>
            <a:endParaRPr kumimoji="0" lang="en-GB" sz="2400" b="1" i="1" u="sng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67810" y="2681158"/>
            <a:ext cx="22012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)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255161" y="2684713"/>
            <a:ext cx="2075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2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cos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997020" y="3720527"/>
            <a:ext cx="22012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)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157990" y="3609629"/>
                <a:ext cx="2359670" cy="6906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2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f>
                          <m:fPr>
                            <m:ctrlPr>
                              <a:rPr kumimoji="0" lang="en-GB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3</m:t>
                            </m:r>
                          </m:num>
                          <m:den>
                            <m:r>
                              <a:rPr kumimoji="0" 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4</m:t>
                            </m:r>
                          </m:den>
                        </m:f>
                      </m:e>
                    </m:d>
                  </m:oMath>
                </a14:m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f>
                          <m:fPr>
                            <m:ctrlPr>
                              <a:rPr kumimoji="0" lang="en-GB" sz="2400" b="0" i="1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kumimoji="0" lang="en-GB" sz="2400" b="0" i="1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kumimoji="0" lang="en-US" sz="2400" b="0" i="1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7</m:t>
                                </m:r>
                              </m:e>
                            </m:rad>
                          </m:num>
                          <m:den>
                            <m:r>
                              <a:rPr kumimoji="0" lang="en-US" sz="2400" b="0" i="1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</m:oMath>
                </a14:m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rPr>
                  <a:t> </a:t>
                </a:r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7990" y="3609629"/>
                <a:ext cx="2359670" cy="690638"/>
              </a:xfrm>
              <a:prstGeom prst="rect">
                <a:avLst/>
              </a:prstGeom>
              <a:blipFill rotWithShape="0">
                <a:blip r:embed="rId4"/>
                <a:stretch>
                  <a:fillRect l="-3876" b="-70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2928284" y="4754943"/>
            <a:ext cx="22012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)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089254" y="4644045"/>
                <a:ext cx="2359670" cy="6906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f>
                          <m:fPr>
                            <m:ctrlPr>
                              <a:rPr kumimoji="0" lang="en-GB" sz="2400" b="0" i="1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kumimoji="0" lang="en-US" sz="24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6</m:t>
                            </m:r>
                            <m:rad>
                              <m:radPr>
                                <m:degHide m:val="on"/>
                                <m:ctrlPr>
                                  <a:rPr kumimoji="0" lang="en-GB" sz="2400" b="0" i="1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kumimoji="0" lang="en-US" sz="2400" b="0" i="1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7</m:t>
                                </m:r>
                              </m:e>
                            </m:rad>
                          </m:num>
                          <m:den>
                            <m:r>
                              <a:rPr kumimoji="0" lang="en-US" sz="24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16</m:t>
                            </m:r>
                          </m:den>
                        </m:f>
                      </m:e>
                    </m:d>
                  </m:oMath>
                </a14:m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rPr>
                  <a:t> </a:t>
                </a:r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9254" y="4644045"/>
                <a:ext cx="2359670" cy="690638"/>
              </a:xfrm>
              <a:prstGeom prst="rect">
                <a:avLst/>
              </a:prstGeom>
              <a:blipFill rotWithShape="0">
                <a:blip r:embed="rId5"/>
                <a:stretch>
                  <a:fillRect l="-4134" b="-61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/>
          <p:cNvSpPr txBox="1"/>
          <p:nvPr/>
        </p:nvSpPr>
        <p:spPr>
          <a:xfrm>
            <a:off x="2867932" y="5670484"/>
            <a:ext cx="22012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)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028902" y="5559586"/>
                <a:ext cx="2359670" cy="6819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3</m:t>
                        </m:r>
                        <m:rad>
                          <m:radPr>
                            <m:degHide m:val="on"/>
                            <m:ctrlPr>
                              <a:rPr kumimoji="0" lang="en-GB" sz="2400" b="0" i="1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kumimoji="0" lang="en-US" sz="2400" b="0" i="1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7</m:t>
                            </m:r>
                          </m:e>
                        </m:rad>
                      </m:num>
                      <m:den>
                        <m:r>
                          <a:rPr kumimoji="0" lang="en-US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8902" y="5559586"/>
                <a:ext cx="2359670" cy="681982"/>
              </a:xfrm>
              <a:prstGeom prst="rect">
                <a:avLst/>
              </a:prstGeom>
              <a:blipFill rotWithShape="0">
                <a:blip r:embed="rId6"/>
                <a:stretch>
                  <a:fillRect l="-4134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26">
            <a:hlinkClick r:id="rId7"/>
            <a:extLst>
              <a:ext uri="{FF2B5EF4-FFF2-40B4-BE49-F238E27FC236}">
                <a16:creationId xmlns:a16="http://schemas.microsoft.com/office/drawing/2014/main" id="{52C0BB2D-241B-411A-96DD-DDC353AF2B2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hlinkClick r:id="rId7"/>
            <a:extLst>
              <a:ext uri="{FF2B5EF4-FFF2-40B4-BE49-F238E27FC236}">
                <a16:creationId xmlns:a16="http://schemas.microsoft.com/office/drawing/2014/main" id="{846ACD3D-B197-4C37-8684-59088B5E7BFE}"/>
              </a:ext>
            </a:extLst>
          </p:cNvPr>
          <p:cNvSpPr/>
          <p:nvPr/>
        </p:nvSpPr>
        <p:spPr>
          <a:xfrm>
            <a:off x="571500" y="653444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9295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9" grpId="0"/>
      <p:bldP spid="33" grpId="0" animBg="1"/>
      <p:bldP spid="38" grpId="0"/>
      <p:bldP spid="21" grpId="0"/>
      <p:bldP spid="23" grpId="0"/>
      <p:bldP spid="24" grpId="0"/>
      <p:bldP spid="25" grpId="0"/>
      <p:bldP spid="26" grpId="0"/>
      <p:bldP spid="28" grpId="0"/>
      <p:bldP spid="42" grpId="0"/>
      <p:bldP spid="44" grpId="0"/>
      <p:bldP spid="4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_10_solvexpeqs" id="{BFB07C4A-7573-457B-9229-667375C26C2E}" vid="{31DC8531-9E75-490C-A2AB-54B4CC27F2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13</TotalTime>
  <Words>1341</Words>
  <Application>Microsoft Office PowerPoint</Application>
  <PresentationFormat>On-screen Show (4:3)</PresentationFormat>
  <Paragraphs>252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Cambria Math</vt:lpstr>
      <vt:lpstr>Comic Sans MS</vt:lpstr>
      <vt:lpstr>Symbol</vt:lpstr>
      <vt:lpstr>Times New Roman</vt:lpstr>
      <vt:lpstr>Wingdings 2</vt:lpstr>
      <vt:lpstr>Theme1</vt:lpstr>
      <vt:lpstr>Trigonometric identities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Trigonometric identities</dc:title>
  <dc:creator>Mathssupport</dc:creator>
  <cp:lastModifiedBy>Orlando Hurtado</cp:lastModifiedBy>
  <cp:revision>5</cp:revision>
  <dcterms:created xsi:type="dcterms:W3CDTF">2020-03-27T09:33:13Z</dcterms:created>
  <dcterms:modified xsi:type="dcterms:W3CDTF">2023-07-26T14:33:31Z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