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1"/>
  </p:notesMasterIdLst>
  <p:handoutMasterIdLst>
    <p:handoutMasterId r:id="rId12"/>
  </p:handoutMasterIdLst>
  <p:sldIdLst>
    <p:sldId id="256" r:id="rId2"/>
    <p:sldId id="259" r:id="rId3"/>
    <p:sldId id="264" r:id="rId4"/>
    <p:sldId id="265" r:id="rId5"/>
    <p:sldId id="266" r:id="rId6"/>
    <p:sldId id="331" r:id="rId7"/>
    <p:sldId id="334" r:id="rId8"/>
    <p:sldId id="333" r:id="rId9"/>
    <p:sldId id="317" r:id="rId10"/>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9" d="100"/>
          <a:sy n="69" d="100"/>
        </p:scale>
        <p:origin x="144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7/26/2023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C8B400-3209-4962-8DC8-42B367321FA5}" type="slidenum">
              <a:rPr lang="en-GB"/>
              <a:pPr/>
              <a:t>2</a:t>
            </a:fld>
            <a:endParaRPr lang="en-GB"/>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383679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A6984-2779-4FF4-8D73-3F83919C8620}" type="slidenum">
              <a:rPr lang="en-GB"/>
              <a:pPr/>
              <a:t>3</a:t>
            </a:fld>
            <a:endParaRPr lang="en-GB"/>
          </a:p>
        </p:txBody>
      </p:sp>
      <p:sp>
        <p:nvSpPr>
          <p:cNvPr id="1058818" name="Rectangle 2"/>
          <p:cNvSpPr>
            <a:spLocks noGrp="1" noRot="1" noChangeAspect="1" noChangeArrowheads="1" noTextEdit="1"/>
          </p:cNvSpPr>
          <p:nvPr>
            <p:ph type="sldImg"/>
          </p:nvPr>
        </p:nvSpPr>
        <p:spPr>
          <a:ln/>
        </p:spPr>
      </p:sp>
      <p:sp>
        <p:nvSpPr>
          <p:cNvPr id="1058819" name="Rectangle 3"/>
          <p:cNvSpPr>
            <a:spLocks noGrp="1" noChangeArrowheads="1"/>
          </p:cNvSpPr>
          <p:nvPr>
            <p:ph type="body" idx="1"/>
          </p:nvPr>
        </p:nvSpPr>
        <p:spPr/>
        <p:txBody>
          <a:bodyPr/>
          <a:lstStyle/>
          <a:p>
            <a:endParaRPr lang="en-US" dirty="0"/>
          </a:p>
          <a:p>
            <a:endParaRPr lang="en-GB" dirty="0"/>
          </a:p>
        </p:txBody>
      </p:sp>
    </p:spTree>
    <p:extLst>
      <p:ext uri="{BB962C8B-B14F-4D97-AF65-F5344CB8AC3E}">
        <p14:creationId xmlns:p14="http://schemas.microsoft.com/office/powerpoint/2010/main" val="2328470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A6984-2779-4FF4-8D73-3F83919C8620}" type="slidenum">
              <a:rPr lang="en-GB"/>
              <a:pPr/>
              <a:t>4</a:t>
            </a:fld>
            <a:endParaRPr lang="en-GB"/>
          </a:p>
        </p:txBody>
      </p:sp>
      <p:sp>
        <p:nvSpPr>
          <p:cNvPr id="1058818" name="Rectangle 2"/>
          <p:cNvSpPr>
            <a:spLocks noGrp="1" noRot="1" noChangeAspect="1" noChangeArrowheads="1" noTextEdit="1"/>
          </p:cNvSpPr>
          <p:nvPr>
            <p:ph type="sldImg"/>
          </p:nvPr>
        </p:nvSpPr>
        <p:spPr>
          <a:ln/>
        </p:spPr>
      </p:sp>
      <p:sp>
        <p:nvSpPr>
          <p:cNvPr id="1058819" name="Rectangle 3"/>
          <p:cNvSpPr>
            <a:spLocks noGrp="1" noChangeArrowheads="1"/>
          </p:cNvSpPr>
          <p:nvPr>
            <p:ph type="body" idx="1"/>
          </p:nvPr>
        </p:nvSpPr>
        <p:spPr/>
        <p:txBody>
          <a:bodyPr/>
          <a:lstStyle/>
          <a:p>
            <a:endParaRPr lang="en-US" dirty="0"/>
          </a:p>
          <a:p>
            <a:endParaRPr lang="en-GB" dirty="0"/>
          </a:p>
        </p:txBody>
      </p:sp>
    </p:spTree>
    <p:extLst>
      <p:ext uri="{BB962C8B-B14F-4D97-AF65-F5344CB8AC3E}">
        <p14:creationId xmlns:p14="http://schemas.microsoft.com/office/powerpoint/2010/main" val="1894166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A6984-2779-4FF4-8D73-3F83919C8620}" type="slidenum">
              <a:rPr lang="en-GB"/>
              <a:pPr/>
              <a:t>5</a:t>
            </a:fld>
            <a:endParaRPr lang="en-GB"/>
          </a:p>
        </p:txBody>
      </p:sp>
      <p:sp>
        <p:nvSpPr>
          <p:cNvPr id="1058818" name="Rectangle 2"/>
          <p:cNvSpPr>
            <a:spLocks noGrp="1" noRot="1" noChangeAspect="1" noChangeArrowheads="1" noTextEdit="1"/>
          </p:cNvSpPr>
          <p:nvPr>
            <p:ph type="sldImg"/>
          </p:nvPr>
        </p:nvSpPr>
        <p:spPr>
          <a:ln/>
        </p:spPr>
      </p:sp>
      <p:sp>
        <p:nvSpPr>
          <p:cNvPr id="1058819" name="Rectangle 3"/>
          <p:cNvSpPr>
            <a:spLocks noGrp="1" noChangeArrowheads="1"/>
          </p:cNvSpPr>
          <p:nvPr>
            <p:ph type="body" idx="1"/>
          </p:nvPr>
        </p:nvSpPr>
        <p:spPr/>
        <p:txBody>
          <a:bodyPr/>
          <a:lstStyle/>
          <a:p>
            <a:endParaRPr lang="en-US" dirty="0"/>
          </a:p>
          <a:p>
            <a:endParaRPr lang="en-GB" dirty="0"/>
          </a:p>
        </p:txBody>
      </p:sp>
    </p:spTree>
    <p:extLst>
      <p:ext uri="{BB962C8B-B14F-4D97-AF65-F5344CB8AC3E}">
        <p14:creationId xmlns:p14="http://schemas.microsoft.com/office/powerpoint/2010/main" val="3845462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73EA9C21-5DC2-4867-97A7-17D5A93379C4}" type="datetime3">
              <a:rPr lang="en-GB" smtClean="0"/>
              <a:t>26 July,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9082DFCC-C3FE-407B-B7EB-2520BDC33B89}" type="datetime3">
              <a:rPr lang="en-GB" smtClean="0"/>
              <a:t>26 July, 2023</a:t>
            </a:fld>
            <a:endParaRPr lang="en-US"/>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80053DF5-2B55-4C89-B1FA-EB1F489A75B8}" type="datetime3">
              <a:rPr lang="en-GB" smtClean="0"/>
              <a:t>26 July, 2023</a:t>
            </a:fld>
            <a:endParaRPr lang="en-US"/>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2BF18BA5-C5C0-4874-908E-E46AF5C3464C}" type="datetime3">
              <a:rPr lang="en-GB" smtClean="0"/>
              <a:t>26 July, 2023</a:t>
            </a:fld>
            <a:endParaRPr lang="en-US"/>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DD5F8B04-1EAC-4F38-AB34-F63FB978B3B2}" type="datetime3">
              <a:rPr lang="en-GB" smtClean="0"/>
              <a:t>26 July, 2023</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lang="en-US"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6140C17F-767F-4AE4-A70D-4D51745E0042}" type="datetime3">
              <a:rPr lang="en-GB" smtClean="0"/>
              <a:t>26 July, 2023</a:t>
            </a:fld>
            <a:endParaRPr lang="en-US"/>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FD9BA12D-27E7-46E6-BF8C-62C3ECEAEDE1}" type="datetime3">
              <a:rPr lang="en-GB" smtClean="0"/>
              <a:t>26 July, 2023</a:t>
            </a:fld>
            <a:endParaRPr lang="en-US"/>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E9A09E00-E701-4D21-9419-DC8C5943C1AE}" type="datetime3">
              <a:rPr lang="en-GB" smtClean="0"/>
              <a:t>26 July, 2023</a:t>
            </a:fld>
            <a:endParaRPr lang="en-US"/>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CDAFF8-A5A1-4BD5-85E8-0717D5061E2E}" type="datetime3">
              <a:rPr lang="en-GB" smtClean="0"/>
              <a:t>26 July, 2023</a:t>
            </a:fld>
            <a:endParaRPr lang="en-US"/>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301A00FF-D5DC-41E9-9EB8-81B29CF514F5}" type="datetime3">
              <a:rPr lang="en-GB" smtClean="0"/>
              <a:t>26 July, 2023</a:t>
            </a:fld>
            <a:endParaRPr lang="en-US"/>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5BA30BDC-56EB-4B1F-B74B-5FC8B442E1FC}" type="datetime3">
              <a:rPr lang="en-GB" smtClean="0"/>
              <a:t>26 July, 2023</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lang="en-US" dirty="0"/>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userDrawn="1"/>
        </p:nvSpPr>
        <p:spPr>
          <a:xfrm>
            <a:off x="64008" y="69755"/>
            <a:ext cx="9013372" cy="6693408"/>
          </a:xfrm>
          <a:prstGeom prst="roundRect">
            <a:avLst>
              <a:gd name="adj" fmla="val 2238"/>
            </a:avLst>
          </a:prstGeom>
          <a:blipFill rotWithShape="0">
            <a:blip r:embed="rId13">
              <a:duotone>
                <a:schemeClr val="bg1">
                  <a:tint val="95000"/>
                  <a:satMod val="200000"/>
                </a:schemeClr>
                <a:schemeClr val="bg1">
                  <a:shade val="80000"/>
                  <a:satMod val="100000"/>
                </a:schemeClr>
              </a:duotone>
            </a:blip>
            <a:tile tx="-65313" ty="-69755" sx="55000" sy="55000" flip="none" algn="tl"/>
          </a:blipFill>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lvl="0"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983259C-0294-4D2E-9740-F178B24C4F36}" type="datetime3">
              <a:rPr lang="en-GB" smtClean="0"/>
              <a:t>26 July, 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C8D5AB8D-F261-4022-93F3-5EBD5EA328F8}" type="datetime3">
              <a:rPr lang="en-GB" sz="2400" smtClean="0"/>
              <a:t>26 July,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normAutofit fontScale="90000"/>
          </a:bodyPr>
          <a:lstStyle/>
          <a:p>
            <a:r>
              <a:rPr lang="en-US" dirty="0"/>
              <a:t>Extension of the sine rule to the ambiguous case</a:t>
            </a:r>
            <a:endParaRPr lang="en-GB" dirty="0"/>
          </a:p>
        </p:txBody>
      </p:sp>
      <p:sp>
        <p:nvSpPr>
          <p:cNvPr id="4" name="Subtitle 4"/>
          <p:cNvSpPr>
            <a:spLocks noGrp="1"/>
          </p:cNvSpPr>
          <p:nvPr>
            <p:ph type="subTitle" idx="1"/>
          </p:nvPr>
        </p:nvSpPr>
        <p:spPr>
          <a:xfrm>
            <a:off x="838200" y="3200400"/>
            <a:ext cx="7467600" cy="990600"/>
          </a:xfrm>
        </p:spPr>
        <p:txBody>
          <a:bodyPr/>
          <a:lstStyle/>
          <a:p>
            <a:pPr marL="627063" indent="-627063"/>
            <a:r>
              <a:rPr lang="en-GB" dirty="0"/>
              <a:t>LO: Use the sine rule to solve problems with triangles.</a:t>
            </a:r>
          </a:p>
        </p:txBody>
      </p:sp>
      <p:sp>
        <p:nvSpPr>
          <p:cNvPr id="5" name="Rectangle 4">
            <a:hlinkClick r:id="rId2"/>
            <a:extLst>
              <a:ext uri="{FF2B5EF4-FFF2-40B4-BE49-F238E27FC236}">
                <a16:creationId xmlns:a16="http://schemas.microsoft.com/office/drawing/2014/main" id="{FCB7637B-6921-435B-898B-A13F9AD3FDD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44033C8D-2BD2-44D1-831C-71FF460BD20E}"/>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698" name="Rectangle 2"/>
          <p:cNvSpPr>
            <a:spLocks noChangeArrowheads="1"/>
          </p:cNvSpPr>
          <p:nvPr/>
        </p:nvSpPr>
        <p:spPr bwMode="auto">
          <a:xfrm>
            <a:off x="304800" y="2173386"/>
            <a:ext cx="8534400" cy="3950750"/>
          </a:xfrm>
          <a:prstGeom prst="rect">
            <a:avLst/>
          </a:prstGeom>
          <a:noFill/>
          <a:ln w="28575">
            <a:solidFill>
              <a:schemeClr val="tx1"/>
            </a:solidFill>
            <a:miter lim="800000"/>
            <a:headEnd/>
            <a:tailEnd/>
          </a:ln>
          <a:effectLst/>
        </p:spPr>
        <p:txBody>
          <a:bodyPr wrap="none" anchor="ctr"/>
          <a:lstStyle/>
          <a:p>
            <a:endParaRPr lang="en-GB" sz="2400"/>
          </a:p>
        </p:txBody>
      </p:sp>
      <p:sp>
        <p:nvSpPr>
          <p:cNvPr id="1053701" name="Text Box 5"/>
          <p:cNvSpPr txBox="1">
            <a:spLocks noChangeArrowheads="1"/>
          </p:cNvSpPr>
          <p:nvPr/>
        </p:nvSpPr>
        <p:spPr bwMode="auto">
          <a:xfrm>
            <a:off x="571500" y="2256207"/>
            <a:ext cx="3244799"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dirty="0"/>
              <a:t>For any triangle ABC:</a:t>
            </a:r>
          </a:p>
        </p:txBody>
      </p:sp>
      <p:grpSp>
        <p:nvGrpSpPr>
          <p:cNvPr id="5" name="Group 4"/>
          <p:cNvGrpSpPr/>
          <p:nvPr/>
        </p:nvGrpSpPr>
        <p:grpSpPr>
          <a:xfrm>
            <a:off x="661936" y="2624723"/>
            <a:ext cx="3503613" cy="1985963"/>
            <a:chOff x="5312196" y="2602411"/>
            <a:chExt cx="3503613" cy="1985963"/>
          </a:xfrm>
        </p:grpSpPr>
        <p:sp>
          <p:nvSpPr>
            <p:cNvPr id="1053703" name="Freeform 7"/>
            <p:cNvSpPr>
              <a:spLocks/>
            </p:cNvSpPr>
            <p:nvPr/>
          </p:nvSpPr>
          <p:spPr bwMode="auto">
            <a:xfrm>
              <a:off x="5693196" y="2831011"/>
              <a:ext cx="2743200" cy="1524000"/>
            </a:xfrm>
            <a:custGeom>
              <a:avLst/>
              <a:gdLst/>
              <a:ahLst/>
              <a:cxnLst>
                <a:cxn ang="0">
                  <a:pos x="0" y="960"/>
                </a:cxn>
                <a:cxn ang="0">
                  <a:pos x="1728" y="960"/>
                </a:cxn>
                <a:cxn ang="0">
                  <a:pos x="1296" y="0"/>
                </a:cxn>
                <a:cxn ang="0">
                  <a:pos x="0" y="960"/>
                </a:cxn>
              </a:cxnLst>
              <a:rect l="0" t="0" r="r" b="b"/>
              <a:pathLst>
                <a:path w="1728" h="960">
                  <a:moveTo>
                    <a:pt x="0" y="960"/>
                  </a:moveTo>
                  <a:lnTo>
                    <a:pt x="1728" y="960"/>
                  </a:lnTo>
                  <a:lnTo>
                    <a:pt x="1296" y="0"/>
                  </a:lnTo>
                  <a:lnTo>
                    <a:pt x="0" y="960"/>
                  </a:lnTo>
                  <a:close/>
                </a:path>
              </a:pathLst>
            </a:custGeom>
            <a:solidFill>
              <a:srgbClr val="FBA89D"/>
            </a:solidFill>
            <a:ln w="28575" cmpd="sng">
              <a:solidFill>
                <a:schemeClr val="tx1"/>
              </a:solidFill>
              <a:round/>
              <a:headEnd/>
              <a:tailEnd/>
            </a:ln>
            <a:effectLst/>
          </p:spPr>
          <p:txBody>
            <a:bodyPr/>
            <a:lstStyle/>
            <a:p>
              <a:endParaRPr lang="en-GB" sz="2400"/>
            </a:p>
          </p:txBody>
        </p:sp>
        <p:sp>
          <p:nvSpPr>
            <p:cNvPr id="1053704" name="PubPieSlice"/>
            <p:cNvSpPr>
              <a:spLocks noEditPoints="1" noChangeArrowheads="1"/>
            </p:cNvSpPr>
            <p:nvPr/>
          </p:nvSpPr>
          <p:spPr bwMode="auto">
            <a:xfrm>
              <a:off x="5464596" y="4126411"/>
              <a:ext cx="457200" cy="457200"/>
            </a:xfrm>
            <a:custGeom>
              <a:avLst/>
              <a:gdLst>
                <a:gd name="G0" fmla="+- 0 0 0"/>
                <a:gd name="G1" fmla="sin 10800 -118788"/>
                <a:gd name="G2" fmla="cos 10800 -118788"/>
                <a:gd name="G3" fmla="sin 10800 -2355972"/>
                <a:gd name="G4" fmla="cos 10800 -2355972"/>
                <a:gd name="G5" fmla="+- G1 10800 0"/>
                <a:gd name="G6" fmla="+- G2 10800 0"/>
                <a:gd name="G7" fmla="+- G3 10800 0"/>
                <a:gd name="G8" fmla="+- G4 10800 0"/>
                <a:gd name="G9" fmla="+- 10800 0 0"/>
                <a:gd name="T0" fmla="*/ 21594 w 21600"/>
                <a:gd name="T1" fmla="*/ 10458 h 21600"/>
                <a:gd name="T2" fmla="*/ 10800 w 21600"/>
                <a:gd name="T3" fmla="*/ 10800 h 21600"/>
                <a:gd name="T4" fmla="*/ 19542 w 21600"/>
                <a:gd name="T5" fmla="*/ 445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4" y="10457"/>
                  </a:moveTo>
                  <a:cubicBezTo>
                    <a:pt x="21526" y="8297"/>
                    <a:pt x="20811" y="6208"/>
                    <a:pt x="19542" y="4458"/>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53705" name="PubPieSlice"/>
            <p:cNvSpPr>
              <a:spLocks noEditPoints="1" noChangeArrowheads="1"/>
            </p:cNvSpPr>
            <p:nvPr/>
          </p:nvSpPr>
          <p:spPr bwMode="auto">
            <a:xfrm>
              <a:off x="8207796" y="4126411"/>
              <a:ext cx="457200" cy="457200"/>
            </a:xfrm>
            <a:custGeom>
              <a:avLst/>
              <a:gdLst>
                <a:gd name="G0" fmla="+- 0 0 0"/>
                <a:gd name="G1" fmla="sin 10800 -7422817"/>
                <a:gd name="G2" fmla="cos 10800 -7422817"/>
                <a:gd name="G3" fmla="sin 10800 -11714269"/>
                <a:gd name="G4" fmla="cos 10800 -11714269"/>
                <a:gd name="G5" fmla="+- G1 10800 0"/>
                <a:gd name="G6" fmla="+- G2 10800 0"/>
                <a:gd name="G7" fmla="+- G3 10800 0"/>
                <a:gd name="G8" fmla="+- G4 10800 0"/>
                <a:gd name="G9" fmla="+- 10800 0 0"/>
                <a:gd name="T0" fmla="*/ 6534 w 21600"/>
                <a:gd name="T1" fmla="*/ 878 h 21600"/>
                <a:gd name="T2" fmla="*/ 10800 w 21600"/>
                <a:gd name="T3" fmla="*/ 10800 h 21600"/>
                <a:gd name="T4" fmla="*/ 2 w 21600"/>
                <a:gd name="T5" fmla="*/ 10563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6534" y="878"/>
                  </a:moveTo>
                  <a:cubicBezTo>
                    <a:pt x="2648" y="2548"/>
                    <a:pt x="95" y="6334"/>
                    <a:pt x="2" y="10563"/>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53706" name="PubPieSlice"/>
            <p:cNvSpPr>
              <a:spLocks noEditPoints="1" noChangeArrowheads="1"/>
            </p:cNvSpPr>
            <p:nvPr/>
          </p:nvSpPr>
          <p:spPr bwMode="auto">
            <a:xfrm>
              <a:off x="7521996" y="2602411"/>
              <a:ext cx="457200" cy="457200"/>
            </a:xfrm>
            <a:custGeom>
              <a:avLst/>
              <a:gdLst>
                <a:gd name="G0" fmla="+- 0 0 0"/>
                <a:gd name="G1" fmla="sin 10800 9433432"/>
                <a:gd name="G2" fmla="cos 10800 9433432"/>
                <a:gd name="G3" fmla="sin 10800 4327834"/>
                <a:gd name="G4" fmla="cos 10800 4327834"/>
                <a:gd name="G5" fmla="+- G1 10800 0"/>
                <a:gd name="G6" fmla="+- G2 10800 0"/>
                <a:gd name="G7" fmla="+- G3 10800 0"/>
                <a:gd name="G8" fmla="+- G4 10800 0"/>
                <a:gd name="G9" fmla="+- 10800 0 0"/>
                <a:gd name="T0" fmla="*/ 2068 w 21600"/>
                <a:gd name="T1" fmla="*/ 17156 h 21600"/>
                <a:gd name="T2" fmla="*/ 10800 w 21600"/>
                <a:gd name="T3" fmla="*/ 10800 h 21600"/>
                <a:gd name="T4" fmla="*/ 15186 w 21600"/>
                <a:gd name="T5" fmla="*/ 2066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068" y="17155"/>
                  </a:moveTo>
                  <a:cubicBezTo>
                    <a:pt x="4100" y="19948"/>
                    <a:pt x="7346" y="21600"/>
                    <a:pt x="10800" y="21600"/>
                  </a:cubicBezTo>
                  <a:cubicBezTo>
                    <a:pt x="12311" y="21599"/>
                    <a:pt x="13805" y="21282"/>
                    <a:pt x="15186" y="20669"/>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53707" name="Text Box 11"/>
            <p:cNvSpPr txBox="1">
              <a:spLocks noChangeArrowheads="1"/>
            </p:cNvSpPr>
            <p:nvPr/>
          </p:nvSpPr>
          <p:spPr bwMode="auto">
            <a:xfrm>
              <a:off x="7812509" y="2643400"/>
              <a:ext cx="369888" cy="461963"/>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sp>
          <p:nvSpPr>
            <p:cNvPr id="1053708" name="Text Box 12"/>
            <p:cNvSpPr txBox="1">
              <a:spLocks noChangeArrowheads="1"/>
            </p:cNvSpPr>
            <p:nvPr/>
          </p:nvSpPr>
          <p:spPr bwMode="auto">
            <a:xfrm>
              <a:off x="5312196" y="4126411"/>
              <a:ext cx="409575" cy="461963"/>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53709" name="Text Box 13"/>
            <p:cNvSpPr txBox="1">
              <a:spLocks noChangeArrowheads="1"/>
            </p:cNvSpPr>
            <p:nvPr/>
          </p:nvSpPr>
          <p:spPr bwMode="auto">
            <a:xfrm>
              <a:off x="8436396" y="4126411"/>
              <a:ext cx="379413" cy="461963"/>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grpSp>
      <p:sp>
        <p:nvSpPr>
          <p:cNvPr id="1053710" name="Text Box 14"/>
          <p:cNvSpPr txBox="1">
            <a:spLocks noChangeArrowheads="1"/>
          </p:cNvSpPr>
          <p:nvPr/>
        </p:nvSpPr>
        <p:spPr bwMode="auto">
          <a:xfrm>
            <a:off x="1804936" y="3159710"/>
            <a:ext cx="366713" cy="461963"/>
          </a:xfrm>
          <a:prstGeom prst="rect">
            <a:avLst/>
          </a:prstGeom>
          <a:noFill/>
          <a:ln w="9525">
            <a:noFill/>
            <a:miter lim="800000"/>
            <a:headEnd/>
            <a:tailEnd/>
          </a:ln>
          <a:effectLst/>
        </p:spPr>
        <p:txBody>
          <a:bodyPr wrap="none">
            <a:spAutoFit/>
          </a:bodyPr>
          <a:lstStyle/>
          <a:p>
            <a:pPr eaLnBrk="0" hangingPunct="0"/>
            <a:r>
              <a:rPr lang="en-US" sz="2400" i="1" dirty="0"/>
              <a:t>b</a:t>
            </a:r>
            <a:endParaRPr lang="en-GB" sz="2400" i="1" dirty="0"/>
          </a:p>
        </p:txBody>
      </p:sp>
      <p:sp>
        <p:nvSpPr>
          <p:cNvPr id="1053711" name="Text Box 15"/>
          <p:cNvSpPr txBox="1">
            <a:spLocks noChangeArrowheads="1"/>
          </p:cNvSpPr>
          <p:nvPr/>
        </p:nvSpPr>
        <p:spPr bwMode="auto">
          <a:xfrm>
            <a:off x="2338336" y="4301123"/>
            <a:ext cx="342900" cy="461963"/>
          </a:xfrm>
          <a:prstGeom prst="rect">
            <a:avLst/>
          </a:prstGeom>
          <a:noFill/>
          <a:ln w="9525">
            <a:noFill/>
            <a:miter lim="800000"/>
            <a:headEnd/>
            <a:tailEnd/>
          </a:ln>
          <a:effectLst/>
        </p:spPr>
        <p:txBody>
          <a:bodyPr wrap="none">
            <a:spAutoFit/>
          </a:bodyPr>
          <a:lstStyle/>
          <a:p>
            <a:pPr eaLnBrk="0" hangingPunct="0"/>
            <a:r>
              <a:rPr lang="en-US" sz="2400" i="1" dirty="0"/>
              <a:t>c</a:t>
            </a:r>
            <a:endParaRPr lang="en-GB" sz="2400" i="1" dirty="0"/>
          </a:p>
        </p:txBody>
      </p:sp>
      <p:sp>
        <p:nvSpPr>
          <p:cNvPr id="1053712" name="Text Box 16"/>
          <p:cNvSpPr txBox="1">
            <a:spLocks noChangeArrowheads="1"/>
          </p:cNvSpPr>
          <p:nvPr/>
        </p:nvSpPr>
        <p:spPr bwMode="auto">
          <a:xfrm>
            <a:off x="3481336" y="3310523"/>
            <a:ext cx="341313" cy="461963"/>
          </a:xfrm>
          <a:prstGeom prst="rect">
            <a:avLst/>
          </a:prstGeom>
          <a:noFill/>
          <a:ln w="9525">
            <a:noFill/>
            <a:miter lim="800000"/>
            <a:headEnd/>
            <a:tailEnd/>
          </a:ln>
          <a:effectLst/>
        </p:spPr>
        <p:txBody>
          <a:bodyPr wrap="none">
            <a:spAutoFit/>
          </a:bodyPr>
          <a:lstStyle/>
          <a:p>
            <a:pPr eaLnBrk="0" hangingPunct="0"/>
            <a:r>
              <a:rPr lang="en-US" sz="2400" i="1" dirty="0"/>
              <a:t>a</a:t>
            </a:r>
            <a:endParaRPr lang="en-GB" sz="2400" i="1" dirty="0"/>
          </a:p>
        </p:txBody>
      </p:sp>
      <p:grpSp>
        <p:nvGrpSpPr>
          <p:cNvPr id="3" name="Group 17"/>
          <p:cNvGrpSpPr>
            <a:grpSpLocks/>
          </p:cNvGrpSpPr>
          <p:nvPr/>
        </p:nvGrpSpPr>
        <p:grpSpPr bwMode="auto">
          <a:xfrm>
            <a:off x="5231482" y="2965122"/>
            <a:ext cx="3505200" cy="844550"/>
            <a:chOff x="336" y="3024"/>
            <a:chExt cx="2208" cy="532"/>
          </a:xfrm>
        </p:grpSpPr>
        <p:sp>
          <p:nvSpPr>
            <p:cNvPr id="1053714" name="Rectangle 18"/>
            <p:cNvSpPr>
              <a:spLocks noChangeArrowheads="1"/>
            </p:cNvSpPr>
            <p:nvPr/>
          </p:nvSpPr>
          <p:spPr bwMode="auto">
            <a:xfrm>
              <a:off x="336" y="3024"/>
              <a:ext cx="2208" cy="52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1053715" name="Text Box 19"/>
            <p:cNvSpPr txBox="1">
              <a:spLocks noChangeArrowheads="1"/>
            </p:cNvSpPr>
            <p:nvPr/>
          </p:nvSpPr>
          <p:spPr bwMode="auto">
            <a:xfrm>
              <a:off x="536" y="3025"/>
              <a:ext cx="215" cy="291"/>
            </a:xfrm>
            <a:prstGeom prst="rect">
              <a:avLst/>
            </a:prstGeom>
            <a:noFill/>
            <a:ln w="9525">
              <a:noFill/>
              <a:miter lim="800000"/>
              <a:headEnd/>
              <a:tailEnd/>
            </a:ln>
            <a:effectLst/>
          </p:spPr>
          <p:txBody>
            <a:bodyPr wrap="none">
              <a:spAutoFit/>
            </a:bodyPr>
            <a:lstStyle/>
            <a:p>
              <a:pPr eaLnBrk="0" hangingPunct="0"/>
              <a:r>
                <a:rPr lang="en-US" sz="2400" i="1"/>
                <a:t>a</a:t>
              </a:r>
              <a:endParaRPr lang="en-GB" sz="2400" i="1"/>
            </a:p>
          </p:txBody>
        </p:sp>
        <p:sp>
          <p:nvSpPr>
            <p:cNvPr id="1053716" name="Line 20"/>
            <p:cNvSpPr>
              <a:spLocks noChangeShapeType="1"/>
            </p:cNvSpPr>
            <p:nvPr/>
          </p:nvSpPr>
          <p:spPr bwMode="auto">
            <a:xfrm>
              <a:off x="428" y="3289"/>
              <a:ext cx="429" cy="0"/>
            </a:xfrm>
            <a:prstGeom prst="line">
              <a:avLst/>
            </a:prstGeom>
            <a:noFill/>
            <a:ln w="28575">
              <a:solidFill>
                <a:schemeClr val="tx1"/>
              </a:solidFill>
              <a:round/>
              <a:headEnd/>
              <a:tailEnd/>
            </a:ln>
            <a:effectLst/>
          </p:spPr>
          <p:txBody>
            <a:bodyPr/>
            <a:lstStyle/>
            <a:p>
              <a:endParaRPr lang="en-GB" sz="2400"/>
            </a:p>
          </p:txBody>
        </p:sp>
        <p:sp>
          <p:nvSpPr>
            <p:cNvPr id="1053717" name="Text Box 21"/>
            <p:cNvSpPr txBox="1">
              <a:spLocks noChangeArrowheads="1"/>
            </p:cNvSpPr>
            <p:nvPr/>
          </p:nvSpPr>
          <p:spPr bwMode="auto">
            <a:xfrm>
              <a:off x="371" y="3265"/>
              <a:ext cx="56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A</a:t>
              </a:r>
              <a:endParaRPr lang="en-GB" sz="2400" i="1"/>
            </a:p>
          </p:txBody>
        </p:sp>
        <p:sp>
          <p:nvSpPr>
            <p:cNvPr id="1053718" name="Text Box 22"/>
            <p:cNvSpPr txBox="1">
              <a:spLocks noChangeArrowheads="1"/>
            </p:cNvSpPr>
            <p:nvPr/>
          </p:nvSpPr>
          <p:spPr bwMode="auto">
            <a:xfrm>
              <a:off x="924"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19" name="Text Box 23"/>
            <p:cNvSpPr txBox="1">
              <a:spLocks noChangeArrowheads="1"/>
            </p:cNvSpPr>
            <p:nvPr/>
          </p:nvSpPr>
          <p:spPr bwMode="auto">
            <a:xfrm>
              <a:off x="1328" y="3024"/>
              <a:ext cx="231" cy="291"/>
            </a:xfrm>
            <a:prstGeom prst="rect">
              <a:avLst/>
            </a:prstGeom>
            <a:noFill/>
            <a:ln w="9525">
              <a:noFill/>
              <a:miter lim="800000"/>
              <a:headEnd/>
              <a:tailEnd/>
            </a:ln>
            <a:effectLst/>
          </p:spPr>
          <p:txBody>
            <a:bodyPr wrap="none">
              <a:spAutoFit/>
            </a:bodyPr>
            <a:lstStyle/>
            <a:p>
              <a:pPr eaLnBrk="0" hangingPunct="0"/>
              <a:r>
                <a:rPr lang="en-US" sz="2400" i="1"/>
                <a:t>b</a:t>
              </a:r>
              <a:endParaRPr lang="en-GB" sz="2400" i="1"/>
            </a:p>
          </p:txBody>
        </p:sp>
        <p:sp>
          <p:nvSpPr>
            <p:cNvPr id="1053720" name="Line 24"/>
            <p:cNvSpPr>
              <a:spLocks noChangeShapeType="1"/>
            </p:cNvSpPr>
            <p:nvPr/>
          </p:nvSpPr>
          <p:spPr bwMode="auto">
            <a:xfrm>
              <a:off x="1220" y="3288"/>
              <a:ext cx="429" cy="0"/>
            </a:xfrm>
            <a:prstGeom prst="line">
              <a:avLst/>
            </a:prstGeom>
            <a:noFill/>
            <a:ln w="28575">
              <a:solidFill>
                <a:schemeClr val="tx1"/>
              </a:solidFill>
              <a:round/>
              <a:headEnd/>
              <a:tailEnd/>
            </a:ln>
            <a:effectLst/>
          </p:spPr>
          <p:txBody>
            <a:bodyPr/>
            <a:lstStyle/>
            <a:p>
              <a:endParaRPr lang="en-GB" sz="2400"/>
            </a:p>
          </p:txBody>
        </p:sp>
        <p:sp>
          <p:nvSpPr>
            <p:cNvPr id="1053721" name="Text Box 25"/>
            <p:cNvSpPr txBox="1">
              <a:spLocks noChangeArrowheads="1"/>
            </p:cNvSpPr>
            <p:nvPr/>
          </p:nvSpPr>
          <p:spPr bwMode="auto">
            <a:xfrm>
              <a:off x="1163" y="3264"/>
              <a:ext cx="54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B</a:t>
              </a:r>
              <a:endParaRPr lang="en-GB" sz="2400" i="1"/>
            </a:p>
          </p:txBody>
        </p:sp>
        <p:sp>
          <p:nvSpPr>
            <p:cNvPr id="1053722" name="Text Box 26"/>
            <p:cNvSpPr txBox="1">
              <a:spLocks noChangeArrowheads="1"/>
            </p:cNvSpPr>
            <p:nvPr/>
          </p:nvSpPr>
          <p:spPr bwMode="auto">
            <a:xfrm>
              <a:off x="1716"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23" name="Text Box 27"/>
            <p:cNvSpPr txBox="1">
              <a:spLocks noChangeArrowheads="1"/>
            </p:cNvSpPr>
            <p:nvPr/>
          </p:nvSpPr>
          <p:spPr bwMode="auto">
            <a:xfrm>
              <a:off x="2120" y="3024"/>
              <a:ext cx="216" cy="291"/>
            </a:xfrm>
            <a:prstGeom prst="rect">
              <a:avLst/>
            </a:prstGeom>
            <a:noFill/>
            <a:ln w="9525">
              <a:noFill/>
              <a:miter lim="800000"/>
              <a:headEnd/>
              <a:tailEnd/>
            </a:ln>
            <a:effectLst/>
          </p:spPr>
          <p:txBody>
            <a:bodyPr wrap="none">
              <a:spAutoFit/>
            </a:bodyPr>
            <a:lstStyle/>
            <a:p>
              <a:pPr eaLnBrk="0" hangingPunct="0"/>
              <a:r>
                <a:rPr lang="en-US" sz="2400" i="1"/>
                <a:t>c</a:t>
              </a:r>
              <a:endParaRPr lang="en-GB" sz="2400" i="1"/>
            </a:p>
          </p:txBody>
        </p:sp>
        <p:sp>
          <p:nvSpPr>
            <p:cNvPr id="1053724" name="Line 28"/>
            <p:cNvSpPr>
              <a:spLocks noChangeShapeType="1"/>
            </p:cNvSpPr>
            <p:nvPr/>
          </p:nvSpPr>
          <p:spPr bwMode="auto">
            <a:xfrm>
              <a:off x="2012" y="3288"/>
              <a:ext cx="429" cy="0"/>
            </a:xfrm>
            <a:prstGeom prst="line">
              <a:avLst/>
            </a:prstGeom>
            <a:noFill/>
            <a:ln w="28575">
              <a:solidFill>
                <a:schemeClr val="tx1"/>
              </a:solidFill>
              <a:round/>
              <a:headEnd/>
              <a:tailEnd/>
            </a:ln>
            <a:effectLst/>
          </p:spPr>
          <p:txBody>
            <a:bodyPr/>
            <a:lstStyle/>
            <a:p>
              <a:endParaRPr lang="en-GB" sz="2400"/>
            </a:p>
          </p:txBody>
        </p:sp>
        <p:sp>
          <p:nvSpPr>
            <p:cNvPr id="1053725" name="Text Box 29"/>
            <p:cNvSpPr txBox="1">
              <a:spLocks noChangeArrowheads="1"/>
            </p:cNvSpPr>
            <p:nvPr/>
          </p:nvSpPr>
          <p:spPr bwMode="auto">
            <a:xfrm>
              <a:off x="1955" y="3264"/>
              <a:ext cx="541"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C</a:t>
              </a:r>
              <a:endParaRPr lang="en-GB" sz="2400" i="1"/>
            </a:p>
          </p:txBody>
        </p:sp>
      </p:grpSp>
      <p:sp>
        <p:nvSpPr>
          <p:cNvPr id="1053726" name="Text Box 30"/>
          <p:cNvSpPr txBox="1">
            <a:spLocks noChangeArrowheads="1"/>
          </p:cNvSpPr>
          <p:nvPr/>
        </p:nvSpPr>
        <p:spPr bwMode="auto">
          <a:xfrm>
            <a:off x="6535778" y="3888130"/>
            <a:ext cx="494046" cy="461665"/>
          </a:xfrm>
          <a:prstGeom prst="rect">
            <a:avLst/>
          </a:prstGeom>
          <a:solidFill>
            <a:schemeClr val="bg1"/>
          </a:solidFill>
          <a:ln w="9525">
            <a:noFill/>
            <a:miter lim="800000"/>
            <a:headEnd/>
            <a:tailEnd/>
          </a:ln>
          <a:effectLst/>
        </p:spPr>
        <p:txBody>
          <a:bodyPr wrap="none">
            <a:spAutoFit/>
          </a:bodyPr>
          <a:lstStyle/>
          <a:p>
            <a:pPr eaLnBrk="0" hangingPunct="0"/>
            <a:r>
              <a:rPr lang="en-GB" sz="2400" dirty="0"/>
              <a:t>or</a:t>
            </a:r>
          </a:p>
        </p:txBody>
      </p:sp>
      <p:grpSp>
        <p:nvGrpSpPr>
          <p:cNvPr id="4" name="Group 31"/>
          <p:cNvGrpSpPr>
            <a:grpSpLocks/>
          </p:cNvGrpSpPr>
          <p:nvPr/>
        </p:nvGrpSpPr>
        <p:grpSpPr bwMode="auto">
          <a:xfrm>
            <a:off x="5222726" y="5159622"/>
            <a:ext cx="3505200" cy="841375"/>
            <a:chOff x="3120" y="3024"/>
            <a:chExt cx="2208" cy="530"/>
          </a:xfrm>
        </p:grpSpPr>
        <p:sp>
          <p:nvSpPr>
            <p:cNvPr id="1053728" name="Rectangle 32"/>
            <p:cNvSpPr>
              <a:spLocks noChangeArrowheads="1"/>
            </p:cNvSpPr>
            <p:nvPr/>
          </p:nvSpPr>
          <p:spPr bwMode="auto">
            <a:xfrm>
              <a:off x="3120" y="3024"/>
              <a:ext cx="2208" cy="528"/>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1053729" name="Text Box 33"/>
            <p:cNvSpPr txBox="1">
              <a:spLocks noChangeArrowheads="1"/>
            </p:cNvSpPr>
            <p:nvPr/>
          </p:nvSpPr>
          <p:spPr bwMode="auto">
            <a:xfrm>
              <a:off x="3155" y="3025"/>
              <a:ext cx="56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A</a:t>
              </a:r>
              <a:endParaRPr lang="en-GB" sz="2400" i="1"/>
            </a:p>
          </p:txBody>
        </p:sp>
        <p:sp>
          <p:nvSpPr>
            <p:cNvPr id="1053730" name="Text Box 34"/>
            <p:cNvSpPr txBox="1">
              <a:spLocks noChangeArrowheads="1"/>
            </p:cNvSpPr>
            <p:nvPr/>
          </p:nvSpPr>
          <p:spPr bwMode="auto">
            <a:xfrm>
              <a:off x="3947" y="3025"/>
              <a:ext cx="546"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B</a:t>
              </a:r>
              <a:endParaRPr lang="en-GB" sz="2400" i="1"/>
            </a:p>
          </p:txBody>
        </p:sp>
        <p:sp>
          <p:nvSpPr>
            <p:cNvPr id="1053731" name="Text Box 35"/>
            <p:cNvSpPr txBox="1">
              <a:spLocks noChangeArrowheads="1"/>
            </p:cNvSpPr>
            <p:nvPr/>
          </p:nvSpPr>
          <p:spPr bwMode="auto">
            <a:xfrm>
              <a:off x="4739" y="3025"/>
              <a:ext cx="541"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t>C</a:t>
              </a:r>
              <a:endParaRPr lang="en-GB" sz="2400" i="1"/>
            </a:p>
          </p:txBody>
        </p:sp>
        <p:sp>
          <p:nvSpPr>
            <p:cNvPr id="1053732" name="Text Box 36"/>
            <p:cNvSpPr txBox="1">
              <a:spLocks noChangeArrowheads="1"/>
            </p:cNvSpPr>
            <p:nvPr/>
          </p:nvSpPr>
          <p:spPr bwMode="auto">
            <a:xfrm>
              <a:off x="3320" y="3263"/>
              <a:ext cx="215" cy="291"/>
            </a:xfrm>
            <a:prstGeom prst="rect">
              <a:avLst/>
            </a:prstGeom>
            <a:noFill/>
            <a:ln w="9525">
              <a:noFill/>
              <a:miter lim="800000"/>
              <a:headEnd/>
              <a:tailEnd/>
            </a:ln>
            <a:effectLst/>
          </p:spPr>
          <p:txBody>
            <a:bodyPr wrap="none">
              <a:spAutoFit/>
            </a:bodyPr>
            <a:lstStyle/>
            <a:p>
              <a:pPr eaLnBrk="0" hangingPunct="0"/>
              <a:r>
                <a:rPr lang="en-US" sz="2400" i="1"/>
                <a:t>a</a:t>
              </a:r>
              <a:endParaRPr lang="en-GB" sz="2400" i="1"/>
            </a:p>
          </p:txBody>
        </p:sp>
        <p:sp>
          <p:nvSpPr>
            <p:cNvPr id="1053733" name="Line 37"/>
            <p:cNvSpPr>
              <a:spLocks noChangeShapeType="1"/>
            </p:cNvSpPr>
            <p:nvPr/>
          </p:nvSpPr>
          <p:spPr bwMode="auto">
            <a:xfrm>
              <a:off x="3212" y="3289"/>
              <a:ext cx="429" cy="0"/>
            </a:xfrm>
            <a:prstGeom prst="line">
              <a:avLst/>
            </a:prstGeom>
            <a:noFill/>
            <a:ln w="28575">
              <a:solidFill>
                <a:schemeClr val="tx1"/>
              </a:solidFill>
              <a:round/>
              <a:headEnd/>
              <a:tailEnd/>
            </a:ln>
            <a:effectLst/>
          </p:spPr>
          <p:txBody>
            <a:bodyPr/>
            <a:lstStyle/>
            <a:p>
              <a:endParaRPr lang="en-GB" sz="2400"/>
            </a:p>
          </p:txBody>
        </p:sp>
        <p:sp>
          <p:nvSpPr>
            <p:cNvPr id="1053734" name="Text Box 38"/>
            <p:cNvSpPr txBox="1">
              <a:spLocks noChangeArrowheads="1"/>
            </p:cNvSpPr>
            <p:nvPr/>
          </p:nvSpPr>
          <p:spPr bwMode="auto">
            <a:xfrm>
              <a:off x="3708"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35" name="Text Box 39"/>
            <p:cNvSpPr txBox="1">
              <a:spLocks noChangeArrowheads="1"/>
            </p:cNvSpPr>
            <p:nvPr/>
          </p:nvSpPr>
          <p:spPr bwMode="auto">
            <a:xfrm>
              <a:off x="4112" y="3263"/>
              <a:ext cx="231" cy="291"/>
            </a:xfrm>
            <a:prstGeom prst="rect">
              <a:avLst/>
            </a:prstGeom>
            <a:noFill/>
            <a:ln w="9525">
              <a:noFill/>
              <a:miter lim="800000"/>
              <a:headEnd/>
              <a:tailEnd/>
            </a:ln>
            <a:effectLst/>
          </p:spPr>
          <p:txBody>
            <a:bodyPr wrap="none">
              <a:spAutoFit/>
            </a:bodyPr>
            <a:lstStyle/>
            <a:p>
              <a:pPr eaLnBrk="0" hangingPunct="0"/>
              <a:r>
                <a:rPr lang="en-US" sz="2400" i="1"/>
                <a:t>b</a:t>
              </a:r>
              <a:endParaRPr lang="en-GB" sz="2400" i="1"/>
            </a:p>
          </p:txBody>
        </p:sp>
        <p:sp>
          <p:nvSpPr>
            <p:cNvPr id="1053736" name="Line 40"/>
            <p:cNvSpPr>
              <a:spLocks noChangeShapeType="1"/>
            </p:cNvSpPr>
            <p:nvPr/>
          </p:nvSpPr>
          <p:spPr bwMode="auto">
            <a:xfrm>
              <a:off x="4004" y="3288"/>
              <a:ext cx="429" cy="0"/>
            </a:xfrm>
            <a:prstGeom prst="line">
              <a:avLst/>
            </a:prstGeom>
            <a:noFill/>
            <a:ln w="28575">
              <a:solidFill>
                <a:schemeClr val="tx1"/>
              </a:solidFill>
              <a:round/>
              <a:headEnd/>
              <a:tailEnd/>
            </a:ln>
            <a:effectLst/>
          </p:spPr>
          <p:txBody>
            <a:bodyPr/>
            <a:lstStyle/>
            <a:p>
              <a:endParaRPr lang="en-GB" sz="2400"/>
            </a:p>
          </p:txBody>
        </p:sp>
        <p:sp>
          <p:nvSpPr>
            <p:cNvPr id="1053737" name="Text Box 41"/>
            <p:cNvSpPr txBox="1">
              <a:spLocks noChangeArrowheads="1"/>
            </p:cNvSpPr>
            <p:nvPr/>
          </p:nvSpPr>
          <p:spPr bwMode="auto">
            <a:xfrm>
              <a:off x="4500" y="3144"/>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3738" name="Text Box 42"/>
            <p:cNvSpPr txBox="1">
              <a:spLocks noChangeArrowheads="1"/>
            </p:cNvSpPr>
            <p:nvPr/>
          </p:nvSpPr>
          <p:spPr bwMode="auto">
            <a:xfrm>
              <a:off x="4904" y="3263"/>
              <a:ext cx="216" cy="291"/>
            </a:xfrm>
            <a:prstGeom prst="rect">
              <a:avLst/>
            </a:prstGeom>
            <a:noFill/>
            <a:ln w="9525">
              <a:noFill/>
              <a:miter lim="800000"/>
              <a:headEnd/>
              <a:tailEnd/>
            </a:ln>
            <a:effectLst/>
          </p:spPr>
          <p:txBody>
            <a:bodyPr wrap="none">
              <a:spAutoFit/>
            </a:bodyPr>
            <a:lstStyle/>
            <a:p>
              <a:pPr eaLnBrk="0" hangingPunct="0"/>
              <a:r>
                <a:rPr lang="en-US" sz="2400" i="1"/>
                <a:t>c</a:t>
              </a:r>
              <a:endParaRPr lang="en-GB" sz="2400" i="1"/>
            </a:p>
          </p:txBody>
        </p:sp>
        <p:sp>
          <p:nvSpPr>
            <p:cNvPr id="1053739" name="Line 43"/>
            <p:cNvSpPr>
              <a:spLocks noChangeShapeType="1"/>
            </p:cNvSpPr>
            <p:nvPr/>
          </p:nvSpPr>
          <p:spPr bwMode="auto">
            <a:xfrm>
              <a:off x="4796" y="3288"/>
              <a:ext cx="429" cy="0"/>
            </a:xfrm>
            <a:prstGeom prst="line">
              <a:avLst/>
            </a:prstGeom>
            <a:noFill/>
            <a:ln w="28575">
              <a:solidFill>
                <a:schemeClr val="tx1"/>
              </a:solidFill>
              <a:round/>
              <a:headEnd/>
              <a:tailEnd/>
            </a:ln>
            <a:effectLst/>
          </p:spPr>
          <p:txBody>
            <a:bodyPr/>
            <a:lstStyle/>
            <a:p>
              <a:endParaRPr lang="en-GB" sz="2400"/>
            </a:p>
          </p:txBody>
        </p:sp>
      </p:grpSp>
      <p:sp>
        <p:nvSpPr>
          <p:cNvPr id="44" name="Text Box 4"/>
          <p:cNvSpPr txBox="1">
            <a:spLocks noChangeArrowheads="1"/>
          </p:cNvSpPr>
          <p:nvPr/>
        </p:nvSpPr>
        <p:spPr bwMode="auto">
          <a:xfrm>
            <a:off x="213350" y="563940"/>
            <a:ext cx="8930650" cy="1569660"/>
          </a:xfrm>
          <a:prstGeom prst="rect">
            <a:avLst/>
          </a:prstGeom>
          <a:noFill/>
          <a:ln w="9525">
            <a:noFill/>
            <a:miter lim="800000"/>
            <a:headEnd/>
            <a:tailEnd/>
          </a:ln>
          <a:effectLst/>
        </p:spPr>
        <p:txBody>
          <a:bodyPr wrap="square">
            <a:spAutoFit/>
          </a:bodyPr>
          <a:lstStyle/>
          <a:p>
            <a:pPr eaLnBrk="0" hangingPunct="0"/>
            <a:r>
              <a:rPr lang="en-GB" sz="2400" dirty="0">
                <a:latin typeface="+mn-lt"/>
              </a:rPr>
              <a:t>The sine rule is a method to calculate sides and angles of any triangle. It is useful for finding the length of one side when all the angles and one other side are known, or finding an angle when two sides and one other angle are known</a:t>
            </a:r>
          </a:p>
        </p:txBody>
      </p:sp>
      <mc:AlternateContent xmlns:mc="http://schemas.openxmlformats.org/markup-compatibility/2006" xmlns:a14="http://schemas.microsoft.com/office/drawing/2010/main">
        <mc:Choice Requires="a14">
          <p:sp>
            <p:nvSpPr>
              <p:cNvPr id="45" name="Text Box 17"/>
              <p:cNvSpPr txBox="1">
                <a:spLocks noChangeArrowheads="1"/>
              </p:cNvSpPr>
              <p:nvPr/>
            </p:nvSpPr>
            <p:spPr bwMode="auto">
              <a:xfrm>
                <a:off x="452486" y="4938705"/>
                <a:ext cx="4998889" cy="410562"/>
              </a:xfrm>
              <a:prstGeom prst="rect">
                <a:avLst/>
              </a:prstGeom>
              <a:noFill/>
              <a:ln w="9525">
                <a:noFill/>
                <a:miter lim="800000"/>
                <a:headEnd/>
                <a:tailEnd/>
              </a:ln>
              <a:effectLst/>
            </p:spPr>
            <p:txBody>
              <a:bodyPr wrap="square">
                <a:spAutoFit/>
              </a:bodyPr>
              <a:lstStyle/>
              <a:p>
                <a:pPr eaLnBrk="0" hangingPunct="0"/>
                <a:r>
                  <a:rPr lang="en-GB" sz="2000" i="1" dirty="0"/>
                  <a:t>a</a:t>
                </a:r>
                <a:r>
                  <a:rPr lang="en-GB" sz="2000" dirty="0">
                    <a:solidFill>
                      <a:srgbClr val="FF0000"/>
                    </a:solidFill>
                  </a:rPr>
                  <a:t> </a:t>
                </a:r>
                <a:r>
                  <a:rPr lang="en-GB" sz="2000" dirty="0">
                    <a:solidFill>
                      <a:srgbClr val="FF6600"/>
                    </a:solidFill>
                    <a:latin typeface="+mn-lt"/>
                  </a:rPr>
                  <a:t>is the length of the side opposite </a:t>
                </a:r>
                <a14:m>
                  <m:oMath xmlns:m="http://schemas.openxmlformats.org/officeDocument/2006/math">
                    <m:acc>
                      <m:accPr>
                        <m:chr m:val="̂"/>
                        <m:ctrlPr>
                          <a:rPr lang="en-GB" sz="2000" i="1" dirty="0" smtClean="0">
                            <a:latin typeface="Cambria Math" panose="02040503050406030204" pitchFamily="18" charset="0"/>
                          </a:rPr>
                        </m:ctrlPr>
                      </m:accPr>
                      <m:e>
                        <m:r>
                          <a:rPr lang="en-US" sz="2000" b="0" i="1" dirty="0" smtClean="0">
                            <a:latin typeface="Cambria Math" panose="02040503050406030204" pitchFamily="18" charset="0"/>
                          </a:rPr>
                          <m:t>𝐴</m:t>
                        </m:r>
                      </m:e>
                    </m:acc>
                  </m:oMath>
                </a14:m>
                <a:endParaRPr lang="en-GB" sz="2000" dirty="0"/>
              </a:p>
            </p:txBody>
          </p:sp>
        </mc:Choice>
        <mc:Fallback xmlns="">
          <p:sp>
            <p:nvSpPr>
              <p:cNvPr id="45" name="Text Box 17"/>
              <p:cNvSpPr txBox="1">
                <a:spLocks noRot="1" noChangeAspect="1" noMove="1" noResize="1" noEditPoints="1" noAdjustHandles="1" noChangeArrowheads="1" noChangeShapeType="1" noTextEdit="1"/>
              </p:cNvSpPr>
              <p:nvPr/>
            </p:nvSpPr>
            <p:spPr bwMode="auto">
              <a:xfrm>
                <a:off x="452486" y="4938705"/>
                <a:ext cx="4998889" cy="410562"/>
              </a:xfrm>
              <a:prstGeom prst="rect">
                <a:avLst/>
              </a:prstGeom>
              <a:blipFill>
                <a:blip r:embed="rId3"/>
                <a:stretch>
                  <a:fillRect l="-1220" t="-5882" b="-23529"/>
                </a:stretch>
              </a:blipFill>
              <a:ln w="9525">
                <a:noFill/>
                <a:miter lim="800000"/>
                <a:headEnd/>
                <a:tailEnd/>
              </a:ln>
              <a:effectLst/>
            </p:spPr>
            <p:txBody>
              <a:bodyPr/>
              <a:lstStyle/>
              <a:p>
                <a:r>
                  <a:rPr lang="en-GB">
                    <a:noFill/>
                  </a:rPr>
                  <a:t> </a:t>
                </a:r>
              </a:p>
            </p:txBody>
          </p:sp>
        </mc:Fallback>
      </mc:AlternateContent>
      <p:sp>
        <p:nvSpPr>
          <p:cNvPr id="46" name="Text Box 17"/>
          <p:cNvSpPr txBox="1">
            <a:spLocks noChangeArrowheads="1"/>
          </p:cNvSpPr>
          <p:nvPr/>
        </p:nvSpPr>
        <p:spPr bwMode="auto">
          <a:xfrm>
            <a:off x="5231482" y="4354214"/>
            <a:ext cx="3672408" cy="830997"/>
          </a:xfrm>
          <a:prstGeom prst="rect">
            <a:avLst/>
          </a:prstGeom>
          <a:noFill/>
          <a:ln w="9525">
            <a:noFill/>
            <a:miter lim="800000"/>
            <a:headEnd/>
            <a:tailEnd/>
          </a:ln>
          <a:effectLst/>
        </p:spPr>
        <p:txBody>
          <a:bodyPr wrap="square">
            <a:spAutoFit/>
          </a:bodyPr>
          <a:lstStyle/>
          <a:p>
            <a:pPr eaLnBrk="0" hangingPunct="0"/>
            <a:r>
              <a:rPr lang="en-GB" sz="2400" dirty="0">
                <a:latin typeface="+mn-lt"/>
              </a:rPr>
              <a:t>To find an angle, use the sine rule written as</a:t>
            </a:r>
          </a:p>
        </p:txBody>
      </p:sp>
      <p:sp>
        <p:nvSpPr>
          <p:cNvPr id="47" name="Text Box 17"/>
          <p:cNvSpPr txBox="1">
            <a:spLocks noChangeArrowheads="1"/>
          </p:cNvSpPr>
          <p:nvPr/>
        </p:nvSpPr>
        <p:spPr bwMode="auto">
          <a:xfrm>
            <a:off x="5263232" y="2173386"/>
            <a:ext cx="3456384" cy="830997"/>
          </a:xfrm>
          <a:prstGeom prst="rect">
            <a:avLst/>
          </a:prstGeom>
          <a:noFill/>
          <a:ln w="9525">
            <a:noFill/>
            <a:miter lim="800000"/>
            <a:headEnd/>
            <a:tailEnd/>
          </a:ln>
          <a:effectLst/>
        </p:spPr>
        <p:txBody>
          <a:bodyPr wrap="square">
            <a:spAutoFit/>
          </a:bodyPr>
          <a:lstStyle/>
          <a:p>
            <a:pPr eaLnBrk="0" hangingPunct="0"/>
            <a:r>
              <a:rPr lang="en-GB" sz="2400" dirty="0">
                <a:latin typeface="+mn-lt"/>
              </a:rPr>
              <a:t>To find a side, use the sine rule written as</a:t>
            </a:r>
          </a:p>
        </p:txBody>
      </p:sp>
      <mc:AlternateContent xmlns:mc="http://schemas.openxmlformats.org/markup-compatibility/2006" xmlns:a14="http://schemas.microsoft.com/office/drawing/2010/main">
        <mc:Choice Requires="a14">
          <p:sp>
            <p:nvSpPr>
              <p:cNvPr id="48" name="Text Box 17"/>
              <p:cNvSpPr txBox="1">
                <a:spLocks noChangeArrowheads="1"/>
              </p:cNvSpPr>
              <p:nvPr/>
            </p:nvSpPr>
            <p:spPr bwMode="auto">
              <a:xfrm>
                <a:off x="436364" y="5304666"/>
                <a:ext cx="4998889" cy="408445"/>
              </a:xfrm>
              <a:prstGeom prst="rect">
                <a:avLst/>
              </a:prstGeom>
              <a:noFill/>
              <a:ln w="9525">
                <a:noFill/>
                <a:miter lim="800000"/>
                <a:headEnd/>
                <a:tailEnd/>
              </a:ln>
              <a:effectLst/>
            </p:spPr>
            <p:txBody>
              <a:bodyPr wrap="square">
                <a:spAutoFit/>
              </a:bodyPr>
              <a:lstStyle/>
              <a:p>
                <a:pPr eaLnBrk="0" hangingPunct="0"/>
                <a:r>
                  <a:rPr lang="en-GB" sz="2000" i="1" dirty="0"/>
                  <a:t>b</a:t>
                </a:r>
                <a:r>
                  <a:rPr lang="en-GB" sz="2000" dirty="0">
                    <a:solidFill>
                      <a:srgbClr val="FF0000"/>
                    </a:solidFill>
                  </a:rPr>
                  <a:t> </a:t>
                </a:r>
                <a:r>
                  <a:rPr lang="en-GB" sz="2000" dirty="0">
                    <a:solidFill>
                      <a:srgbClr val="FF6600"/>
                    </a:solidFill>
                    <a:latin typeface="+mn-lt"/>
                  </a:rPr>
                  <a:t>is the length of the side opposite </a:t>
                </a:r>
                <a14:m>
                  <m:oMath xmlns:m="http://schemas.openxmlformats.org/officeDocument/2006/math">
                    <m:acc>
                      <m:accPr>
                        <m:chr m:val="̂"/>
                        <m:ctrlPr>
                          <a:rPr lang="en-GB" sz="2000" i="1" smtClean="0">
                            <a:solidFill>
                              <a:schemeClr val="tx1"/>
                            </a:solidFill>
                            <a:latin typeface="Cambria Math" panose="02040503050406030204" pitchFamily="18" charset="0"/>
                          </a:rPr>
                        </m:ctrlPr>
                      </m:accPr>
                      <m:e>
                        <m:r>
                          <a:rPr lang="en-US" sz="2000" b="0" i="1" smtClean="0">
                            <a:solidFill>
                              <a:schemeClr val="tx1"/>
                            </a:solidFill>
                            <a:latin typeface="Cambria Math" panose="02040503050406030204" pitchFamily="18" charset="0"/>
                          </a:rPr>
                          <m:t>𝐵</m:t>
                        </m:r>
                      </m:e>
                    </m:acc>
                  </m:oMath>
                </a14:m>
                <a:endParaRPr lang="en-GB" sz="2000" dirty="0">
                  <a:solidFill>
                    <a:schemeClr val="tx1"/>
                  </a:solidFill>
                </a:endParaRPr>
              </a:p>
            </p:txBody>
          </p:sp>
        </mc:Choice>
        <mc:Fallback xmlns="">
          <p:sp>
            <p:nvSpPr>
              <p:cNvPr id="48" name="Text Box 17"/>
              <p:cNvSpPr txBox="1">
                <a:spLocks noRot="1" noChangeAspect="1" noMove="1" noResize="1" noEditPoints="1" noAdjustHandles="1" noChangeArrowheads="1" noChangeShapeType="1" noTextEdit="1"/>
              </p:cNvSpPr>
              <p:nvPr/>
            </p:nvSpPr>
            <p:spPr bwMode="auto">
              <a:xfrm>
                <a:off x="436364" y="5304666"/>
                <a:ext cx="4998889" cy="408445"/>
              </a:xfrm>
              <a:prstGeom prst="rect">
                <a:avLst/>
              </a:prstGeom>
              <a:blipFill>
                <a:blip r:embed="rId4"/>
                <a:stretch>
                  <a:fillRect l="-1341" t="-8955" b="-25373"/>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 Box 17"/>
              <p:cNvSpPr txBox="1">
                <a:spLocks noChangeArrowheads="1"/>
              </p:cNvSpPr>
              <p:nvPr/>
            </p:nvSpPr>
            <p:spPr bwMode="auto">
              <a:xfrm>
                <a:off x="420241" y="5656455"/>
                <a:ext cx="4998889" cy="410562"/>
              </a:xfrm>
              <a:prstGeom prst="rect">
                <a:avLst/>
              </a:prstGeom>
              <a:noFill/>
              <a:ln w="9525">
                <a:noFill/>
                <a:miter lim="800000"/>
                <a:headEnd/>
                <a:tailEnd/>
              </a:ln>
              <a:effectLst/>
            </p:spPr>
            <p:txBody>
              <a:bodyPr wrap="square">
                <a:spAutoFit/>
              </a:bodyPr>
              <a:lstStyle/>
              <a:p>
                <a:pPr eaLnBrk="0" hangingPunct="0"/>
                <a:r>
                  <a:rPr lang="en-GB" sz="2000" i="1" dirty="0"/>
                  <a:t>c</a:t>
                </a:r>
                <a:r>
                  <a:rPr lang="en-GB" sz="2000" dirty="0">
                    <a:solidFill>
                      <a:srgbClr val="FF0000"/>
                    </a:solidFill>
                  </a:rPr>
                  <a:t> </a:t>
                </a:r>
                <a:r>
                  <a:rPr lang="en-GB" sz="2000" dirty="0">
                    <a:solidFill>
                      <a:srgbClr val="FF6600"/>
                    </a:solidFill>
                    <a:latin typeface="+mn-lt"/>
                  </a:rPr>
                  <a:t>is the length of the side opposite </a:t>
                </a:r>
                <a14:m>
                  <m:oMath xmlns:m="http://schemas.openxmlformats.org/officeDocument/2006/math">
                    <m:acc>
                      <m:accPr>
                        <m:chr m:val="̂"/>
                        <m:ctrlPr>
                          <a:rPr lang="en-GB" sz="2000" i="1" smtClean="0">
                            <a:solidFill>
                              <a:schemeClr val="tx1"/>
                            </a:solidFill>
                            <a:latin typeface="Cambria Math" panose="02040503050406030204" pitchFamily="18" charset="0"/>
                          </a:rPr>
                        </m:ctrlPr>
                      </m:accPr>
                      <m:e>
                        <m:r>
                          <a:rPr lang="en-US" sz="2000" b="0" i="1" smtClean="0">
                            <a:solidFill>
                              <a:schemeClr val="tx1"/>
                            </a:solidFill>
                            <a:latin typeface="Cambria Math" panose="02040503050406030204" pitchFamily="18" charset="0"/>
                          </a:rPr>
                          <m:t>𝐶</m:t>
                        </m:r>
                      </m:e>
                    </m:acc>
                  </m:oMath>
                </a14:m>
                <a:endParaRPr lang="en-GB" sz="2000" dirty="0">
                  <a:solidFill>
                    <a:schemeClr val="tx1"/>
                  </a:solidFill>
                </a:endParaRPr>
              </a:p>
            </p:txBody>
          </p:sp>
        </mc:Choice>
        <mc:Fallback xmlns="">
          <p:sp>
            <p:nvSpPr>
              <p:cNvPr id="49" name="Text Box 17"/>
              <p:cNvSpPr txBox="1">
                <a:spLocks noRot="1" noChangeAspect="1" noMove="1" noResize="1" noEditPoints="1" noAdjustHandles="1" noChangeArrowheads="1" noChangeShapeType="1" noTextEdit="1"/>
              </p:cNvSpPr>
              <p:nvPr/>
            </p:nvSpPr>
            <p:spPr bwMode="auto">
              <a:xfrm>
                <a:off x="420241" y="5656455"/>
                <a:ext cx="4998889" cy="410562"/>
              </a:xfrm>
              <a:prstGeom prst="rect">
                <a:avLst/>
              </a:prstGeom>
              <a:blipFill>
                <a:blip r:embed="rId5"/>
                <a:stretch>
                  <a:fillRect l="-1341" t="-7463" b="-25373"/>
                </a:stretch>
              </a:blipFill>
              <a:ln w="9525">
                <a:noFill/>
                <a:miter lim="800000"/>
                <a:headEnd/>
                <a:tailEnd/>
              </a:ln>
              <a:effectLst/>
            </p:spPr>
            <p:txBody>
              <a:bodyPr/>
              <a:lstStyle/>
              <a:p>
                <a:r>
                  <a:rPr lang="en-GB">
                    <a:noFill/>
                  </a:rPr>
                  <a:t> </a:t>
                </a:r>
              </a:p>
            </p:txBody>
          </p:sp>
        </mc:Fallback>
      </mc:AlternateContent>
      <p:sp>
        <p:nvSpPr>
          <p:cNvPr id="50" name="Text Box 17"/>
          <p:cNvSpPr txBox="1">
            <a:spLocks noChangeArrowheads="1"/>
          </p:cNvSpPr>
          <p:nvPr/>
        </p:nvSpPr>
        <p:spPr bwMode="auto">
          <a:xfrm>
            <a:off x="402976" y="4573009"/>
            <a:ext cx="4998889" cy="461665"/>
          </a:xfrm>
          <a:prstGeom prst="rect">
            <a:avLst/>
          </a:prstGeom>
          <a:noFill/>
          <a:ln w="9525">
            <a:noFill/>
            <a:miter lim="800000"/>
            <a:headEnd/>
            <a:tailEnd/>
          </a:ln>
          <a:effectLst/>
        </p:spPr>
        <p:txBody>
          <a:bodyPr wrap="square">
            <a:spAutoFit/>
          </a:bodyPr>
          <a:lstStyle/>
          <a:p>
            <a:pPr eaLnBrk="0" hangingPunct="0"/>
            <a:r>
              <a:rPr lang="en-GB" dirty="0">
                <a:solidFill>
                  <a:srgbClr val="FF0000"/>
                </a:solidFill>
                <a:latin typeface="+mn-lt"/>
              </a:rPr>
              <a:t>Where</a:t>
            </a:r>
          </a:p>
        </p:txBody>
      </p:sp>
      <p:sp>
        <p:nvSpPr>
          <p:cNvPr id="51" name="Rectangle 50">
            <a:hlinkClick r:id="rId6"/>
            <a:extLst>
              <a:ext uri="{FF2B5EF4-FFF2-40B4-BE49-F238E27FC236}">
                <a16:creationId xmlns:a16="http://schemas.microsoft.com/office/drawing/2014/main" id="{11396D98-72E8-46EE-96D7-21F8205A52B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hlinkClick r:id="rId6"/>
            <a:extLst>
              <a:ext uri="{FF2B5EF4-FFF2-40B4-BE49-F238E27FC236}">
                <a16:creationId xmlns:a16="http://schemas.microsoft.com/office/drawing/2014/main" id="{C23694DD-60BB-4F8A-A259-F75EB0C0E091}"/>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4">
            <a:extLst>
              <a:ext uri="{FF2B5EF4-FFF2-40B4-BE49-F238E27FC236}">
                <a16:creationId xmlns:a16="http://schemas.microsoft.com/office/drawing/2014/main" id="{472BEDA0-BBAD-46F1-AFD1-A6378245F0D0}"/>
              </a:ext>
            </a:extLst>
          </p:cNvPr>
          <p:cNvSpPr txBox="1">
            <a:spLocks noChangeArrowheads="1"/>
          </p:cNvSpPr>
          <p:nvPr/>
        </p:nvSpPr>
        <p:spPr>
          <a:xfrm>
            <a:off x="411162" y="36294"/>
            <a:ext cx="8229600" cy="72320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a:t>The sine rule</a:t>
            </a:r>
            <a:endParaRPr lang="en-GB"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36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5370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537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537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537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537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3698" grpId="0" animBg="1"/>
      <p:bldP spid="1053701" grpId="0" animBg="1"/>
      <p:bldP spid="1053710" grpId="0"/>
      <p:bldP spid="1053711" grpId="0"/>
      <p:bldP spid="1053712" grpId="0"/>
      <p:bldP spid="1053726" grpId="0" animBg="1"/>
      <p:bldP spid="45" grpId="0"/>
      <p:bldP spid="46" grpId="0"/>
      <p:bldP spid="47" grpId="0"/>
      <p:bldP spid="48" grpId="0"/>
      <p:bldP spid="49" grpId="0"/>
      <p:bldP spid="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6" name="Text Box 4"/>
          <p:cNvSpPr txBox="1">
            <a:spLocks noChangeArrowheads="1"/>
          </p:cNvSpPr>
          <p:nvPr/>
        </p:nvSpPr>
        <p:spPr bwMode="auto">
          <a:xfrm>
            <a:off x="276041" y="1563111"/>
            <a:ext cx="7226261" cy="461665"/>
          </a:xfrm>
          <a:prstGeom prst="rect">
            <a:avLst/>
          </a:prstGeom>
          <a:solidFill>
            <a:srgbClr val="FFFFCC"/>
          </a:solidFill>
          <a:ln w="28575">
            <a:solidFill>
              <a:schemeClr val="tx1"/>
            </a:solidFill>
            <a:miter lim="800000"/>
            <a:headEnd/>
            <a:tailEnd/>
          </a:ln>
          <a:effectLst/>
        </p:spPr>
        <p:txBody>
          <a:bodyPr wrap="square">
            <a:spAutoFit/>
          </a:bodyPr>
          <a:lstStyle/>
          <a:p>
            <a:pPr eaLnBrk="0" hangingPunct="0"/>
            <a:r>
              <a:rPr lang="en-GB" sz="2400" dirty="0">
                <a:latin typeface="+mn-lt"/>
              </a:rPr>
              <a:t>Find the missing </a:t>
            </a:r>
            <a:r>
              <a:rPr lang="en-US" sz="2400" dirty="0">
                <a:latin typeface="+mn-lt"/>
              </a:rPr>
              <a:t>angles and sides in this triangle.</a:t>
            </a:r>
            <a:endParaRPr lang="en-GB" sz="2400" dirty="0">
              <a:latin typeface="+mn-lt"/>
            </a:endParaRPr>
          </a:p>
        </p:txBody>
      </p:sp>
      <p:sp>
        <p:nvSpPr>
          <p:cNvPr id="1057797" name="Text Box 5"/>
          <p:cNvSpPr txBox="1">
            <a:spLocks noChangeArrowheads="1"/>
          </p:cNvSpPr>
          <p:nvPr/>
        </p:nvSpPr>
        <p:spPr bwMode="auto">
          <a:xfrm>
            <a:off x="225462" y="2482242"/>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2" name="Group 6"/>
          <p:cNvGrpSpPr>
            <a:grpSpLocks/>
          </p:cNvGrpSpPr>
          <p:nvPr/>
        </p:nvGrpSpPr>
        <p:grpSpPr bwMode="auto">
          <a:xfrm>
            <a:off x="714873" y="2883464"/>
            <a:ext cx="2522537" cy="844551"/>
            <a:chOff x="3017" y="2431"/>
            <a:chExt cx="1589" cy="532"/>
          </a:xfrm>
        </p:grpSpPr>
        <p:grpSp>
          <p:nvGrpSpPr>
            <p:cNvPr id="3" name="Group 7"/>
            <p:cNvGrpSpPr>
              <a:grpSpLocks/>
            </p:cNvGrpSpPr>
            <p:nvPr/>
          </p:nvGrpSpPr>
          <p:grpSpPr bwMode="auto">
            <a:xfrm>
              <a:off x="3017" y="2433"/>
              <a:ext cx="552" cy="530"/>
              <a:chOff x="3017" y="2433"/>
              <a:chExt cx="552" cy="530"/>
            </a:xfrm>
          </p:grpSpPr>
          <p:sp>
            <p:nvSpPr>
              <p:cNvPr id="1057800" name="Text Box 8"/>
              <p:cNvSpPr txBox="1">
                <a:spLocks noChangeArrowheads="1"/>
              </p:cNvSpPr>
              <p:nvPr/>
            </p:nvSpPr>
            <p:spPr bwMode="auto">
              <a:xfrm>
                <a:off x="3021" y="2433"/>
                <a:ext cx="542"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latin typeface="Times New Roman" pitchFamily="18" charset="0"/>
                  </a:rPr>
                  <a:t>B</a:t>
                </a:r>
                <a:endParaRPr lang="en-GB" sz="2400" i="1">
                  <a:latin typeface="Times New Roman" pitchFamily="18" charset="0"/>
                </a:endParaRPr>
              </a:p>
            </p:txBody>
          </p:sp>
          <p:sp>
            <p:nvSpPr>
              <p:cNvPr id="1057801" name="Line 9"/>
              <p:cNvSpPr>
                <a:spLocks noChangeShapeType="1"/>
              </p:cNvSpPr>
              <p:nvPr/>
            </p:nvSpPr>
            <p:spPr bwMode="auto">
              <a:xfrm>
                <a:off x="3017" y="2697"/>
                <a:ext cx="552" cy="0"/>
              </a:xfrm>
              <a:prstGeom prst="line">
                <a:avLst/>
              </a:prstGeom>
              <a:noFill/>
              <a:ln w="28575">
                <a:solidFill>
                  <a:schemeClr val="tx1"/>
                </a:solidFill>
                <a:round/>
                <a:headEnd/>
                <a:tailEnd/>
              </a:ln>
              <a:effectLst/>
            </p:spPr>
            <p:txBody>
              <a:bodyPr/>
              <a:lstStyle/>
              <a:p>
                <a:endParaRPr lang="en-GB" sz="2400"/>
              </a:p>
            </p:txBody>
          </p:sp>
          <p:sp>
            <p:nvSpPr>
              <p:cNvPr id="1057802" name="Text Box 10"/>
              <p:cNvSpPr txBox="1">
                <a:spLocks noChangeArrowheads="1"/>
              </p:cNvSpPr>
              <p:nvPr/>
            </p:nvSpPr>
            <p:spPr bwMode="auto">
              <a:xfrm>
                <a:off x="3181" y="2672"/>
                <a:ext cx="234" cy="291"/>
              </a:xfrm>
              <a:prstGeom prst="rect">
                <a:avLst/>
              </a:prstGeom>
              <a:noFill/>
              <a:ln w="9525">
                <a:noFill/>
                <a:miter lim="800000"/>
                <a:headEnd/>
                <a:tailEnd/>
              </a:ln>
              <a:effectLst/>
            </p:spPr>
            <p:txBody>
              <a:bodyPr wrap="none">
                <a:spAutoFit/>
              </a:bodyPr>
              <a:lstStyle/>
              <a:p>
                <a:pPr eaLnBrk="0" hangingPunct="0"/>
                <a:r>
                  <a:rPr lang="en-US" sz="2400"/>
                  <a:t>8</a:t>
                </a:r>
                <a:endParaRPr lang="en-GB" sz="2400"/>
              </a:p>
            </p:txBody>
          </p:sp>
        </p:grpSp>
        <p:sp>
          <p:nvSpPr>
            <p:cNvPr id="1057803" name="Text Box 11"/>
            <p:cNvSpPr txBox="1">
              <a:spLocks noChangeArrowheads="1"/>
            </p:cNvSpPr>
            <p:nvPr/>
          </p:nvSpPr>
          <p:spPr bwMode="auto">
            <a:xfrm>
              <a:off x="3629" y="2552"/>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04" name="Text Box 12"/>
            <p:cNvSpPr txBox="1">
              <a:spLocks noChangeArrowheads="1"/>
            </p:cNvSpPr>
            <p:nvPr/>
          </p:nvSpPr>
          <p:spPr bwMode="auto">
            <a:xfrm>
              <a:off x="4109" y="2672"/>
              <a:ext cx="234" cy="291"/>
            </a:xfrm>
            <a:prstGeom prst="rect">
              <a:avLst/>
            </a:prstGeom>
            <a:noFill/>
            <a:ln w="9525">
              <a:noFill/>
              <a:miter lim="800000"/>
              <a:headEnd/>
              <a:tailEnd/>
            </a:ln>
            <a:effectLst/>
          </p:spPr>
          <p:txBody>
            <a:bodyPr wrap="none">
              <a:spAutoFit/>
            </a:bodyPr>
            <a:lstStyle/>
            <a:p>
              <a:pPr eaLnBrk="0" hangingPunct="0"/>
              <a:r>
                <a:rPr lang="en-US" sz="2400"/>
                <a:t>6</a:t>
              </a:r>
              <a:endParaRPr lang="en-GB" sz="2400"/>
            </a:p>
          </p:txBody>
        </p:sp>
        <p:sp>
          <p:nvSpPr>
            <p:cNvPr id="1057805" name="Line 13"/>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p>
          </p:txBody>
        </p:sp>
        <p:sp>
          <p:nvSpPr>
            <p:cNvPr id="1057806" name="Text Box 14"/>
            <p:cNvSpPr txBox="1">
              <a:spLocks noChangeArrowheads="1"/>
            </p:cNvSpPr>
            <p:nvPr/>
          </p:nvSpPr>
          <p:spPr bwMode="auto">
            <a:xfrm>
              <a:off x="3868" y="2431"/>
              <a:ext cx="738" cy="291"/>
            </a:xfrm>
            <a:prstGeom prst="rect">
              <a:avLst/>
            </a:prstGeom>
            <a:noFill/>
            <a:ln w="9525">
              <a:noFill/>
              <a:miter lim="800000"/>
              <a:headEnd/>
              <a:tailEnd/>
            </a:ln>
            <a:effectLst/>
          </p:spPr>
          <p:txBody>
            <a:bodyPr wrap="none">
              <a:spAutoFit/>
            </a:bodyPr>
            <a:lstStyle/>
            <a:p>
              <a:pPr eaLnBrk="0" hangingPunct="0"/>
              <a:r>
                <a:rPr lang="en-US" sz="2400"/>
                <a:t>sin 46</a:t>
              </a:r>
              <a:r>
                <a:rPr lang="en-US" sz="2400">
                  <a:cs typeface="Arial" pitchFamily="34" charset="0"/>
                </a:rPr>
                <a:t>°</a:t>
              </a:r>
              <a:endParaRPr lang="en-GB" sz="2400"/>
            </a:p>
          </p:txBody>
        </p:sp>
      </p:grpSp>
      <p:grpSp>
        <p:nvGrpSpPr>
          <p:cNvPr id="4" name="Group 15"/>
          <p:cNvGrpSpPr>
            <a:grpSpLocks/>
          </p:cNvGrpSpPr>
          <p:nvPr/>
        </p:nvGrpSpPr>
        <p:grpSpPr bwMode="auto">
          <a:xfrm>
            <a:off x="896237" y="3507332"/>
            <a:ext cx="2678113" cy="842963"/>
            <a:chOff x="3120" y="3040"/>
            <a:chExt cx="1687" cy="531"/>
          </a:xfrm>
        </p:grpSpPr>
        <p:sp>
          <p:nvSpPr>
            <p:cNvPr id="1057808" name="Text Box 16"/>
            <p:cNvSpPr txBox="1">
              <a:spLocks noChangeArrowheads="1"/>
            </p:cNvSpPr>
            <p:nvPr/>
          </p:nvSpPr>
          <p:spPr bwMode="auto">
            <a:xfrm>
              <a:off x="3120" y="3160"/>
              <a:ext cx="542"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latin typeface="Times New Roman" pitchFamily="18" charset="0"/>
                </a:rPr>
                <a:t>B</a:t>
              </a:r>
              <a:endParaRPr lang="en-GB" sz="2400" i="1">
                <a:latin typeface="Times New Roman" pitchFamily="18" charset="0"/>
              </a:endParaRPr>
            </a:p>
          </p:txBody>
        </p:sp>
        <p:sp>
          <p:nvSpPr>
            <p:cNvPr id="1057809" name="Text Box 17"/>
            <p:cNvSpPr txBox="1">
              <a:spLocks noChangeArrowheads="1"/>
            </p:cNvSpPr>
            <p:nvPr/>
          </p:nvSpPr>
          <p:spPr bwMode="auto">
            <a:xfrm>
              <a:off x="3629" y="3160"/>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10" name="Text Box 18"/>
            <p:cNvSpPr txBox="1">
              <a:spLocks noChangeArrowheads="1"/>
            </p:cNvSpPr>
            <p:nvPr/>
          </p:nvSpPr>
          <p:spPr bwMode="auto">
            <a:xfrm>
              <a:off x="3893" y="3040"/>
              <a:ext cx="914" cy="291"/>
            </a:xfrm>
            <a:prstGeom prst="rect">
              <a:avLst/>
            </a:prstGeom>
            <a:noFill/>
            <a:ln w="9525">
              <a:noFill/>
              <a:miter lim="800000"/>
              <a:headEnd/>
              <a:tailEnd/>
            </a:ln>
            <a:effectLst/>
          </p:spPr>
          <p:txBody>
            <a:bodyPr wrap="none">
              <a:spAutoFit/>
            </a:bodyPr>
            <a:lstStyle/>
            <a:p>
              <a:pPr eaLnBrk="0" hangingPunct="0"/>
              <a:r>
                <a:rPr lang="en-US" sz="2400" dirty="0"/>
                <a:t>8 sin 46</a:t>
              </a:r>
              <a:r>
                <a:rPr lang="en-US" sz="2400" dirty="0">
                  <a:cs typeface="Arial" pitchFamily="34" charset="0"/>
                </a:rPr>
                <a:t>°</a:t>
              </a:r>
              <a:endParaRPr lang="en-GB" sz="2400" dirty="0">
                <a:cs typeface="Arial" pitchFamily="34" charset="0"/>
              </a:endParaRPr>
            </a:p>
          </p:txBody>
        </p:sp>
        <p:sp>
          <p:nvSpPr>
            <p:cNvPr id="1057811" name="Line 19"/>
            <p:cNvSpPr>
              <a:spLocks noChangeShapeType="1"/>
            </p:cNvSpPr>
            <p:nvPr/>
          </p:nvSpPr>
          <p:spPr bwMode="auto">
            <a:xfrm>
              <a:off x="3918" y="3305"/>
              <a:ext cx="816" cy="0"/>
            </a:xfrm>
            <a:prstGeom prst="line">
              <a:avLst/>
            </a:prstGeom>
            <a:noFill/>
            <a:ln w="28575">
              <a:solidFill>
                <a:schemeClr val="tx1"/>
              </a:solidFill>
              <a:round/>
              <a:headEnd/>
              <a:tailEnd/>
            </a:ln>
            <a:effectLst/>
          </p:spPr>
          <p:txBody>
            <a:bodyPr/>
            <a:lstStyle/>
            <a:p>
              <a:endParaRPr lang="en-GB" sz="2400"/>
            </a:p>
          </p:txBody>
        </p:sp>
        <p:sp>
          <p:nvSpPr>
            <p:cNvPr id="1057812" name="Text Box 20"/>
            <p:cNvSpPr txBox="1">
              <a:spLocks noChangeArrowheads="1"/>
            </p:cNvSpPr>
            <p:nvPr/>
          </p:nvSpPr>
          <p:spPr bwMode="auto">
            <a:xfrm>
              <a:off x="4214" y="3280"/>
              <a:ext cx="234" cy="291"/>
            </a:xfrm>
            <a:prstGeom prst="rect">
              <a:avLst/>
            </a:prstGeom>
            <a:noFill/>
            <a:ln w="9525">
              <a:noFill/>
              <a:miter lim="800000"/>
              <a:headEnd/>
              <a:tailEnd/>
            </a:ln>
            <a:effectLst/>
          </p:spPr>
          <p:txBody>
            <a:bodyPr wrap="none">
              <a:spAutoFit/>
            </a:bodyPr>
            <a:lstStyle/>
            <a:p>
              <a:pPr eaLnBrk="0" hangingPunct="0"/>
              <a:r>
                <a:rPr lang="en-US" sz="2400"/>
                <a:t>6</a:t>
              </a:r>
              <a:endParaRPr lang="en-GB" sz="2400"/>
            </a:p>
          </p:txBody>
        </p:sp>
      </p:grpSp>
      <p:sp>
        <p:nvSpPr>
          <p:cNvPr id="1057813" name="Text Box 21"/>
          <p:cNvSpPr txBox="1">
            <a:spLocks noChangeArrowheads="1"/>
          </p:cNvSpPr>
          <p:nvPr/>
        </p:nvSpPr>
        <p:spPr bwMode="auto">
          <a:xfrm>
            <a:off x="1412573" y="4876997"/>
            <a:ext cx="2953053"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B </a:t>
            </a:r>
            <a:r>
              <a:rPr lang="en-US" sz="2400" dirty="0"/>
              <a:t>= </a:t>
            </a:r>
            <a:r>
              <a:rPr lang="en-US" sz="2400" dirty="0">
                <a:solidFill>
                  <a:srgbClr val="FF6600"/>
                </a:solidFill>
              </a:rPr>
              <a:t>73.6</a:t>
            </a:r>
            <a:r>
              <a:rPr lang="en-US" sz="2400" dirty="0">
                <a:solidFill>
                  <a:srgbClr val="FF6600"/>
                </a:solidFill>
                <a:cs typeface="Arial" pitchFamily="34" charset="0"/>
              </a:rPr>
              <a:t>°</a:t>
            </a:r>
            <a:r>
              <a:rPr lang="en-US" sz="2400" dirty="0"/>
              <a:t> (to 3 </a:t>
            </a:r>
            <a:r>
              <a:rPr lang="en-US" sz="2400" dirty="0" err="1"/>
              <a:t>s.f</a:t>
            </a:r>
            <a:r>
              <a:rPr lang="en-US" sz="2400" dirty="0"/>
              <a:t>.)</a:t>
            </a:r>
            <a:endParaRPr lang="en-GB" sz="2400" dirty="0"/>
          </a:p>
        </p:txBody>
      </p:sp>
      <p:grpSp>
        <p:nvGrpSpPr>
          <p:cNvPr id="5" name="Group 22"/>
          <p:cNvGrpSpPr>
            <a:grpSpLocks/>
          </p:cNvGrpSpPr>
          <p:nvPr/>
        </p:nvGrpSpPr>
        <p:grpSpPr bwMode="auto">
          <a:xfrm>
            <a:off x="1386878" y="4197536"/>
            <a:ext cx="2895600" cy="842963"/>
            <a:chOff x="3360" y="3312"/>
            <a:chExt cx="1824" cy="531"/>
          </a:xfrm>
        </p:grpSpPr>
        <p:sp>
          <p:nvSpPr>
            <p:cNvPr id="1057815" name="Text Box 23"/>
            <p:cNvSpPr txBox="1">
              <a:spLocks noChangeArrowheads="1"/>
            </p:cNvSpPr>
            <p:nvPr/>
          </p:nvSpPr>
          <p:spPr bwMode="auto">
            <a:xfrm>
              <a:off x="3744" y="3431"/>
              <a:ext cx="483" cy="291"/>
            </a:xfrm>
            <a:prstGeom prst="rect">
              <a:avLst/>
            </a:prstGeom>
            <a:noFill/>
            <a:ln w="9525">
              <a:noFill/>
              <a:miter lim="800000"/>
              <a:headEnd/>
              <a:tailEnd/>
            </a:ln>
            <a:effectLst/>
          </p:spPr>
          <p:txBody>
            <a:bodyPr wrap="none">
              <a:spAutoFit/>
            </a:bodyPr>
            <a:lstStyle/>
            <a:p>
              <a:pPr eaLnBrk="0" hangingPunct="0"/>
              <a:r>
                <a:rPr lang="en-US" sz="2400" dirty="0"/>
                <a:t>sin</a:t>
              </a:r>
              <a:r>
                <a:rPr lang="en-US" sz="2400" baseline="30000" dirty="0"/>
                <a:t>–1</a:t>
              </a:r>
              <a:endParaRPr lang="en-GB" sz="2400" baseline="30000" dirty="0"/>
            </a:p>
          </p:txBody>
        </p:sp>
        <p:sp>
          <p:nvSpPr>
            <p:cNvPr id="1057816" name="Text Box 24"/>
            <p:cNvSpPr txBox="1">
              <a:spLocks noChangeArrowheads="1"/>
            </p:cNvSpPr>
            <p:nvPr/>
          </p:nvSpPr>
          <p:spPr bwMode="auto">
            <a:xfrm>
              <a:off x="3360" y="3433"/>
              <a:ext cx="398" cy="288"/>
            </a:xfrm>
            <a:prstGeom prst="rect">
              <a:avLst/>
            </a:prstGeom>
            <a:noFill/>
            <a:ln w="9525">
              <a:noFill/>
              <a:miter lim="800000"/>
              <a:headEnd/>
              <a:tailEnd/>
            </a:ln>
            <a:effectLst/>
          </p:spPr>
          <p:txBody>
            <a:bodyPr wrap="none">
              <a:spAutoFit/>
            </a:bodyPr>
            <a:lstStyle/>
            <a:p>
              <a:pPr eaLnBrk="0" hangingPunct="0"/>
              <a:r>
                <a:rPr lang="en-US" sz="2400" i="1">
                  <a:latin typeface="Times New Roman" pitchFamily="18" charset="0"/>
                </a:rPr>
                <a:t>B</a:t>
              </a:r>
              <a:r>
                <a:rPr lang="en-US" sz="2400"/>
                <a:t> </a:t>
              </a:r>
              <a:r>
                <a:rPr lang="en-GB" sz="2400"/>
                <a:t>=</a:t>
              </a:r>
            </a:p>
          </p:txBody>
        </p:sp>
        <p:sp>
          <p:nvSpPr>
            <p:cNvPr id="1057817" name="Text Box 25"/>
            <p:cNvSpPr txBox="1">
              <a:spLocks noChangeArrowheads="1"/>
            </p:cNvSpPr>
            <p:nvPr/>
          </p:nvSpPr>
          <p:spPr bwMode="auto">
            <a:xfrm>
              <a:off x="4270" y="3312"/>
              <a:ext cx="914" cy="291"/>
            </a:xfrm>
            <a:prstGeom prst="rect">
              <a:avLst/>
            </a:prstGeom>
            <a:noFill/>
            <a:ln w="9525">
              <a:noFill/>
              <a:miter lim="800000"/>
              <a:headEnd/>
              <a:tailEnd/>
            </a:ln>
            <a:effectLst/>
          </p:spPr>
          <p:txBody>
            <a:bodyPr wrap="none">
              <a:spAutoFit/>
            </a:bodyPr>
            <a:lstStyle/>
            <a:p>
              <a:pPr eaLnBrk="0" hangingPunct="0"/>
              <a:r>
                <a:rPr lang="en-US" sz="2400"/>
                <a:t>8 sin 46</a:t>
              </a:r>
              <a:r>
                <a:rPr lang="en-US" sz="2400">
                  <a:cs typeface="Arial" pitchFamily="34" charset="0"/>
                </a:rPr>
                <a:t>°</a:t>
              </a:r>
              <a:endParaRPr lang="en-GB" sz="2400">
                <a:cs typeface="Arial" pitchFamily="34" charset="0"/>
              </a:endParaRPr>
            </a:p>
          </p:txBody>
        </p:sp>
        <p:sp>
          <p:nvSpPr>
            <p:cNvPr id="1057818" name="Line 26"/>
            <p:cNvSpPr>
              <a:spLocks noChangeShapeType="1"/>
            </p:cNvSpPr>
            <p:nvPr/>
          </p:nvSpPr>
          <p:spPr bwMode="auto">
            <a:xfrm>
              <a:off x="4295" y="3577"/>
              <a:ext cx="816" cy="0"/>
            </a:xfrm>
            <a:prstGeom prst="line">
              <a:avLst/>
            </a:prstGeom>
            <a:noFill/>
            <a:ln w="28575">
              <a:solidFill>
                <a:schemeClr val="tx1"/>
              </a:solidFill>
              <a:round/>
              <a:headEnd/>
              <a:tailEnd/>
            </a:ln>
            <a:effectLst/>
          </p:spPr>
          <p:txBody>
            <a:bodyPr/>
            <a:lstStyle/>
            <a:p>
              <a:endParaRPr lang="en-GB" sz="2400"/>
            </a:p>
          </p:txBody>
        </p:sp>
        <p:sp>
          <p:nvSpPr>
            <p:cNvPr id="1057819" name="Text Box 27"/>
            <p:cNvSpPr txBox="1">
              <a:spLocks noChangeArrowheads="1"/>
            </p:cNvSpPr>
            <p:nvPr/>
          </p:nvSpPr>
          <p:spPr bwMode="auto">
            <a:xfrm>
              <a:off x="4591" y="3552"/>
              <a:ext cx="234" cy="291"/>
            </a:xfrm>
            <a:prstGeom prst="rect">
              <a:avLst/>
            </a:prstGeom>
            <a:noFill/>
            <a:ln w="9525">
              <a:noFill/>
              <a:miter lim="800000"/>
              <a:headEnd/>
              <a:tailEnd/>
            </a:ln>
            <a:effectLst/>
          </p:spPr>
          <p:txBody>
            <a:bodyPr wrap="none">
              <a:spAutoFit/>
            </a:bodyPr>
            <a:lstStyle/>
            <a:p>
              <a:pPr eaLnBrk="0" hangingPunct="0"/>
              <a:r>
                <a:rPr lang="en-US" sz="2400"/>
                <a:t>6</a:t>
              </a:r>
              <a:endParaRPr lang="en-GB" sz="2400"/>
            </a:p>
          </p:txBody>
        </p:sp>
      </p:grpSp>
      <p:grpSp>
        <p:nvGrpSpPr>
          <p:cNvPr id="6" name="Group 28"/>
          <p:cNvGrpSpPr>
            <a:grpSpLocks/>
          </p:cNvGrpSpPr>
          <p:nvPr/>
        </p:nvGrpSpPr>
        <p:grpSpPr bwMode="auto">
          <a:xfrm>
            <a:off x="5470564" y="1368270"/>
            <a:ext cx="3775075" cy="2782887"/>
            <a:chOff x="240" y="1991"/>
            <a:chExt cx="2378" cy="1753"/>
          </a:xfrm>
        </p:grpSpPr>
        <p:sp>
          <p:nvSpPr>
            <p:cNvPr id="1057821" name="Freeform 29"/>
            <p:cNvSpPr>
              <a:spLocks/>
            </p:cNvSpPr>
            <p:nvPr/>
          </p:nvSpPr>
          <p:spPr bwMode="auto">
            <a:xfrm>
              <a:off x="480" y="2231"/>
              <a:ext cx="1728" cy="1344"/>
            </a:xfrm>
            <a:custGeom>
              <a:avLst/>
              <a:gdLst/>
              <a:ahLst/>
              <a:cxnLst>
                <a:cxn ang="0">
                  <a:pos x="0" y="1344"/>
                </a:cxn>
                <a:cxn ang="0">
                  <a:pos x="1728" y="1344"/>
                </a:cxn>
                <a:cxn ang="0">
                  <a:pos x="1392" y="0"/>
                </a:cxn>
                <a:cxn ang="0">
                  <a:pos x="0" y="1344"/>
                </a:cxn>
              </a:cxnLst>
              <a:rect l="0" t="0" r="r" b="b"/>
              <a:pathLst>
                <a:path w="1728" h="1344">
                  <a:moveTo>
                    <a:pt x="0" y="1344"/>
                  </a:moveTo>
                  <a:lnTo>
                    <a:pt x="1728" y="1344"/>
                  </a:lnTo>
                  <a:lnTo>
                    <a:pt x="1392" y="0"/>
                  </a:lnTo>
                  <a:lnTo>
                    <a:pt x="0" y="1344"/>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sz="2400"/>
            </a:p>
          </p:txBody>
        </p:sp>
        <p:sp>
          <p:nvSpPr>
            <p:cNvPr id="1057822" name="PubPieSlice"/>
            <p:cNvSpPr>
              <a:spLocks noEditPoints="1" noChangeArrowheads="1"/>
            </p:cNvSpPr>
            <p:nvPr/>
          </p:nvSpPr>
          <p:spPr bwMode="auto">
            <a:xfrm flipH="1">
              <a:off x="2047" y="3408"/>
              <a:ext cx="336" cy="336"/>
            </a:xfrm>
            <a:custGeom>
              <a:avLst/>
              <a:gdLst>
                <a:gd name="G0" fmla="+- 0 0 0"/>
                <a:gd name="G1" fmla="sin 10800 -44849"/>
                <a:gd name="G2" fmla="cos 10800 -44849"/>
                <a:gd name="G3" fmla="sin 10800 -4804059"/>
                <a:gd name="G4" fmla="cos 10800 -4804059"/>
                <a:gd name="G5" fmla="+- G1 10800 0"/>
                <a:gd name="G6" fmla="+- G2 10800 0"/>
                <a:gd name="G7" fmla="+- G3 10800 0"/>
                <a:gd name="G8" fmla="+- G4 10800 0"/>
                <a:gd name="G9" fmla="+- 10800 0 0"/>
                <a:gd name="T0" fmla="*/ 21599 w 21600"/>
                <a:gd name="T1" fmla="*/ 10671 h 21600"/>
                <a:gd name="T2" fmla="*/ 10800 w 21600"/>
                <a:gd name="T3" fmla="*/ 10800 h 21600"/>
                <a:gd name="T4" fmla="*/ 13902 w 21600"/>
                <a:gd name="T5" fmla="*/ 45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9" y="10670"/>
                  </a:moveTo>
                  <a:cubicBezTo>
                    <a:pt x="21542" y="5949"/>
                    <a:pt x="18425" y="1811"/>
                    <a:pt x="13901" y="455"/>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3" name="PubPieSlice"/>
            <p:cNvSpPr>
              <a:spLocks noEditPoints="1" noChangeArrowheads="1"/>
            </p:cNvSpPr>
            <p:nvPr/>
          </p:nvSpPr>
          <p:spPr bwMode="auto">
            <a:xfrm flipH="1">
              <a:off x="321" y="3406"/>
              <a:ext cx="336" cy="336"/>
            </a:xfrm>
            <a:custGeom>
              <a:avLst/>
              <a:gdLst>
                <a:gd name="G0" fmla="+- 0 0 0"/>
                <a:gd name="G1" fmla="sin 10800 -8863133"/>
                <a:gd name="G2" fmla="cos 10800 -8863133"/>
                <a:gd name="G3" fmla="sin 10800 11774228"/>
                <a:gd name="G4" fmla="cos 10800 11774228"/>
                <a:gd name="G5" fmla="+- G1 10800 0"/>
                <a:gd name="G6" fmla="+- G2 10800 0"/>
                <a:gd name="G7" fmla="+- G3 10800 0"/>
                <a:gd name="G8" fmla="+- G4 10800 0"/>
                <a:gd name="G9" fmla="+- 10800 0 0"/>
                <a:gd name="T0" fmla="*/ 3131 w 21600"/>
                <a:gd name="T1" fmla="*/ 3195 h 21600"/>
                <a:gd name="T2" fmla="*/ 10800 w 21600"/>
                <a:gd name="T3" fmla="*/ 10800 h 21600"/>
                <a:gd name="T4" fmla="*/ 0 w 21600"/>
                <a:gd name="T5" fmla="*/ 1086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31" y="3195"/>
                  </a:moveTo>
                  <a:cubicBezTo>
                    <a:pt x="1125" y="5218"/>
                    <a:pt x="0" y="7951"/>
                    <a:pt x="0" y="10799"/>
                  </a:cubicBezTo>
                  <a:cubicBezTo>
                    <a:pt x="-1" y="10821"/>
                    <a:pt x="0" y="10842"/>
                    <a:pt x="0" y="10863"/>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4" name="Text Box 32"/>
            <p:cNvSpPr txBox="1">
              <a:spLocks noChangeArrowheads="1"/>
            </p:cNvSpPr>
            <p:nvPr/>
          </p:nvSpPr>
          <p:spPr bwMode="auto">
            <a:xfrm>
              <a:off x="2049" y="2759"/>
              <a:ext cx="569" cy="291"/>
            </a:xfrm>
            <a:prstGeom prst="rect">
              <a:avLst/>
            </a:prstGeom>
            <a:noFill/>
            <a:ln w="9525">
              <a:noFill/>
              <a:miter lim="800000"/>
              <a:headEnd/>
              <a:tailEnd/>
            </a:ln>
            <a:effectLst/>
          </p:spPr>
          <p:txBody>
            <a:bodyPr wrap="none">
              <a:spAutoFit/>
            </a:bodyPr>
            <a:lstStyle/>
            <a:p>
              <a:pPr eaLnBrk="0" hangingPunct="0"/>
              <a:r>
                <a:rPr lang="en-US" sz="2400" b="1" dirty="0"/>
                <a:t>6</a:t>
              </a:r>
              <a:r>
                <a:rPr lang="en-GB" sz="2400" b="1" dirty="0"/>
                <a:t> cm</a:t>
              </a:r>
            </a:p>
          </p:txBody>
        </p:sp>
        <p:sp>
          <p:nvSpPr>
            <p:cNvPr id="1057825" name="Text Box 33"/>
            <p:cNvSpPr txBox="1">
              <a:spLocks noChangeArrowheads="1"/>
            </p:cNvSpPr>
            <p:nvPr/>
          </p:nvSpPr>
          <p:spPr bwMode="auto">
            <a:xfrm>
              <a:off x="672" y="3335"/>
              <a:ext cx="379" cy="252"/>
            </a:xfrm>
            <a:prstGeom prst="rect">
              <a:avLst/>
            </a:prstGeom>
            <a:noFill/>
            <a:ln w="9525">
              <a:noFill/>
              <a:miter lim="800000"/>
              <a:headEnd/>
              <a:tailEnd/>
            </a:ln>
            <a:effectLst/>
          </p:spPr>
          <p:txBody>
            <a:bodyPr wrap="none">
              <a:spAutoFit/>
            </a:bodyPr>
            <a:lstStyle/>
            <a:p>
              <a:pPr eaLnBrk="0" hangingPunct="0"/>
              <a:r>
                <a:rPr lang="en-US" sz="2000" b="1" dirty="0"/>
                <a:t>46</a:t>
              </a:r>
              <a:r>
                <a:rPr lang="en-GB" sz="2000" b="1" dirty="0">
                  <a:cs typeface="Arial" pitchFamily="34" charset="0"/>
                </a:rPr>
                <a:t>°</a:t>
              </a:r>
              <a:endParaRPr lang="en-GB" sz="2000" b="1" dirty="0"/>
            </a:p>
          </p:txBody>
        </p:sp>
        <p:sp>
          <p:nvSpPr>
            <p:cNvPr id="1057826" name="Text Box 34"/>
            <p:cNvSpPr txBox="1">
              <a:spLocks noChangeArrowheads="1"/>
            </p:cNvSpPr>
            <p:nvPr/>
          </p:nvSpPr>
          <p:spPr bwMode="auto">
            <a:xfrm>
              <a:off x="2208" y="3431"/>
              <a:ext cx="244" cy="288"/>
            </a:xfrm>
            <a:prstGeom prst="rect">
              <a:avLst/>
            </a:prstGeom>
            <a:noFill/>
            <a:ln w="9525">
              <a:noFill/>
              <a:miter lim="800000"/>
              <a:headEnd/>
              <a:tailEnd/>
            </a:ln>
            <a:effectLst/>
          </p:spPr>
          <p:txBody>
            <a:bodyPr wrap="none">
              <a:spAutoFit/>
            </a:bodyPr>
            <a:lstStyle/>
            <a:p>
              <a:pPr eaLnBrk="0" hangingPunct="0"/>
              <a:r>
                <a:rPr lang="en-US" sz="2400"/>
                <a:t>B</a:t>
              </a:r>
              <a:endParaRPr lang="en-GB" sz="2400"/>
            </a:p>
          </p:txBody>
        </p:sp>
        <p:sp>
          <p:nvSpPr>
            <p:cNvPr id="1057827" name="Text Box 35"/>
            <p:cNvSpPr txBox="1">
              <a:spLocks noChangeArrowheads="1"/>
            </p:cNvSpPr>
            <p:nvPr/>
          </p:nvSpPr>
          <p:spPr bwMode="auto">
            <a:xfrm>
              <a:off x="720" y="2663"/>
              <a:ext cx="569" cy="291"/>
            </a:xfrm>
            <a:prstGeom prst="rect">
              <a:avLst/>
            </a:prstGeom>
            <a:noFill/>
            <a:ln w="9525">
              <a:noFill/>
              <a:miter lim="800000"/>
              <a:headEnd/>
              <a:tailEnd/>
            </a:ln>
            <a:effectLst/>
          </p:spPr>
          <p:txBody>
            <a:bodyPr wrap="none">
              <a:spAutoFit/>
            </a:bodyPr>
            <a:lstStyle/>
            <a:p>
              <a:pPr eaLnBrk="0" hangingPunct="0"/>
              <a:r>
                <a:rPr lang="en-US" sz="2400" b="1"/>
                <a:t>8</a:t>
              </a:r>
              <a:r>
                <a:rPr lang="en-GB" sz="2400" b="1"/>
                <a:t> cm</a:t>
              </a:r>
            </a:p>
          </p:txBody>
        </p:sp>
        <p:sp>
          <p:nvSpPr>
            <p:cNvPr id="1057828" name="Text Box 36"/>
            <p:cNvSpPr txBox="1">
              <a:spLocks noChangeArrowheads="1"/>
            </p:cNvSpPr>
            <p:nvPr/>
          </p:nvSpPr>
          <p:spPr bwMode="auto">
            <a:xfrm>
              <a:off x="240" y="3431"/>
              <a:ext cx="258" cy="291"/>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57829" name="Text Box 37"/>
            <p:cNvSpPr txBox="1">
              <a:spLocks noChangeArrowheads="1"/>
            </p:cNvSpPr>
            <p:nvPr/>
          </p:nvSpPr>
          <p:spPr bwMode="auto">
            <a:xfrm>
              <a:off x="1728" y="1991"/>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grpSp>
      <p:sp>
        <p:nvSpPr>
          <p:cNvPr id="38" name="Text Box 5"/>
          <p:cNvSpPr txBox="1">
            <a:spLocks noChangeArrowheads="1"/>
          </p:cNvSpPr>
          <p:nvPr/>
        </p:nvSpPr>
        <p:spPr bwMode="auto">
          <a:xfrm>
            <a:off x="183559" y="2037595"/>
            <a:ext cx="2326278" cy="461665"/>
          </a:xfrm>
          <a:prstGeom prst="rect">
            <a:avLst/>
          </a:prstGeom>
          <a:noFill/>
          <a:ln w="9525">
            <a:noFill/>
            <a:miter lim="800000"/>
            <a:headEnd/>
            <a:tailEnd/>
          </a:ln>
          <a:effectLst/>
        </p:spPr>
        <p:txBody>
          <a:bodyPr wrap="none">
            <a:spAutoFit/>
          </a:bodyPr>
          <a:lstStyle/>
          <a:p>
            <a:pPr eaLnBrk="0" hangingPunct="0"/>
            <a:r>
              <a:rPr lang="en-GB" sz="2400" dirty="0">
                <a:latin typeface="+mn-lt"/>
              </a:rPr>
              <a:t>Finding angle </a:t>
            </a:r>
            <a:r>
              <a:rPr lang="en-GB" sz="2400" i="1" dirty="0">
                <a:cs typeface="Times New Roman" panose="02020603050405020304" pitchFamily="18" charset="0"/>
              </a:rPr>
              <a:t>B</a:t>
            </a:r>
          </a:p>
        </p:txBody>
      </p:sp>
      <p:sp>
        <p:nvSpPr>
          <p:cNvPr id="39" name="Text Box 5"/>
          <p:cNvSpPr txBox="1">
            <a:spLocks noChangeArrowheads="1"/>
          </p:cNvSpPr>
          <p:nvPr/>
        </p:nvSpPr>
        <p:spPr bwMode="auto">
          <a:xfrm>
            <a:off x="223739" y="5333478"/>
            <a:ext cx="2326278" cy="461665"/>
          </a:xfrm>
          <a:prstGeom prst="rect">
            <a:avLst/>
          </a:prstGeom>
          <a:noFill/>
          <a:ln w="9525">
            <a:noFill/>
            <a:miter lim="800000"/>
            <a:headEnd/>
            <a:tailEnd/>
          </a:ln>
          <a:effectLst/>
        </p:spPr>
        <p:txBody>
          <a:bodyPr wrap="none">
            <a:spAutoFit/>
          </a:bodyPr>
          <a:lstStyle/>
          <a:p>
            <a:pPr eaLnBrk="0" hangingPunct="0"/>
            <a:r>
              <a:rPr lang="en-GB" sz="2400" dirty="0">
                <a:latin typeface="+mn-lt"/>
              </a:rPr>
              <a:t>Finding angle </a:t>
            </a:r>
            <a:r>
              <a:rPr lang="en-GB" sz="2400" i="1" dirty="0">
                <a:cs typeface="Times New Roman" panose="02020603050405020304" pitchFamily="18" charset="0"/>
              </a:rPr>
              <a:t>C</a:t>
            </a:r>
          </a:p>
        </p:txBody>
      </p:sp>
      <p:sp>
        <p:nvSpPr>
          <p:cNvPr id="40" name="Text Box 21"/>
          <p:cNvSpPr txBox="1">
            <a:spLocks noChangeArrowheads="1"/>
          </p:cNvSpPr>
          <p:nvPr/>
        </p:nvSpPr>
        <p:spPr bwMode="auto">
          <a:xfrm>
            <a:off x="1414659" y="5726041"/>
            <a:ext cx="3243196"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 180</a:t>
            </a:r>
            <a:r>
              <a:rPr lang="en-US" sz="2400" dirty="0">
                <a:cs typeface="Arial" pitchFamily="34" charset="0"/>
              </a:rPr>
              <a:t>°</a:t>
            </a:r>
            <a:r>
              <a:rPr lang="en-US" sz="2400" dirty="0"/>
              <a:t> – 46</a:t>
            </a:r>
            <a:r>
              <a:rPr lang="en-US" sz="2400" dirty="0">
                <a:cs typeface="Arial" pitchFamily="34" charset="0"/>
              </a:rPr>
              <a:t>°</a:t>
            </a:r>
            <a:r>
              <a:rPr lang="en-US" sz="2400" dirty="0"/>
              <a:t> - 73.6</a:t>
            </a:r>
            <a:r>
              <a:rPr lang="en-US" sz="2400" dirty="0">
                <a:cs typeface="Arial" pitchFamily="34" charset="0"/>
              </a:rPr>
              <a:t>°</a:t>
            </a:r>
            <a:endParaRPr lang="en-GB" sz="2400" dirty="0"/>
          </a:p>
        </p:txBody>
      </p:sp>
      <p:sp>
        <p:nvSpPr>
          <p:cNvPr id="41" name="Text Box 21"/>
          <p:cNvSpPr txBox="1">
            <a:spLocks noChangeArrowheads="1"/>
          </p:cNvSpPr>
          <p:nvPr/>
        </p:nvSpPr>
        <p:spPr bwMode="auto">
          <a:xfrm>
            <a:off x="1441185" y="6108236"/>
            <a:ext cx="1478290"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 </a:t>
            </a:r>
            <a:r>
              <a:rPr lang="en-US" sz="2400" dirty="0">
                <a:solidFill>
                  <a:srgbClr val="FF6600"/>
                </a:solidFill>
              </a:rPr>
              <a:t>60.4</a:t>
            </a:r>
            <a:r>
              <a:rPr lang="en-US" sz="2400" dirty="0">
                <a:solidFill>
                  <a:srgbClr val="FF6600"/>
                </a:solidFill>
                <a:cs typeface="Arial" pitchFamily="34" charset="0"/>
              </a:rPr>
              <a:t>°</a:t>
            </a:r>
            <a:endParaRPr lang="en-GB" sz="2400" dirty="0"/>
          </a:p>
        </p:txBody>
      </p:sp>
      <p:sp>
        <p:nvSpPr>
          <p:cNvPr id="42" name="Text Box 33"/>
          <p:cNvSpPr txBox="1">
            <a:spLocks noChangeArrowheads="1"/>
          </p:cNvSpPr>
          <p:nvPr/>
        </p:nvSpPr>
        <p:spPr bwMode="auto">
          <a:xfrm>
            <a:off x="7516852" y="2071329"/>
            <a:ext cx="869149"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60.4</a:t>
            </a:r>
            <a:r>
              <a:rPr lang="en-GB" sz="2000" b="1" dirty="0">
                <a:solidFill>
                  <a:srgbClr val="FF6600"/>
                </a:solidFill>
                <a:cs typeface="Arial" pitchFamily="34" charset="0"/>
              </a:rPr>
              <a:t>°</a:t>
            </a:r>
            <a:endParaRPr lang="en-GB" sz="2000" b="1" dirty="0">
              <a:solidFill>
                <a:srgbClr val="FF6600"/>
              </a:solidFill>
            </a:endParaRPr>
          </a:p>
        </p:txBody>
      </p:sp>
      <p:sp>
        <p:nvSpPr>
          <p:cNvPr id="43" name="Text Box 33"/>
          <p:cNvSpPr txBox="1">
            <a:spLocks noChangeArrowheads="1"/>
          </p:cNvSpPr>
          <p:nvPr/>
        </p:nvSpPr>
        <p:spPr bwMode="auto">
          <a:xfrm>
            <a:off x="7716876" y="3415351"/>
            <a:ext cx="869149"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73.6</a:t>
            </a:r>
            <a:r>
              <a:rPr lang="en-GB" sz="2000" b="1" dirty="0">
                <a:solidFill>
                  <a:srgbClr val="FF6600"/>
                </a:solidFill>
                <a:cs typeface="Arial" pitchFamily="34" charset="0"/>
              </a:rPr>
              <a:t>°</a:t>
            </a:r>
            <a:endParaRPr lang="en-GB" sz="2000" b="1" dirty="0">
              <a:solidFill>
                <a:srgbClr val="FF6600"/>
              </a:solidFill>
            </a:endParaRPr>
          </a:p>
        </p:txBody>
      </p:sp>
      <p:sp>
        <p:nvSpPr>
          <p:cNvPr id="44" name="Text Box 26"/>
          <p:cNvSpPr txBox="1">
            <a:spLocks noChangeArrowheads="1"/>
          </p:cNvSpPr>
          <p:nvPr/>
        </p:nvSpPr>
        <p:spPr bwMode="auto">
          <a:xfrm>
            <a:off x="7220608" y="3824257"/>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45" name="Text Box 5"/>
          <p:cNvSpPr txBox="1">
            <a:spLocks noChangeArrowheads="1"/>
          </p:cNvSpPr>
          <p:nvPr/>
        </p:nvSpPr>
        <p:spPr bwMode="auto">
          <a:xfrm>
            <a:off x="5068916" y="4418428"/>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46" name="Group 6"/>
          <p:cNvGrpSpPr>
            <a:grpSpLocks/>
          </p:cNvGrpSpPr>
          <p:nvPr/>
        </p:nvGrpSpPr>
        <p:grpSpPr bwMode="auto">
          <a:xfrm>
            <a:off x="4953000" y="4725144"/>
            <a:ext cx="2932110" cy="850901"/>
            <a:chOff x="2770" y="2427"/>
            <a:chExt cx="1847" cy="536"/>
          </a:xfrm>
        </p:grpSpPr>
        <p:grpSp>
          <p:nvGrpSpPr>
            <p:cNvPr id="47" name="Group 7"/>
            <p:cNvGrpSpPr>
              <a:grpSpLocks/>
            </p:cNvGrpSpPr>
            <p:nvPr/>
          </p:nvGrpSpPr>
          <p:grpSpPr bwMode="auto">
            <a:xfrm>
              <a:off x="2770" y="2447"/>
              <a:ext cx="905" cy="516"/>
              <a:chOff x="2770" y="2447"/>
              <a:chExt cx="905" cy="516"/>
            </a:xfrm>
          </p:grpSpPr>
          <p:sp>
            <p:nvSpPr>
              <p:cNvPr id="52" name="Text Box 8"/>
              <p:cNvSpPr txBox="1">
                <a:spLocks noChangeArrowheads="1"/>
              </p:cNvSpPr>
              <p:nvPr/>
            </p:nvSpPr>
            <p:spPr bwMode="auto">
              <a:xfrm>
                <a:off x="2770" y="2672"/>
                <a:ext cx="905" cy="291"/>
              </a:xfrm>
              <a:prstGeom prst="rect">
                <a:avLst/>
              </a:prstGeom>
              <a:noFill/>
              <a:ln w="9525">
                <a:noFill/>
                <a:miter lim="800000"/>
                <a:headEnd/>
                <a:tailEnd/>
              </a:ln>
              <a:effectLst/>
            </p:spPr>
            <p:txBody>
              <a:bodyPr wrap="none">
                <a:spAutoFit/>
              </a:bodyPr>
              <a:lstStyle/>
              <a:p>
                <a:pPr eaLnBrk="0" hangingPunct="0"/>
                <a:r>
                  <a:rPr lang="en-US" sz="2400" dirty="0"/>
                  <a:t>sin 60.4</a:t>
                </a:r>
                <a:r>
                  <a:rPr lang="en-US" sz="2400" dirty="0">
                    <a:cs typeface="Arial" pitchFamily="34" charset="0"/>
                  </a:rPr>
                  <a:t>°</a:t>
                </a:r>
                <a:endParaRPr lang="en-GB" sz="2400" dirty="0"/>
              </a:p>
            </p:txBody>
          </p:sp>
          <p:sp>
            <p:nvSpPr>
              <p:cNvPr id="53" name="Line 9"/>
              <p:cNvSpPr>
                <a:spLocks noChangeShapeType="1"/>
              </p:cNvSpPr>
              <p:nvPr/>
            </p:nvSpPr>
            <p:spPr bwMode="auto">
              <a:xfrm>
                <a:off x="2862" y="2697"/>
                <a:ext cx="691" cy="0"/>
              </a:xfrm>
              <a:prstGeom prst="line">
                <a:avLst/>
              </a:prstGeom>
              <a:noFill/>
              <a:ln w="28575">
                <a:solidFill>
                  <a:schemeClr val="tx1"/>
                </a:solidFill>
                <a:round/>
                <a:headEnd/>
                <a:tailEnd/>
              </a:ln>
              <a:effectLst/>
            </p:spPr>
            <p:txBody>
              <a:bodyPr/>
              <a:lstStyle/>
              <a:p>
                <a:endParaRPr lang="en-GB" sz="2400"/>
              </a:p>
            </p:txBody>
          </p:sp>
          <p:sp>
            <p:nvSpPr>
              <p:cNvPr id="54" name="Text Box 10"/>
              <p:cNvSpPr txBox="1">
                <a:spLocks noChangeArrowheads="1"/>
              </p:cNvSpPr>
              <p:nvPr/>
            </p:nvSpPr>
            <p:spPr bwMode="auto">
              <a:xfrm>
                <a:off x="3043" y="2447"/>
                <a:ext cx="216" cy="291"/>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grpSp>
        <p:sp>
          <p:nvSpPr>
            <p:cNvPr id="48" name="Text Box 11"/>
            <p:cNvSpPr txBox="1">
              <a:spLocks noChangeArrowheads="1"/>
            </p:cNvSpPr>
            <p:nvPr/>
          </p:nvSpPr>
          <p:spPr bwMode="auto">
            <a:xfrm>
              <a:off x="3629" y="2552"/>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49" name="Text Box 12"/>
            <p:cNvSpPr txBox="1">
              <a:spLocks noChangeArrowheads="1"/>
            </p:cNvSpPr>
            <p:nvPr/>
          </p:nvSpPr>
          <p:spPr bwMode="auto">
            <a:xfrm>
              <a:off x="4101" y="2427"/>
              <a:ext cx="234" cy="291"/>
            </a:xfrm>
            <a:prstGeom prst="rect">
              <a:avLst/>
            </a:prstGeom>
            <a:noFill/>
            <a:ln w="9525">
              <a:noFill/>
              <a:miter lim="800000"/>
              <a:headEnd/>
              <a:tailEnd/>
            </a:ln>
            <a:effectLst/>
          </p:spPr>
          <p:txBody>
            <a:bodyPr wrap="none">
              <a:spAutoFit/>
            </a:bodyPr>
            <a:lstStyle/>
            <a:p>
              <a:pPr eaLnBrk="0" hangingPunct="0"/>
              <a:r>
                <a:rPr lang="en-US" sz="2400" dirty="0"/>
                <a:t>6</a:t>
              </a:r>
              <a:endParaRPr lang="en-GB" sz="2400" dirty="0"/>
            </a:p>
          </p:txBody>
        </p:sp>
        <p:sp>
          <p:nvSpPr>
            <p:cNvPr id="50" name="Line 13"/>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p>
          </p:txBody>
        </p:sp>
        <p:sp>
          <p:nvSpPr>
            <p:cNvPr id="51" name="Text Box 14"/>
            <p:cNvSpPr txBox="1">
              <a:spLocks noChangeArrowheads="1"/>
            </p:cNvSpPr>
            <p:nvPr/>
          </p:nvSpPr>
          <p:spPr bwMode="auto">
            <a:xfrm>
              <a:off x="3879" y="2656"/>
              <a:ext cx="738" cy="291"/>
            </a:xfrm>
            <a:prstGeom prst="rect">
              <a:avLst/>
            </a:prstGeom>
            <a:noFill/>
            <a:ln w="9525">
              <a:noFill/>
              <a:miter lim="800000"/>
              <a:headEnd/>
              <a:tailEnd/>
            </a:ln>
            <a:effectLst/>
          </p:spPr>
          <p:txBody>
            <a:bodyPr wrap="none">
              <a:spAutoFit/>
            </a:bodyPr>
            <a:lstStyle/>
            <a:p>
              <a:pPr eaLnBrk="0" hangingPunct="0"/>
              <a:r>
                <a:rPr lang="en-US" sz="2400" dirty="0"/>
                <a:t>sin 46</a:t>
              </a:r>
              <a:r>
                <a:rPr lang="en-US" sz="2400" dirty="0">
                  <a:cs typeface="Arial" pitchFamily="34" charset="0"/>
                </a:rPr>
                <a:t>°</a:t>
              </a:r>
              <a:endParaRPr lang="en-GB" sz="2400" dirty="0"/>
            </a:p>
          </p:txBody>
        </p:sp>
      </p:grpSp>
      <p:grpSp>
        <p:nvGrpSpPr>
          <p:cNvPr id="55" name="Group 15"/>
          <p:cNvGrpSpPr>
            <a:grpSpLocks/>
          </p:cNvGrpSpPr>
          <p:nvPr/>
        </p:nvGrpSpPr>
        <p:grpSpPr bwMode="auto">
          <a:xfrm>
            <a:off x="5964934" y="5557837"/>
            <a:ext cx="2455863" cy="842963"/>
            <a:chOff x="3427" y="3040"/>
            <a:chExt cx="1547" cy="531"/>
          </a:xfrm>
        </p:grpSpPr>
        <p:sp>
          <p:nvSpPr>
            <p:cNvPr id="56" name="Text Box 16"/>
            <p:cNvSpPr txBox="1">
              <a:spLocks noChangeArrowheads="1"/>
            </p:cNvSpPr>
            <p:nvPr/>
          </p:nvSpPr>
          <p:spPr bwMode="auto">
            <a:xfrm>
              <a:off x="3427" y="3143"/>
              <a:ext cx="202" cy="291"/>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a:t>
              </a:r>
              <a:endParaRPr lang="en-GB" sz="2400" i="1" dirty="0">
                <a:latin typeface="Times New Roman" pitchFamily="18" charset="0"/>
              </a:endParaRPr>
            </a:p>
          </p:txBody>
        </p:sp>
        <p:sp>
          <p:nvSpPr>
            <p:cNvPr id="57" name="Text Box 17"/>
            <p:cNvSpPr txBox="1">
              <a:spLocks noChangeArrowheads="1"/>
            </p:cNvSpPr>
            <p:nvPr/>
          </p:nvSpPr>
          <p:spPr bwMode="auto">
            <a:xfrm>
              <a:off x="3629" y="3160"/>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58" name="Text Box 18"/>
            <p:cNvSpPr txBox="1">
              <a:spLocks noChangeArrowheads="1"/>
            </p:cNvSpPr>
            <p:nvPr/>
          </p:nvSpPr>
          <p:spPr bwMode="auto">
            <a:xfrm>
              <a:off x="3893" y="3040"/>
              <a:ext cx="1081" cy="291"/>
            </a:xfrm>
            <a:prstGeom prst="rect">
              <a:avLst/>
            </a:prstGeom>
            <a:noFill/>
            <a:ln w="9525">
              <a:noFill/>
              <a:miter lim="800000"/>
              <a:headEnd/>
              <a:tailEnd/>
            </a:ln>
            <a:effectLst/>
          </p:spPr>
          <p:txBody>
            <a:bodyPr wrap="none">
              <a:spAutoFit/>
            </a:bodyPr>
            <a:lstStyle/>
            <a:p>
              <a:pPr eaLnBrk="0" hangingPunct="0"/>
              <a:r>
                <a:rPr lang="en-US" sz="2400" dirty="0"/>
                <a:t>6 sin 60.4</a:t>
              </a:r>
              <a:r>
                <a:rPr lang="en-US" sz="2400" dirty="0">
                  <a:cs typeface="Arial" pitchFamily="34" charset="0"/>
                </a:rPr>
                <a:t>°</a:t>
              </a:r>
              <a:endParaRPr lang="en-GB" sz="2400" dirty="0">
                <a:cs typeface="Arial" pitchFamily="34" charset="0"/>
              </a:endParaRPr>
            </a:p>
          </p:txBody>
        </p:sp>
        <p:sp>
          <p:nvSpPr>
            <p:cNvPr id="59" name="Line 19"/>
            <p:cNvSpPr>
              <a:spLocks noChangeShapeType="1"/>
            </p:cNvSpPr>
            <p:nvPr/>
          </p:nvSpPr>
          <p:spPr bwMode="auto">
            <a:xfrm>
              <a:off x="3918" y="3305"/>
              <a:ext cx="922" cy="0"/>
            </a:xfrm>
            <a:prstGeom prst="line">
              <a:avLst/>
            </a:prstGeom>
            <a:noFill/>
            <a:ln w="28575">
              <a:solidFill>
                <a:schemeClr val="tx1"/>
              </a:solidFill>
              <a:round/>
              <a:headEnd/>
              <a:tailEnd/>
            </a:ln>
            <a:effectLst/>
          </p:spPr>
          <p:txBody>
            <a:bodyPr/>
            <a:lstStyle/>
            <a:p>
              <a:endParaRPr lang="en-GB" sz="2400"/>
            </a:p>
          </p:txBody>
        </p:sp>
        <p:sp>
          <p:nvSpPr>
            <p:cNvPr id="60" name="Text Box 20"/>
            <p:cNvSpPr txBox="1">
              <a:spLocks noChangeArrowheads="1"/>
            </p:cNvSpPr>
            <p:nvPr/>
          </p:nvSpPr>
          <p:spPr bwMode="auto">
            <a:xfrm>
              <a:off x="4060" y="3280"/>
              <a:ext cx="738" cy="291"/>
            </a:xfrm>
            <a:prstGeom prst="rect">
              <a:avLst/>
            </a:prstGeom>
            <a:noFill/>
            <a:ln w="9525">
              <a:noFill/>
              <a:miter lim="800000"/>
              <a:headEnd/>
              <a:tailEnd/>
            </a:ln>
            <a:effectLst/>
          </p:spPr>
          <p:txBody>
            <a:bodyPr wrap="none">
              <a:spAutoFit/>
            </a:bodyPr>
            <a:lstStyle/>
            <a:p>
              <a:pPr eaLnBrk="0" hangingPunct="0"/>
              <a:r>
                <a:rPr lang="en-US" sz="2400" dirty="0"/>
                <a:t>sin 46</a:t>
              </a:r>
              <a:r>
                <a:rPr lang="en-US" sz="2400" dirty="0">
                  <a:cs typeface="Arial" pitchFamily="34" charset="0"/>
                </a:rPr>
                <a:t>°</a:t>
              </a:r>
              <a:endParaRPr lang="en-GB" sz="2400" dirty="0">
                <a:cs typeface="Arial" pitchFamily="34" charset="0"/>
              </a:endParaRPr>
            </a:p>
          </p:txBody>
        </p:sp>
      </p:grpSp>
      <p:sp>
        <p:nvSpPr>
          <p:cNvPr id="61" name="Text Box 5"/>
          <p:cNvSpPr txBox="1">
            <a:spLocks noChangeArrowheads="1"/>
          </p:cNvSpPr>
          <p:nvPr/>
        </p:nvSpPr>
        <p:spPr bwMode="auto">
          <a:xfrm>
            <a:off x="5105650" y="4009001"/>
            <a:ext cx="2140330" cy="461665"/>
          </a:xfrm>
          <a:prstGeom prst="rect">
            <a:avLst/>
          </a:prstGeom>
          <a:noFill/>
          <a:ln w="9525">
            <a:noFill/>
            <a:miter lim="800000"/>
            <a:headEnd/>
            <a:tailEnd/>
          </a:ln>
          <a:effectLst/>
        </p:spPr>
        <p:txBody>
          <a:bodyPr wrap="none">
            <a:spAutoFit/>
          </a:bodyPr>
          <a:lstStyle/>
          <a:p>
            <a:pPr eaLnBrk="0" hangingPunct="0"/>
            <a:r>
              <a:rPr lang="en-GB" sz="2400" dirty="0">
                <a:latin typeface="+mn-lt"/>
              </a:rPr>
              <a:t>Finding side </a:t>
            </a:r>
            <a:r>
              <a:rPr lang="en-GB" sz="2400" i="1" dirty="0">
                <a:cs typeface="Times New Roman" panose="02020603050405020304" pitchFamily="18" charset="0"/>
              </a:rPr>
              <a:t>c</a:t>
            </a:r>
          </a:p>
        </p:txBody>
      </p:sp>
      <p:sp>
        <p:nvSpPr>
          <p:cNvPr id="62" name="Text Box 16"/>
          <p:cNvSpPr txBox="1">
            <a:spLocks noChangeArrowheads="1"/>
          </p:cNvSpPr>
          <p:nvPr/>
        </p:nvSpPr>
        <p:spPr bwMode="auto">
          <a:xfrm>
            <a:off x="6076185" y="6309320"/>
            <a:ext cx="1760418"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a:t>
            </a:r>
            <a:r>
              <a:rPr lang="en-US" sz="2400" i="1" dirty="0">
                <a:latin typeface="Times New Roman" pitchFamily="18" charset="0"/>
              </a:rPr>
              <a:t> </a:t>
            </a:r>
            <a:r>
              <a:rPr lang="en-US" sz="2400" dirty="0">
                <a:solidFill>
                  <a:srgbClr val="FF6600"/>
                </a:solidFill>
              </a:rPr>
              <a:t>7.25 cm</a:t>
            </a:r>
            <a:endParaRPr lang="en-GB" sz="2400" dirty="0">
              <a:solidFill>
                <a:srgbClr val="FF6600"/>
              </a:solidFill>
            </a:endParaRPr>
          </a:p>
        </p:txBody>
      </p:sp>
      <p:sp>
        <p:nvSpPr>
          <p:cNvPr id="63" name="Text Box 32"/>
          <p:cNvSpPr txBox="1">
            <a:spLocks noChangeArrowheads="1"/>
          </p:cNvSpPr>
          <p:nvPr/>
        </p:nvSpPr>
        <p:spPr bwMode="auto">
          <a:xfrm>
            <a:off x="7563683" y="3910594"/>
            <a:ext cx="1127232" cy="400110"/>
          </a:xfrm>
          <a:prstGeom prst="rect">
            <a:avLst/>
          </a:prstGeom>
          <a:noFill/>
          <a:ln w="9525">
            <a:noFill/>
            <a:miter lim="800000"/>
            <a:headEnd/>
            <a:tailEnd/>
          </a:ln>
          <a:effectLst/>
        </p:spPr>
        <p:txBody>
          <a:bodyPr wrap="none">
            <a:spAutoFit/>
          </a:bodyPr>
          <a:lstStyle/>
          <a:p>
            <a:pPr eaLnBrk="0" hangingPunct="0"/>
            <a:r>
              <a:rPr lang="en-US" sz="2000" dirty="0">
                <a:solidFill>
                  <a:srgbClr val="FF6600"/>
                </a:solidFill>
              </a:rPr>
              <a:t>7.25</a:t>
            </a:r>
            <a:r>
              <a:rPr lang="en-GB" sz="2000" dirty="0">
                <a:solidFill>
                  <a:srgbClr val="FF6600"/>
                </a:solidFill>
              </a:rPr>
              <a:t> cm</a:t>
            </a:r>
          </a:p>
        </p:txBody>
      </p:sp>
      <p:sp>
        <p:nvSpPr>
          <p:cNvPr id="7" name="Pie 6"/>
          <p:cNvSpPr/>
          <p:nvPr/>
        </p:nvSpPr>
        <p:spPr>
          <a:xfrm>
            <a:off x="7783725" y="1494899"/>
            <a:ext cx="530352" cy="530352"/>
          </a:xfrm>
          <a:prstGeom prst="pie">
            <a:avLst>
              <a:gd name="adj1" fmla="val 4381081"/>
              <a:gd name="adj2" fmla="val 8026015"/>
            </a:avLst>
          </a:prstGeom>
          <a:solidFill>
            <a:srgbClr val="B5E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Rectangle 63">
            <a:hlinkClick r:id="rId3"/>
            <a:extLst>
              <a:ext uri="{FF2B5EF4-FFF2-40B4-BE49-F238E27FC236}">
                <a16:creationId xmlns:a16="http://schemas.microsoft.com/office/drawing/2014/main" id="{D04D81DD-D3DF-4BD0-9B56-5A35FB6E3086}"/>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a:hlinkClick r:id="rId3"/>
            <a:extLst>
              <a:ext uri="{FF2B5EF4-FFF2-40B4-BE49-F238E27FC236}">
                <a16:creationId xmlns:a16="http://schemas.microsoft.com/office/drawing/2014/main" id="{05FFC286-916B-43BC-8D3D-F6F8AF0D9C96}"/>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2">
            <a:extLst>
              <a:ext uri="{FF2B5EF4-FFF2-40B4-BE49-F238E27FC236}">
                <a16:creationId xmlns:a16="http://schemas.microsoft.com/office/drawing/2014/main" id="{75ECA41C-202C-4143-9F9B-7F1A16ADE1E8}"/>
              </a:ext>
            </a:extLst>
          </p:cNvPr>
          <p:cNvSpPr txBox="1">
            <a:spLocks noChangeArrowheads="1"/>
          </p:cNvSpPr>
          <p:nvPr/>
        </p:nvSpPr>
        <p:spPr>
          <a:xfrm>
            <a:off x="308199" y="85221"/>
            <a:ext cx="82296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sine rule to find side angles</a:t>
            </a:r>
          </a:p>
        </p:txBody>
      </p:sp>
      <p:sp>
        <p:nvSpPr>
          <p:cNvPr id="8" name="Text Box 3">
            <a:extLst>
              <a:ext uri="{FF2B5EF4-FFF2-40B4-BE49-F238E27FC236}">
                <a16:creationId xmlns:a16="http://schemas.microsoft.com/office/drawing/2014/main" id="{0461D2FE-8624-8D96-00D4-85A5BCE677C0}"/>
              </a:ext>
            </a:extLst>
          </p:cNvPr>
          <p:cNvSpPr txBox="1">
            <a:spLocks noChangeArrowheads="1"/>
          </p:cNvSpPr>
          <p:nvPr/>
        </p:nvSpPr>
        <p:spPr bwMode="auto">
          <a:xfrm>
            <a:off x="241300" y="497262"/>
            <a:ext cx="8702675" cy="1107996"/>
          </a:xfrm>
          <a:prstGeom prst="rect">
            <a:avLst/>
          </a:prstGeom>
          <a:noFill/>
          <a:ln w="9525">
            <a:noFill/>
            <a:miter lim="800000"/>
            <a:headEnd/>
            <a:tailEnd/>
          </a:ln>
          <a:effectLst/>
        </p:spPr>
        <p:txBody>
          <a:bodyPr>
            <a:spAutoFit/>
          </a:bodyPr>
          <a:lstStyle/>
          <a:p>
            <a:pPr eaLnBrk="0" hangingPunct="0"/>
            <a:r>
              <a:rPr lang="en-GB" sz="2200" dirty="0">
                <a:latin typeface="+mn-lt"/>
              </a:rPr>
              <a:t>If we are given two </a:t>
            </a:r>
            <a:r>
              <a:rPr lang="en-US" sz="2200" dirty="0">
                <a:latin typeface="+mn-lt"/>
              </a:rPr>
              <a:t>side lengths</a:t>
            </a:r>
            <a:r>
              <a:rPr lang="en-GB" sz="2200" dirty="0">
                <a:latin typeface="+mn-lt"/>
              </a:rPr>
              <a:t> in a triangle and the </a:t>
            </a:r>
            <a:r>
              <a:rPr lang="en-US" sz="2200" dirty="0">
                <a:latin typeface="+mn-lt"/>
              </a:rPr>
              <a:t>angle</a:t>
            </a:r>
            <a:r>
              <a:rPr lang="en-GB" sz="2200" dirty="0">
                <a:latin typeface="+mn-lt"/>
              </a:rPr>
              <a:t> opposite one of the </a:t>
            </a:r>
            <a:r>
              <a:rPr lang="en-US" sz="2200" dirty="0">
                <a:latin typeface="+mn-lt"/>
              </a:rPr>
              <a:t>given sides</a:t>
            </a:r>
            <a:r>
              <a:rPr lang="en-GB" sz="2200" dirty="0">
                <a:latin typeface="+mn-lt"/>
              </a:rPr>
              <a:t>, we can use the sine rule to find the </a:t>
            </a:r>
            <a:r>
              <a:rPr lang="en-US" sz="2200" dirty="0">
                <a:latin typeface="+mn-lt"/>
              </a:rPr>
              <a:t>angle</a:t>
            </a:r>
            <a:r>
              <a:rPr lang="en-GB" sz="2200" dirty="0">
                <a:latin typeface="+mn-lt"/>
              </a:rPr>
              <a:t> opposite the other </a:t>
            </a:r>
            <a:r>
              <a:rPr lang="en-US" sz="2200" dirty="0">
                <a:latin typeface="+mn-lt"/>
              </a:rPr>
              <a:t>given side</a:t>
            </a:r>
            <a:r>
              <a:rPr lang="en-GB" sz="2200" dirty="0">
                <a:latin typeface="+mn-lt"/>
              </a:rPr>
              <a:t>. For example: </a:t>
            </a:r>
          </a:p>
        </p:txBody>
      </p:sp>
    </p:spTree>
    <p:extLst>
      <p:ext uri="{BB962C8B-B14F-4D97-AF65-F5344CB8AC3E}">
        <p14:creationId xmlns:p14="http://schemas.microsoft.com/office/powerpoint/2010/main" val="3231542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77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5779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578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7796" grpId="0" animBg="1"/>
      <p:bldP spid="1057797" grpId="0"/>
      <p:bldP spid="1057813" grpId="0"/>
      <p:bldP spid="38" grpId="0"/>
      <p:bldP spid="39" grpId="0"/>
      <p:bldP spid="40" grpId="0"/>
      <p:bldP spid="41" grpId="0"/>
      <p:bldP spid="42" grpId="0"/>
      <p:bldP spid="43" grpId="0"/>
      <p:bldP spid="44" grpId="0"/>
      <p:bldP spid="45" grpId="0"/>
      <p:bldP spid="61" grpId="0"/>
      <p:bldP spid="62" grpId="0"/>
      <p:bldP spid="63"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p:nvPr/>
        </p:nvSpPr>
        <p:spPr>
          <a:xfrm>
            <a:off x="5629275" y="1600200"/>
            <a:ext cx="2214563" cy="2128838"/>
          </a:xfrm>
          <a:custGeom>
            <a:avLst/>
            <a:gdLst>
              <a:gd name="connsiteX0" fmla="*/ 0 w 2214563"/>
              <a:gd name="connsiteY0" fmla="*/ 2114550 h 2128838"/>
              <a:gd name="connsiteX1" fmla="*/ 1271588 w 2214563"/>
              <a:gd name="connsiteY1" fmla="*/ 2128838 h 2128838"/>
              <a:gd name="connsiteX2" fmla="*/ 2214563 w 2214563"/>
              <a:gd name="connsiteY2" fmla="*/ 0 h 2128838"/>
              <a:gd name="connsiteX3" fmla="*/ 0 w 2214563"/>
              <a:gd name="connsiteY3" fmla="*/ 2114550 h 2128838"/>
            </a:gdLst>
            <a:ahLst/>
            <a:cxnLst>
              <a:cxn ang="0">
                <a:pos x="connsiteX0" y="connsiteY0"/>
              </a:cxn>
              <a:cxn ang="0">
                <a:pos x="connsiteX1" y="connsiteY1"/>
              </a:cxn>
              <a:cxn ang="0">
                <a:pos x="connsiteX2" y="connsiteY2"/>
              </a:cxn>
              <a:cxn ang="0">
                <a:pos x="connsiteX3" y="connsiteY3"/>
              </a:cxn>
            </a:cxnLst>
            <a:rect l="l" t="t" r="r" b="b"/>
            <a:pathLst>
              <a:path w="2214563" h="2128838">
                <a:moveTo>
                  <a:pt x="0" y="2114550"/>
                </a:moveTo>
                <a:lnTo>
                  <a:pt x="1271588" y="2128838"/>
                </a:lnTo>
                <a:lnTo>
                  <a:pt x="2214563" y="0"/>
                </a:lnTo>
                <a:lnTo>
                  <a:pt x="0" y="2114550"/>
                </a:lnTo>
                <a:close/>
              </a:path>
            </a:pathLst>
          </a:custGeom>
          <a:solidFill>
            <a:srgbClr val="E2F4C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7796" name="Text Box 4"/>
          <p:cNvSpPr txBox="1">
            <a:spLocks noChangeArrowheads="1"/>
          </p:cNvSpPr>
          <p:nvPr/>
        </p:nvSpPr>
        <p:spPr bwMode="auto">
          <a:xfrm>
            <a:off x="575397" y="773732"/>
            <a:ext cx="7904806" cy="461665"/>
          </a:xfrm>
          <a:prstGeom prst="rect">
            <a:avLst/>
          </a:prstGeom>
          <a:solidFill>
            <a:srgbClr val="FFFFCC"/>
          </a:solidFill>
          <a:ln w="28575">
            <a:solidFill>
              <a:schemeClr val="tx1"/>
            </a:solidFill>
            <a:miter lim="800000"/>
            <a:headEnd/>
            <a:tailEnd/>
          </a:ln>
          <a:effectLst/>
        </p:spPr>
        <p:txBody>
          <a:bodyPr wrap="square">
            <a:spAutoFit/>
          </a:bodyPr>
          <a:lstStyle/>
          <a:p>
            <a:pPr eaLnBrk="0" hangingPunct="0"/>
            <a:r>
              <a:rPr lang="en-GB" sz="2400" dirty="0">
                <a:latin typeface="+mn-lt"/>
              </a:rPr>
              <a:t>Find the missing </a:t>
            </a:r>
            <a:r>
              <a:rPr lang="en-US" sz="2400" dirty="0">
                <a:latin typeface="+mn-lt"/>
              </a:rPr>
              <a:t>angles and sides in this triangle.</a:t>
            </a:r>
            <a:endParaRPr lang="en-GB" sz="2400" dirty="0">
              <a:latin typeface="+mn-lt"/>
            </a:endParaRPr>
          </a:p>
        </p:txBody>
      </p:sp>
      <p:sp>
        <p:nvSpPr>
          <p:cNvPr id="1057797" name="Text Box 5"/>
          <p:cNvSpPr txBox="1">
            <a:spLocks noChangeArrowheads="1"/>
          </p:cNvSpPr>
          <p:nvPr/>
        </p:nvSpPr>
        <p:spPr bwMode="auto">
          <a:xfrm>
            <a:off x="309562" y="1774864"/>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2" name="Group 6"/>
          <p:cNvGrpSpPr>
            <a:grpSpLocks/>
          </p:cNvGrpSpPr>
          <p:nvPr/>
        </p:nvGrpSpPr>
        <p:grpSpPr bwMode="auto">
          <a:xfrm>
            <a:off x="685800" y="2135156"/>
            <a:ext cx="2522537" cy="844551"/>
            <a:chOff x="3017" y="2431"/>
            <a:chExt cx="1589" cy="532"/>
          </a:xfrm>
        </p:grpSpPr>
        <p:grpSp>
          <p:nvGrpSpPr>
            <p:cNvPr id="3" name="Group 7"/>
            <p:cNvGrpSpPr>
              <a:grpSpLocks/>
            </p:cNvGrpSpPr>
            <p:nvPr/>
          </p:nvGrpSpPr>
          <p:grpSpPr bwMode="auto">
            <a:xfrm>
              <a:off x="3017" y="2433"/>
              <a:ext cx="552" cy="530"/>
              <a:chOff x="3017" y="2433"/>
              <a:chExt cx="552" cy="530"/>
            </a:xfrm>
          </p:grpSpPr>
          <p:sp>
            <p:nvSpPr>
              <p:cNvPr id="1057800" name="Text Box 8"/>
              <p:cNvSpPr txBox="1">
                <a:spLocks noChangeArrowheads="1"/>
              </p:cNvSpPr>
              <p:nvPr/>
            </p:nvSpPr>
            <p:spPr bwMode="auto">
              <a:xfrm>
                <a:off x="3021" y="2433"/>
                <a:ext cx="542"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latin typeface="Times New Roman" pitchFamily="18" charset="0"/>
                  </a:rPr>
                  <a:t>B</a:t>
                </a:r>
                <a:endParaRPr lang="en-GB" sz="2400" i="1">
                  <a:latin typeface="Times New Roman" pitchFamily="18" charset="0"/>
                </a:endParaRPr>
              </a:p>
            </p:txBody>
          </p:sp>
          <p:sp>
            <p:nvSpPr>
              <p:cNvPr id="1057801" name="Line 9"/>
              <p:cNvSpPr>
                <a:spLocks noChangeShapeType="1"/>
              </p:cNvSpPr>
              <p:nvPr/>
            </p:nvSpPr>
            <p:spPr bwMode="auto">
              <a:xfrm>
                <a:off x="3017" y="2697"/>
                <a:ext cx="552" cy="0"/>
              </a:xfrm>
              <a:prstGeom prst="line">
                <a:avLst/>
              </a:prstGeom>
              <a:noFill/>
              <a:ln w="28575">
                <a:solidFill>
                  <a:schemeClr val="tx1"/>
                </a:solidFill>
                <a:round/>
                <a:headEnd/>
                <a:tailEnd/>
              </a:ln>
              <a:effectLst/>
            </p:spPr>
            <p:txBody>
              <a:bodyPr/>
              <a:lstStyle/>
              <a:p>
                <a:endParaRPr lang="en-GB" sz="2400"/>
              </a:p>
            </p:txBody>
          </p:sp>
          <p:sp>
            <p:nvSpPr>
              <p:cNvPr id="1057802" name="Text Box 10"/>
              <p:cNvSpPr txBox="1">
                <a:spLocks noChangeArrowheads="1"/>
              </p:cNvSpPr>
              <p:nvPr/>
            </p:nvSpPr>
            <p:spPr bwMode="auto">
              <a:xfrm>
                <a:off x="3181" y="2672"/>
                <a:ext cx="234" cy="291"/>
              </a:xfrm>
              <a:prstGeom prst="rect">
                <a:avLst/>
              </a:prstGeom>
              <a:noFill/>
              <a:ln w="9525">
                <a:noFill/>
                <a:miter lim="800000"/>
                <a:headEnd/>
                <a:tailEnd/>
              </a:ln>
              <a:effectLst/>
            </p:spPr>
            <p:txBody>
              <a:bodyPr wrap="none">
                <a:spAutoFit/>
              </a:bodyPr>
              <a:lstStyle/>
              <a:p>
                <a:pPr eaLnBrk="0" hangingPunct="0"/>
                <a:r>
                  <a:rPr lang="en-US" sz="2400"/>
                  <a:t>8</a:t>
                </a:r>
                <a:endParaRPr lang="en-GB" sz="2400"/>
              </a:p>
            </p:txBody>
          </p:sp>
        </p:grpSp>
        <p:sp>
          <p:nvSpPr>
            <p:cNvPr id="1057803" name="Text Box 11"/>
            <p:cNvSpPr txBox="1">
              <a:spLocks noChangeArrowheads="1"/>
            </p:cNvSpPr>
            <p:nvPr/>
          </p:nvSpPr>
          <p:spPr bwMode="auto">
            <a:xfrm>
              <a:off x="3629" y="2552"/>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04" name="Text Box 12"/>
            <p:cNvSpPr txBox="1">
              <a:spLocks noChangeArrowheads="1"/>
            </p:cNvSpPr>
            <p:nvPr/>
          </p:nvSpPr>
          <p:spPr bwMode="auto">
            <a:xfrm>
              <a:off x="4109" y="2672"/>
              <a:ext cx="234" cy="291"/>
            </a:xfrm>
            <a:prstGeom prst="rect">
              <a:avLst/>
            </a:prstGeom>
            <a:noFill/>
            <a:ln w="9525">
              <a:noFill/>
              <a:miter lim="800000"/>
              <a:headEnd/>
              <a:tailEnd/>
            </a:ln>
            <a:effectLst/>
          </p:spPr>
          <p:txBody>
            <a:bodyPr wrap="none">
              <a:spAutoFit/>
            </a:bodyPr>
            <a:lstStyle/>
            <a:p>
              <a:pPr eaLnBrk="0" hangingPunct="0"/>
              <a:r>
                <a:rPr lang="en-US" sz="2400"/>
                <a:t>6</a:t>
              </a:r>
              <a:endParaRPr lang="en-GB" sz="2400"/>
            </a:p>
          </p:txBody>
        </p:sp>
        <p:sp>
          <p:nvSpPr>
            <p:cNvPr id="1057805" name="Line 13"/>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p>
          </p:txBody>
        </p:sp>
        <p:sp>
          <p:nvSpPr>
            <p:cNvPr id="1057806" name="Text Box 14"/>
            <p:cNvSpPr txBox="1">
              <a:spLocks noChangeArrowheads="1"/>
            </p:cNvSpPr>
            <p:nvPr/>
          </p:nvSpPr>
          <p:spPr bwMode="auto">
            <a:xfrm>
              <a:off x="3868" y="2431"/>
              <a:ext cx="738" cy="291"/>
            </a:xfrm>
            <a:prstGeom prst="rect">
              <a:avLst/>
            </a:prstGeom>
            <a:noFill/>
            <a:ln w="9525">
              <a:noFill/>
              <a:miter lim="800000"/>
              <a:headEnd/>
              <a:tailEnd/>
            </a:ln>
            <a:effectLst/>
          </p:spPr>
          <p:txBody>
            <a:bodyPr wrap="none">
              <a:spAutoFit/>
            </a:bodyPr>
            <a:lstStyle/>
            <a:p>
              <a:pPr eaLnBrk="0" hangingPunct="0"/>
              <a:r>
                <a:rPr lang="en-US" sz="2400"/>
                <a:t>sin 46</a:t>
              </a:r>
              <a:r>
                <a:rPr lang="en-US" sz="2400">
                  <a:cs typeface="Arial" pitchFamily="34" charset="0"/>
                </a:rPr>
                <a:t>°</a:t>
              </a:r>
              <a:endParaRPr lang="en-GB" sz="2400"/>
            </a:p>
          </p:txBody>
        </p:sp>
      </p:grpSp>
      <p:grpSp>
        <p:nvGrpSpPr>
          <p:cNvPr id="4" name="Group 15"/>
          <p:cNvGrpSpPr>
            <a:grpSpLocks/>
          </p:cNvGrpSpPr>
          <p:nvPr/>
        </p:nvGrpSpPr>
        <p:grpSpPr bwMode="auto">
          <a:xfrm>
            <a:off x="818256" y="2855236"/>
            <a:ext cx="2678113" cy="842963"/>
            <a:chOff x="3120" y="3040"/>
            <a:chExt cx="1687" cy="531"/>
          </a:xfrm>
        </p:grpSpPr>
        <p:sp>
          <p:nvSpPr>
            <p:cNvPr id="1057808" name="Text Box 16"/>
            <p:cNvSpPr txBox="1">
              <a:spLocks noChangeArrowheads="1"/>
            </p:cNvSpPr>
            <p:nvPr/>
          </p:nvSpPr>
          <p:spPr bwMode="auto">
            <a:xfrm>
              <a:off x="3120" y="3160"/>
              <a:ext cx="542" cy="291"/>
            </a:xfrm>
            <a:prstGeom prst="rect">
              <a:avLst/>
            </a:prstGeom>
            <a:noFill/>
            <a:ln w="9525">
              <a:noFill/>
              <a:miter lim="800000"/>
              <a:headEnd/>
              <a:tailEnd/>
            </a:ln>
            <a:effectLst/>
          </p:spPr>
          <p:txBody>
            <a:bodyPr wrap="none">
              <a:spAutoFit/>
            </a:bodyPr>
            <a:lstStyle/>
            <a:p>
              <a:pPr eaLnBrk="0" hangingPunct="0"/>
              <a:r>
                <a:rPr lang="en-US" sz="2400"/>
                <a:t>sin </a:t>
              </a:r>
              <a:r>
                <a:rPr lang="en-US" sz="2400" i="1">
                  <a:latin typeface="Times New Roman" pitchFamily="18" charset="0"/>
                </a:rPr>
                <a:t>B</a:t>
              </a:r>
              <a:endParaRPr lang="en-GB" sz="2400" i="1">
                <a:latin typeface="Times New Roman" pitchFamily="18" charset="0"/>
              </a:endParaRPr>
            </a:p>
          </p:txBody>
        </p:sp>
        <p:sp>
          <p:nvSpPr>
            <p:cNvPr id="1057809" name="Text Box 17"/>
            <p:cNvSpPr txBox="1">
              <a:spLocks noChangeArrowheads="1"/>
            </p:cNvSpPr>
            <p:nvPr/>
          </p:nvSpPr>
          <p:spPr bwMode="auto">
            <a:xfrm>
              <a:off x="3629" y="3160"/>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1057810" name="Text Box 18"/>
            <p:cNvSpPr txBox="1">
              <a:spLocks noChangeArrowheads="1"/>
            </p:cNvSpPr>
            <p:nvPr/>
          </p:nvSpPr>
          <p:spPr bwMode="auto">
            <a:xfrm>
              <a:off x="3893" y="3040"/>
              <a:ext cx="914" cy="291"/>
            </a:xfrm>
            <a:prstGeom prst="rect">
              <a:avLst/>
            </a:prstGeom>
            <a:noFill/>
            <a:ln w="9525">
              <a:noFill/>
              <a:miter lim="800000"/>
              <a:headEnd/>
              <a:tailEnd/>
            </a:ln>
            <a:effectLst/>
          </p:spPr>
          <p:txBody>
            <a:bodyPr wrap="none">
              <a:spAutoFit/>
            </a:bodyPr>
            <a:lstStyle/>
            <a:p>
              <a:pPr eaLnBrk="0" hangingPunct="0"/>
              <a:r>
                <a:rPr lang="en-US" sz="2400" dirty="0"/>
                <a:t>8 sin 46</a:t>
              </a:r>
              <a:r>
                <a:rPr lang="en-US" sz="2400" dirty="0">
                  <a:cs typeface="Arial" pitchFamily="34" charset="0"/>
                </a:rPr>
                <a:t>°</a:t>
              </a:r>
              <a:endParaRPr lang="en-GB" sz="2400" dirty="0">
                <a:cs typeface="Arial" pitchFamily="34" charset="0"/>
              </a:endParaRPr>
            </a:p>
          </p:txBody>
        </p:sp>
        <p:sp>
          <p:nvSpPr>
            <p:cNvPr id="1057811" name="Line 19"/>
            <p:cNvSpPr>
              <a:spLocks noChangeShapeType="1"/>
            </p:cNvSpPr>
            <p:nvPr/>
          </p:nvSpPr>
          <p:spPr bwMode="auto">
            <a:xfrm>
              <a:off x="3918" y="3305"/>
              <a:ext cx="816" cy="0"/>
            </a:xfrm>
            <a:prstGeom prst="line">
              <a:avLst/>
            </a:prstGeom>
            <a:noFill/>
            <a:ln w="28575">
              <a:solidFill>
                <a:schemeClr val="tx1"/>
              </a:solidFill>
              <a:round/>
              <a:headEnd/>
              <a:tailEnd/>
            </a:ln>
            <a:effectLst/>
          </p:spPr>
          <p:txBody>
            <a:bodyPr/>
            <a:lstStyle/>
            <a:p>
              <a:endParaRPr lang="en-GB" sz="2400"/>
            </a:p>
          </p:txBody>
        </p:sp>
        <p:sp>
          <p:nvSpPr>
            <p:cNvPr id="1057812" name="Text Box 20"/>
            <p:cNvSpPr txBox="1">
              <a:spLocks noChangeArrowheads="1"/>
            </p:cNvSpPr>
            <p:nvPr/>
          </p:nvSpPr>
          <p:spPr bwMode="auto">
            <a:xfrm>
              <a:off x="4214" y="3280"/>
              <a:ext cx="234" cy="291"/>
            </a:xfrm>
            <a:prstGeom prst="rect">
              <a:avLst/>
            </a:prstGeom>
            <a:noFill/>
            <a:ln w="9525">
              <a:noFill/>
              <a:miter lim="800000"/>
              <a:headEnd/>
              <a:tailEnd/>
            </a:ln>
            <a:effectLst/>
          </p:spPr>
          <p:txBody>
            <a:bodyPr wrap="none">
              <a:spAutoFit/>
            </a:bodyPr>
            <a:lstStyle/>
            <a:p>
              <a:pPr eaLnBrk="0" hangingPunct="0"/>
              <a:r>
                <a:rPr lang="en-US" sz="2400"/>
                <a:t>6</a:t>
              </a:r>
              <a:endParaRPr lang="en-GB" sz="2400"/>
            </a:p>
          </p:txBody>
        </p:sp>
      </p:grpSp>
      <p:sp>
        <p:nvSpPr>
          <p:cNvPr id="1057813" name="Text Box 21"/>
          <p:cNvSpPr txBox="1">
            <a:spLocks noChangeArrowheads="1"/>
          </p:cNvSpPr>
          <p:nvPr/>
        </p:nvSpPr>
        <p:spPr bwMode="auto">
          <a:xfrm>
            <a:off x="1216939" y="4267740"/>
            <a:ext cx="1460656"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B </a:t>
            </a:r>
            <a:r>
              <a:rPr lang="en-US" sz="2400" dirty="0"/>
              <a:t>= 73.6</a:t>
            </a:r>
            <a:r>
              <a:rPr lang="en-US" sz="2400" dirty="0">
                <a:cs typeface="Arial" pitchFamily="34" charset="0"/>
              </a:rPr>
              <a:t>°</a:t>
            </a:r>
            <a:endParaRPr lang="en-GB" sz="2400" dirty="0"/>
          </a:p>
        </p:txBody>
      </p:sp>
      <p:grpSp>
        <p:nvGrpSpPr>
          <p:cNvPr id="5" name="Group 22"/>
          <p:cNvGrpSpPr>
            <a:grpSpLocks/>
          </p:cNvGrpSpPr>
          <p:nvPr/>
        </p:nvGrpSpPr>
        <p:grpSpPr bwMode="auto">
          <a:xfrm>
            <a:off x="1248841" y="3575316"/>
            <a:ext cx="2895600" cy="842963"/>
            <a:chOff x="3360" y="3312"/>
            <a:chExt cx="1824" cy="531"/>
          </a:xfrm>
        </p:grpSpPr>
        <p:sp>
          <p:nvSpPr>
            <p:cNvPr id="1057815" name="Text Box 23"/>
            <p:cNvSpPr txBox="1">
              <a:spLocks noChangeArrowheads="1"/>
            </p:cNvSpPr>
            <p:nvPr/>
          </p:nvSpPr>
          <p:spPr bwMode="auto">
            <a:xfrm>
              <a:off x="3744" y="3431"/>
              <a:ext cx="483" cy="291"/>
            </a:xfrm>
            <a:prstGeom prst="rect">
              <a:avLst/>
            </a:prstGeom>
            <a:noFill/>
            <a:ln w="9525">
              <a:noFill/>
              <a:miter lim="800000"/>
              <a:headEnd/>
              <a:tailEnd/>
            </a:ln>
            <a:effectLst/>
          </p:spPr>
          <p:txBody>
            <a:bodyPr wrap="none">
              <a:spAutoFit/>
            </a:bodyPr>
            <a:lstStyle/>
            <a:p>
              <a:pPr eaLnBrk="0" hangingPunct="0"/>
              <a:r>
                <a:rPr lang="en-US" sz="2400" dirty="0"/>
                <a:t>sin</a:t>
              </a:r>
              <a:r>
                <a:rPr lang="en-US" sz="2400" baseline="30000" dirty="0"/>
                <a:t>–1</a:t>
              </a:r>
              <a:endParaRPr lang="en-GB" sz="2400" baseline="30000" dirty="0"/>
            </a:p>
          </p:txBody>
        </p:sp>
        <p:sp>
          <p:nvSpPr>
            <p:cNvPr id="1057816" name="Text Box 24"/>
            <p:cNvSpPr txBox="1">
              <a:spLocks noChangeArrowheads="1"/>
            </p:cNvSpPr>
            <p:nvPr/>
          </p:nvSpPr>
          <p:spPr bwMode="auto">
            <a:xfrm>
              <a:off x="3360" y="3433"/>
              <a:ext cx="398" cy="288"/>
            </a:xfrm>
            <a:prstGeom prst="rect">
              <a:avLst/>
            </a:prstGeom>
            <a:noFill/>
            <a:ln w="9525">
              <a:noFill/>
              <a:miter lim="800000"/>
              <a:headEnd/>
              <a:tailEnd/>
            </a:ln>
            <a:effectLst/>
          </p:spPr>
          <p:txBody>
            <a:bodyPr wrap="none">
              <a:spAutoFit/>
            </a:bodyPr>
            <a:lstStyle/>
            <a:p>
              <a:pPr eaLnBrk="0" hangingPunct="0"/>
              <a:r>
                <a:rPr lang="en-US" sz="2400" i="1">
                  <a:latin typeface="Times New Roman" pitchFamily="18" charset="0"/>
                </a:rPr>
                <a:t>B</a:t>
              </a:r>
              <a:r>
                <a:rPr lang="en-US" sz="2400"/>
                <a:t> </a:t>
              </a:r>
              <a:r>
                <a:rPr lang="en-GB" sz="2400"/>
                <a:t>=</a:t>
              </a:r>
            </a:p>
          </p:txBody>
        </p:sp>
        <p:sp>
          <p:nvSpPr>
            <p:cNvPr id="1057817" name="Text Box 25"/>
            <p:cNvSpPr txBox="1">
              <a:spLocks noChangeArrowheads="1"/>
            </p:cNvSpPr>
            <p:nvPr/>
          </p:nvSpPr>
          <p:spPr bwMode="auto">
            <a:xfrm>
              <a:off x="4270" y="3312"/>
              <a:ext cx="914" cy="291"/>
            </a:xfrm>
            <a:prstGeom prst="rect">
              <a:avLst/>
            </a:prstGeom>
            <a:noFill/>
            <a:ln w="9525">
              <a:noFill/>
              <a:miter lim="800000"/>
              <a:headEnd/>
              <a:tailEnd/>
            </a:ln>
            <a:effectLst/>
          </p:spPr>
          <p:txBody>
            <a:bodyPr wrap="none">
              <a:spAutoFit/>
            </a:bodyPr>
            <a:lstStyle/>
            <a:p>
              <a:pPr eaLnBrk="0" hangingPunct="0"/>
              <a:r>
                <a:rPr lang="en-US" sz="2400"/>
                <a:t>8 sin 46</a:t>
              </a:r>
              <a:r>
                <a:rPr lang="en-US" sz="2400">
                  <a:cs typeface="Arial" pitchFamily="34" charset="0"/>
                </a:rPr>
                <a:t>°</a:t>
              </a:r>
              <a:endParaRPr lang="en-GB" sz="2400">
                <a:cs typeface="Arial" pitchFamily="34" charset="0"/>
              </a:endParaRPr>
            </a:p>
          </p:txBody>
        </p:sp>
        <p:sp>
          <p:nvSpPr>
            <p:cNvPr id="1057818" name="Line 26"/>
            <p:cNvSpPr>
              <a:spLocks noChangeShapeType="1"/>
            </p:cNvSpPr>
            <p:nvPr/>
          </p:nvSpPr>
          <p:spPr bwMode="auto">
            <a:xfrm>
              <a:off x="4295" y="3577"/>
              <a:ext cx="816" cy="0"/>
            </a:xfrm>
            <a:prstGeom prst="line">
              <a:avLst/>
            </a:prstGeom>
            <a:noFill/>
            <a:ln w="28575">
              <a:solidFill>
                <a:schemeClr val="tx1"/>
              </a:solidFill>
              <a:round/>
              <a:headEnd/>
              <a:tailEnd/>
            </a:ln>
            <a:effectLst/>
          </p:spPr>
          <p:txBody>
            <a:bodyPr/>
            <a:lstStyle/>
            <a:p>
              <a:endParaRPr lang="en-GB" sz="2400"/>
            </a:p>
          </p:txBody>
        </p:sp>
        <p:sp>
          <p:nvSpPr>
            <p:cNvPr id="1057819" name="Text Box 27"/>
            <p:cNvSpPr txBox="1">
              <a:spLocks noChangeArrowheads="1"/>
            </p:cNvSpPr>
            <p:nvPr/>
          </p:nvSpPr>
          <p:spPr bwMode="auto">
            <a:xfrm>
              <a:off x="4591" y="3552"/>
              <a:ext cx="234" cy="291"/>
            </a:xfrm>
            <a:prstGeom prst="rect">
              <a:avLst/>
            </a:prstGeom>
            <a:noFill/>
            <a:ln w="9525">
              <a:noFill/>
              <a:miter lim="800000"/>
              <a:headEnd/>
              <a:tailEnd/>
            </a:ln>
            <a:effectLst/>
          </p:spPr>
          <p:txBody>
            <a:bodyPr wrap="none">
              <a:spAutoFit/>
            </a:bodyPr>
            <a:lstStyle/>
            <a:p>
              <a:pPr eaLnBrk="0" hangingPunct="0"/>
              <a:r>
                <a:rPr lang="en-US" sz="2400"/>
                <a:t>6</a:t>
              </a:r>
              <a:endParaRPr lang="en-GB" sz="2400"/>
            </a:p>
          </p:txBody>
        </p:sp>
      </p:grpSp>
      <p:grpSp>
        <p:nvGrpSpPr>
          <p:cNvPr id="6" name="Group 28"/>
          <p:cNvGrpSpPr>
            <a:grpSpLocks/>
          </p:cNvGrpSpPr>
          <p:nvPr/>
        </p:nvGrpSpPr>
        <p:grpSpPr bwMode="auto">
          <a:xfrm>
            <a:off x="5255990" y="1202304"/>
            <a:ext cx="2894013" cy="2779713"/>
            <a:chOff x="240" y="1991"/>
            <a:chExt cx="1823" cy="1751"/>
          </a:xfrm>
        </p:grpSpPr>
        <p:sp>
          <p:nvSpPr>
            <p:cNvPr id="1057823" name="PubPieSlice"/>
            <p:cNvSpPr>
              <a:spLocks noEditPoints="1" noChangeArrowheads="1"/>
            </p:cNvSpPr>
            <p:nvPr/>
          </p:nvSpPr>
          <p:spPr bwMode="auto">
            <a:xfrm flipH="1">
              <a:off x="321" y="3406"/>
              <a:ext cx="336" cy="336"/>
            </a:xfrm>
            <a:custGeom>
              <a:avLst/>
              <a:gdLst>
                <a:gd name="G0" fmla="+- 0 0 0"/>
                <a:gd name="G1" fmla="sin 10800 -8863133"/>
                <a:gd name="G2" fmla="cos 10800 -8863133"/>
                <a:gd name="G3" fmla="sin 10800 11774228"/>
                <a:gd name="G4" fmla="cos 10800 11774228"/>
                <a:gd name="G5" fmla="+- G1 10800 0"/>
                <a:gd name="G6" fmla="+- G2 10800 0"/>
                <a:gd name="G7" fmla="+- G3 10800 0"/>
                <a:gd name="G8" fmla="+- G4 10800 0"/>
                <a:gd name="G9" fmla="+- 10800 0 0"/>
                <a:gd name="T0" fmla="*/ 3131 w 21600"/>
                <a:gd name="T1" fmla="*/ 3195 h 21600"/>
                <a:gd name="T2" fmla="*/ 10800 w 21600"/>
                <a:gd name="T3" fmla="*/ 10800 h 21600"/>
                <a:gd name="T4" fmla="*/ 0 w 21600"/>
                <a:gd name="T5" fmla="*/ 1086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31" y="3195"/>
                  </a:moveTo>
                  <a:cubicBezTo>
                    <a:pt x="1125" y="5218"/>
                    <a:pt x="0" y="7951"/>
                    <a:pt x="0" y="10799"/>
                  </a:cubicBezTo>
                  <a:cubicBezTo>
                    <a:pt x="-1" y="10821"/>
                    <a:pt x="0" y="10842"/>
                    <a:pt x="0" y="10863"/>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4" name="Text Box 32"/>
            <p:cNvSpPr txBox="1">
              <a:spLocks noChangeArrowheads="1"/>
            </p:cNvSpPr>
            <p:nvPr/>
          </p:nvSpPr>
          <p:spPr bwMode="auto">
            <a:xfrm>
              <a:off x="1494" y="2930"/>
              <a:ext cx="569" cy="291"/>
            </a:xfrm>
            <a:prstGeom prst="rect">
              <a:avLst/>
            </a:prstGeom>
            <a:noFill/>
            <a:ln w="9525">
              <a:noFill/>
              <a:miter lim="800000"/>
              <a:headEnd/>
              <a:tailEnd/>
            </a:ln>
            <a:effectLst/>
          </p:spPr>
          <p:txBody>
            <a:bodyPr wrap="none">
              <a:spAutoFit/>
            </a:bodyPr>
            <a:lstStyle/>
            <a:p>
              <a:pPr eaLnBrk="0" hangingPunct="0"/>
              <a:r>
                <a:rPr lang="en-US" sz="2400" b="1" dirty="0"/>
                <a:t>6</a:t>
              </a:r>
              <a:r>
                <a:rPr lang="en-GB" sz="2400" b="1" dirty="0"/>
                <a:t> cm</a:t>
              </a:r>
            </a:p>
          </p:txBody>
        </p:sp>
        <p:sp>
          <p:nvSpPr>
            <p:cNvPr id="1057825" name="Text Box 33"/>
            <p:cNvSpPr txBox="1">
              <a:spLocks noChangeArrowheads="1"/>
            </p:cNvSpPr>
            <p:nvPr/>
          </p:nvSpPr>
          <p:spPr bwMode="auto">
            <a:xfrm>
              <a:off x="621" y="3336"/>
              <a:ext cx="379" cy="252"/>
            </a:xfrm>
            <a:prstGeom prst="rect">
              <a:avLst/>
            </a:prstGeom>
            <a:noFill/>
            <a:ln w="9525">
              <a:noFill/>
              <a:miter lim="800000"/>
              <a:headEnd/>
              <a:tailEnd/>
            </a:ln>
            <a:effectLst/>
          </p:spPr>
          <p:txBody>
            <a:bodyPr wrap="none">
              <a:spAutoFit/>
            </a:bodyPr>
            <a:lstStyle/>
            <a:p>
              <a:pPr eaLnBrk="0" hangingPunct="0"/>
              <a:r>
                <a:rPr lang="en-US" sz="2000" b="1" dirty="0"/>
                <a:t>46</a:t>
              </a:r>
              <a:r>
                <a:rPr lang="en-GB" sz="2000" b="1" dirty="0">
                  <a:cs typeface="Arial" pitchFamily="34" charset="0"/>
                </a:rPr>
                <a:t>°</a:t>
              </a:r>
              <a:endParaRPr lang="en-GB" sz="2000" b="1" dirty="0"/>
            </a:p>
          </p:txBody>
        </p:sp>
        <p:sp>
          <p:nvSpPr>
            <p:cNvPr id="1057826" name="Text Box 34"/>
            <p:cNvSpPr txBox="1">
              <a:spLocks noChangeArrowheads="1"/>
            </p:cNvSpPr>
            <p:nvPr/>
          </p:nvSpPr>
          <p:spPr bwMode="auto">
            <a:xfrm>
              <a:off x="1331" y="3406"/>
              <a:ext cx="244" cy="288"/>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sp>
          <p:nvSpPr>
            <p:cNvPr id="1057827" name="Text Box 35"/>
            <p:cNvSpPr txBox="1">
              <a:spLocks noChangeArrowheads="1"/>
            </p:cNvSpPr>
            <p:nvPr/>
          </p:nvSpPr>
          <p:spPr bwMode="auto">
            <a:xfrm>
              <a:off x="720" y="2663"/>
              <a:ext cx="569" cy="291"/>
            </a:xfrm>
            <a:prstGeom prst="rect">
              <a:avLst/>
            </a:prstGeom>
            <a:noFill/>
            <a:ln w="9525">
              <a:noFill/>
              <a:miter lim="800000"/>
              <a:headEnd/>
              <a:tailEnd/>
            </a:ln>
            <a:effectLst/>
          </p:spPr>
          <p:txBody>
            <a:bodyPr wrap="none">
              <a:spAutoFit/>
            </a:bodyPr>
            <a:lstStyle/>
            <a:p>
              <a:pPr eaLnBrk="0" hangingPunct="0"/>
              <a:r>
                <a:rPr lang="en-US" sz="2400" b="1"/>
                <a:t>8</a:t>
              </a:r>
              <a:r>
                <a:rPr lang="en-GB" sz="2400" b="1"/>
                <a:t> cm</a:t>
              </a:r>
            </a:p>
          </p:txBody>
        </p:sp>
        <p:sp>
          <p:nvSpPr>
            <p:cNvPr id="1057828" name="Text Box 36"/>
            <p:cNvSpPr txBox="1">
              <a:spLocks noChangeArrowheads="1"/>
            </p:cNvSpPr>
            <p:nvPr/>
          </p:nvSpPr>
          <p:spPr bwMode="auto">
            <a:xfrm>
              <a:off x="240" y="3431"/>
              <a:ext cx="258" cy="291"/>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57829" name="Text Box 37"/>
            <p:cNvSpPr txBox="1">
              <a:spLocks noChangeArrowheads="1"/>
            </p:cNvSpPr>
            <p:nvPr/>
          </p:nvSpPr>
          <p:spPr bwMode="auto">
            <a:xfrm>
              <a:off x="1728" y="1991"/>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grpSp>
      <p:sp>
        <p:nvSpPr>
          <p:cNvPr id="38" name="Text Box 5"/>
          <p:cNvSpPr txBox="1">
            <a:spLocks noChangeArrowheads="1"/>
          </p:cNvSpPr>
          <p:nvPr/>
        </p:nvSpPr>
        <p:spPr bwMode="auto">
          <a:xfrm>
            <a:off x="251520" y="1290935"/>
            <a:ext cx="5796780" cy="461665"/>
          </a:xfrm>
          <a:prstGeom prst="rect">
            <a:avLst/>
          </a:prstGeom>
          <a:noFill/>
          <a:ln w="9525">
            <a:noFill/>
            <a:miter lim="800000"/>
            <a:headEnd/>
            <a:tailEnd/>
          </a:ln>
          <a:effectLst/>
        </p:spPr>
        <p:txBody>
          <a:bodyPr wrap="none">
            <a:spAutoFit/>
          </a:bodyPr>
          <a:lstStyle/>
          <a:p>
            <a:pPr eaLnBrk="0" hangingPunct="0"/>
            <a:r>
              <a:rPr lang="en-GB" sz="2400" dirty="0">
                <a:latin typeface="+mn-lt"/>
              </a:rPr>
              <a:t>Given that </a:t>
            </a:r>
            <a:r>
              <a:rPr lang="en-GB" i="1" dirty="0">
                <a:cs typeface="Times New Roman" panose="02020603050405020304" pitchFamily="18" charset="0"/>
              </a:rPr>
              <a:t>B</a:t>
            </a:r>
            <a:r>
              <a:rPr lang="en-GB" sz="2400" dirty="0">
                <a:latin typeface="+mn-lt"/>
              </a:rPr>
              <a:t> is obtuse, find the angle </a:t>
            </a:r>
            <a:r>
              <a:rPr lang="en-GB" sz="2400" i="1" dirty="0">
                <a:cs typeface="Times New Roman" panose="02020603050405020304" pitchFamily="18" charset="0"/>
              </a:rPr>
              <a:t>B</a:t>
            </a:r>
          </a:p>
        </p:txBody>
      </p:sp>
      <p:sp>
        <p:nvSpPr>
          <p:cNvPr id="39" name="Text Box 5"/>
          <p:cNvSpPr txBox="1">
            <a:spLocks noChangeArrowheads="1"/>
          </p:cNvSpPr>
          <p:nvPr/>
        </p:nvSpPr>
        <p:spPr bwMode="auto">
          <a:xfrm>
            <a:off x="251520" y="5253335"/>
            <a:ext cx="2326278" cy="461665"/>
          </a:xfrm>
          <a:prstGeom prst="rect">
            <a:avLst/>
          </a:prstGeom>
          <a:noFill/>
          <a:ln w="9525">
            <a:noFill/>
            <a:miter lim="800000"/>
            <a:headEnd/>
            <a:tailEnd/>
          </a:ln>
          <a:effectLst/>
        </p:spPr>
        <p:txBody>
          <a:bodyPr wrap="none">
            <a:spAutoFit/>
          </a:bodyPr>
          <a:lstStyle/>
          <a:p>
            <a:pPr eaLnBrk="0" hangingPunct="0"/>
            <a:r>
              <a:rPr lang="en-GB" sz="2400" dirty="0">
                <a:latin typeface="+mn-lt"/>
              </a:rPr>
              <a:t>Finding angle C</a:t>
            </a:r>
          </a:p>
        </p:txBody>
      </p:sp>
      <p:sp>
        <p:nvSpPr>
          <p:cNvPr id="40" name="Text Box 21"/>
          <p:cNvSpPr txBox="1">
            <a:spLocks noChangeArrowheads="1"/>
          </p:cNvSpPr>
          <p:nvPr/>
        </p:nvSpPr>
        <p:spPr bwMode="auto">
          <a:xfrm>
            <a:off x="1458461" y="5662471"/>
            <a:ext cx="3164649"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 180</a:t>
            </a:r>
            <a:r>
              <a:rPr lang="en-US" sz="2400" dirty="0">
                <a:cs typeface="Arial" pitchFamily="34" charset="0"/>
              </a:rPr>
              <a:t>°</a:t>
            </a:r>
            <a:r>
              <a:rPr lang="en-US" sz="2400" dirty="0"/>
              <a:t> – 46</a:t>
            </a:r>
            <a:r>
              <a:rPr lang="en-US" sz="2400" dirty="0">
                <a:cs typeface="Arial" pitchFamily="34" charset="0"/>
              </a:rPr>
              <a:t>°</a:t>
            </a:r>
            <a:r>
              <a:rPr lang="en-US" sz="2400" dirty="0"/>
              <a:t> </a:t>
            </a:r>
            <a:r>
              <a:rPr lang="en-US" dirty="0"/>
              <a:t>– </a:t>
            </a:r>
            <a:r>
              <a:rPr lang="en-US" sz="2400" dirty="0"/>
              <a:t>106.4</a:t>
            </a:r>
            <a:r>
              <a:rPr lang="en-US" sz="2400" dirty="0">
                <a:cs typeface="Arial" pitchFamily="34" charset="0"/>
              </a:rPr>
              <a:t>°</a:t>
            </a:r>
            <a:endParaRPr lang="en-GB" sz="2400" dirty="0"/>
          </a:p>
        </p:txBody>
      </p:sp>
      <p:sp>
        <p:nvSpPr>
          <p:cNvPr id="41" name="Text Box 21"/>
          <p:cNvSpPr txBox="1">
            <a:spLocks noChangeArrowheads="1"/>
          </p:cNvSpPr>
          <p:nvPr/>
        </p:nvSpPr>
        <p:spPr bwMode="auto">
          <a:xfrm>
            <a:off x="1456791" y="6063679"/>
            <a:ext cx="1478290"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 </a:t>
            </a:r>
            <a:r>
              <a:rPr lang="en-US" sz="2400" dirty="0">
                <a:solidFill>
                  <a:srgbClr val="FF6600"/>
                </a:solidFill>
              </a:rPr>
              <a:t>27.6</a:t>
            </a:r>
            <a:r>
              <a:rPr lang="en-US" sz="2400" dirty="0">
                <a:solidFill>
                  <a:srgbClr val="FF6600"/>
                </a:solidFill>
                <a:cs typeface="Arial" pitchFamily="34" charset="0"/>
              </a:rPr>
              <a:t>°</a:t>
            </a:r>
            <a:endParaRPr lang="en-GB" sz="2400" dirty="0"/>
          </a:p>
        </p:txBody>
      </p:sp>
      <p:sp>
        <p:nvSpPr>
          <p:cNvPr id="42" name="Text Box 33"/>
          <p:cNvSpPr txBox="1">
            <a:spLocks noChangeArrowheads="1"/>
          </p:cNvSpPr>
          <p:nvPr/>
        </p:nvSpPr>
        <p:spPr bwMode="auto">
          <a:xfrm>
            <a:off x="7725175" y="1620699"/>
            <a:ext cx="869149"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27.6</a:t>
            </a:r>
            <a:r>
              <a:rPr lang="en-GB" sz="2000" b="1" dirty="0">
                <a:solidFill>
                  <a:srgbClr val="FF6600"/>
                </a:solidFill>
                <a:cs typeface="Arial" pitchFamily="34" charset="0"/>
              </a:rPr>
              <a:t>°</a:t>
            </a:r>
            <a:endParaRPr lang="en-GB" sz="2000" b="1" dirty="0">
              <a:solidFill>
                <a:srgbClr val="FF6600"/>
              </a:solidFill>
            </a:endParaRPr>
          </a:p>
        </p:txBody>
      </p:sp>
      <p:sp>
        <p:nvSpPr>
          <p:cNvPr id="43" name="Text Box 33"/>
          <p:cNvSpPr txBox="1">
            <a:spLocks noChangeArrowheads="1"/>
          </p:cNvSpPr>
          <p:nvPr/>
        </p:nvSpPr>
        <p:spPr bwMode="auto">
          <a:xfrm>
            <a:off x="6243570" y="3103650"/>
            <a:ext cx="1026243"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106.4</a:t>
            </a:r>
            <a:r>
              <a:rPr lang="en-GB" sz="2000" b="1" dirty="0">
                <a:solidFill>
                  <a:srgbClr val="FF6600"/>
                </a:solidFill>
                <a:cs typeface="Arial" pitchFamily="34" charset="0"/>
              </a:rPr>
              <a:t>°</a:t>
            </a:r>
            <a:endParaRPr lang="en-GB" sz="2000" b="1" dirty="0">
              <a:solidFill>
                <a:srgbClr val="FF6600"/>
              </a:solidFill>
            </a:endParaRPr>
          </a:p>
        </p:txBody>
      </p:sp>
      <p:sp>
        <p:nvSpPr>
          <p:cNvPr id="44" name="Text Box 26"/>
          <p:cNvSpPr txBox="1">
            <a:spLocks noChangeArrowheads="1"/>
          </p:cNvSpPr>
          <p:nvPr/>
        </p:nvSpPr>
        <p:spPr bwMode="auto">
          <a:xfrm>
            <a:off x="6010562" y="3590201"/>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45" name="Text Box 5"/>
          <p:cNvSpPr txBox="1">
            <a:spLocks noChangeArrowheads="1"/>
          </p:cNvSpPr>
          <p:nvPr/>
        </p:nvSpPr>
        <p:spPr bwMode="auto">
          <a:xfrm>
            <a:off x="5403241" y="4418428"/>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46" name="Group 6"/>
          <p:cNvGrpSpPr>
            <a:grpSpLocks/>
          </p:cNvGrpSpPr>
          <p:nvPr/>
        </p:nvGrpSpPr>
        <p:grpSpPr bwMode="auto">
          <a:xfrm>
            <a:off x="5105400" y="4837757"/>
            <a:ext cx="2859085" cy="850901"/>
            <a:chOff x="2816" y="2427"/>
            <a:chExt cx="1801" cy="536"/>
          </a:xfrm>
        </p:grpSpPr>
        <p:grpSp>
          <p:nvGrpSpPr>
            <p:cNvPr id="47" name="Group 7"/>
            <p:cNvGrpSpPr>
              <a:grpSpLocks/>
            </p:cNvGrpSpPr>
            <p:nvPr/>
          </p:nvGrpSpPr>
          <p:grpSpPr bwMode="auto">
            <a:xfrm>
              <a:off x="2816" y="2447"/>
              <a:ext cx="905" cy="516"/>
              <a:chOff x="2816" y="2447"/>
              <a:chExt cx="905" cy="516"/>
            </a:xfrm>
          </p:grpSpPr>
          <p:sp>
            <p:nvSpPr>
              <p:cNvPr id="52" name="Text Box 8"/>
              <p:cNvSpPr txBox="1">
                <a:spLocks noChangeArrowheads="1"/>
              </p:cNvSpPr>
              <p:nvPr/>
            </p:nvSpPr>
            <p:spPr bwMode="auto">
              <a:xfrm>
                <a:off x="2816" y="2672"/>
                <a:ext cx="905" cy="291"/>
              </a:xfrm>
              <a:prstGeom prst="rect">
                <a:avLst/>
              </a:prstGeom>
              <a:noFill/>
              <a:ln w="9525">
                <a:noFill/>
                <a:miter lim="800000"/>
                <a:headEnd/>
                <a:tailEnd/>
              </a:ln>
              <a:effectLst/>
            </p:spPr>
            <p:txBody>
              <a:bodyPr wrap="none">
                <a:spAutoFit/>
              </a:bodyPr>
              <a:lstStyle/>
              <a:p>
                <a:pPr eaLnBrk="0" hangingPunct="0"/>
                <a:r>
                  <a:rPr lang="en-US" sz="2400" dirty="0"/>
                  <a:t>sin 27.6</a:t>
                </a:r>
                <a:r>
                  <a:rPr lang="en-US" sz="2400" dirty="0">
                    <a:cs typeface="Arial" pitchFamily="34" charset="0"/>
                  </a:rPr>
                  <a:t>°</a:t>
                </a:r>
                <a:endParaRPr lang="en-GB" sz="2400" i="1" dirty="0">
                  <a:latin typeface="Times New Roman" pitchFamily="18" charset="0"/>
                </a:endParaRPr>
              </a:p>
            </p:txBody>
          </p:sp>
          <p:sp>
            <p:nvSpPr>
              <p:cNvPr id="53" name="Line 9"/>
              <p:cNvSpPr>
                <a:spLocks noChangeShapeType="1"/>
              </p:cNvSpPr>
              <p:nvPr/>
            </p:nvSpPr>
            <p:spPr bwMode="auto">
              <a:xfrm>
                <a:off x="2906" y="2697"/>
                <a:ext cx="691" cy="0"/>
              </a:xfrm>
              <a:prstGeom prst="line">
                <a:avLst/>
              </a:prstGeom>
              <a:noFill/>
              <a:ln w="28575">
                <a:solidFill>
                  <a:schemeClr val="tx1"/>
                </a:solidFill>
                <a:round/>
                <a:headEnd/>
                <a:tailEnd/>
              </a:ln>
              <a:effectLst/>
            </p:spPr>
            <p:txBody>
              <a:bodyPr/>
              <a:lstStyle/>
              <a:p>
                <a:endParaRPr lang="en-GB" sz="2400"/>
              </a:p>
            </p:txBody>
          </p:sp>
          <p:sp>
            <p:nvSpPr>
              <p:cNvPr id="54" name="Text Box 10"/>
              <p:cNvSpPr txBox="1">
                <a:spLocks noChangeArrowheads="1"/>
              </p:cNvSpPr>
              <p:nvPr/>
            </p:nvSpPr>
            <p:spPr bwMode="auto">
              <a:xfrm>
                <a:off x="3133" y="2447"/>
                <a:ext cx="216" cy="291"/>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grpSp>
        <p:sp>
          <p:nvSpPr>
            <p:cNvPr id="48" name="Text Box 11"/>
            <p:cNvSpPr txBox="1">
              <a:spLocks noChangeArrowheads="1"/>
            </p:cNvSpPr>
            <p:nvPr/>
          </p:nvSpPr>
          <p:spPr bwMode="auto">
            <a:xfrm>
              <a:off x="3629" y="2552"/>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49" name="Text Box 12"/>
            <p:cNvSpPr txBox="1">
              <a:spLocks noChangeArrowheads="1"/>
            </p:cNvSpPr>
            <p:nvPr/>
          </p:nvSpPr>
          <p:spPr bwMode="auto">
            <a:xfrm>
              <a:off x="4101" y="2427"/>
              <a:ext cx="234" cy="291"/>
            </a:xfrm>
            <a:prstGeom prst="rect">
              <a:avLst/>
            </a:prstGeom>
            <a:noFill/>
            <a:ln w="9525">
              <a:noFill/>
              <a:miter lim="800000"/>
              <a:headEnd/>
              <a:tailEnd/>
            </a:ln>
            <a:effectLst/>
          </p:spPr>
          <p:txBody>
            <a:bodyPr wrap="none">
              <a:spAutoFit/>
            </a:bodyPr>
            <a:lstStyle/>
            <a:p>
              <a:pPr eaLnBrk="0" hangingPunct="0"/>
              <a:r>
                <a:rPr lang="en-US" sz="2400" dirty="0"/>
                <a:t>6</a:t>
              </a:r>
              <a:endParaRPr lang="en-GB" sz="2400" dirty="0"/>
            </a:p>
          </p:txBody>
        </p:sp>
        <p:sp>
          <p:nvSpPr>
            <p:cNvPr id="50" name="Line 13"/>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p>
          </p:txBody>
        </p:sp>
        <p:sp>
          <p:nvSpPr>
            <p:cNvPr id="51" name="Text Box 14"/>
            <p:cNvSpPr txBox="1">
              <a:spLocks noChangeArrowheads="1"/>
            </p:cNvSpPr>
            <p:nvPr/>
          </p:nvSpPr>
          <p:spPr bwMode="auto">
            <a:xfrm>
              <a:off x="3879" y="2656"/>
              <a:ext cx="738" cy="291"/>
            </a:xfrm>
            <a:prstGeom prst="rect">
              <a:avLst/>
            </a:prstGeom>
            <a:noFill/>
            <a:ln w="9525">
              <a:noFill/>
              <a:miter lim="800000"/>
              <a:headEnd/>
              <a:tailEnd/>
            </a:ln>
            <a:effectLst/>
          </p:spPr>
          <p:txBody>
            <a:bodyPr wrap="none">
              <a:spAutoFit/>
            </a:bodyPr>
            <a:lstStyle/>
            <a:p>
              <a:pPr eaLnBrk="0" hangingPunct="0"/>
              <a:r>
                <a:rPr lang="en-US" sz="2400" dirty="0"/>
                <a:t>sin 46</a:t>
              </a:r>
              <a:r>
                <a:rPr lang="en-US" sz="2400" dirty="0">
                  <a:cs typeface="Arial" pitchFamily="34" charset="0"/>
                </a:rPr>
                <a:t>°</a:t>
              </a:r>
              <a:endParaRPr lang="en-GB" sz="2400" dirty="0"/>
            </a:p>
          </p:txBody>
        </p:sp>
      </p:grpSp>
      <p:grpSp>
        <p:nvGrpSpPr>
          <p:cNvPr id="55" name="Group 15"/>
          <p:cNvGrpSpPr>
            <a:grpSpLocks/>
          </p:cNvGrpSpPr>
          <p:nvPr/>
        </p:nvGrpSpPr>
        <p:grpSpPr bwMode="auto">
          <a:xfrm>
            <a:off x="6044309" y="5562600"/>
            <a:ext cx="2455863" cy="842963"/>
            <a:chOff x="3427" y="3040"/>
            <a:chExt cx="1547" cy="531"/>
          </a:xfrm>
        </p:grpSpPr>
        <p:sp>
          <p:nvSpPr>
            <p:cNvPr id="56" name="Text Box 16"/>
            <p:cNvSpPr txBox="1">
              <a:spLocks noChangeArrowheads="1"/>
            </p:cNvSpPr>
            <p:nvPr/>
          </p:nvSpPr>
          <p:spPr bwMode="auto">
            <a:xfrm>
              <a:off x="3427" y="3143"/>
              <a:ext cx="202" cy="291"/>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a:t>
              </a:r>
              <a:endParaRPr lang="en-GB" sz="2400" i="1" dirty="0">
                <a:latin typeface="Times New Roman" pitchFamily="18" charset="0"/>
              </a:endParaRPr>
            </a:p>
          </p:txBody>
        </p:sp>
        <p:sp>
          <p:nvSpPr>
            <p:cNvPr id="57" name="Text Box 17"/>
            <p:cNvSpPr txBox="1">
              <a:spLocks noChangeArrowheads="1"/>
            </p:cNvSpPr>
            <p:nvPr/>
          </p:nvSpPr>
          <p:spPr bwMode="auto">
            <a:xfrm>
              <a:off x="3629" y="3160"/>
              <a:ext cx="215" cy="291"/>
            </a:xfrm>
            <a:prstGeom prst="rect">
              <a:avLst/>
            </a:prstGeom>
            <a:noFill/>
            <a:ln w="9525">
              <a:noFill/>
              <a:miter lim="800000"/>
              <a:headEnd/>
              <a:tailEnd/>
            </a:ln>
            <a:effectLst/>
          </p:spPr>
          <p:txBody>
            <a:bodyPr wrap="none">
              <a:spAutoFit/>
            </a:bodyPr>
            <a:lstStyle/>
            <a:p>
              <a:pPr eaLnBrk="0" hangingPunct="0"/>
              <a:r>
                <a:rPr lang="en-GB" sz="2400"/>
                <a:t>=</a:t>
              </a:r>
            </a:p>
          </p:txBody>
        </p:sp>
        <p:sp>
          <p:nvSpPr>
            <p:cNvPr id="58" name="Text Box 18"/>
            <p:cNvSpPr txBox="1">
              <a:spLocks noChangeArrowheads="1"/>
            </p:cNvSpPr>
            <p:nvPr/>
          </p:nvSpPr>
          <p:spPr bwMode="auto">
            <a:xfrm>
              <a:off x="3893" y="3040"/>
              <a:ext cx="1081" cy="291"/>
            </a:xfrm>
            <a:prstGeom prst="rect">
              <a:avLst/>
            </a:prstGeom>
            <a:noFill/>
            <a:ln w="9525">
              <a:noFill/>
              <a:miter lim="800000"/>
              <a:headEnd/>
              <a:tailEnd/>
            </a:ln>
            <a:effectLst/>
          </p:spPr>
          <p:txBody>
            <a:bodyPr wrap="none">
              <a:spAutoFit/>
            </a:bodyPr>
            <a:lstStyle/>
            <a:p>
              <a:pPr eaLnBrk="0" hangingPunct="0"/>
              <a:r>
                <a:rPr lang="en-US" sz="2400" dirty="0"/>
                <a:t>6 sin 27.6</a:t>
              </a:r>
              <a:r>
                <a:rPr lang="en-US" sz="2400" dirty="0">
                  <a:cs typeface="Arial" pitchFamily="34" charset="0"/>
                </a:rPr>
                <a:t>°</a:t>
              </a:r>
              <a:endParaRPr lang="en-GB" sz="2400" dirty="0">
                <a:cs typeface="Arial" pitchFamily="34" charset="0"/>
              </a:endParaRPr>
            </a:p>
          </p:txBody>
        </p:sp>
        <p:sp>
          <p:nvSpPr>
            <p:cNvPr id="59" name="Line 19"/>
            <p:cNvSpPr>
              <a:spLocks noChangeShapeType="1"/>
            </p:cNvSpPr>
            <p:nvPr/>
          </p:nvSpPr>
          <p:spPr bwMode="auto">
            <a:xfrm>
              <a:off x="3918" y="3305"/>
              <a:ext cx="922" cy="0"/>
            </a:xfrm>
            <a:prstGeom prst="line">
              <a:avLst/>
            </a:prstGeom>
            <a:noFill/>
            <a:ln w="28575">
              <a:solidFill>
                <a:schemeClr val="tx1"/>
              </a:solidFill>
              <a:round/>
              <a:headEnd/>
              <a:tailEnd/>
            </a:ln>
            <a:effectLst/>
          </p:spPr>
          <p:txBody>
            <a:bodyPr/>
            <a:lstStyle/>
            <a:p>
              <a:endParaRPr lang="en-GB" sz="2400"/>
            </a:p>
          </p:txBody>
        </p:sp>
        <p:sp>
          <p:nvSpPr>
            <p:cNvPr id="60" name="Text Box 20"/>
            <p:cNvSpPr txBox="1">
              <a:spLocks noChangeArrowheads="1"/>
            </p:cNvSpPr>
            <p:nvPr/>
          </p:nvSpPr>
          <p:spPr bwMode="auto">
            <a:xfrm>
              <a:off x="4060" y="3280"/>
              <a:ext cx="738" cy="291"/>
            </a:xfrm>
            <a:prstGeom prst="rect">
              <a:avLst/>
            </a:prstGeom>
            <a:noFill/>
            <a:ln w="9525">
              <a:noFill/>
              <a:miter lim="800000"/>
              <a:headEnd/>
              <a:tailEnd/>
            </a:ln>
            <a:effectLst/>
          </p:spPr>
          <p:txBody>
            <a:bodyPr wrap="none">
              <a:spAutoFit/>
            </a:bodyPr>
            <a:lstStyle/>
            <a:p>
              <a:pPr eaLnBrk="0" hangingPunct="0"/>
              <a:r>
                <a:rPr lang="en-US" sz="2400" dirty="0"/>
                <a:t>sin 46</a:t>
              </a:r>
              <a:r>
                <a:rPr lang="en-US" sz="2400" dirty="0">
                  <a:cs typeface="Arial" pitchFamily="34" charset="0"/>
                </a:rPr>
                <a:t>°</a:t>
              </a:r>
              <a:endParaRPr lang="en-GB" sz="2400" dirty="0">
                <a:cs typeface="Arial" pitchFamily="34" charset="0"/>
              </a:endParaRPr>
            </a:p>
          </p:txBody>
        </p:sp>
      </p:grpSp>
      <p:sp>
        <p:nvSpPr>
          <p:cNvPr id="61" name="Text Box 5"/>
          <p:cNvSpPr txBox="1">
            <a:spLocks noChangeArrowheads="1"/>
          </p:cNvSpPr>
          <p:nvPr/>
        </p:nvSpPr>
        <p:spPr bwMode="auto">
          <a:xfrm>
            <a:off x="5439975" y="4009001"/>
            <a:ext cx="2140330" cy="461665"/>
          </a:xfrm>
          <a:prstGeom prst="rect">
            <a:avLst/>
          </a:prstGeom>
          <a:noFill/>
          <a:ln w="9525">
            <a:noFill/>
            <a:miter lim="800000"/>
            <a:headEnd/>
            <a:tailEnd/>
          </a:ln>
          <a:effectLst/>
        </p:spPr>
        <p:txBody>
          <a:bodyPr wrap="none">
            <a:spAutoFit/>
          </a:bodyPr>
          <a:lstStyle/>
          <a:p>
            <a:pPr eaLnBrk="0" hangingPunct="0"/>
            <a:r>
              <a:rPr lang="en-GB" sz="2400" dirty="0">
                <a:latin typeface="+mn-lt"/>
              </a:rPr>
              <a:t>Finding side </a:t>
            </a:r>
            <a:r>
              <a:rPr lang="en-GB" sz="2400" i="1" dirty="0">
                <a:cs typeface="Times New Roman" panose="02020603050405020304" pitchFamily="18" charset="0"/>
              </a:rPr>
              <a:t>c</a:t>
            </a:r>
          </a:p>
        </p:txBody>
      </p:sp>
      <p:sp>
        <p:nvSpPr>
          <p:cNvPr id="62" name="Text Box 16"/>
          <p:cNvSpPr txBox="1">
            <a:spLocks noChangeArrowheads="1"/>
          </p:cNvSpPr>
          <p:nvPr/>
        </p:nvSpPr>
        <p:spPr bwMode="auto">
          <a:xfrm>
            <a:off x="6155560" y="6309320"/>
            <a:ext cx="1760418"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a:t>
            </a:r>
            <a:r>
              <a:rPr lang="en-US" sz="2400" i="1" dirty="0">
                <a:latin typeface="Times New Roman" pitchFamily="18" charset="0"/>
              </a:rPr>
              <a:t> </a:t>
            </a:r>
            <a:r>
              <a:rPr lang="en-US" sz="2400" dirty="0">
                <a:solidFill>
                  <a:srgbClr val="FF6600"/>
                </a:solidFill>
              </a:rPr>
              <a:t>3.86 cm</a:t>
            </a:r>
            <a:endParaRPr lang="en-GB" sz="2400" dirty="0">
              <a:solidFill>
                <a:srgbClr val="FF6600"/>
              </a:solidFill>
            </a:endParaRPr>
          </a:p>
        </p:txBody>
      </p:sp>
      <p:sp>
        <p:nvSpPr>
          <p:cNvPr id="63" name="Text Box 32"/>
          <p:cNvSpPr txBox="1">
            <a:spLocks noChangeArrowheads="1"/>
          </p:cNvSpPr>
          <p:nvPr/>
        </p:nvSpPr>
        <p:spPr bwMode="auto">
          <a:xfrm>
            <a:off x="6240797" y="3689608"/>
            <a:ext cx="1127232" cy="400110"/>
          </a:xfrm>
          <a:prstGeom prst="rect">
            <a:avLst/>
          </a:prstGeom>
          <a:noFill/>
          <a:ln w="9525">
            <a:noFill/>
            <a:miter lim="800000"/>
            <a:headEnd/>
            <a:tailEnd/>
          </a:ln>
          <a:effectLst/>
        </p:spPr>
        <p:txBody>
          <a:bodyPr wrap="none">
            <a:spAutoFit/>
          </a:bodyPr>
          <a:lstStyle/>
          <a:p>
            <a:pPr eaLnBrk="0" hangingPunct="0"/>
            <a:r>
              <a:rPr lang="en-US" sz="2000" dirty="0">
                <a:solidFill>
                  <a:srgbClr val="FF6600"/>
                </a:solidFill>
              </a:rPr>
              <a:t>3.86</a:t>
            </a:r>
            <a:r>
              <a:rPr lang="en-GB" sz="2000" dirty="0">
                <a:solidFill>
                  <a:srgbClr val="FF6600"/>
                </a:solidFill>
              </a:rPr>
              <a:t> cm</a:t>
            </a:r>
          </a:p>
        </p:txBody>
      </p:sp>
      <p:sp>
        <p:nvSpPr>
          <p:cNvPr id="14" name="Pie 13"/>
          <p:cNvSpPr/>
          <p:nvPr/>
        </p:nvSpPr>
        <p:spPr>
          <a:xfrm>
            <a:off x="6608401" y="3451918"/>
            <a:ext cx="566312" cy="554240"/>
          </a:xfrm>
          <a:prstGeom prst="pie">
            <a:avLst>
              <a:gd name="adj1" fmla="val 10896533"/>
              <a:gd name="adj2" fmla="val 17607014"/>
            </a:avLst>
          </a:prstGeom>
          <a:solidFill>
            <a:srgbClr val="B5E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Text Box 5"/>
          <p:cNvSpPr txBox="1">
            <a:spLocks noChangeArrowheads="1"/>
          </p:cNvSpPr>
          <p:nvPr/>
        </p:nvSpPr>
        <p:spPr bwMode="auto">
          <a:xfrm>
            <a:off x="2577273" y="4308856"/>
            <a:ext cx="2254143" cy="400110"/>
          </a:xfrm>
          <a:prstGeom prst="rect">
            <a:avLst/>
          </a:prstGeom>
          <a:noFill/>
          <a:ln w="9525">
            <a:noFill/>
            <a:miter lim="800000"/>
            <a:headEnd/>
            <a:tailEnd/>
          </a:ln>
          <a:effectLst/>
        </p:spPr>
        <p:txBody>
          <a:bodyPr wrap="none">
            <a:spAutoFit/>
          </a:bodyPr>
          <a:lstStyle/>
          <a:p>
            <a:pPr eaLnBrk="0" hangingPunct="0"/>
            <a:r>
              <a:rPr lang="en-GB" sz="2000" i="1" dirty="0">
                <a:solidFill>
                  <a:srgbClr val="FF0000"/>
                </a:solidFill>
                <a:cs typeface="Times New Roman" panose="02020603050405020304" pitchFamily="18" charset="0"/>
              </a:rPr>
              <a:t>B</a:t>
            </a:r>
            <a:r>
              <a:rPr lang="en-GB" sz="2000" dirty="0">
                <a:solidFill>
                  <a:srgbClr val="FF0000"/>
                </a:solidFill>
                <a:latin typeface="+mn-lt"/>
              </a:rPr>
              <a:t> must be obtuse</a:t>
            </a:r>
          </a:p>
        </p:txBody>
      </p:sp>
      <p:sp>
        <p:nvSpPr>
          <p:cNvPr id="65" name="Text Box 21"/>
          <p:cNvSpPr txBox="1">
            <a:spLocks noChangeArrowheads="1"/>
          </p:cNvSpPr>
          <p:nvPr/>
        </p:nvSpPr>
        <p:spPr bwMode="auto">
          <a:xfrm>
            <a:off x="1145953" y="4748071"/>
            <a:ext cx="2284600"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B </a:t>
            </a:r>
            <a:r>
              <a:rPr lang="en-US" sz="2400" dirty="0"/>
              <a:t>= 180 - 73.6</a:t>
            </a:r>
            <a:r>
              <a:rPr lang="en-US" sz="2400" dirty="0">
                <a:cs typeface="Arial" pitchFamily="34" charset="0"/>
              </a:rPr>
              <a:t>°</a:t>
            </a:r>
            <a:endParaRPr lang="en-GB" sz="2400" dirty="0"/>
          </a:p>
        </p:txBody>
      </p:sp>
      <p:sp>
        <p:nvSpPr>
          <p:cNvPr id="66" name="Text Box 21"/>
          <p:cNvSpPr txBox="1">
            <a:spLocks noChangeArrowheads="1"/>
          </p:cNvSpPr>
          <p:nvPr/>
        </p:nvSpPr>
        <p:spPr bwMode="auto">
          <a:xfrm>
            <a:off x="3367752" y="4745890"/>
            <a:ext cx="1334020" cy="461665"/>
          </a:xfrm>
          <a:prstGeom prst="rect">
            <a:avLst/>
          </a:prstGeom>
          <a:noFill/>
          <a:ln w="9525">
            <a:noFill/>
            <a:miter lim="800000"/>
            <a:headEnd/>
            <a:tailEnd/>
          </a:ln>
          <a:effectLst/>
        </p:spPr>
        <p:txBody>
          <a:bodyPr wrap="none">
            <a:spAutoFit/>
          </a:bodyPr>
          <a:lstStyle/>
          <a:p>
            <a:pPr eaLnBrk="0" hangingPunct="0"/>
            <a:r>
              <a:rPr lang="en-US" sz="2400" dirty="0"/>
              <a:t>= </a:t>
            </a:r>
            <a:r>
              <a:rPr lang="en-US" sz="2400" dirty="0">
                <a:solidFill>
                  <a:srgbClr val="FF6600"/>
                </a:solidFill>
              </a:rPr>
              <a:t>106.4</a:t>
            </a:r>
            <a:r>
              <a:rPr lang="en-US" sz="2400" dirty="0">
                <a:solidFill>
                  <a:srgbClr val="FF6600"/>
                </a:solidFill>
                <a:cs typeface="Arial" pitchFamily="34" charset="0"/>
              </a:rPr>
              <a:t>°</a:t>
            </a:r>
            <a:endParaRPr lang="en-GB" sz="2400" dirty="0"/>
          </a:p>
        </p:txBody>
      </p:sp>
      <p:sp>
        <p:nvSpPr>
          <p:cNvPr id="67" name="Pie 66"/>
          <p:cNvSpPr/>
          <p:nvPr/>
        </p:nvSpPr>
        <p:spPr>
          <a:xfrm>
            <a:off x="7569151" y="1328931"/>
            <a:ext cx="530352" cy="530352"/>
          </a:xfrm>
          <a:prstGeom prst="pie">
            <a:avLst>
              <a:gd name="adj1" fmla="val 6655254"/>
              <a:gd name="adj2" fmla="val 8026015"/>
            </a:avLst>
          </a:prstGeom>
          <a:solidFill>
            <a:srgbClr val="B5E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8" name="Rectangle 67">
            <a:hlinkClick r:id="rId3"/>
            <a:extLst>
              <a:ext uri="{FF2B5EF4-FFF2-40B4-BE49-F238E27FC236}">
                <a16:creationId xmlns:a16="http://schemas.microsoft.com/office/drawing/2014/main" id="{1D6879AF-E2E1-4D96-A2BD-FB6209A266B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a:hlinkClick r:id="rId3"/>
            <a:extLst>
              <a:ext uri="{FF2B5EF4-FFF2-40B4-BE49-F238E27FC236}">
                <a16:creationId xmlns:a16="http://schemas.microsoft.com/office/drawing/2014/main" id="{0891802B-B843-4121-A276-8B0CAA634196}"/>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2">
            <a:extLst>
              <a:ext uri="{FF2B5EF4-FFF2-40B4-BE49-F238E27FC236}">
                <a16:creationId xmlns:a16="http://schemas.microsoft.com/office/drawing/2014/main" id="{289F283B-6DCF-4C58-840C-FA490613E659}"/>
              </a:ext>
            </a:extLst>
          </p:cNvPr>
          <p:cNvSpPr txBox="1">
            <a:spLocks noChangeArrowheads="1"/>
          </p:cNvSpPr>
          <p:nvPr/>
        </p:nvSpPr>
        <p:spPr>
          <a:xfrm>
            <a:off x="381000" y="168478"/>
            <a:ext cx="82296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sine rule to find side angles</a:t>
            </a:r>
          </a:p>
        </p:txBody>
      </p:sp>
    </p:spTree>
    <p:extLst>
      <p:ext uri="{BB962C8B-B14F-4D97-AF65-F5344CB8AC3E}">
        <p14:creationId xmlns:p14="http://schemas.microsoft.com/office/powerpoint/2010/main" val="180136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77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578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7797" grpId="0"/>
      <p:bldP spid="1057813" grpId="0"/>
      <p:bldP spid="38" grpId="0"/>
      <p:bldP spid="39" grpId="0"/>
      <p:bldP spid="40" grpId="0"/>
      <p:bldP spid="41" grpId="0"/>
      <p:bldP spid="42" grpId="0"/>
      <p:bldP spid="43" grpId="0"/>
      <p:bldP spid="45" grpId="0"/>
      <p:bldP spid="61" grpId="0"/>
      <p:bldP spid="62" grpId="0"/>
      <p:bldP spid="63" grpId="0"/>
      <p:bldP spid="64" grpId="0"/>
      <p:bldP spid="65" grpId="0"/>
      <p:bldP spid="66" grpId="0"/>
      <p:bldP spid="6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p:nvPr/>
        </p:nvSpPr>
        <p:spPr>
          <a:xfrm>
            <a:off x="5629275" y="1481722"/>
            <a:ext cx="2214563" cy="2006984"/>
          </a:xfrm>
          <a:custGeom>
            <a:avLst/>
            <a:gdLst>
              <a:gd name="connsiteX0" fmla="*/ 0 w 2214563"/>
              <a:gd name="connsiteY0" fmla="*/ 2114550 h 2128838"/>
              <a:gd name="connsiteX1" fmla="*/ 1271588 w 2214563"/>
              <a:gd name="connsiteY1" fmla="*/ 2128838 h 2128838"/>
              <a:gd name="connsiteX2" fmla="*/ 2214563 w 2214563"/>
              <a:gd name="connsiteY2" fmla="*/ 0 h 2128838"/>
              <a:gd name="connsiteX3" fmla="*/ 0 w 2214563"/>
              <a:gd name="connsiteY3" fmla="*/ 2114550 h 2128838"/>
            </a:gdLst>
            <a:ahLst/>
            <a:cxnLst>
              <a:cxn ang="0">
                <a:pos x="connsiteX0" y="connsiteY0"/>
              </a:cxn>
              <a:cxn ang="0">
                <a:pos x="connsiteX1" y="connsiteY1"/>
              </a:cxn>
              <a:cxn ang="0">
                <a:pos x="connsiteX2" y="connsiteY2"/>
              </a:cxn>
              <a:cxn ang="0">
                <a:pos x="connsiteX3" y="connsiteY3"/>
              </a:cxn>
            </a:cxnLst>
            <a:rect l="l" t="t" r="r" b="b"/>
            <a:pathLst>
              <a:path w="2214563" h="2128838">
                <a:moveTo>
                  <a:pt x="0" y="2114550"/>
                </a:moveTo>
                <a:lnTo>
                  <a:pt x="1271588" y="2128838"/>
                </a:lnTo>
                <a:lnTo>
                  <a:pt x="2214563" y="0"/>
                </a:lnTo>
                <a:lnTo>
                  <a:pt x="0" y="2114550"/>
                </a:lnTo>
                <a:close/>
              </a:path>
            </a:pathLst>
          </a:custGeom>
          <a:solidFill>
            <a:srgbClr val="E2F4C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7796" name="Text Box 4"/>
          <p:cNvSpPr txBox="1">
            <a:spLocks noChangeArrowheads="1"/>
          </p:cNvSpPr>
          <p:nvPr/>
        </p:nvSpPr>
        <p:spPr bwMode="auto">
          <a:xfrm>
            <a:off x="575396" y="716604"/>
            <a:ext cx="7904806" cy="461665"/>
          </a:xfrm>
          <a:prstGeom prst="rect">
            <a:avLst/>
          </a:prstGeom>
          <a:solidFill>
            <a:srgbClr val="FFFFCC"/>
          </a:solidFill>
          <a:ln w="28575">
            <a:solidFill>
              <a:schemeClr val="tx1"/>
            </a:solidFill>
            <a:miter lim="800000"/>
            <a:headEnd/>
            <a:tailEnd/>
          </a:ln>
          <a:effectLst/>
        </p:spPr>
        <p:txBody>
          <a:bodyPr wrap="square">
            <a:spAutoFit/>
          </a:bodyPr>
          <a:lstStyle/>
          <a:p>
            <a:pPr algn="ctr" eaLnBrk="0" hangingPunct="0"/>
            <a:r>
              <a:rPr lang="en-US" sz="2400" dirty="0">
                <a:latin typeface="+mn-lt"/>
              </a:rPr>
              <a:t>What do you notice in these triangles.</a:t>
            </a:r>
            <a:endParaRPr lang="en-GB" sz="2400" dirty="0">
              <a:latin typeface="+mn-lt"/>
            </a:endParaRPr>
          </a:p>
        </p:txBody>
      </p:sp>
      <p:grpSp>
        <p:nvGrpSpPr>
          <p:cNvPr id="6" name="Group 28"/>
          <p:cNvGrpSpPr>
            <a:grpSpLocks/>
          </p:cNvGrpSpPr>
          <p:nvPr/>
        </p:nvGrpSpPr>
        <p:grpSpPr bwMode="auto">
          <a:xfrm>
            <a:off x="5255990" y="1187396"/>
            <a:ext cx="2894013" cy="2540000"/>
            <a:chOff x="240" y="2133"/>
            <a:chExt cx="1823" cy="1600"/>
          </a:xfrm>
        </p:grpSpPr>
        <p:sp>
          <p:nvSpPr>
            <p:cNvPr id="1057823" name="PubPieSlice"/>
            <p:cNvSpPr>
              <a:spLocks noEditPoints="1" noChangeArrowheads="1"/>
            </p:cNvSpPr>
            <p:nvPr/>
          </p:nvSpPr>
          <p:spPr bwMode="auto">
            <a:xfrm flipH="1">
              <a:off x="312" y="3397"/>
              <a:ext cx="336" cy="336"/>
            </a:xfrm>
            <a:custGeom>
              <a:avLst/>
              <a:gdLst>
                <a:gd name="G0" fmla="+- 0 0 0"/>
                <a:gd name="G1" fmla="sin 10800 -8863133"/>
                <a:gd name="G2" fmla="cos 10800 -8863133"/>
                <a:gd name="G3" fmla="sin 10800 11774228"/>
                <a:gd name="G4" fmla="cos 10800 11774228"/>
                <a:gd name="G5" fmla="+- G1 10800 0"/>
                <a:gd name="G6" fmla="+- G2 10800 0"/>
                <a:gd name="G7" fmla="+- G3 10800 0"/>
                <a:gd name="G8" fmla="+- G4 10800 0"/>
                <a:gd name="G9" fmla="+- 10800 0 0"/>
                <a:gd name="T0" fmla="*/ 3131 w 21600"/>
                <a:gd name="T1" fmla="*/ 3195 h 21600"/>
                <a:gd name="T2" fmla="*/ 10800 w 21600"/>
                <a:gd name="T3" fmla="*/ 10800 h 21600"/>
                <a:gd name="T4" fmla="*/ 0 w 21600"/>
                <a:gd name="T5" fmla="*/ 1086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31" y="3195"/>
                  </a:moveTo>
                  <a:cubicBezTo>
                    <a:pt x="1125" y="5218"/>
                    <a:pt x="0" y="7951"/>
                    <a:pt x="0" y="10799"/>
                  </a:cubicBezTo>
                  <a:cubicBezTo>
                    <a:pt x="-1" y="10821"/>
                    <a:pt x="0" y="10842"/>
                    <a:pt x="0" y="10863"/>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1057824" name="Text Box 32"/>
            <p:cNvSpPr txBox="1">
              <a:spLocks noChangeArrowheads="1"/>
            </p:cNvSpPr>
            <p:nvPr/>
          </p:nvSpPr>
          <p:spPr bwMode="auto">
            <a:xfrm>
              <a:off x="1494" y="2930"/>
              <a:ext cx="569" cy="291"/>
            </a:xfrm>
            <a:prstGeom prst="rect">
              <a:avLst/>
            </a:prstGeom>
            <a:noFill/>
            <a:ln w="9525">
              <a:noFill/>
              <a:miter lim="800000"/>
              <a:headEnd/>
              <a:tailEnd/>
            </a:ln>
            <a:effectLst/>
          </p:spPr>
          <p:txBody>
            <a:bodyPr wrap="none">
              <a:spAutoFit/>
            </a:bodyPr>
            <a:lstStyle/>
            <a:p>
              <a:pPr eaLnBrk="0" hangingPunct="0"/>
              <a:r>
                <a:rPr lang="en-US" sz="2400" b="1" dirty="0"/>
                <a:t>6</a:t>
              </a:r>
              <a:r>
                <a:rPr lang="en-GB" sz="2400" b="1" dirty="0"/>
                <a:t> cm</a:t>
              </a:r>
            </a:p>
          </p:txBody>
        </p:sp>
        <p:sp>
          <p:nvSpPr>
            <p:cNvPr id="1057825" name="Text Box 33"/>
            <p:cNvSpPr txBox="1">
              <a:spLocks noChangeArrowheads="1"/>
            </p:cNvSpPr>
            <p:nvPr/>
          </p:nvSpPr>
          <p:spPr bwMode="auto">
            <a:xfrm>
              <a:off x="621" y="3336"/>
              <a:ext cx="379" cy="252"/>
            </a:xfrm>
            <a:prstGeom prst="rect">
              <a:avLst/>
            </a:prstGeom>
            <a:noFill/>
            <a:ln w="9525">
              <a:noFill/>
              <a:miter lim="800000"/>
              <a:headEnd/>
              <a:tailEnd/>
            </a:ln>
            <a:effectLst/>
          </p:spPr>
          <p:txBody>
            <a:bodyPr wrap="none">
              <a:spAutoFit/>
            </a:bodyPr>
            <a:lstStyle/>
            <a:p>
              <a:pPr eaLnBrk="0" hangingPunct="0"/>
              <a:r>
                <a:rPr lang="en-US" sz="2000" b="1" dirty="0"/>
                <a:t>46</a:t>
              </a:r>
              <a:r>
                <a:rPr lang="en-GB" sz="2000" b="1" dirty="0">
                  <a:cs typeface="Arial" pitchFamily="34" charset="0"/>
                </a:rPr>
                <a:t>°</a:t>
              </a:r>
              <a:endParaRPr lang="en-GB" sz="2000" b="1" dirty="0"/>
            </a:p>
          </p:txBody>
        </p:sp>
        <p:sp>
          <p:nvSpPr>
            <p:cNvPr id="1057826" name="Text Box 34"/>
            <p:cNvSpPr txBox="1">
              <a:spLocks noChangeArrowheads="1"/>
            </p:cNvSpPr>
            <p:nvPr/>
          </p:nvSpPr>
          <p:spPr bwMode="auto">
            <a:xfrm>
              <a:off x="1331" y="3406"/>
              <a:ext cx="244" cy="288"/>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sp>
          <p:nvSpPr>
            <p:cNvPr id="1057827" name="Text Box 35"/>
            <p:cNvSpPr txBox="1">
              <a:spLocks noChangeArrowheads="1"/>
            </p:cNvSpPr>
            <p:nvPr/>
          </p:nvSpPr>
          <p:spPr bwMode="auto">
            <a:xfrm>
              <a:off x="720" y="2663"/>
              <a:ext cx="569" cy="291"/>
            </a:xfrm>
            <a:prstGeom prst="rect">
              <a:avLst/>
            </a:prstGeom>
            <a:noFill/>
            <a:ln w="9525">
              <a:noFill/>
              <a:miter lim="800000"/>
              <a:headEnd/>
              <a:tailEnd/>
            </a:ln>
            <a:effectLst/>
          </p:spPr>
          <p:txBody>
            <a:bodyPr wrap="none">
              <a:spAutoFit/>
            </a:bodyPr>
            <a:lstStyle/>
            <a:p>
              <a:pPr eaLnBrk="0" hangingPunct="0"/>
              <a:r>
                <a:rPr lang="en-US" sz="2400" b="1"/>
                <a:t>8</a:t>
              </a:r>
              <a:r>
                <a:rPr lang="en-GB" sz="2400" b="1"/>
                <a:t> cm</a:t>
              </a:r>
            </a:p>
          </p:txBody>
        </p:sp>
        <p:sp>
          <p:nvSpPr>
            <p:cNvPr id="1057828" name="Text Box 36"/>
            <p:cNvSpPr txBox="1">
              <a:spLocks noChangeArrowheads="1"/>
            </p:cNvSpPr>
            <p:nvPr/>
          </p:nvSpPr>
          <p:spPr bwMode="auto">
            <a:xfrm>
              <a:off x="240" y="3431"/>
              <a:ext cx="258" cy="291"/>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57829" name="Text Box 37"/>
            <p:cNvSpPr txBox="1">
              <a:spLocks noChangeArrowheads="1"/>
            </p:cNvSpPr>
            <p:nvPr/>
          </p:nvSpPr>
          <p:spPr bwMode="auto">
            <a:xfrm>
              <a:off x="1626" y="2133"/>
              <a:ext cx="233" cy="291"/>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grpSp>
      <p:sp>
        <p:nvSpPr>
          <p:cNvPr id="39" name="Text Box 5"/>
          <p:cNvSpPr txBox="1">
            <a:spLocks noChangeArrowheads="1"/>
          </p:cNvSpPr>
          <p:nvPr/>
        </p:nvSpPr>
        <p:spPr bwMode="auto">
          <a:xfrm>
            <a:off x="496812" y="4541158"/>
            <a:ext cx="8200331" cy="461665"/>
          </a:xfrm>
          <a:prstGeom prst="rect">
            <a:avLst/>
          </a:prstGeom>
          <a:noFill/>
          <a:ln w="9525">
            <a:noFill/>
            <a:miter lim="800000"/>
            <a:headEnd/>
            <a:tailEnd/>
          </a:ln>
          <a:effectLst/>
        </p:spPr>
        <p:txBody>
          <a:bodyPr wrap="square">
            <a:spAutoFit/>
          </a:bodyPr>
          <a:lstStyle/>
          <a:p>
            <a:pPr eaLnBrk="0" hangingPunct="0"/>
            <a:r>
              <a:rPr lang="en-GB" sz="2400" dirty="0">
                <a:latin typeface="+mn-lt"/>
              </a:rPr>
              <a:t>This known as the </a:t>
            </a:r>
            <a:r>
              <a:rPr lang="en-GB" sz="2400" b="1" dirty="0">
                <a:solidFill>
                  <a:srgbClr val="FF6600"/>
                </a:solidFill>
                <a:latin typeface="+mn-lt"/>
              </a:rPr>
              <a:t>ambiguous case. </a:t>
            </a:r>
          </a:p>
        </p:txBody>
      </p:sp>
      <p:sp>
        <p:nvSpPr>
          <p:cNvPr id="42" name="Text Box 33"/>
          <p:cNvSpPr txBox="1">
            <a:spLocks noChangeArrowheads="1"/>
          </p:cNvSpPr>
          <p:nvPr/>
        </p:nvSpPr>
        <p:spPr bwMode="auto">
          <a:xfrm>
            <a:off x="7741451" y="1520968"/>
            <a:ext cx="869149"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27.6</a:t>
            </a:r>
            <a:r>
              <a:rPr lang="en-GB" sz="2000" b="1" dirty="0">
                <a:solidFill>
                  <a:srgbClr val="FF6600"/>
                </a:solidFill>
                <a:cs typeface="Arial" pitchFamily="34" charset="0"/>
              </a:rPr>
              <a:t>°</a:t>
            </a:r>
            <a:endParaRPr lang="en-GB" sz="2000" b="1" dirty="0">
              <a:solidFill>
                <a:srgbClr val="FF6600"/>
              </a:solidFill>
            </a:endParaRPr>
          </a:p>
        </p:txBody>
      </p:sp>
      <p:sp>
        <p:nvSpPr>
          <p:cNvPr id="43" name="Text Box 33"/>
          <p:cNvSpPr txBox="1">
            <a:spLocks noChangeArrowheads="1"/>
          </p:cNvSpPr>
          <p:nvPr/>
        </p:nvSpPr>
        <p:spPr bwMode="auto">
          <a:xfrm>
            <a:off x="6243570" y="2863318"/>
            <a:ext cx="1026243"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106.4</a:t>
            </a:r>
            <a:r>
              <a:rPr lang="en-GB" sz="2000" b="1" dirty="0">
                <a:solidFill>
                  <a:srgbClr val="FF6600"/>
                </a:solidFill>
                <a:cs typeface="Arial" pitchFamily="34" charset="0"/>
              </a:rPr>
              <a:t>°</a:t>
            </a:r>
            <a:endParaRPr lang="en-GB" sz="2000" b="1" dirty="0">
              <a:solidFill>
                <a:srgbClr val="FF6600"/>
              </a:solidFill>
            </a:endParaRPr>
          </a:p>
        </p:txBody>
      </p:sp>
      <p:sp>
        <p:nvSpPr>
          <p:cNvPr id="44" name="Text Box 26"/>
          <p:cNvSpPr txBox="1">
            <a:spLocks noChangeArrowheads="1"/>
          </p:cNvSpPr>
          <p:nvPr/>
        </p:nvSpPr>
        <p:spPr bwMode="auto">
          <a:xfrm>
            <a:off x="6010562" y="3349869"/>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45" name="Text Box 5"/>
          <p:cNvSpPr txBox="1">
            <a:spLocks noChangeArrowheads="1"/>
          </p:cNvSpPr>
          <p:nvPr/>
        </p:nvSpPr>
        <p:spPr bwMode="auto">
          <a:xfrm>
            <a:off x="528663" y="5752629"/>
            <a:ext cx="8317083" cy="830997"/>
          </a:xfrm>
          <a:prstGeom prst="rect">
            <a:avLst/>
          </a:prstGeom>
          <a:noFill/>
          <a:ln w="9525">
            <a:noFill/>
            <a:miter lim="800000"/>
            <a:headEnd/>
            <a:tailEnd/>
          </a:ln>
          <a:effectLst/>
        </p:spPr>
        <p:txBody>
          <a:bodyPr wrap="square">
            <a:spAutoFit/>
          </a:bodyPr>
          <a:lstStyle/>
          <a:p>
            <a:pPr eaLnBrk="0" hangingPunct="0"/>
            <a:r>
              <a:rPr lang="en-GB" sz="2400" dirty="0">
                <a:latin typeface="+mn-lt"/>
              </a:rPr>
              <a:t>The side opposite the given acute angle is the shorter of the two given sides</a:t>
            </a:r>
          </a:p>
        </p:txBody>
      </p:sp>
      <p:sp>
        <p:nvSpPr>
          <p:cNvPr id="61" name="Text Box 5"/>
          <p:cNvSpPr txBox="1">
            <a:spLocks noChangeArrowheads="1"/>
          </p:cNvSpPr>
          <p:nvPr/>
        </p:nvSpPr>
        <p:spPr bwMode="auto">
          <a:xfrm>
            <a:off x="651012" y="3764732"/>
            <a:ext cx="7943312" cy="830997"/>
          </a:xfrm>
          <a:prstGeom prst="rect">
            <a:avLst/>
          </a:prstGeom>
          <a:noFill/>
          <a:ln w="9525">
            <a:noFill/>
            <a:miter lim="800000"/>
            <a:headEnd/>
            <a:tailEnd/>
          </a:ln>
          <a:effectLst/>
        </p:spPr>
        <p:txBody>
          <a:bodyPr wrap="square">
            <a:spAutoFit/>
          </a:bodyPr>
          <a:lstStyle/>
          <a:p>
            <a:pPr eaLnBrk="0" hangingPunct="0"/>
            <a:r>
              <a:rPr lang="en-GB" sz="2400" dirty="0">
                <a:latin typeface="+mn-lt"/>
              </a:rPr>
              <a:t>At the beginning they have the same values for given angles an sides, but they are two different triangles</a:t>
            </a:r>
          </a:p>
        </p:txBody>
      </p:sp>
      <p:sp>
        <p:nvSpPr>
          <p:cNvPr id="63" name="Text Box 32"/>
          <p:cNvSpPr txBox="1">
            <a:spLocks noChangeArrowheads="1"/>
          </p:cNvSpPr>
          <p:nvPr/>
        </p:nvSpPr>
        <p:spPr bwMode="auto">
          <a:xfrm>
            <a:off x="6240797" y="3449276"/>
            <a:ext cx="1127232" cy="400110"/>
          </a:xfrm>
          <a:prstGeom prst="rect">
            <a:avLst/>
          </a:prstGeom>
          <a:noFill/>
          <a:ln w="9525">
            <a:noFill/>
            <a:miter lim="800000"/>
            <a:headEnd/>
            <a:tailEnd/>
          </a:ln>
          <a:effectLst/>
        </p:spPr>
        <p:txBody>
          <a:bodyPr wrap="none">
            <a:spAutoFit/>
          </a:bodyPr>
          <a:lstStyle/>
          <a:p>
            <a:pPr eaLnBrk="0" hangingPunct="0"/>
            <a:r>
              <a:rPr lang="en-US" sz="2000" dirty="0">
                <a:solidFill>
                  <a:srgbClr val="FF6600"/>
                </a:solidFill>
              </a:rPr>
              <a:t>3.86</a:t>
            </a:r>
            <a:r>
              <a:rPr lang="en-GB" sz="2000" dirty="0">
                <a:solidFill>
                  <a:srgbClr val="FF6600"/>
                </a:solidFill>
              </a:rPr>
              <a:t> cm</a:t>
            </a:r>
          </a:p>
        </p:txBody>
      </p:sp>
      <p:sp>
        <p:nvSpPr>
          <p:cNvPr id="14" name="Pie 13"/>
          <p:cNvSpPr/>
          <p:nvPr/>
        </p:nvSpPr>
        <p:spPr>
          <a:xfrm>
            <a:off x="6608401" y="3211586"/>
            <a:ext cx="566312" cy="554240"/>
          </a:xfrm>
          <a:prstGeom prst="pie">
            <a:avLst>
              <a:gd name="adj1" fmla="val 10896533"/>
              <a:gd name="adj2" fmla="val 17607014"/>
            </a:avLst>
          </a:prstGeom>
          <a:solidFill>
            <a:srgbClr val="B5E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7" name="Pie 66"/>
          <p:cNvSpPr/>
          <p:nvPr/>
        </p:nvSpPr>
        <p:spPr>
          <a:xfrm>
            <a:off x="7551364" y="1229621"/>
            <a:ext cx="530352" cy="530352"/>
          </a:xfrm>
          <a:prstGeom prst="pie">
            <a:avLst>
              <a:gd name="adj1" fmla="val 6655254"/>
              <a:gd name="adj2" fmla="val 8026015"/>
            </a:avLst>
          </a:prstGeom>
          <a:solidFill>
            <a:srgbClr val="B5E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68" name="Group 28"/>
          <p:cNvGrpSpPr>
            <a:grpSpLocks/>
          </p:cNvGrpSpPr>
          <p:nvPr/>
        </p:nvGrpSpPr>
        <p:grpSpPr bwMode="auto">
          <a:xfrm>
            <a:off x="496812" y="1131964"/>
            <a:ext cx="3775075" cy="2577971"/>
            <a:chOff x="240" y="2020"/>
            <a:chExt cx="2378" cy="1724"/>
          </a:xfrm>
        </p:grpSpPr>
        <p:sp>
          <p:nvSpPr>
            <p:cNvPr id="69" name="Freeform 29"/>
            <p:cNvSpPr>
              <a:spLocks/>
            </p:cNvSpPr>
            <p:nvPr/>
          </p:nvSpPr>
          <p:spPr bwMode="auto">
            <a:xfrm>
              <a:off x="480" y="2231"/>
              <a:ext cx="1728" cy="1344"/>
            </a:xfrm>
            <a:custGeom>
              <a:avLst/>
              <a:gdLst/>
              <a:ahLst/>
              <a:cxnLst>
                <a:cxn ang="0">
                  <a:pos x="0" y="1344"/>
                </a:cxn>
                <a:cxn ang="0">
                  <a:pos x="1728" y="1344"/>
                </a:cxn>
                <a:cxn ang="0">
                  <a:pos x="1392" y="0"/>
                </a:cxn>
                <a:cxn ang="0">
                  <a:pos x="0" y="1344"/>
                </a:cxn>
              </a:cxnLst>
              <a:rect l="0" t="0" r="r" b="b"/>
              <a:pathLst>
                <a:path w="1728" h="1344">
                  <a:moveTo>
                    <a:pt x="0" y="1344"/>
                  </a:moveTo>
                  <a:lnTo>
                    <a:pt x="1728" y="1344"/>
                  </a:lnTo>
                  <a:lnTo>
                    <a:pt x="1392" y="0"/>
                  </a:lnTo>
                  <a:lnTo>
                    <a:pt x="0" y="1344"/>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sz="2400"/>
            </a:p>
          </p:txBody>
        </p:sp>
        <p:sp>
          <p:nvSpPr>
            <p:cNvPr id="70" name="PubPieSlice"/>
            <p:cNvSpPr>
              <a:spLocks noEditPoints="1" noChangeArrowheads="1"/>
            </p:cNvSpPr>
            <p:nvPr/>
          </p:nvSpPr>
          <p:spPr bwMode="auto">
            <a:xfrm flipH="1">
              <a:off x="2047" y="3408"/>
              <a:ext cx="336" cy="336"/>
            </a:xfrm>
            <a:custGeom>
              <a:avLst/>
              <a:gdLst>
                <a:gd name="G0" fmla="+- 0 0 0"/>
                <a:gd name="G1" fmla="sin 10800 -44849"/>
                <a:gd name="G2" fmla="cos 10800 -44849"/>
                <a:gd name="G3" fmla="sin 10800 -4804059"/>
                <a:gd name="G4" fmla="cos 10800 -4804059"/>
                <a:gd name="G5" fmla="+- G1 10800 0"/>
                <a:gd name="G6" fmla="+- G2 10800 0"/>
                <a:gd name="G7" fmla="+- G3 10800 0"/>
                <a:gd name="G8" fmla="+- G4 10800 0"/>
                <a:gd name="G9" fmla="+- 10800 0 0"/>
                <a:gd name="T0" fmla="*/ 21599 w 21600"/>
                <a:gd name="T1" fmla="*/ 10671 h 21600"/>
                <a:gd name="T2" fmla="*/ 10800 w 21600"/>
                <a:gd name="T3" fmla="*/ 10800 h 21600"/>
                <a:gd name="T4" fmla="*/ 13902 w 21600"/>
                <a:gd name="T5" fmla="*/ 45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9" y="10670"/>
                  </a:moveTo>
                  <a:cubicBezTo>
                    <a:pt x="21542" y="5949"/>
                    <a:pt x="18425" y="1811"/>
                    <a:pt x="13901" y="455"/>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71" name="PubPieSlice"/>
            <p:cNvSpPr>
              <a:spLocks noEditPoints="1" noChangeArrowheads="1"/>
            </p:cNvSpPr>
            <p:nvPr/>
          </p:nvSpPr>
          <p:spPr bwMode="auto">
            <a:xfrm flipH="1">
              <a:off x="321" y="3406"/>
              <a:ext cx="336" cy="336"/>
            </a:xfrm>
            <a:custGeom>
              <a:avLst/>
              <a:gdLst>
                <a:gd name="G0" fmla="+- 0 0 0"/>
                <a:gd name="G1" fmla="sin 10800 -8863133"/>
                <a:gd name="G2" fmla="cos 10800 -8863133"/>
                <a:gd name="G3" fmla="sin 10800 11774228"/>
                <a:gd name="G4" fmla="cos 10800 11774228"/>
                <a:gd name="G5" fmla="+- G1 10800 0"/>
                <a:gd name="G6" fmla="+- G2 10800 0"/>
                <a:gd name="G7" fmla="+- G3 10800 0"/>
                <a:gd name="G8" fmla="+- G4 10800 0"/>
                <a:gd name="G9" fmla="+- 10800 0 0"/>
                <a:gd name="T0" fmla="*/ 3131 w 21600"/>
                <a:gd name="T1" fmla="*/ 3195 h 21600"/>
                <a:gd name="T2" fmla="*/ 10800 w 21600"/>
                <a:gd name="T3" fmla="*/ 10800 h 21600"/>
                <a:gd name="T4" fmla="*/ 0 w 21600"/>
                <a:gd name="T5" fmla="*/ 10864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31" y="3195"/>
                  </a:moveTo>
                  <a:cubicBezTo>
                    <a:pt x="1125" y="5218"/>
                    <a:pt x="0" y="7951"/>
                    <a:pt x="0" y="10799"/>
                  </a:cubicBezTo>
                  <a:cubicBezTo>
                    <a:pt x="-1" y="10821"/>
                    <a:pt x="0" y="10842"/>
                    <a:pt x="0" y="10863"/>
                  </a:cubicBezTo>
                  <a:lnTo>
                    <a:pt x="10800" y="10800"/>
                  </a:lnTo>
                  <a:close/>
                </a:path>
              </a:pathLst>
            </a:custGeom>
            <a:solidFill>
              <a:srgbClr val="B5E47C"/>
            </a:solidFill>
            <a:ln w="28575">
              <a:solidFill>
                <a:schemeClr val="tx1"/>
              </a:solidFill>
              <a:miter lim="800000"/>
              <a:headEnd/>
              <a:tailEnd/>
            </a:ln>
            <a:effectLst/>
          </p:spPr>
          <p:txBody>
            <a:bodyPr/>
            <a:lstStyle/>
            <a:p>
              <a:endParaRPr lang="en-GB" sz="2400"/>
            </a:p>
          </p:txBody>
        </p:sp>
        <p:sp>
          <p:nvSpPr>
            <p:cNvPr id="72" name="Text Box 32"/>
            <p:cNvSpPr txBox="1">
              <a:spLocks noChangeArrowheads="1"/>
            </p:cNvSpPr>
            <p:nvPr/>
          </p:nvSpPr>
          <p:spPr bwMode="auto">
            <a:xfrm>
              <a:off x="2049" y="2759"/>
              <a:ext cx="569" cy="291"/>
            </a:xfrm>
            <a:prstGeom prst="rect">
              <a:avLst/>
            </a:prstGeom>
            <a:noFill/>
            <a:ln w="9525">
              <a:noFill/>
              <a:miter lim="800000"/>
              <a:headEnd/>
              <a:tailEnd/>
            </a:ln>
            <a:effectLst/>
          </p:spPr>
          <p:txBody>
            <a:bodyPr wrap="none">
              <a:spAutoFit/>
            </a:bodyPr>
            <a:lstStyle/>
            <a:p>
              <a:pPr eaLnBrk="0" hangingPunct="0"/>
              <a:r>
                <a:rPr lang="en-US" sz="2400" b="1" dirty="0"/>
                <a:t>6</a:t>
              </a:r>
              <a:r>
                <a:rPr lang="en-GB" sz="2400" b="1" dirty="0"/>
                <a:t> cm</a:t>
              </a:r>
            </a:p>
          </p:txBody>
        </p:sp>
        <p:sp>
          <p:nvSpPr>
            <p:cNvPr id="73" name="Text Box 33"/>
            <p:cNvSpPr txBox="1">
              <a:spLocks noChangeArrowheads="1"/>
            </p:cNvSpPr>
            <p:nvPr/>
          </p:nvSpPr>
          <p:spPr bwMode="auto">
            <a:xfrm>
              <a:off x="672" y="3335"/>
              <a:ext cx="379" cy="252"/>
            </a:xfrm>
            <a:prstGeom prst="rect">
              <a:avLst/>
            </a:prstGeom>
            <a:noFill/>
            <a:ln w="9525">
              <a:noFill/>
              <a:miter lim="800000"/>
              <a:headEnd/>
              <a:tailEnd/>
            </a:ln>
            <a:effectLst/>
          </p:spPr>
          <p:txBody>
            <a:bodyPr wrap="none">
              <a:spAutoFit/>
            </a:bodyPr>
            <a:lstStyle/>
            <a:p>
              <a:pPr eaLnBrk="0" hangingPunct="0"/>
              <a:r>
                <a:rPr lang="en-US" sz="2000" b="1" dirty="0"/>
                <a:t>46</a:t>
              </a:r>
              <a:r>
                <a:rPr lang="en-GB" sz="2000" b="1" dirty="0">
                  <a:cs typeface="Arial" pitchFamily="34" charset="0"/>
                </a:rPr>
                <a:t>°</a:t>
              </a:r>
              <a:endParaRPr lang="en-GB" sz="2000" b="1" dirty="0"/>
            </a:p>
          </p:txBody>
        </p:sp>
        <p:sp>
          <p:nvSpPr>
            <p:cNvPr id="74" name="Text Box 34"/>
            <p:cNvSpPr txBox="1">
              <a:spLocks noChangeArrowheads="1"/>
            </p:cNvSpPr>
            <p:nvPr/>
          </p:nvSpPr>
          <p:spPr bwMode="auto">
            <a:xfrm>
              <a:off x="2208" y="3431"/>
              <a:ext cx="244" cy="288"/>
            </a:xfrm>
            <a:prstGeom prst="rect">
              <a:avLst/>
            </a:prstGeom>
            <a:noFill/>
            <a:ln w="9525">
              <a:noFill/>
              <a:miter lim="800000"/>
              <a:headEnd/>
              <a:tailEnd/>
            </a:ln>
            <a:effectLst/>
          </p:spPr>
          <p:txBody>
            <a:bodyPr wrap="none">
              <a:spAutoFit/>
            </a:bodyPr>
            <a:lstStyle/>
            <a:p>
              <a:pPr eaLnBrk="0" hangingPunct="0"/>
              <a:r>
                <a:rPr lang="en-US" sz="2400"/>
                <a:t>B</a:t>
              </a:r>
              <a:endParaRPr lang="en-GB" sz="2400"/>
            </a:p>
          </p:txBody>
        </p:sp>
        <p:sp>
          <p:nvSpPr>
            <p:cNvPr id="75" name="Text Box 35"/>
            <p:cNvSpPr txBox="1">
              <a:spLocks noChangeArrowheads="1"/>
            </p:cNvSpPr>
            <p:nvPr/>
          </p:nvSpPr>
          <p:spPr bwMode="auto">
            <a:xfrm>
              <a:off x="720" y="2663"/>
              <a:ext cx="569" cy="291"/>
            </a:xfrm>
            <a:prstGeom prst="rect">
              <a:avLst/>
            </a:prstGeom>
            <a:noFill/>
            <a:ln w="9525">
              <a:noFill/>
              <a:miter lim="800000"/>
              <a:headEnd/>
              <a:tailEnd/>
            </a:ln>
            <a:effectLst/>
          </p:spPr>
          <p:txBody>
            <a:bodyPr wrap="none">
              <a:spAutoFit/>
            </a:bodyPr>
            <a:lstStyle/>
            <a:p>
              <a:pPr eaLnBrk="0" hangingPunct="0"/>
              <a:r>
                <a:rPr lang="en-US" sz="2400" b="1"/>
                <a:t>8</a:t>
              </a:r>
              <a:r>
                <a:rPr lang="en-GB" sz="2400" b="1"/>
                <a:t> cm</a:t>
              </a:r>
            </a:p>
          </p:txBody>
        </p:sp>
        <p:sp>
          <p:nvSpPr>
            <p:cNvPr id="76" name="Text Box 36"/>
            <p:cNvSpPr txBox="1">
              <a:spLocks noChangeArrowheads="1"/>
            </p:cNvSpPr>
            <p:nvPr/>
          </p:nvSpPr>
          <p:spPr bwMode="auto">
            <a:xfrm>
              <a:off x="240" y="3431"/>
              <a:ext cx="258" cy="291"/>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77" name="Text Box 37"/>
            <p:cNvSpPr txBox="1">
              <a:spLocks noChangeArrowheads="1"/>
            </p:cNvSpPr>
            <p:nvPr/>
          </p:nvSpPr>
          <p:spPr bwMode="auto">
            <a:xfrm>
              <a:off x="1858" y="2020"/>
              <a:ext cx="233" cy="291"/>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grpSp>
      <p:sp>
        <p:nvSpPr>
          <p:cNvPr id="78" name="Text Box 33"/>
          <p:cNvSpPr txBox="1">
            <a:spLocks noChangeArrowheads="1"/>
          </p:cNvSpPr>
          <p:nvPr/>
        </p:nvSpPr>
        <p:spPr bwMode="auto">
          <a:xfrm>
            <a:off x="2543100" y="1896623"/>
            <a:ext cx="869149"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60.4</a:t>
            </a:r>
            <a:r>
              <a:rPr lang="en-GB" sz="2000" b="1" dirty="0">
                <a:solidFill>
                  <a:srgbClr val="FF6600"/>
                </a:solidFill>
                <a:cs typeface="Arial" pitchFamily="34" charset="0"/>
              </a:rPr>
              <a:t>°</a:t>
            </a:r>
            <a:endParaRPr lang="en-GB" sz="2000" b="1" dirty="0">
              <a:solidFill>
                <a:srgbClr val="FF6600"/>
              </a:solidFill>
            </a:endParaRPr>
          </a:p>
        </p:txBody>
      </p:sp>
      <p:sp>
        <p:nvSpPr>
          <p:cNvPr id="79" name="Text Box 33"/>
          <p:cNvSpPr txBox="1">
            <a:spLocks noChangeArrowheads="1"/>
          </p:cNvSpPr>
          <p:nvPr/>
        </p:nvSpPr>
        <p:spPr bwMode="auto">
          <a:xfrm>
            <a:off x="2743124" y="2974129"/>
            <a:ext cx="869149" cy="400110"/>
          </a:xfrm>
          <a:prstGeom prst="rect">
            <a:avLst/>
          </a:prstGeom>
          <a:noFill/>
          <a:ln w="9525">
            <a:noFill/>
            <a:miter lim="800000"/>
            <a:headEnd/>
            <a:tailEnd/>
          </a:ln>
          <a:effectLst/>
        </p:spPr>
        <p:txBody>
          <a:bodyPr wrap="none">
            <a:spAutoFit/>
          </a:bodyPr>
          <a:lstStyle/>
          <a:p>
            <a:pPr eaLnBrk="0" hangingPunct="0"/>
            <a:r>
              <a:rPr lang="en-US" sz="2000" b="1" dirty="0">
                <a:solidFill>
                  <a:srgbClr val="FF6600"/>
                </a:solidFill>
              </a:rPr>
              <a:t>73.6</a:t>
            </a:r>
            <a:r>
              <a:rPr lang="en-GB" sz="2000" b="1" dirty="0">
                <a:solidFill>
                  <a:srgbClr val="FF6600"/>
                </a:solidFill>
                <a:cs typeface="Arial" pitchFamily="34" charset="0"/>
              </a:rPr>
              <a:t>°</a:t>
            </a:r>
            <a:endParaRPr lang="en-GB" sz="2000" b="1" dirty="0">
              <a:solidFill>
                <a:srgbClr val="FF6600"/>
              </a:solidFill>
            </a:endParaRPr>
          </a:p>
        </p:txBody>
      </p:sp>
      <p:sp>
        <p:nvSpPr>
          <p:cNvPr id="80" name="Text Box 26"/>
          <p:cNvSpPr txBox="1">
            <a:spLocks noChangeArrowheads="1"/>
          </p:cNvSpPr>
          <p:nvPr/>
        </p:nvSpPr>
        <p:spPr bwMode="auto">
          <a:xfrm>
            <a:off x="2246856" y="3383035"/>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81" name="Text Box 32"/>
          <p:cNvSpPr txBox="1">
            <a:spLocks noChangeArrowheads="1"/>
          </p:cNvSpPr>
          <p:nvPr/>
        </p:nvSpPr>
        <p:spPr bwMode="auto">
          <a:xfrm>
            <a:off x="2589931" y="3469372"/>
            <a:ext cx="1127232" cy="400110"/>
          </a:xfrm>
          <a:prstGeom prst="rect">
            <a:avLst/>
          </a:prstGeom>
          <a:noFill/>
          <a:ln w="9525">
            <a:noFill/>
            <a:miter lim="800000"/>
            <a:headEnd/>
            <a:tailEnd/>
          </a:ln>
          <a:effectLst/>
        </p:spPr>
        <p:txBody>
          <a:bodyPr wrap="none">
            <a:spAutoFit/>
          </a:bodyPr>
          <a:lstStyle/>
          <a:p>
            <a:pPr eaLnBrk="0" hangingPunct="0"/>
            <a:r>
              <a:rPr lang="en-US" sz="2000" dirty="0">
                <a:solidFill>
                  <a:srgbClr val="FF6600"/>
                </a:solidFill>
              </a:rPr>
              <a:t>7.25</a:t>
            </a:r>
            <a:r>
              <a:rPr lang="en-GB" sz="2000" dirty="0">
                <a:solidFill>
                  <a:srgbClr val="FF6600"/>
                </a:solidFill>
              </a:rPr>
              <a:t> cm</a:t>
            </a:r>
          </a:p>
        </p:txBody>
      </p:sp>
      <p:sp>
        <p:nvSpPr>
          <p:cNvPr id="82" name="Pie 81"/>
          <p:cNvSpPr/>
          <p:nvPr/>
        </p:nvSpPr>
        <p:spPr>
          <a:xfrm>
            <a:off x="2796654" y="1194337"/>
            <a:ext cx="530352" cy="530352"/>
          </a:xfrm>
          <a:prstGeom prst="pie">
            <a:avLst>
              <a:gd name="adj1" fmla="val 4381081"/>
              <a:gd name="adj2" fmla="val 8026015"/>
            </a:avLst>
          </a:prstGeom>
          <a:solidFill>
            <a:srgbClr val="B5E4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p:cNvSpPr/>
          <p:nvPr/>
        </p:nvSpPr>
        <p:spPr>
          <a:xfrm>
            <a:off x="575396" y="5294826"/>
            <a:ext cx="8317083" cy="461665"/>
          </a:xfrm>
          <a:prstGeom prst="rect">
            <a:avLst/>
          </a:prstGeom>
        </p:spPr>
        <p:txBody>
          <a:bodyPr wrap="square">
            <a:spAutoFit/>
          </a:bodyPr>
          <a:lstStyle/>
          <a:p>
            <a:pPr eaLnBrk="0" hangingPunct="0"/>
            <a:r>
              <a:rPr lang="en-GB" sz="2400" dirty="0">
                <a:latin typeface="+mn-lt"/>
              </a:rPr>
              <a:t>You are given two sides and a non-included acute angle.</a:t>
            </a:r>
          </a:p>
        </p:txBody>
      </p:sp>
      <p:sp>
        <p:nvSpPr>
          <p:cNvPr id="83" name="Text Box 5"/>
          <p:cNvSpPr txBox="1">
            <a:spLocks noChangeArrowheads="1"/>
          </p:cNvSpPr>
          <p:nvPr/>
        </p:nvSpPr>
        <p:spPr bwMode="auto">
          <a:xfrm>
            <a:off x="171722" y="4928712"/>
            <a:ext cx="8864774" cy="461665"/>
          </a:xfrm>
          <a:prstGeom prst="rect">
            <a:avLst/>
          </a:prstGeom>
          <a:noFill/>
          <a:ln w="9525">
            <a:noFill/>
            <a:miter lim="800000"/>
            <a:headEnd/>
            <a:tailEnd/>
          </a:ln>
          <a:effectLst/>
        </p:spPr>
        <p:txBody>
          <a:bodyPr wrap="square">
            <a:spAutoFit/>
          </a:bodyPr>
          <a:lstStyle/>
          <a:p>
            <a:pPr eaLnBrk="0" hangingPunct="0"/>
            <a:r>
              <a:rPr lang="en-GB" sz="2400" dirty="0">
                <a:latin typeface="+mn-lt"/>
              </a:rPr>
              <a:t>When using the sine rule there can be an </a:t>
            </a:r>
            <a:r>
              <a:rPr lang="en-GB" sz="2400" b="1" dirty="0">
                <a:solidFill>
                  <a:srgbClr val="FF6600"/>
                </a:solidFill>
                <a:latin typeface="+mn-lt"/>
              </a:rPr>
              <a:t>ambiguous case </a:t>
            </a:r>
            <a:r>
              <a:rPr lang="en-GB" sz="2400" dirty="0">
                <a:latin typeface="+mn-lt"/>
              </a:rPr>
              <a:t>if:</a:t>
            </a:r>
            <a:r>
              <a:rPr lang="en-GB" sz="2400" b="1" dirty="0">
                <a:solidFill>
                  <a:srgbClr val="FF6600"/>
                </a:solidFill>
                <a:latin typeface="+mn-lt"/>
              </a:rPr>
              <a:t> </a:t>
            </a:r>
          </a:p>
        </p:txBody>
      </p:sp>
      <p:sp>
        <p:nvSpPr>
          <p:cNvPr id="40" name="Rectangle 39">
            <a:hlinkClick r:id="rId3"/>
            <a:extLst>
              <a:ext uri="{FF2B5EF4-FFF2-40B4-BE49-F238E27FC236}">
                <a16:creationId xmlns:a16="http://schemas.microsoft.com/office/drawing/2014/main" id="{D41A9E66-5344-47BE-8A4E-DA6D25E20C9A}"/>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hlinkClick r:id="rId3"/>
            <a:extLst>
              <a:ext uri="{FF2B5EF4-FFF2-40B4-BE49-F238E27FC236}">
                <a16:creationId xmlns:a16="http://schemas.microsoft.com/office/drawing/2014/main" id="{77AA1C78-B2B2-4BFF-BBB6-5862C2984F25}"/>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2">
            <a:extLst>
              <a:ext uri="{FF2B5EF4-FFF2-40B4-BE49-F238E27FC236}">
                <a16:creationId xmlns:a16="http://schemas.microsoft.com/office/drawing/2014/main" id="{9149B29D-883C-4D5F-B27A-411D3A8E6E10}"/>
              </a:ext>
            </a:extLst>
          </p:cNvPr>
          <p:cNvSpPr txBox="1">
            <a:spLocks noChangeArrowheads="1"/>
          </p:cNvSpPr>
          <p:nvPr/>
        </p:nvSpPr>
        <p:spPr>
          <a:xfrm>
            <a:off x="381000" y="168478"/>
            <a:ext cx="82296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a:t>Using the sine rule to find side lengths</a:t>
            </a:r>
            <a:endParaRPr lang="en-GB" sz="3200" dirty="0"/>
          </a:p>
        </p:txBody>
      </p:sp>
    </p:spTree>
    <p:extLst>
      <p:ext uri="{BB962C8B-B14F-4D97-AF65-F5344CB8AC3E}">
        <p14:creationId xmlns:p14="http://schemas.microsoft.com/office/powerpoint/2010/main" val="134022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5" grpId="0"/>
      <p:bldP spid="61" grpId="0"/>
      <p:bldP spid="7" grpId="0"/>
      <p:bldP spid="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21">
            <a:extLst>
              <a:ext uri="{FF2B5EF4-FFF2-40B4-BE49-F238E27FC236}">
                <a16:creationId xmlns:a16="http://schemas.microsoft.com/office/drawing/2014/main" id="{615AAFAD-2B03-47DD-AF2B-DD775A41344A}"/>
              </a:ext>
            </a:extLst>
          </p:cNvPr>
          <p:cNvSpPr txBox="1">
            <a:spLocks noChangeArrowheads="1"/>
          </p:cNvSpPr>
          <p:nvPr/>
        </p:nvSpPr>
        <p:spPr bwMode="auto">
          <a:xfrm>
            <a:off x="6028856" y="3429000"/>
            <a:ext cx="2113079" cy="769441"/>
          </a:xfrm>
          <a:prstGeom prst="rect">
            <a:avLst/>
          </a:prstGeom>
          <a:noFill/>
          <a:ln w="9525">
            <a:noFill/>
            <a:miter lim="800000"/>
            <a:headEnd/>
            <a:tailEnd/>
          </a:ln>
          <a:effectLst/>
        </p:spPr>
        <p:txBody>
          <a:bodyPr wrap="none">
            <a:spAutoFit/>
          </a:bodyPr>
          <a:lstStyle/>
          <a:p>
            <a:pPr eaLnBrk="0" hangingPunct="0"/>
            <a:r>
              <a:rPr lang="en-US" sz="4400" dirty="0">
                <a:latin typeface="+mn-lt"/>
              </a:rPr>
              <a:t>(         )</a:t>
            </a:r>
            <a:endParaRPr lang="en-GB" sz="4400" dirty="0">
              <a:latin typeface="+mn-lt"/>
            </a:endParaRPr>
          </a:p>
        </p:txBody>
      </p:sp>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2">
            <a:extLst>
              <a:ext uri="{FF2B5EF4-FFF2-40B4-BE49-F238E27FC236}">
                <a16:creationId xmlns:a16="http://schemas.microsoft.com/office/drawing/2014/main" id="{9494F5CA-1A17-4107-A782-4B2D9FD0AFA7}"/>
              </a:ext>
            </a:extLst>
          </p:cNvPr>
          <p:cNvSpPr txBox="1">
            <a:spLocks noChangeArrowheads="1"/>
          </p:cNvSpPr>
          <p:nvPr/>
        </p:nvSpPr>
        <p:spPr>
          <a:xfrm>
            <a:off x="152400" y="122281"/>
            <a:ext cx="8229600" cy="549275"/>
          </a:xfrm>
          <a:prstGeom prst="rect">
            <a:avLst/>
          </a:prstGeom>
        </p:spPr>
        <p:txBody>
          <a:bodyPr bIns="91440" anchor="b" anchorCtr="0">
            <a:normAutofit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a:t>Using the sine rule to find </a:t>
            </a:r>
            <a:r>
              <a:rPr lang="en-US" sz="2800"/>
              <a:t>angles</a:t>
            </a:r>
            <a:endParaRPr lang="en-GB" sz="2800" dirty="0"/>
          </a:p>
        </p:txBody>
      </p:sp>
      <p:sp>
        <p:nvSpPr>
          <p:cNvPr id="9" name="Text Box 4">
            <a:extLst>
              <a:ext uri="{FF2B5EF4-FFF2-40B4-BE49-F238E27FC236}">
                <a16:creationId xmlns:a16="http://schemas.microsoft.com/office/drawing/2014/main" id="{A10BEE58-A9FA-4869-91A6-437C3399368D}"/>
              </a:ext>
            </a:extLst>
          </p:cNvPr>
          <p:cNvSpPr txBox="1">
            <a:spLocks noChangeArrowheads="1"/>
          </p:cNvSpPr>
          <p:nvPr/>
        </p:nvSpPr>
        <p:spPr bwMode="auto">
          <a:xfrm>
            <a:off x="509588" y="685800"/>
            <a:ext cx="8078473" cy="1200329"/>
          </a:xfrm>
          <a:prstGeom prst="rect">
            <a:avLst/>
          </a:prstGeom>
          <a:solidFill>
            <a:srgbClr val="FFFFCC"/>
          </a:solidFill>
          <a:ln w="28575">
            <a:solidFill>
              <a:schemeClr val="tx1"/>
            </a:solidFill>
            <a:miter lim="800000"/>
            <a:headEnd/>
            <a:tailEnd/>
          </a:ln>
          <a:effectLst/>
        </p:spPr>
        <p:txBody>
          <a:bodyPr wrap="square">
            <a:spAutoFit/>
          </a:bodyPr>
          <a:lstStyle/>
          <a:p>
            <a:pPr algn="ctr" eaLnBrk="0" hangingPunct="0"/>
            <a:r>
              <a:rPr lang="en-GB" sz="2400" dirty="0">
                <a:latin typeface="+mn-lt"/>
              </a:rPr>
              <a:t>In triangle </a:t>
            </a:r>
            <a:r>
              <a:rPr lang="en-GB" i="1" dirty="0">
                <a:latin typeface="Cambria Math" panose="02040503050406030204" pitchFamily="18" charset="0"/>
                <a:ea typeface="Cambria Math" panose="02040503050406030204" pitchFamily="18" charset="0"/>
              </a:rPr>
              <a:t>ABC</a:t>
            </a:r>
            <a:r>
              <a:rPr lang="en-GB" sz="2400" dirty="0">
                <a:latin typeface="+mn-lt"/>
              </a:rPr>
              <a:t>, </a:t>
            </a:r>
            <a:r>
              <a:rPr lang="en-GB" sz="2400" i="1" dirty="0">
                <a:latin typeface="Cambria Math" panose="02040503050406030204" pitchFamily="18" charset="0"/>
                <a:ea typeface="Cambria Math" panose="02040503050406030204" pitchFamily="18" charset="0"/>
              </a:rPr>
              <a:t>AB</a:t>
            </a:r>
            <a:r>
              <a:rPr lang="en-GB" sz="2400" dirty="0">
                <a:latin typeface="+mn-lt"/>
              </a:rPr>
              <a:t> </a:t>
            </a:r>
            <a:r>
              <a:rPr lang="en-GB" sz="2400" dirty="0">
                <a:latin typeface="Cambria Math" panose="02040503050406030204" pitchFamily="18" charset="0"/>
                <a:ea typeface="Cambria Math" panose="02040503050406030204" pitchFamily="18" charset="0"/>
              </a:rPr>
              <a:t>=</a:t>
            </a:r>
            <a:r>
              <a:rPr lang="en-GB" sz="2400" dirty="0">
                <a:latin typeface="+mn-lt"/>
              </a:rPr>
              <a:t> 12 cm, </a:t>
            </a:r>
            <a:r>
              <a:rPr lang="en-GB" i="1" dirty="0">
                <a:latin typeface="Cambria Math" panose="02040503050406030204" pitchFamily="18" charset="0"/>
                <a:ea typeface="Cambria Math" panose="02040503050406030204" pitchFamily="18" charset="0"/>
              </a:rPr>
              <a:t>BC</a:t>
            </a:r>
            <a:r>
              <a:rPr lang="en-GB" sz="2400" dirty="0">
                <a:latin typeface="+mn-lt"/>
              </a:rPr>
              <a:t> </a:t>
            </a:r>
            <a:r>
              <a:rPr lang="en-GB" sz="2400" dirty="0">
                <a:latin typeface="Cambria Math" panose="02040503050406030204" pitchFamily="18" charset="0"/>
                <a:ea typeface="Cambria Math" panose="02040503050406030204" pitchFamily="18" charset="0"/>
              </a:rPr>
              <a:t>=</a:t>
            </a:r>
            <a:r>
              <a:rPr lang="en-GB" sz="2400" dirty="0">
                <a:latin typeface="+mn-lt"/>
              </a:rPr>
              <a:t> </a:t>
            </a:r>
            <a:r>
              <a:rPr lang="en-GB" dirty="0">
                <a:latin typeface="+mn-lt"/>
              </a:rPr>
              <a:t>8 cm, and angle </a:t>
            </a:r>
            <a:r>
              <a:rPr lang="en-GB" i="1" dirty="0">
                <a:latin typeface="Cambria Math" panose="02040503050406030204" pitchFamily="18" charset="0"/>
                <a:ea typeface="Cambria Math" panose="02040503050406030204" pitchFamily="18" charset="0"/>
              </a:rPr>
              <a:t>A</a:t>
            </a:r>
            <a:r>
              <a:rPr lang="en-GB" dirty="0">
                <a:latin typeface="+mn-lt"/>
              </a:rPr>
              <a:t> measures 28°. </a:t>
            </a:r>
          </a:p>
          <a:p>
            <a:pPr algn="ctr" eaLnBrk="0" hangingPunct="0"/>
            <a:r>
              <a:rPr lang="en-GB" sz="2400" dirty="0">
                <a:latin typeface="+mn-lt"/>
              </a:rPr>
              <a:t>Find, rounded to 1 decimal place the measure of </a:t>
            </a:r>
            <a:r>
              <a:rPr lang="en-US" sz="2400" dirty="0">
                <a:latin typeface="+mn-lt"/>
              </a:rPr>
              <a:t>angle </a:t>
            </a:r>
            <a:r>
              <a:rPr lang="en-US" i="1" dirty="0"/>
              <a:t>C</a:t>
            </a:r>
            <a:endParaRPr lang="en-GB" i="1" dirty="0"/>
          </a:p>
        </p:txBody>
      </p:sp>
      <p:grpSp>
        <p:nvGrpSpPr>
          <p:cNvPr id="11" name="Group 6">
            <a:extLst>
              <a:ext uri="{FF2B5EF4-FFF2-40B4-BE49-F238E27FC236}">
                <a16:creationId xmlns:a16="http://schemas.microsoft.com/office/drawing/2014/main" id="{1D8690C9-2953-4A30-BE23-C0801B077B1D}"/>
              </a:ext>
            </a:extLst>
          </p:cNvPr>
          <p:cNvGrpSpPr>
            <a:grpSpLocks/>
          </p:cNvGrpSpPr>
          <p:nvPr/>
        </p:nvGrpSpPr>
        <p:grpSpPr bwMode="auto">
          <a:xfrm>
            <a:off x="4191000" y="1905000"/>
            <a:ext cx="2522538" cy="844551"/>
            <a:chOff x="3017" y="2431"/>
            <a:chExt cx="1589" cy="532"/>
          </a:xfrm>
        </p:grpSpPr>
        <p:grpSp>
          <p:nvGrpSpPr>
            <p:cNvPr id="14" name="Group 7">
              <a:extLst>
                <a:ext uri="{FF2B5EF4-FFF2-40B4-BE49-F238E27FC236}">
                  <a16:creationId xmlns:a16="http://schemas.microsoft.com/office/drawing/2014/main" id="{46B9181E-7D0D-4B18-8112-E56CCF2F2ACA}"/>
                </a:ext>
              </a:extLst>
            </p:cNvPr>
            <p:cNvGrpSpPr>
              <a:grpSpLocks/>
            </p:cNvGrpSpPr>
            <p:nvPr/>
          </p:nvGrpSpPr>
          <p:grpSpPr bwMode="auto">
            <a:xfrm>
              <a:off x="3017" y="2433"/>
              <a:ext cx="558" cy="530"/>
              <a:chOff x="3017" y="2433"/>
              <a:chExt cx="558" cy="530"/>
            </a:xfrm>
          </p:grpSpPr>
          <p:sp>
            <p:nvSpPr>
              <p:cNvPr id="19" name="Text Box 8">
                <a:extLst>
                  <a:ext uri="{FF2B5EF4-FFF2-40B4-BE49-F238E27FC236}">
                    <a16:creationId xmlns:a16="http://schemas.microsoft.com/office/drawing/2014/main" id="{ABF5BA0D-7C1D-47F4-8EAB-A285F5A5F706}"/>
                  </a:ext>
                </a:extLst>
              </p:cNvPr>
              <p:cNvSpPr txBox="1">
                <a:spLocks noChangeArrowheads="1"/>
              </p:cNvSpPr>
              <p:nvPr/>
            </p:nvSpPr>
            <p:spPr bwMode="auto">
              <a:xfrm>
                <a:off x="3021" y="2433"/>
                <a:ext cx="554" cy="291"/>
              </a:xfrm>
              <a:prstGeom prst="rect">
                <a:avLst/>
              </a:prstGeom>
              <a:noFill/>
              <a:ln w="9525">
                <a:noFill/>
                <a:miter lim="800000"/>
                <a:headEnd/>
                <a:tailEnd/>
              </a:ln>
              <a:effectLst/>
            </p:spPr>
            <p:txBody>
              <a:bodyPr wrap="none">
                <a:spAutoFit/>
              </a:bodyPr>
              <a:lstStyle/>
              <a:p>
                <a:pPr eaLnBrk="0" hangingPunct="0"/>
                <a:r>
                  <a:rPr lang="en-US" sz="2400" dirty="0">
                    <a:latin typeface="+mn-lt"/>
                  </a:rPr>
                  <a:t>sin </a:t>
                </a:r>
                <a:r>
                  <a:rPr lang="en-US" i="1" dirty="0"/>
                  <a:t>C</a:t>
                </a:r>
                <a:endParaRPr lang="en-GB" i="1" dirty="0"/>
              </a:p>
            </p:txBody>
          </p:sp>
          <p:sp>
            <p:nvSpPr>
              <p:cNvPr id="20" name="Line 9">
                <a:extLst>
                  <a:ext uri="{FF2B5EF4-FFF2-40B4-BE49-F238E27FC236}">
                    <a16:creationId xmlns:a16="http://schemas.microsoft.com/office/drawing/2014/main" id="{0AF2E3DE-20FC-43CC-8FEC-D49B2A48A609}"/>
                  </a:ext>
                </a:extLst>
              </p:cNvPr>
              <p:cNvSpPr>
                <a:spLocks noChangeShapeType="1"/>
              </p:cNvSpPr>
              <p:nvPr/>
            </p:nvSpPr>
            <p:spPr bwMode="auto">
              <a:xfrm>
                <a:off x="3017" y="2697"/>
                <a:ext cx="552" cy="0"/>
              </a:xfrm>
              <a:prstGeom prst="line">
                <a:avLst/>
              </a:prstGeom>
              <a:noFill/>
              <a:ln w="28575">
                <a:solidFill>
                  <a:schemeClr val="tx1"/>
                </a:solidFill>
                <a:round/>
                <a:headEnd/>
                <a:tailEnd/>
              </a:ln>
              <a:effectLst/>
            </p:spPr>
            <p:txBody>
              <a:bodyPr/>
              <a:lstStyle/>
              <a:p>
                <a:endParaRPr lang="en-GB" sz="2400">
                  <a:latin typeface="+mn-lt"/>
                </a:endParaRPr>
              </a:p>
            </p:txBody>
          </p:sp>
          <p:sp>
            <p:nvSpPr>
              <p:cNvPr id="21" name="Text Box 10">
                <a:extLst>
                  <a:ext uri="{FF2B5EF4-FFF2-40B4-BE49-F238E27FC236}">
                    <a16:creationId xmlns:a16="http://schemas.microsoft.com/office/drawing/2014/main" id="{0ED9CA2A-EB72-41C8-8276-AFB7631C6AAD}"/>
                  </a:ext>
                </a:extLst>
              </p:cNvPr>
              <p:cNvSpPr txBox="1">
                <a:spLocks noChangeArrowheads="1"/>
              </p:cNvSpPr>
              <p:nvPr/>
            </p:nvSpPr>
            <p:spPr bwMode="auto">
              <a:xfrm>
                <a:off x="3145" y="2672"/>
                <a:ext cx="321" cy="291"/>
              </a:xfrm>
              <a:prstGeom prst="rect">
                <a:avLst/>
              </a:prstGeom>
              <a:noFill/>
              <a:ln w="9525">
                <a:noFill/>
                <a:miter lim="800000"/>
                <a:headEnd/>
                <a:tailEnd/>
              </a:ln>
              <a:effectLst/>
            </p:spPr>
            <p:txBody>
              <a:bodyPr wrap="none">
                <a:spAutoFit/>
              </a:bodyPr>
              <a:lstStyle/>
              <a:p>
                <a:pPr eaLnBrk="0" hangingPunct="0"/>
                <a:r>
                  <a:rPr lang="en-US" sz="2400" dirty="0">
                    <a:latin typeface="+mn-lt"/>
                  </a:rPr>
                  <a:t>12</a:t>
                </a:r>
                <a:endParaRPr lang="en-GB" sz="2400" dirty="0">
                  <a:latin typeface="+mn-lt"/>
                </a:endParaRPr>
              </a:p>
            </p:txBody>
          </p:sp>
        </p:grpSp>
        <p:sp>
          <p:nvSpPr>
            <p:cNvPr id="15" name="Text Box 11">
              <a:extLst>
                <a:ext uri="{FF2B5EF4-FFF2-40B4-BE49-F238E27FC236}">
                  <a16:creationId xmlns:a16="http://schemas.microsoft.com/office/drawing/2014/main" id="{B9CFA8CB-8349-4C27-858B-81C7B51EC903}"/>
                </a:ext>
              </a:extLst>
            </p:cNvPr>
            <p:cNvSpPr txBox="1">
              <a:spLocks noChangeArrowheads="1"/>
            </p:cNvSpPr>
            <p:nvPr/>
          </p:nvSpPr>
          <p:spPr bwMode="auto">
            <a:xfrm>
              <a:off x="3629" y="2552"/>
              <a:ext cx="261" cy="291"/>
            </a:xfrm>
            <a:prstGeom prst="rect">
              <a:avLst/>
            </a:prstGeom>
            <a:noFill/>
            <a:ln w="9525">
              <a:noFill/>
              <a:miter lim="800000"/>
              <a:headEnd/>
              <a:tailEnd/>
            </a:ln>
            <a:effectLst/>
          </p:spPr>
          <p:txBody>
            <a:bodyPr wrap="none">
              <a:spAutoFit/>
            </a:bodyPr>
            <a:lstStyle/>
            <a:p>
              <a:pPr eaLnBrk="0" hangingPunct="0"/>
              <a:r>
                <a:rPr lang="en-GB" sz="2400" dirty="0">
                  <a:latin typeface="Cambria Math" panose="02040503050406030204" pitchFamily="18" charset="0"/>
                  <a:ea typeface="Cambria Math" panose="02040503050406030204" pitchFamily="18" charset="0"/>
                </a:rPr>
                <a:t>=</a:t>
              </a:r>
            </a:p>
          </p:txBody>
        </p:sp>
        <p:sp>
          <p:nvSpPr>
            <p:cNvPr id="16" name="Text Box 12">
              <a:extLst>
                <a:ext uri="{FF2B5EF4-FFF2-40B4-BE49-F238E27FC236}">
                  <a16:creationId xmlns:a16="http://schemas.microsoft.com/office/drawing/2014/main" id="{27B4C6FA-7F9C-49AA-BFA8-20C31735A2E2}"/>
                </a:ext>
              </a:extLst>
            </p:cNvPr>
            <p:cNvSpPr txBox="1">
              <a:spLocks noChangeArrowheads="1"/>
            </p:cNvSpPr>
            <p:nvPr/>
          </p:nvSpPr>
          <p:spPr bwMode="auto">
            <a:xfrm>
              <a:off x="4096" y="2664"/>
              <a:ext cx="234" cy="291"/>
            </a:xfrm>
            <a:prstGeom prst="rect">
              <a:avLst/>
            </a:prstGeom>
            <a:noFill/>
            <a:ln w="9525">
              <a:noFill/>
              <a:miter lim="800000"/>
              <a:headEnd/>
              <a:tailEnd/>
            </a:ln>
            <a:effectLst/>
          </p:spPr>
          <p:txBody>
            <a:bodyPr wrap="none">
              <a:spAutoFit/>
            </a:bodyPr>
            <a:lstStyle/>
            <a:p>
              <a:pPr eaLnBrk="0" hangingPunct="0"/>
              <a:r>
                <a:rPr lang="en-US" sz="2400" dirty="0">
                  <a:latin typeface="+mn-lt"/>
                </a:rPr>
                <a:t>8</a:t>
              </a:r>
              <a:endParaRPr lang="en-GB" sz="2400" dirty="0">
                <a:latin typeface="+mn-lt"/>
              </a:endParaRPr>
            </a:p>
          </p:txBody>
        </p:sp>
        <p:sp>
          <p:nvSpPr>
            <p:cNvPr id="17" name="Line 13">
              <a:extLst>
                <a:ext uri="{FF2B5EF4-FFF2-40B4-BE49-F238E27FC236}">
                  <a16:creationId xmlns:a16="http://schemas.microsoft.com/office/drawing/2014/main" id="{5E365D16-4F74-4B4A-B33C-76627FFE52C9}"/>
                </a:ext>
              </a:extLst>
            </p:cNvPr>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latin typeface="+mn-lt"/>
              </a:endParaRPr>
            </a:p>
          </p:txBody>
        </p:sp>
        <p:sp>
          <p:nvSpPr>
            <p:cNvPr id="18" name="Text Box 14">
              <a:extLst>
                <a:ext uri="{FF2B5EF4-FFF2-40B4-BE49-F238E27FC236}">
                  <a16:creationId xmlns:a16="http://schemas.microsoft.com/office/drawing/2014/main" id="{B0662A0D-47C7-415C-8F08-CC5C9665A3E8}"/>
                </a:ext>
              </a:extLst>
            </p:cNvPr>
            <p:cNvSpPr txBox="1">
              <a:spLocks noChangeArrowheads="1"/>
            </p:cNvSpPr>
            <p:nvPr/>
          </p:nvSpPr>
          <p:spPr bwMode="auto">
            <a:xfrm>
              <a:off x="3868" y="2431"/>
              <a:ext cx="738" cy="291"/>
            </a:xfrm>
            <a:prstGeom prst="rect">
              <a:avLst/>
            </a:prstGeom>
            <a:noFill/>
            <a:ln w="9525">
              <a:noFill/>
              <a:miter lim="800000"/>
              <a:headEnd/>
              <a:tailEnd/>
            </a:ln>
            <a:effectLst/>
          </p:spPr>
          <p:txBody>
            <a:bodyPr wrap="none">
              <a:spAutoFit/>
            </a:bodyPr>
            <a:lstStyle/>
            <a:p>
              <a:pPr eaLnBrk="0" hangingPunct="0"/>
              <a:r>
                <a:rPr lang="en-US" sz="2400" dirty="0">
                  <a:latin typeface="+mn-lt"/>
                </a:rPr>
                <a:t>sin 28</a:t>
              </a:r>
              <a:r>
                <a:rPr lang="en-US" sz="2400" dirty="0">
                  <a:latin typeface="+mn-lt"/>
                  <a:cs typeface="Arial" pitchFamily="34" charset="0"/>
                </a:rPr>
                <a:t>°</a:t>
              </a:r>
              <a:endParaRPr lang="en-GB" sz="2400" dirty="0">
                <a:latin typeface="+mn-lt"/>
              </a:endParaRPr>
            </a:p>
          </p:txBody>
        </p:sp>
      </p:grpSp>
      <p:grpSp>
        <p:nvGrpSpPr>
          <p:cNvPr id="22" name="Group 15">
            <a:extLst>
              <a:ext uri="{FF2B5EF4-FFF2-40B4-BE49-F238E27FC236}">
                <a16:creationId xmlns:a16="http://schemas.microsoft.com/office/drawing/2014/main" id="{696F68CB-FAF4-40C3-8C8A-4BBEE9C1E561}"/>
              </a:ext>
            </a:extLst>
          </p:cNvPr>
          <p:cNvGrpSpPr>
            <a:grpSpLocks/>
          </p:cNvGrpSpPr>
          <p:nvPr/>
        </p:nvGrpSpPr>
        <p:grpSpPr bwMode="auto">
          <a:xfrm>
            <a:off x="4294187" y="2667000"/>
            <a:ext cx="2816225" cy="842963"/>
            <a:chOff x="3120" y="3040"/>
            <a:chExt cx="1774" cy="531"/>
          </a:xfrm>
        </p:grpSpPr>
        <p:sp>
          <p:nvSpPr>
            <p:cNvPr id="23" name="Text Box 16">
              <a:extLst>
                <a:ext uri="{FF2B5EF4-FFF2-40B4-BE49-F238E27FC236}">
                  <a16:creationId xmlns:a16="http://schemas.microsoft.com/office/drawing/2014/main" id="{235AAEFA-5390-4968-9A1F-ECAE5FB1B24B}"/>
                </a:ext>
              </a:extLst>
            </p:cNvPr>
            <p:cNvSpPr txBox="1">
              <a:spLocks noChangeArrowheads="1"/>
            </p:cNvSpPr>
            <p:nvPr/>
          </p:nvSpPr>
          <p:spPr bwMode="auto">
            <a:xfrm>
              <a:off x="3120" y="3160"/>
              <a:ext cx="554" cy="291"/>
            </a:xfrm>
            <a:prstGeom prst="rect">
              <a:avLst/>
            </a:prstGeom>
            <a:noFill/>
            <a:ln w="9525">
              <a:noFill/>
              <a:miter lim="800000"/>
              <a:headEnd/>
              <a:tailEnd/>
            </a:ln>
            <a:effectLst/>
          </p:spPr>
          <p:txBody>
            <a:bodyPr wrap="none">
              <a:spAutoFit/>
            </a:bodyPr>
            <a:lstStyle/>
            <a:p>
              <a:pPr eaLnBrk="0" hangingPunct="0"/>
              <a:r>
                <a:rPr lang="en-US" sz="2400" dirty="0">
                  <a:latin typeface="+mn-lt"/>
                </a:rPr>
                <a:t>sin </a:t>
              </a:r>
              <a:r>
                <a:rPr lang="en-US" i="1" dirty="0"/>
                <a:t>C</a:t>
              </a:r>
              <a:endParaRPr lang="en-GB" i="1" dirty="0"/>
            </a:p>
          </p:txBody>
        </p:sp>
        <p:sp>
          <p:nvSpPr>
            <p:cNvPr id="24" name="Text Box 17">
              <a:extLst>
                <a:ext uri="{FF2B5EF4-FFF2-40B4-BE49-F238E27FC236}">
                  <a16:creationId xmlns:a16="http://schemas.microsoft.com/office/drawing/2014/main" id="{DBAF905B-114E-416D-9510-689FB441F0B0}"/>
                </a:ext>
              </a:extLst>
            </p:cNvPr>
            <p:cNvSpPr txBox="1">
              <a:spLocks noChangeArrowheads="1"/>
            </p:cNvSpPr>
            <p:nvPr/>
          </p:nvSpPr>
          <p:spPr bwMode="auto">
            <a:xfrm>
              <a:off x="3629" y="3160"/>
              <a:ext cx="261" cy="291"/>
            </a:xfrm>
            <a:prstGeom prst="rect">
              <a:avLst/>
            </a:prstGeom>
            <a:noFill/>
            <a:ln w="9525">
              <a:noFill/>
              <a:miter lim="800000"/>
              <a:headEnd/>
              <a:tailEnd/>
            </a:ln>
            <a:effectLst/>
          </p:spPr>
          <p:txBody>
            <a:bodyPr wrap="none">
              <a:spAutoFit/>
            </a:bodyPr>
            <a:lstStyle/>
            <a:p>
              <a:pPr eaLnBrk="0" hangingPunct="0"/>
              <a:r>
                <a:rPr lang="en-GB" sz="2400" dirty="0">
                  <a:latin typeface="Cambria Math" panose="02040503050406030204" pitchFamily="18" charset="0"/>
                  <a:ea typeface="Cambria Math" panose="02040503050406030204" pitchFamily="18" charset="0"/>
                </a:rPr>
                <a:t>=</a:t>
              </a:r>
            </a:p>
          </p:txBody>
        </p:sp>
        <p:sp>
          <p:nvSpPr>
            <p:cNvPr id="25" name="Text Box 18">
              <a:extLst>
                <a:ext uri="{FF2B5EF4-FFF2-40B4-BE49-F238E27FC236}">
                  <a16:creationId xmlns:a16="http://schemas.microsoft.com/office/drawing/2014/main" id="{2DDDFD30-B4A1-4E2F-8F9E-4F0D9E76FF12}"/>
                </a:ext>
              </a:extLst>
            </p:cNvPr>
            <p:cNvSpPr txBox="1">
              <a:spLocks noChangeArrowheads="1"/>
            </p:cNvSpPr>
            <p:nvPr/>
          </p:nvSpPr>
          <p:spPr bwMode="auto">
            <a:xfrm>
              <a:off x="3893" y="3040"/>
              <a:ext cx="1001" cy="291"/>
            </a:xfrm>
            <a:prstGeom prst="rect">
              <a:avLst/>
            </a:prstGeom>
            <a:noFill/>
            <a:ln w="9525">
              <a:noFill/>
              <a:miter lim="800000"/>
              <a:headEnd/>
              <a:tailEnd/>
            </a:ln>
            <a:effectLst/>
          </p:spPr>
          <p:txBody>
            <a:bodyPr wrap="none">
              <a:spAutoFit/>
            </a:bodyPr>
            <a:lstStyle/>
            <a:p>
              <a:pPr eaLnBrk="0" hangingPunct="0"/>
              <a:r>
                <a:rPr lang="en-US" sz="2400" dirty="0">
                  <a:latin typeface="+mn-lt"/>
                </a:rPr>
                <a:t>12 sin 28</a:t>
              </a:r>
              <a:r>
                <a:rPr lang="en-US" sz="2400" dirty="0">
                  <a:latin typeface="+mn-lt"/>
                  <a:cs typeface="Arial" pitchFamily="34" charset="0"/>
                </a:rPr>
                <a:t>°</a:t>
              </a:r>
              <a:endParaRPr lang="en-GB" sz="2400" dirty="0">
                <a:latin typeface="+mn-lt"/>
                <a:cs typeface="Arial" pitchFamily="34" charset="0"/>
              </a:endParaRPr>
            </a:p>
          </p:txBody>
        </p:sp>
        <p:sp>
          <p:nvSpPr>
            <p:cNvPr id="26" name="Line 19">
              <a:extLst>
                <a:ext uri="{FF2B5EF4-FFF2-40B4-BE49-F238E27FC236}">
                  <a16:creationId xmlns:a16="http://schemas.microsoft.com/office/drawing/2014/main" id="{9E0D833C-1B2D-492B-80D0-7669426FE311}"/>
                </a:ext>
              </a:extLst>
            </p:cNvPr>
            <p:cNvSpPr>
              <a:spLocks noChangeShapeType="1"/>
            </p:cNvSpPr>
            <p:nvPr/>
          </p:nvSpPr>
          <p:spPr bwMode="auto">
            <a:xfrm>
              <a:off x="3918" y="3305"/>
              <a:ext cx="922" cy="0"/>
            </a:xfrm>
            <a:prstGeom prst="line">
              <a:avLst/>
            </a:prstGeom>
            <a:noFill/>
            <a:ln w="28575">
              <a:solidFill>
                <a:schemeClr val="tx1"/>
              </a:solidFill>
              <a:round/>
              <a:headEnd/>
              <a:tailEnd/>
            </a:ln>
            <a:effectLst/>
          </p:spPr>
          <p:txBody>
            <a:bodyPr/>
            <a:lstStyle/>
            <a:p>
              <a:endParaRPr lang="en-GB" sz="2400">
                <a:latin typeface="+mn-lt"/>
              </a:endParaRPr>
            </a:p>
          </p:txBody>
        </p:sp>
        <p:sp>
          <p:nvSpPr>
            <p:cNvPr id="27" name="Text Box 20">
              <a:extLst>
                <a:ext uri="{FF2B5EF4-FFF2-40B4-BE49-F238E27FC236}">
                  <a16:creationId xmlns:a16="http://schemas.microsoft.com/office/drawing/2014/main" id="{5DFCF31B-D7AA-4993-A36C-8D0CA775795D}"/>
                </a:ext>
              </a:extLst>
            </p:cNvPr>
            <p:cNvSpPr txBox="1">
              <a:spLocks noChangeArrowheads="1"/>
            </p:cNvSpPr>
            <p:nvPr/>
          </p:nvSpPr>
          <p:spPr bwMode="auto">
            <a:xfrm>
              <a:off x="4214" y="3280"/>
              <a:ext cx="234" cy="291"/>
            </a:xfrm>
            <a:prstGeom prst="rect">
              <a:avLst/>
            </a:prstGeom>
            <a:noFill/>
            <a:ln w="9525">
              <a:noFill/>
              <a:miter lim="800000"/>
              <a:headEnd/>
              <a:tailEnd/>
            </a:ln>
            <a:effectLst/>
          </p:spPr>
          <p:txBody>
            <a:bodyPr wrap="none">
              <a:spAutoFit/>
            </a:bodyPr>
            <a:lstStyle/>
            <a:p>
              <a:pPr eaLnBrk="0" hangingPunct="0"/>
              <a:r>
                <a:rPr lang="en-US" sz="2400" dirty="0">
                  <a:latin typeface="+mn-lt"/>
                </a:rPr>
                <a:t>8</a:t>
              </a:r>
              <a:endParaRPr lang="en-GB" sz="2400" dirty="0">
                <a:latin typeface="+mn-lt"/>
              </a:endParaRPr>
            </a:p>
          </p:txBody>
        </p:sp>
      </p:grpSp>
      <p:sp>
        <p:nvSpPr>
          <p:cNvPr id="28" name="Text Box 21">
            <a:extLst>
              <a:ext uri="{FF2B5EF4-FFF2-40B4-BE49-F238E27FC236}">
                <a16:creationId xmlns:a16="http://schemas.microsoft.com/office/drawing/2014/main" id="{3FA8DD93-DE1B-42A7-87F9-1DCFE7C79D4D}"/>
              </a:ext>
            </a:extLst>
          </p:cNvPr>
          <p:cNvSpPr txBox="1">
            <a:spLocks noChangeArrowheads="1"/>
          </p:cNvSpPr>
          <p:nvPr/>
        </p:nvSpPr>
        <p:spPr bwMode="auto">
          <a:xfrm>
            <a:off x="7979958" y="3628679"/>
            <a:ext cx="1287532" cy="461665"/>
          </a:xfrm>
          <a:prstGeom prst="rect">
            <a:avLst/>
          </a:prstGeom>
          <a:noFill/>
          <a:ln w="9525">
            <a:noFill/>
            <a:miter lim="800000"/>
            <a:headEnd/>
            <a:tailEnd/>
          </a:ln>
          <a:effectLst/>
        </p:spPr>
        <p:txBody>
          <a:bodyPr wrap="none">
            <a:spAutoFit/>
          </a:bodyPr>
          <a:lstStyle/>
          <a:p>
            <a:pPr eaLnBrk="0" hangingPunct="0"/>
            <a:r>
              <a:rPr lang="en-US" sz="2400" dirty="0"/>
              <a:t>≈ </a:t>
            </a:r>
            <a:r>
              <a:rPr lang="en-US" dirty="0">
                <a:latin typeface="+mn-lt"/>
              </a:rPr>
              <a:t>44.8° </a:t>
            </a:r>
            <a:endParaRPr lang="en-GB" dirty="0">
              <a:latin typeface="+mn-lt"/>
            </a:endParaRPr>
          </a:p>
        </p:txBody>
      </p:sp>
      <p:grpSp>
        <p:nvGrpSpPr>
          <p:cNvPr id="29" name="Group 22">
            <a:extLst>
              <a:ext uri="{FF2B5EF4-FFF2-40B4-BE49-F238E27FC236}">
                <a16:creationId xmlns:a16="http://schemas.microsoft.com/office/drawing/2014/main" id="{390A303D-9A91-4AE5-AD07-459E731A2ADA}"/>
              </a:ext>
            </a:extLst>
          </p:cNvPr>
          <p:cNvGrpSpPr>
            <a:grpSpLocks/>
          </p:cNvGrpSpPr>
          <p:nvPr/>
        </p:nvGrpSpPr>
        <p:grpSpPr bwMode="auto">
          <a:xfrm>
            <a:off x="4836722" y="3439468"/>
            <a:ext cx="3033713" cy="842963"/>
            <a:chOff x="3360" y="3312"/>
            <a:chExt cx="1911" cy="531"/>
          </a:xfrm>
        </p:grpSpPr>
        <p:sp>
          <p:nvSpPr>
            <p:cNvPr id="30" name="Text Box 23">
              <a:extLst>
                <a:ext uri="{FF2B5EF4-FFF2-40B4-BE49-F238E27FC236}">
                  <a16:creationId xmlns:a16="http://schemas.microsoft.com/office/drawing/2014/main" id="{A18B5A58-59C8-46F7-8164-3440C984D8B3}"/>
                </a:ext>
              </a:extLst>
            </p:cNvPr>
            <p:cNvSpPr txBox="1">
              <a:spLocks noChangeArrowheads="1"/>
            </p:cNvSpPr>
            <p:nvPr/>
          </p:nvSpPr>
          <p:spPr bwMode="auto">
            <a:xfrm>
              <a:off x="3744" y="3431"/>
              <a:ext cx="483" cy="291"/>
            </a:xfrm>
            <a:prstGeom prst="rect">
              <a:avLst/>
            </a:prstGeom>
            <a:noFill/>
            <a:ln w="9525">
              <a:noFill/>
              <a:miter lim="800000"/>
              <a:headEnd/>
              <a:tailEnd/>
            </a:ln>
            <a:effectLst/>
          </p:spPr>
          <p:txBody>
            <a:bodyPr wrap="none">
              <a:spAutoFit/>
            </a:bodyPr>
            <a:lstStyle/>
            <a:p>
              <a:pPr eaLnBrk="0" hangingPunct="0"/>
              <a:r>
                <a:rPr lang="en-US" sz="2400" dirty="0">
                  <a:latin typeface="+mn-lt"/>
                </a:rPr>
                <a:t>sin</a:t>
              </a:r>
              <a:r>
                <a:rPr lang="en-US" sz="2400" baseline="30000" dirty="0">
                  <a:latin typeface="+mn-lt"/>
                </a:rPr>
                <a:t>–1</a:t>
              </a:r>
              <a:endParaRPr lang="en-GB" sz="2400" baseline="30000" dirty="0">
                <a:latin typeface="+mn-lt"/>
              </a:endParaRPr>
            </a:p>
          </p:txBody>
        </p:sp>
        <p:sp>
          <p:nvSpPr>
            <p:cNvPr id="31" name="Text Box 24">
              <a:extLst>
                <a:ext uri="{FF2B5EF4-FFF2-40B4-BE49-F238E27FC236}">
                  <a16:creationId xmlns:a16="http://schemas.microsoft.com/office/drawing/2014/main" id="{3C78BF88-4A68-4B01-802C-4381A5D0F601}"/>
                </a:ext>
              </a:extLst>
            </p:cNvPr>
            <p:cNvSpPr txBox="1">
              <a:spLocks noChangeArrowheads="1"/>
            </p:cNvSpPr>
            <p:nvPr/>
          </p:nvSpPr>
          <p:spPr bwMode="auto">
            <a:xfrm>
              <a:off x="3360" y="3433"/>
              <a:ext cx="403" cy="291"/>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a:t>
              </a:r>
              <a:r>
                <a:rPr lang="en-US" sz="2400" dirty="0"/>
                <a:t> </a:t>
              </a:r>
              <a:r>
                <a:rPr lang="en-GB" sz="2400" dirty="0"/>
                <a:t>=</a:t>
              </a:r>
            </a:p>
          </p:txBody>
        </p:sp>
        <p:sp>
          <p:nvSpPr>
            <p:cNvPr id="32" name="Text Box 25">
              <a:extLst>
                <a:ext uri="{FF2B5EF4-FFF2-40B4-BE49-F238E27FC236}">
                  <a16:creationId xmlns:a16="http://schemas.microsoft.com/office/drawing/2014/main" id="{6AB700B3-D007-4A0C-B55D-C48868A636C8}"/>
                </a:ext>
              </a:extLst>
            </p:cNvPr>
            <p:cNvSpPr txBox="1">
              <a:spLocks noChangeArrowheads="1"/>
            </p:cNvSpPr>
            <p:nvPr/>
          </p:nvSpPr>
          <p:spPr bwMode="auto">
            <a:xfrm>
              <a:off x="4270" y="3312"/>
              <a:ext cx="1001" cy="291"/>
            </a:xfrm>
            <a:prstGeom prst="rect">
              <a:avLst/>
            </a:prstGeom>
            <a:noFill/>
            <a:ln w="9525">
              <a:noFill/>
              <a:miter lim="800000"/>
              <a:headEnd/>
              <a:tailEnd/>
            </a:ln>
            <a:effectLst/>
          </p:spPr>
          <p:txBody>
            <a:bodyPr wrap="none">
              <a:spAutoFit/>
            </a:bodyPr>
            <a:lstStyle/>
            <a:p>
              <a:pPr eaLnBrk="0" hangingPunct="0"/>
              <a:r>
                <a:rPr lang="en-US" sz="2400" dirty="0">
                  <a:latin typeface="+mn-lt"/>
                </a:rPr>
                <a:t>12 sin 28</a:t>
              </a:r>
              <a:r>
                <a:rPr lang="en-US" sz="2400" dirty="0">
                  <a:latin typeface="+mn-lt"/>
                  <a:cs typeface="Arial" pitchFamily="34" charset="0"/>
                </a:rPr>
                <a:t>°</a:t>
              </a:r>
              <a:endParaRPr lang="en-GB" sz="2400" dirty="0">
                <a:latin typeface="+mn-lt"/>
                <a:cs typeface="Arial" pitchFamily="34" charset="0"/>
              </a:endParaRPr>
            </a:p>
          </p:txBody>
        </p:sp>
        <p:sp>
          <p:nvSpPr>
            <p:cNvPr id="33" name="Line 26">
              <a:extLst>
                <a:ext uri="{FF2B5EF4-FFF2-40B4-BE49-F238E27FC236}">
                  <a16:creationId xmlns:a16="http://schemas.microsoft.com/office/drawing/2014/main" id="{76D34382-E148-45CD-86B0-8A6A019C7BB9}"/>
                </a:ext>
              </a:extLst>
            </p:cNvPr>
            <p:cNvSpPr>
              <a:spLocks noChangeShapeType="1"/>
            </p:cNvSpPr>
            <p:nvPr/>
          </p:nvSpPr>
          <p:spPr bwMode="auto">
            <a:xfrm>
              <a:off x="4295" y="3577"/>
              <a:ext cx="922" cy="0"/>
            </a:xfrm>
            <a:prstGeom prst="line">
              <a:avLst/>
            </a:prstGeom>
            <a:noFill/>
            <a:ln w="28575">
              <a:solidFill>
                <a:schemeClr val="tx1"/>
              </a:solidFill>
              <a:round/>
              <a:headEnd/>
              <a:tailEnd/>
            </a:ln>
            <a:effectLst/>
          </p:spPr>
          <p:txBody>
            <a:bodyPr/>
            <a:lstStyle/>
            <a:p>
              <a:endParaRPr lang="en-GB" sz="2400"/>
            </a:p>
          </p:txBody>
        </p:sp>
        <p:sp>
          <p:nvSpPr>
            <p:cNvPr id="34" name="Text Box 27">
              <a:extLst>
                <a:ext uri="{FF2B5EF4-FFF2-40B4-BE49-F238E27FC236}">
                  <a16:creationId xmlns:a16="http://schemas.microsoft.com/office/drawing/2014/main" id="{9EC8CAA0-0BBD-4227-AF51-8E983853A608}"/>
                </a:ext>
              </a:extLst>
            </p:cNvPr>
            <p:cNvSpPr txBox="1">
              <a:spLocks noChangeArrowheads="1"/>
            </p:cNvSpPr>
            <p:nvPr/>
          </p:nvSpPr>
          <p:spPr bwMode="auto">
            <a:xfrm>
              <a:off x="4591" y="3552"/>
              <a:ext cx="234" cy="291"/>
            </a:xfrm>
            <a:prstGeom prst="rect">
              <a:avLst/>
            </a:prstGeom>
            <a:noFill/>
            <a:ln w="9525">
              <a:noFill/>
              <a:miter lim="800000"/>
              <a:headEnd/>
              <a:tailEnd/>
            </a:ln>
            <a:effectLst/>
          </p:spPr>
          <p:txBody>
            <a:bodyPr wrap="none">
              <a:spAutoFit/>
            </a:bodyPr>
            <a:lstStyle/>
            <a:p>
              <a:pPr eaLnBrk="0" hangingPunct="0"/>
              <a:r>
                <a:rPr lang="en-US" sz="2400" dirty="0">
                  <a:latin typeface="+mn-lt"/>
                </a:rPr>
                <a:t>8</a:t>
              </a:r>
              <a:endParaRPr lang="en-GB" sz="2400" dirty="0">
                <a:latin typeface="+mn-lt"/>
              </a:endParaRPr>
            </a:p>
          </p:txBody>
        </p:sp>
      </p:grpSp>
      <p:sp>
        <p:nvSpPr>
          <p:cNvPr id="36" name="Freeform 29">
            <a:extLst>
              <a:ext uri="{FF2B5EF4-FFF2-40B4-BE49-F238E27FC236}">
                <a16:creationId xmlns:a16="http://schemas.microsoft.com/office/drawing/2014/main" id="{DBB32B24-96AF-4214-9278-13AC10CEE6FE}"/>
              </a:ext>
            </a:extLst>
          </p:cNvPr>
          <p:cNvSpPr>
            <a:spLocks/>
          </p:cNvSpPr>
          <p:nvPr/>
        </p:nvSpPr>
        <p:spPr bwMode="auto">
          <a:xfrm>
            <a:off x="762001" y="2193925"/>
            <a:ext cx="2743200" cy="1725613"/>
          </a:xfrm>
          <a:custGeom>
            <a:avLst/>
            <a:gdLst>
              <a:gd name="connsiteX0" fmla="*/ 0 w 10000"/>
              <a:gd name="connsiteY0" fmla="*/ 10064 h 10064"/>
              <a:gd name="connsiteX1" fmla="*/ 10000 w 10000"/>
              <a:gd name="connsiteY1" fmla="*/ 10064 h 10064"/>
              <a:gd name="connsiteX2" fmla="*/ 6265 w 10000"/>
              <a:gd name="connsiteY2" fmla="*/ 0 h 10064"/>
              <a:gd name="connsiteX3" fmla="*/ 0 w 10000"/>
              <a:gd name="connsiteY3" fmla="*/ 10064 h 10064"/>
              <a:gd name="connsiteX0" fmla="*/ 0 w 10000"/>
              <a:gd name="connsiteY0" fmla="*/ 8082 h 8082"/>
              <a:gd name="connsiteX1" fmla="*/ 10000 w 10000"/>
              <a:gd name="connsiteY1" fmla="*/ 8082 h 8082"/>
              <a:gd name="connsiteX2" fmla="*/ 3578 w 10000"/>
              <a:gd name="connsiteY2" fmla="*/ 0 h 8082"/>
              <a:gd name="connsiteX3" fmla="*/ 0 w 10000"/>
              <a:gd name="connsiteY3" fmla="*/ 8082 h 8082"/>
            </a:gdLst>
            <a:ahLst/>
            <a:cxnLst>
              <a:cxn ang="0">
                <a:pos x="connsiteX0" y="connsiteY0"/>
              </a:cxn>
              <a:cxn ang="0">
                <a:pos x="connsiteX1" y="connsiteY1"/>
              </a:cxn>
              <a:cxn ang="0">
                <a:pos x="connsiteX2" y="connsiteY2"/>
              </a:cxn>
              <a:cxn ang="0">
                <a:pos x="connsiteX3" y="connsiteY3"/>
              </a:cxn>
            </a:cxnLst>
            <a:rect l="l" t="t" r="r" b="b"/>
            <a:pathLst>
              <a:path w="10000" h="8082">
                <a:moveTo>
                  <a:pt x="0" y="8082"/>
                </a:moveTo>
                <a:lnTo>
                  <a:pt x="10000" y="8082"/>
                </a:lnTo>
                <a:lnTo>
                  <a:pt x="3578" y="0"/>
                </a:lnTo>
                <a:lnTo>
                  <a:pt x="0" y="8082"/>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sz="2400"/>
          </a:p>
        </p:txBody>
      </p:sp>
      <p:sp>
        <p:nvSpPr>
          <p:cNvPr id="38" name="Text Box 32">
            <a:extLst>
              <a:ext uri="{FF2B5EF4-FFF2-40B4-BE49-F238E27FC236}">
                <a16:creationId xmlns:a16="http://schemas.microsoft.com/office/drawing/2014/main" id="{BB379EEC-1D8A-4B99-8EFB-8C5F9556785A}"/>
              </a:ext>
            </a:extLst>
          </p:cNvPr>
          <p:cNvSpPr txBox="1">
            <a:spLocks noChangeArrowheads="1"/>
          </p:cNvSpPr>
          <p:nvPr/>
        </p:nvSpPr>
        <p:spPr bwMode="auto">
          <a:xfrm>
            <a:off x="2466976" y="2620963"/>
            <a:ext cx="903288" cy="461963"/>
          </a:xfrm>
          <a:prstGeom prst="rect">
            <a:avLst/>
          </a:prstGeom>
          <a:noFill/>
          <a:ln w="9525">
            <a:noFill/>
            <a:miter lim="800000"/>
            <a:headEnd/>
            <a:tailEnd/>
          </a:ln>
          <a:effectLst/>
        </p:spPr>
        <p:txBody>
          <a:bodyPr wrap="none">
            <a:spAutoFit/>
          </a:bodyPr>
          <a:lstStyle/>
          <a:p>
            <a:pPr eaLnBrk="0" hangingPunct="0"/>
            <a:r>
              <a:rPr lang="en-US" sz="2400" b="1" dirty="0">
                <a:latin typeface="+mn-lt"/>
              </a:rPr>
              <a:t>8</a:t>
            </a:r>
            <a:r>
              <a:rPr lang="en-GB" sz="2400" b="1" dirty="0">
                <a:latin typeface="+mn-lt"/>
              </a:rPr>
              <a:t> cm</a:t>
            </a:r>
          </a:p>
        </p:txBody>
      </p:sp>
      <p:sp>
        <p:nvSpPr>
          <p:cNvPr id="39" name="Text Box 33">
            <a:extLst>
              <a:ext uri="{FF2B5EF4-FFF2-40B4-BE49-F238E27FC236}">
                <a16:creationId xmlns:a16="http://schemas.microsoft.com/office/drawing/2014/main" id="{938CA1FD-EB39-41F0-A417-69F70E176D08}"/>
              </a:ext>
            </a:extLst>
          </p:cNvPr>
          <p:cNvSpPr txBox="1">
            <a:spLocks noChangeArrowheads="1"/>
          </p:cNvSpPr>
          <p:nvPr/>
        </p:nvSpPr>
        <p:spPr bwMode="auto">
          <a:xfrm>
            <a:off x="1000126" y="3482975"/>
            <a:ext cx="601663" cy="400050"/>
          </a:xfrm>
          <a:prstGeom prst="rect">
            <a:avLst/>
          </a:prstGeom>
          <a:noFill/>
          <a:ln w="9525">
            <a:noFill/>
            <a:miter lim="800000"/>
            <a:headEnd/>
            <a:tailEnd/>
          </a:ln>
          <a:effectLst/>
        </p:spPr>
        <p:txBody>
          <a:bodyPr wrap="none">
            <a:spAutoFit/>
          </a:bodyPr>
          <a:lstStyle/>
          <a:p>
            <a:pPr eaLnBrk="0" hangingPunct="0"/>
            <a:r>
              <a:rPr lang="en-US" sz="2000" b="1" dirty="0">
                <a:latin typeface="+mn-lt"/>
              </a:rPr>
              <a:t>28</a:t>
            </a:r>
            <a:r>
              <a:rPr lang="en-GB" sz="2000" b="1" dirty="0">
                <a:latin typeface="+mn-lt"/>
                <a:cs typeface="Arial" pitchFamily="34" charset="0"/>
              </a:rPr>
              <a:t>°</a:t>
            </a:r>
            <a:endParaRPr lang="en-GB" sz="2000" b="1" dirty="0">
              <a:latin typeface="+mn-lt"/>
            </a:endParaRPr>
          </a:p>
        </p:txBody>
      </p:sp>
      <p:sp>
        <p:nvSpPr>
          <p:cNvPr id="40" name="Text Box 34">
            <a:extLst>
              <a:ext uri="{FF2B5EF4-FFF2-40B4-BE49-F238E27FC236}">
                <a16:creationId xmlns:a16="http://schemas.microsoft.com/office/drawing/2014/main" id="{66F2C0D6-92F9-44A5-B77E-0C6596EDCFFC}"/>
              </a:ext>
            </a:extLst>
          </p:cNvPr>
          <p:cNvSpPr txBox="1">
            <a:spLocks noChangeArrowheads="1"/>
          </p:cNvSpPr>
          <p:nvPr/>
        </p:nvSpPr>
        <p:spPr bwMode="auto">
          <a:xfrm>
            <a:off x="3505201" y="3690938"/>
            <a:ext cx="371475" cy="461963"/>
          </a:xfrm>
          <a:prstGeom prst="rect">
            <a:avLst/>
          </a:prstGeom>
          <a:noFill/>
          <a:ln w="9525">
            <a:noFill/>
            <a:miter lim="800000"/>
            <a:headEnd/>
            <a:tailEnd/>
          </a:ln>
          <a:effectLst/>
        </p:spPr>
        <p:txBody>
          <a:bodyPr wrap="none">
            <a:spAutoFit/>
          </a:bodyPr>
          <a:lstStyle/>
          <a:p>
            <a:pPr eaLnBrk="0" hangingPunct="0"/>
            <a:r>
              <a:rPr lang="en-US" i="1" dirty="0"/>
              <a:t>B</a:t>
            </a:r>
            <a:endParaRPr lang="en-GB" i="1" dirty="0"/>
          </a:p>
        </p:txBody>
      </p:sp>
      <p:sp>
        <p:nvSpPr>
          <p:cNvPr id="41" name="Text Box 35">
            <a:extLst>
              <a:ext uri="{FF2B5EF4-FFF2-40B4-BE49-F238E27FC236}">
                <a16:creationId xmlns:a16="http://schemas.microsoft.com/office/drawing/2014/main" id="{420779E2-DF01-49EF-B902-78D6C4F0A377}"/>
              </a:ext>
            </a:extLst>
          </p:cNvPr>
          <p:cNvSpPr txBox="1">
            <a:spLocks noChangeArrowheads="1"/>
          </p:cNvSpPr>
          <p:nvPr/>
        </p:nvSpPr>
        <p:spPr bwMode="auto">
          <a:xfrm>
            <a:off x="1784351" y="3878263"/>
            <a:ext cx="1090613" cy="461963"/>
          </a:xfrm>
          <a:prstGeom prst="rect">
            <a:avLst/>
          </a:prstGeom>
          <a:noFill/>
          <a:ln w="9525">
            <a:noFill/>
            <a:miter lim="800000"/>
            <a:headEnd/>
            <a:tailEnd/>
          </a:ln>
          <a:effectLst/>
        </p:spPr>
        <p:txBody>
          <a:bodyPr wrap="none">
            <a:spAutoFit/>
          </a:bodyPr>
          <a:lstStyle/>
          <a:p>
            <a:pPr eaLnBrk="0" hangingPunct="0"/>
            <a:r>
              <a:rPr lang="en-US" sz="2400" b="1" dirty="0">
                <a:latin typeface="+mn-lt"/>
              </a:rPr>
              <a:t>12</a:t>
            </a:r>
            <a:r>
              <a:rPr lang="en-GB" sz="2400" b="1" dirty="0">
                <a:latin typeface="+mn-lt"/>
              </a:rPr>
              <a:t> cm</a:t>
            </a:r>
          </a:p>
        </p:txBody>
      </p:sp>
      <p:sp>
        <p:nvSpPr>
          <p:cNvPr id="42" name="Text Box 36">
            <a:extLst>
              <a:ext uri="{FF2B5EF4-FFF2-40B4-BE49-F238E27FC236}">
                <a16:creationId xmlns:a16="http://schemas.microsoft.com/office/drawing/2014/main" id="{067EA900-D558-405D-B6FC-871664294224}"/>
              </a:ext>
            </a:extLst>
          </p:cNvPr>
          <p:cNvSpPr txBox="1">
            <a:spLocks noChangeArrowheads="1"/>
          </p:cNvSpPr>
          <p:nvPr/>
        </p:nvSpPr>
        <p:spPr bwMode="auto">
          <a:xfrm>
            <a:off x="325438" y="3708400"/>
            <a:ext cx="371475" cy="461963"/>
          </a:xfrm>
          <a:prstGeom prst="rect">
            <a:avLst/>
          </a:prstGeom>
          <a:noFill/>
          <a:ln w="9525">
            <a:noFill/>
            <a:miter lim="800000"/>
            <a:headEnd/>
            <a:tailEnd/>
          </a:ln>
          <a:effectLst/>
        </p:spPr>
        <p:txBody>
          <a:bodyPr wrap="none">
            <a:spAutoFit/>
          </a:bodyPr>
          <a:lstStyle/>
          <a:p>
            <a:pPr eaLnBrk="0" hangingPunct="0"/>
            <a:r>
              <a:rPr lang="en-US" i="1" dirty="0"/>
              <a:t>A</a:t>
            </a:r>
            <a:endParaRPr lang="en-GB" i="1" dirty="0"/>
          </a:p>
        </p:txBody>
      </p:sp>
      <p:sp>
        <p:nvSpPr>
          <p:cNvPr id="43" name="Text Box 37">
            <a:extLst>
              <a:ext uri="{FF2B5EF4-FFF2-40B4-BE49-F238E27FC236}">
                <a16:creationId xmlns:a16="http://schemas.microsoft.com/office/drawing/2014/main" id="{EBEFD725-87CC-467E-B00B-29201E7296E9}"/>
              </a:ext>
            </a:extLst>
          </p:cNvPr>
          <p:cNvSpPr txBox="1">
            <a:spLocks noChangeArrowheads="1"/>
          </p:cNvSpPr>
          <p:nvPr/>
        </p:nvSpPr>
        <p:spPr bwMode="auto">
          <a:xfrm>
            <a:off x="1403351" y="1905000"/>
            <a:ext cx="390525" cy="461963"/>
          </a:xfrm>
          <a:prstGeom prst="rect">
            <a:avLst/>
          </a:prstGeom>
          <a:noFill/>
          <a:ln w="9525">
            <a:noFill/>
            <a:miter lim="800000"/>
            <a:headEnd/>
            <a:tailEnd/>
          </a:ln>
          <a:effectLst/>
        </p:spPr>
        <p:txBody>
          <a:bodyPr wrap="none">
            <a:spAutoFit/>
          </a:bodyPr>
          <a:lstStyle/>
          <a:p>
            <a:pPr eaLnBrk="0" hangingPunct="0"/>
            <a:r>
              <a:rPr lang="en-US" i="1" dirty="0"/>
              <a:t>C</a:t>
            </a:r>
            <a:endParaRPr lang="en-GB" i="1" dirty="0"/>
          </a:p>
        </p:txBody>
      </p:sp>
      <p:sp>
        <p:nvSpPr>
          <p:cNvPr id="45" name="Text Box 5">
            <a:extLst>
              <a:ext uri="{FF2B5EF4-FFF2-40B4-BE49-F238E27FC236}">
                <a16:creationId xmlns:a16="http://schemas.microsoft.com/office/drawing/2014/main" id="{CF551094-3A6B-46D7-ADD5-D484CB61A787}"/>
              </a:ext>
            </a:extLst>
          </p:cNvPr>
          <p:cNvSpPr txBox="1">
            <a:spLocks noChangeArrowheads="1"/>
          </p:cNvSpPr>
          <p:nvPr/>
        </p:nvSpPr>
        <p:spPr bwMode="auto">
          <a:xfrm>
            <a:off x="230034" y="4313466"/>
            <a:ext cx="5353365" cy="461665"/>
          </a:xfrm>
          <a:prstGeom prst="rect">
            <a:avLst/>
          </a:prstGeom>
          <a:noFill/>
          <a:ln w="9525">
            <a:noFill/>
            <a:miter lim="800000"/>
            <a:headEnd/>
            <a:tailEnd/>
          </a:ln>
          <a:effectLst/>
        </p:spPr>
        <p:txBody>
          <a:bodyPr wrap="square">
            <a:spAutoFit/>
          </a:bodyPr>
          <a:lstStyle/>
          <a:p>
            <a:pPr eaLnBrk="0" hangingPunct="0"/>
            <a:r>
              <a:rPr lang="en-GB" sz="2400" dirty="0">
                <a:latin typeface="+mn-lt"/>
              </a:rPr>
              <a:t>Since </a:t>
            </a:r>
            <a:r>
              <a:rPr lang="en-GB" i="1" dirty="0"/>
              <a:t>C</a:t>
            </a:r>
            <a:r>
              <a:rPr lang="en-GB" sz="2400" dirty="0">
                <a:latin typeface="+mn-lt"/>
              </a:rPr>
              <a:t> could be acute or obtuse,</a:t>
            </a:r>
          </a:p>
        </p:txBody>
      </p:sp>
      <p:sp>
        <p:nvSpPr>
          <p:cNvPr id="46" name="Text Box 21">
            <a:extLst>
              <a:ext uri="{FF2B5EF4-FFF2-40B4-BE49-F238E27FC236}">
                <a16:creationId xmlns:a16="http://schemas.microsoft.com/office/drawing/2014/main" id="{D3E21CE8-E6A4-491D-87BA-0240040EF750}"/>
              </a:ext>
            </a:extLst>
          </p:cNvPr>
          <p:cNvSpPr txBox="1">
            <a:spLocks noChangeArrowheads="1"/>
          </p:cNvSpPr>
          <p:nvPr/>
        </p:nvSpPr>
        <p:spPr bwMode="auto">
          <a:xfrm>
            <a:off x="5096000" y="4298927"/>
            <a:ext cx="1566454"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 </a:t>
            </a:r>
            <a:r>
              <a:rPr lang="en-US" sz="2400" dirty="0">
                <a:latin typeface="+mn-lt"/>
              </a:rPr>
              <a:t>44.8</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7" name="Text Box 21">
            <a:extLst>
              <a:ext uri="{FF2B5EF4-FFF2-40B4-BE49-F238E27FC236}">
                <a16:creationId xmlns:a16="http://schemas.microsoft.com/office/drawing/2014/main" id="{FC28843F-77BC-4611-995B-8E47B39A30B4}"/>
              </a:ext>
            </a:extLst>
          </p:cNvPr>
          <p:cNvSpPr txBox="1">
            <a:spLocks noChangeArrowheads="1"/>
          </p:cNvSpPr>
          <p:nvPr/>
        </p:nvSpPr>
        <p:spPr bwMode="auto">
          <a:xfrm>
            <a:off x="3393321" y="4772866"/>
            <a:ext cx="2098651" cy="461665"/>
          </a:xfrm>
          <a:prstGeom prst="rect">
            <a:avLst/>
          </a:prstGeom>
          <a:noFill/>
          <a:ln w="9525">
            <a:noFill/>
            <a:miter lim="800000"/>
            <a:headEnd/>
            <a:tailEnd/>
          </a:ln>
          <a:effectLst/>
        </p:spPr>
        <p:txBody>
          <a:bodyPr wrap="none">
            <a:spAutoFit/>
          </a:bodyPr>
          <a:lstStyle/>
          <a:p>
            <a:pPr eaLnBrk="0" hangingPunct="0"/>
            <a:r>
              <a:rPr lang="en-US" dirty="0">
                <a:latin typeface="+mn-lt"/>
              </a:rPr>
              <a:t>(180 </a:t>
            </a:r>
            <a:r>
              <a:rPr lang="en-US" sz="2400" dirty="0"/>
              <a:t>– </a:t>
            </a:r>
            <a:r>
              <a:rPr lang="en-US" sz="2400" dirty="0">
                <a:latin typeface="+mn-lt"/>
              </a:rPr>
              <a:t>44.8)</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8" name="Text Box 21">
            <a:extLst>
              <a:ext uri="{FF2B5EF4-FFF2-40B4-BE49-F238E27FC236}">
                <a16:creationId xmlns:a16="http://schemas.microsoft.com/office/drawing/2014/main" id="{E7658194-FA30-458C-929E-AA8277533567}"/>
              </a:ext>
            </a:extLst>
          </p:cNvPr>
          <p:cNvSpPr txBox="1">
            <a:spLocks noChangeArrowheads="1"/>
          </p:cNvSpPr>
          <p:nvPr/>
        </p:nvSpPr>
        <p:spPr bwMode="auto">
          <a:xfrm>
            <a:off x="5336445" y="4748633"/>
            <a:ext cx="1422184" cy="461665"/>
          </a:xfrm>
          <a:prstGeom prst="rect">
            <a:avLst/>
          </a:prstGeom>
          <a:noFill/>
          <a:ln w="9525">
            <a:noFill/>
            <a:miter lim="800000"/>
            <a:headEnd/>
            <a:tailEnd/>
          </a:ln>
          <a:effectLst/>
        </p:spPr>
        <p:txBody>
          <a:bodyPr wrap="none">
            <a:spAutoFit/>
          </a:bodyPr>
          <a:lstStyle/>
          <a:p>
            <a:pPr eaLnBrk="0" hangingPunct="0"/>
            <a:r>
              <a:rPr lang="en-US" sz="2400" dirty="0"/>
              <a:t>≈ </a:t>
            </a:r>
            <a:r>
              <a:rPr lang="en-US" sz="2400" dirty="0">
                <a:latin typeface="+mn-lt"/>
              </a:rPr>
              <a:t>135.2</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9" name="Text Box 5">
            <a:extLst>
              <a:ext uri="{FF2B5EF4-FFF2-40B4-BE49-F238E27FC236}">
                <a16:creationId xmlns:a16="http://schemas.microsoft.com/office/drawing/2014/main" id="{EF30DBCC-EB62-4563-AC13-3C871A2D2856}"/>
              </a:ext>
            </a:extLst>
          </p:cNvPr>
          <p:cNvSpPr txBox="1">
            <a:spLocks noChangeArrowheads="1"/>
          </p:cNvSpPr>
          <p:nvPr/>
        </p:nvSpPr>
        <p:spPr bwMode="auto">
          <a:xfrm>
            <a:off x="6615906" y="4267200"/>
            <a:ext cx="1527213" cy="461665"/>
          </a:xfrm>
          <a:prstGeom prst="rect">
            <a:avLst/>
          </a:prstGeom>
          <a:noFill/>
          <a:ln w="9525">
            <a:noFill/>
            <a:miter lim="800000"/>
            <a:headEnd/>
            <a:tailEnd/>
          </a:ln>
          <a:effectLst/>
        </p:spPr>
        <p:txBody>
          <a:bodyPr wrap="square">
            <a:spAutoFit/>
          </a:bodyPr>
          <a:lstStyle/>
          <a:p>
            <a:pPr eaLnBrk="0" hangingPunct="0"/>
            <a:r>
              <a:rPr lang="en-GB" sz="2400" dirty="0">
                <a:latin typeface="+mn-lt"/>
              </a:rPr>
              <a:t>if acute</a:t>
            </a:r>
          </a:p>
        </p:txBody>
      </p:sp>
      <p:sp>
        <p:nvSpPr>
          <p:cNvPr id="50" name="Text Box 5">
            <a:extLst>
              <a:ext uri="{FF2B5EF4-FFF2-40B4-BE49-F238E27FC236}">
                <a16:creationId xmlns:a16="http://schemas.microsoft.com/office/drawing/2014/main" id="{AFD18BF1-A40C-44E2-89BE-D709F7457014}"/>
              </a:ext>
            </a:extLst>
          </p:cNvPr>
          <p:cNvSpPr txBox="1">
            <a:spLocks noChangeArrowheads="1"/>
          </p:cNvSpPr>
          <p:nvPr/>
        </p:nvSpPr>
        <p:spPr bwMode="auto">
          <a:xfrm>
            <a:off x="6629381" y="4724400"/>
            <a:ext cx="1527213" cy="461665"/>
          </a:xfrm>
          <a:prstGeom prst="rect">
            <a:avLst/>
          </a:prstGeom>
          <a:noFill/>
          <a:ln w="9525">
            <a:noFill/>
            <a:miter lim="800000"/>
            <a:headEnd/>
            <a:tailEnd/>
          </a:ln>
          <a:effectLst/>
        </p:spPr>
        <p:txBody>
          <a:bodyPr wrap="square">
            <a:spAutoFit/>
          </a:bodyPr>
          <a:lstStyle/>
          <a:p>
            <a:pPr eaLnBrk="0" hangingPunct="0"/>
            <a:r>
              <a:rPr lang="en-GB" sz="2400" dirty="0">
                <a:latin typeface="+mn-lt"/>
              </a:rPr>
              <a:t>if obtuse</a:t>
            </a:r>
          </a:p>
        </p:txBody>
      </p:sp>
      <p:sp>
        <p:nvSpPr>
          <p:cNvPr id="51" name="Text Box 5">
            <a:extLst>
              <a:ext uri="{FF2B5EF4-FFF2-40B4-BE49-F238E27FC236}">
                <a16:creationId xmlns:a16="http://schemas.microsoft.com/office/drawing/2014/main" id="{30F30917-2173-4E66-BFB1-0B224C8673F1}"/>
              </a:ext>
            </a:extLst>
          </p:cNvPr>
          <p:cNvSpPr txBox="1">
            <a:spLocks noChangeArrowheads="1"/>
          </p:cNvSpPr>
          <p:nvPr/>
        </p:nvSpPr>
        <p:spPr bwMode="auto">
          <a:xfrm>
            <a:off x="2903539" y="4742565"/>
            <a:ext cx="548947" cy="461665"/>
          </a:xfrm>
          <a:prstGeom prst="rect">
            <a:avLst/>
          </a:prstGeom>
          <a:noFill/>
          <a:ln w="9525">
            <a:noFill/>
            <a:miter lim="800000"/>
            <a:headEnd/>
            <a:tailEnd/>
          </a:ln>
          <a:effectLst/>
        </p:spPr>
        <p:txBody>
          <a:bodyPr wrap="square">
            <a:spAutoFit/>
          </a:bodyPr>
          <a:lstStyle/>
          <a:p>
            <a:pPr eaLnBrk="0" hangingPunct="0"/>
            <a:r>
              <a:rPr lang="en-GB" sz="2400" dirty="0">
                <a:latin typeface="+mn-lt"/>
              </a:rPr>
              <a:t>or</a:t>
            </a:r>
          </a:p>
        </p:txBody>
      </p:sp>
      <p:sp>
        <p:nvSpPr>
          <p:cNvPr id="52" name="Text Box 5">
            <a:extLst>
              <a:ext uri="{FF2B5EF4-FFF2-40B4-BE49-F238E27FC236}">
                <a16:creationId xmlns:a16="http://schemas.microsoft.com/office/drawing/2014/main" id="{BE8F7BD2-046C-4D67-B8D2-6D9937310ADC}"/>
              </a:ext>
            </a:extLst>
          </p:cNvPr>
          <p:cNvSpPr txBox="1">
            <a:spLocks noChangeArrowheads="1"/>
          </p:cNvSpPr>
          <p:nvPr/>
        </p:nvSpPr>
        <p:spPr bwMode="auto">
          <a:xfrm>
            <a:off x="76200" y="5181600"/>
            <a:ext cx="9009580" cy="461665"/>
          </a:xfrm>
          <a:prstGeom prst="rect">
            <a:avLst/>
          </a:prstGeom>
          <a:noFill/>
          <a:ln w="9525">
            <a:noFill/>
            <a:miter lim="800000"/>
            <a:headEnd/>
            <a:tailEnd/>
          </a:ln>
          <a:effectLst/>
        </p:spPr>
        <p:txBody>
          <a:bodyPr wrap="square">
            <a:spAutoFit/>
          </a:bodyPr>
          <a:lstStyle/>
          <a:p>
            <a:pPr eaLnBrk="0" hangingPunct="0"/>
            <a:r>
              <a:rPr lang="en-GB" sz="2400" dirty="0">
                <a:latin typeface="+mn-lt"/>
              </a:rPr>
              <a:t>However, we do not reject </a:t>
            </a:r>
            <a:r>
              <a:rPr lang="en-GB" sz="2400" i="1" dirty="0">
                <a:cs typeface="Times New Roman" panose="02020603050405020304" pitchFamily="18" charset="0"/>
              </a:rPr>
              <a:t>C</a:t>
            </a:r>
            <a:r>
              <a:rPr lang="en-GB" sz="2400" dirty="0">
                <a:latin typeface="+mn-lt"/>
              </a:rPr>
              <a:t> </a:t>
            </a:r>
            <a:r>
              <a:rPr lang="en-US" dirty="0"/>
              <a:t>≈ </a:t>
            </a:r>
            <a:r>
              <a:rPr lang="en-US" dirty="0">
                <a:latin typeface="+mn-lt"/>
              </a:rPr>
              <a:t>135.2°,</a:t>
            </a:r>
            <a:r>
              <a:rPr lang="en-US" dirty="0">
                <a:cs typeface="Arial" pitchFamily="34" charset="0"/>
              </a:rPr>
              <a:t> </a:t>
            </a:r>
            <a:r>
              <a:rPr lang="en-US" dirty="0">
                <a:latin typeface="+mn-lt"/>
              </a:rPr>
              <a:t>as 135.2</a:t>
            </a:r>
            <a:r>
              <a:rPr lang="en-US" dirty="0">
                <a:cs typeface="Arial" pitchFamily="34" charset="0"/>
              </a:rPr>
              <a:t>°</a:t>
            </a:r>
            <a:r>
              <a:rPr lang="en-US" dirty="0">
                <a:latin typeface="+mn-lt"/>
              </a:rPr>
              <a:t> </a:t>
            </a:r>
            <a:r>
              <a:rPr lang="en-US" dirty="0">
                <a:cs typeface="Times New Roman" panose="02020603050405020304" pitchFamily="18" charset="0"/>
              </a:rPr>
              <a:t>+</a:t>
            </a:r>
            <a:r>
              <a:rPr lang="en-US" dirty="0">
                <a:latin typeface="+mn-lt"/>
              </a:rPr>
              <a:t> 28</a:t>
            </a:r>
            <a:r>
              <a:rPr lang="en-US" dirty="0">
                <a:cs typeface="Arial" pitchFamily="34" charset="0"/>
              </a:rPr>
              <a:t>°</a:t>
            </a:r>
            <a:r>
              <a:rPr lang="en-US" dirty="0">
                <a:latin typeface="+mn-lt"/>
              </a:rPr>
              <a:t> </a:t>
            </a:r>
            <a:r>
              <a:rPr lang="en-US" dirty="0">
                <a:cs typeface="Times New Roman" panose="02020603050405020304" pitchFamily="18" charset="0"/>
              </a:rPr>
              <a:t>=</a:t>
            </a:r>
            <a:r>
              <a:rPr lang="en-US" dirty="0">
                <a:latin typeface="+mn-lt"/>
              </a:rPr>
              <a:t> 163.2</a:t>
            </a:r>
            <a:r>
              <a:rPr lang="en-US" dirty="0">
                <a:cs typeface="Arial" pitchFamily="34" charset="0"/>
              </a:rPr>
              <a:t>°</a:t>
            </a:r>
            <a:r>
              <a:rPr lang="en-GB" sz="2400" dirty="0">
                <a:latin typeface="+mn-lt"/>
              </a:rPr>
              <a:t> </a:t>
            </a:r>
          </a:p>
        </p:txBody>
      </p:sp>
      <p:sp>
        <p:nvSpPr>
          <p:cNvPr id="53" name="Text Box 5">
            <a:extLst>
              <a:ext uri="{FF2B5EF4-FFF2-40B4-BE49-F238E27FC236}">
                <a16:creationId xmlns:a16="http://schemas.microsoft.com/office/drawing/2014/main" id="{C50B76E3-02B8-4FA3-BB97-0D437D48B434}"/>
              </a:ext>
            </a:extLst>
          </p:cNvPr>
          <p:cNvSpPr txBox="1">
            <a:spLocks noChangeArrowheads="1"/>
          </p:cNvSpPr>
          <p:nvPr/>
        </p:nvSpPr>
        <p:spPr bwMode="auto">
          <a:xfrm>
            <a:off x="325438" y="5652363"/>
            <a:ext cx="2141538" cy="461665"/>
          </a:xfrm>
          <a:prstGeom prst="rect">
            <a:avLst/>
          </a:prstGeom>
          <a:noFill/>
          <a:ln w="9525">
            <a:noFill/>
            <a:miter lim="800000"/>
            <a:headEnd/>
            <a:tailEnd/>
          </a:ln>
          <a:effectLst/>
        </p:spPr>
        <p:txBody>
          <a:bodyPr wrap="square">
            <a:spAutoFit/>
          </a:bodyPr>
          <a:lstStyle/>
          <a:p>
            <a:pPr eaLnBrk="0" hangingPunct="0"/>
            <a:r>
              <a:rPr lang="en-GB" sz="2400" dirty="0">
                <a:latin typeface="+mn-lt"/>
              </a:rPr>
              <a:t>which means</a:t>
            </a:r>
          </a:p>
        </p:txBody>
      </p:sp>
      <p:sp>
        <p:nvSpPr>
          <p:cNvPr id="54" name="Text Box 5">
            <a:extLst>
              <a:ext uri="{FF2B5EF4-FFF2-40B4-BE49-F238E27FC236}">
                <a16:creationId xmlns:a16="http://schemas.microsoft.com/office/drawing/2014/main" id="{5EE547F1-9756-45EB-B522-E309F70F456A}"/>
              </a:ext>
            </a:extLst>
          </p:cNvPr>
          <p:cNvSpPr txBox="1">
            <a:spLocks noChangeArrowheads="1"/>
          </p:cNvSpPr>
          <p:nvPr/>
        </p:nvSpPr>
        <p:spPr bwMode="auto">
          <a:xfrm>
            <a:off x="2315396" y="5638800"/>
            <a:ext cx="5664562" cy="461665"/>
          </a:xfrm>
          <a:prstGeom prst="rect">
            <a:avLst/>
          </a:prstGeom>
          <a:noFill/>
          <a:ln w="9525">
            <a:noFill/>
            <a:miter lim="800000"/>
            <a:headEnd/>
            <a:tailEnd/>
          </a:ln>
          <a:effectLst/>
        </p:spPr>
        <p:txBody>
          <a:bodyPr wrap="square">
            <a:spAutoFit/>
          </a:bodyPr>
          <a:lstStyle/>
          <a:p>
            <a:pPr eaLnBrk="0" hangingPunct="0"/>
            <a:r>
              <a:rPr lang="en-GB" sz="2400" dirty="0">
                <a:latin typeface="+mn-lt"/>
                <a:sym typeface="Symbol" panose="05050102010706020507" pitchFamily="18" charset="2"/>
              </a:rPr>
              <a:t>the angle </a:t>
            </a:r>
            <a:r>
              <a:rPr lang="en-US" i="1" dirty="0"/>
              <a:t>C </a:t>
            </a:r>
            <a:r>
              <a:rPr lang="en-US" dirty="0">
                <a:latin typeface="+mn-lt"/>
              </a:rPr>
              <a:t>could be </a:t>
            </a:r>
            <a:r>
              <a:rPr lang="en-US" dirty="0">
                <a:solidFill>
                  <a:srgbClr val="FF6600"/>
                </a:solidFill>
                <a:latin typeface="+mn-lt"/>
              </a:rPr>
              <a:t>44.8° or 135.2</a:t>
            </a:r>
            <a:r>
              <a:rPr lang="en-US" dirty="0">
                <a:solidFill>
                  <a:srgbClr val="FF6600"/>
                </a:solidFill>
              </a:rPr>
              <a:t>°</a:t>
            </a:r>
            <a:r>
              <a:rPr lang="en-US" dirty="0">
                <a:latin typeface="+mn-lt"/>
              </a:rPr>
              <a:t> </a:t>
            </a:r>
            <a:endParaRPr lang="en-GB" dirty="0">
              <a:latin typeface="+mn-lt"/>
            </a:endParaRPr>
          </a:p>
        </p:txBody>
      </p:sp>
      <p:sp>
        <p:nvSpPr>
          <p:cNvPr id="6" name="Partial Circle 5">
            <a:extLst>
              <a:ext uri="{FF2B5EF4-FFF2-40B4-BE49-F238E27FC236}">
                <a16:creationId xmlns:a16="http://schemas.microsoft.com/office/drawing/2014/main" id="{47373AD0-4FAB-42B3-A0CC-0CF13423FAC5}"/>
              </a:ext>
            </a:extLst>
          </p:cNvPr>
          <p:cNvSpPr/>
          <p:nvPr/>
        </p:nvSpPr>
        <p:spPr>
          <a:xfrm>
            <a:off x="541184" y="3642788"/>
            <a:ext cx="457200" cy="548640"/>
          </a:xfrm>
          <a:prstGeom prst="pie">
            <a:avLst>
              <a:gd name="adj1" fmla="val 18064696"/>
              <a:gd name="adj2" fmla="val 24366"/>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5" name="Text Box 5">
            <a:extLst>
              <a:ext uri="{FF2B5EF4-FFF2-40B4-BE49-F238E27FC236}">
                <a16:creationId xmlns:a16="http://schemas.microsoft.com/office/drawing/2014/main" id="{DD89B039-E583-4E64-B336-3ED3FF1E7828}"/>
              </a:ext>
            </a:extLst>
          </p:cNvPr>
          <p:cNvSpPr txBox="1">
            <a:spLocks noChangeArrowheads="1"/>
          </p:cNvSpPr>
          <p:nvPr/>
        </p:nvSpPr>
        <p:spPr bwMode="auto">
          <a:xfrm>
            <a:off x="2731542" y="6096000"/>
            <a:ext cx="5248415" cy="461665"/>
          </a:xfrm>
          <a:prstGeom prst="rect">
            <a:avLst/>
          </a:prstGeom>
          <a:noFill/>
          <a:ln w="9525">
            <a:noFill/>
            <a:miter lim="800000"/>
            <a:headEnd/>
            <a:tailEnd/>
          </a:ln>
          <a:effectLst/>
        </p:spPr>
        <p:txBody>
          <a:bodyPr wrap="square">
            <a:spAutoFit/>
          </a:bodyPr>
          <a:lstStyle/>
          <a:p>
            <a:pPr eaLnBrk="0" hangingPunct="0"/>
            <a:r>
              <a:rPr lang="en-GB" sz="2400" dirty="0">
                <a:latin typeface="+mn-lt"/>
              </a:rPr>
              <a:t>This is called </a:t>
            </a:r>
            <a:r>
              <a:rPr lang="en-GB" sz="2400" b="1" dirty="0">
                <a:solidFill>
                  <a:srgbClr val="FF6600"/>
                </a:solidFill>
                <a:latin typeface="+mn-lt"/>
              </a:rPr>
              <a:t>the ambiguous case</a:t>
            </a:r>
          </a:p>
        </p:txBody>
      </p:sp>
      <p:sp>
        <p:nvSpPr>
          <p:cNvPr id="56" name="Text Box 5">
            <a:extLst>
              <a:ext uri="{FF2B5EF4-FFF2-40B4-BE49-F238E27FC236}">
                <a16:creationId xmlns:a16="http://schemas.microsoft.com/office/drawing/2014/main" id="{0C8CFB32-BAFB-4EAB-A112-4FAE3F7B1F5D}"/>
              </a:ext>
            </a:extLst>
          </p:cNvPr>
          <p:cNvSpPr txBox="1">
            <a:spLocks noChangeArrowheads="1"/>
          </p:cNvSpPr>
          <p:nvPr/>
        </p:nvSpPr>
        <p:spPr bwMode="auto">
          <a:xfrm>
            <a:off x="2008964" y="1955823"/>
            <a:ext cx="2074290" cy="461665"/>
          </a:xfrm>
          <a:prstGeom prst="rect">
            <a:avLst/>
          </a:prstGeom>
          <a:noFill/>
          <a:ln w="9525">
            <a:noFill/>
            <a:miter lim="800000"/>
            <a:headEnd/>
            <a:tailEnd/>
          </a:ln>
          <a:effectLst/>
        </p:spPr>
        <p:txBody>
          <a:bodyPr wrap="square">
            <a:spAutoFit/>
          </a:bodyPr>
          <a:lstStyle/>
          <a:p>
            <a:pPr eaLnBrk="0" hangingPunct="0"/>
            <a:r>
              <a:rPr lang="en-GB" sz="2400" dirty="0">
                <a:latin typeface="+mn-lt"/>
              </a:rPr>
              <a:t>Not to scale</a:t>
            </a:r>
          </a:p>
        </p:txBody>
      </p:sp>
      <p:sp>
        <p:nvSpPr>
          <p:cNvPr id="57" name="Partial Circle 56">
            <a:extLst>
              <a:ext uri="{FF2B5EF4-FFF2-40B4-BE49-F238E27FC236}">
                <a16:creationId xmlns:a16="http://schemas.microsoft.com/office/drawing/2014/main" id="{98AEF4FC-01B9-4056-86BC-B8FCE45DDEA3}"/>
              </a:ext>
            </a:extLst>
          </p:cNvPr>
          <p:cNvSpPr/>
          <p:nvPr/>
        </p:nvSpPr>
        <p:spPr>
          <a:xfrm>
            <a:off x="1475882" y="1926713"/>
            <a:ext cx="548640" cy="548640"/>
          </a:xfrm>
          <a:prstGeom prst="pie">
            <a:avLst>
              <a:gd name="adj1" fmla="val 2615966"/>
              <a:gd name="adj2" fmla="val 7235067"/>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15769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00"/>
                                  </p:stCondLst>
                                  <p:childTnLst>
                                    <p:set>
                                      <p:cBhvr>
                                        <p:cTn id="9" dur="1" fill="hold">
                                          <p:stCondLst>
                                            <p:cond delay="0"/>
                                          </p:stCondLst>
                                        </p:cTn>
                                        <p:tgtEl>
                                          <p:spTgt spid="42"/>
                                        </p:tgtEl>
                                        <p:attrNameLst>
                                          <p:attrName>style.visibility</p:attrName>
                                        </p:attrNameLst>
                                      </p:cBhvr>
                                      <p:to>
                                        <p:strVal val="visible"/>
                                      </p:to>
                                    </p:set>
                                  </p:childTnLst>
                                </p:cTn>
                              </p:par>
                            </p:childTnLst>
                          </p:cTn>
                        </p:par>
                        <p:par>
                          <p:cTn id="10" fill="hold">
                            <p:stCondLst>
                              <p:cond delay="200"/>
                            </p:stCondLst>
                            <p:childTnLst>
                              <p:par>
                                <p:cTn id="11" presetID="1" presetClass="entr" presetSubtype="0" fill="hold" grpId="0" nodeType="afterEffect">
                                  <p:stCondLst>
                                    <p:cond delay="200"/>
                                  </p:stCondLst>
                                  <p:childTnLst>
                                    <p:set>
                                      <p:cBhvr>
                                        <p:cTn id="12" dur="1" fill="hold">
                                          <p:stCondLst>
                                            <p:cond delay="0"/>
                                          </p:stCondLst>
                                        </p:cTn>
                                        <p:tgtEl>
                                          <p:spTgt spid="40"/>
                                        </p:tgtEl>
                                        <p:attrNameLst>
                                          <p:attrName>style.visibility</p:attrName>
                                        </p:attrNameLst>
                                      </p:cBhvr>
                                      <p:to>
                                        <p:strVal val="visible"/>
                                      </p:to>
                                    </p:set>
                                  </p:childTnLst>
                                </p:cTn>
                              </p:par>
                            </p:childTnLst>
                          </p:cTn>
                        </p:par>
                        <p:par>
                          <p:cTn id="13" fill="hold">
                            <p:stCondLst>
                              <p:cond delay="400"/>
                            </p:stCondLst>
                            <p:childTnLst>
                              <p:par>
                                <p:cTn id="14" presetID="1" presetClass="entr" presetSubtype="0" fill="hold" grpId="0" nodeType="afterEffect">
                                  <p:stCondLst>
                                    <p:cond delay="200"/>
                                  </p:stCondLst>
                                  <p:childTnLst>
                                    <p:set>
                                      <p:cBhvr>
                                        <p:cTn id="15" dur="1" fill="hold">
                                          <p:stCondLst>
                                            <p:cond delay="0"/>
                                          </p:stCondLst>
                                        </p:cTn>
                                        <p:tgtEl>
                                          <p:spTgt spid="4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2"/>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29"/>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5"/>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46"/>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9"/>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51"/>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47"/>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48"/>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5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52"/>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53"/>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54"/>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28" grpId="0"/>
      <p:bldP spid="36" grpId="0" animBg="1"/>
      <p:bldP spid="38" grpId="0"/>
      <p:bldP spid="39" grpId="0"/>
      <p:bldP spid="40" grpId="0"/>
      <p:bldP spid="41" grpId="0"/>
      <p:bldP spid="42" grpId="0"/>
      <p:bldP spid="43" grpId="0"/>
      <p:bldP spid="45" grpId="0"/>
      <p:bldP spid="46" grpId="0"/>
      <p:bldP spid="47" grpId="0"/>
      <p:bldP spid="48" grpId="0"/>
      <p:bldP spid="49" grpId="0"/>
      <p:bldP spid="50" grpId="0"/>
      <p:bldP spid="51" grpId="0"/>
      <p:bldP spid="52" grpId="0"/>
      <p:bldP spid="53" grpId="0"/>
      <p:bldP spid="54" grpId="0"/>
      <p:bldP spid="6" grpId="0" animBg="1"/>
      <p:bldP spid="55" grpId="0"/>
      <p:bldP spid="56" grpId="0"/>
      <p:bldP spid="5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 Box 5">
            <a:extLst>
              <a:ext uri="{FF2B5EF4-FFF2-40B4-BE49-F238E27FC236}">
                <a16:creationId xmlns:a16="http://schemas.microsoft.com/office/drawing/2014/main" id="{9CB57F18-D7B8-4E55-9886-1647A008645D}"/>
              </a:ext>
            </a:extLst>
          </p:cNvPr>
          <p:cNvSpPr txBox="1">
            <a:spLocks noChangeArrowheads="1"/>
          </p:cNvSpPr>
          <p:nvPr/>
        </p:nvSpPr>
        <p:spPr bwMode="auto">
          <a:xfrm>
            <a:off x="588645" y="5961691"/>
            <a:ext cx="7632032" cy="830997"/>
          </a:xfrm>
          <a:prstGeom prst="rect">
            <a:avLst/>
          </a:prstGeom>
          <a:noFill/>
          <a:ln w="9525">
            <a:noFill/>
            <a:miter lim="800000"/>
            <a:headEnd/>
            <a:tailEnd/>
          </a:ln>
          <a:effectLst/>
        </p:spPr>
        <p:txBody>
          <a:bodyPr wrap="square">
            <a:spAutoFit/>
          </a:bodyPr>
          <a:lstStyle/>
          <a:p>
            <a:pPr algn="ctr" eaLnBrk="0" hangingPunct="0"/>
            <a:r>
              <a:rPr lang="en-GB" sz="2400" dirty="0">
                <a:latin typeface="+mn-lt"/>
              </a:rPr>
              <a:t>There is insufficient information to determine the actual shape of the triangle</a:t>
            </a:r>
          </a:p>
        </p:txBody>
      </p:sp>
      <p:sp>
        <p:nvSpPr>
          <p:cNvPr id="2" name="Freeform: Shape 1">
            <a:extLst>
              <a:ext uri="{FF2B5EF4-FFF2-40B4-BE49-F238E27FC236}">
                <a16:creationId xmlns:a16="http://schemas.microsoft.com/office/drawing/2014/main" id="{B02ADBC9-B324-4A81-9670-319E5E8BDA15}"/>
              </a:ext>
            </a:extLst>
          </p:cNvPr>
          <p:cNvSpPr/>
          <p:nvPr/>
        </p:nvSpPr>
        <p:spPr>
          <a:xfrm>
            <a:off x="683138" y="2197348"/>
            <a:ext cx="3862317" cy="2006220"/>
          </a:xfrm>
          <a:custGeom>
            <a:avLst/>
            <a:gdLst>
              <a:gd name="connsiteX0" fmla="*/ 3166281 w 3862317"/>
              <a:gd name="connsiteY0" fmla="*/ 2006220 h 2006220"/>
              <a:gd name="connsiteX1" fmla="*/ 0 w 3862317"/>
              <a:gd name="connsiteY1" fmla="*/ 1978925 h 2006220"/>
              <a:gd name="connsiteX2" fmla="*/ 3862317 w 3862317"/>
              <a:gd name="connsiteY2" fmla="*/ 0 h 2006220"/>
              <a:gd name="connsiteX3" fmla="*/ 3166281 w 3862317"/>
              <a:gd name="connsiteY3" fmla="*/ 2006220 h 2006220"/>
            </a:gdLst>
            <a:ahLst/>
            <a:cxnLst>
              <a:cxn ang="0">
                <a:pos x="connsiteX0" y="connsiteY0"/>
              </a:cxn>
              <a:cxn ang="0">
                <a:pos x="connsiteX1" y="connsiteY1"/>
              </a:cxn>
              <a:cxn ang="0">
                <a:pos x="connsiteX2" y="connsiteY2"/>
              </a:cxn>
              <a:cxn ang="0">
                <a:pos x="connsiteX3" y="connsiteY3"/>
              </a:cxn>
            </a:cxnLst>
            <a:rect l="l" t="t" r="r" b="b"/>
            <a:pathLst>
              <a:path w="3862317" h="2006220">
                <a:moveTo>
                  <a:pt x="3166281" y="2006220"/>
                </a:moveTo>
                <a:lnTo>
                  <a:pt x="0" y="1978925"/>
                </a:lnTo>
                <a:lnTo>
                  <a:pt x="3862317" y="0"/>
                </a:lnTo>
                <a:lnTo>
                  <a:pt x="3166281" y="2006220"/>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a:solidFill>
                <a:schemeClr val="tx1"/>
              </a:solidFill>
              <a:latin typeface="Times New Roman" pitchFamily="18" charset="0"/>
            </a:endParaRPr>
          </a:p>
        </p:txBody>
      </p:sp>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2">
            <a:extLst>
              <a:ext uri="{FF2B5EF4-FFF2-40B4-BE49-F238E27FC236}">
                <a16:creationId xmlns:a16="http://schemas.microsoft.com/office/drawing/2014/main" id="{9494F5CA-1A17-4107-A782-4B2D9FD0AFA7}"/>
              </a:ext>
            </a:extLst>
          </p:cNvPr>
          <p:cNvSpPr txBox="1">
            <a:spLocks noChangeArrowheads="1"/>
          </p:cNvSpPr>
          <p:nvPr/>
        </p:nvSpPr>
        <p:spPr>
          <a:xfrm>
            <a:off x="152400" y="122281"/>
            <a:ext cx="8229600" cy="549275"/>
          </a:xfrm>
          <a:prstGeom prst="rect">
            <a:avLst/>
          </a:prstGeom>
        </p:spPr>
        <p:txBody>
          <a:bodyPr bIns="91440" anchor="b" anchorCtr="0">
            <a:normAutofit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a:t>Using the sine rule to find </a:t>
            </a:r>
            <a:r>
              <a:rPr lang="en-US" sz="2800"/>
              <a:t>angles</a:t>
            </a:r>
            <a:endParaRPr lang="en-GB" sz="2800" dirty="0"/>
          </a:p>
        </p:txBody>
      </p:sp>
      <p:sp>
        <p:nvSpPr>
          <p:cNvPr id="9" name="Text Box 4">
            <a:extLst>
              <a:ext uri="{FF2B5EF4-FFF2-40B4-BE49-F238E27FC236}">
                <a16:creationId xmlns:a16="http://schemas.microsoft.com/office/drawing/2014/main" id="{A10BEE58-A9FA-4869-91A6-437C3399368D}"/>
              </a:ext>
            </a:extLst>
          </p:cNvPr>
          <p:cNvSpPr txBox="1">
            <a:spLocks noChangeArrowheads="1"/>
          </p:cNvSpPr>
          <p:nvPr/>
        </p:nvSpPr>
        <p:spPr bwMode="auto">
          <a:xfrm>
            <a:off x="509588" y="685800"/>
            <a:ext cx="8078473" cy="1200329"/>
          </a:xfrm>
          <a:prstGeom prst="rect">
            <a:avLst/>
          </a:prstGeom>
          <a:solidFill>
            <a:srgbClr val="FFFFCC"/>
          </a:solidFill>
          <a:ln w="28575">
            <a:solidFill>
              <a:schemeClr val="tx1"/>
            </a:solidFill>
            <a:miter lim="800000"/>
            <a:headEnd/>
            <a:tailEnd/>
          </a:ln>
          <a:effectLst/>
        </p:spPr>
        <p:txBody>
          <a:bodyPr wrap="square">
            <a:spAutoFit/>
          </a:bodyPr>
          <a:lstStyle/>
          <a:p>
            <a:pPr algn="ctr" eaLnBrk="0" hangingPunct="0"/>
            <a:r>
              <a:rPr lang="en-GB" sz="2400" dirty="0">
                <a:latin typeface="+mn-lt"/>
              </a:rPr>
              <a:t>In triangle </a:t>
            </a:r>
            <a:r>
              <a:rPr lang="en-GB" i="1" dirty="0">
                <a:latin typeface="Cambria Math" panose="02040503050406030204" pitchFamily="18" charset="0"/>
                <a:ea typeface="Cambria Math" panose="02040503050406030204" pitchFamily="18" charset="0"/>
              </a:rPr>
              <a:t>ABC</a:t>
            </a:r>
            <a:r>
              <a:rPr lang="en-GB" sz="2400" dirty="0">
                <a:latin typeface="+mn-lt"/>
              </a:rPr>
              <a:t>, </a:t>
            </a:r>
            <a:r>
              <a:rPr lang="en-GB" sz="2400" i="1" dirty="0">
                <a:latin typeface="Cambria Math" panose="02040503050406030204" pitchFamily="18" charset="0"/>
                <a:ea typeface="Cambria Math" panose="02040503050406030204" pitchFamily="18" charset="0"/>
              </a:rPr>
              <a:t>AB</a:t>
            </a:r>
            <a:r>
              <a:rPr lang="en-GB" sz="2400" dirty="0">
                <a:latin typeface="+mn-lt"/>
              </a:rPr>
              <a:t> </a:t>
            </a:r>
            <a:r>
              <a:rPr lang="en-GB" sz="2400" dirty="0">
                <a:latin typeface="Cambria Math" panose="02040503050406030204" pitchFamily="18" charset="0"/>
                <a:ea typeface="Cambria Math" panose="02040503050406030204" pitchFamily="18" charset="0"/>
              </a:rPr>
              <a:t>=</a:t>
            </a:r>
            <a:r>
              <a:rPr lang="en-GB" sz="2400" dirty="0">
                <a:latin typeface="+mn-lt"/>
              </a:rPr>
              <a:t> 12 cm, </a:t>
            </a:r>
            <a:r>
              <a:rPr lang="en-GB" i="1" dirty="0">
                <a:latin typeface="Cambria Math" panose="02040503050406030204" pitchFamily="18" charset="0"/>
                <a:ea typeface="Cambria Math" panose="02040503050406030204" pitchFamily="18" charset="0"/>
              </a:rPr>
              <a:t>BC</a:t>
            </a:r>
            <a:r>
              <a:rPr lang="en-GB" sz="2400" dirty="0">
                <a:latin typeface="+mn-lt"/>
              </a:rPr>
              <a:t> </a:t>
            </a:r>
            <a:r>
              <a:rPr lang="en-GB" sz="2400" dirty="0">
                <a:latin typeface="Cambria Math" panose="02040503050406030204" pitchFamily="18" charset="0"/>
                <a:ea typeface="Cambria Math" panose="02040503050406030204" pitchFamily="18" charset="0"/>
              </a:rPr>
              <a:t>=</a:t>
            </a:r>
            <a:r>
              <a:rPr lang="en-GB" sz="2400" dirty="0">
                <a:latin typeface="+mn-lt"/>
              </a:rPr>
              <a:t> </a:t>
            </a:r>
            <a:r>
              <a:rPr lang="en-GB" dirty="0">
                <a:latin typeface="+mn-lt"/>
              </a:rPr>
              <a:t>8 cm, and angle </a:t>
            </a:r>
            <a:r>
              <a:rPr lang="en-GB" i="1" dirty="0">
                <a:latin typeface="Cambria Math" panose="02040503050406030204" pitchFamily="18" charset="0"/>
                <a:ea typeface="Cambria Math" panose="02040503050406030204" pitchFamily="18" charset="0"/>
              </a:rPr>
              <a:t>A</a:t>
            </a:r>
            <a:r>
              <a:rPr lang="en-GB" dirty="0">
                <a:latin typeface="+mn-lt"/>
              </a:rPr>
              <a:t> measures 28°. </a:t>
            </a:r>
          </a:p>
          <a:p>
            <a:pPr algn="ctr" eaLnBrk="0" hangingPunct="0"/>
            <a:r>
              <a:rPr lang="en-GB" sz="2400" dirty="0">
                <a:latin typeface="+mn-lt"/>
              </a:rPr>
              <a:t>Find, rounded to 1 decimal place the measure of </a:t>
            </a:r>
            <a:r>
              <a:rPr lang="en-US" sz="2400" dirty="0">
                <a:latin typeface="+mn-lt"/>
              </a:rPr>
              <a:t>angle </a:t>
            </a:r>
            <a:r>
              <a:rPr lang="en-US" i="1" dirty="0"/>
              <a:t>C</a:t>
            </a:r>
            <a:endParaRPr lang="en-GB" i="1" dirty="0"/>
          </a:p>
        </p:txBody>
      </p:sp>
      <p:grpSp>
        <p:nvGrpSpPr>
          <p:cNvPr id="35" name="Group 28">
            <a:extLst>
              <a:ext uri="{FF2B5EF4-FFF2-40B4-BE49-F238E27FC236}">
                <a16:creationId xmlns:a16="http://schemas.microsoft.com/office/drawing/2014/main" id="{6770C174-A7A8-482E-935B-FDCB8670C312}"/>
              </a:ext>
            </a:extLst>
          </p:cNvPr>
          <p:cNvGrpSpPr>
            <a:grpSpLocks/>
          </p:cNvGrpSpPr>
          <p:nvPr/>
        </p:nvGrpSpPr>
        <p:grpSpPr bwMode="auto">
          <a:xfrm>
            <a:off x="325438" y="1828801"/>
            <a:ext cx="4740276" cy="2763838"/>
            <a:chOff x="205" y="2099"/>
            <a:chExt cx="2986" cy="1741"/>
          </a:xfrm>
        </p:grpSpPr>
        <p:sp>
          <p:nvSpPr>
            <p:cNvPr id="38" name="Text Box 32">
              <a:extLst>
                <a:ext uri="{FF2B5EF4-FFF2-40B4-BE49-F238E27FC236}">
                  <a16:creationId xmlns:a16="http://schemas.microsoft.com/office/drawing/2014/main" id="{BB379EEC-1D8A-4B99-8EFB-8C5F9556785A}"/>
                </a:ext>
              </a:extLst>
            </p:cNvPr>
            <p:cNvSpPr txBox="1">
              <a:spLocks noChangeArrowheads="1"/>
            </p:cNvSpPr>
            <p:nvPr/>
          </p:nvSpPr>
          <p:spPr bwMode="auto">
            <a:xfrm>
              <a:off x="2622" y="3008"/>
              <a:ext cx="569" cy="291"/>
            </a:xfrm>
            <a:prstGeom prst="rect">
              <a:avLst/>
            </a:prstGeom>
            <a:noFill/>
            <a:ln w="9525">
              <a:noFill/>
              <a:miter lim="800000"/>
              <a:headEnd/>
              <a:tailEnd/>
            </a:ln>
            <a:effectLst/>
          </p:spPr>
          <p:txBody>
            <a:bodyPr wrap="none">
              <a:spAutoFit/>
            </a:bodyPr>
            <a:lstStyle/>
            <a:p>
              <a:pPr eaLnBrk="0" hangingPunct="0"/>
              <a:r>
                <a:rPr lang="en-US" sz="2400" b="1" dirty="0">
                  <a:latin typeface="+mn-lt"/>
                </a:rPr>
                <a:t>8</a:t>
              </a:r>
              <a:r>
                <a:rPr lang="en-GB" sz="2400" b="1" dirty="0">
                  <a:latin typeface="+mn-lt"/>
                </a:rPr>
                <a:t> cm</a:t>
              </a:r>
            </a:p>
          </p:txBody>
        </p:sp>
        <p:sp>
          <p:nvSpPr>
            <p:cNvPr id="40" name="Text Box 34">
              <a:extLst>
                <a:ext uri="{FF2B5EF4-FFF2-40B4-BE49-F238E27FC236}">
                  <a16:creationId xmlns:a16="http://schemas.microsoft.com/office/drawing/2014/main" id="{66F2C0D6-92F9-44A5-B77E-0C6596EDCFFC}"/>
                </a:ext>
              </a:extLst>
            </p:cNvPr>
            <p:cNvSpPr txBox="1">
              <a:spLocks noChangeArrowheads="1"/>
            </p:cNvSpPr>
            <p:nvPr/>
          </p:nvSpPr>
          <p:spPr bwMode="auto">
            <a:xfrm>
              <a:off x="2438" y="3509"/>
              <a:ext cx="234" cy="291"/>
            </a:xfrm>
            <a:prstGeom prst="rect">
              <a:avLst/>
            </a:prstGeom>
            <a:noFill/>
            <a:ln w="9525">
              <a:noFill/>
              <a:miter lim="800000"/>
              <a:headEnd/>
              <a:tailEnd/>
            </a:ln>
            <a:effectLst/>
          </p:spPr>
          <p:txBody>
            <a:bodyPr wrap="none">
              <a:spAutoFit/>
            </a:bodyPr>
            <a:lstStyle/>
            <a:p>
              <a:pPr eaLnBrk="0" hangingPunct="0"/>
              <a:r>
                <a:rPr lang="en-US" i="1" dirty="0"/>
                <a:t>B</a:t>
              </a:r>
              <a:endParaRPr lang="en-GB" i="1" dirty="0"/>
            </a:p>
          </p:txBody>
        </p:sp>
        <p:sp>
          <p:nvSpPr>
            <p:cNvPr id="41" name="Text Box 35">
              <a:extLst>
                <a:ext uri="{FF2B5EF4-FFF2-40B4-BE49-F238E27FC236}">
                  <a16:creationId xmlns:a16="http://schemas.microsoft.com/office/drawing/2014/main" id="{420779E2-DF01-49EF-B902-78D6C4F0A377}"/>
                </a:ext>
              </a:extLst>
            </p:cNvPr>
            <p:cNvSpPr txBox="1">
              <a:spLocks noChangeArrowheads="1"/>
            </p:cNvSpPr>
            <p:nvPr/>
          </p:nvSpPr>
          <p:spPr bwMode="auto">
            <a:xfrm>
              <a:off x="1124" y="3549"/>
              <a:ext cx="687" cy="291"/>
            </a:xfrm>
            <a:prstGeom prst="rect">
              <a:avLst/>
            </a:prstGeom>
            <a:noFill/>
            <a:ln w="9525">
              <a:noFill/>
              <a:miter lim="800000"/>
              <a:headEnd/>
              <a:tailEnd/>
            </a:ln>
            <a:effectLst/>
          </p:spPr>
          <p:txBody>
            <a:bodyPr wrap="none">
              <a:spAutoFit/>
            </a:bodyPr>
            <a:lstStyle/>
            <a:p>
              <a:pPr eaLnBrk="0" hangingPunct="0"/>
              <a:r>
                <a:rPr lang="en-US" sz="2400" b="1" dirty="0">
                  <a:latin typeface="+mn-lt"/>
                </a:rPr>
                <a:t>12</a:t>
              </a:r>
              <a:r>
                <a:rPr lang="en-GB" sz="2400" b="1" dirty="0">
                  <a:latin typeface="+mn-lt"/>
                </a:rPr>
                <a:t> cm</a:t>
              </a:r>
            </a:p>
          </p:txBody>
        </p:sp>
        <p:sp>
          <p:nvSpPr>
            <p:cNvPr id="42" name="Text Box 36">
              <a:extLst>
                <a:ext uri="{FF2B5EF4-FFF2-40B4-BE49-F238E27FC236}">
                  <a16:creationId xmlns:a16="http://schemas.microsoft.com/office/drawing/2014/main" id="{067EA900-D558-405D-B6FC-871664294224}"/>
                </a:ext>
              </a:extLst>
            </p:cNvPr>
            <p:cNvSpPr txBox="1">
              <a:spLocks noChangeArrowheads="1"/>
            </p:cNvSpPr>
            <p:nvPr/>
          </p:nvSpPr>
          <p:spPr bwMode="auto">
            <a:xfrm>
              <a:off x="205" y="3442"/>
              <a:ext cx="234" cy="291"/>
            </a:xfrm>
            <a:prstGeom prst="rect">
              <a:avLst/>
            </a:prstGeom>
            <a:noFill/>
            <a:ln w="9525">
              <a:noFill/>
              <a:miter lim="800000"/>
              <a:headEnd/>
              <a:tailEnd/>
            </a:ln>
            <a:effectLst/>
          </p:spPr>
          <p:txBody>
            <a:bodyPr wrap="none">
              <a:spAutoFit/>
            </a:bodyPr>
            <a:lstStyle/>
            <a:p>
              <a:pPr eaLnBrk="0" hangingPunct="0"/>
              <a:r>
                <a:rPr lang="en-US" i="1" dirty="0"/>
                <a:t>A</a:t>
              </a:r>
              <a:endParaRPr lang="en-GB" i="1" dirty="0"/>
            </a:p>
          </p:txBody>
        </p:sp>
        <p:sp>
          <p:nvSpPr>
            <p:cNvPr id="43" name="Text Box 37">
              <a:extLst>
                <a:ext uri="{FF2B5EF4-FFF2-40B4-BE49-F238E27FC236}">
                  <a16:creationId xmlns:a16="http://schemas.microsoft.com/office/drawing/2014/main" id="{EBEFD725-87CC-467E-B00B-29201E7296E9}"/>
                </a:ext>
              </a:extLst>
            </p:cNvPr>
            <p:cNvSpPr txBox="1">
              <a:spLocks noChangeArrowheads="1"/>
            </p:cNvSpPr>
            <p:nvPr/>
          </p:nvSpPr>
          <p:spPr bwMode="auto">
            <a:xfrm>
              <a:off x="2869" y="2099"/>
              <a:ext cx="246" cy="291"/>
            </a:xfrm>
            <a:prstGeom prst="rect">
              <a:avLst/>
            </a:prstGeom>
            <a:noFill/>
            <a:ln w="9525">
              <a:noFill/>
              <a:miter lim="800000"/>
              <a:headEnd/>
              <a:tailEnd/>
            </a:ln>
            <a:effectLst/>
          </p:spPr>
          <p:txBody>
            <a:bodyPr wrap="none">
              <a:spAutoFit/>
            </a:bodyPr>
            <a:lstStyle/>
            <a:p>
              <a:pPr eaLnBrk="0" hangingPunct="0"/>
              <a:r>
                <a:rPr lang="en-US" i="1" dirty="0"/>
                <a:t>C</a:t>
              </a:r>
              <a:endParaRPr lang="en-GB" i="1" dirty="0"/>
            </a:p>
          </p:txBody>
        </p:sp>
      </p:grpSp>
      <p:sp>
        <p:nvSpPr>
          <p:cNvPr id="46" name="Text Box 21">
            <a:extLst>
              <a:ext uri="{FF2B5EF4-FFF2-40B4-BE49-F238E27FC236}">
                <a16:creationId xmlns:a16="http://schemas.microsoft.com/office/drawing/2014/main" id="{D3E21CE8-E6A4-491D-87BA-0240040EF750}"/>
              </a:ext>
            </a:extLst>
          </p:cNvPr>
          <p:cNvSpPr txBox="1">
            <a:spLocks noChangeArrowheads="1"/>
          </p:cNvSpPr>
          <p:nvPr/>
        </p:nvSpPr>
        <p:spPr bwMode="auto">
          <a:xfrm>
            <a:off x="5078114" y="2817775"/>
            <a:ext cx="1901483" cy="461665"/>
          </a:xfrm>
          <a:prstGeom prst="rect">
            <a:avLst/>
          </a:prstGeom>
          <a:noFill/>
          <a:ln w="9525">
            <a:noFill/>
            <a:miter lim="800000"/>
            <a:headEnd/>
            <a:tailEnd/>
          </a:ln>
          <a:effectLst/>
        </p:spPr>
        <p:txBody>
          <a:bodyPr wrap="none">
            <a:spAutoFit/>
          </a:bodyPr>
          <a:lstStyle/>
          <a:p>
            <a:pPr eaLnBrk="0" hangingPunct="0"/>
            <a:r>
              <a:rPr lang="en-GB" dirty="0">
                <a:latin typeface="+mn-lt"/>
              </a:rPr>
              <a:t>if</a:t>
            </a:r>
            <a:r>
              <a:rPr lang="en-GB" dirty="0"/>
              <a:t> </a:t>
            </a:r>
            <a:r>
              <a:rPr lang="en-US" sz="2400" i="1" dirty="0">
                <a:latin typeface="Times New Roman" pitchFamily="18" charset="0"/>
              </a:rPr>
              <a:t>C </a:t>
            </a:r>
            <a:r>
              <a:rPr lang="en-US" sz="2400" dirty="0"/>
              <a:t>≈ </a:t>
            </a:r>
            <a:r>
              <a:rPr lang="en-US" sz="2400" dirty="0">
                <a:latin typeface="+mn-lt"/>
              </a:rPr>
              <a:t>44.8</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9" name="Text Box 5">
            <a:extLst>
              <a:ext uri="{FF2B5EF4-FFF2-40B4-BE49-F238E27FC236}">
                <a16:creationId xmlns:a16="http://schemas.microsoft.com/office/drawing/2014/main" id="{EF30DBCC-EB62-4563-AC13-3C871A2D2856}"/>
              </a:ext>
            </a:extLst>
          </p:cNvPr>
          <p:cNvSpPr txBox="1">
            <a:spLocks noChangeArrowheads="1"/>
          </p:cNvSpPr>
          <p:nvPr/>
        </p:nvSpPr>
        <p:spPr bwMode="auto">
          <a:xfrm>
            <a:off x="5415067" y="3416342"/>
            <a:ext cx="1901483" cy="461665"/>
          </a:xfrm>
          <a:prstGeom prst="rect">
            <a:avLst/>
          </a:prstGeom>
          <a:noFill/>
          <a:ln w="9525">
            <a:noFill/>
            <a:miter lim="800000"/>
            <a:headEnd/>
            <a:tailEnd/>
          </a:ln>
          <a:effectLst/>
        </p:spPr>
        <p:txBody>
          <a:bodyPr wrap="square">
            <a:spAutoFit/>
          </a:bodyPr>
          <a:lstStyle/>
          <a:p>
            <a:pPr eaLnBrk="0" hangingPunct="0"/>
            <a:r>
              <a:rPr lang="en-US" i="1" dirty="0"/>
              <a:t>B </a:t>
            </a:r>
            <a:r>
              <a:rPr lang="en-US" dirty="0"/>
              <a:t>≈ </a:t>
            </a:r>
            <a:r>
              <a:rPr lang="en-US" dirty="0">
                <a:latin typeface="+mn-lt"/>
              </a:rPr>
              <a:t>107.2</a:t>
            </a:r>
            <a:r>
              <a:rPr lang="en-US" dirty="0">
                <a:latin typeface="+mn-lt"/>
                <a:cs typeface="Arial" pitchFamily="34" charset="0"/>
              </a:rPr>
              <a:t>°</a:t>
            </a:r>
            <a:endParaRPr lang="en-GB" sz="2400" dirty="0">
              <a:latin typeface="+mn-lt"/>
            </a:endParaRPr>
          </a:p>
        </p:txBody>
      </p:sp>
      <p:sp>
        <p:nvSpPr>
          <p:cNvPr id="53" name="Text Box 5">
            <a:extLst>
              <a:ext uri="{FF2B5EF4-FFF2-40B4-BE49-F238E27FC236}">
                <a16:creationId xmlns:a16="http://schemas.microsoft.com/office/drawing/2014/main" id="{C50B76E3-02B8-4FA3-BB97-0D437D48B434}"/>
              </a:ext>
            </a:extLst>
          </p:cNvPr>
          <p:cNvSpPr txBox="1">
            <a:spLocks noChangeArrowheads="1"/>
          </p:cNvSpPr>
          <p:nvPr/>
        </p:nvSpPr>
        <p:spPr bwMode="auto">
          <a:xfrm>
            <a:off x="5065714" y="3988029"/>
            <a:ext cx="3643200" cy="830997"/>
          </a:xfrm>
          <a:prstGeom prst="rect">
            <a:avLst/>
          </a:prstGeom>
          <a:noFill/>
          <a:ln w="9525">
            <a:noFill/>
            <a:miter lim="800000"/>
            <a:headEnd/>
            <a:tailEnd/>
          </a:ln>
          <a:effectLst/>
        </p:spPr>
        <p:txBody>
          <a:bodyPr wrap="square">
            <a:spAutoFit/>
          </a:bodyPr>
          <a:lstStyle/>
          <a:p>
            <a:pPr eaLnBrk="0" hangingPunct="0"/>
            <a:r>
              <a:rPr lang="en-GB" sz="2400" dirty="0">
                <a:latin typeface="+mn-lt"/>
              </a:rPr>
              <a:t>If we draw an arc of radius </a:t>
            </a:r>
            <a:r>
              <a:rPr lang="en-GB" dirty="0">
                <a:latin typeface="+mn-lt"/>
              </a:rPr>
              <a:t>8 cm from B</a:t>
            </a:r>
            <a:endParaRPr lang="en-GB" sz="2400" dirty="0">
              <a:latin typeface="+mn-lt"/>
            </a:endParaRPr>
          </a:p>
        </p:txBody>
      </p:sp>
      <p:sp>
        <p:nvSpPr>
          <p:cNvPr id="54" name="Text Box 5">
            <a:extLst>
              <a:ext uri="{FF2B5EF4-FFF2-40B4-BE49-F238E27FC236}">
                <a16:creationId xmlns:a16="http://schemas.microsoft.com/office/drawing/2014/main" id="{5EE547F1-9756-45EB-B522-E309F70F456A}"/>
              </a:ext>
            </a:extLst>
          </p:cNvPr>
          <p:cNvSpPr txBox="1">
            <a:spLocks noChangeArrowheads="1"/>
          </p:cNvSpPr>
          <p:nvPr/>
        </p:nvSpPr>
        <p:spPr bwMode="auto">
          <a:xfrm>
            <a:off x="4965578" y="1972915"/>
            <a:ext cx="4120202" cy="830997"/>
          </a:xfrm>
          <a:prstGeom prst="rect">
            <a:avLst/>
          </a:prstGeom>
          <a:noFill/>
          <a:ln w="9525">
            <a:noFill/>
            <a:miter lim="800000"/>
            <a:headEnd/>
            <a:tailEnd/>
          </a:ln>
          <a:effectLst/>
        </p:spPr>
        <p:txBody>
          <a:bodyPr wrap="square">
            <a:spAutoFit/>
          </a:bodyPr>
          <a:lstStyle/>
          <a:p>
            <a:pPr eaLnBrk="0" hangingPunct="0"/>
            <a:r>
              <a:rPr lang="en-GB" sz="2400" dirty="0">
                <a:latin typeface="+mn-lt"/>
                <a:sym typeface="Symbol" panose="05050102010706020507" pitchFamily="18" charset="2"/>
              </a:rPr>
              <a:t>the angle </a:t>
            </a:r>
            <a:r>
              <a:rPr lang="en-US" i="1" dirty="0"/>
              <a:t>C </a:t>
            </a:r>
            <a:r>
              <a:rPr lang="en-US" dirty="0">
                <a:latin typeface="+mn-lt"/>
              </a:rPr>
              <a:t>could be </a:t>
            </a:r>
          </a:p>
          <a:p>
            <a:pPr eaLnBrk="0" hangingPunct="0"/>
            <a:r>
              <a:rPr lang="en-US" dirty="0">
                <a:solidFill>
                  <a:srgbClr val="FF6600"/>
                </a:solidFill>
                <a:latin typeface="+mn-lt"/>
              </a:rPr>
              <a:t>44.8° or 135.2</a:t>
            </a:r>
            <a:r>
              <a:rPr lang="en-US" dirty="0">
                <a:solidFill>
                  <a:srgbClr val="FF6600"/>
                </a:solidFill>
              </a:rPr>
              <a:t>°</a:t>
            </a:r>
            <a:r>
              <a:rPr lang="en-US" dirty="0">
                <a:latin typeface="+mn-lt"/>
              </a:rPr>
              <a:t> </a:t>
            </a:r>
            <a:endParaRPr lang="en-GB" dirty="0">
              <a:latin typeface="+mn-lt"/>
            </a:endParaRPr>
          </a:p>
        </p:txBody>
      </p:sp>
      <p:sp>
        <p:nvSpPr>
          <p:cNvPr id="55" name="Partial Circle 54">
            <a:extLst>
              <a:ext uri="{FF2B5EF4-FFF2-40B4-BE49-F238E27FC236}">
                <a16:creationId xmlns:a16="http://schemas.microsoft.com/office/drawing/2014/main" id="{6C731D0F-B172-4771-8EEC-CF71CD498782}"/>
              </a:ext>
            </a:extLst>
          </p:cNvPr>
          <p:cNvSpPr/>
          <p:nvPr/>
        </p:nvSpPr>
        <p:spPr>
          <a:xfrm>
            <a:off x="4133534" y="1785868"/>
            <a:ext cx="822960" cy="822960"/>
          </a:xfrm>
          <a:prstGeom prst="pie">
            <a:avLst>
              <a:gd name="adj1" fmla="val 6483197"/>
              <a:gd name="adj2" fmla="val 9147773"/>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7" name="Text Box 21">
            <a:extLst>
              <a:ext uri="{FF2B5EF4-FFF2-40B4-BE49-F238E27FC236}">
                <a16:creationId xmlns:a16="http://schemas.microsoft.com/office/drawing/2014/main" id="{7C2C03C1-89AA-4368-9B7F-2D50D2846D2F}"/>
              </a:ext>
            </a:extLst>
          </p:cNvPr>
          <p:cNvSpPr txBox="1">
            <a:spLocks noChangeArrowheads="1"/>
          </p:cNvSpPr>
          <p:nvPr/>
        </p:nvSpPr>
        <p:spPr bwMode="auto">
          <a:xfrm>
            <a:off x="5444210" y="5218948"/>
            <a:ext cx="1704313"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C </a:t>
            </a:r>
            <a:r>
              <a:rPr lang="en-US" sz="2400" dirty="0"/>
              <a:t>≈ </a:t>
            </a:r>
            <a:r>
              <a:rPr lang="en-US" sz="2400" dirty="0">
                <a:latin typeface="+mn-lt"/>
              </a:rPr>
              <a:t>135.2</a:t>
            </a:r>
            <a:r>
              <a:rPr lang="en-US" sz="2400" dirty="0">
                <a:latin typeface="+mn-lt"/>
                <a:cs typeface="Arial" pitchFamily="34" charset="0"/>
              </a:rPr>
              <a:t>°</a:t>
            </a:r>
            <a:r>
              <a:rPr lang="en-US" sz="2400" dirty="0">
                <a:latin typeface="+mn-lt"/>
              </a:rPr>
              <a:t> </a:t>
            </a:r>
            <a:endParaRPr lang="en-GB" sz="2400" dirty="0">
              <a:latin typeface="+mn-lt"/>
            </a:endParaRPr>
          </a:p>
        </p:txBody>
      </p:sp>
      <p:sp>
        <p:nvSpPr>
          <p:cNvPr id="58" name="Text Box 5">
            <a:extLst>
              <a:ext uri="{FF2B5EF4-FFF2-40B4-BE49-F238E27FC236}">
                <a16:creationId xmlns:a16="http://schemas.microsoft.com/office/drawing/2014/main" id="{C64AC8BC-A80C-4590-A13E-FFDFCB255414}"/>
              </a:ext>
            </a:extLst>
          </p:cNvPr>
          <p:cNvSpPr txBox="1">
            <a:spLocks noChangeArrowheads="1"/>
          </p:cNvSpPr>
          <p:nvPr/>
        </p:nvSpPr>
        <p:spPr bwMode="auto">
          <a:xfrm>
            <a:off x="5421816" y="5638800"/>
            <a:ext cx="1901483" cy="461665"/>
          </a:xfrm>
          <a:prstGeom prst="rect">
            <a:avLst/>
          </a:prstGeom>
          <a:noFill/>
          <a:ln w="9525">
            <a:noFill/>
            <a:miter lim="800000"/>
            <a:headEnd/>
            <a:tailEnd/>
          </a:ln>
          <a:effectLst/>
        </p:spPr>
        <p:txBody>
          <a:bodyPr wrap="square">
            <a:spAutoFit/>
          </a:bodyPr>
          <a:lstStyle/>
          <a:p>
            <a:pPr eaLnBrk="0" hangingPunct="0"/>
            <a:r>
              <a:rPr lang="en-US" i="1" dirty="0"/>
              <a:t>B </a:t>
            </a:r>
            <a:r>
              <a:rPr lang="en-US" dirty="0"/>
              <a:t>≈ </a:t>
            </a:r>
            <a:r>
              <a:rPr lang="en-US" dirty="0">
                <a:latin typeface="+mn-lt"/>
              </a:rPr>
              <a:t>16.8</a:t>
            </a:r>
            <a:r>
              <a:rPr lang="en-US" dirty="0">
                <a:latin typeface="+mn-lt"/>
                <a:cs typeface="Arial" pitchFamily="34" charset="0"/>
              </a:rPr>
              <a:t>°</a:t>
            </a:r>
            <a:endParaRPr lang="en-GB" sz="2400" dirty="0">
              <a:latin typeface="+mn-lt"/>
            </a:endParaRPr>
          </a:p>
        </p:txBody>
      </p:sp>
      <p:sp>
        <p:nvSpPr>
          <p:cNvPr id="59" name="Text Box 34">
            <a:extLst>
              <a:ext uri="{FF2B5EF4-FFF2-40B4-BE49-F238E27FC236}">
                <a16:creationId xmlns:a16="http://schemas.microsoft.com/office/drawing/2014/main" id="{55003212-65B4-4971-84C3-F881B3800128}"/>
              </a:ext>
            </a:extLst>
          </p:cNvPr>
          <p:cNvSpPr txBox="1">
            <a:spLocks noChangeArrowheads="1"/>
          </p:cNvSpPr>
          <p:nvPr/>
        </p:nvSpPr>
        <p:spPr bwMode="auto">
          <a:xfrm>
            <a:off x="3947796" y="5556143"/>
            <a:ext cx="371475" cy="461963"/>
          </a:xfrm>
          <a:prstGeom prst="rect">
            <a:avLst/>
          </a:prstGeom>
          <a:noFill/>
          <a:ln w="9525">
            <a:noFill/>
            <a:miter lim="800000"/>
            <a:headEnd/>
            <a:tailEnd/>
          </a:ln>
          <a:effectLst/>
        </p:spPr>
        <p:txBody>
          <a:bodyPr wrap="none">
            <a:spAutoFit/>
          </a:bodyPr>
          <a:lstStyle/>
          <a:p>
            <a:pPr eaLnBrk="0" hangingPunct="0"/>
            <a:r>
              <a:rPr lang="en-US" i="1" dirty="0"/>
              <a:t>B</a:t>
            </a:r>
            <a:endParaRPr lang="en-GB" i="1" dirty="0"/>
          </a:p>
        </p:txBody>
      </p:sp>
      <p:sp>
        <p:nvSpPr>
          <p:cNvPr id="60" name="Text Box 36">
            <a:extLst>
              <a:ext uri="{FF2B5EF4-FFF2-40B4-BE49-F238E27FC236}">
                <a16:creationId xmlns:a16="http://schemas.microsoft.com/office/drawing/2014/main" id="{BFD7AB8F-728C-476E-AB78-F9A0D0F2FEB1}"/>
              </a:ext>
            </a:extLst>
          </p:cNvPr>
          <p:cNvSpPr txBox="1">
            <a:spLocks noChangeArrowheads="1"/>
          </p:cNvSpPr>
          <p:nvPr/>
        </p:nvSpPr>
        <p:spPr bwMode="auto">
          <a:xfrm>
            <a:off x="402908" y="5449781"/>
            <a:ext cx="371475" cy="461963"/>
          </a:xfrm>
          <a:prstGeom prst="rect">
            <a:avLst/>
          </a:prstGeom>
          <a:noFill/>
          <a:ln w="9525">
            <a:noFill/>
            <a:miter lim="800000"/>
            <a:headEnd/>
            <a:tailEnd/>
          </a:ln>
          <a:effectLst/>
        </p:spPr>
        <p:txBody>
          <a:bodyPr wrap="none">
            <a:spAutoFit/>
          </a:bodyPr>
          <a:lstStyle/>
          <a:p>
            <a:pPr eaLnBrk="0" hangingPunct="0"/>
            <a:r>
              <a:rPr lang="en-US" i="1" dirty="0"/>
              <a:t>A</a:t>
            </a:r>
            <a:endParaRPr lang="en-GB" i="1" dirty="0"/>
          </a:p>
        </p:txBody>
      </p:sp>
      <p:sp>
        <p:nvSpPr>
          <p:cNvPr id="61" name="Text Box 37">
            <a:extLst>
              <a:ext uri="{FF2B5EF4-FFF2-40B4-BE49-F238E27FC236}">
                <a16:creationId xmlns:a16="http://schemas.microsoft.com/office/drawing/2014/main" id="{1CA8AE58-8621-4F7C-AC32-1C8EE9DA0156}"/>
              </a:ext>
            </a:extLst>
          </p:cNvPr>
          <p:cNvSpPr txBox="1">
            <a:spLocks noChangeArrowheads="1"/>
          </p:cNvSpPr>
          <p:nvPr/>
        </p:nvSpPr>
        <p:spPr bwMode="auto">
          <a:xfrm>
            <a:off x="1591852" y="4524670"/>
            <a:ext cx="390525" cy="461963"/>
          </a:xfrm>
          <a:prstGeom prst="rect">
            <a:avLst/>
          </a:prstGeom>
          <a:noFill/>
          <a:ln w="9525">
            <a:noFill/>
            <a:miter lim="800000"/>
            <a:headEnd/>
            <a:tailEnd/>
          </a:ln>
          <a:effectLst/>
        </p:spPr>
        <p:txBody>
          <a:bodyPr wrap="none">
            <a:spAutoFit/>
          </a:bodyPr>
          <a:lstStyle/>
          <a:p>
            <a:pPr eaLnBrk="0" hangingPunct="0"/>
            <a:r>
              <a:rPr lang="en-US" i="1" dirty="0"/>
              <a:t>C</a:t>
            </a:r>
            <a:endParaRPr lang="en-GB" i="1" dirty="0"/>
          </a:p>
        </p:txBody>
      </p:sp>
      <p:sp>
        <p:nvSpPr>
          <p:cNvPr id="62" name="Text Box 32">
            <a:extLst>
              <a:ext uri="{FF2B5EF4-FFF2-40B4-BE49-F238E27FC236}">
                <a16:creationId xmlns:a16="http://schemas.microsoft.com/office/drawing/2014/main" id="{C1E0449A-688A-4EEC-A338-01BC56E0A2D3}"/>
              </a:ext>
            </a:extLst>
          </p:cNvPr>
          <p:cNvSpPr txBox="1">
            <a:spLocks noChangeArrowheads="1"/>
          </p:cNvSpPr>
          <p:nvPr/>
        </p:nvSpPr>
        <p:spPr bwMode="auto">
          <a:xfrm>
            <a:off x="2840694" y="4746547"/>
            <a:ext cx="903288" cy="461963"/>
          </a:xfrm>
          <a:prstGeom prst="rect">
            <a:avLst/>
          </a:prstGeom>
          <a:noFill/>
          <a:ln w="9525">
            <a:noFill/>
            <a:miter lim="800000"/>
            <a:headEnd/>
            <a:tailEnd/>
          </a:ln>
          <a:effectLst/>
        </p:spPr>
        <p:txBody>
          <a:bodyPr wrap="none">
            <a:spAutoFit/>
          </a:bodyPr>
          <a:lstStyle/>
          <a:p>
            <a:pPr eaLnBrk="0" hangingPunct="0"/>
            <a:r>
              <a:rPr lang="en-US" sz="2400" b="1" dirty="0">
                <a:latin typeface="+mn-lt"/>
              </a:rPr>
              <a:t>8</a:t>
            </a:r>
            <a:r>
              <a:rPr lang="en-GB" sz="2400" b="1" dirty="0">
                <a:latin typeface="+mn-lt"/>
              </a:rPr>
              <a:t> cm</a:t>
            </a:r>
          </a:p>
        </p:txBody>
      </p:sp>
      <p:sp>
        <p:nvSpPr>
          <p:cNvPr id="63" name="Text Box 35">
            <a:extLst>
              <a:ext uri="{FF2B5EF4-FFF2-40B4-BE49-F238E27FC236}">
                <a16:creationId xmlns:a16="http://schemas.microsoft.com/office/drawing/2014/main" id="{95612588-554B-466B-9B0B-8A6D559D71DD}"/>
              </a:ext>
            </a:extLst>
          </p:cNvPr>
          <p:cNvSpPr txBox="1">
            <a:spLocks noChangeArrowheads="1"/>
          </p:cNvSpPr>
          <p:nvPr/>
        </p:nvSpPr>
        <p:spPr bwMode="auto">
          <a:xfrm>
            <a:off x="1685486" y="5669207"/>
            <a:ext cx="1090613" cy="461963"/>
          </a:xfrm>
          <a:prstGeom prst="rect">
            <a:avLst/>
          </a:prstGeom>
          <a:noFill/>
          <a:ln w="9525">
            <a:noFill/>
            <a:miter lim="800000"/>
            <a:headEnd/>
            <a:tailEnd/>
          </a:ln>
          <a:effectLst/>
        </p:spPr>
        <p:txBody>
          <a:bodyPr wrap="none">
            <a:spAutoFit/>
          </a:bodyPr>
          <a:lstStyle/>
          <a:p>
            <a:pPr eaLnBrk="0" hangingPunct="0"/>
            <a:r>
              <a:rPr lang="en-US" sz="2400" b="1" dirty="0">
                <a:latin typeface="+mn-lt"/>
              </a:rPr>
              <a:t>12</a:t>
            </a:r>
            <a:r>
              <a:rPr lang="en-GB" sz="2400" b="1" dirty="0">
                <a:latin typeface="+mn-lt"/>
              </a:rPr>
              <a:t> cm</a:t>
            </a:r>
          </a:p>
        </p:txBody>
      </p:sp>
      <p:sp>
        <p:nvSpPr>
          <p:cNvPr id="67" name="Text Box 5">
            <a:extLst>
              <a:ext uri="{FF2B5EF4-FFF2-40B4-BE49-F238E27FC236}">
                <a16:creationId xmlns:a16="http://schemas.microsoft.com/office/drawing/2014/main" id="{9EC65BB3-8659-4D8A-8B19-A88617B2FD94}"/>
              </a:ext>
            </a:extLst>
          </p:cNvPr>
          <p:cNvSpPr txBox="1">
            <a:spLocks noChangeArrowheads="1"/>
          </p:cNvSpPr>
          <p:nvPr/>
        </p:nvSpPr>
        <p:spPr bwMode="auto">
          <a:xfrm>
            <a:off x="126722" y="2817774"/>
            <a:ext cx="2394507" cy="461665"/>
          </a:xfrm>
          <a:prstGeom prst="rect">
            <a:avLst/>
          </a:prstGeom>
          <a:noFill/>
          <a:ln w="9525">
            <a:noFill/>
            <a:miter lim="800000"/>
            <a:headEnd/>
            <a:tailEnd/>
          </a:ln>
          <a:effectLst/>
        </p:spPr>
        <p:txBody>
          <a:bodyPr wrap="square">
            <a:spAutoFit/>
          </a:bodyPr>
          <a:lstStyle/>
          <a:p>
            <a:pPr eaLnBrk="0" hangingPunct="0"/>
            <a:r>
              <a:rPr lang="en-GB" sz="2400" dirty="0">
                <a:latin typeface="+mn-lt"/>
              </a:rPr>
              <a:t>Drawn to scale</a:t>
            </a:r>
          </a:p>
        </p:txBody>
      </p:sp>
      <p:sp>
        <p:nvSpPr>
          <p:cNvPr id="68" name="Text Box 21">
            <a:extLst>
              <a:ext uri="{FF2B5EF4-FFF2-40B4-BE49-F238E27FC236}">
                <a16:creationId xmlns:a16="http://schemas.microsoft.com/office/drawing/2014/main" id="{EF568DE2-ED9B-40F6-85D3-B252F4DE5DA2}"/>
              </a:ext>
            </a:extLst>
          </p:cNvPr>
          <p:cNvSpPr txBox="1">
            <a:spLocks noChangeArrowheads="1"/>
          </p:cNvSpPr>
          <p:nvPr/>
        </p:nvSpPr>
        <p:spPr bwMode="auto">
          <a:xfrm>
            <a:off x="3487244" y="2589949"/>
            <a:ext cx="899605" cy="400110"/>
          </a:xfrm>
          <a:prstGeom prst="rect">
            <a:avLst/>
          </a:prstGeom>
          <a:noFill/>
          <a:ln w="9525">
            <a:noFill/>
            <a:miter lim="800000"/>
            <a:headEnd/>
            <a:tailEnd/>
          </a:ln>
          <a:effectLst/>
        </p:spPr>
        <p:txBody>
          <a:bodyPr wrap="none">
            <a:spAutoFit/>
          </a:bodyPr>
          <a:lstStyle/>
          <a:p>
            <a:pPr eaLnBrk="0" hangingPunct="0"/>
            <a:r>
              <a:rPr lang="en-US" sz="2000" dirty="0">
                <a:latin typeface="+mn-lt"/>
              </a:rPr>
              <a:t>44.8</a:t>
            </a:r>
            <a:r>
              <a:rPr lang="en-US" sz="2000" dirty="0">
                <a:latin typeface="+mn-lt"/>
                <a:cs typeface="Arial" pitchFamily="34" charset="0"/>
              </a:rPr>
              <a:t>°</a:t>
            </a:r>
            <a:r>
              <a:rPr lang="en-US" sz="2000" dirty="0">
                <a:latin typeface="+mn-lt"/>
              </a:rPr>
              <a:t> </a:t>
            </a:r>
            <a:endParaRPr lang="en-GB" sz="2000" dirty="0">
              <a:latin typeface="+mn-lt"/>
            </a:endParaRPr>
          </a:p>
        </p:txBody>
      </p:sp>
      <p:sp>
        <p:nvSpPr>
          <p:cNvPr id="70" name="Text Box 5">
            <a:extLst>
              <a:ext uri="{FF2B5EF4-FFF2-40B4-BE49-F238E27FC236}">
                <a16:creationId xmlns:a16="http://schemas.microsoft.com/office/drawing/2014/main" id="{4477AE07-4DC7-430E-AEBA-008CE59CE721}"/>
              </a:ext>
            </a:extLst>
          </p:cNvPr>
          <p:cNvSpPr txBox="1">
            <a:spLocks noChangeArrowheads="1"/>
          </p:cNvSpPr>
          <p:nvPr/>
        </p:nvSpPr>
        <p:spPr bwMode="auto">
          <a:xfrm>
            <a:off x="3148600" y="3644465"/>
            <a:ext cx="1025003" cy="400110"/>
          </a:xfrm>
          <a:prstGeom prst="rect">
            <a:avLst/>
          </a:prstGeom>
          <a:noFill/>
          <a:ln w="9525">
            <a:noFill/>
            <a:miter lim="800000"/>
            <a:headEnd/>
            <a:tailEnd/>
          </a:ln>
          <a:effectLst/>
        </p:spPr>
        <p:txBody>
          <a:bodyPr wrap="square">
            <a:spAutoFit/>
          </a:bodyPr>
          <a:lstStyle/>
          <a:p>
            <a:pPr eaLnBrk="0" hangingPunct="0"/>
            <a:r>
              <a:rPr lang="en-US" sz="2000" dirty="0">
                <a:latin typeface="+mn-lt"/>
              </a:rPr>
              <a:t>107.2</a:t>
            </a:r>
            <a:r>
              <a:rPr lang="en-US" sz="2000" dirty="0">
                <a:latin typeface="+mn-lt"/>
                <a:cs typeface="Arial" pitchFamily="34" charset="0"/>
              </a:rPr>
              <a:t>°</a:t>
            </a:r>
            <a:endParaRPr lang="en-GB" sz="2000" dirty="0">
              <a:latin typeface="+mn-lt"/>
            </a:endParaRPr>
          </a:p>
        </p:txBody>
      </p:sp>
      <p:sp>
        <p:nvSpPr>
          <p:cNvPr id="56" name="Freeform: Shape 55">
            <a:extLst>
              <a:ext uri="{FF2B5EF4-FFF2-40B4-BE49-F238E27FC236}">
                <a16:creationId xmlns:a16="http://schemas.microsoft.com/office/drawing/2014/main" id="{6D150FB8-1EDE-43B5-AA98-F3849C28350A}"/>
              </a:ext>
            </a:extLst>
          </p:cNvPr>
          <p:cNvSpPr/>
          <p:nvPr/>
        </p:nvSpPr>
        <p:spPr>
          <a:xfrm>
            <a:off x="692475" y="3613706"/>
            <a:ext cx="3166281" cy="586853"/>
          </a:xfrm>
          <a:custGeom>
            <a:avLst/>
            <a:gdLst>
              <a:gd name="connsiteX0" fmla="*/ 3166281 w 3862317"/>
              <a:gd name="connsiteY0" fmla="*/ 2006220 h 2006220"/>
              <a:gd name="connsiteX1" fmla="*/ 0 w 3862317"/>
              <a:gd name="connsiteY1" fmla="*/ 1978925 h 2006220"/>
              <a:gd name="connsiteX2" fmla="*/ 3862317 w 3862317"/>
              <a:gd name="connsiteY2" fmla="*/ 0 h 2006220"/>
              <a:gd name="connsiteX3" fmla="*/ 3166281 w 3862317"/>
              <a:gd name="connsiteY3" fmla="*/ 2006220 h 2006220"/>
              <a:gd name="connsiteX0" fmla="*/ 3166281 w 3166281"/>
              <a:gd name="connsiteY0" fmla="*/ 696035 h 696035"/>
              <a:gd name="connsiteX1" fmla="*/ 0 w 3166281"/>
              <a:gd name="connsiteY1" fmla="*/ 668740 h 696035"/>
              <a:gd name="connsiteX2" fmla="*/ 1351129 w 3166281"/>
              <a:gd name="connsiteY2" fmla="*/ 0 h 696035"/>
              <a:gd name="connsiteX3" fmla="*/ 3166281 w 3166281"/>
              <a:gd name="connsiteY3" fmla="*/ 696035 h 696035"/>
              <a:gd name="connsiteX0" fmla="*/ 3166281 w 3166281"/>
              <a:gd name="connsiteY0" fmla="*/ 586853 h 586853"/>
              <a:gd name="connsiteX1" fmla="*/ 0 w 3166281"/>
              <a:gd name="connsiteY1" fmla="*/ 559558 h 586853"/>
              <a:gd name="connsiteX2" fmla="*/ 1105469 w 3166281"/>
              <a:gd name="connsiteY2" fmla="*/ 0 h 586853"/>
              <a:gd name="connsiteX3" fmla="*/ 3166281 w 3166281"/>
              <a:gd name="connsiteY3" fmla="*/ 586853 h 586853"/>
            </a:gdLst>
            <a:ahLst/>
            <a:cxnLst>
              <a:cxn ang="0">
                <a:pos x="connsiteX0" y="connsiteY0"/>
              </a:cxn>
              <a:cxn ang="0">
                <a:pos x="connsiteX1" y="connsiteY1"/>
              </a:cxn>
              <a:cxn ang="0">
                <a:pos x="connsiteX2" y="connsiteY2"/>
              </a:cxn>
              <a:cxn ang="0">
                <a:pos x="connsiteX3" y="connsiteY3"/>
              </a:cxn>
            </a:cxnLst>
            <a:rect l="l" t="t" r="r" b="b"/>
            <a:pathLst>
              <a:path w="3166281" h="586853">
                <a:moveTo>
                  <a:pt x="3166281" y="586853"/>
                </a:moveTo>
                <a:lnTo>
                  <a:pt x="0" y="559558"/>
                </a:lnTo>
                <a:lnTo>
                  <a:pt x="1105469" y="0"/>
                </a:lnTo>
                <a:lnTo>
                  <a:pt x="3166281" y="586853"/>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a:solidFill>
                <a:schemeClr val="tx1"/>
              </a:solidFill>
              <a:latin typeface="Times New Roman" pitchFamily="18" charset="0"/>
            </a:endParaRPr>
          </a:p>
        </p:txBody>
      </p:sp>
      <p:sp>
        <p:nvSpPr>
          <p:cNvPr id="6" name="Partial Circle 5">
            <a:extLst>
              <a:ext uri="{FF2B5EF4-FFF2-40B4-BE49-F238E27FC236}">
                <a16:creationId xmlns:a16="http://schemas.microsoft.com/office/drawing/2014/main" id="{47373AD0-4FAB-42B3-A0CC-0CF13423FAC5}"/>
              </a:ext>
            </a:extLst>
          </p:cNvPr>
          <p:cNvSpPr/>
          <p:nvPr/>
        </p:nvSpPr>
        <p:spPr>
          <a:xfrm>
            <a:off x="308517" y="3764236"/>
            <a:ext cx="822960" cy="822960"/>
          </a:xfrm>
          <a:prstGeom prst="pie">
            <a:avLst>
              <a:gd name="adj1" fmla="val 19867844"/>
              <a:gd name="adj2" fmla="val 24366"/>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1" name="Partial Circle 70">
            <a:extLst>
              <a:ext uri="{FF2B5EF4-FFF2-40B4-BE49-F238E27FC236}">
                <a16:creationId xmlns:a16="http://schemas.microsoft.com/office/drawing/2014/main" id="{3D483AAD-0D97-492D-9D4B-1D9EDB97C1FB}"/>
              </a:ext>
            </a:extLst>
          </p:cNvPr>
          <p:cNvSpPr/>
          <p:nvPr/>
        </p:nvSpPr>
        <p:spPr>
          <a:xfrm>
            <a:off x="3615489" y="3978574"/>
            <a:ext cx="457200" cy="457200"/>
          </a:xfrm>
          <a:prstGeom prst="pie">
            <a:avLst>
              <a:gd name="adj1" fmla="val 10701301"/>
              <a:gd name="adj2" fmla="val 17429147"/>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Partial Circle 3">
            <a:extLst>
              <a:ext uri="{FF2B5EF4-FFF2-40B4-BE49-F238E27FC236}">
                <a16:creationId xmlns:a16="http://schemas.microsoft.com/office/drawing/2014/main" id="{460C2FEA-652F-48C3-8F1C-93FC5F6691FA}"/>
              </a:ext>
            </a:extLst>
          </p:cNvPr>
          <p:cNvSpPr/>
          <p:nvPr/>
        </p:nvSpPr>
        <p:spPr>
          <a:xfrm>
            <a:off x="1717715" y="2082937"/>
            <a:ext cx="4261104" cy="4256913"/>
          </a:xfrm>
          <a:prstGeom prst="pie">
            <a:avLst>
              <a:gd name="adj1" fmla="val 11793750"/>
              <a:gd name="adj2" fmla="val 17337672"/>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2" name="Text Box 5">
            <a:extLst>
              <a:ext uri="{FF2B5EF4-FFF2-40B4-BE49-F238E27FC236}">
                <a16:creationId xmlns:a16="http://schemas.microsoft.com/office/drawing/2014/main" id="{691FB207-1D89-4423-87C7-62BD7A92A65C}"/>
              </a:ext>
            </a:extLst>
          </p:cNvPr>
          <p:cNvSpPr txBox="1">
            <a:spLocks noChangeArrowheads="1"/>
          </p:cNvSpPr>
          <p:nvPr/>
        </p:nvSpPr>
        <p:spPr bwMode="auto">
          <a:xfrm>
            <a:off x="5005718" y="4717580"/>
            <a:ext cx="4046841" cy="461665"/>
          </a:xfrm>
          <a:prstGeom prst="rect">
            <a:avLst/>
          </a:prstGeom>
          <a:noFill/>
          <a:ln w="9525">
            <a:noFill/>
            <a:miter lim="800000"/>
            <a:headEnd/>
            <a:tailEnd/>
          </a:ln>
          <a:effectLst/>
        </p:spPr>
        <p:txBody>
          <a:bodyPr wrap="square">
            <a:spAutoFit/>
          </a:bodyPr>
          <a:lstStyle/>
          <a:p>
            <a:pPr eaLnBrk="0" hangingPunct="0"/>
            <a:r>
              <a:rPr lang="en-GB" sz="2400" dirty="0">
                <a:latin typeface="+mn-lt"/>
              </a:rPr>
              <a:t>We have another triangle</a:t>
            </a:r>
          </a:p>
        </p:txBody>
      </p:sp>
      <p:sp>
        <p:nvSpPr>
          <p:cNvPr id="73" name="Text Box 33">
            <a:extLst>
              <a:ext uri="{FF2B5EF4-FFF2-40B4-BE49-F238E27FC236}">
                <a16:creationId xmlns:a16="http://schemas.microsoft.com/office/drawing/2014/main" id="{2CE575E7-514E-4338-86E3-A3172C33E174}"/>
              </a:ext>
            </a:extLst>
          </p:cNvPr>
          <p:cNvSpPr txBox="1">
            <a:spLocks noChangeArrowheads="1"/>
          </p:cNvSpPr>
          <p:nvPr/>
        </p:nvSpPr>
        <p:spPr bwMode="auto">
          <a:xfrm>
            <a:off x="1323976" y="3773489"/>
            <a:ext cx="601663" cy="400050"/>
          </a:xfrm>
          <a:prstGeom prst="rect">
            <a:avLst/>
          </a:prstGeom>
          <a:noFill/>
          <a:ln w="9525">
            <a:noFill/>
            <a:miter lim="800000"/>
            <a:headEnd/>
            <a:tailEnd/>
          </a:ln>
          <a:effectLst/>
        </p:spPr>
        <p:txBody>
          <a:bodyPr wrap="none">
            <a:spAutoFit/>
          </a:bodyPr>
          <a:lstStyle/>
          <a:p>
            <a:pPr eaLnBrk="0" hangingPunct="0"/>
            <a:r>
              <a:rPr lang="en-US" sz="2000" dirty="0">
                <a:latin typeface="+mn-lt"/>
              </a:rPr>
              <a:t>28</a:t>
            </a:r>
            <a:r>
              <a:rPr lang="en-GB" sz="2000" dirty="0">
                <a:latin typeface="+mn-lt"/>
                <a:cs typeface="Arial" pitchFamily="34" charset="0"/>
              </a:rPr>
              <a:t>°</a:t>
            </a:r>
            <a:endParaRPr lang="en-GB" sz="2000" dirty="0">
              <a:latin typeface="+mn-lt"/>
            </a:endParaRPr>
          </a:p>
        </p:txBody>
      </p:sp>
      <p:sp>
        <p:nvSpPr>
          <p:cNvPr id="64" name="Partial Circle 63">
            <a:extLst>
              <a:ext uri="{FF2B5EF4-FFF2-40B4-BE49-F238E27FC236}">
                <a16:creationId xmlns:a16="http://schemas.microsoft.com/office/drawing/2014/main" id="{DA32FD73-6B6D-4AB7-BB14-8AF102E07600}"/>
              </a:ext>
            </a:extLst>
          </p:cNvPr>
          <p:cNvSpPr/>
          <p:nvPr/>
        </p:nvSpPr>
        <p:spPr>
          <a:xfrm>
            <a:off x="526902" y="5125181"/>
            <a:ext cx="822960" cy="822960"/>
          </a:xfrm>
          <a:prstGeom prst="pie">
            <a:avLst>
              <a:gd name="adj1" fmla="val 19867844"/>
              <a:gd name="adj2" fmla="val 24366"/>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5" name="Text Box 33">
            <a:extLst>
              <a:ext uri="{FF2B5EF4-FFF2-40B4-BE49-F238E27FC236}">
                <a16:creationId xmlns:a16="http://schemas.microsoft.com/office/drawing/2014/main" id="{7EFC143D-3DD4-4093-84F1-C6F4CB6F1D15}"/>
              </a:ext>
            </a:extLst>
          </p:cNvPr>
          <p:cNvSpPr txBox="1">
            <a:spLocks noChangeArrowheads="1"/>
          </p:cNvSpPr>
          <p:nvPr/>
        </p:nvSpPr>
        <p:spPr bwMode="auto">
          <a:xfrm>
            <a:off x="1291020" y="5238659"/>
            <a:ext cx="601663" cy="400050"/>
          </a:xfrm>
          <a:prstGeom prst="rect">
            <a:avLst/>
          </a:prstGeom>
          <a:noFill/>
          <a:ln w="9525">
            <a:noFill/>
            <a:miter lim="800000"/>
            <a:headEnd/>
            <a:tailEnd/>
          </a:ln>
          <a:effectLst/>
        </p:spPr>
        <p:txBody>
          <a:bodyPr wrap="none">
            <a:spAutoFit/>
          </a:bodyPr>
          <a:lstStyle/>
          <a:p>
            <a:pPr eaLnBrk="0" hangingPunct="0"/>
            <a:r>
              <a:rPr lang="en-US" sz="2000" dirty="0">
                <a:latin typeface="+mn-lt"/>
              </a:rPr>
              <a:t>28</a:t>
            </a:r>
            <a:r>
              <a:rPr lang="en-GB" sz="2000" dirty="0">
                <a:latin typeface="+mn-lt"/>
                <a:cs typeface="Arial" pitchFamily="34" charset="0"/>
              </a:rPr>
              <a:t>°</a:t>
            </a:r>
            <a:endParaRPr lang="en-GB" sz="2000" dirty="0">
              <a:latin typeface="+mn-lt"/>
            </a:endParaRPr>
          </a:p>
        </p:txBody>
      </p:sp>
      <p:sp>
        <p:nvSpPr>
          <p:cNvPr id="66" name="Partial Circle 65">
            <a:extLst>
              <a:ext uri="{FF2B5EF4-FFF2-40B4-BE49-F238E27FC236}">
                <a16:creationId xmlns:a16="http://schemas.microsoft.com/office/drawing/2014/main" id="{13FB227A-0128-4084-9A9C-8C7C560604A7}"/>
              </a:ext>
            </a:extLst>
          </p:cNvPr>
          <p:cNvSpPr/>
          <p:nvPr/>
        </p:nvSpPr>
        <p:spPr>
          <a:xfrm>
            <a:off x="1782908" y="4740448"/>
            <a:ext cx="457200" cy="457200"/>
          </a:xfrm>
          <a:prstGeom prst="pie">
            <a:avLst>
              <a:gd name="adj1" fmla="val 955902"/>
              <a:gd name="adj2" fmla="val 9147773"/>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9" name="Text Box 21">
            <a:extLst>
              <a:ext uri="{FF2B5EF4-FFF2-40B4-BE49-F238E27FC236}">
                <a16:creationId xmlns:a16="http://schemas.microsoft.com/office/drawing/2014/main" id="{C780BA8C-7567-4421-922F-00A2E84014DB}"/>
              </a:ext>
            </a:extLst>
          </p:cNvPr>
          <p:cNvSpPr txBox="1">
            <a:spLocks noChangeArrowheads="1"/>
          </p:cNvSpPr>
          <p:nvPr/>
        </p:nvSpPr>
        <p:spPr bwMode="auto">
          <a:xfrm>
            <a:off x="1892683" y="5147354"/>
            <a:ext cx="1015021" cy="400110"/>
          </a:xfrm>
          <a:prstGeom prst="rect">
            <a:avLst/>
          </a:prstGeom>
          <a:noFill/>
          <a:ln w="9525">
            <a:noFill/>
            <a:miter lim="800000"/>
            <a:headEnd/>
            <a:tailEnd/>
          </a:ln>
          <a:effectLst/>
        </p:spPr>
        <p:txBody>
          <a:bodyPr wrap="none">
            <a:spAutoFit/>
          </a:bodyPr>
          <a:lstStyle/>
          <a:p>
            <a:pPr eaLnBrk="0" hangingPunct="0"/>
            <a:r>
              <a:rPr lang="en-US" sz="2000" dirty="0">
                <a:latin typeface="+mn-lt"/>
              </a:rPr>
              <a:t>135.2</a:t>
            </a:r>
            <a:r>
              <a:rPr lang="en-US" sz="2000" dirty="0">
                <a:latin typeface="+mn-lt"/>
                <a:cs typeface="Arial" pitchFamily="34" charset="0"/>
              </a:rPr>
              <a:t>°</a:t>
            </a:r>
            <a:r>
              <a:rPr lang="en-US" sz="2000" dirty="0">
                <a:latin typeface="+mn-lt"/>
              </a:rPr>
              <a:t> </a:t>
            </a:r>
            <a:endParaRPr lang="en-GB" sz="2000" dirty="0">
              <a:latin typeface="+mn-lt"/>
            </a:endParaRPr>
          </a:p>
        </p:txBody>
      </p:sp>
      <p:sp>
        <p:nvSpPr>
          <p:cNvPr id="75" name="Text Box 5">
            <a:extLst>
              <a:ext uri="{FF2B5EF4-FFF2-40B4-BE49-F238E27FC236}">
                <a16:creationId xmlns:a16="http://schemas.microsoft.com/office/drawing/2014/main" id="{72C58741-735C-4BA6-B78F-02A8A023F667}"/>
              </a:ext>
            </a:extLst>
          </p:cNvPr>
          <p:cNvSpPr txBox="1">
            <a:spLocks noChangeArrowheads="1"/>
          </p:cNvSpPr>
          <p:nvPr/>
        </p:nvSpPr>
        <p:spPr bwMode="auto">
          <a:xfrm>
            <a:off x="135278" y="1876578"/>
            <a:ext cx="3219971" cy="830997"/>
          </a:xfrm>
          <a:prstGeom prst="rect">
            <a:avLst/>
          </a:prstGeom>
          <a:noFill/>
          <a:ln w="9525">
            <a:noFill/>
            <a:miter lim="800000"/>
            <a:headEnd/>
            <a:tailEnd/>
          </a:ln>
          <a:effectLst/>
        </p:spPr>
        <p:txBody>
          <a:bodyPr wrap="square">
            <a:spAutoFit/>
          </a:bodyPr>
          <a:lstStyle/>
          <a:p>
            <a:pPr eaLnBrk="0" hangingPunct="0"/>
            <a:r>
              <a:rPr lang="en-GB" sz="2400" dirty="0">
                <a:latin typeface="+mn-lt"/>
              </a:rPr>
              <a:t>Why it is called </a:t>
            </a:r>
            <a:r>
              <a:rPr lang="en-GB" sz="2400" b="1" dirty="0">
                <a:solidFill>
                  <a:srgbClr val="FF6600"/>
                </a:solidFill>
                <a:latin typeface="+mn-lt"/>
              </a:rPr>
              <a:t>the ambiguous case</a:t>
            </a:r>
          </a:p>
        </p:txBody>
      </p:sp>
    </p:spTree>
    <p:extLst>
      <p:ext uri="{BB962C8B-B14F-4D97-AF65-F5344CB8AC3E}">
        <p14:creationId xmlns:p14="http://schemas.microsoft.com/office/powerpoint/2010/main" val="206616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67"/>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7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wipe(right)">
                                      <p:cBhvr>
                                        <p:cTn id="53" dur="500"/>
                                        <p:tgtEl>
                                          <p:spTgt spid="4"/>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1" nodeType="clickEffect">
                                  <p:stCondLst>
                                    <p:cond delay="0"/>
                                  </p:stCondLst>
                                  <p:childTnLst>
                                    <p:set>
                                      <p:cBhvr>
                                        <p:cTn id="61" dur="1" fill="hold">
                                          <p:stCondLst>
                                            <p:cond delay="0"/>
                                          </p:stCondLst>
                                        </p:cTn>
                                        <p:tgtEl>
                                          <p:spTgt spid="5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grpId="0" nodeType="clickEffect">
                                  <p:stCondLst>
                                    <p:cond delay="0"/>
                                  </p:stCondLst>
                                  <p:childTnLst>
                                    <p:animMotion origin="layout" path="M -4.72222E-6 7.40741E-7 L 0.02587 0.19699 " pathEditMode="relative" rAng="0" ptsTypes="AA">
                                      <p:cBhvr>
                                        <p:cTn id="65" dur="2000" fill="hold"/>
                                        <p:tgtEl>
                                          <p:spTgt spid="56"/>
                                        </p:tgtEl>
                                        <p:attrNameLst>
                                          <p:attrName>ppt_x</p:attrName>
                                          <p:attrName>ppt_y</p:attrName>
                                        </p:attrNameLst>
                                      </p:cBhvr>
                                      <p:rCtr x="1285" y="10046"/>
                                    </p:animMotion>
                                  </p:childTnLst>
                                </p:cTn>
                              </p:par>
                            </p:childTnLst>
                          </p:cTn>
                        </p:par>
                        <p:par>
                          <p:cTn id="66" fill="hold">
                            <p:stCondLst>
                              <p:cond delay="2000"/>
                            </p:stCondLst>
                            <p:childTnLst>
                              <p:par>
                                <p:cTn id="67" presetID="1" presetClass="entr" presetSubtype="0" fill="hold" grpId="0" nodeType="afterEffect">
                                  <p:stCondLst>
                                    <p:cond delay="200"/>
                                  </p:stCondLst>
                                  <p:childTnLst>
                                    <p:set>
                                      <p:cBhvr>
                                        <p:cTn id="68" dur="1" fill="hold">
                                          <p:stCondLst>
                                            <p:cond delay="0"/>
                                          </p:stCondLst>
                                        </p:cTn>
                                        <p:tgtEl>
                                          <p:spTgt spid="60"/>
                                        </p:tgtEl>
                                        <p:attrNameLst>
                                          <p:attrName>style.visibility</p:attrName>
                                        </p:attrNameLst>
                                      </p:cBhvr>
                                      <p:to>
                                        <p:strVal val="visible"/>
                                      </p:to>
                                    </p:set>
                                  </p:childTnLst>
                                </p:cTn>
                              </p:par>
                            </p:childTnLst>
                          </p:cTn>
                        </p:par>
                        <p:par>
                          <p:cTn id="69" fill="hold">
                            <p:stCondLst>
                              <p:cond delay="2200"/>
                            </p:stCondLst>
                            <p:childTnLst>
                              <p:par>
                                <p:cTn id="70" presetID="1" presetClass="entr" presetSubtype="0" fill="hold" grpId="0" nodeType="afterEffect">
                                  <p:stCondLst>
                                    <p:cond delay="200"/>
                                  </p:stCondLst>
                                  <p:childTnLst>
                                    <p:set>
                                      <p:cBhvr>
                                        <p:cTn id="71" dur="1" fill="hold">
                                          <p:stCondLst>
                                            <p:cond delay="0"/>
                                          </p:stCondLst>
                                        </p:cTn>
                                        <p:tgtEl>
                                          <p:spTgt spid="59"/>
                                        </p:tgtEl>
                                        <p:attrNameLst>
                                          <p:attrName>style.visibility</p:attrName>
                                        </p:attrNameLst>
                                      </p:cBhvr>
                                      <p:to>
                                        <p:strVal val="visible"/>
                                      </p:to>
                                    </p:set>
                                  </p:childTnLst>
                                </p:cTn>
                              </p:par>
                            </p:childTnLst>
                          </p:cTn>
                        </p:par>
                        <p:par>
                          <p:cTn id="72" fill="hold">
                            <p:stCondLst>
                              <p:cond delay="2400"/>
                            </p:stCondLst>
                            <p:childTnLst>
                              <p:par>
                                <p:cTn id="73" presetID="1" presetClass="entr" presetSubtype="0" fill="hold" grpId="0" nodeType="afterEffect">
                                  <p:stCondLst>
                                    <p:cond delay="200"/>
                                  </p:stCondLst>
                                  <p:childTnLst>
                                    <p:set>
                                      <p:cBhvr>
                                        <p:cTn id="74" dur="1" fill="hold">
                                          <p:stCondLst>
                                            <p:cond delay="0"/>
                                          </p:stCondLst>
                                        </p:cTn>
                                        <p:tgtEl>
                                          <p:spTgt spid="61"/>
                                        </p:tgtEl>
                                        <p:attrNameLst>
                                          <p:attrName>style.visibility</p:attrName>
                                        </p:attrNameLst>
                                      </p:cBhvr>
                                      <p:to>
                                        <p:strVal val="visible"/>
                                      </p:to>
                                    </p:set>
                                  </p:childTnLst>
                                </p:cTn>
                              </p:par>
                            </p:childTnLst>
                          </p:cTn>
                        </p:par>
                        <p:par>
                          <p:cTn id="75" fill="hold">
                            <p:stCondLst>
                              <p:cond delay="2600"/>
                            </p:stCondLst>
                            <p:childTnLst>
                              <p:par>
                                <p:cTn id="76" presetID="1" presetClass="entr" presetSubtype="0" fill="hold" grpId="0" nodeType="afterEffect">
                                  <p:stCondLst>
                                    <p:cond delay="200"/>
                                  </p:stCondLst>
                                  <p:childTnLst>
                                    <p:set>
                                      <p:cBhvr>
                                        <p:cTn id="77" dur="1" fill="hold">
                                          <p:stCondLst>
                                            <p:cond delay="0"/>
                                          </p:stCondLst>
                                        </p:cTn>
                                        <p:tgtEl>
                                          <p:spTgt spid="64"/>
                                        </p:tgtEl>
                                        <p:attrNameLst>
                                          <p:attrName>style.visibility</p:attrName>
                                        </p:attrNameLst>
                                      </p:cBhvr>
                                      <p:to>
                                        <p:strVal val="visible"/>
                                      </p:to>
                                    </p:set>
                                  </p:childTnLst>
                                </p:cTn>
                              </p:par>
                            </p:childTnLst>
                          </p:cTn>
                        </p:par>
                        <p:par>
                          <p:cTn id="78" fill="hold">
                            <p:stCondLst>
                              <p:cond delay="2800"/>
                            </p:stCondLst>
                            <p:childTnLst>
                              <p:par>
                                <p:cTn id="79" presetID="1" presetClass="entr" presetSubtype="0" fill="hold" grpId="0" nodeType="afterEffect">
                                  <p:stCondLst>
                                    <p:cond delay="200"/>
                                  </p:stCondLst>
                                  <p:childTnLst>
                                    <p:set>
                                      <p:cBhvr>
                                        <p:cTn id="80" dur="1" fill="hold">
                                          <p:stCondLst>
                                            <p:cond delay="0"/>
                                          </p:stCondLst>
                                        </p:cTn>
                                        <p:tgtEl>
                                          <p:spTgt spid="65"/>
                                        </p:tgtEl>
                                        <p:attrNameLst>
                                          <p:attrName>style.visibility</p:attrName>
                                        </p:attrNameLst>
                                      </p:cBhvr>
                                      <p:to>
                                        <p:strVal val="visible"/>
                                      </p:to>
                                    </p:set>
                                  </p:childTnLst>
                                </p:cTn>
                              </p:par>
                            </p:childTnLst>
                          </p:cTn>
                        </p:par>
                        <p:par>
                          <p:cTn id="81" fill="hold">
                            <p:stCondLst>
                              <p:cond delay="3000"/>
                            </p:stCondLst>
                            <p:childTnLst>
                              <p:par>
                                <p:cTn id="82" presetID="1" presetClass="entr" presetSubtype="0" fill="hold" grpId="0" nodeType="afterEffect">
                                  <p:stCondLst>
                                    <p:cond delay="200"/>
                                  </p:stCondLst>
                                  <p:childTnLst>
                                    <p:set>
                                      <p:cBhvr>
                                        <p:cTn id="83" dur="1" fill="hold">
                                          <p:stCondLst>
                                            <p:cond delay="0"/>
                                          </p:stCondLst>
                                        </p:cTn>
                                        <p:tgtEl>
                                          <p:spTgt spid="63"/>
                                        </p:tgtEl>
                                        <p:attrNameLst>
                                          <p:attrName>style.visibility</p:attrName>
                                        </p:attrNameLst>
                                      </p:cBhvr>
                                      <p:to>
                                        <p:strVal val="visible"/>
                                      </p:to>
                                    </p:set>
                                  </p:childTnLst>
                                </p:cTn>
                              </p:par>
                            </p:childTnLst>
                          </p:cTn>
                        </p:par>
                        <p:par>
                          <p:cTn id="84" fill="hold">
                            <p:stCondLst>
                              <p:cond delay="3200"/>
                            </p:stCondLst>
                            <p:childTnLst>
                              <p:par>
                                <p:cTn id="85" presetID="1" presetClass="entr" presetSubtype="0" fill="hold" grpId="0" nodeType="afterEffect">
                                  <p:stCondLst>
                                    <p:cond delay="200"/>
                                  </p:stCondLst>
                                  <p:childTnLst>
                                    <p:set>
                                      <p:cBhvr>
                                        <p:cTn id="86" dur="1" fill="hold">
                                          <p:stCondLst>
                                            <p:cond delay="0"/>
                                          </p:stCondLst>
                                        </p:cTn>
                                        <p:tgtEl>
                                          <p:spTgt spid="6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6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2" grpId="0" animBg="1"/>
      <p:bldP spid="46" grpId="0"/>
      <p:bldP spid="49" grpId="0"/>
      <p:bldP spid="53" grpId="0"/>
      <p:bldP spid="54" grpId="0"/>
      <p:bldP spid="55" grpId="0" animBg="1"/>
      <p:bldP spid="57" grpId="0"/>
      <p:bldP spid="58" grpId="0"/>
      <p:bldP spid="59" grpId="0"/>
      <p:bldP spid="60" grpId="0"/>
      <p:bldP spid="61" grpId="0"/>
      <p:bldP spid="62" grpId="0"/>
      <p:bldP spid="63" grpId="0"/>
      <p:bldP spid="67" grpId="0"/>
      <p:bldP spid="68" grpId="0"/>
      <p:bldP spid="70" grpId="0"/>
      <p:bldP spid="56" grpId="0" animBg="1"/>
      <p:bldP spid="56" grpId="1" animBg="1"/>
      <p:bldP spid="6" grpId="0" animBg="1"/>
      <p:bldP spid="71" grpId="0" animBg="1"/>
      <p:bldP spid="4" grpId="0" animBg="1"/>
      <p:bldP spid="72" grpId="0"/>
      <p:bldP spid="73" grpId="0"/>
      <p:bldP spid="64" grpId="0" animBg="1"/>
      <p:bldP spid="65" grpId="0"/>
      <p:bldP spid="66" grpId="0" animBg="1"/>
      <p:bldP spid="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2">
            <a:extLst>
              <a:ext uri="{FF2B5EF4-FFF2-40B4-BE49-F238E27FC236}">
                <a16:creationId xmlns:a16="http://schemas.microsoft.com/office/drawing/2014/main" id="{04254EFB-E9C6-4FFE-86C6-7D421E0CBCF5}"/>
              </a:ext>
            </a:extLst>
          </p:cNvPr>
          <p:cNvSpPr txBox="1">
            <a:spLocks noChangeArrowheads="1"/>
          </p:cNvSpPr>
          <p:nvPr/>
        </p:nvSpPr>
        <p:spPr>
          <a:xfrm>
            <a:off x="152400" y="122281"/>
            <a:ext cx="8229600" cy="549275"/>
          </a:xfrm>
          <a:prstGeom prst="rect">
            <a:avLst/>
          </a:prstGeom>
        </p:spPr>
        <p:txBody>
          <a:bodyPr bIns="91440" anchor="b" anchorCtr="0">
            <a:normAutofit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2800"/>
              <a:t>Using the sine rule to find </a:t>
            </a:r>
            <a:r>
              <a:rPr lang="en-US" sz="2800"/>
              <a:t>angles</a:t>
            </a:r>
            <a:endParaRPr lang="en-GB" sz="2800" dirty="0"/>
          </a:p>
        </p:txBody>
      </p:sp>
      <mc:AlternateContent xmlns:mc="http://schemas.openxmlformats.org/markup-compatibility/2006" xmlns:a14="http://schemas.microsoft.com/office/drawing/2010/main">
        <mc:Choice Requires="a14">
          <p:sp>
            <p:nvSpPr>
              <p:cNvPr id="6" name="Text Box 4">
                <a:extLst>
                  <a:ext uri="{FF2B5EF4-FFF2-40B4-BE49-F238E27FC236}">
                    <a16:creationId xmlns:a16="http://schemas.microsoft.com/office/drawing/2014/main" id="{2D970601-BEDC-419B-A499-B4C072372BCB}"/>
                  </a:ext>
                </a:extLst>
              </p:cNvPr>
              <p:cNvSpPr txBox="1">
                <a:spLocks noChangeArrowheads="1"/>
              </p:cNvSpPr>
              <p:nvPr/>
            </p:nvSpPr>
            <p:spPr bwMode="auto">
              <a:xfrm>
                <a:off x="817563" y="685800"/>
                <a:ext cx="7488237" cy="840871"/>
              </a:xfrm>
              <a:prstGeom prst="rect">
                <a:avLst/>
              </a:prstGeom>
              <a:solidFill>
                <a:srgbClr val="FFFFCC"/>
              </a:solidFill>
              <a:ln w="28575">
                <a:solidFill>
                  <a:schemeClr val="tx1"/>
                </a:solidFill>
                <a:miter lim="800000"/>
                <a:headEnd/>
                <a:tailEnd/>
              </a:ln>
              <a:effectLst/>
            </p:spPr>
            <p:txBody>
              <a:bodyPr wrap="square">
                <a:spAutoFit/>
              </a:bodyPr>
              <a:lstStyle/>
              <a:p>
                <a:pPr algn="ctr" eaLnBrk="0" hangingPunct="0"/>
                <a:r>
                  <a:rPr lang="en-GB" sz="2400" dirty="0">
                    <a:latin typeface="+mn-lt"/>
                  </a:rPr>
                  <a:t>In triangle </a:t>
                </a:r>
                <a:r>
                  <a:rPr lang="en-GB" i="1" dirty="0">
                    <a:latin typeface="Cambria Math" panose="02040503050406030204" pitchFamily="18" charset="0"/>
                    <a:ea typeface="Cambria Math" panose="02040503050406030204" pitchFamily="18" charset="0"/>
                  </a:rPr>
                  <a:t>KLM</a:t>
                </a:r>
                <a:r>
                  <a:rPr lang="en-GB" sz="2400" dirty="0">
                    <a:latin typeface="+mn-lt"/>
                  </a:rPr>
                  <a:t>, </a:t>
                </a:r>
                <a14:m>
                  <m:oMath xmlns:m="http://schemas.openxmlformats.org/officeDocument/2006/math">
                    <m:r>
                      <a:rPr lang="en-US" sz="2400" b="0" i="1" smtClean="0">
                        <a:latin typeface="Cambria Math" panose="02040503050406030204" pitchFamily="18" charset="0"/>
                      </a:rPr>
                      <m:t>𝐿</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𝐾</m:t>
                        </m:r>
                      </m:e>
                    </m:acc>
                    <m:r>
                      <a:rPr lang="en-US" sz="2400" b="0" i="1" smtClean="0">
                        <a:latin typeface="Cambria Math" panose="02040503050406030204" pitchFamily="18" charset="0"/>
                      </a:rPr>
                      <m:t>𝑀</m:t>
                    </m:r>
                  </m:oMath>
                </a14:m>
                <a:r>
                  <a:rPr lang="en-GB" sz="2400" dirty="0">
                    <a:latin typeface="+mn-lt"/>
                  </a:rPr>
                  <a:t> measures 52°, </a:t>
                </a:r>
                <a:r>
                  <a:rPr lang="en-GB" sz="2400" i="1" dirty="0">
                    <a:latin typeface="Cambria Math" panose="02040503050406030204" pitchFamily="18" charset="0"/>
                    <a:ea typeface="Cambria Math" panose="02040503050406030204" pitchFamily="18" charset="0"/>
                  </a:rPr>
                  <a:t>LM</a:t>
                </a:r>
                <a:r>
                  <a:rPr lang="en-GB" sz="2400" dirty="0">
                    <a:latin typeface="+mn-lt"/>
                  </a:rPr>
                  <a:t> </a:t>
                </a:r>
                <a:r>
                  <a:rPr lang="en-GB" sz="2400" dirty="0">
                    <a:latin typeface="Cambria Math" panose="02040503050406030204" pitchFamily="18" charset="0"/>
                    <a:ea typeface="Cambria Math" panose="02040503050406030204" pitchFamily="18" charset="0"/>
                  </a:rPr>
                  <a:t>=</a:t>
                </a:r>
                <a:r>
                  <a:rPr lang="en-GB" sz="2400" dirty="0">
                    <a:latin typeface="+mn-lt"/>
                  </a:rPr>
                  <a:t> 158 m, and </a:t>
                </a:r>
                <a:r>
                  <a:rPr lang="en-GB" i="1" dirty="0">
                    <a:latin typeface="Cambria Math" panose="02040503050406030204" pitchFamily="18" charset="0"/>
                    <a:ea typeface="Cambria Math" panose="02040503050406030204" pitchFamily="18" charset="0"/>
                  </a:rPr>
                  <a:t>KM</a:t>
                </a:r>
                <a:r>
                  <a:rPr lang="en-GB" sz="2400" dirty="0">
                    <a:latin typeface="+mn-lt"/>
                  </a:rPr>
                  <a:t> </a:t>
                </a:r>
                <a:r>
                  <a:rPr lang="en-GB" sz="2400" dirty="0">
                    <a:latin typeface="Cambria Math" panose="02040503050406030204" pitchFamily="18" charset="0"/>
                    <a:ea typeface="Cambria Math" panose="02040503050406030204" pitchFamily="18" charset="0"/>
                  </a:rPr>
                  <a:t>=</a:t>
                </a:r>
                <a:r>
                  <a:rPr lang="en-GB" sz="2400" dirty="0">
                    <a:latin typeface="+mn-lt"/>
                  </a:rPr>
                  <a:t> 128 m. Find the measure of </a:t>
                </a:r>
                <a:r>
                  <a:rPr lang="en-US" sz="2400" dirty="0">
                    <a:latin typeface="+mn-lt"/>
                  </a:rPr>
                  <a:t>angle </a:t>
                </a:r>
                <a:r>
                  <a:rPr lang="en-US" i="1" dirty="0"/>
                  <a:t>L</a:t>
                </a:r>
                <a:endParaRPr lang="en-GB" i="1" dirty="0"/>
              </a:p>
            </p:txBody>
          </p:sp>
        </mc:Choice>
        <mc:Fallback xmlns="">
          <p:sp>
            <p:nvSpPr>
              <p:cNvPr id="6" name="Text Box 4">
                <a:extLst>
                  <a:ext uri="{FF2B5EF4-FFF2-40B4-BE49-F238E27FC236}">
                    <a16:creationId xmlns:a16="http://schemas.microsoft.com/office/drawing/2014/main" id="{2D970601-BEDC-419B-A499-B4C072372BCB}"/>
                  </a:ext>
                </a:extLst>
              </p:cNvPr>
              <p:cNvSpPr txBox="1">
                <a:spLocks noRot="1" noChangeAspect="1" noMove="1" noResize="1" noEditPoints="1" noAdjustHandles="1" noChangeArrowheads="1" noChangeShapeType="1" noTextEdit="1"/>
              </p:cNvSpPr>
              <p:nvPr/>
            </p:nvSpPr>
            <p:spPr bwMode="auto">
              <a:xfrm>
                <a:off x="817563" y="685800"/>
                <a:ext cx="7488237" cy="840871"/>
              </a:xfrm>
              <a:prstGeom prst="rect">
                <a:avLst/>
              </a:prstGeom>
              <a:blipFill>
                <a:blip r:embed="rId3"/>
                <a:stretch>
                  <a:fillRect t="-4225" b="-13380"/>
                </a:stretch>
              </a:blipFill>
              <a:ln w="28575">
                <a:solidFill>
                  <a:schemeClr val="tx1"/>
                </a:solidFill>
                <a:miter lim="800000"/>
                <a:headEnd/>
                <a:tailEnd/>
              </a:ln>
              <a:effectLst/>
            </p:spPr>
            <p:txBody>
              <a:bodyPr/>
              <a:lstStyle/>
              <a:p>
                <a:r>
                  <a:rPr lang="en-GB">
                    <a:noFill/>
                  </a:rPr>
                  <a:t> </a:t>
                </a:r>
              </a:p>
            </p:txBody>
          </p:sp>
        </mc:Fallback>
      </mc:AlternateContent>
      <p:sp>
        <p:nvSpPr>
          <p:cNvPr id="7" name="Text Box 5">
            <a:extLst>
              <a:ext uri="{FF2B5EF4-FFF2-40B4-BE49-F238E27FC236}">
                <a16:creationId xmlns:a16="http://schemas.microsoft.com/office/drawing/2014/main" id="{6C5A5A46-C2C3-4029-9CED-E07821651777}"/>
              </a:ext>
            </a:extLst>
          </p:cNvPr>
          <p:cNvSpPr txBox="1">
            <a:spLocks noChangeArrowheads="1"/>
          </p:cNvSpPr>
          <p:nvPr/>
        </p:nvSpPr>
        <p:spPr bwMode="auto">
          <a:xfrm>
            <a:off x="4195811" y="1524000"/>
            <a:ext cx="2954655" cy="461665"/>
          </a:xfrm>
          <a:prstGeom prst="rect">
            <a:avLst/>
          </a:prstGeom>
          <a:noFill/>
          <a:ln w="9525">
            <a:noFill/>
            <a:miter lim="800000"/>
            <a:headEnd/>
            <a:tailEnd/>
          </a:ln>
          <a:effectLst/>
        </p:spPr>
        <p:txBody>
          <a:bodyPr wrap="none">
            <a:spAutoFit/>
          </a:bodyPr>
          <a:lstStyle/>
          <a:p>
            <a:pPr eaLnBrk="0" hangingPunct="0"/>
            <a:r>
              <a:rPr lang="en-GB" sz="2400" dirty="0">
                <a:latin typeface="+mn-lt"/>
              </a:rPr>
              <a:t>Using the sine rule:</a:t>
            </a:r>
          </a:p>
        </p:txBody>
      </p:sp>
      <p:grpSp>
        <p:nvGrpSpPr>
          <p:cNvPr id="8" name="Group 6">
            <a:extLst>
              <a:ext uri="{FF2B5EF4-FFF2-40B4-BE49-F238E27FC236}">
                <a16:creationId xmlns:a16="http://schemas.microsoft.com/office/drawing/2014/main" id="{EF7B13CB-D0F3-42CF-937E-D72A35A86146}"/>
              </a:ext>
            </a:extLst>
          </p:cNvPr>
          <p:cNvGrpSpPr>
            <a:grpSpLocks/>
          </p:cNvGrpSpPr>
          <p:nvPr/>
        </p:nvGrpSpPr>
        <p:grpSpPr bwMode="auto">
          <a:xfrm>
            <a:off x="4468811" y="1905000"/>
            <a:ext cx="2522538" cy="844551"/>
            <a:chOff x="3017" y="2431"/>
            <a:chExt cx="1589" cy="532"/>
          </a:xfrm>
        </p:grpSpPr>
        <p:grpSp>
          <p:nvGrpSpPr>
            <p:cNvPr id="9" name="Group 7">
              <a:extLst>
                <a:ext uri="{FF2B5EF4-FFF2-40B4-BE49-F238E27FC236}">
                  <a16:creationId xmlns:a16="http://schemas.microsoft.com/office/drawing/2014/main" id="{60EA47B5-A5B7-488B-B61C-647E53D25455}"/>
                </a:ext>
              </a:extLst>
            </p:cNvPr>
            <p:cNvGrpSpPr>
              <a:grpSpLocks/>
            </p:cNvGrpSpPr>
            <p:nvPr/>
          </p:nvGrpSpPr>
          <p:grpSpPr bwMode="auto">
            <a:xfrm>
              <a:off x="3017" y="2433"/>
              <a:ext cx="552" cy="530"/>
              <a:chOff x="3017" y="2433"/>
              <a:chExt cx="552" cy="530"/>
            </a:xfrm>
          </p:grpSpPr>
          <p:sp>
            <p:nvSpPr>
              <p:cNvPr id="16" name="Text Box 8">
                <a:extLst>
                  <a:ext uri="{FF2B5EF4-FFF2-40B4-BE49-F238E27FC236}">
                    <a16:creationId xmlns:a16="http://schemas.microsoft.com/office/drawing/2014/main" id="{5F0C7884-0E37-4DE7-A4B1-5FD5F5914978}"/>
                  </a:ext>
                </a:extLst>
              </p:cNvPr>
              <p:cNvSpPr txBox="1">
                <a:spLocks noChangeArrowheads="1"/>
              </p:cNvSpPr>
              <p:nvPr/>
            </p:nvSpPr>
            <p:spPr bwMode="auto">
              <a:xfrm>
                <a:off x="3021" y="2433"/>
                <a:ext cx="542" cy="291"/>
              </a:xfrm>
              <a:prstGeom prst="rect">
                <a:avLst/>
              </a:prstGeom>
              <a:noFill/>
              <a:ln w="9525">
                <a:noFill/>
                <a:miter lim="800000"/>
                <a:headEnd/>
                <a:tailEnd/>
              </a:ln>
              <a:effectLst/>
            </p:spPr>
            <p:txBody>
              <a:bodyPr wrap="none">
                <a:spAutoFit/>
              </a:bodyPr>
              <a:lstStyle/>
              <a:p>
                <a:pPr eaLnBrk="0" hangingPunct="0"/>
                <a:r>
                  <a:rPr lang="en-US" sz="2400" dirty="0">
                    <a:latin typeface="+mn-lt"/>
                  </a:rPr>
                  <a:t>sin </a:t>
                </a:r>
                <a:r>
                  <a:rPr lang="en-US" i="1" dirty="0"/>
                  <a:t>L</a:t>
                </a:r>
                <a:endParaRPr lang="en-GB" i="1" dirty="0"/>
              </a:p>
            </p:txBody>
          </p:sp>
          <p:sp>
            <p:nvSpPr>
              <p:cNvPr id="17" name="Line 9">
                <a:extLst>
                  <a:ext uri="{FF2B5EF4-FFF2-40B4-BE49-F238E27FC236}">
                    <a16:creationId xmlns:a16="http://schemas.microsoft.com/office/drawing/2014/main" id="{705205D3-530E-4F96-94FC-4887957ADCD5}"/>
                  </a:ext>
                </a:extLst>
              </p:cNvPr>
              <p:cNvSpPr>
                <a:spLocks noChangeShapeType="1"/>
              </p:cNvSpPr>
              <p:nvPr/>
            </p:nvSpPr>
            <p:spPr bwMode="auto">
              <a:xfrm>
                <a:off x="3017" y="2697"/>
                <a:ext cx="552" cy="0"/>
              </a:xfrm>
              <a:prstGeom prst="line">
                <a:avLst/>
              </a:prstGeom>
              <a:noFill/>
              <a:ln w="28575">
                <a:solidFill>
                  <a:schemeClr val="tx1"/>
                </a:solidFill>
                <a:round/>
                <a:headEnd/>
                <a:tailEnd/>
              </a:ln>
              <a:effectLst/>
            </p:spPr>
            <p:txBody>
              <a:bodyPr/>
              <a:lstStyle/>
              <a:p>
                <a:endParaRPr lang="en-GB" sz="2400">
                  <a:latin typeface="+mn-lt"/>
                </a:endParaRPr>
              </a:p>
            </p:txBody>
          </p:sp>
          <p:sp>
            <p:nvSpPr>
              <p:cNvPr id="18" name="Text Box 10">
                <a:extLst>
                  <a:ext uri="{FF2B5EF4-FFF2-40B4-BE49-F238E27FC236}">
                    <a16:creationId xmlns:a16="http://schemas.microsoft.com/office/drawing/2014/main" id="{79ABBDE5-59E4-48D1-95F9-51E1AE6D4DB0}"/>
                  </a:ext>
                </a:extLst>
              </p:cNvPr>
              <p:cNvSpPr txBox="1">
                <a:spLocks noChangeArrowheads="1"/>
              </p:cNvSpPr>
              <p:nvPr/>
            </p:nvSpPr>
            <p:spPr bwMode="auto">
              <a:xfrm>
                <a:off x="3051" y="2672"/>
                <a:ext cx="439" cy="291"/>
              </a:xfrm>
              <a:prstGeom prst="rect">
                <a:avLst/>
              </a:prstGeom>
              <a:noFill/>
              <a:ln w="9525">
                <a:noFill/>
                <a:miter lim="800000"/>
                <a:headEnd/>
                <a:tailEnd/>
              </a:ln>
              <a:effectLst/>
            </p:spPr>
            <p:txBody>
              <a:bodyPr wrap="none">
                <a:spAutoFit/>
              </a:bodyPr>
              <a:lstStyle/>
              <a:p>
                <a:pPr eaLnBrk="0" hangingPunct="0"/>
                <a:r>
                  <a:rPr lang="en-US" sz="2400" dirty="0">
                    <a:latin typeface="+mn-lt"/>
                  </a:rPr>
                  <a:t>128</a:t>
                </a:r>
                <a:endParaRPr lang="en-GB" sz="2400" dirty="0">
                  <a:latin typeface="+mn-lt"/>
                </a:endParaRPr>
              </a:p>
            </p:txBody>
          </p:sp>
        </p:grpSp>
        <p:sp>
          <p:nvSpPr>
            <p:cNvPr id="10" name="Text Box 11">
              <a:extLst>
                <a:ext uri="{FF2B5EF4-FFF2-40B4-BE49-F238E27FC236}">
                  <a16:creationId xmlns:a16="http://schemas.microsoft.com/office/drawing/2014/main" id="{1D7D80D2-D21B-444B-B35A-12350BCB46BE}"/>
                </a:ext>
              </a:extLst>
            </p:cNvPr>
            <p:cNvSpPr txBox="1">
              <a:spLocks noChangeArrowheads="1"/>
            </p:cNvSpPr>
            <p:nvPr/>
          </p:nvSpPr>
          <p:spPr bwMode="auto">
            <a:xfrm>
              <a:off x="3629" y="2552"/>
              <a:ext cx="261" cy="291"/>
            </a:xfrm>
            <a:prstGeom prst="rect">
              <a:avLst/>
            </a:prstGeom>
            <a:noFill/>
            <a:ln w="9525">
              <a:noFill/>
              <a:miter lim="800000"/>
              <a:headEnd/>
              <a:tailEnd/>
            </a:ln>
            <a:effectLst/>
          </p:spPr>
          <p:txBody>
            <a:bodyPr wrap="none">
              <a:spAutoFit/>
            </a:bodyPr>
            <a:lstStyle/>
            <a:p>
              <a:pPr eaLnBrk="0" hangingPunct="0"/>
              <a:r>
                <a:rPr lang="en-GB" sz="2400" dirty="0">
                  <a:latin typeface="Cambria Math" panose="02040503050406030204" pitchFamily="18" charset="0"/>
                  <a:ea typeface="Cambria Math" panose="02040503050406030204" pitchFamily="18" charset="0"/>
                </a:rPr>
                <a:t>=</a:t>
              </a:r>
            </a:p>
          </p:txBody>
        </p:sp>
        <p:sp>
          <p:nvSpPr>
            <p:cNvPr id="11" name="Text Box 12">
              <a:extLst>
                <a:ext uri="{FF2B5EF4-FFF2-40B4-BE49-F238E27FC236}">
                  <a16:creationId xmlns:a16="http://schemas.microsoft.com/office/drawing/2014/main" id="{74257E36-D387-4ED2-926A-ACBF1B504E47}"/>
                </a:ext>
              </a:extLst>
            </p:cNvPr>
            <p:cNvSpPr txBox="1">
              <a:spLocks noChangeArrowheads="1"/>
            </p:cNvSpPr>
            <p:nvPr/>
          </p:nvSpPr>
          <p:spPr bwMode="auto">
            <a:xfrm>
              <a:off x="4027" y="2664"/>
              <a:ext cx="439" cy="291"/>
            </a:xfrm>
            <a:prstGeom prst="rect">
              <a:avLst/>
            </a:prstGeom>
            <a:noFill/>
            <a:ln w="9525">
              <a:noFill/>
              <a:miter lim="800000"/>
              <a:headEnd/>
              <a:tailEnd/>
            </a:ln>
            <a:effectLst/>
          </p:spPr>
          <p:txBody>
            <a:bodyPr wrap="none">
              <a:spAutoFit/>
            </a:bodyPr>
            <a:lstStyle/>
            <a:p>
              <a:pPr eaLnBrk="0" hangingPunct="0"/>
              <a:r>
                <a:rPr lang="en-US" sz="2400" dirty="0">
                  <a:latin typeface="+mn-lt"/>
                </a:rPr>
                <a:t>158</a:t>
              </a:r>
              <a:endParaRPr lang="en-GB" sz="2400" dirty="0">
                <a:latin typeface="+mn-lt"/>
              </a:endParaRPr>
            </a:p>
          </p:txBody>
        </p:sp>
        <p:sp>
          <p:nvSpPr>
            <p:cNvPr id="14" name="Line 13">
              <a:extLst>
                <a:ext uri="{FF2B5EF4-FFF2-40B4-BE49-F238E27FC236}">
                  <a16:creationId xmlns:a16="http://schemas.microsoft.com/office/drawing/2014/main" id="{E613E788-7E44-473A-AA26-61054DAFB71C}"/>
                </a:ext>
              </a:extLst>
            </p:cNvPr>
            <p:cNvSpPr>
              <a:spLocks noChangeShapeType="1"/>
            </p:cNvSpPr>
            <p:nvPr/>
          </p:nvSpPr>
          <p:spPr bwMode="auto">
            <a:xfrm>
              <a:off x="3921" y="2696"/>
              <a:ext cx="600" cy="0"/>
            </a:xfrm>
            <a:prstGeom prst="line">
              <a:avLst/>
            </a:prstGeom>
            <a:noFill/>
            <a:ln w="28575">
              <a:solidFill>
                <a:schemeClr val="tx1"/>
              </a:solidFill>
              <a:round/>
              <a:headEnd/>
              <a:tailEnd/>
            </a:ln>
            <a:effectLst/>
          </p:spPr>
          <p:txBody>
            <a:bodyPr/>
            <a:lstStyle/>
            <a:p>
              <a:endParaRPr lang="en-GB" sz="2400">
                <a:latin typeface="+mn-lt"/>
              </a:endParaRPr>
            </a:p>
          </p:txBody>
        </p:sp>
        <p:sp>
          <p:nvSpPr>
            <p:cNvPr id="15" name="Text Box 14">
              <a:extLst>
                <a:ext uri="{FF2B5EF4-FFF2-40B4-BE49-F238E27FC236}">
                  <a16:creationId xmlns:a16="http://schemas.microsoft.com/office/drawing/2014/main" id="{798CEA7C-9120-4BE9-B593-1B48C4E4B1D9}"/>
                </a:ext>
              </a:extLst>
            </p:cNvPr>
            <p:cNvSpPr txBox="1">
              <a:spLocks noChangeArrowheads="1"/>
            </p:cNvSpPr>
            <p:nvPr/>
          </p:nvSpPr>
          <p:spPr bwMode="auto">
            <a:xfrm>
              <a:off x="3868" y="2431"/>
              <a:ext cx="738" cy="291"/>
            </a:xfrm>
            <a:prstGeom prst="rect">
              <a:avLst/>
            </a:prstGeom>
            <a:noFill/>
            <a:ln w="9525">
              <a:noFill/>
              <a:miter lim="800000"/>
              <a:headEnd/>
              <a:tailEnd/>
            </a:ln>
            <a:effectLst/>
          </p:spPr>
          <p:txBody>
            <a:bodyPr wrap="none">
              <a:spAutoFit/>
            </a:bodyPr>
            <a:lstStyle/>
            <a:p>
              <a:pPr eaLnBrk="0" hangingPunct="0"/>
              <a:r>
                <a:rPr lang="en-US" sz="2400" dirty="0">
                  <a:latin typeface="+mn-lt"/>
                </a:rPr>
                <a:t>sin 52</a:t>
              </a:r>
              <a:r>
                <a:rPr lang="en-US" sz="2400" dirty="0">
                  <a:latin typeface="+mn-lt"/>
                  <a:cs typeface="Arial" pitchFamily="34" charset="0"/>
                </a:rPr>
                <a:t>°</a:t>
              </a:r>
              <a:endParaRPr lang="en-GB" sz="2400" dirty="0">
                <a:latin typeface="+mn-lt"/>
              </a:endParaRPr>
            </a:p>
          </p:txBody>
        </p:sp>
      </p:grpSp>
      <p:grpSp>
        <p:nvGrpSpPr>
          <p:cNvPr id="19" name="Group 15">
            <a:extLst>
              <a:ext uri="{FF2B5EF4-FFF2-40B4-BE49-F238E27FC236}">
                <a16:creationId xmlns:a16="http://schemas.microsoft.com/office/drawing/2014/main" id="{D72A37B9-57DC-41E9-891F-C11A54C575F0}"/>
              </a:ext>
            </a:extLst>
          </p:cNvPr>
          <p:cNvGrpSpPr>
            <a:grpSpLocks/>
          </p:cNvGrpSpPr>
          <p:nvPr/>
        </p:nvGrpSpPr>
        <p:grpSpPr bwMode="auto">
          <a:xfrm>
            <a:off x="4572000" y="2667000"/>
            <a:ext cx="3003551" cy="842963"/>
            <a:chOff x="3120" y="3040"/>
            <a:chExt cx="1892" cy="531"/>
          </a:xfrm>
        </p:grpSpPr>
        <p:sp>
          <p:nvSpPr>
            <p:cNvPr id="20" name="Text Box 16">
              <a:extLst>
                <a:ext uri="{FF2B5EF4-FFF2-40B4-BE49-F238E27FC236}">
                  <a16:creationId xmlns:a16="http://schemas.microsoft.com/office/drawing/2014/main" id="{89A57C1C-6E17-48F5-B9BE-87E29062E62A}"/>
                </a:ext>
              </a:extLst>
            </p:cNvPr>
            <p:cNvSpPr txBox="1">
              <a:spLocks noChangeArrowheads="1"/>
            </p:cNvSpPr>
            <p:nvPr/>
          </p:nvSpPr>
          <p:spPr bwMode="auto">
            <a:xfrm>
              <a:off x="3120" y="3160"/>
              <a:ext cx="542" cy="291"/>
            </a:xfrm>
            <a:prstGeom prst="rect">
              <a:avLst/>
            </a:prstGeom>
            <a:noFill/>
            <a:ln w="9525">
              <a:noFill/>
              <a:miter lim="800000"/>
              <a:headEnd/>
              <a:tailEnd/>
            </a:ln>
            <a:effectLst/>
          </p:spPr>
          <p:txBody>
            <a:bodyPr wrap="none">
              <a:spAutoFit/>
            </a:bodyPr>
            <a:lstStyle/>
            <a:p>
              <a:pPr eaLnBrk="0" hangingPunct="0"/>
              <a:r>
                <a:rPr lang="en-US" sz="2400" dirty="0">
                  <a:latin typeface="+mn-lt"/>
                </a:rPr>
                <a:t>sin </a:t>
              </a:r>
              <a:r>
                <a:rPr lang="en-US" i="1" dirty="0"/>
                <a:t>L</a:t>
              </a:r>
              <a:endParaRPr lang="en-GB" i="1" dirty="0"/>
            </a:p>
          </p:txBody>
        </p:sp>
        <p:sp>
          <p:nvSpPr>
            <p:cNvPr id="21" name="Text Box 17">
              <a:extLst>
                <a:ext uri="{FF2B5EF4-FFF2-40B4-BE49-F238E27FC236}">
                  <a16:creationId xmlns:a16="http://schemas.microsoft.com/office/drawing/2014/main" id="{54E8B7FE-0217-4A97-826F-2EBA2CE0129E}"/>
                </a:ext>
              </a:extLst>
            </p:cNvPr>
            <p:cNvSpPr txBox="1">
              <a:spLocks noChangeArrowheads="1"/>
            </p:cNvSpPr>
            <p:nvPr/>
          </p:nvSpPr>
          <p:spPr bwMode="auto">
            <a:xfrm>
              <a:off x="3629" y="3160"/>
              <a:ext cx="261" cy="291"/>
            </a:xfrm>
            <a:prstGeom prst="rect">
              <a:avLst/>
            </a:prstGeom>
            <a:noFill/>
            <a:ln w="9525">
              <a:noFill/>
              <a:miter lim="800000"/>
              <a:headEnd/>
              <a:tailEnd/>
            </a:ln>
            <a:effectLst/>
          </p:spPr>
          <p:txBody>
            <a:bodyPr wrap="none">
              <a:spAutoFit/>
            </a:bodyPr>
            <a:lstStyle/>
            <a:p>
              <a:pPr eaLnBrk="0" hangingPunct="0"/>
              <a:r>
                <a:rPr lang="en-GB" sz="2400" dirty="0">
                  <a:latin typeface="Cambria Math" panose="02040503050406030204" pitchFamily="18" charset="0"/>
                  <a:ea typeface="Cambria Math" panose="02040503050406030204" pitchFamily="18" charset="0"/>
                </a:rPr>
                <a:t>=</a:t>
              </a:r>
            </a:p>
          </p:txBody>
        </p:sp>
        <p:sp>
          <p:nvSpPr>
            <p:cNvPr id="22" name="Text Box 18">
              <a:extLst>
                <a:ext uri="{FF2B5EF4-FFF2-40B4-BE49-F238E27FC236}">
                  <a16:creationId xmlns:a16="http://schemas.microsoft.com/office/drawing/2014/main" id="{99887D21-F9CA-4949-86A6-C4BC8C3A161A}"/>
                </a:ext>
              </a:extLst>
            </p:cNvPr>
            <p:cNvSpPr txBox="1">
              <a:spLocks noChangeArrowheads="1"/>
            </p:cNvSpPr>
            <p:nvPr/>
          </p:nvSpPr>
          <p:spPr bwMode="auto">
            <a:xfrm>
              <a:off x="3893" y="3040"/>
              <a:ext cx="1119" cy="291"/>
            </a:xfrm>
            <a:prstGeom prst="rect">
              <a:avLst/>
            </a:prstGeom>
            <a:noFill/>
            <a:ln w="9525">
              <a:noFill/>
              <a:miter lim="800000"/>
              <a:headEnd/>
              <a:tailEnd/>
            </a:ln>
            <a:effectLst/>
          </p:spPr>
          <p:txBody>
            <a:bodyPr wrap="none">
              <a:spAutoFit/>
            </a:bodyPr>
            <a:lstStyle/>
            <a:p>
              <a:pPr eaLnBrk="0" hangingPunct="0"/>
              <a:r>
                <a:rPr lang="en-US" sz="2400" dirty="0">
                  <a:latin typeface="+mn-lt"/>
                </a:rPr>
                <a:t>128 sin 52</a:t>
              </a:r>
              <a:r>
                <a:rPr lang="en-US" sz="2400" dirty="0">
                  <a:latin typeface="+mn-lt"/>
                  <a:cs typeface="Arial" pitchFamily="34" charset="0"/>
                </a:rPr>
                <a:t>°</a:t>
              </a:r>
              <a:endParaRPr lang="en-GB" sz="2400" dirty="0">
                <a:latin typeface="+mn-lt"/>
                <a:cs typeface="Arial" pitchFamily="34" charset="0"/>
              </a:endParaRPr>
            </a:p>
          </p:txBody>
        </p:sp>
        <p:sp>
          <p:nvSpPr>
            <p:cNvPr id="23" name="Line 19">
              <a:extLst>
                <a:ext uri="{FF2B5EF4-FFF2-40B4-BE49-F238E27FC236}">
                  <a16:creationId xmlns:a16="http://schemas.microsoft.com/office/drawing/2014/main" id="{533AE9E4-660C-4D1C-9888-69C28A5ABB28}"/>
                </a:ext>
              </a:extLst>
            </p:cNvPr>
            <p:cNvSpPr>
              <a:spLocks noChangeShapeType="1"/>
            </p:cNvSpPr>
            <p:nvPr/>
          </p:nvSpPr>
          <p:spPr bwMode="auto">
            <a:xfrm>
              <a:off x="3918" y="3305"/>
              <a:ext cx="979" cy="0"/>
            </a:xfrm>
            <a:prstGeom prst="line">
              <a:avLst/>
            </a:prstGeom>
            <a:noFill/>
            <a:ln w="28575">
              <a:solidFill>
                <a:schemeClr val="tx1"/>
              </a:solidFill>
              <a:round/>
              <a:headEnd/>
              <a:tailEnd/>
            </a:ln>
            <a:effectLst/>
          </p:spPr>
          <p:txBody>
            <a:bodyPr/>
            <a:lstStyle/>
            <a:p>
              <a:endParaRPr lang="en-GB" sz="2400">
                <a:latin typeface="+mn-lt"/>
              </a:endParaRPr>
            </a:p>
          </p:txBody>
        </p:sp>
        <p:sp>
          <p:nvSpPr>
            <p:cNvPr id="24" name="Text Box 20">
              <a:extLst>
                <a:ext uri="{FF2B5EF4-FFF2-40B4-BE49-F238E27FC236}">
                  <a16:creationId xmlns:a16="http://schemas.microsoft.com/office/drawing/2014/main" id="{ED1B5E0F-BD1F-4A80-968B-7019756A9042}"/>
                </a:ext>
              </a:extLst>
            </p:cNvPr>
            <p:cNvSpPr txBox="1">
              <a:spLocks noChangeArrowheads="1"/>
            </p:cNvSpPr>
            <p:nvPr/>
          </p:nvSpPr>
          <p:spPr bwMode="auto">
            <a:xfrm>
              <a:off x="4214" y="3280"/>
              <a:ext cx="439" cy="291"/>
            </a:xfrm>
            <a:prstGeom prst="rect">
              <a:avLst/>
            </a:prstGeom>
            <a:noFill/>
            <a:ln w="9525">
              <a:noFill/>
              <a:miter lim="800000"/>
              <a:headEnd/>
              <a:tailEnd/>
            </a:ln>
            <a:effectLst/>
          </p:spPr>
          <p:txBody>
            <a:bodyPr wrap="none">
              <a:spAutoFit/>
            </a:bodyPr>
            <a:lstStyle/>
            <a:p>
              <a:pPr eaLnBrk="0" hangingPunct="0"/>
              <a:r>
                <a:rPr lang="en-US" sz="2400" dirty="0">
                  <a:latin typeface="+mn-lt"/>
                </a:rPr>
                <a:t>158</a:t>
              </a:r>
              <a:endParaRPr lang="en-GB" sz="2400" dirty="0">
                <a:latin typeface="+mn-lt"/>
              </a:endParaRPr>
            </a:p>
          </p:txBody>
        </p:sp>
      </p:grpSp>
      <p:sp>
        <p:nvSpPr>
          <p:cNvPr id="25" name="Text Box 21">
            <a:extLst>
              <a:ext uri="{FF2B5EF4-FFF2-40B4-BE49-F238E27FC236}">
                <a16:creationId xmlns:a16="http://schemas.microsoft.com/office/drawing/2014/main" id="{FEB3F377-C07D-4A52-8D02-61D41EF02DE0}"/>
              </a:ext>
            </a:extLst>
          </p:cNvPr>
          <p:cNvSpPr txBox="1">
            <a:spLocks noChangeArrowheads="1"/>
          </p:cNvSpPr>
          <p:nvPr/>
        </p:nvSpPr>
        <p:spPr bwMode="auto">
          <a:xfrm>
            <a:off x="5131370" y="4191000"/>
            <a:ext cx="1527213"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L </a:t>
            </a:r>
            <a:r>
              <a:rPr lang="en-US" sz="2400" dirty="0"/>
              <a:t>≈ </a:t>
            </a:r>
            <a:r>
              <a:rPr lang="en-US" dirty="0">
                <a:latin typeface="+mn-lt"/>
              </a:rPr>
              <a:t>39.7° </a:t>
            </a:r>
            <a:endParaRPr lang="en-GB" dirty="0">
              <a:latin typeface="+mn-lt"/>
            </a:endParaRPr>
          </a:p>
        </p:txBody>
      </p:sp>
      <p:grpSp>
        <p:nvGrpSpPr>
          <p:cNvPr id="26" name="Group 22">
            <a:extLst>
              <a:ext uri="{FF2B5EF4-FFF2-40B4-BE49-F238E27FC236}">
                <a16:creationId xmlns:a16="http://schemas.microsoft.com/office/drawing/2014/main" id="{FB435F26-EAC2-4B51-9967-EB9C0BD8D25B}"/>
              </a:ext>
            </a:extLst>
          </p:cNvPr>
          <p:cNvGrpSpPr>
            <a:grpSpLocks/>
          </p:cNvGrpSpPr>
          <p:nvPr/>
        </p:nvGrpSpPr>
        <p:grpSpPr bwMode="auto">
          <a:xfrm>
            <a:off x="5114533" y="3439468"/>
            <a:ext cx="3221038" cy="842963"/>
            <a:chOff x="3360" y="3312"/>
            <a:chExt cx="2029" cy="531"/>
          </a:xfrm>
        </p:grpSpPr>
        <p:sp>
          <p:nvSpPr>
            <p:cNvPr id="27" name="Text Box 23">
              <a:extLst>
                <a:ext uri="{FF2B5EF4-FFF2-40B4-BE49-F238E27FC236}">
                  <a16:creationId xmlns:a16="http://schemas.microsoft.com/office/drawing/2014/main" id="{053B8613-5A4F-4BB0-A186-056E338310AC}"/>
                </a:ext>
              </a:extLst>
            </p:cNvPr>
            <p:cNvSpPr txBox="1">
              <a:spLocks noChangeArrowheads="1"/>
            </p:cNvSpPr>
            <p:nvPr/>
          </p:nvSpPr>
          <p:spPr bwMode="auto">
            <a:xfrm>
              <a:off x="3744" y="3431"/>
              <a:ext cx="483" cy="291"/>
            </a:xfrm>
            <a:prstGeom prst="rect">
              <a:avLst/>
            </a:prstGeom>
            <a:noFill/>
            <a:ln w="9525">
              <a:noFill/>
              <a:miter lim="800000"/>
              <a:headEnd/>
              <a:tailEnd/>
            </a:ln>
            <a:effectLst/>
          </p:spPr>
          <p:txBody>
            <a:bodyPr wrap="none">
              <a:spAutoFit/>
            </a:bodyPr>
            <a:lstStyle/>
            <a:p>
              <a:pPr eaLnBrk="0" hangingPunct="0"/>
              <a:r>
                <a:rPr lang="en-US" sz="2400" dirty="0">
                  <a:latin typeface="+mn-lt"/>
                </a:rPr>
                <a:t>sin</a:t>
              </a:r>
              <a:r>
                <a:rPr lang="en-US" sz="2400" baseline="30000" dirty="0">
                  <a:latin typeface="+mn-lt"/>
                </a:rPr>
                <a:t>–1</a:t>
              </a:r>
              <a:endParaRPr lang="en-GB" sz="2400" baseline="30000" dirty="0">
                <a:latin typeface="+mn-lt"/>
              </a:endParaRPr>
            </a:p>
          </p:txBody>
        </p:sp>
        <p:sp>
          <p:nvSpPr>
            <p:cNvPr id="28" name="Text Box 24">
              <a:extLst>
                <a:ext uri="{FF2B5EF4-FFF2-40B4-BE49-F238E27FC236}">
                  <a16:creationId xmlns:a16="http://schemas.microsoft.com/office/drawing/2014/main" id="{66FE2B9B-48EF-4025-B225-36A7875F0FCD}"/>
                </a:ext>
              </a:extLst>
            </p:cNvPr>
            <p:cNvSpPr txBox="1">
              <a:spLocks noChangeArrowheads="1"/>
            </p:cNvSpPr>
            <p:nvPr/>
          </p:nvSpPr>
          <p:spPr bwMode="auto">
            <a:xfrm>
              <a:off x="3360" y="3433"/>
              <a:ext cx="382" cy="291"/>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L</a:t>
              </a:r>
              <a:r>
                <a:rPr lang="en-US" sz="2400" dirty="0"/>
                <a:t> </a:t>
              </a:r>
              <a:r>
                <a:rPr lang="en-GB" sz="2400" dirty="0"/>
                <a:t>=</a:t>
              </a:r>
            </a:p>
          </p:txBody>
        </p:sp>
        <p:sp>
          <p:nvSpPr>
            <p:cNvPr id="29" name="Text Box 25">
              <a:extLst>
                <a:ext uri="{FF2B5EF4-FFF2-40B4-BE49-F238E27FC236}">
                  <a16:creationId xmlns:a16="http://schemas.microsoft.com/office/drawing/2014/main" id="{9EFD6A9B-A771-4989-986C-4CA080AB73D4}"/>
                </a:ext>
              </a:extLst>
            </p:cNvPr>
            <p:cNvSpPr txBox="1">
              <a:spLocks noChangeArrowheads="1"/>
            </p:cNvSpPr>
            <p:nvPr/>
          </p:nvSpPr>
          <p:spPr bwMode="auto">
            <a:xfrm>
              <a:off x="4270" y="3312"/>
              <a:ext cx="1119" cy="291"/>
            </a:xfrm>
            <a:prstGeom prst="rect">
              <a:avLst/>
            </a:prstGeom>
            <a:noFill/>
            <a:ln w="9525">
              <a:noFill/>
              <a:miter lim="800000"/>
              <a:headEnd/>
              <a:tailEnd/>
            </a:ln>
            <a:effectLst/>
          </p:spPr>
          <p:txBody>
            <a:bodyPr wrap="none">
              <a:spAutoFit/>
            </a:bodyPr>
            <a:lstStyle/>
            <a:p>
              <a:pPr eaLnBrk="0" hangingPunct="0"/>
              <a:r>
                <a:rPr lang="en-US" sz="2400" dirty="0">
                  <a:latin typeface="+mn-lt"/>
                </a:rPr>
                <a:t>128 sin 52</a:t>
              </a:r>
              <a:r>
                <a:rPr lang="en-US" sz="2400" dirty="0">
                  <a:latin typeface="+mn-lt"/>
                  <a:cs typeface="Arial" pitchFamily="34" charset="0"/>
                </a:rPr>
                <a:t>°</a:t>
              </a:r>
              <a:endParaRPr lang="en-GB" sz="2400" dirty="0">
                <a:latin typeface="+mn-lt"/>
                <a:cs typeface="Arial" pitchFamily="34" charset="0"/>
              </a:endParaRPr>
            </a:p>
          </p:txBody>
        </p:sp>
        <p:sp>
          <p:nvSpPr>
            <p:cNvPr id="30" name="Line 26">
              <a:extLst>
                <a:ext uri="{FF2B5EF4-FFF2-40B4-BE49-F238E27FC236}">
                  <a16:creationId xmlns:a16="http://schemas.microsoft.com/office/drawing/2014/main" id="{4E1F18B4-A6BC-4A23-B496-80ACF85390EC}"/>
                </a:ext>
              </a:extLst>
            </p:cNvPr>
            <p:cNvSpPr>
              <a:spLocks noChangeShapeType="1"/>
            </p:cNvSpPr>
            <p:nvPr/>
          </p:nvSpPr>
          <p:spPr bwMode="auto">
            <a:xfrm>
              <a:off x="4295" y="3577"/>
              <a:ext cx="1037" cy="0"/>
            </a:xfrm>
            <a:prstGeom prst="line">
              <a:avLst/>
            </a:prstGeom>
            <a:noFill/>
            <a:ln w="28575">
              <a:solidFill>
                <a:schemeClr val="tx1"/>
              </a:solidFill>
              <a:round/>
              <a:headEnd/>
              <a:tailEnd/>
            </a:ln>
            <a:effectLst/>
          </p:spPr>
          <p:txBody>
            <a:bodyPr/>
            <a:lstStyle/>
            <a:p>
              <a:endParaRPr lang="en-GB" sz="2400"/>
            </a:p>
          </p:txBody>
        </p:sp>
        <p:sp>
          <p:nvSpPr>
            <p:cNvPr id="31" name="Text Box 27">
              <a:extLst>
                <a:ext uri="{FF2B5EF4-FFF2-40B4-BE49-F238E27FC236}">
                  <a16:creationId xmlns:a16="http://schemas.microsoft.com/office/drawing/2014/main" id="{346F022C-DF28-47C9-A72C-EF9A717D6D6E}"/>
                </a:ext>
              </a:extLst>
            </p:cNvPr>
            <p:cNvSpPr txBox="1">
              <a:spLocks noChangeArrowheads="1"/>
            </p:cNvSpPr>
            <p:nvPr/>
          </p:nvSpPr>
          <p:spPr bwMode="auto">
            <a:xfrm>
              <a:off x="4591" y="3552"/>
              <a:ext cx="439" cy="291"/>
            </a:xfrm>
            <a:prstGeom prst="rect">
              <a:avLst/>
            </a:prstGeom>
            <a:noFill/>
            <a:ln w="9525">
              <a:noFill/>
              <a:miter lim="800000"/>
              <a:headEnd/>
              <a:tailEnd/>
            </a:ln>
            <a:effectLst/>
          </p:spPr>
          <p:txBody>
            <a:bodyPr wrap="none">
              <a:spAutoFit/>
            </a:bodyPr>
            <a:lstStyle/>
            <a:p>
              <a:pPr eaLnBrk="0" hangingPunct="0"/>
              <a:r>
                <a:rPr lang="en-US" sz="2400" dirty="0">
                  <a:latin typeface="+mn-lt"/>
                </a:rPr>
                <a:t>158</a:t>
              </a:r>
              <a:endParaRPr lang="en-GB" sz="2400" dirty="0">
                <a:latin typeface="+mn-lt"/>
              </a:endParaRPr>
            </a:p>
          </p:txBody>
        </p:sp>
      </p:grpSp>
      <p:sp>
        <p:nvSpPr>
          <p:cNvPr id="33" name="Freeform 29">
            <a:extLst>
              <a:ext uri="{FF2B5EF4-FFF2-40B4-BE49-F238E27FC236}">
                <a16:creationId xmlns:a16="http://schemas.microsoft.com/office/drawing/2014/main" id="{E6401998-5C9B-4578-9B9E-06912027F005}"/>
              </a:ext>
            </a:extLst>
          </p:cNvPr>
          <p:cNvSpPr>
            <a:spLocks/>
          </p:cNvSpPr>
          <p:nvPr/>
        </p:nvSpPr>
        <p:spPr bwMode="auto">
          <a:xfrm>
            <a:off x="762001" y="2024062"/>
            <a:ext cx="2743201" cy="2147887"/>
          </a:xfrm>
          <a:custGeom>
            <a:avLst/>
            <a:gdLst>
              <a:gd name="connsiteX0" fmla="*/ 0 w 10000"/>
              <a:gd name="connsiteY0" fmla="*/ 10064 h 10064"/>
              <a:gd name="connsiteX1" fmla="*/ 10000 w 10000"/>
              <a:gd name="connsiteY1" fmla="*/ 10064 h 10064"/>
              <a:gd name="connsiteX2" fmla="*/ 6265 w 10000"/>
              <a:gd name="connsiteY2" fmla="*/ 0 h 10064"/>
              <a:gd name="connsiteX3" fmla="*/ 0 w 10000"/>
              <a:gd name="connsiteY3" fmla="*/ 10064 h 10064"/>
            </a:gdLst>
            <a:ahLst/>
            <a:cxnLst>
              <a:cxn ang="0">
                <a:pos x="connsiteX0" y="connsiteY0"/>
              </a:cxn>
              <a:cxn ang="0">
                <a:pos x="connsiteX1" y="connsiteY1"/>
              </a:cxn>
              <a:cxn ang="0">
                <a:pos x="connsiteX2" y="connsiteY2"/>
              </a:cxn>
              <a:cxn ang="0">
                <a:pos x="connsiteX3" y="connsiteY3"/>
              </a:cxn>
            </a:cxnLst>
            <a:rect l="l" t="t" r="r" b="b"/>
            <a:pathLst>
              <a:path w="10000" h="10064">
                <a:moveTo>
                  <a:pt x="0" y="10064"/>
                </a:moveTo>
                <a:lnTo>
                  <a:pt x="10000" y="10064"/>
                </a:lnTo>
                <a:lnTo>
                  <a:pt x="6265" y="0"/>
                </a:lnTo>
                <a:lnTo>
                  <a:pt x="0" y="10064"/>
                </a:lnTo>
                <a:close/>
              </a:path>
            </a:pathLst>
          </a:custGeom>
          <a:gradFill rotWithShape="0">
            <a:gsLst>
              <a:gs pos="0">
                <a:srgbClr val="CDEDA7"/>
              </a:gs>
              <a:gs pos="100000">
                <a:srgbClr val="CDEDA7">
                  <a:gamma/>
                  <a:tint val="48627"/>
                  <a:invGamma/>
                </a:srgbClr>
              </a:gs>
            </a:gsLst>
            <a:lin ang="18900000" scaled="1"/>
          </a:gradFill>
          <a:ln w="28575" cmpd="sng">
            <a:solidFill>
              <a:schemeClr val="tx1"/>
            </a:solidFill>
            <a:round/>
            <a:headEnd/>
            <a:tailEnd/>
          </a:ln>
          <a:effectLst/>
        </p:spPr>
        <p:txBody>
          <a:bodyPr/>
          <a:lstStyle/>
          <a:p>
            <a:endParaRPr lang="en-GB" sz="2400"/>
          </a:p>
        </p:txBody>
      </p:sp>
      <p:sp>
        <p:nvSpPr>
          <p:cNvPr id="36" name="Text Box 32">
            <a:extLst>
              <a:ext uri="{FF2B5EF4-FFF2-40B4-BE49-F238E27FC236}">
                <a16:creationId xmlns:a16="http://schemas.microsoft.com/office/drawing/2014/main" id="{D6509A68-0E99-423A-9F70-39DE40BFDD38}"/>
              </a:ext>
            </a:extLst>
          </p:cNvPr>
          <p:cNvSpPr txBox="1">
            <a:spLocks noChangeArrowheads="1"/>
          </p:cNvSpPr>
          <p:nvPr/>
        </p:nvSpPr>
        <p:spPr bwMode="auto">
          <a:xfrm>
            <a:off x="2997201" y="2684462"/>
            <a:ext cx="1119188" cy="461962"/>
          </a:xfrm>
          <a:prstGeom prst="rect">
            <a:avLst/>
          </a:prstGeom>
          <a:noFill/>
          <a:ln w="9525">
            <a:noFill/>
            <a:miter lim="800000"/>
            <a:headEnd/>
            <a:tailEnd/>
          </a:ln>
          <a:effectLst/>
        </p:spPr>
        <p:txBody>
          <a:bodyPr wrap="none">
            <a:spAutoFit/>
          </a:bodyPr>
          <a:lstStyle/>
          <a:p>
            <a:pPr eaLnBrk="0" hangingPunct="0"/>
            <a:r>
              <a:rPr lang="en-US" sz="2400" b="1" dirty="0">
                <a:latin typeface="+mn-lt"/>
              </a:rPr>
              <a:t>158</a:t>
            </a:r>
            <a:r>
              <a:rPr lang="en-GB" sz="2400" b="1" dirty="0">
                <a:latin typeface="+mn-lt"/>
              </a:rPr>
              <a:t> m</a:t>
            </a:r>
          </a:p>
        </p:txBody>
      </p:sp>
      <p:sp>
        <p:nvSpPr>
          <p:cNvPr id="37" name="Text Box 33">
            <a:extLst>
              <a:ext uri="{FF2B5EF4-FFF2-40B4-BE49-F238E27FC236}">
                <a16:creationId xmlns:a16="http://schemas.microsoft.com/office/drawing/2014/main" id="{974F2E6F-2B0F-401E-89CC-9E65D41BBF3B}"/>
              </a:ext>
            </a:extLst>
          </p:cNvPr>
          <p:cNvSpPr txBox="1">
            <a:spLocks noChangeArrowheads="1"/>
          </p:cNvSpPr>
          <p:nvPr/>
        </p:nvSpPr>
        <p:spPr bwMode="auto">
          <a:xfrm>
            <a:off x="1066801" y="3790950"/>
            <a:ext cx="601663" cy="400050"/>
          </a:xfrm>
          <a:prstGeom prst="rect">
            <a:avLst/>
          </a:prstGeom>
          <a:noFill/>
          <a:ln w="9525">
            <a:noFill/>
            <a:miter lim="800000"/>
            <a:headEnd/>
            <a:tailEnd/>
          </a:ln>
          <a:effectLst/>
        </p:spPr>
        <p:txBody>
          <a:bodyPr wrap="none">
            <a:spAutoFit/>
          </a:bodyPr>
          <a:lstStyle/>
          <a:p>
            <a:pPr eaLnBrk="0" hangingPunct="0"/>
            <a:r>
              <a:rPr lang="en-US" sz="2000" b="1" dirty="0">
                <a:latin typeface="+mn-lt"/>
              </a:rPr>
              <a:t>52</a:t>
            </a:r>
            <a:r>
              <a:rPr lang="en-GB" sz="2000" b="1" dirty="0">
                <a:latin typeface="+mn-lt"/>
                <a:cs typeface="Arial" pitchFamily="34" charset="0"/>
              </a:rPr>
              <a:t>°</a:t>
            </a:r>
            <a:endParaRPr lang="en-GB" sz="2000" b="1" dirty="0">
              <a:latin typeface="+mn-lt"/>
            </a:endParaRPr>
          </a:p>
        </p:txBody>
      </p:sp>
      <p:sp>
        <p:nvSpPr>
          <p:cNvPr id="38" name="Text Box 34">
            <a:extLst>
              <a:ext uri="{FF2B5EF4-FFF2-40B4-BE49-F238E27FC236}">
                <a16:creationId xmlns:a16="http://schemas.microsoft.com/office/drawing/2014/main" id="{C09A5DC2-89E5-4FD3-BDB5-B724D7F39147}"/>
              </a:ext>
            </a:extLst>
          </p:cNvPr>
          <p:cNvSpPr txBox="1">
            <a:spLocks noChangeArrowheads="1"/>
          </p:cNvSpPr>
          <p:nvPr/>
        </p:nvSpPr>
        <p:spPr bwMode="auto">
          <a:xfrm>
            <a:off x="3505201" y="3943350"/>
            <a:ext cx="441325" cy="461962"/>
          </a:xfrm>
          <a:prstGeom prst="rect">
            <a:avLst/>
          </a:prstGeom>
          <a:noFill/>
          <a:ln w="9525">
            <a:noFill/>
            <a:miter lim="800000"/>
            <a:headEnd/>
            <a:tailEnd/>
          </a:ln>
          <a:effectLst/>
        </p:spPr>
        <p:txBody>
          <a:bodyPr wrap="none">
            <a:spAutoFit/>
          </a:bodyPr>
          <a:lstStyle/>
          <a:p>
            <a:pPr eaLnBrk="0" hangingPunct="0"/>
            <a:r>
              <a:rPr lang="en-US" i="1" dirty="0"/>
              <a:t>M</a:t>
            </a:r>
            <a:endParaRPr lang="en-GB" i="1" dirty="0"/>
          </a:p>
        </p:txBody>
      </p:sp>
      <p:sp>
        <p:nvSpPr>
          <p:cNvPr id="39" name="Text Box 35">
            <a:extLst>
              <a:ext uri="{FF2B5EF4-FFF2-40B4-BE49-F238E27FC236}">
                <a16:creationId xmlns:a16="http://schemas.microsoft.com/office/drawing/2014/main" id="{16B4BE16-350A-4C8F-BD0A-57EB261AB99C}"/>
              </a:ext>
            </a:extLst>
          </p:cNvPr>
          <p:cNvSpPr txBox="1">
            <a:spLocks noChangeArrowheads="1"/>
          </p:cNvSpPr>
          <p:nvPr/>
        </p:nvSpPr>
        <p:spPr bwMode="auto">
          <a:xfrm>
            <a:off x="1784351" y="4130675"/>
            <a:ext cx="1119188" cy="461962"/>
          </a:xfrm>
          <a:prstGeom prst="rect">
            <a:avLst/>
          </a:prstGeom>
          <a:noFill/>
          <a:ln w="9525">
            <a:noFill/>
            <a:miter lim="800000"/>
            <a:headEnd/>
            <a:tailEnd/>
          </a:ln>
          <a:effectLst/>
        </p:spPr>
        <p:txBody>
          <a:bodyPr wrap="none">
            <a:spAutoFit/>
          </a:bodyPr>
          <a:lstStyle/>
          <a:p>
            <a:pPr eaLnBrk="0" hangingPunct="0"/>
            <a:r>
              <a:rPr lang="en-US" sz="2400" b="1" dirty="0">
                <a:latin typeface="+mn-lt"/>
              </a:rPr>
              <a:t>128</a:t>
            </a:r>
            <a:r>
              <a:rPr lang="en-GB" sz="2400" b="1" dirty="0">
                <a:latin typeface="+mn-lt"/>
              </a:rPr>
              <a:t> m</a:t>
            </a:r>
          </a:p>
        </p:txBody>
      </p:sp>
      <p:sp>
        <p:nvSpPr>
          <p:cNvPr id="40" name="Text Box 36">
            <a:extLst>
              <a:ext uri="{FF2B5EF4-FFF2-40B4-BE49-F238E27FC236}">
                <a16:creationId xmlns:a16="http://schemas.microsoft.com/office/drawing/2014/main" id="{B67D4628-4280-4192-BE34-E4CD59FAFC25}"/>
              </a:ext>
            </a:extLst>
          </p:cNvPr>
          <p:cNvSpPr txBox="1">
            <a:spLocks noChangeArrowheads="1"/>
          </p:cNvSpPr>
          <p:nvPr/>
        </p:nvSpPr>
        <p:spPr bwMode="auto">
          <a:xfrm>
            <a:off x="325438" y="3960812"/>
            <a:ext cx="390525" cy="461962"/>
          </a:xfrm>
          <a:prstGeom prst="rect">
            <a:avLst/>
          </a:prstGeom>
          <a:noFill/>
          <a:ln w="9525">
            <a:noFill/>
            <a:miter lim="800000"/>
            <a:headEnd/>
            <a:tailEnd/>
          </a:ln>
          <a:effectLst/>
        </p:spPr>
        <p:txBody>
          <a:bodyPr wrap="none">
            <a:spAutoFit/>
          </a:bodyPr>
          <a:lstStyle/>
          <a:p>
            <a:pPr eaLnBrk="0" hangingPunct="0"/>
            <a:r>
              <a:rPr lang="en-US" i="1" dirty="0"/>
              <a:t>K</a:t>
            </a:r>
            <a:endParaRPr lang="en-GB" i="1" dirty="0"/>
          </a:p>
        </p:txBody>
      </p:sp>
      <p:sp>
        <p:nvSpPr>
          <p:cNvPr id="41" name="Text Box 37">
            <a:extLst>
              <a:ext uri="{FF2B5EF4-FFF2-40B4-BE49-F238E27FC236}">
                <a16:creationId xmlns:a16="http://schemas.microsoft.com/office/drawing/2014/main" id="{C8A59119-B3C1-46B7-9A6B-152855057BFA}"/>
              </a:ext>
            </a:extLst>
          </p:cNvPr>
          <p:cNvSpPr txBox="1">
            <a:spLocks noChangeArrowheads="1"/>
          </p:cNvSpPr>
          <p:nvPr/>
        </p:nvSpPr>
        <p:spPr bwMode="auto">
          <a:xfrm>
            <a:off x="2152651" y="1600200"/>
            <a:ext cx="355600" cy="461962"/>
          </a:xfrm>
          <a:prstGeom prst="rect">
            <a:avLst/>
          </a:prstGeom>
          <a:noFill/>
          <a:ln w="9525">
            <a:noFill/>
            <a:miter lim="800000"/>
            <a:headEnd/>
            <a:tailEnd/>
          </a:ln>
          <a:effectLst/>
        </p:spPr>
        <p:txBody>
          <a:bodyPr wrap="none">
            <a:spAutoFit/>
          </a:bodyPr>
          <a:lstStyle/>
          <a:p>
            <a:pPr eaLnBrk="0" hangingPunct="0"/>
            <a:r>
              <a:rPr lang="en-US" i="1" dirty="0"/>
              <a:t>L</a:t>
            </a:r>
            <a:endParaRPr lang="en-GB" i="1" dirty="0"/>
          </a:p>
        </p:txBody>
      </p:sp>
      <p:sp>
        <p:nvSpPr>
          <p:cNvPr id="42" name="Text Box 21">
            <a:extLst>
              <a:ext uri="{FF2B5EF4-FFF2-40B4-BE49-F238E27FC236}">
                <a16:creationId xmlns:a16="http://schemas.microsoft.com/office/drawing/2014/main" id="{62381752-D1F6-4915-ABFE-8ACDDDBA8B30}"/>
              </a:ext>
            </a:extLst>
          </p:cNvPr>
          <p:cNvSpPr txBox="1">
            <a:spLocks noChangeArrowheads="1"/>
          </p:cNvSpPr>
          <p:nvPr/>
        </p:nvSpPr>
        <p:spPr bwMode="auto">
          <a:xfrm>
            <a:off x="6306667" y="3429000"/>
            <a:ext cx="2281394" cy="769441"/>
          </a:xfrm>
          <a:prstGeom prst="rect">
            <a:avLst/>
          </a:prstGeom>
          <a:noFill/>
          <a:ln w="9525">
            <a:noFill/>
            <a:miter lim="800000"/>
            <a:headEnd/>
            <a:tailEnd/>
          </a:ln>
          <a:effectLst/>
        </p:spPr>
        <p:txBody>
          <a:bodyPr wrap="none">
            <a:spAutoFit/>
          </a:bodyPr>
          <a:lstStyle/>
          <a:p>
            <a:pPr eaLnBrk="0" hangingPunct="0"/>
            <a:r>
              <a:rPr lang="en-US" sz="4400" dirty="0">
                <a:latin typeface="+mn-lt"/>
              </a:rPr>
              <a:t>(          )</a:t>
            </a:r>
            <a:endParaRPr lang="en-GB" sz="4400" dirty="0">
              <a:latin typeface="+mn-lt"/>
            </a:endParaRPr>
          </a:p>
        </p:txBody>
      </p:sp>
      <p:sp>
        <p:nvSpPr>
          <p:cNvPr id="43" name="Text Box 5">
            <a:extLst>
              <a:ext uri="{FF2B5EF4-FFF2-40B4-BE49-F238E27FC236}">
                <a16:creationId xmlns:a16="http://schemas.microsoft.com/office/drawing/2014/main" id="{AA319EA3-4C51-4E7B-AC98-5D1C0A84BBEE}"/>
              </a:ext>
            </a:extLst>
          </p:cNvPr>
          <p:cNvSpPr txBox="1">
            <a:spLocks noChangeArrowheads="1"/>
          </p:cNvSpPr>
          <p:nvPr/>
        </p:nvSpPr>
        <p:spPr bwMode="auto">
          <a:xfrm>
            <a:off x="230034" y="4694466"/>
            <a:ext cx="5353365" cy="461665"/>
          </a:xfrm>
          <a:prstGeom prst="rect">
            <a:avLst/>
          </a:prstGeom>
          <a:noFill/>
          <a:ln w="9525">
            <a:noFill/>
            <a:miter lim="800000"/>
            <a:headEnd/>
            <a:tailEnd/>
          </a:ln>
          <a:effectLst/>
        </p:spPr>
        <p:txBody>
          <a:bodyPr wrap="square">
            <a:spAutoFit/>
          </a:bodyPr>
          <a:lstStyle/>
          <a:p>
            <a:pPr eaLnBrk="0" hangingPunct="0"/>
            <a:r>
              <a:rPr lang="en-GB" sz="2400" dirty="0">
                <a:latin typeface="+mn-lt"/>
              </a:rPr>
              <a:t>Since </a:t>
            </a:r>
            <a:r>
              <a:rPr lang="en-GB" i="1" dirty="0"/>
              <a:t>L</a:t>
            </a:r>
            <a:r>
              <a:rPr lang="en-GB" sz="2400" dirty="0">
                <a:latin typeface="+mn-lt"/>
              </a:rPr>
              <a:t> could be acute or obtuse,</a:t>
            </a:r>
          </a:p>
        </p:txBody>
      </p:sp>
      <p:sp>
        <p:nvSpPr>
          <p:cNvPr id="44" name="Text Box 21">
            <a:extLst>
              <a:ext uri="{FF2B5EF4-FFF2-40B4-BE49-F238E27FC236}">
                <a16:creationId xmlns:a16="http://schemas.microsoft.com/office/drawing/2014/main" id="{55D36008-95CE-47EC-84B0-2357AA0A296A}"/>
              </a:ext>
            </a:extLst>
          </p:cNvPr>
          <p:cNvSpPr txBox="1">
            <a:spLocks noChangeArrowheads="1"/>
          </p:cNvSpPr>
          <p:nvPr/>
        </p:nvSpPr>
        <p:spPr bwMode="auto">
          <a:xfrm>
            <a:off x="5096000" y="4679927"/>
            <a:ext cx="1527213" cy="461665"/>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L </a:t>
            </a:r>
            <a:r>
              <a:rPr lang="en-US" sz="2400" dirty="0"/>
              <a:t>≈ </a:t>
            </a:r>
            <a:r>
              <a:rPr lang="en-US" sz="2400" dirty="0">
                <a:latin typeface="+mn-lt"/>
              </a:rPr>
              <a:t>39.7</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5" name="Text Box 21">
            <a:extLst>
              <a:ext uri="{FF2B5EF4-FFF2-40B4-BE49-F238E27FC236}">
                <a16:creationId xmlns:a16="http://schemas.microsoft.com/office/drawing/2014/main" id="{305CCC54-0EF2-4B87-9532-D08928347ABD}"/>
              </a:ext>
            </a:extLst>
          </p:cNvPr>
          <p:cNvSpPr txBox="1">
            <a:spLocks noChangeArrowheads="1"/>
          </p:cNvSpPr>
          <p:nvPr/>
        </p:nvSpPr>
        <p:spPr bwMode="auto">
          <a:xfrm>
            <a:off x="3393321" y="5153866"/>
            <a:ext cx="2047355" cy="461665"/>
          </a:xfrm>
          <a:prstGeom prst="rect">
            <a:avLst/>
          </a:prstGeom>
          <a:noFill/>
          <a:ln w="9525">
            <a:noFill/>
            <a:miter lim="800000"/>
            <a:headEnd/>
            <a:tailEnd/>
          </a:ln>
          <a:effectLst/>
        </p:spPr>
        <p:txBody>
          <a:bodyPr wrap="none">
            <a:spAutoFit/>
          </a:bodyPr>
          <a:lstStyle/>
          <a:p>
            <a:pPr eaLnBrk="0" hangingPunct="0"/>
            <a:r>
              <a:rPr lang="en-US" dirty="0">
                <a:latin typeface="+mn-lt"/>
              </a:rPr>
              <a:t>(180 </a:t>
            </a:r>
            <a:r>
              <a:rPr lang="en-US" sz="2400" dirty="0"/>
              <a:t>- </a:t>
            </a:r>
            <a:r>
              <a:rPr lang="en-US" sz="2400" dirty="0">
                <a:latin typeface="+mn-lt"/>
              </a:rPr>
              <a:t>39.7)</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6" name="Text Box 21">
            <a:extLst>
              <a:ext uri="{FF2B5EF4-FFF2-40B4-BE49-F238E27FC236}">
                <a16:creationId xmlns:a16="http://schemas.microsoft.com/office/drawing/2014/main" id="{1E834B55-EBB8-4B25-86A4-0704A7E0BFF0}"/>
              </a:ext>
            </a:extLst>
          </p:cNvPr>
          <p:cNvSpPr txBox="1">
            <a:spLocks noChangeArrowheads="1"/>
          </p:cNvSpPr>
          <p:nvPr/>
        </p:nvSpPr>
        <p:spPr bwMode="auto">
          <a:xfrm>
            <a:off x="5336445" y="5129633"/>
            <a:ext cx="1422184" cy="461665"/>
          </a:xfrm>
          <a:prstGeom prst="rect">
            <a:avLst/>
          </a:prstGeom>
          <a:noFill/>
          <a:ln w="9525">
            <a:noFill/>
            <a:miter lim="800000"/>
            <a:headEnd/>
            <a:tailEnd/>
          </a:ln>
          <a:effectLst/>
        </p:spPr>
        <p:txBody>
          <a:bodyPr wrap="none">
            <a:spAutoFit/>
          </a:bodyPr>
          <a:lstStyle/>
          <a:p>
            <a:pPr eaLnBrk="0" hangingPunct="0"/>
            <a:r>
              <a:rPr lang="en-US" sz="2400" dirty="0"/>
              <a:t>≈ </a:t>
            </a:r>
            <a:r>
              <a:rPr lang="en-US" sz="2400" dirty="0">
                <a:latin typeface="+mn-lt"/>
              </a:rPr>
              <a:t>140.3</a:t>
            </a:r>
            <a:r>
              <a:rPr lang="en-US" sz="2400" dirty="0">
                <a:latin typeface="+mn-lt"/>
                <a:cs typeface="Arial" pitchFamily="34" charset="0"/>
              </a:rPr>
              <a:t>°</a:t>
            </a:r>
            <a:r>
              <a:rPr lang="en-US" sz="2400" dirty="0">
                <a:latin typeface="+mn-lt"/>
              </a:rPr>
              <a:t> </a:t>
            </a:r>
            <a:endParaRPr lang="en-GB" sz="2400" dirty="0">
              <a:latin typeface="+mn-lt"/>
            </a:endParaRPr>
          </a:p>
        </p:txBody>
      </p:sp>
      <p:sp>
        <p:nvSpPr>
          <p:cNvPr id="47" name="Text Box 5">
            <a:extLst>
              <a:ext uri="{FF2B5EF4-FFF2-40B4-BE49-F238E27FC236}">
                <a16:creationId xmlns:a16="http://schemas.microsoft.com/office/drawing/2014/main" id="{5D74F978-0D2F-49D7-9678-D6514A78BF1E}"/>
              </a:ext>
            </a:extLst>
          </p:cNvPr>
          <p:cNvSpPr txBox="1">
            <a:spLocks noChangeArrowheads="1"/>
          </p:cNvSpPr>
          <p:nvPr/>
        </p:nvSpPr>
        <p:spPr bwMode="auto">
          <a:xfrm>
            <a:off x="6615906" y="4648200"/>
            <a:ext cx="1527213" cy="461665"/>
          </a:xfrm>
          <a:prstGeom prst="rect">
            <a:avLst/>
          </a:prstGeom>
          <a:noFill/>
          <a:ln w="9525">
            <a:noFill/>
            <a:miter lim="800000"/>
            <a:headEnd/>
            <a:tailEnd/>
          </a:ln>
          <a:effectLst/>
        </p:spPr>
        <p:txBody>
          <a:bodyPr wrap="square">
            <a:spAutoFit/>
          </a:bodyPr>
          <a:lstStyle/>
          <a:p>
            <a:pPr eaLnBrk="0" hangingPunct="0"/>
            <a:r>
              <a:rPr lang="en-GB" sz="2400" dirty="0">
                <a:latin typeface="+mn-lt"/>
              </a:rPr>
              <a:t>if acute</a:t>
            </a:r>
          </a:p>
        </p:txBody>
      </p:sp>
      <p:sp>
        <p:nvSpPr>
          <p:cNvPr id="48" name="Text Box 5">
            <a:extLst>
              <a:ext uri="{FF2B5EF4-FFF2-40B4-BE49-F238E27FC236}">
                <a16:creationId xmlns:a16="http://schemas.microsoft.com/office/drawing/2014/main" id="{1047448F-F78B-4006-86DF-1F0653BF4BF8}"/>
              </a:ext>
            </a:extLst>
          </p:cNvPr>
          <p:cNvSpPr txBox="1">
            <a:spLocks noChangeArrowheads="1"/>
          </p:cNvSpPr>
          <p:nvPr/>
        </p:nvSpPr>
        <p:spPr bwMode="auto">
          <a:xfrm>
            <a:off x="6629381" y="5105400"/>
            <a:ext cx="1527213" cy="461665"/>
          </a:xfrm>
          <a:prstGeom prst="rect">
            <a:avLst/>
          </a:prstGeom>
          <a:noFill/>
          <a:ln w="9525">
            <a:noFill/>
            <a:miter lim="800000"/>
            <a:headEnd/>
            <a:tailEnd/>
          </a:ln>
          <a:effectLst/>
        </p:spPr>
        <p:txBody>
          <a:bodyPr wrap="square">
            <a:spAutoFit/>
          </a:bodyPr>
          <a:lstStyle/>
          <a:p>
            <a:pPr eaLnBrk="0" hangingPunct="0"/>
            <a:r>
              <a:rPr lang="en-GB" sz="2400" dirty="0">
                <a:latin typeface="+mn-lt"/>
              </a:rPr>
              <a:t>if obtuse</a:t>
            </a:r>
          </a:p>
        </p:txBody>
      </p:sp>
      <p:sp>
        <p:nvSpPr>
          <p:cNvPr id="49" name="Text Box 5">
            <a:extLst>
              <a:ext uri="{FF2B5EF4-FFF2-40B4-BE49-F238E27FC236}">
                <a16:creationId xmlns:a16="http://schemas.microsoft.com/office/drawing/2014/main" id="{750EF113-1B64-410A-9E13-9E2B59D1A904}"/>
              </a:ext>
            </a:extLst>
          </p:cNvPr>
          <p:cNvSpPr txBox="1">
            <a:spLocks noChangeArrowheads="1"/>
          </p:cNvSpPr>
          <p:nvPr/>
        </p:nvSpPr>
        <p:spPr bwMode="auto">
          <a:xfrm>
            <a:off x="2903539" y="5123565"/>
            <a:ext cx="548947" cy="461665"/>
          </a:xfrm>
          <a:prstGeom prst="rect">
            <a:avLst/>
          </a:prstGeom>
          <a:noFill/>
          <a:ln w="9525">
            <a:noFill/>
            <a:miter lim="800000"/>
            <a:headEnd/>
            <a:tailEnd/>
          </a:ln>
          <a:effectLst/>
        </p:spPr>
        <p:txBody>
          <a:bodyPr wrap="square">
            <a:spAutoFit/>
          </a:bodyPr>
          <a:lstStyle/>
          <a:p>
            <a:pPr eaLnBrk="0" hangingPunct="0"/>
            <a:r>
              <a:rPr lang="en-GB" sz="2400" dirty="0">
                <a:latin typeface="+mn-lt"/>
              </a:rPr>
              <a:t>or</a:t>
            </a:r>
          </a:p>
        </p:txBody>
      </p:sp>
      <p:sp>
        <p:nvSpPr>
          <p:cNvPr id="50" name="Text Box 5">
            <a:extLst>
              <a:ext uri="{FF2B5EF4-FFF2-40B4-BE49-F238E27FC236}">
                <a16:creationId xmlns:a16="http://schemas.microsoft.com/office/drawing/2014/main" id="{774B38BC-0661-459B-B6BF-2089D821CD29}"/>
              </a:ext>
            </a:extLst>
          </p:cNvPr>
          <p:cNvSpPr txBox="1">
            <a:spLocks noChangeArrowheads="1"/>
          </p:cNvSpPr>
          <p:nvPr/>
        </p:nvSpPr>
        <p:spPr bwMode="auto">
          <a:xfrm>
            <a:off x="257910" y="5562600"/>
            <a:ext cx="8047890" cy="461665"/>
          </a:xfrm>
          <a:prstGeom prst="rect">
            <a:avLst/>
          </a:prstGeom>
          <a:noFill/>
          <a:ln w="9525">
            <a:noFill/>
            <a:miter lim="800000"/>
            <a:headEnd/>
            <a:tailEnd/>
          </a:ln>
          <a:effectLst/>
        </p:spPr>
        <p:txBody>
          <a:bodyPr wrap="square">
            <a:spAutoFit/>
          </a:bodyPr>
          <a:lstStyle/>
          <a:p>
            <a:pPr eaLnBrk="0" hangingPunct="0"/>
            <a:r>
              <a:rPr lang="en-GB" sz="2400" dirty="0">
                <a:latin typeface="+mn-lt"/>
              </a:rPr>
              <a:t>However, we reject </a:t>
            </a:r>
            <a:r>
              <a:rPr lang="en-GB" sz="2400" i="1" dirty="0">
                <a:cs typeface="Times New Roman" panose="02020603050405020304" pitchFamily="18" charset="0"/>
              </a:rPr>
              <a:t>L</a:t>
            </a:r>
            <a:r>
              <a:rPr lang="en-GB" sz="2400" dirty="0">
                <a:latin typeface="+mn-lt"/>
              </a:rPr>
              <a:t> </a:t>
            </a:r>
            <a:r>
              <a:rPr lang="en-US" dirty="0"/>
              <a:t>≈ </a:t>
            </a:r>
            <a:r>
              <a:rPr lang="en-US" dirty="0">
                <a:latin typeface="+mn-lt"/>
              </a:rPr>
              <a:t>140.3°</a:t>
            </a:r>
            <a:r>
              <a:rPr lang="en-US" dirty="0">
                <a:cs typeface="Arial" pitchFamily="34" charset="0"/>
              </a:rPr>
              <a:t> </a:t>
            </a:r>
            <a:r>
              <a:rPr lang="en-US" dirty="0">
                <a:latin typeface="+mn-lt"/>
              </a:rPr>
              <a:t>as 140.3</a:t>
            </a:r>
            <a:r>
              <a:rPr lang="en-US" dirty="0">
                <a:cs typeface="Arial" pitchFamily="34" charset="0"/>
              </a:rPr>
              <a:t>°</a:t>
            </a:r>
            <a:r>
              <a:rPr lang="en-US" dirty="0">
                <a:latin typeface="+mn-lt"/>
              </a:rPr>
              <a:t> </a:t>
            </a:r>
            <a:r>
              <a:rPr lang="en-US" dirty="0">
                <a:cs typeface="Times New Roman" panose="02020603050405020304" pitchFamily="18" charset="0"/>
              </a:rPr>
              <a:t>+</a:t>
            </a:r>
            <a:r>
              <a:rPr lang="en-US" dirty="0">
                <a:latin typeface="+mn-lt"/>
              </a:rPr>
              <a:t> 52</a:t>
            </a:r>
            <a:r>
              <a:rPr lang="en-US" dirty="0">
                <a:cs typeface="Arial" pitchFamily="34" charset="0"/>
              </a:rPr>
              <a:t>°</a:t>
            </a:r>
            <a:r>
              <a:rPr lang="en-US" dirty="0">
                <a:latin typeface="+mn-lt"/>
              </a:rPr>
              <a:t> </a:t>
            </a:r>
            <a:r>
              <a:rPr lang="en-US" dirty="0">
                <a:cs typeface="Times New Roman" panose="02020603050405020304" pitchFamily="18" charset="0"/>
              </a:rPr>
              <a:t>&gt;</a:t>
            </a:r>
            <a:r>
              <a:rPr lang="en-US" dirty="0">
                <a:latin typeface="+mn-lt"/>
              </a:rPr>
              <a:t> 180</a:t>
            </a:r>
            <a:r>
              <a:rPr lang="en-US" dirty="0">
                <a:cs typeface="Arial" pitchFamily="34" charset="0"/>
              </a:rPr>
              <a:t>°</a:t>
            </a:r>
            <a:r>
              <a:rPr lang="en-GB" sz="2400" dirty="0">
                <a:latin typeface="+mn-lt"/>
              </a:rPr>
              <a:t> </a:t>
            </a:r>
          </a:p>
        </p:txBody>
      </p:sp>
      <p:sp>
        <p:nvSpPr>
          <p:cNvPr id="51" name="Text Box 5">
            <a:extLst>
              <a:ext uri="{FF2B5EF4-FFF2-40B4-BE49-F238E27FC236}">
                <a16:creationId xmlns:a16="http://schemas.microsoft.com/office/drawing/2014/main" id="{AF691F3E-EB18-4536-8179-105975FCB6AD}"/>
              </a:ext>
            </a:extLst>
          </p:cNvPr>
          <p:cNvSpPr txBox="1">
            <a:spLocks noChangeArrowheads="1"/>
          </p:cNvSpPr>
          <p:nvPr/>
        </p:nvSpPr>
        <p:spPr bwMode="auto">
          <a:xfrm>
            <a:off x="325438" y="6019801"/>
            <a:ext cx="3408362" cy="461665"/>
          </a:xfrm>
          <a:prstGeom prst="rect">
            <a:avLst/>
          </a:prstGeom>
          <a:noFill/>
          <a:ln w="9525">
            <a:noFill/>
            <a:miter lim="800000"/>
            <a:headEnd/>
            <a:tailEnd/>
          </a:ln>
          <a:effectLst/>
        </p:spPr>
        <p:txBody>
          <a:bodyPr wrap="square">
            <a:spAutoFit/>
          </a:bodyPr>
          <a:lstStyle/>
          <a:p>
            <a:pPr eaLnBrk="0" hangingPunct="0"/>
            <a:r>
              <a:rPr lang="en-GB" sz="2400" dirty="0">
                <a:latin typeface="+mn-lt"/>
              </a:rPr>
              <a:t>which is impossible</a:t>
            </a:r>
          </a:p>
        </p:txBody>
      </p:sp>
      <p:sp>
        <p:nvSpPr>
          <p:cNvPr id="52" name="Text Box 5">
            <a:extLst>
              <a:ext uri="{FF2B5EF4-FFF2-40B4-BE49-F238E27FC236}">
                <a16:creationId xmlns:a16="http://schemas.microsoft.com/office/drawing/2014/main" id="{D6BB2908-47E1-46BB-9147-E0B4AC5B51BF}"/>
              </a:ext>
            </a:extLst>
          </p:cNvPr>
          <p:cNvSpPr txBox="1">
            <a:spLocks noChangeArrowheads="1"/>
          </p:cNvSpPr>
          <p:nvPr/>
        </p:nvSpPr>
        <p:spPr bwMode="auto">
          <a:xfrm>
            <a:off x="3480229" y="6019800"/>
            <a:ext cx="3588517" cy="461665"/>
          </a:xfrm>
          <a:prstGeom prst="rect">
            <a:avLst/>
          </a:prstGeom>
          <a:noFill/>
          <a:ln w="9525">
            <a:noFill/>
            <a:miter lim="800000"/>
            <a:headEnd/>
            <a:tailEnd/>
          </a:ln>
          <a:effectLst/>
        </p:spPr>
        <p:txBody>
          <a:bodyPr wrap="square">
            <a:spAutoFit/>
          </a:bodyPr>
          <a:lstStyle/>
          <a:p>
            <a:pPr eaLnBrk="0" hangingPunct="0"/>
            <a:r>
              <a:rPr lang="en-GB" sz="2400" dirty="0">
                <a:latin typeface="+mn-lt"/>
                <a:sym typeface="Symbol" panose="05050102010706020507" pitchFamily="18" charset="2"/>
              </a:rPr>
              <a:t> The angle </a:t>
            </a:r>
            <a:r>
              <a:rPr lang="en-US" i="1" dirty="0"/>
              <a:t>L </a:t>
            </a:r>
            <a:r>
              <a:rPr lang="en-US" dirty="0"/>
              <a:t>≈ </a:t>
            </a:r>
            <a:r>
              <a:rPr lang="en-US" dirty="0">
                <a:solidFill>
                  <a:srgbClr val="FF6600"/>
                </a:solidFill>
                <a:latin typeface="+mn-lt"/>
              </a:rPr>
              <a:t>39.7°</a:t>
            </a:r>
            <a:r>
              <a:rPr lang="en-US" dirty="0">
                <a:latin typeface="+mn-lt"/>
              </a:rPr>
              <a:t> </a:t>
            </a:r>
            <a:endParaRPr lang="en-GB" dirty="0">
              <a:latin typeface="+mn-lt"/>
            </a:endParaRPr>
          </a:p>
        </p:txBody>
      </p:sp>
      <p:sp>
        <p:nvSpPr>
          <p:cNvPr id="53" name="Text Box 5">
            <a:extLst>
              <a:ext uri="{FF2B5EF4-FFF2-40B4-BE49-F238E27FC236}">
                <a16:creationId xmlns:a16="http://schemas.microsoft.com/office/drawing/2014/main" id="{67CCFE6F-3798-4DE0-A825-E2C6E447EA77}"/>
              </a:ext>
            </a:extLst>
          </p:cNvPr>
          <p:cNvSpPr txBox="1">
            <a:spLocks noChangeArrowheads="1"/>
          </p:cNvSpPr>
          <p:nvPr/>
        </p:nvSpPr>
        <p:spPr bwMode="auto">
          <a:xfrm>
            <a:off x="182562" y="2051245"/>
            <a:ext cx="2074290" cy="461665"/>
          </a:xfrm>
          <a:prstGeom prst="rect">
            <a:avLst/>
          </a:prstGeom>
          <a:noFill/>
          <a:ln w="9525">
            <a:noFill/>
            <a:miter lim="800000"/>
            <a:headEnd/>
            <a:tailEnd/>
          </a:ln>
          <a:effectLst/>
        </p:spPr>
        <p:txBody>
          <a:bodyPr wrap="square">
            <a:spAutoFit/>
          </a:bodyPr>
          <a:lstStyle/>
          <a:p>
            <a:pPr eaLnBrk="0" hangingPunct="0"/>
            <a:r>
              <a:rPr lang="en-GB" sz="2400" dirty="0">
                <a:latin typeface="+mn-lt"/>
              </a:rPr>
              <a:t>Not to scale</a:t>
            </a:r>
          </a:p>
        </p:txBody>
      </p:sp>
      <p:sp>
        <p:nvSpPr>
          <p:cNvPr id="54" name="Partial Circle 53">
            <a:extLst>
              <a:ext uri="{FF2B5EF4-FFF2-40B4-BE49-F238E27FC236}">
                <a16:creationId xmlns:a16="http://schemas.microsoft.com/office/drawing/2014/main" id="{5572017F-92B1-48EA-801E-6329A2896606}"/>
              </a:ext>
            </a:extLst>
          </p:cNvPr>
          <p:cNvSpPr/>
          <p:nvPr/>
        </p:nvSpPr>
        <p:spPr>
          <a:xfrm>
            <a:off x="2115076" y="1663241"/>
            <a:ext cx="731520" cy="731520"/>
          </a:xfrm>
          <a:prstGeom prst="pie">
            <a:avLst>
              <a:gd name="adj1" fmla="val 3862030"/>
              <a:gd name="adj2" fmla="val 7810317"/>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5" name="Text Box 33">
            <a:extLst>
              <a:ext uri="{FF2B5EF4-FFF2-40B4-BE49-F238E27FC236}">
                <a16:creationId xmlns:a16="http://schemas.microsoft.com/office/drawing/2014/main" id="{3AD59B55-45AF-4DBB-91C2-D4EEBEF2159A}"/>
              </a:ext>
            </a:extLst>
          </p:cNvPr>
          <p:cNvSpPr txBox="1">
            <a:spLocks noChangeArrowheads="1"/>
          </p:cNvSpPr>
          <p:nvPr/>
        </p:nvSpPr>
        <p:spPr bwMode="auto">
          <a:xfrm>
            <a:off x="1944302" y="2452110"/>
            <a:ext cx="869149" cy="400110"/>
          </a:xfrm>
          <a:prstGeom prst="rect">
            <a:avLst/>
          </a:prstGeom>
          <a:noFill/>
          <a:ln w="9525">
            <a:noFill/>
            <a:miter lim="800000"/>
            <a:headEnd/>
            <a:tailEnd/>
          </a:ln>
          <a:effectLst/>
        </p:spPr>
        <p:txBody>
          <a:bodyPr wrap="none">
            <a:spAutoFit/>
          </a:bodyPr>
          <a:lstStyle/>
          <a:p>
            <a:pPr eaLnBrk="0" hangingPunct="0"/>
            <a:r>
              <a:rPr lang="en-US" sz="2000" b="1" dirty="0">
                <a:latin typeface="+mn-lt"/>
              </a:rPr>
              <a:t>39.7</a:t>
            </a:r>
            <a:r>
              <a:rPr lang="en-GB" sz="2000" b="1" dirty="0">
                <a:latin typeface="+mn-lt"/>
                <a:cs typeface="Arial" pitchFamily="34" charset="0"/>
              </a:rPr>
              <a:t>°</a:t>
            </a:r>
            <a:endParaRPr lang="en-GB" sz="2000" b="1" dirty="0">
              <a:latin typeface="+mn-lt"/>
            </a:endParaRPr>
          </a:p>
        </p:txBody>
      </p:sp>
      <p:sp>
        <p:nvSpPr>
          <p:cNvPr id="56" name="Partial Circle 55">
            <a:extLst>
              <a:ext uri="{FF2B5EF4-FFF2-40B4-BE49-F238E27FC236}">
                <a16:creationId xmlns:a16="http://schemas.microsoft.com/office/drawing/2014/main" id="{2B796A79-DBF3-4D93-A5FE-4C2AFFCAFF42}"/>
              </a:ext>
            </a:extLst>
          </p:cNvPr>
          <p:cNvSpPr/>
          <p:nvPr/>
        </p:nvSpPr>
        <p:spPr>
          <a:xfrm>
            <a:off x="396241" y="3820468"/>
            <a:ext cx="731520" cy="731520"/>
          </a:xfrm>
          <a:prstGeom prst="pie">
            <a:avLst>
              <a:gd name="adj1" fmla="val 18557307"/>
              <a:gd name="adj2" fmla="val 21524365"/>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6219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200"/>
                                  </p:stCondLst>
                                  <p:childTnLst>
                                    <p:set>
                                      <p:cBhvr>
                                        <p:cTn id="11" dur="1" fill="hold">
                                          <p:stCondLst>
                                            <p:cond delay="0"/>
                                          </p:stCondLst>
                                        </p:cTn>
                                        <p:tgtEl>
                                          <p:spTgt spid="40"/>
                                        </p:tgtEl>
                                        <p:attrNameLst>
                                          <p:attrName>style.visibility</p:attrName>
                                        </p:attrNameLst>
                                      </p:cBhvr>
                                      <p:to>
                                        <p:strVal val="visible"/>
                                      </p:to>
                                    </p:set>
                                  </p:childTnLst>
                                </p:cTn>
                              </p:par>
                            </p:childTnLst>
                          </p:cTn>
                        </p:par>
                        <p:par>
                          <p:cTn id="12" fill="hold">
                            <p:stCondLst>
                              <p:cond delay="200"/>
                            </p:stCondLst>
                            <p:childTnLst>
                              <p:par>
                                <p:cTn id="13" presetID="1" presetClass="entr" presetSubtype="0" fill="hold" grpId="0" nodeType="afterEffect">
                                  <p:stCondLst>
                                    <p:cond delay="200"/>
                                  </p:stCondLst>
                                  <p:childTnLst>
                                    <p:set>
                                      <p:cBhvr>
                                        <p:cTn id="14" dur="1" fill="hold">
                                          <p:stCondLst>
                                            <p:cond delay="0"/>
                                          </p:stCondLst>
                                        </p:cTn>
                                        <p:tgtEl>
                                          <p:spTgt spid="41"/>
                                        </p:tgtEl>
                                        <p:attrNameLst>
                                          <p:attrName>style.visibility</p:attrName>
                                        </p:attrNameLst>
                                      </p:cBhvr>
                                      <p:to>
                                        <p:strVal val="visible"/>
                                      </p:to>
                                    </p:set>
                                  </p:childTnLst>
                                </p:cTn>
                              </p:par>
                            </p:childTnLst>
                          </p:cTn>
                        </p:par>
                        <p:par>
                          <p:cTn id="15" fill="hold">
                            <p:stCondLst>
                              <p:cond delay="400"/>
                            </p:stCondLst>
                            <p:childTnLst>
                              <p:par>
                                <p:cTn id="16" presetID="1" presetClass="entr" presetSubtype="0" fill="hold" grpId="0" nodeType="afterEffect">
                                  <p:stCondLst>
                                    <p:cond delay="200"/>
                                  </p:stCondLst>
                                  <p:childTnLst>
                                    <p:set>
                                      <p:cBhvr>
                                        <p:cTn id="17" dur="1" fill="hold">
                                          <p:stCondLst>
                                            <p:cond delay="0"/>
                                          </p:stCondLst>
                                        </p:cTn>
                                        <p:tgtEl>
                                          <p:spTgt spid="3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5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6"/>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4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4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47"/>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49"/>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45"/>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46"/>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48"/>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50"/>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51"/>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52"/>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5" grpId="0"/>
      <p:bldP spid="33" grpId="0" animBg="1"/>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animBg="1"/>
      <p:bldP spid="55" grpId="0"/>
      <p:bldP spid="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09775" y="762000"/>
            <a:ext cx="4572000" cy="2937410"/>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TextBox 7">
            <a:extLst>
              <a:ext uri="{FF2B5EF4-FFF2-40B4-BE49-F238E27FC236}">
                <a16:creationId xmlns:a16="http://schemas.microsoft.com/office/drawing/2014/main" id="{63C7B91D-FA43-4DDC-AF24-F0D95F8771D8}"/>
              </a:ext>
            </a:extLst>
          </p:cNvPr>
          <p:cNvSpPr txBox="1"/>
          <p:nvPr/>
        </p:nvSpPr>
        <p:spPr>
          <a:xfrm>
            <a:off x="1816894" y="4050015"/>
            <a:ext cx="5815012"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2">
                  <a:extLst>
                    <a:ext uri="{A12FA001-AC4F-418D-AE19-62706E023703}">
                      <ahyp:hlinkClr xmlns:ahyp="http://schemas.microsoft.com/office/drawing/2018/hyperlinkcolor" val="tx"/>
                    </a:ext>
                  </a:extLst>
                </a:hlinkClick>
              </a:rPr>
              <a:t>https://www.mathssupport.org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9" name="TextBox 8">
            <a:extLst>
              <a:ext uri="{FF2B5EF4-FFF2-40B4-BE49-F238E27FC236}">
                <a16:creationId xmlns:a16="http://schemas.microsoft.com/office/drawing/2014/main" id="{BF331B16-2188-481D-902D-B24DB2D19006}"/>
              </a:ext>
            </a:extLst>
          </p:cNvPr>
          <p:cNvSpPr txBox="1"/>
          <p:nvPr/>
        </p:nvSpPr>
        <p:spPr>
          <a:xfrm>
            <a:off x="788194" y="4485620"/>
            <a:ext cx="7848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4896652"/>
            <a:ext cx="4852988"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4">
                  <a:extLst>
                    <a:ext uri="{A12FA001-AC4F-418D-AE19-62706E023703}">
                      <ahyp:hlinkClr xmlns:ahyp="http://schemas.microsoft.com/office/drawing/2018/hyperlinkcolor" val="tx"/>
                    </a:ext>
                  </a:extLst>
                </a:hlinkClick>
              </a:rPr>
              <a:t>info@mathssupport.org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7473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3657600"/>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4" name="TextBox 13">
            <a:extLst>
              <a:ext uri="{FF2B5EF4-FFF2-40B4-BE49-F238E27FC236}">
                <a16:creationId xmlns:a16="http://schemas.microsoft.com/office/drawing/2014/main" id="{6F8896E2-D8DB-4758-8A10-D5AAB1A6E5AC}"/>
              </a:ext>
            </a:extLst>
          </p:cNvPr>
          <p:cNvSpPr txBox="1"/>
          <p:nvPr/>
        </p:nvSpPr>
        <p:spPr>
          <a:xfrm>
            <a:off x="76200" y="5342672"/>
            <a:ext cx="8991600" cy="83099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mn-lt"/>
                <a:ea typeface="+mn-ea"/>
                <a:cs typeface="+mn-cs"/>
              </a:rPr>
              <a:t>Get 20% off in your next purchase from our website, just use this code when checkout: </a:t>
            </a:r>
            <a:r>
              <a:rPr kumimoji="0" lang="en-US" b="0" i="0" u="none" strike="noStrike" kern="1200" cap="none" spc="0" normalizeH="0" baseline="0" noProof="0" dirty="0">
                <a:ln>
                  <a:noFill/>
                </a:ln>
                <a:solidFill>
                  <a:srgbClr val="0000CC"/>
                </a:solidFill>
                <a:effectLst/>
                <a:uLnTx/>
                <a:uFillTx/>
                <a:latin typeface="+mn-lt"/>
                <a:ea typeface="+mn-ea"/>
                <a:cs typeface="+mn-cs"/>
              </a:rPr>
              <a:t>MSUPPORT_20</a:t>
            </a:r>
            <a:endParaRPr kumimoji="0" lang="en-GB" b="0" i="0" u="none" strike="noStrike" kern="1200" cap="none" spc="0" normalizeH="0" baseline="0" noProof="0" dirty="0">
              <a:ln>
                <a:noFill/>
              </a:ln>
              <a:solidFill>
                <a:srgbClr val="0000CC"/>
              </a:solidFill>
              <a:effectLst/>
              <a:uLnTx/>
              <a:uFillTx/>
              <a:latin typeface="+mn-lt"/>
              <a:ea typeface="+mn-ea"/>
              <a:cs typeface="+mn-cs"/>
            </a:endParaRPr>
          </a:p>
        </p:txBody>
      </p:sp>
      <p:sp>
        <p:nvSpPr>
          <p:cNvPr id="15" name="Rectangle 14">
            <a:hlinkClick r:id="rId5"/>
            <a:extLst>
              <a:ext uri="{FF2B5EF4-FFF2-40B4-BE49-F238E27FC236}">
                <a16:creationId xmlns:a16="http://schemas.microsoft.com/office/drawing/2014/main" id="{3C973669-28B2-4B31-9311-8EF7AC9BF16E}"/>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5"/>
            <a:extLst>
              <a:ext uri="{FF2B5EF4-FFF2-40B4-BE49-F238E27FC236}">
                <a16:creationId xmlns:a16="http://schemas.microsoft.com/office/drawing/2014/main" id="{D36DC034-F56A-439A-AE3D-E5C2D3AF4EE9}"/>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2281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66F3622A-F203-43A4-8C2F-280BD01DFCEC}" vid="{3423C24D-59EF-4E21-8638-57C4530C00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4b_IBAA</Template>
  <TotalTime>2863</TotalTime>
  <Words>1045</Words>
  <Application>Microsoft Office PowerPoint</Application>
  <PresentationFormat>On-screen Show (4:3)</PresentationFormat>
  <Paragraphs>263</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Cambria Math</vt:lpstr>
      <vt:lpstr>Comic Sans MS</vt:lpstr>
      <vt:lpstr>Times New Roman</vt:lpstr>
      <vt:lpstr>Wingdings 2</vt:lpstr>
      <vt:lpstr>Theme1</vt:lpstr>
      <vt:lpstr>Extension of the sine rule to the ambiguous case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53</cp:revision>
  <dcterms:created xsi:type="dcterms:W3CDTF">2021-06-15T19:01:56Z</dcterms:created>
  <dcterms:modified xsi:type="dcterms:W3CDTF">2023-07-26T11:34:06Z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