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73" r:id="rId6"/>
    <p:sldId id="274" r:id="rId7"/>
    <p:sldId id="275" r:id="rId8"/>
    <p:sldId id="267" r:id="rId9"/>
    <p:sldId id="300" r:id="rId10"/>
    <p:sldId id="301" r:id="rId11"/>
    <p:sldId id="278" r:id="rId12"/>
    <p:sldId id="279" r:id="rId13"/>
    <p:sldId id="299" r:id="rId14"/>
    <p:sldId id="29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FF"/>
    <a:srgbClr val="BDB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84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CE0D1-982C-40CA-A473-BDB86136CCFC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7B05C-42FE-4AE9-A1E4-02781A8B45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1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39198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17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996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90834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166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459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8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4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4427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7693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8B3D07-D9B0-4DA4-B850-9199E9C0A5D8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C01AFA-033C-4CD2-A1E8-3F4E1B404BC6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815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0.png"/><Relationship Id="rId7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LO: </a:t>
            </a:r>
            <a:r>
              <a:rPr lang="en-US" dirty="0"/>
              <a:t>Use the unit circle in trigonometry</a:t>
            </a:r>
            <a:r>
              <a:rPr lang="en-GB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unit circle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56C69F2A-1CE9-A9AC-C25A-73EA0D0F99C0}"/>
              </a:ext>
            </a:extLst>
          </p:cNvPr>
          <p:cNvSpPr/>
          <p:nvPr/>
        </p:nvSpPr>
        <p:spPr>
          <a:xfrm>
            <a:off x="8077200" y="612567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BF6D13C-21E1-1C37-9892-1D1FB1CEC693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8FCD9-1AC2-CA5E-85CE-6DF46E3A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8DC1-469A-48E6-831F-4C578A2A0D6E}" type="datetime4">
              <a:rPr lang="en-GB" smtClean="0"/>
              <a:t>25 July 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6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AEC0CD7B-CB03-0414-A8D9-BAF79933B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99" y="1748557"/>
            <a:ext cx="4785014" cy="4800600"/>
          </a:xfrm>
          <a:prstGeom prst="rect">
            <a:avLst/>
          </a:prstGeom>
        </p:spPr>
      </p:pic>
      <p:sp>
        <p:nvSpPr>
          <p:cNvPr id="7" name="Pie 6"/>
          <p:cNvSpPr/>
          <p:nvPr/>
        </p:nvSpPr>
        <p:spPr>
          <a:xfrm>
            <a:off x="2368849" y="3666859"/>
            <a:ext cx="914400" cy="914400"/>
          </a:xfrm>
          <a:prstGeom prst="pie">
            <a:avLst>
              <a:gd name="adj1" fmla="val 7117994"/>
              <a:gd name="adj2" fmla="val 60478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071" y="672621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4179" y="114465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2 sf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3101" y="6233870"/>
            <a:ext cx="69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245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797596" y="4129770"/>
            <a:ext cx="0" cy="219456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691378" y="597545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433987" y="1762383"/>
            <a:ext cx="4773168" cy="477316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35326" y="7675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96057" y="2021289"/>
            <a:ext cx="3534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P: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14961" y="2926555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245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9472" y="3936040"/>
            <a:ext cx="349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P </a:t>
            </a:r>
            <a:r>
              <a:rPr lang="en-GB" dirty="0">
                <a:latin typeface="+mn-lt"/>
              </a:rPr>
              <a:t>correct to 2 sf 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45560" y="5144781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(–</a:t>
            </a:r>
            <a:r>
              <a:rPr lang="en-GB" dirty="0">
                <a:latin typeface="Symbol" panose="05050102010706020507" pitchFamily="18" charset="2"/>
              </a:rPr>
              <a:t>0.42</a:t>
            </a:r>
            <a:r>
              <a:rPr lang="en-GB" i="1" dirty="0">
                <a:latin typeface="Symbol" panose="05050102010706020507" pitchFamily="18" charset="2"/>
              </a:rPr>
              <a:t>, </a:t>
            </a:r>
            <a:r>
              <a:rPr lang="en-GB" dirty="0">
                <a:cs typeface="Times New Roman" panose="02020603050405020304" pitchFamily="18" charset="0"/>
              </a:rPr>
              <a:t>–0.91)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1812054" y="6316010"/>
            <a:ext cx="1005840" cy="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C641525E-1FE3-D0EE-6D82-23FC75337774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B0BFB1BF-AFB8-FE03-C637-A4E42A84B838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F0B8BA-24B9-43B5-E2B1-219B673594E5}"/>
              </a:ext>
            </a:extLst>
          </p:cNvPr>
          <p:cNvCxnSpPr>
            <a:cxnSpLocks/>
          </p:cNvCxnSpPr>
          <p:nvPr/>
        </p:nvCxnSpPr>
        <p:spPr>
          <a:xfrm rot="-300000">
            <a:off x="439072" y="413864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E7D7B-92FD-72DC-606C-88BB0D52F629}"/>
              </a:ext>
            </a:extLst>
          </p:cNvPr>
          <p:cNvCxnSpPr>
            <a:cxnSpLocks/>
          </p:cNvCxnSpPr>
          <p:nvPr/>
        </p:nvCxnSpPr>
        <p:spPr>
          <a:xfrm rot="-600000">
            <a:off x="44088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91F4C4-D9D8-FE09-7846-CCC3CB22F1D9}"/>
              </a:ext>
            </a:extLst>
          </p:cNvPr>
          <p:cNvCxnSpPr>
            <a:cxnSpLocks/>
          </p:cNvCxnSpPr>
          <p:nvPr/>
        </p:nvCxnSpPr>
        <p:spPr>
          <a:xfrm rot="-1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8D0561-0D3D-1064-2469-4143BDCC2D61}"/>
              </a:ext>
            </a:extLst>
          </p:cNvPr>
          <p:cNvCxnSpPr>
            <a:cxnSpLocks/>
          </p:cNvCxnSpPr>
          <p:nvPr/>
        </p:nvCxnSpPr>
        <p:spPr>
          <a:xfrm rot="-1800000">
            <a:off x="437549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1F215-C690-862B-411D-CD89458EA1A9}"/>
              </a:ext>
            </a:extLst>
          </p:cNvPr>
          <p:cNvCxnSpPr>
            <a:cxnSpLocks/>
          </p:cNvCxnSpPr>
          <p:nvPr/>
        </p:nvCxnSpPr>
        <p:spPr>
          <a:xfrm rot="-24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8FE75AE-66AC-DD07-19CE-43A795D0D456}"/>
              </a:ext>
            </a:extLst>
          </p:cNvPr>
          <p:cNvCxnSpPr>
            <a:cxnSpLocks/>
          </p:cNvCxnSpPr>
          <p:nvPr/>
        </p:nvCxnSpPr>
        <p:spPr>
          <a:xfrm rot="-3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3570B5-20A3-63DF-DB47-94F281DCE9DD}"/>
              </a:ext>
            </a:extLst>
          </p:cNvPr>
          <p:cNvCxnSpPr/>
          <p:nvPr/>
        </p:nvCxnSpPr>
        <p:spPr>
          <a:xfrm rot="-3600000">
            <a:off x="439072" y="41333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D84516-A861-55C2-BD8E-77ED7ED80172}"/>
              </a:ext>
            </a:extLst>
          </p:cNvPr>
          <p:cNvCxnSpPr/>
          <p:nvPr/>
        </p:nvCxnSpPr>
        <p:spPr>
          <a:xfrm rot="-4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184302-82CD-7C02-2BB2-FD11AB214E93}"/>
              </a:ext>
            </a:extLst>
          </p:cNvPr>
          <p:cNvCxnSpPr/>
          <p:nvPr/>
        </p:nvCxnSpPr>
        <p:spPr>
          <a:xfrm rot="-48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72D34F1-1607-AF93-AAAA-174ABFCCF80E}"/>
              </a:ext>
            </a:extLst>
          </p:cNvPr>
          <p:cNvCxnSpPr>
            <a:cxnSpLocks/>
          </p:cNvCxnSpPr>
          <p:nvPr/>
        </p:nvCxnSpPr>
        <p:spPr>
          <a:xfrm rot="-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7E5D398-D88B-B0E4-C82E-97DE920AA108}"/>
              </a:ext>
            </a:extLst>
          </p:cNvPr>
          <p:cNvCxnSpPr>
            <a:cxnSpLocks/>
          </p:cNvCxnSpPr>
          <p:nvPr/>
        </p:nvCxnSpPr>
        <p:spPr>
          <a:xfrm rot="-1500000">
            <a:off x="440211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E0D6F45-9541-819C-72CA-FDE84AAADC0A}"/>
              </a:ext>
            </a:extLst>
          </p:cNvPr>
          <p:cNvCxnSpPr>
            <a:cxnSpLocks/>
          </p:cNvCxnSpPr>
          <p:nvPr/>
        </p:nvCxnSpPr>
        <p:spPr>
          <a:xfrm rot="-2100000">
            <a:off x="439072" y="414148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8CCC39A-5272-8BEF-DDB5-63870C986681}"/>
              </a:ext>
            </a:extLst>
          </p:cNvPr>
          <p:cNvCxnSpPr>
            <a:cxnSpLocks/>
          </p:cNvCxnSpPr>
          <p:nvPr/>
        </p:nvCxnSpPr>
        <p:spPr>
          <a:xfrm rot="-3900000">
            <a:off x="1119533" y="5226393"/>
            <a:ext cx="23774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B7A3CA-3AF9-4EBF-C4AC-7BFE50D1CF95}"/>
              </a:ext>
            </a:extLst>
          </p:cNvPr>
          <p:cNvCxnSpPr>
            <a:cxnSpLocks/>
          </p:cNvCxnSpPr>
          <p:nvPr/>
        </p:nvCxnSpPr>
        <p:spPr>
          <a:xfrm rot="-9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DE57867-E401-F845-B5FF-EC850225627F}"/>
              </a:ext>
            </a:extLst>
          </p:cNvPr>
          <p:cNvCxnSpPr/>
          <p:nvPr/>
        </p:nvCxnSpPr>
        <p:spPr>
          <a:xfrm rot="-4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71256D-BC51-7809-CA26-C4B643FB7BA4}"/>
              </a:ext>
            </a:extLst>
          </p:cNvPr>
          <p:cNvCxnSpPr/>
          <p:nvPr/>
        </p:nvCxnSpPr>
        <p:spPr>
          <a:xfrm rot="-5100000">
            <a:off x="439072" y="41384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DF282E-E559-BA59-58C9-8D5C7A66AD23}"/>
              </a:ext>
            </a:extLst>
          </p:cNvPr>
          <p:cNvCxnSpPr>
            <a:cxnSpLocks/>
          </p:cNvCxnSpPr>
          <p:nvPr/>
        </p:nvCxnSpPr>
        <p:spPr>
          <a:xfrm rot="-2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24F1966-FDEF-759F-2447-F830047E45F1}"/>
              </a:ext>
            </a:extLst>
          </p:cNvPr>
          <p:cNvCxnSpPr>
            <a:cxnSpLocks/>
          </p:cNvCxnSpPr>
          <p:nvPr/>
        </p:nvCxnSpPr>
        <p:spPr>
          <a:xfrm rot="-5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E098AC-CAB9-426A-BDC0-579E3DF3D6AA}"/>
              </a:ext>
            </a:extLst>
          </p:cNvPr>
          <p:cNvCxnSpPr>
            <a:cxnSpLocks/>
          </p:cNvCxnSpPr>
          <p:nvPr/>
        </p:nvCxnSpPr>
        <p:spPr>
          <a:xfrm rot="-6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EE3162-A8D9-7494-CC88-D52AB5F04424}"/>
              </a:ext>
            </a:extLst>
          </p:cNvPr>
          <p:cNvCxnSpPr>
            <a:cxnSpLocks/>
          </p:cNvCxnSpPr>
          <p:nvPr/>
        </p:nvCxnSpPr>
        <p:spPr>
          <a:xfrm rot="-66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36F39A7-8E05-8B4C-8E7C-BD158829AECD}"/>
              </a:ext>
            </a:extLst>
          </p:cNvPr>
          <p:cNvCxnSpPr>
            <a:cxnSpLocks/>
          </p:cNvCxnSpPr>
          <p:nvPr/>
        </p:nvCxnSpPr>
        <p:spPr>
          <a:xfrm rot="-7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72E5482-F0AC-A244-3969-C86232CCF37F}"/>
              </a:ext>
            </a:extLst>
          </p:cNvPr>
          <p:cNvCxnSpPr>
            <a:cxnSpLocks/>
          </p:cNvCxnSpPr>
          <p:nvPr/>
        </p:nvCxnSpPr>
        <p:spPr>
          <a:xfrm rot="-78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BE6AEB4-9008-41D9-37EF-C313219B2819}"/>
              </a:ext>
            </a:extLst>
          </p:cNvPr>
          <p:cNvCxnSpPr>
            <a:cxnSpLocks/>
          </p:cNvCxnSpPr>
          <p:nvPr/>
        </p:nvCxnSpPr>
        <p:spPr>
          <a:xfrm rot="-84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C7FB413-4E18-9199-4004-862BB612E05E}"/>
              </a:ext>
            </a:extLst>
          </p:cNvPr>
          <p:cNvCxnSpPr>
            <a:cxnSpLocks/>
          </p:cNvCxnSpPr>
          <p:nvPr/>
        </p:nvCxnSpPr>
        <p:spPr>
          <a:xfrm rot="-9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D43ADE8-78FD-BE42-5F90-E8966C1CBBE7}"/>
              </a:ext>
            </a:extLst>
          </p:cNvPr>
          <p:cNvCxnSpPr>
            <a:cxnSpLocks/>
          </p:cNvCxnSpPr>
          <p:nvPr/>
        </p:nvCxnSpPr>
        <p:spPr>
          <a:xfrm rot="-96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49D55AF-324A-91BD-64F2-2FE342A61194}"/>
              </a:ext>
            </a:extLst>
          </p:cNvPr>
          <p:cNvCxnSpPr>
            <a:cxnSpLocks/>
          </p:cNvCxnSpPr>
          <p:nvPr/>
        </p:nvCxnSpPr>
        <p:spPr>
          <a:xfrm rot="-10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3DDA639-325D-C82F-2874-A22FBF7BAA67}"/>
              </a:ext>
            </a:extLst>
          </p:cNvPr>
          <p:cNvCxnSpPr>
            <a:cxnSpLocks/>
          </p:cNvCxnSpPr>
          <p:nvPr/>
        </p:nvCxnSpPr>
        <p:spPr>
          <a:xfrm rot="-6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CDB4A9-7558-A47F-B25B-432BB962A141}"/>
              </a:ext>
            </a:extLst>
          </p:cNvPr>
          <p:cNvCxnSpPr>
            <a:cxnSpLocks/>
          </p:cNvCxnSpPr>
          <p:nvPr/>
        </p:nvCxnSpPr>
        <p:spPr>
          <a:xfrm rot="-6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0F7F45-9BD9-F58C-22E1-C61B48500D6B}"/>
              </a:ext>
            </a:extLst>
          </p:cNvPr>
          <p:cNvCxnSpPr>
            <a:cxnSpLocks/>
          </p:cNvCxnSpPr>
          <p:nvPr/>
        </p:nvCxnSpPr>
        <p:spPr>
          <a:xfrm rot="-7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F10F87B-C8F7-CA74-3225-62074913E993}"/>
              </a:ext>
            </a:extLst>
          </p:cNvPr>
          <p:cNvCxnSpPr>
            <a:cxnSpLocks/>
          </p:cNvCxnSpPr>
          <p:nvPr/>
        </p:nvCxnSpPr>
        <p:spPr>
          <a:xfrm rot="-8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CEE4CD9-C55C-634F-ABC0-1C9B7381AE35}"/>
              </a:ext>
            </a:extLst>
          </p:cNvPr>
          <p:cNvCxnSpPr>
            <a:cxnSpLocks/>
          </p:cNvCxnSpPr>
          <p:nvPr/>
        </p:nvCxnSpPr>
        <p:spPr>
          <a:xfrm rot="-9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F72EC1F-F0DB-5885-6745-D6D85EE3E2A5}"/>
              </a:ext>
            </a:extLst>
          </p:cNvPr>
          <p:cNvCxnSpPr>
            <a:cxnSpLocks/>
          </p:cNvCxnSpPr>
          <p:nvPr/>
        </p:nvCxnSpPr>
        <p:spPr>
          <a:xfrm rot="-3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0F00FBD-870F-1576-E006-7281B78DE7A3}"/>
              </a:ext>
            </a:extLst>
          </p:cNvPr>
          <p:cNvCxnSpPr>
            <a:cxnSpLocks/>
          </p:cNvCxnSpPr>
          <p:nvPr/>
        </p:nvCxnSpPr>
        <p:spPr>
          <a:xfrm rot="-10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1E67458-82FE-CDEC-923D-47B800A9F0A3}"/>
              </a:ext>
            </a:extLst>
          </p:cNvPr>
          <p:cNvCxnSpPr>
            <a:cxnSpLocks/>
          </p:cNvCxnSpPr>
          <p:nvPr/>
        </p:nvCxnSpPr>
        <p:spPr>
          <a:xfrm rot="-81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F4FAE50-C41C-EADE-EB35-76F3B2C0B4BB}"/>
              </a:ext>
            </a:extLst>
          </p:cNvPr>
          <p:cNvSpPr/>
          <p:nvPr/>
        </p:nvSpPr>
        <p:spPr>
          <a:xfrm>
            <a:off x="3119228" y="150350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4823D3D-2D26-F409-4832-FC92C6D117FA}"/>
              </a:ext>
            </a:extLst>
          </p:cNvPr>
          <p:cNvSpPr/>
          <p:nvPr/>
        </p:nvSpPr>
        <p:spPr>
          <a:xfrm>
            <a:off x="3509450" y="1611013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A4B760-EEE8-EE7D-1B42-BB3E8DA101D9}"/>
              </a:ext>
            </a:extLst>
          </p:cNvPr>
          <p:cNvSpPr/>
          <p:nvPr/>
        </p:nvSpPr>
        <p:spPr>
          <a:xfrm>
            <a:off x="3942612" y="182897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6A60A35-2C42-0168-7C74-16CC5636B11E}"/>
              </a:ext>
            </a:extLst>
          </p:cNvPr>
          <p:cNvSpPr/>
          <p:nvPr/>
        </p:nvSpPr>
        <p:spPr>
          <a:xfrm>
            <a:off x="4272644" y="206179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CDC82A1-9A02-1A5A-B1FE-129D5EEFC302}"/>
              </a:ext>
            </a:extLst>
          </p:cNvPr>
          <p:cNvSpPr/>
          <p:nvPr/>
        </p:nvSpPr>
        <p:spPr>
          <a:xfrm>
            <a:off x="4584172" y="236314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F189FD5-1481-5DA7-8BBD-4DE73BE8E02D}"/>
              </a:ext>
            </a:extLst>
          </p:cNvPr>
          <p:cNvSpPr/>
          <p:nvPr/>
        </p:nvSpPr>
        <p:spPr>
          <a:xfrm>
            <a:off x="4832171" y="271716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0F3F0E9-5030-03C9-B53D-AB72D44F6ECE}"/>
              </a:ext>
            </a:extLst>
          </p:cNvPr>
          <p:cNvSpPr/>
          <p:nvPr/>
        </p:nvSpPr>
        <p:spPr>
          <a:xfrm>
            <a:off x="4982498" y="3071189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D1C0907-1185-950D-19A0-6E6D8477ED98}"/>
              </a:ext>
            </a:extLst>
          </p:cNvPr>
          <p:cNvSpPr/>
          <p:nvPr/>
        </p:nvSpPr>
        <p:spPr>
          <a:xfrm>
            <a:off x="5112943" y="349836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682701B-6535-D0C4-3D00-DBF17C4A24C9}"/>
              </a:ext>
            </a:extLst>
          </p:cNvPr>
          <p:cNvSpPr>
            <a:spLocks noChangeAspect="1"/>
          </p:cNvSpPr>
          <p:nvPr/>
        </p:nvSpPr>
        <p:spPr>
          <a:xfrm>
            <a:off x="1758868" y="6284006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628539" y="403480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98217" y="600310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6679" y="490776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B4DDAE7-EF0A-1BFA-1503-9955C94C1C1F}"/>
              </a:ext>
            </a:extLst>
          </p:cNvPr>
          <p:cNvCxnSpPr>
            <a:cxnSpLocks/>
          </p:cNvCxnSpPr>
          <p:nvPr/>
        </p:nvCxnSpPr>
        <p:spPr>
          <a:xfrm rot="-3900000">
            <a:off x="2126641" y="3065171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4342" y="4124649"/>
            <a:ext cx="484632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30315" y="1678099"/>
            <a:ext cx="0" cy="4846320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EB8D9D9C-9C5D-39E4-2A2E-A880CD1DDF34}"/>
              </a:ext>
            </a:extLst>
          </p:cNvPr>
          <p:cNvSpPr/>
          <p:nvPr/>
        </p:nvSpPr>
        <p:spPr>
          <a:xfrm>
            <a:off x="20737" y="352031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2F5AFD7-B901-BDB2-AC96-9E166A6816AC}"/>
              </a:ext>
            </a:extLst>
          </p:cNvPr>
          <p:cNvSpPr/>
          <p:nvPr/>
        </p:nvSpPr>
        <p:spPr>
          <a:xfrm>
            <a:off x="57241" y="309336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F69406-54D2-0128-1C41-6FCADEE43260}"/>
              </a:ext>
            </a:extLst>
          </p:cNvPr>
          <p:cNvSpPr/>
          <p:nvPr/>
        </p:nvSpPr>
        <p:spPr>
          <a:xfrm>
            <a:off x="274181" y="2683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9BE0C58-FAFA-3432-46B2-20EC9BA3C390}"/>
              </a:ext>
            </a:extLst>
          </p:cNvPr>
          <p:cNvSpPr/>
          <p:nvPr/>
        </p:nvSpPr>
        <p:spPr>
          <a:xfrm>
            <a:off x="547410" y="234660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722EED0-001E-B2E7-C2D7-48D8C0012BEA}"/>
              </a:ext>
            </a:extLst>
          </p:cNvPr>
          <p:cNvSpPr/>
          <p:nvPr/>
        </p:nvSpPr>
        <p:spPr>
          <a:xfrm>
            <a:off x="817041" y="205972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C8CC30-50D5-6177-A95E-3B946C77C0DF}"/>
              </a:ext>
            </a:extLst>
          </p:cNvPr>
          <p:cNvSpPr/>
          <p:nvPr/>
        </p:nvSpPr>
        <p:spPr>
          <a:xfrm>
            <a:off x="1120896" y="1813180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EF23AA-93F7-FBE0-DC3E-75E2211F2954}"/>
              </a:ext>
            </a:extLst>
          </p:cNvPr>
          <p:cNvSpPr/>
          <p:nvPr/>
        </p:nvSpPr>
        <p:spPr>
          <a:xfrm>
            <a:off x="1530681" y="162171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9724311-33FA-C54C-009C-19DCD0BD7FC2}"/>
              </a:ext>
            </a:extLst>
          </p:cNvPr>
          <p:cNvSpPr/>
          <p:nvPr/>
        </p:nvSpPr>
        <p:spPr>
          <a:xfrm>
            <a:off x="1987081" y="151704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E231EED-D296-7C5B-C87D-2DE8F36D4A00}"/>
              </a:ext>
            </a:extLst>
          </p:cNvPr>
          <p:cNvSpPr/>
          <p:nvPr/>
        </p:nvSpPr>
        <p:spPr>
          <a:xfrm>
            <a:off x="1874909" y="641297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F88E7D-181D-D0DB-2BAB-AC2BA147DF7F}"/>
              </a:ext>
            </a:extLst>
          </p:cNvPr>
          <p:cNvSpPr/>
          <p:nvPr/>
        </p:nvSpPr>
        <p:spPr>
          <a:xfrm>
            <a:off x="1514083" y="632224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C79CE70-17EA-B570-F8B7-59418A981515}"/>
              </a:ext>
            </a:extLst>
          </p:cNvPr>
          <p:cNvSpPr/>
          <p:nvPr/>
        </p:nvSpPr>
        <p:spPr>
          <a:xfrm>
            <a:off x="1096744" y="6095204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C1AADC3-5E6E-8B31-6FCB-B9CDAB706035}"/>
              </a:ext>
            </a:extLst>
          </p:cNvPr>
          <p:cNvSpPr/>
          <p:nvPr/>
        </p:nvSpPr>
        <p:spPr>
          <a:xfrm>
            <a:off x="796026" y="587870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7518E58-21CD-A394-BF9F-4744A3A00927}"/>
              </a:ext>
            </a:extLst>
          </p:cNvPr>
          <p:cNvSpPr/>
          <p:nvPr/>
        </p:nvSpPr>
        <p:spPr>
          <a:xfrm>
            <a:off x="482900" y="5537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17A2651-8A3B-D255-8BD8-B5F4780217F6}"/>
              </a:ext>
            </a:extLst>
          </p:cNvPr>
          <p:cNvSpPr/>
          <p:nvPr/>
        </p:nvSpPr>
        <p:spPr>
          <a:xfrm>
            <a:off x="224932" y="522287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ADD39DD-397B-EC4A-222A-1656CE58CE2C}"/>
              </a:ext>
            </a:extLst>
          </p:cNvPr>
          <p:cNvSpPr/>
          <p:nvPr/>
        </p:nvSpPr>
        <p:spPr>
          <a:xfrm>
            <a:off x="101421" y="4839558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6318247-FFFF-0799-2202-7FFF6500068A}"/>
              </a:ext>
            </a:extLst>
          </p:cNvPr>
          <p:cNvSpPr/>
          <p:nvPr/>
        </p:nvSpPr>
        <p:spPr>
          <a:xfrm>
            <a:off x="42042" y="438067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EB8078B-92D4-BFE8-D531-A85DADBA65E8}"/>
              </a:ext>
            </a:extLst>
          </p:cNvPr>
          <p:cNvSpPr/>
          <p:nvPr/>
        </p:nvSpPr>
        <p:spPr>
          <a:xfrm>
            <a:off x="5103087" y="442354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2EEB6F6-AD67-22FE-7E9F-520DBDD73412}"/>
              </a:ext>
            </a:extLst>
          </p:cNvPr>
          <p:cNvSpPr/>
          <p:nvPr/>
        </p:nvSpPr>
        <p:spPr>
          <a:xfrm>
            <a:off x="4971081" y="485883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99F2135-238D-F80B-22C8-D52FCCD80D2D}"/>
              </a:ext>
            </a:extLst>
          </p:cNvPr>
          <p:cNvSpPr/>
          <p:nvPr/>
        </p:nvSpPr>
        <p:spPr>
          <a:xfrm>
            <a:off x="4804409" y="526840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9D6C1EE-273E-AF01-475C-4120D0A8CB24}"/>
              </a:ext>
            </a:extLst>
          </p:cNvPr>
          <p:cNvSpPr/>
          <p:nvPr/>
        </p:nvSpPr>
        <p:spPr>
          <a:xfrm>
            <a:off x="4547344" y="560925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74772E5-E586-73EF-C12C-E1365241D93E}"/>
              </a:ext>
            </a:extLst>
          </p:cNvPr>
          <p:cNvSpPr/>
          <p:nvPr/>
        </p:nvSpPr>
        <p:spPr>
          <a:xfrm>
            <a:off x="4217122" y="592445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A5F3DC-9058-25E4-FB99-83581DBCE1AE}"/>
              </a:ext>
            </a:extLst>
          </p:cNvPr>
          <p:cNvSpPr/>
          <p:nvPr/>
        </p:nvSpPr>
        <p:spPr>
          <a:xfrm>
            <a:off x="3892290" y="619723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0ADCF3F-E7D6-260A-689D-00574AA05E9D}"/>
              </a:ext>
            </a:extLst>
          </p:cNvPr>
          <p:cNvSpPr/>
          <p:nvPr/>
        </p:nvSpPr>
        <p:spPr>
          <a:xfrm>
            <a:off x="3483723" y="634560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EE19A48-EA0D-FD90-95B2-54DD7224E742}"/>
              </a:ext>
            </a:extLst>
          </p:cNvPr>
          <p:cNvSpPr/>
          <p:nvPr/>
        </p:nvSpPr>
        <p:spPr>
          <a:xfrm>
            <a:off x="3039371" y="644308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4AC439D-7DB6-1307-1615-4CA70AF3493E}"/>
              </a:ext>
            </a:extLst>
          </p:cNvPr>
          <p:cNvSpPr/>
          <p:nvPr/>
        </p:nvSpPr>
        <p:spPr>
          <a:xfrm>
            <a:off x="7267640" y="2923591"/>
            <a:ext cx="144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5529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2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4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8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2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4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2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4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6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8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2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4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6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1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85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92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9700"/>
                            </p:stCondLst>
                            <p:childTnLst>
                              <p:par>
                                <p:cTn id="21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4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1100"/>
                            </p:stCondLst>
                            <p:childTnLst>
                              <p:par>
                                <p:cTn id="21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1800"/>
                            </p:stCondLst>
                            <p:childTnLst>
                              <p:par>
                                <p:cTn id="223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25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2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39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46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3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22" grpId="0"/>
      <p:bldP spid="23" grpId="0"/>
      <p:bldP spid="24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13" grpId="0"/>
      <p:bldP spid="12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3411" y="887507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412" y="161724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S correct to 3 sf</a:t>
            </a:r>
          </a:p>
        </p:txBody>
      </p:sp>
      <p:cxnSp>
        <p:nvCxnSpPr>
          <p:cNvPr id="6" name="Straight Connector 5"/>
          <p:cNvCxnSpPr>
            <a:cxnSpLocks/>
            <a:endCxn id="18" idx="5"/>
          </p:cNvCxnSpPr>
          <p:nvPr/>
        </p:nvCxnSpPr>
        <p:spPr>
          <a:xfrm>
            <a:off x="1964660" y="3615372"/>
            <a:ext cx="633132" cy="646585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e 6"/>
          <p:cNvSpPr/>
          <p:nvPr/>
        </p:nvSpPr>
        <p:spPr>
          <a:xfrm>
            <a:off x="1519014" y="3151623"/>
            <a:ext cx="914400" cy="914400"/>
          </a:xfrm>
          <a:prstGeom prst="pie">
            <a:avLst>
              <a:gd name="adj1" fmla="val 2900756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4073" y="2882049"/>
            <a:ext cx="708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311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62001" y="3615376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64660" y="2512717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51212" y="3615376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94882" y="230867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06805" y="3591613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68823" y="3591613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73001" y="4209653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S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1036814" y="2700979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4145" y="2308674"/>
            <a:ext cx="4027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549087" y="2724172"/>
            <a:ext cx="25841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311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311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27423" y="3668207"/>
            <a:ext cx="4027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S: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42365" y="4083705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latin typeface="Symbol" panose="05050102010706020507" pitchFamily="18" charset="2"/>
              </a:rPr>
              <a:t>0.656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0.755)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6F97C51-04D3-0DB9-0FC6-455A602DCC70}"/>
              </a:ext>
            </a:extLst>
          </p:cNvPr>
          <p:cNvSpPr>
            <a:spLocks noChangeAspect="1"/>
          </p:cNvSpPr>
          <p:nvPr/>
        </p:nvSpPr>
        <p:spPr>
          <a:xfrm>
            <a:off x="2565789" y="4220922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E6FF9FC0-DEFD-59EC-22E6-470C0ADEA822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9CE99D0C-BF68-2DC7-9FE1-C5C8B08113F9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1B9576-BCBB-9AF7-CF8C-1D7972DF1FBA}"/>
              </a:ext>
            </a:extLst>
          </p:cNvPr>
          <p:cNvSpPr txBox="1"/>
          <p:nvPr/>
        </p:nvSpPr>
        <p:spPr>
          <a:xfrm>
            <a:off x="549708" y="4982507"/>
            <a:ext cx="358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You have noticed that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73805F-0F64-1989-52AA-946AB3ABEE76}"/>
              </a:ext>
            </a:extLst>
          </p:cNvPr>
          <p:cNvSpPr/>
          <p:nvPr/>
        </p:nvSpPr>
        <p:spPr>
          <a:xfrm>
            <a:off x="3968547" y="5009926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>
                <a:cs typeface="Times New Roman" panose="02020603050405020304" pitchFamily="18" charset="0"/>
              </a:rPr>
              <a:t>1 </a:t>
            </a:r>
            <a:r>
              <a:rPr lang="en-GB" i="1" dirty="0">
                <a:cs typeface="Times New Roman" panose="02020603050405020304" pitchFamily="18" charset="0"/>
              </a:rPr>
              <a:t>≤  x </a:t>
            </a:r>
            <a:r>
              <a:rPr lang="en-GB" sz="2400" i="1" dirty="0">
                <a:cs typeface="Times New Roman" panose="02020603050405020304" pitchFamily="18" charset="0"/>
              </a:rPr>
              <a:t>≤ </a:t>
            </a:r>
            <a:r>
              <a:rPr lang="en-GB" dirty="0">
                <a:cs typeface="Times New Roman" panose="02020603050405020304" pitchFamily="18" charset="0"/>
              </a:rPr>
              <a:t>1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DF7312-BF25-E7BA-F235-157C5C07FA69}"/>
              </a:ext>
            </a:extLst>
          </p:cNvPr>
          <p:cNvSpPr/>
          <p:nvPr/>
        </p:nvSpPr>
        <p:spPr>
          <a:xfrm>
            <a:off x="6125989" y="4982507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>
                <a:cs typeface="Times New Roman" panose="02020603050405020304" pitchFamily="18" charset="0"/>
              </a:rPr>
              <a:t>1 </a:t>
            </a:r>
            <a:r>
              <a:rPr lang="en-GB" i="1" dirty="0">
                <a:cs typeface="Times New Roman" panose="02020603050405020304" pitchFamily="18" charset="0"/>
              </a:rPr>
              <a:t>≤  y </a:t>
            </a:r>
            <a:r>
              <a:rPr lang="en-GB" sz="2400" i="1" dirty="0">
                <a:cs typeface="Times New Roman" panose="02020603050405020304" pitchFamily="18" charset="0"/>
              </a:rPr>
              <a:t>≤ </a:t>
            </a:r>
            <a:r>
              <a:rPr lang="en-GB" dirty="0">
                <a:cs typeface="Times New Roman" panose="02020603050405020304" pitchFamily="18" charset="0"/>
              </a:rPr>
              <a:t>1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2D1A04-3547-91F9-F366-C97E90223BAC}"/>
              </a:ext>
            </a:extLst>
          </p:cNvPr>
          <p:cNvSpPr txBox="1"/>
          <p:nvPr/>
        </p:nvSpPr>
        <p:spPr>
          <a:xfrm>
            <a:off x="5395541" y="4982507"/>
            <a:ext cx="10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7C17E3-CDA8-6C61-4CD7-5927B5DA5FBA}"/>
              </a:ext>
            </a:extLst>
          </p:cNvPr>
          <p:cNvSpPr txBox="1"/>
          <p:nvPr/>
        </p:nvSpPr>
        <p:spPr>
          <a:xfrm>
            <a:off x="549708" y="5451179"/>
            <a:ext cx="6979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For all points on the unit circle, so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93B1E9-2674-D015-A594-37038CE19691}"/>
              </a:ext>
            </a:extLst>
          </p:cNvPr>
          <p:cNvSpPr/>
          <p:nvPr/>
        </p:nvSpPr>
        <p:spPr>
          <a:xfrm>
            <a:off x="2795175" y="5947271"/>
            <a:ext cx="2008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>
                <a:cs typeface="Times New Roman" panose="02020603050405020304" pitchFamily="18" charset="0"/>
              </a:rPr>
              <a:t>1 </a:t>
            </a:r>
            <a:r>
              <a:rPr lang="en-GB" i="1" dirty="0">
                <a:cs typeface="Times New Roman" panose="02020603050405020304" pitchFamily="18" charset="0"/>
              </a:rPr>
              <a:t>≤  </a:t>
            </a:r>
            <a:r>
              <a:rPr lang="en-GB" dirty="0">
                <a:cs typeface="Times New Roman" panose="02020603050405020304" pitchFamily="18" charset="0"/>
              </a:rPr>
              <a:t>cos</a:t>
            </a:r>
            <a:r>
              <a:rPr lang="en-GB" i="1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i="1" dirty="0">
                <a:cs typeface="Times New Roman" panose="02020603050405020304" pitchFamily="18" charset="0"/>
              </a:rPr>
              <a:t> </a:t>
            </a:r>
            <a:r>
              <a:rPr lang="en-GB" sz="2400" i="1" dirty="0">
                <a:cs typeface="Times New Roman" panose="02020603050405020304" pitchFamily="18" charset="0"/>
              </a:rPr>
              <a:t>≤ </a:t>
            </a:r>
            <a:r>
              <a:rPr lang="en-GB" dirty="0">
                <a:cs typeface="Times New Roman" panose="02020603050405020304" pitchFamily="18" charset="0"/>
              </a:rPr>
              <a:t>1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FB279F9-1930-0BFD-1CC5-44C097214B3B}"/>
              </a:ext>
            </a:extLst>
          </p:cNvPr>
          <p:cNvSpPr/>
          <p:nvPr/>
        </p:nvSpPr>
        <p:spPr>
          <a:xfrm>
            <a:off x="5549087" y="5921694"/>
            <a:ext cx="1887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–</a:t>
            </a:r>
            <a:r>
              <a:rPr lang="en-GB" dirty="0">
                <a:cs typeface="Times New Roman" panose="02020603050405020304" pitchFamily="18" charset="0"/>
              </a:rPr>
              <a:t>1 </a:t>
            </a:r>
            <a:r>
              <a:rPr lang="en-GB" i="1" dirty="0">
                <a:cs typeface="Times New Roman" panose="02020603050405020304" pitchFamily="18" charset="0"/>
              </a:rPr>
              <a:t>≤ </a:t>
            </a:r>
            <a:r>
              <a:rPr lang="en-GB" dirty="0">
                <a:cs typeface="Times New Roman" panose="02020603050405020304" pitchFamily="18" charset="0"/>
              </a:rPr>
              <a:t>sin</a:t>
            </a:r>
            <a:r>
              <a:rPr lang="en-GB" i="1" dirty="0">
                <a:cs typeface="Times New Roman" panose="02020603050405020304" pitchFamily="18" charset="0"/>
              </a:rPr>
              <a:t> </a:t>
            </a:r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i="1" dirty="0">
                <a:cs typeface="Times New Roman" panose="02020603050405020304" pitchFamily="18" charset="0"/>
              </a:rPr>
              <a:t> </a:t>
            </a:r>
            <a:r>
              <a:rPr lang="en-GB" sz="2400" i="1" dirty="0">
                <a:cs typeface="Times New Roman" panose="02020603050405020304" pitchFamily="18" charset="0"/>
              </a:rPr>
              <a:t>≤ </a:t>
            </a:r>
            <a:r>
              <a:rPr lang="en-GB" dirty="0">
                <a:cs typeface="Times New Roman" panose="02020603050405020304" pitchFamily="18" charset="0"/>
              </a:rPr>
              <a:t>1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3575A8-D65E-F4FE-C4E1-32F289E9EC8B}"/>
              </a:ext>
            </a:extLst>
          </p:cNvPr>
          <p:cNvSpPr txBox="1"/>
          <p:nvPr/>
        </p:nvSpPr>
        <p:spPr>
          <a:xfrm>
            <a:off x="4818639" y="5921694"/>
            <a:ext cx="10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5402E18-7729-CF87-4A41-B9F0D3B48E09}"/>
              </a:ext>
            </a:extLst>
          </p:cNvPr>
          <p:cNvSpPr txBox="1"/>
          <p:nvPr/>
        </p:nvSpPr>
        <p:spPr>
          <a:xfrm>
            <a:off x="7504548" y="5911558"/>
            <a:ext cx="1503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for all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9659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" grpId="0"/>
      <p:bldP spid="3" grpId="0"/>
      <p:bldP spid="16" grpId="0"/>
      <p:bldP spid="17" grpId="0"/>
      <p:bldP spid="19" grpId="0"/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1263433" y="4580892"/>
            <a:ext cx="914400" cy="914400"/>
          </a:xfrm>
          <a:prstGeom prst="pie">
            <a:avLst>
              <a:gd name="adj1" fmla="val 19356669"/>
              <a:gd name="adj2" fmla="val 2157846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Pie 6">
            <a:extLst>
              <a:ext uri="{FF2B5EF4-FFF2-40B4-BE49-F238E27FC236}">
                <a16:creationId xmlns:a16="http://schemas.microsoft.com/office/drawing/2014/main" id="{AA4FA50F-FD57-C2E8-A8A6-957DDC1C8B0C}"/>
              </a:ext>
            </a:extLst>
          </p:cNvPr>
          <p:cNvSpPr/>
          <p:nvPr/>
        </p:nvSpPr>
        <p:spPr>
          <a:xfrm>
            <a:off x="1261391" y="4580892"/>
            <a:ext cx="914400" cy="914400"/>
          </a:xfrm>
          <a:prstGeom prst="pie">
            <a:avLst>
              <a:gd name="adj1" fmla="val 13065317"/>
              <a:gd name="adj2" fmla="val 2157846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Pie 6">
            <a:extLst>
              <a:ext uri="{FF2B5EF4-FFF2-40B4-BE49-F238E27FC236}">
                <a16:creationId xmlns:a16="http://schemas.microsoft.com/office/drawing/2014/main" id="{6DAE9B32-FEF4-93D1-33DF-596DF6A7BE3B}"/>
              </a:ext>
            </a:extLst>
          </p:cNvPr>
          <p:cNvSpPr/>
          <p:nvPr/>
        </p:nvSpPr>
        <p:spPr>
          <a:xfrm>
            <a:off x="1272945" y="4588493"/>
            <a:ext cx="914400" cy="914400"/>
          </a:xfrm>
          <a:prstGeom prst="pie">
            <a:avLst>
              <a:gd name="adj1" fmla="val 10845430"/>
              <a:gd name="adj2" fmla="val 1308149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444" y="788712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071" y="1578109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3 sf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10658" y="4668760"/>
            <a:ext cx="60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38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17975" y="5039671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20634" y="3937012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50856" y="373296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2779" y="501590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24797" y="501590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04494" y="409257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790629" y="4123692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11137" y="1168097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38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94556" y="2013981"/>
            <a:ext cx="2380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latin typeface="Symbol" panose="05050102010706020507" pitchFamily="18" charset="2"/>
              </a:rPr>
              <a:t>0.788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0.616)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88C17A-1E60-9834-D3BB-409842697EEB}"/>
              </a:ext>
            </a:extLst>
          </p:cNvPr>
          <p:cNvSpPr txBox="1"/>
          <p:nvPr/>
        </p:nvSpPr>
        <p:spPr>
          <a:xfrm>
            <a:off x="386443" y="2424970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(c) State exactly the coordinates of the point Q.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A51495-5B9C-A519-2C0E-348493798A85}"/>
              </a:ext>
            </a:extLst>
          </p:cNvPr>
          <p:cNvSpPr txBox="1"/>
          <p:nvPr/>
        </p:nvSpPr>
        <p:spPr>
          <a:xfrm>
            <a:off x="363071" y="3215666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(d) Find the coordinates of Q correct to 3 sf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E7DE9FC-08A8-B57F-463D-0ABE09F36F88}"/>
              </a:ext>
            </a:extLst>
          </p:cNvPr>
          <p:cNvSpPr/>
          <p:nvPr/>
        </p:nvSpPr>
        <p:spPr>
          <a:xfrm>
            <a:off x="2263803" y="2804355"/>
            <a:ext cx="2595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142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142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827FCC-911D-FBD0-582E-7EAEBB9A15CD}"/>
              </a:ext>
            </a:extLst>
          </p:cNvPr>
          <p:cNvSpPr/>
          <p:nvPr/>
        </p:nvSpPr>
        <p:spPr>
          <a:xfrm>
            <a:off x="2483266" y="3560842"/>
            <a:ext cx="2380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(–</a:t>
            </a:r>
            <a:r>
              <a:rPr lang="en-GB" sz="2400" dirty="0">
                <a:latin typeface="Symbol" panose="05050102010706020507" pitchFamily="18" charset="2"/>
              </a:rPr>
              <a:t>0.788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0.616)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AF1A022-B3E1-E6F5-FCB8-730ECDCEDBFB}"/>
              </a:ext>
            </a:extLst>
          </p:cNvPr>
          <p:cNvCxnSpPr>
            <a:cxnSpLocks/>
          </p:cNvCxnSpPr>
          <p:nvPr/>
        </p:nvCxnSpPr>
        <p:spPr>
          <a:xfrm rot="2280000" flipV="1">
            <a:off x="895644" y="4759374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BBBAF30-833F-9B13-C1DB-9BE6AE676639}"/>
              </a:ext>
            </a:extLst>
          </p:cNvPr>
          <p:cNvSpPr txBox="1"/>
          <p:nvPr/>
        </p:nvSpPr>
        <p:spPr>
          <a:xfrm>
            <a:off x="841535" y="4683175"/>
            <a:ext cx="60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38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773ACBF-E00D-AF4E-F32F-4CBD016EB396}"/>
              </a:ext>
            </a:extLst>
          </p:cNvPr>
          <p:cNvCxnSpPr>
            <a:cxnSpLocks/>
          </p:cNvCxnSpPr>
          <p:nvPr/>
        </p:nvCxnSpPr>
        <p:spPr>
          <a:xfrm rot="8520000" flipV="1">
            <a:off x="1625225" y="4767289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9B5ADD7-C9A5-3C6A-B23A-C22D46465D59}"/>
              </a:ext>
            </a:extLst>
          </p:cNvPr>
          <p:cNvSpPr txBox="1"/>
          <p:nvPr/>
        </p:nvSpPr>
        <p:spPr>
          <a:xfrm>
            <a:off x="1688914" y="4255003"/>
            <a:ext cx="661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142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F3712A5-7B18-D203-B281-2B494FB26C6C}"/>
              </a:ext>
            </a:extLst>
          </p:cNvPr>
          <p:cNvSpPr/>
          <p:nvPr/>
        </p:nvSpPr>
        <p:spPr>
          <a:xfrm>
            <a:off x="663722" y="4119774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Q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77CA5E1-993B-CD47-F0C9-62D822F82FCE}"/>
              </a:ext>
            </a:extLst>
          </p:cNvPr>
          <p:cNvSpPr>
            <a:spLocks noChangeAspect="1"/>
          </p:cNvSpPr>
          <p:nvPr/>
        </p:nvSpPr>
        <p:spPr>
          <a:xfrm>
            <a:off x="2396334" y="4461020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1EE1FC2-8B97-B1D3-D588-5A07EA5ACF50}"/>
              </a:ext>
            </a:extLst>
          </p:cNvPr>
          <p:cNvSpPr>
            <a:spLocks noChangeAspect="1"/>
          </p:cNvSpPr>
          <p:nvPr/>
        </p:nvSpPr>
        <p:spPr>
          <a:xfrm>
            <a:off x="950518" y="4441534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AE8E9C9-C7B3-C8D7-E16A-783FCF18296D}"/>
              </a:ext>
            </a:extLst>
          </p:cNvPr>
          <p:cNvSpPr txBox="1"/>
          <p:nvPr/>
        </p:nvSpPr>
        <p:spPr>
          <a:xfrm>
            <a:off x="3214194" y="4000773"/>
            <a:ext cx="5608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What do you notice about the angles?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FAEF43-FAE8-AD0F-2DC5-25309E7211B9}"/>
              </a:ext>
            </a:extLst>
          </p:cNvPr>
          <p:cNvSpPr txBox="1"/>
          <p:nvPr/>
        </p:nvSpPr>
        <p:spPr>
          <a:xfrm>
            <a:off x="4572000" y="4377639"/>
            <a:ext cx="764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ymbol" panose="05050102010706020507" pitchFamily="18" charset="2"/>
              </a:rPr>
              <a:t>142</a:t>
            </a:r>
            <a:r>
              <a:rPr lang="en-GB" baseline="30000" dirty="0">
                <a:latin typeface="Symbol" panose="05050102010706020507" pitchFamily="18" charset="2"/>
              </a:rPr>
              <a:t>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1F7CB3A-F900-A0A4-FEE2-9898155FC427}"/>
              </a:ext>
            </a:extLst>
          </p:cNvPr>
          <p:cNvSpPr txBox="1"/>
          <p:nvPr/>
        </p:nvSpPr>
        <p:spPr>
          <a:xfrm>
            <a:off x="5228211" y="4396226"/>
            <a:ext cx="19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ymbol" panose="05050102010706020507" pitchFamily="18" charset="2"/>
              </a:rPr>
              <a:t>= 180</a:t>
            </a:r>
            <a:r>
              <a:rPr lang="en-GB" baseline="30000" dirty="0">
                <a:latin typeface="Symbol" panose="05050102010706020507" pitchFamily="18" charset="2"/>
              </a:rPr>
              <a:t>o 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dirty="0">
                <a:latin typeface="Symbol" panose="05050102010706020507" pitchFamily="18" charset="2"/>
              </a:rPr>
              <a:t>38</a:t>
            </a:r>
            <a:r>
              <a:rPr lang="en-GB" baseline="30000" dirty="0">
                <a:latin typeface="Symbol" panose="05050102010706020507" pitchFamily="18" charset="2"/>
              </a:rPr>
              <a:t>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89C711-21EA-A9CC-BE85-78DC51E54D87}"/>
              </a:ext>
            </a:extLst>
          </p:cNvPr>
          <p:cNvSpPr txBox="1"/>
          <p:nvPr/>
        </p:nvSpPr>
        <p:spPr>
          <a:xfrm>
            <a:off x="3228858" y="4687494"/>
            <a:ext cx="5608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What do you find about the cosine?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BA751C8-51CB-9984-05C9-441031376CD0}"/>
              </a:ext>
            </a:extLst>
          </p:cNvPr>
          <p:cNvSpPr txBox="1"/>
          <p:nvPr/>
        </p:nvSpPr>
        <p:spPr>
          <a:xfrm>
            <a:off x="4643102" y="5052507"/>
            <a:ext cx="275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dirty="0">
                <a:latin typeface="Symbol" panose="05050102010706020507" pitchFamily="18" charset="2"/>
              </a:rPr>
              <a:t> 142</a:t>
            </a:r>
            <a:r>
              <a:rPr lang="en-GB" baseline="30000" dirty="0">
                <a:latin typeface="Symbol" panose="05050102010706020507" pitchFamily="18" charset="2"/>
              </a:rPr>
              <a:t>o</a:t>
            </a:r>
            <a:r>
              <a:rPr lang="en-GB" dirty="0">
                <a:latin typeface="Symbol" panose="05050102010706020507" pitchFamily="18" charset="2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cos </a:t>
            </a:r>
            <a:r>
              <a:rPr lang="en-GB" dirty="0">
                <a:latin typeface="Symbol" panose="05050102010706020507" pitchFamily="18" charset="2"/>
              </a:rPr>
              <a:t>38</a:t>
            </a:r>
            <a:r>
              <a:rPr lang="en-GB" baseline="30000" dirty="0">
                <a:latin typeface="Symbol" panose="05050102010706020507" pitchFamily="18" charset="2"/>
              </a:rPr>
              <a:t>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A174064-3EB1-9D2B-72C5-7B93C7361CD9}"/>
              </a:ext>
            </a:extLst>
          </p:cNvPr>
          <p:cNvSpPr txBox="1"/>
          <p:nvPr/>
        </p:nvSpPr>
        <p:spPr>
          <a:xfrm>
            <a:off x="2658107" y="5455237"/>
            <a:ext cx="5608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In general we can say that: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D81CC9C-D0FD-56D7-4BAC-9D9BB6A2872E}"/>
              </a:ext>
            </a:extLst>
          </p:cNvPr>
          <p:cNvSpPr txBox="1"/>
          <p:nvPr/>
        </p:nvSpPr>
        <p:spPr>
          <a:xfrm>
            <a:off x="4498942" y="5838455"/>
            <a:ext cx="3595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sz="2400" dirty="0">
                <a:latin typeface="Symbol" panose="05050102010706020507" pitchFamily="18" charset="2"/>
              </a:rPr>
              <a:t> (180</a:t>
            </a:r>
            <a:r>
              <a:rPr lang="en-GB" sz="2400" baseline="30000" dirty="0">
                <a:latin typeface="Symbol" panose="05050102010706020507" pitchFamily="18" charset="2"/>
              </a:rPr>
              <a:t>o</a:t>
            </a:r>
            <a:r>
              <a:rPr lang="en-GB" sz="2400" dirty="0">
                <a:latin typeface="Symbol" panose="05050102010706020507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latin typeface="Symbol" panose="05050102010706020507" pitchFamily="18" charset="2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cos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2400" baseline="30000" dirty="0">
              <a:latin typeface="Symbol" panose="05050102010706020507" pitchFamily="18" charset="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88C34C9-F792-DED9-9F0D-8E5357374056}"/>
              </a:ext>
            </a:extLst>
          </p:cNvPr>
          <p:cNvSpPr txBox="1"/>
          <p:nvPr/>
        </p:nvSpPr>
        <p:spPr>
          <a:xfrm>
            <a:off x="4498941" y="6276138"/>
            <a:ext cx="3595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dirty="0">
                <a:latin typeface="Symbol" panose="05050102010706020507" pitchFamily="18" charset="2"/>
              </a:rPr>
              <a:t> (180</a:t>
            </a:r>
            <a:r>
              <a:rPr lang="en-GB" sz="2400" baseline="30000" dirty="0">
                <a:latin typeface="Symbol" panose="05050102010706020507" pitchFamily="18" charset="2"/>
              </a:rPr>
              <a:t>o</a:t>
            </a:r>
            <a:r>
              <a:rPr lang="en-GB" sz="2400" dirty="0">
                <a:latin typeface="Symbol" panose="05050102010706020507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>
                <a:latin typeface="Symbol" panose="05050102010706020507" pitchFamily="18" charset="2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2400" baseline="30000" dirty="0">
              <a:latin typeface="Symbol" panose="05050102010706020507" pitchFamily="18" charset="2"/>
            </a:endParaRPr>
          </a:p>
        </p:txBody>
      </p:sp>
      <p:sp>
        <p:nvSpPr>
          <p:cNvPr id="49" name="Rectangle 48">
            <a:hlinkClick r:id="rId2"/>
            <a:extLst>
              <a:ext uri="{FF2B5EF4-FFF2-40B4-BE49-F238E27FC236}">
                <a16:creationId xmlns:a16="http://schemas.microsoft.com/office/drawing/2014/main" id="{D9E83762-40B4-E80F-08C3-C8B7A9B1000E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2"/>
            <a:extLst>
              <a:ext uri="{FF2B5EF4-FFF2-40B4-BE49-F238E27FC236}">
                <a16:creationId xmlns:a16="http://schemas.microsoft.com/office/drawing/2014/main" id="{A12E4622-6F97-4315-1012-9623F06931E0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52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4" grpId="0" animBg="1"/>
      <p:bldP spid="5" grpId="0"/>
      <p:bldP spid="8" grpId="0"/>
      <p:bldP spid="22" grpId="0"/>
      <p:bldP spid="24" grpId="0"/>
      <p:bldP spid="25" grpId="0"/>
      <p:bldP spid="26" grpId="0"/>
      <p:bldP spid="28" grpId="0"/>
      <p:bldP spid="30" grpId="0"/>
      <p:bldP spid="35" grpId="0"/>
      <p:bldP spid="37" grpId="0"/>
      <p:bldP spid="38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592" y="591225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7424" y="1010445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3 sf</a:t>
            </a:r>
          </a:p>
        </p:txBody>
      </p:sp>
      <p:sp>
        <p:nvSpPr>
          <p:cNvPr id="7" name="Pie 6"/>
          <p:cNvSpPr/>
          <p:nvPr/>
        </p:nvSpPr>
        <p:spPr>
          <a:xfrm>
            <a:off x="1301451" y="3503866"/>
            <a:ext cx="914400" cy="914400"/>
          </a:xfrm>
          <a:prstGeom prst="pie">
            <a:avLst>
              <a:gd name="adj1" fmla="val 18793893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01551" y="3567966"/>
            <a:ext cx="60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50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55994" y="3961061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8653" y="2858402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745205" y="3961061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88875" y="265435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0798" y="393729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62816" y="393729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72882" y="299611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830807" y="3046664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62746" y="87855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26530" y="1542130"/>
            <a:ext cx="4027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P: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841472" y="1957628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50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26530" y="2422737"/>
            <a:ext cx="4027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P: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841472" y="2838235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latin typeface="Symbol" panose="05050102010706020507" pitchFamily="18" charset="2"/>
              </a:rPr>
              <a:t>0.766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0.643)</a:t>
            </a:r>
          </a:p>
        </p:txBody>
      </p:sp>
      <p:cxnSp>
        <p:nvCxnSpPr>
          <p:cNvPr id="6" name="Straight Connector 5"/>
          <p:cNvCxnSpPr>
            <a:endCxn id="18" idx="7"/>
          </p:cNvCxnSpPr>
          <p:nvPr/>
        </p:nvCxnSpPr>
        <p:spPr>
          <a:xfrm flipV="1">
            <a:off x="1758653" y="3314486"/>
            <a:ext cx="633132" cy="6465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8682701B-6535-D0C4-3D00-DBF17C4A24C9}"/>
              </a:ext>
            </a:extLst>
          </p:cNvPr>
          <p:cNvSpPr>
            <a:spLocks noChangeAspect="1"/>
          </p:cNvSpPr>
          <p:nvPr/>
        </p:nvSpPr>
        <p:spPr>
          <a:xfrm>
            <a:off x="2359782" y="3287288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2"/>
            <a:extLst>
              <a:ext uri="{FF2B5EF4-FFF2-40B4-BE49-F238E27FC236}">
                <a16:creationId xmlns:a16="http://schemas.microsoft.com/office/drawing/2014/main" id="{C641525E-1FE3-D0EE-6D82-23FC75337774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B0BFB1BF-AFB8-FE03-C637-A4E42A84B838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78343B-AA21-642A-90F4-55A878C4D1AF}"/>
              </a:ext>
            </a:extLst>
          </p:cNvPr>
          <p:cNvSpPr/>
          <p:nvPr/>
        </p:nvSpPr>
        <p:spPr>
          <a:xfrm>
            <a:off x="2401796" y="2914304"/>
            <a:ext cx="1933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cs typeface="Times New Roman" panose="02020603050405020304" pitchFamily="18" charset="0"/>
              </a:rPr>
              <a:t>(cos</a:t>
            </a:r>
            <a:r>
              <a:rPr lang="en-GB" sz="2000" i="1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Symbol" panose="05050102010706020507" pitchFamily="18" charset="2"/>
              </a:rPr>
              <a:t>50</a:t>
            </a:r>
            <a:r>
              <a:rPr lang="en-GB" sz="2000" baseline="30000" dirty="0">
                <a:cs typeface="Times New Roman" panose="02020603050405020304" pitchFamily="18" charset="0"/>
              </a:rPr>
              <a:t>o</a:t>
            </a:r>
            <a:r>
              <a:rPr lang="en-GB" sz="2000" i="1" dirty="0">
                <a:latin typeface="Symbol" panose="05050102010706020507" pitchFamily="18" charset="2"/>
              </a:rPr>
              <a:t>, </a:t>
            </a:r>
            <a:r>
              <a:rPr lang="en-GB" sz="2000" dirty="0">
                <a:cs typeface="Times New Roman" panose="02020603050405020304" pitchFamily="18" charset="0"/>
              </a:rPr>
              <a:t>sin</a:t>
            </a:r>
            <a:r>
              <a:rPr lang="en-GB" sz="2000" i="1" dirty="0">
                <a:cs typeface="Times New Roman" panose="02020603050405020304" pitchFamily="18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50</a:t>
            </a:r>
            <a:r>
              <a:rPr lang="en-GB" sz="2000" baseline="30000" dirty="0">
                <a:cs typeface="Times New Roman" panose="02020603050405020304" pitchFamily="18" charset="0"/>
              </a:rPr>
              <a:t>o</a:t>
            </a:r>
            <a:r>
              <a:rPr lang="en-GB" sz="2000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547C76-457D-0551-E3F9-2F8EC072B757}"/>
              </a:ext>
            </a:extLst>
          </p:cNvPr>
          <p:cNvSpPr txBox="1"/>
          <p:nvPr/>
        </p:nvSpPr>
        <p:spPr>
          <a:xfrm>
            <a:off x="199440" y="1459275"/>
            <a:ext cx="380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(c) Find the length 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D1244F-0B4B-9CAD-041E-A42C632541CE}"/>
              </a:ext>
            </a:extLst>
          </p:cNvPr>
          <p:cNvSpPr txBox="1"/>
          <p:nvPr/>
        </p:nvSpPr>
        <p:spPr>
          <a:xfrm>
            <a:off x="4426530" y="3357076"/>
            <a:ext cx="439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(c) Using Pythagoras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67989BC-8452-7C43-5BFE-7855D40D700C}"/>
                  </a:ext>
                </a:extLst>
              </p:cNvPr>
              <p:cNvSpPr/>
              <p:nvPr/>
            </p:nvSpPr>
            <p:spPr>
              <a:xfrm>
                <a:off x="5186562" y="3896243"/>
                <a:ext cx="3415102" cy="506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GB" dirty="0">
                                <a:cs typeface="Times New Roman" panose="02020603050405020304" pitchFamily="18" charset="0"/>
                              </a:rPr>
                              <m:t>cos</m:t>
                            </m:r>
                            <m:r>
                              <m:rPr>
                                <m:nor/>
                              </m:rPr>
                              <a:rPr lang="en-GB" i="1" dirty="0">
                                <a:cs typeface="Times New Roman" panose="02020603050405020304" pitchFamily="18" charset="0"/>
                              </a:rPr>
                              <m:t> 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GB" dirty="0">
                            <a:latin typeface="Symbol" panose="05050102010706020507" pitchFamily="18" charset="2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latin typeface="Symbol" panose="05050102010706020507" pitchFamily="18" charset="2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GB" baseline="30000" dirty="0">
                            <a:cs typeface="Times New Roman" panose="02020603050405020304" pitchFamily="18" charset="0"/>
                          </a:rPr>
                          <m:t>o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GB" dirty="0">
                                <a:cs typeface="Times New Roman" panose="020206030504050203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GB" dirty="0"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GB" baseline="30000" dirty="0">
                            <a:cs typeface="Times New Roman" panose="02020603050405020304" pitchFamily="18" charset="0"/>
                          </a:rPr>
                          <m:t>o</m:t>
                        </m:r>
                      </m:e>
                    </m:rad>
                  </m:oMath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67989BC-8452-7C43-5BFE-7855D40D70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562" y="3896243"/>
                <a:ext cx="3415102" cy="506805"/>
              </a:xfrm>
              <a:prstGeom prst="rect">
                <a:avLst/>
              </a:prstGeom>
              <a:blipFill>
                <a:blip r:embed="rId3"/>
                <a:stretch>
                  <a:fillRect l="-2857" b="-27711"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B4C4BAE-9EBC-7445-533E-F19647FF7582}"/>
                  </a:ext>
                </a:extLst>
              </p:cNvPr>
              <p:cNvSpPr/>
              <p:nvPr/>
            </p:nvSpPr>
            <p:spPr>
              <a:xfrm>
                <a:off x="5226528" y="4410956"/>
                <a:ext cx="10645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 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B4C4BAE-9EBC-7445-533E-F19647FF75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528" y="4410956"/>
                <a:ext cx="1064522" cy="461665"/>
              </a:xfrm>
              <a:prstGeom prst="rect">
                <a:avLst/>
              </a:prstGeom>
              <a:blipFill>
                <a:blip r:embed="rId4"/>
                <a:stretch>
                  <a:fillRect l="-8571" t="-10667" r="-571" b="-30667"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6587C7E4-68F7-DF6E-9CBD-080BA5502AC2}"/>
              </a:ext>
            </a:extLst>
          </p:cNvPr>
          <p:cNvSpPr txBox="1"/>
          <p:nvPr/>
        </p:nvSpPr>
        <p:spPr>
          <a:xfrm>
            <a:off x="133393" y="5245005"/>
            <a:ext cx="1907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In general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D4C62B6-E1BA-B4B2-549C-B822B3FE53C5}"/>
              </a:ext>
            </a:extLst>
          </p:cNvPr>
          <p:cNvSpPr/>
          <p:nvPr/>
        </p:nvSpPr>
        <p:spPr>
          <a:xfrm>
            <a:off x="1822805" y="5212865"/>
            <a:ext cx="1955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>
                <a:latin typeface="Symbol" panose="05050102010706020507" pitchFamily="18" charset="2"/>
              </a:rPr>
              <a:t> +</a:t>
            </a:r>
            <a:r>
              <a:rPr lang="en-GB" sz="2400" i="1" dirty="0">
                <a:latin typeface="Symbol" panose="05050102010706020507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F9A0E9-F929-0814-68FA-C8CAA77D782E}"/>
                  </a:ext>
                </a:extLst>
              </p:cNvPr>
              <p:cNvSpPr/>
              <p:nvPr/>
            </p:nvSpPr>
            <p:spPr>
              <a:xfrm>
                <a:off x="3778790" y="5212793"/>
                <a:ext cx="60465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F9A0E9-F929-0814-68FA-C8CAA77D78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790" y="5212793"/>
                <a:ext cx="604653" cy="461665"/>
              </a:xfrm>
              <a:prstGeom prst="rect">
                <a:avLst/>
              </a:prstGeom>
              <a:blipFill>
                <a:blip r:embed="rId5"/>
                <a:stretch>
                  <a:fillRect l="-16162" t="-10526" r="-2020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2C4D8EA-9AFE-A63D-0495-D9371EA75E47}"/>
              </a:ext>
            </a:extLst>
          </p:cNvPr>
          <p:cNvSpPr txBox="1"/>
          <p:nvPr/>
        </p:nvSpPr>
        <p:spPr>
          <a:xfrm>
            <a:off x="199440" y="1894603"/>
            <a:ext cx="380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(d) Find the gradient OP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ADC1AC-8E20-8E96-358A-4AE93459481D}"/>
              </a:ext>
            </a:extLst>
          </p:cNvPr>
          <p:cNvSpPr txBox="1"/>
          <p:nvPr/>
        </p:nvSpPr>
        <p:spPr>
          <a:xfrm>
            <a:off x="4448549" y="4831817"/>
            <a:ext cx="77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(d)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48BB086-504E-B870-F47B-72C93CC5880B}"/>
              </a:ext>
            </a:extLst>
          </p:cNvPr>
          <p:cNvSpPr/>
          <p:nvPr/>
        </p:nvSpPr>
        <p:spPr>
          <a:xfrm>
            <a:off x="5557516" y="4795587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  <a:cs typeface="Times New Roman" panose="02020603050405020304" pitchFamily="18" charset="0"/>
              </a:rPr>
              <a:t>50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0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85E891D-A363-09B3-683F-F6E880D8F5C2}"/>
              </a:ext>
            </a:extLst>
          </p:cNvPr>
          <p:cNvSpPr/>
          <p:nvPr/>
        </p:nvSpPr>
        <p:spPr>
          <a:xfrm>
            <a:off x="5532745" y="5230690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  <a:cs typeface="Times New Roman" panose="02020603050405020304" pitchFamily="18" charset="0"/>
              </a:rPr>
              <a:t>50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0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67CC3E5-7954-C401-47F1-24FF09D813B2}"/>
              </a:ext>
            </a:extLst>
          </p:cNvPr>
          <p:cNvCxnSpPr>
            <a:cxnSpLocks/>
          </p:cNvCxnSpPr>
          <p:nvPr/>
        </p:nvCxnSpPr>
        <p:spPr>
          <a:xfrm flipV="1">
            <a:off x="5559602" y="5257252"/>
            <a:ext cx="1341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26D683B-5338-400E-9B33-0FE7E17395DA}"/>
              </a:ext>
            </a:extLst>
          </p:cNvPr>
          <p:cNvSpPr/>
          <p:nvPr/>
        </p:nvSpPr>
        <p:spPr>
          <a:xfrm>
            <a:off x="3008359" y="5763463"/>
            <a:ext cx="9348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r>
              <a:rPr lang="en-GB" dirty="0"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6711EBC-05E7-A6EE-DA41-650F1BADD8D0}"/>
              </a:ext>
            </a:extLst>
          </p:cNvPr>
          <p:cNvSpPr/>
          <p:nvPr/>
        </p:nvSpPr>
        <p:spPr>
          <a:xfrm>
            <a:off x="2983588" y="6198566"/>
            <a:ext cx="909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926CAB-4844-E5E4-A6F8-1AD038C5F3F1}"/>
              </a:ext>
            </a:extLst>
          </p:cNvPr>
          <p:cNvCxnSpPr/>
          <p:nvPr/>
        </p:nvCxnSpPr>
        <p:spPr>
          <a:xfrm>
            <a:off x="3010445" y="6239895"/>
            <a:ext cx="822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8466E6F-3427-0816-E1D4-DF3C9CB6136E}"/>
                  </a:ext>
                </a:extLst>
              </p:cNvPr>
              <p:cNvSpPr/>
              <p:nvPr/>
            </p:nvSpPr>
            <p:spPr>
              <a:xfrm>
                <a:off x="7990621" y="5036989"/>
                <a:ext cx="109356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2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1.192</m:t>
                    </m:r>
                  </m:oMath>
                </a14:m>
                <a:endParaRPr lang="en-GB" sz="2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8466E6F-3427-0816-E1D4-DF3C9CB613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621" y="5036989"/>
                <a:ext cx="1093569" cy="430887"/>
              </a:xfrm>
              <a:prstGeom prst="rect">
                <a:avLst/>
              </a:prstGeom>
              <a:blipFill>
                <a:blip r:embed="rId6"/>
                <a:stretch>
                  <a:fillRect l="-7263" t="-8451" b="-28169"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4ECDC55B-CDB1-9881-0E8E-5D9D042E4DE6}"/>
              </a:ext>
            </a:extLst>
          </p:cNvPr>
          <p:cNvSpPr txBox="1"/>
          <p:nvPr/>
        </p:nvSpPr>
        <p:spPr>
          <a:xfrm>
            <a:off x="198943" y="2342285"/>
            <a:ext cx="3805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(e) Find tan </a:t>
            </a:r>
            <a:r>
              <a:rPr lang="en-GB" sz="2400" dirty="0">
                <a:latin typeface="Symbol" panose="05050102010706020507" pitchFamily="18" charset="2"/>
              </a:rPr>
              <a:t>50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+mn-lt"/>
              </a:rPr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A0DC01-F462-B198-2CC7-5E1D7CFCB660}"/>
              </a:ext>
            </a:extLst>
          </p:cNvPr>
          <p:cNvSpPr txBox="1"/>
          <p:nvPr/>
        </p:nvSpPr>
        <p:spPr>
          <a:xfrm>
            <a:off x="4448549" y="5734059"/>
            <a:ext cx="777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(e)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D55619F-3040-B20F-FE99-76FB0671D7B4}"/>
              </a:ext>
            </a:extLst>
          </p:cNvPr>
          <p:cNvSpPr txBox="1"/>
          <p:nvPr/>
        </p:nvSpPr>
        <p:spPr>
          <a:xfrm>
            <a:off x="5109525" y="5816058"/>
            <a:ext cx="136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tan </a:t>
            </a:r>
            <a:r>
              <a:rPr lang="en-GB" sz="2400" dirty="0">
                <a:latin typeface="Symbol" panose="05050102010706020507" pitchFamily="18" charset="2"/>
              </a:rPr>
              <a:t>50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+mn-lt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6629707-7577-9BD0-4A1D-DD89DCE41187}"/>
                  </a:ext>
                </a:extLst>
              </p:cNvPr>
              <p:cNvSpPr/>
              <p:nvPr/>
            </p:nvSpPr>
            <p:spPr>
              <a:xfrm>
                <a:off x="6291050" y="5749385"/>
                <a:ext cx="11769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1.192</m:t>
                    </m:r>
                  </m:oMath>
                </a14:m>
                <a:endParaRPr lang="en-GB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6629707-7577-9BD0-4A1D-DD89DCE411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050" y="5749385"/>
                <a:ext cx="1176925" cy="461665"/>
              </a:xfrm>
              <a:prstGeom prst="rect">
                <a:avLst/>
              </a:prstGeom>
              <a:blipFill>
                <a:blip r:embed="rId7"/>
                <a:stretch>
                  <a:fillRect l="-8290" t="-10526" r="-518" b="-28947"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B6CE2698-C8C1-494E-7C58-D59599F43C3E}"/>
              </a:ext>
            </a:extLst>
          </p:cNvPr>
          <p:cNvSpPr txBox="1"/>
          <p:nvPr/>
        </p:nvSpPr>
        <p:spPr>
          <a:xfrm>
            <a:off x="133393" y="6003033"/>
            <a:ext cx="1907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In general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70CA98F-A5F5-1E4B-281C-CE58EE3B2C9C}"/>
              </a:ext>
            </a:extLst>
          </p:cNvPr>
          <p:cNvSpPr txBox="1"/>
          <p:nvPr/>
        </p:nvSpPr>
        <p:spPr>
          <a:xfrm>
            <a:off x="1829763" y="5996751"/>
            <a:ext cx="1364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tan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 =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D6E5F19-AAD2-6976-9674-56FA41DD9C80}"/>
                  </a:ext>
                </a:extLst>
              </p:cNvPr>
              <p:cNvSpPr/>
              <p:nvPr/>
            </p:nvSpPr>
            <p:spPr>
              <a:xfrm>
                <a:off x="4939276" y="5020318"/>
                <a:ext cx="698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endParaRPr lang="en-GB" sz="24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D6E5F19-AAD2-6976-9674-56FA41DD9C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276" y="5020318"/>
                <a:ext cx="698076" cy="461665"/>
              </a:xfrm>
              <a:prstGeom prst="rect">
                <a:avLst/>
              </a:prstGeom>
              <a:blipFill>
                <a:blip r:embed="rId8"/>
                <a:stretch>
                  <a:fillRect t="-10667" r="-12174" b="-30667"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>
            <a:extLst>
              <a:ext uri="{FF2B5EF4-FFF2-40B4-BE49-F238E27FC236}">
                <a16:creationId xmlns:a16="http://schemas.microsoft.com/office/drawing/2014/main" id="{EA78DE87-52D4-2D66-D74C-A2854215636E}"/>
              </a:ext>
            </a:extLst>
          </p:cNvPr>
          <p:cNvSpPr/>
          <p:nvPr/>
        </p:nvSpPr>
        <p:spPr>
          <a:xfrm>
            <a:off x="7122582" y="4788649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  <a:cs typeface="Times New Roman" panose="02020603050405020304" pitchFamily="18" charset="0"/>
              </a:rPr>
              <a:t>50</a:t>
            </a:r>
            <a:r>
              <a:rPr lang="en-GB" dirty="0"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E683F44-A49E-138B-EB7B-34305FA1F69D}"/>
              </a:ext>
            </a:extLst>
          </p:cNvPr>
          <p:cNvSpPr/>
          <p:nvPr/>
        </p:nvSpPr>
        <p:spPr>
          <a:xfrm>
            <a:off x="7097811" y="5223752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sz="2400" dirty="0"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  <a:cs typeface="Times New Roman" panose="02020603050405020304" pitchFamily="18" charset="0"/>
              </a:rPr>
              <a:t>50</a:t>
            </a:r>
            <a:r>
              <a:rPr lang="en-GB" dirty="0"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98FE4C-33E5-6875-B77B-62379411C681}"/>
              </a:ext>
            </a:extLst>
          </p:cNvPr>
          <p:cNvCxnSpPr>
            <a:cxnSpLocks/>
          </p:cNvCxnSpPr>
          <p:nvPr/>
        </p:nvCxnSpPr>
        <p:spPr>
          <a:xfrm flipV="1">
            <a:off x="7124668" y="5250314"/>
            <a:ext cx="9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F757356-20FB-9896-1AFE-737382D84995}"/>
              </a:ext>
            </a:extLst>
          </p:cNvPr>
          <p:cNvSpPr/>
          <p:nvPr/>
        </p:nvSpPr>
        <p:spPr>
          <a:xfrm>
            <a:off x="6847243" y="502642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6468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24" grpId="0"/>
      <p:bldP spid="2" grpId="0"/>
      <p:bldP spid="3" grpId="0"/>
      <p:bldP spid="16" grpId="0"/>
      <p:bldP spid="17" grpId="0"/>
      <p:bldP spid="19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35" grpId="0"/>
      <p:bldP spid="40" grpId="0"/>
      <p:bldP spid="45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Thank you for using resources from</a:t>
            </a:r>
            <a:endParaRPr lang="en-GB" sz="2800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If you have a special request, drop us an email</a:t>
            </a:r>
            <a:endParaRPr lang="en-GB" sz="2800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4356" y="10508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789296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For more resources visit our website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e 35"/>
          <p:cNvSpPr/>
          <p:nvPr/>
        </p:nvSpPr>
        <p:spPr>
          <a:xfrm>
            <a:off x="7212728" y="4314767"/>
            <a:ext cx="914400" cy="914400"/>
          </a:xfrm>
          <a:prstGeom prst="pie">
            <a:avLst>
              <a:gd name="adj1" fmla="val 8837566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00954" y="4760257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03613" y="3657598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03613" y="3993775"/>
            <a:ext cx="645459" cy="753035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990165" y="4760257"/>
            <a:ext cx="981636" cy="1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e 12"/>
          <p:cNvSpPr/>
          <p:nvPr/>
        </p:nvSpPr>
        <p:spPr>
          <a:xfrm>
            <a:off x="1532965" y="4289610"/>
            <a:ext cx="914400" cy="914400"/>
          </a:xfrm>
          <a:prstGeom prst="pie">
            <a:avLst>
              <a:gd name="adj1" fmla="val 18717926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6511" y="436716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8696" y="356120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60909" y="464121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07776" y="473649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2" y="887507"/>
            <a:ext cx="8175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angle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a Cartesian coordinate system has its vertex at the origin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412" y="161724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Initial side along the positive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>
                <a:latin typeface="+mn-lt"/>
              </a:rPr>
              <a:t>axis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412" y="2093277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So, it is said to be in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Standard position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931990" y="4773704"/>
            <a:ext cx="906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vertex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24787" y="4931936"/>
            <a:ext cx="1426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Initial side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69615" y="3587695"/>
            <a:ext cx="1765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Terminal side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412" y="2503872"/>
            <a:ext cx="7597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angle is measured from the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+mn-lt"/>
              </a:rPr>
              <a:t>axis</a:t>
            </a:r>
            <a:endParaRPr lang="en-GB" sz="240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411" y="2936445"/>
            <a:ext cx="801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the angle is anticlockwise it is said to be positive.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921520" y="4785414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533363" y="4030122"/>
            <a:ext cx="490816" cy="741846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010731" y="4785414"/>
            <a:ext cx="981636" cy="1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e 23"/>
          <p:cNvSpPr/>
          <p:nvPr/>
        </p:nvSpPr>
        <p:spPr>
          <a:xfrm>
            <a:off x="4553531" y="4314767"/>
            <a:ext cx="914400" cy="914400"/>
          </a:xfrm>
          <a:prstGeom prst="pie">
            <a:avLst>
              <a:gd name="adj1" fmla="val 14228635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67077" y="439231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5111" y="356081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06666" y="464121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8342" y="476165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6580717" y="4785414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83376" y="3682755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906807" y="4771968"/>
            <a:ext cx="776569" cy="484094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669928" y="4785414"/>
            <a:ext cx="981636" cy="1"/>
          </a:xfrm>
          <a:prstGeom prst="line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026274" y="439231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53923" y="355946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752418" y="464121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87539" y="476165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024179" y="3682755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88ADC7D4-6B87-DF5D-D31E-B91EE50FB65B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2"/>
            <a:extLst>
              <a:ext uri="{FF2B5EF4-FFF2-40B4-BE49-F238E27FC236}">
                <a16:creationId xmlns:a16="http://schemas.microsoft.com/office/drawing/2014/main" id="{80CBEA1A-2CDE-F180-3DE7-7D33F452A1BA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03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3" grpId="0" animBg="1"/>
      <p:bldP spid="14" grpId="0"/>
      <p:bldP spid="15" grpId="0"/>
      <p:bldP spid="6" grpId="0"/>
      <p:bldP spid="16" grpId="0"/>
      <p:bldP spid="17" grpId="0"/>
      <p:bldP spid="18" grpId="0"/>
      <p:bldP spid="19" grpId="0"/>
      <p:bldP spid="24" grpId="0" animBg="1"/>
      <p:bldP spid="25" grpId="0"/>
      <p:bldP spid="26" grpId="0"/>
      <p:bldP spid="27" grpId="0"/>
      <p:bldP spid="28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endCxn id="29" idx="7"/>
          </p:cNvCxnSpPr>
          <p:nvPr/>
        </p:nvCxnSpPr>
        <p:spPr>
          <a:xfrm flipV="1">
            <a:off x="4760260" y="4431852"/>
            <a:ext cx="633132" cy="6465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e 12"/>
          <p:cNvSpPr/>
          <p:nvPr/>
        </p:nvSpPr>
        <p:spPr>
          <a:xfrm>
            <a:off x="4314614" y="4602722"/>
            <a:ext cx="914400" cy="914400"/>
          </a:xfrm>
          <a:prstGeom prst="pie">
            <a:avLst>
              <a:gd name="adj1" fmla="val 18933233"/>
              <a:gd name="adj2" fmla="val 6047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3158" y="4685332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57601" y="5078427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60260" y="3975768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746812" y="5078427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0482" y="3771725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02405" y="505466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4423" y="5054664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887507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we draw a circle with radius </a:t>
            </a:r>
            <a:r>
              <a:rPr lang="en-GB" sz="2400" dirty="0">
                <a:cs typeface="Times New Roman" panose="02020603050405020304" pitchFamily="18" charset="0"/>
              </a:rPr>
              <a:t>=</a:t>
            </a:r>
            <a:r>
              <a:rPr lang="en-GB" sz="2400" dirty="0">
                <a:latin typeface="+mn-lt"/>
              </a:rPr>
              <a:t> 1 in a Cartesian coordinate system.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412" y="161724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centre of the circle is at the origin,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411" y="249228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This is called a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unit circle.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44120" y="4131332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B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89106" y="507842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13211" y="44854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411" y="2101165"/>
            <a:ext cx="3548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radius is one unit.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22330" y="2092713"/>
            <a:ext cx="388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angle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positive.</a:t>
            </a: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832414" y="4164030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588940" y="473425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942" y="2969735"/>
            <a:ext cx="8298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Now take a look at an acute angle in the first quadrant of the unit circle.</a:t>
            </a:r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86865031-53F8-653D-6F0A-AA76E72C297A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CEAC0DF2-1271-E157-597C-3C42D2D06B32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8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8" grpId="0"/>
      <p:bldP spid="11" grpId="0"/>
      <p:bldP spid="12" grpId="0"/>
      <p:bldP spid="4" grpId="0"/>
      <p:bldP spid="14" grpId="0"/>
      <p:bldP spid="15" grpId="0"/>
      <p:bldP spid="6" grpId="0"/>
      <p:bldP spid="16" grpId="0"/>
      <p:bldP spid="17" grpId="0"/>
      <p:bldP spid="18" grpId="0"/>
      <p:bldP spid="19" grpId="0"/>
      <p:bldP spid="29" grpId="0" animBg="1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 rotWithShape="1">
          <a:blip r:embed="rId2"/>
          <a:srcRect l="8698" t="18510" r="54444" b="17096"/>
          <a:stretch/>
        </p:blipFill>
        <p:spPr>
          <a:xfrm>
            <a:off x="384296" y="1539553"/>
            <a:ext cx="4800600" cy="4800600"/>
          </a:xfrm>
          <a:prstGeom prst="rect">
            <a:avLst/>
          </a:prstGeom>
        </p:spPr>
      </p:pic>
      <p:sp>
        <p:nvSpPr>
          <p:cNvPr id="14" name="Pie 13"/>
          <p:cNvSpPr/>
          <p:nvPr/>
        </p:nvSpPr>
        <p:spPr>
          <a:xfrm>
            <a:off x="-4109328" y="1774971"/>
            <a:ext cx="9144000" cy="9144000"/>
          </a:xfrm>
          <a:prstGeom prst="pie">
            <a:avLst>
              <a:gd name="adj1" fmla="val 16196902"/>
              <a:gd name="adj2" fmla="val 21594396"/>
            </a:avLst>
          </a:prstGeom>
          <a:noFill/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5987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31" name="Rectangle 30"/>
          <p:cNvSpPr/>
          <p:nvPr/>
        </p:nvSpPr>
        <p:spPr>
          <a:xfrm>
            <a:off x="204404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249558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33" name="Rectangle 32"/>
          <p:cNvSpPr/>
          <p:nvPr/>
        </p:nvSpPr>
        <p:spPr>
          <a:xfrm>
            <a:off x="300365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34" name="Rectangle 33"/>
          <p:cNvSpPr/>
          <p:nvPr/>
        </p:nvSpPr>
        <p:spPr>
          <a:xfrm>
            <a:off x="3414791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3882530" y="631265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36" name="Rectangle 35"/>
          <p:cNvSpPr/>
          <p:nvPr/>
        </p:nvSpPr>
        <p:spPr>
          <a:xfrm>
            <a:off x="1142753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37" name="Rectangle 36"/>
          <p:cNvSpPr/>
          <p:nvPr/>
        </p:nvSpPr>
        <p:spPr>
          <a:xfrm>
            <a:off x="720275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38" name="Rectangle 37"/>
          <p:cNvSpPr/>
          <p:nvPr/>
        </p:nvSpPr>
        <p:spPr>
          <a:xfrm>
            <a:off x="4880135" y="63100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39" name="Rectangle 38"/>
          <p:cNvSpPr/>
          <p:nvPr/>
        </p:nvSpPr>
        <p:spPr>
          <a:xfrm>
            <a:off x="4351799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sp>
        <p:nvSpPr>
          <p:cNvPr id="60" name="TextBox 59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unit quarter circle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123421" y="6283746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7333" y="6283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/>
              <a:t>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2957" y="57132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75" name="Rectangle 74"/>
          <p:cNvSpPr/>
          <p:nvPr/>
        </p:nvSpPr>
        <p:spPr>
          <a:xfrm>
            <a:off x="45720" y="478690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76" name="Rectangle 75"/>
          <p:cNvSpPr/>
          <p:nvPr/>
        </p:nvSpPr>
        <p:spPr>
          <a:xfrm>
            <a:off x="45720" y="440483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77" name="Rectangle 76"/>
          <p:cNvSpPr/>
          <p:nvPr/>
        </p:nvSpPr>
        <p:spPr>
          <a:xfrm>
            <a:off x="45720" y="39395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78" name="Rectangle 77"/>
          <p:cNvSpPr/>
          <p:nvPr/>
        </p:nvSpPr>
        <p:spPr>
          <a:xfrm>
            <a:off x="45720" y="3503045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79" name="Rectangle 78"/>
          <p:cNvSpPr/>
          <p:nvPr/>
        </p:nvSpPr>
        <p:spPr>
          <a:xfrm>
            <a:off x="45720" y="3040009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80" name="Rectangle 79"/>
          <p:cNvSpPr/>
          <p:nvPr/>
        </p:nvSpPr>
        <p:spPr>
          <a:xfrm>
            <a:off x="45720" y="2577952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81" name="Rectangle 80"/>
          <p:cNvSpPr/>
          <p:nvPr/>
        </p:nvSpPr>
        <p:spPr>
          <a:xfrm>
            <a:off x="45720" y="522342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82" name="Rectangle 81"/>
          <p:cNvSpPr/>
          <p:nvPr/>
        </p:nvSpPr>
        <p:spPr>
          <a:xfrm>
            <a:off x="181251" y="16623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83" name="Rectangle 82"/>
          <p:cNvSpPr/>
          <p:nvPr/>
        </p:nvSpPr>
        <p:spPr>
          <a:xfrm>
            <a:off x="45720" y="2113108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164298" y="1388228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>
          <a:xfrm flipV="1">
            <a:off x="463489" y="3407926"/>
            <a:ext cx="3526497" cy="2935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>
            <a:spLocks noChangeAspect="1"/>
          </p:cNvSpPr>
          <p:nvPr/>
        </p:nvSpPr>
        <p:spPr>
          <a:xfrm>
            <a:off x="429825" y="6306248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0" name="TextBox 89"/>
          <p:cNvSpPr txBox="1"/>
          <p:nvPr/>
        </p:nvSpPr>
        <p:spPr>
          <a:xfrm>
            <a:off x="5216282" y="2792364"/>
            <a:ext cx="3822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Now look at what happens when the line intersects the unit circle</a:t>
            </a: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3938156" y="3393240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3938456" y="3069681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212034" y="3947456"/>
            <a:ext cx="3822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at the point P in the first quadrant.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451001" y="632793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e 4"/>
          <p:cNvSpPr/>
          <p:nvPr/>
        </p:nvSpPr>
        <p:spPr>
          <a:xfrm>
            <a:off x="-176686" y="5678921"/>
            <a:ext cx="1352833" cy="1295686"/>
          </a:xfrm>
          <a:prstGeom prst="pie">
            <a:avLst>
              <a:gd name="adj1" fmla="val 19141587"/>
              <a:gd name="adj2" fmla="val 21586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144458" y="58890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q</a:t>
            </a:r>
            <a:endParaRPr lang="en-GB" sz="1800" i="1" dirty="0"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180217" y="4775065"/>
            <a:ext cx="3822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The line forms an angle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with the </a:t>
            </a:r>
            <a:r>
              <a:rPr lang="en-GB" sz="2400" i="1" dirty="0"/>
              <a:t>x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>
                <a:latin typeface="+mn-lt"/>
              </a:rPr>
              <a:t>axis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B32B2A1-334C-43B1-9BF5-426F19F3EEEE}"/>
              </a:ext>
            </a:extLst>
          </p:cNvPr>
          <p:cNvSpPr/>
          <p:nvPr/>
        </p:nvSpPr>
        <p:spPr>
          <a:xfrm>
            <a:off x="2901909" y="3177093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3DB98446-2769-7693-4DB0-9C5F794DC88D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6B9B66F7-20D6-0A0B-3A70-A758694C2482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05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6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2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4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94" grpId="0" animBg="1"/>
      <p:bldP spid="95" grpId="0"/>
      <p:bldP spid="97" grpId="0"/>
      <p:bldP spid="5" grpId="0" animBg="1"/>
      <p:bldP spid="99" grpId="0"/>
      <p:bldP spid="100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 rotWithShape="1">
          <a:blip r:embed="rId2"/>
          <a:srcRect l="8698" t="18510" r="54444" b="17096"/>
          <a:stretch/>
        </p:blipFill>
        <p:spPr>
          <a:xfrm>
            <a:off x="384296" y="1539553"/>
            <a:ext cx="4800600" cy="4800600"/>
          </a:xfrm>
          <a:prstGeom prst="rect">
            <a:avLst/>
          </a:prstGeom>
        </p:spPr>
      </p:pic>
      <p:sp>
        <p:nvSpPr>
          <p:cNvPr id="14" name="Pie 13"/>
          <p:cNvSpPr/>
          <p:nvPr/>
        </p:nvSpPr>
        <p:spPr>
          <a:xfrm>
            <a:off x="-4109328" y="1774971"/>
            <a:ext cx="9144000" cy="9144000"/>
          </a:xfrm>
          <a:prstGeom prst="pie">
            <a:avLst>
              <a:gd name="adj1" fmla="val 16196902"/>
              <a:gd name="adj2" fmla="val 21594396"/>
            </a:avLst>
          </a:prstGeom>
          <a:noFill/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5987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31" name="Rectangle 30"/>
          <p:cNvSpPr/>
          <p:nvPr/>
        </p:nvSpPr>
        <p:spPr>
          <a:xfrm>
            <a:off x="204404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249558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33" name="Rectangle 32"/>
          <p:cNvSpPr/>
          <p:nvPr/>
        </p:nvSpPr>
        <p:spPr>
          <a:xfrm>
            <a:off x="300365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34" name="Rectangle 33"/>
          <p:cNvSpPr/>
          <p:nvPr/>
        </p:nvSpPr>
        <p:spPr>
          <a:xfrm>
            <a:off x="3414791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3882530" y="631265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36" name="Rectangle 35"/>
          <p:cNvSpPr/>
          <p:nvPr/>
        </p:nvSpPr>
        <p:spPr>
          <a:xfrm>
            <a:off x="1142753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37" name="Rectangle 36"/>
          <p:cNvSpPr/>
          <p:nvPr/>
        </p:nvSpPr>
        <p:spPr>
          <a:xfrm>
            <a:off x="720275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38" name="Rectangle 37"/>
          <p:cNvSpPr/>
          <p:nvPr/>
        </p:nvSpPr>
        <p:spPr>
          <a:xfrm>
            <a:off x="4880135" y="63100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39" name="Rectangle 38"/>
          <p:cNvSpPr/>
          <p:nvPr/>
        </p:nvSpPr>
        <p:spPr>
          <a:xfrm>
            <a:off x="4351799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sp>
        <p:nvSpPr>
          <p:cNvPr id="60" name="TextBox 59"/>
          <p:cNvSpPr txBox="1"/>
          <p:nvPr/>
        </p:nvSpPr>
        <p:spPr>
          <a:xfrm>
            <a:off x="237333" y="133109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unit quarter circle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123421" y="6283746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7333" y="6283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/>
              <a:t>0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2957" y="57132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75" name="Rectangle 74"/>
          <p:cNvSpPr/>
          <p:nvPr/>
        </p:nvSpPr>
        <p:spPr>
          <a:xfrm>
            <a:off x="45720" y="478690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76" name="Rectangle 75"/>
          <p:cNvSpPr/>
          <p:nvPr/>
        </p:nvSpPr>
        <p:spPr>
          <a:xfrm>
            <a:off x="45720" y="440483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77" name="Rectangle 76"/>
          <p:cNvSpPr/>
          <p:nvPr/>
        </p:nvSpPr>
        <p:spPr>
          <a:xfrm>
            <a:off x="45720" y="39395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78" name="Rectangle 77"/>
          <p:cNvSpPr/>
          <p:nvPr/>
        </p:nvSpPr>
        <p:spPr>
          <a:xfrm>
            <a:off x="45720" y="3503045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79" name="Rectangle 78"/>
          <p:cNvSpPr/>
          <p:nvPr/>
        </p:nvSpPr>
        <p:spPr>
          <a:xfrm>
            <a:off x="45720" y="3040009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80" name="Rectangle 79"/>
          <p:cNvSpPr/>
          <p:nvPr/>
        </p:nvSpPr>
        <p:spPr>
          <a:xfrm>
            <a:off x="45720" y="2577952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81" name="Rectangle 80"/>
          <p:cNvSpPr/>
          <p:nvPr/>
        </p:nvSpPr>
        <p:spPr>
          <a:xfrm>
            <a:off x="45720" y="522342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82" name="Rectangle 81"/>
          <p:cNvSpPr/>
          <p:nvPr/>
        </p:nvSpPr>
        <p:spPr>
          <a:xfrm>
            <a:off x="181251" y="16623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83" name="Rectangle 82"/>
          <p:cNvSpPr/>
          <p:nvPr/>
        </p:nvSpPr>
        <p:spPr>
          <a:xfrm>
            <a:off x="45720" y="2113108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164298" y="1388228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88" name="Straight Connector 87"/>
          <p:cNvCxnSpPr>
            <a:cxnSpLocks/>
            <a:endCxn id="94" idx="4"/>
          </p:cNvCxnSpPr>
          <p:nvPr/>
        </p:nvCxnSpPr>
        <p:spPr>
          <a:xfrm flipV="1">
            <a:off x="463489" y="3407926"/>
            <a:ext cx="3494493" cy="2935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>
            <a:spLocks noChangeAspect="1"/>
          </p:cNvSpPr>
          <p:nvPr/>
        </p:nvSpPr>
        <p:spPr>
          <a:xfrm>
            <a:off x="429825" y="6306248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0" name="TextBox 89"/>
          <p:cNvSpPr txBox="1"/>
          <p:nvPr/>
        </p:nvSpPr>
        <p:spPr>
          <a:xfrm>
            <a:off x="774731" y="628078"/>
            <a:ext cx="849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Now look at what happens when the line intersects the unit circle</a:t>
            </a: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3925978" y="3343918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3882474" y="295968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226368" y="1452460"/>
            <a:ext cx="3822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at the point P in the first quadrant.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451001" y="632793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e 4"/>
          <p:cNvSpPr/>
          <p:nvPr/>
        </p:nvSpPr>
        <p:spPr>
          <a:xfrm>
            <a:off x="-176686" y="5678921"/>
            <a:ext cx="1352833" cy="1295686"/>
          </a:xfrm>
          <a:prstGeom prst="pie">
            <a:avLst>
              <a:gd name="adj1" fmla="val 19141587"/>
              <a:gd name="adj2" fmla="val 21586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144458" y="58890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q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194551" y="2280069"/>
            <a:ext cx="3963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If we draw a line, perpendicular from P to the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>
                <a:latin typeface="+mn-lt"/>
              </a:rPr>
              <a:t>axis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12307" y="3411925"/>
            <a:ext cx="3822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 right angled triangle is formed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023920" y="6042747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Q</a:t>
            </a:r>
          </a:p>
        </p:txBody>
      </p:sp>
      <p:sp>
        <p:nvSpPr>
          <p:cNvPr id="3" name="Rectangle 2"/>
          <p:cNvSpPr/>
          <p:nvPr/>
        </p:nvSpPr>
        <p:spPr>
          <a:xfrm>
            <a:off x="3706376" y="6083983"/>
            <a:ext cx="261072" cy="251850"/>
          </a:xfrm>
          <a:prstGeom prst="rect">
            <a:avLst/>
          </a:prstGeom>
          <a:solidFill>
            <a:schemeClr val="accent1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3971993" y="3388126"/>
            <a:ext cx="0" cy="29535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BAB1C5B7-D8A8-4563-B5AD-01975AB57A91}"/>
              </a:ext>
            </a:extLst>
          </p:cNvPr>
          <p:cNvSpPr/>
          <p:nvPr/>
        </p:nvSpPr>
        <p:spPr>
          <a:xfrm>
            <a:off x="6761427" y="3745740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Symbol" panose="05050102010706020507" pitchFamily="18" charset="2"/>
              </a:rPr>
              <a:t>D</a:t>
            </a:r>
            <a:r>
              <a:rPr lang="en-GB" sz="2400" dirty="0">
                <a:latin typeface="+mn-lt"/>
              </a:rPr>
              <a:t>OQP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B0BCEEA-140F-4734-98D2-A1B7860330EB}"/>
              </a:ext>
            </a:extLst>
          </p:cNvPr>
          <p:cNvSpPr/>
          <p:nvPr/>
        </p:nvSpPr>
        <p:spPr>
          <a:xfrm>
            <a:off x="2901909" y="3177093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ACA13F85-0D70-9E95-7E21-DB4F30A2F24E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36CEB326-DEF5-254A-B3CF-BD522C3D2CA5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94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46" grpId="0"/>
      <p:bldP spid="48" grpId="0"/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 rotWithShape="1">
          <a:blip r:embed="rId2"/>
          <a:srcRect l="8698" t="18510" r="54444" b="17096"/>
          <a:stretch/>
        </p:blipFill>
        <p:spPr>
          <a:xfrm>
            <a:off x="384296" y="1539553"/>
            <a:ext cx="4800600" cy="4800600"/>
          </a:xfrm>
          <a:prstGeom prst="rect">
            <a:avLst/>
          </a:prstGeom>
        </p:spPr>
      </p:pic>
      <p:sp>
        <p:nvSpPr>
          <p:cNvPr id="14" name="Pie 13"/>
          <p:cNvSpPr/>
          <p:nvPr/>
        </p:nvSpPr>
        <p:spPr>
          <a:xfrm>
            <a:off x="-4109328" y="1774971"/>
            <a:ext cx="9144000" cy="9144000"/>
          </a:xfrm>
          <a:prstGeom prst="pie">
            <a:avLst>
              <a:gd name="adj1" fmla="val 16196902"/>
              <a:gd name="adj2" fmla="val 21594396"/>
            </a:avLst>
          </a:prstGeom>
          <a:noFill/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5987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31" name="Rectangle 30"/>
          <p:cNvSpPr/>
          <p:nvPr/>
        </p:nvSpPr>
        <p:spPr>
          <a:xfrm>
            <a:off x="204404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249558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33" name="Rectangle 32"/>
          <p:cNvSpPr/>
          <p:nvPr/>
        </p:nvSpPr>
        <p:spPr>
          <a:xfrm>
            <a:off x="300365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34" name="Rectangle 33"/>
          <p:cNvSpPr/>
          <p:nvPr/>
        </p:nvSpPr>
        <p:spPr>
          <a:xfrm>
            <a:off x="3414791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3882530" y="631265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36" name="Rectangle 35"/>
          <p:cNvSpPr/>
          <p:nvPr/>
        </p:nvSpPr>
        <p:spPr>
          <a:xfrm>
            <a:off x="1142753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37" name="Rectangle 36"/>
          <p:cNvSpPr/>
          <p:nvPr/>
        </p:nvSpPr>
        <p:spPr>
          <a:xfrm>
            <a:off x="720275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38" name="Rectangle 37"/>
          <p:cNvSpPr/>
          <p:nvPr/>
        </p:nvSpPr>
        <p:spPr>
          <a:xfrm>
            <a:off x="4880135" y="63100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39" name="Rectangle 38"/>
          <p:cNvSpPr/>
          <p:nvPr/>
        </p:nvSpPr>
        <p:spPr>
          <a:xfrm>
            <a:off x="4351799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sp>
        <p:nvSpPr>
          <p:cNvPr id="60" name="TextBox 59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unit quarter circle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125703" y="6295815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7333" y="6283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</a:t>
            </a:r>
            <a:endParaRPr lang="en-GB" sz="1800" dirty="0"/>
          </a:p>
        </p:txBody>
      </p:sp>
      <p:sp>
        <p:nvSpPr>
          <p:cNvPr id="74" name="Rectangle 73"/>
          <p:cNvSpPr/>
          <p:nvPr/>
        </p:nvSpPr>
        <p:spPr>
          <a:xfrm>
            <a:off x="42957" y="57132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75" name="Rectangle 74"/>
          <p:cNvSpPr/>
          <p:nvPr/>
        </p:nvSpPr>
        <p:spPr>
          <a:xfrm>
            <a:off x="45720" y="478690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76" name="Rectangle 75"/>
          <p:cNvSpPr/>
          <p:nvPr/>
        </p:nvSpPr>
        <p:spPr>
          <a:xfrm>
            <a:off x="45720" y="440483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77" name="Rectangle 76"/>
          <p:cNvSpPr/>
          <p:nvPr/>
        </p:nvSpPr>
        <p:spPr>
          <a:xfrm>
            <a:off x="45720" y="39395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78" name="Rectangle 77"/>
          <p:cNvSpPr/>
          <p:nvPr/>
        </p:nvSpPr>
        <p:spPr>
          <a:xfrm>
            <a:off x="45720" y="3503045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79" name="Rectangle 78"/>
          <p:cNvSpPr/>
          <p:nvPr/>
        </p:nvSpPr>
        <p:spPr>
          <a:xfrm>
            <a:off x="45720" y="3040009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80" name="Rectangle 79"/>
          <p:cNvSpPr/>
          <p:nvPr/>
        </p:nvSpPr>
        <p:spPr>
          <a:xfrm>
            <a:off x="45720" y="2577952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81" name="Rectangle 80"/>
          <p:cNvSpPr/>
          <p:nvPr/>
        </p:nvSpPr>
        <p:spPr>
          <a:xfrm>
            <a:off x="45720" y="522342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82" name="Rectangle 81"/>
          <p:cNvSpPr/>
          <p:nvPr/>
        </p:nvSpPr>
        <p:spPr>
          <a:xfrm>
            <a:off x="181251" y="16623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83" name="Rectangle 82"/>
          <p:cNvSpPr/>
          <p:nvPr/>
        </p:nvSpPr>
        <p:spPr>
          <a:xfrm>
            <a:off x="45720" y="2113108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164298" y="1388228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88" name="Straight Connector 87"/>
          <p:cNvCxnSpPr>
            <a:cxnSpLocks/>
            <a:endCxn id="94" idx="0"/>
          </p:cNvCxnSpPr>
          <p:nvPr/>
        </p:nvCxnSpPr>
        <p:spPr>
          <a:xfrm flipV="1">
            <a:off x="463489" y="3343918"/>
            <a:ext cx="3494493" cy="2999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>
            <a:spLocks noChangeAspect="1"/>
          </p:cNvSpPr>
          <p:nvPr/>
        </p:nvSpPr>
        <p:spPr>
          <a:xfrm>
            <a:off x="429825" y="6306248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0" name="TextBox 89"/>
          <p:cNvSpPr txBox="1"/>
          <p:nvPr/>
        </p:nvSpPr>
        <p:spPr>
          <a:xfrm>
            <a:off x="5478203" y="1087097"/>
            <a:ext cx="3525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Adjacent side OQ </a:t>
            </a:r>
            <a:r>
              <a:rPr lang="en-GB" sz="2400" dirty="0">
                <a:cs typeface="Times New Roman" panose="02020603050405020304" pitchFamily="18" charset="0"/>
              </a:rPr>
              <a:t>= 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466419" y="653404"/>
            <a:ext cx="371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Hypothenuse OP = 1.</a:t>
            </a:r>
          </a:p>
        </p:txBody>
      </p:sp>
      <p:sp>
        <p:nvSpPr>
          <p:cNvPr id="94" name="Oval 93"/>
          <p:cNvSpPr>
            <a:spLocks noChangeAspect="1"/>
          </p:cNvSpPr>
          <p:nvPr/>
        </p:nvSpPr>
        <p:spPr>
          <a:xfrm>
            <a:off x="3925978" y="3343918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Rectangle 94"/>
          <p:cNvSpPr/>
          <p:nvPr/>
        </p:nvSpPr>
        <p:spPr>
          <a:xfrm>
            <a:off x="3882474" y="295968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120317" y="3194081"/>
            <a:ext cx="1787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</a:rPr>
              <a:t>q,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498724" y="1556363"/>
            <a:ext cx="346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Opposite side PQ </a:t>
            </a:r>
            <a:r>
              <a:rPr lang="en-GB" sz="2400" dirty="0">
                <a:cs typeface="Times New Roman" panose="02020603050405020304" pitchFamily="18" charset="0"/>
              </a:rPr>
              <a:t>=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98" name="Straight Connector 97"/>
          <p:cNvCxnSpPr/>
          <p:nvPr/>
        </p:nvCxnSpPr>
        <p:spPr>
          <a:xfrm>
            <a:off x="451001" y="632793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e 4"/>
          <p:cNvSpPr/>
          <p:nvPr/>
        </p:nvSpPr>
        <p:spPr>
          <a:xfrm>
            <a:off x="-176686" y="5678921"/>
            <a:ext cx="1352833" cy="1295686"/>
          </a:xfrm>
          <a:prstGeom prst="pie">
            <a:avLst>
              <a:gd name="adj1" fmla="val 19141587"/>
              <a:gd name="adj2" fmla="val 21586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144458" y="5889082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Symbol" panose="05050102010706020507" pitchFamily="18" charset="2"/>
              </a:rPr>
              <a:t>q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5501399" y="2039300"/>
                <a:ext cx="3260980" cy="614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sin </a:t>
                </a:r>
                <a:r>
                  <a:rPr lang="en-GB" sz="2400" i="1" dirty="0">
                    <a:latin typeface="Symbol" panose="05050102010706020507" pitchFamily="18" charset="2"/>
                  </a:rPr>
                  <a:t>q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𝑂𝑃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399" y="2039300"/>
                <a:ext cx="3260980" cy="614848"/>
              </a:xfrm>
              <a:prstGeom prst="rect">
                <a:avLst/>
              </a:prstGeom>
              <a:blipFill>
                <a:blip r:embed="rId3"/>
                <a:stretch>
                  <a:fillRect l="-2804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4023920" y="6042747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Q</a:t>
            </a:r>
          </a:p>
        </p:txBody>
      </p:sp>
      <p:sp>
        <p:nvSpPr>
          <p:cNvPr id="3" name="Rectangle 2"/>
          <p:cNvSpPr/>
          <p:nvPr/>
        </p:nvSpPr>
        <p:spPr>
          <a:xfrm>
            <a:off x="3706376" y="6083983"/>
            <a:ext cx="261072" cy="251850"/>
          </a:xfrm>
          <a:prstGeom prst="rect">
            <a:avLst/>
          </a:prstGeom>
          <a:solidFill>
            <a:schemeClr val="accent1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3971993" y="3388126"/>
            <a:ext cx="0" cy="29535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073310" y="44955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/>
              <a:t>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134853" y="4961457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= sin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128297" y="6004803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cs typeface="Times New Roman" panose="02020603050405020304" pitchFamily="18" charset="0"/>
              </a:rPr>
              <a:t>= cos</a:t>
            </a:r>
            <a:r>
              <a:rPr lang="en-GB" sz="1800" i="1" dirty="0"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Symbol" panose="05050102010706020507" pitchFamily="18" charset="2"/>
              </a:rPr>
              <a:t>q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DFFA116-9601-4FDF-BE37-B578BB940D4A}"/>
              </a:ext>
            </a:extLst>
          </p:cNvPr>
          <p:cNvSpPr/>
          <p:nvPr/>
        </p:nvSpPr>
        <p:spPr>
          <a:xfrm>
            <a:off x="2901909" y="3177093"/>
            <a:ext cx="8162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8B5BB46-34AD-4CB5-8AA6-8A8236E1F132}"/>
                  </a:ext>
                </a:extLst>
              </p:cNvPr>
              <p:cNvSpPr/>
              <p:nvPr/>
            </p:nvSpPr>
            <p:spPr>
              <a:xfrm>
                <a:off x="7107548" y="2064306"/>
                <a:ext cx="387414" cy="564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8B5BB46-34AD-4CB5-8AA6-8A8236E1F1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548" y="2064306"/>
                <a:ext cx="387414" cy="564835"/>
              </a:xfrm>
              <a:prstGeom prst="rect">
                <a:avLst/>
              </a:prstGeom>
              <a:blipFill>
                <a:blip r:embed="rId4"/>
                <a:stretch>
                  <a:fillRect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91EB971A-255F-4E25-A254-32BEE9C2F36A}"/>
              </a:ext>
            </a:extLst>
          </p:cNvPr>
          <p:cNvSpPr/>
          <p:nvPr/>
        </p:nvSpPr>
        <p:spPr>
          <a:xfrm>
            <a:off x="6940323" y="216205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EF5F7B-8141-4E42-A89B-2D3D6908C099}"/>
              </a:ext>
            </a:extLst>
          </p:cNvPr>
          <p:cNvSpPr txBox="1"/>
          <p:nvPr/>
        </p:nvSpPr>
        <p:spPr>
          <a:xfrm>
            <a:off x="5478203" y="2722826"/>
            <a:ext cx="2158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sin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/>
              <p:nvPr/>
            </p:nvSpPr>
            <p:spPr>
              <a:xfrm>
                <a:off x="5412961" y="3227859"/>
                <a:ext cx="3447339" cy="614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cos </a:t>
                </a:r>
                <a:r>
                  <a:rPr lang="en-GB" sz="2400" i="1" dirty="0">
                    <a:latin typeface="Symbol" panose="05050102010706020507" pitchFamily="18" charset="2"/>
                  </a:rPr>
                  <a:t>q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𝑂𝑄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𝑂𝑃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961" y="3227859"/>
                <a:ext cx="3447339" cy="614848"/>
              </a:xfrm>
              <a:prstGeom prst="rect">
                <a:avLst/>
              </a:prstGeom>
              <a:blipFill>
                <a:blip r:embed="rId5"/>
                <a:stretch>
                  <a:fillRect l="-2832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FB0F2992-8B5C-4E8D-BE70-722CBACE51C1}"/>
              </a:ext>
            </a:extLst>
          </p:cNvPr>
          <p:cNvSpPr txBox="1"/>
          <p:nvPr/>
        </p:nvSpPr>
        <p:spPr>
          <a:xfrm>
            <a:off x="5442535" y="3914501"/>
            <a:ext cx="2028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1062D6F-354C-4E53-91A5-426D25A1DEBE}"/>
                  </a:ext>
                </a:extLst>
              </p:cNvPr>
              <p:cNvSpPr/>
              <p:nvPr/>
            </p:nvSpPr>
            <p:spPr>
              <a:xfrm>
                <a:off x="7093671" y="3265125"/>
                <a:ext cx="387414" cy="564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1062D6F-354C-4E53-91A5-426D25A1D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671" y="3265125"/>
                <a:ext cx="387414" cy="564835"/>
              </a:xfrm>
              <a:prstGeom prst="rect">
                <a:avLst/>
              </a:prstGeom>
              <a:blipFill>
                <a:blip r:embed="rId6"/>
                <a:stretch>
                  <a:fillRect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>
            <a:extLst>
              <a:ext uri="{FF2B5EF4-FFF2-40B4-BE49-F238E27FC236}">
                <a16:creationId xmlns:a16="http://schemas.microsoft.com/office/drawing/2014/main" id="{86DD34D3-7C6F-459A-9929-D7BBC4A69669}"/>
              </a:ext>
            </a:extLst>
          </p:cNvPr>
          <p:cNvSpPr/>
          <p:nvPr/>
        </p:nvSpPr>
        <p:spPr>
          <a:xfrm>
            <a:off x="6926446" y="3362877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545856F-BE2F-4845-957D-844D0B9FB282}"/>
              </a:ext>
            </a:extLst>
          </p:cNvPr>
          <p:cNvSpPr txBox="1"/>
          <p:nvPr/>
        </p:nvSpPr>
        <p:spPr>
          <a:xfrm>
            <a:off x="5497098" y="4418769"/>
            <a:ext cx="317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/>
              <p:nvPr/>
            </p:nvSpPr>
            <p:spPr>
              <a:xfrm>
                <a:off x="5466419" y="4950990"/>
                <a:ext cx="1740610" cy="657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tan </a:t>
                </a:r>
                <a:r>
                  <a:rPr lang="en-GB" sz="2400" i="1" dirty="0">
                    <a:latin typeface="Symbol" panose="05050102010706020507" pitchFamily="18" charset="2"/>
                  </a:rPr>
                  <a:t>q</a:t>
                </a:r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𝑂𝑄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419" y="4950990"/>
                <a:ext cx="1740610" cy="657103"/>
              </a:xfrm>
              <a:prstGeom prst="rect">
                <a:avLst/>
              </a:prstGeom>
              <a:blipFill>
                <a:blip r:embed="rId7"/>
                <a:stretch>
                  <a:fillRect l="-5614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/>
              <p:nvPr/>
            </p:nvSpPr>
            <p:spPr>
              <a:xfrm>
                <a:off x="6961956" y="4882312"/>
                <a:ext cx="960553" cy="724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956" y="4882312"/>
                <a:ext cx="960553" cy="7247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/>
              <p:nvPr/>
            </p:nvSpPr>
            <p:spPr>
              <a:xfrm>
                <a:off x="7534543" y="4819441"/>
                <a:ext cx="960553" cy="789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A437F41-9C5B-44D5-944C-A22F9C067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543" y="4819441"/>
                <a:ext cx="960553" cy="789383"/>
              </a:xfrm>
              <a:prstGeom prst="rect">
                <a:avLst/>
              </a:prstGeom>
              <a:blipFill>
                <a:blip r:embed="rId9"/>
                <a:stretch>
                  <a:fillRect r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>
            <a:extLst>
              <a:ext uri="{FF2B5EF4-FFF2-40B4-BE49-F238E27FC236}">
                <a16:creationId xmlns:a16="http://schemas.microsoft.com/office/drawing/2014/main" id="{D19BFC52-0090-74F6-B822-4250F0B43367}"/>
              </a:ext>
            </a:extLst>
          </p:cNvPr>
          <p:cNvSpPr/>
          <p:nvPr/>
        </p:nvSpPr>
        <p:spPr>
          <a:xfrm>
            <a:off x="1935564" y="602524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21B9EDD-039E-0467-B260-2B003E55FB80}"/>
              </a:ext>
            </a:extLst>
          </p:cNvPr>
          <p:cNvSpPr/>
          <p:nvPr/>
        </p:nvSpPr>
        <p:spPr>
          <a:xfrm>
            <a:off x="3991224" y="4943144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6E6DB0A-A71D-6C5D-8BB4-E7938C1BACBC}"/>
              </a:ext>
            </a:extLst>
          </p:cNvPr>
          <p:cNvSpPr txBox="1"/>
          <p:nvPr/>
        </p:nvSpPr>
        <p:spPr>
          <a:xfrm>
            <a:off x="5466419" y="5622263"/>
            <a:ext cx="3712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latin typeface="+mn-lt"/>
              </a:rPr>
              <a:t>Using Pythagoras theorem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7BC532C-A7A6-0E77-73F5-39D2B5EF3D56}"/>
              </a:ext>
            </a:extLst>
          </p:cNvPr>
          <p:cNvSpPr txBox="1"/>
          <p:nvPr/>
        </p:nvSpPr>
        <p:spPr>
          <a:xfrm>
            <a:off x="5662967" y="6181182"/>
            <a:ext cx="301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cos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400" dirty="0"/>
              <a:t> sin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i="1" dirty="0">
                <a:latin typeface="Symbol" panose="05050102010706020507" pitchFamily="18" charset="2"/>
              </a:rPr>
              <a:t>q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1" name="Rectangle 90">
            <a:hlinkClick r:id="rId10"/>
            <a:extLst>
              <a:ext uri="{FF2B5EF4-FFF2-40B4-BE49-F238E27FC236}">
                <a16:creationId xmlns:a16="http://schemas.microsoft.com/office/drawing/2014/main" id="{4228B6FA-3CFB-CF82-4C17-314B9821C666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hlinkClick r:id="rId10"/>
            <a:extLst>
              <a:ext uri="{FF2B5EF4-FFF2-40B4-BE49-F238E27FC236}">
                <a16:creationId xmlns:a16="http://schemas.microsoft.com/office/drawing/2014/main" id="{448BA675-EE36-5A40-0155-D10E6E92EEAC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9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2" grpId="0"/>
      <p:bldP spid="96" grpId="0"/>
      <p:bldP spid="97" grpId="0"/>
      <p:bldP spid="100" grpId="0"/>
      <p:bldP spid="50" grpId="0"/>
      <p:bldP spid="51" grpId="0"/>
      <p:bldP spid="52" grpId="0"/>
      <p:bldP spid="54" grpId="0"/>
      <p:bldP spid="4" grpId="0"/>
      <p:bldP spid="6" grpId="0"/>
      <p:bldP spid="57" grpId="0"/>
      <p:bldP spid="58" grpId="0"/>
      <p:bldP spid="59" grpId="0"/>
      <p:bldP spid="61" grpId="0"/>
      <p:bldP spid="62" grpId="0"/>
      <p:bldP spid="63" grpId="0"/>
      <p:bldP spid="65" grpId="0"/>
      <p:bldP spid="66" grpId="0"/>
      <p:bldP spid="67" grpId="0"/>
      <p:bldP spid="64" grpId="0"/>
      <p:bldP spid="71" grpId="0"/>
      <p:bldP spid="7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 rotWithShape="1">
          <a:blip r:embed="rId2"/>
          <a:srcRect l="8698" t="18510" r="54444" b="17096"/>
          <a:stretch/>
        </p:blipFill>
        <p:spPr>
          <a:xfrm>
            <a:off x="384296" y="1539553"/>
            <a:ext cx="4800600" cy="4800600"/>
          </a:xfrm>
          <a:prstGeom prst="rect">
            <a:avLst/>
          </a:prstGeom>
        </p:spPr>
      </p:pic>
      <p:sp>
        <p:nvSpPr>
          <p:cNvPr id="14" name="Pie 13"/>
          <p:cNvSpPr/>
          <p:nvPr/>
        </p:nvSpPr>
        <p:spPr>
          <a:xfrm>
            <a:off x="-4109328" y="1761323"/>
            <a:ext cx="9144000" cy="9144000"/>
          </a:xfrm>
          <a:prstGeom prst="pie">
            <a:avLst>
              <a:gd name="adj1" fmla="val 16196902"/>
              <a:gd name="adj2" fmla="val 21594396"/>
            </a:avLst>
          </a:prstGeom>
          <a:noFill/>
          <a:ln w="222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12035" y="2738042"/>
            <a:ext cx="3822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P: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856194" y="3107374"/>
            <a:ext cx="2287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30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05313" y="4097575"/>
            <a:ext cx="3829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P: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856194" y="4452827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0.87</a:t>
            </a:r>
            <a:r>
              <a:rPr lang="en-GB" sz="2400" i="1" dirty="0">
                <a:latin typeface="Symbol" panose="05050102010706020507" pitchFamily="18" charset="2"/>
              </a:rPr>
              <a:t>,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7743" y="667293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4296" y="1071822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2 </a:t>
            </a:r>
            <a:r>
              <a:rPr lang="en-GB" sz="2400" dirty="0" err="1">
                <a:latin typeface="+mn-lt"/>
              </a:rPr>
              <a:t>dp</a:t>
            </a:r>
            <a:endParaRPr lang="en-GB" sz="2400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05987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31" name="Rectangle 30"/>
          <p:cNvSpPr/>
          <p:nvPr/>
        </p:nvSpPr>
        <p:spPr>
          <a:xfrm>
            <a:off x="204404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32" name="Rectangle 31"/>
          <p:cNvSpPr/>
          <p:nvPr/>
        </p:nvSpPr>
        <p:spPr>
          <a:xfrm>
            <a:off x="249558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33" name="Rectangle 32"/>
          <p:cNvSpPr/>
          <p:nvPr/>
        </p:nvSpPr>
        <p:spPr>
          <a:xfrm>
            <a:off x="3003656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34" name="Rectangle 33"/>
          <p:cNvSpPr/>
          <p:nvPr/>
        </p:nvSpPr>
        <p:spPr>
          <a:xfrm>
            <a:off x="3414791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35" name="Rectangle 34"/>
          <p:cNvSpPr/>
          <p:nvPr/>
        </p:nvSpPr>
        <p:spPr>
          <a:xfrm>
            <a:off x="3882530" y="631265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36" name="Rectangle 35"/>
          <p:cNvSpPr/>
          <p:nvPr/>
        </p:nvSpPr>
        <p:spPr>
          <a:xfrm>
            <a:off x="1142753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37" name="Rectangle 36"/>
          <p:cNvSpPr/>
          <p:nvPr/>
        </p:nvSpPr>
        <p:spPr>
          <a:xfrm>
            <a:off x="720275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38" name="Rectangle 37"/>
          <p:cNvSpPr/>
          <p:nvPr/>
        </p:nvSpPr>
        <p:spPr>
          <a:xfrm>
            <a:off x="4880135" y="63100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39" name="Rectangle 38"/>
          <p:cNvSpPr/>
          <p:nvPr/>
        </p:nvSpPr>
        <p:spPr>
          <a:xfrm>
            <a:off x="4351799" y="6310040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sp>
        <p:nvSpPr>
          <p:cNvPr id="40" name="Rectangle 39"/>
          <p:cNvSpPr/>
          <p:nvPr/>
        </p:nvSpPr>
        <p:spPr>
          <a:xfrm>
            <a:off x="42957" y="57132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0.1</a:t>
            </a:r>
            <a:endParaRPr lang="en-GB" sz="1800" dirty="0"/>
          </a:p>
        </p:txBody>
      </p:sp>
      <p:sp>
        <p:nvSpPr>
          <p:cNvPr id="42" name="Rectangle 41"/>
          <p:cNvSpPr/>
          <p:nvPr/>
        </p:nvSpPr>
        <p:spPr>
          <a:xfrm>
            <a:off x="45720" y="478690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0.3</a:t>
            </a:r>
            <a:endParaRPr lang="en-GB" sz="1800" dirty="0"/>
          </a:p>
        </p:txBody>
      </p:sp>
      <p:sp>
        <p:nvSpPr>
          <p:cNvPr id="43" name="Rectangle 42"/>
          <p:cNvSpPr/>
          <p:nvPr/>
        </p:nvSpPr>
        <p:spPr>
          <a:xfrm>
            <a:off x="45720" y="4404837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0.4</a:t>
            </a:r>
            <a:endParaRPr lang="en-GB" sz="1800" dirty="0"/>
          </a:p>
        </p:txBody>
      </p:sp>
      <p:sp>
        <p:nvSpPr>
          <p:cNvPr id="44" name="Rectangle 43"/>
          <p:cNvSpPr/>
          <p:nvPr/>
        </p:nvSpPr>
        <p:spPr>
          <a:xfrm>
            <a:off x="45720" y="3939561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0.5</a:t>
            </a:r>
            <a:endParaRPr lang="en-GB" sz="1800" dirty="0"/>
          </a:p>
        </p:txBody>
      </p:sp>
      <p:sp>
        <p:nvSpPr>
          <p:cNvPr id="45" name="Rectangle 44"/>
          <p:cNvSpPr/>
          <p:nvPr/>
        </p:nvSpPr>
        <p:spPr>
          <a:xfrm>
            <a:off x="45720" y="3503045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0.6</a:t>
            </a:r>
            <a:endParaRPr lang="en-GB" sz="1800" dirty="0"/>
          </a:p>
        </p:txBody>
      </p:sp>
      <p:sp>
        <p:nvSpPr>
          <p:cNvPr id="46" name="Rectangle 45"/>
          <p:cNvSpPr/>
          <p:nvPr/>
        </p:nvSpPr>
        <p:spPr>
          <a:xfrm>
            <a:off x="45720" y="3040009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0.7</a:t>
            </a:r>
            <a:endParaRPr lang="en-GB" sz="1800" dirty="0"/>
          </a:p>
        </p:txBody>
      </p:sp>
      <p:sp>
        <p:nvSpPr>
          <p:cNvPr id="47" name="Rectangle 46"/>
          <p:cNvSpPr/>
          <p:nvPr/>
        </p:nvSpPr>
        <p:spPr>
          <a:xfrm>
            <a:off x="45720" y="2577952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0.8</a:t>
            </a:r>
            <a:endParaRPr lang="en-GB" sz="1800" dirty="0"/>
          </a:p>
        </p:txBody>
      </p:sp>
      <p:sp>
        <p:nvSpPr>
          <p:cNvPr id="48" name="Rectangle 47"/>
          <p:cNvSpPr/>
          <p:nvPr/>
        </p:nvSpPr>
        <p:spPr>
          <a:xfrm>
            <a:off x="45720" y="5223423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0.2</a:t>
            </a:r>
            <a:endParaRPr lang="en-GB" sz="1800" dirty="0"/>
          </a:p>
        </p:txBody>
      </p:sp>
      <p:sp>
        <p:nvSpPr>
          <p:cNvPr id="49" name="Rectangle 48"/>
          <p:cNvSpPr/>
          <p:nvPr/>
        </p:nvSpPr>
        <p:spPr>
          <a:xfrm>
            <a:off x="181251" y="1662307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</a:t>
            </a:r>
            <a:endParaRPr lang="en-GB" sz="1800" dirty="0"/>
          </a:p>
        </p:txBody>
      </p:sp>
      <p:sp>
        <p:nvSpPr>
          <p:cNvPr id="50" name="Rectangle 49"/>
          <p:cNvSpPr/>
          <p:nvPr/>
        </p:nvSpPr>
        <p:spPr>
          <a:xfrm>
            <a:off x="45720" y="2113108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0.9</a:t>
            </a:r>
            <a:endParaRPr lang="en-GB" sz="1800" dirty="0"/>
          </a:p>
        </p:txBody>
      </p:sp>
      <p:sp>
        <p:nvSpPr>
          <p:cNvPr id="51" name="Rectangle 50"/>
          <p:cNvSpPr/>
          <p:nvPr/>
        </p:nvSpPr>
        <p:spPr>
          <a:xfrm>
            <a:off x="1148399" y="1519293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2" name="Rectangle 51"/>
          <p:cNvSpPr/>
          <p:nvPr/>
        </p:nvSpPr>
        <p:spPr>
          <a:xfrm>
            <a:off x="1957360" y="174100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3" name="Rectangle 52"/>
          <p:cNvSpPr/>
          <p:nvPr/>
        </p:nvSpPr>
        <p:spPr>
          <a:xfrm>
            <a:off x="2708538" y="212422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4" name="Rectangle 53"/>
          <p:cNvSpPr/>
          <p:nvPr/>
        </p:nvSpPr>
        <p:spPr>
          <a:xfrm>
            <a:off x="3367650" y="2547016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5" name="Rectangle 54"/>
          <p:cNvSpPr/>
          <p:nvPr/>
        </p:nvSpPr>
        <p:spPr>
          <a:xfrm>
            <a:off x="3971223" y="315303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6" name="Rectangle 55"/>
          <p:cNvSpPr/>
          <p:nvPr/>
        </p:nvSpPr>
        <p:spPr>
          <a:xfrm>
            <a:off x="4383955" y="381161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7" name="Rectangle 56"/>
          <p:cNvSpPr/>
          <p:nvPr/>
        </p:nvSpPr>
        <p:spPr>
          <a:xfrm>
            <a:off x="4699333" y="4548366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8" name="Rectangle 57"/>
          <p:cNvSpPr/>
          <p:nvPr/>
        </p:nvSpPr>
        <p:spPr>
          <a:xfrm>
            <a:off x="4906362" y="531590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4380576" y="4029695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237333" y="119702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The unit quarter circle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638459" y="4447322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859345" y="4436590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)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459708" y="6335089"/>
            <a:ext cx="484632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-5400000">
            <a:off x="-2007669" y="3889586"/>
            <a:ext cx="4937760" cy="0"/>
          </a:xfrm>
          <a:prstGeom prst="line">
            <a:avLst/>
          </a:prstGeom>
          <a:ln w="47625">
            <a:solidFill>
              <a:srgbClr val="00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123421" y="6283746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64298" y="1388228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37333" y="6283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0</a:t>
            </a:r>
            <a:endParaRPr lang="en-GB" sz="1800" dirty="0"/>
          </a:p>
        </p:txBody>
      </p:sp>
      <p:cxnSp>
        <p:nvCxnSpPr>
          <p:cNvPr id="4" name="Straight Connector 3"/>
          <p:cNvCxnSpPr/>
          <p:nvPr/>
        </p:nvCxnSpPr>
        <p:spPr>
          <a:xfrm rot="-300000">
            <a:off x="451001" y="6139672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-600000">
            <a:off x="421431" y="594593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-1200000">
            <a:off x="317934" y="5559871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-1800000">
            <a:off x="154078" y="5198981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-2400000">
            <a:off x="-71333" y="4874368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-3000000">
            <a:off x="-353100" y="4590838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-3600000">
            <a:off x="-684063" y="4363991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-4200000">
            <a:off x="-1042739" y="4194752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-4800000">
            <a:off x="-1429044" y="4089527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-900000">
            <a:off x="381623" y="5750357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-1500000">
            <a:off x="246978" y="5370714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-2100000">
            <a:off x="45995" y="5029923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-3300000">
            <a:off x="-513570" y="4474144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-3900000">
            <a:off x="-859471" y="4271070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-4500000">
            <a:off x="-1234884" y="4134479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-5100000">
            <a:off x="-1624637" y="4062315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-2700000">
            <a:off x="-211401" y="4726444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415744" y="4060476"/>
            <a:ext cx="0" cy="237744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15073" y="4066029"/>
            <a:ext cx="41148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>
            <a:spLocks noChangeAspect="1"/>
          </p:cNvSpPr>
          <p:nvPr/>
        </p:nvSpPr>
        <p:spPr>
          <a:xfrm>
            <a:off x="429825" y="6306248"/>
            <a:ext cx="64008" cy="6400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67" name="Rectangle 66"/>
          <p:cNvSpPr/>
          <p:nvPr/>
        </p:nvSpPr>
        <p:spPr>
          <a:xfrm>
            <a:off x="4337072" y="3645458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74" name="Rectangle 73">
            <a:hlinkClick r:id="rId3"/>
            <a:extLst>
              <a:ext uri="{FF2B5EF4-FFF2-40B4-BE49-F238E27FC236}">
                <a16:creationId xmlns:a16="http://schemas.microsoft.com/office/drawing/2014/main" id="{F7DF70A4-7B93-EFD7-AE32-F7078212946C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hlinkClick r:id="rId3"/>
            <a:extLst>
              <a:ext uri="{FF2B5EF4-FFF2-40B4-BE49-F238E27FC236}">
                <a16:creationId xmlns:a16="http://schemas.microsoft.com/office/drawing/2014/main" id="{2315C37E-297B-9FEF-ACCF-4F27E611692A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86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4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6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3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9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8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2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4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1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8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7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4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6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1" grpId="0"/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AEC0CD7B-CB03-0414-A8D9-BAF79933B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59" y="1748557"/>
            <a:ext cx="4785014" cy="4800600"/>
          </a:xfrm>
          <a:prstGeom prst="rect">
            <a:avLst/>
          </a:prstGeom>
        </p:spPr>
      </p:pic>
      <p:sp>
        <p:nvSpPr>
          <p:cNvPr id="7" name="Pie 6"/>
          <p:cNvSpPr/>
          <p:nvPr/>
        </p:nvSpPr>
        <p:spPr>
          <a:xfrm>
            <a:off x="2258009" y="3666859"/>
            <a:ext cx="914400" cy="914400"/>
          </a:xfrm>
          <a:prstGeom prst="pie">
            <a:avLst>
              <a:gd name="adj1" fmla="val 18227460"/>
              <a:gd name="adj2" fmla="val 60478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071" y="672621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4179" y="114465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2 sf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6616" y="1901104"/>
            <a:ext cx="60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55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069316" y="2172100"/>
            <a:ext cx="0" cy="1938528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58423" y="208090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23147" y="1762383"/>
            <a:ext cx="4773168" cy="477316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35326" y="7675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96057" y="2021289"/>
            <a:ext cx="3534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P: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14961" y="2926555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55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9472" y="3936040"/>
            <a:ext cx="349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P </a:t>
            </a:r>
            <a:r>
              <a:rPr lang="en-GB" dirty="0">
                <a:latin typeface="+mn-lt"/>
              </a:rPr>
              <a:t>correct to 2 sf 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45560" y="5144781"/>
            <a:ext cx="1620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>
                <a:latin typeface="Symbol" panose="05050102010706020507" pitchFamily="18" charset="2"/>
              </a:rPr>
              <a:t>0.57</a:t>
            </a:r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0.82)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2731108" y="2190379"/>
            <a:ext cx="1371600" cy="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C641525E-1FE3-D0EE-6D82-23FC75337774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B0BFB1BF-AFB8-FE03-C637-A4E42A84B838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F0B8BA-24B9-43B5-E2B1-219B673594E5}"/>
              </a:ext>
            </a:extLst>
          </p:cNvPr>
          <p:cNvCxnSpPr>
            <a:cxnSpLocks/>
          </p:cNvCxnSpPr>
          <p:nvPr/>
        </p:nvCxnSpPr>
        <p:spPr>
          <a:xfrm rot="-300000">
            <a:off x="328232" y="413864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E7D7B-92FD-72DC-606C-88BB0D52F629}"/>
              </a:ext>
            </a:extLst>
          </p:cNvPr>
          <p:cNvCxnSpPr>
            <a:cxnSpLocks/>
          </p:cNvCxnSpPr>
          <p:nvPr/>
        </p:nvCxnSpPr>
        <p:spPr>
          <a:xfrm rot="-600000">
            <a:off x="33004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91F4C4-D9D8-FE09-7846-CCC3CB22F1D9}"/>
              </a:ext>
            </a:extLst>
          </p:cNvPr>
          <p:cNvCxnSpPr>
            <a:cxnSpLocks/>
          </p:cNvCxnSpPr>
          <p:nvPr/>
        </p:nvCxnSpPr>
        <p:spPr>
          <a:xfrm rot="-12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8D0561-0D3D-1064-2469-4143BDCC2D61}"/>
              </a:ext>
            </a:extLst>
          </p:cNvPr>
          <p:cNvCxnSpPr>
            <a:cxnSpLocks/>
          </p:cNvCxnSpPr>
          <p:nvPr/>
        </p:nvCxnSpPr>
        <p:spPr>
          <a:xfrm rot="-1800000">
            <a:off x="326709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1F215-C690-862B-411D-CD89458EA1A9}"/>
              </a:ext>
            </a:extLst>
          </p:cNvPr>
          <p:cNvCxnSpPr>
            <a:cxnSpLocks/>
          </p:cNvCxnSpPr>
          <p:nvPr/>
        </p:nvCxnSpPr>
        <p:spPr>
          <a:xfrm rot="-24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8FE75AE-66AC-DD07-19CE-43A795D0D456}"/>
              </a:ext>
            </a:extLst>
          </p:cNvPr>
          <p:cNvCxnSpPr>
            <a:cxnSpLocks/>
          </p:cNvCxnSpPr>
          <p:nvPr/>
        </p:nvCxnSpPr>
        <p:spPr>
          <a:xfrm rot="-30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3570B5-20A3-63DF-DB47-94F281DCE9DD}"/>
              </a:ext>
            </a:extLst>
          </p:cNvPr>
          <p:cNvCxnSpPr/>
          <p:nvPr/>
        </p:nvCxnSpPr>
        <p:spPr>
          <a:xfrm rot="-3600000">
            <a:off x="328232" y="41333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D84516-A861-55C2-BD8E-77ED7ED80172}"/>
              </a:ext>
            </a:extLst>
          </p:cNvPr>
          <p:cNvCxnSpPr/>
          <p:nvPr/>
        </p:nvCxnSpPr>
        <p:spPr>
          <a:xfrm rot="-42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184302-82CD-7C02-2BB2-FD11AB214E93}"/>
              </a:ext>
            </a:extLst>
          </p:cNvPr>
          <p:cNvCxnSpPr/>
          <p:nvPr/>
        </p:nvCxnSpPr>
        <p:spPr>
          <a:xfrm rot="-48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72D34F1-1607-AF93-AAAA-174ABFCCF80E}"/>
              </a:ext>
            </a:extLst>
          </p:cNvPr>
          <p:cNvCxnSpPr>
            <a:cxnSpLocks/>
          </p:cNvCxnSpPr>
          <p:nvPr/>
        </p:nvCxnSpPr>
        <p:spPr>
          <a:xfrm rot="-9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7E5D398-D88B-B0E4-C82E-97DE920AA108}"/>
              </a:ext>
            </a:extLst>
          </p:cNvPr>
          <p:cNvCxnSpPr>
            <a:cxnSpLocks/>
          </p:cNvCxnSpPr>
          <p:nvPr/>
        </p:nvCxnSpPr>
        <p:spPr>
          <a:xfrm rot="-1500000">
            <a:off x="329371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E0D6F45-9541-819C-72CA-FDE84AAADC0A}"/>
              </a:ext>
            </a:extLst>
          </p:cNvPr>
          <p:cNvCxnSpPr>
            <a:cxnSpLocks/>
          </p:cNvCxnSpPr>
          <p:nvPr/>
        </p:nvCxnSpPr>
        <p:spPr>
          <a:xfrm rot="-2100000">
            <a:off x="328232" y="414148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8CCC39A-5272-8BEF-DDB5-63870C986681}"/>
              </a:ext>
            </a:extLst>
          </p:cNvPr>
          <p:cNvCxnSpPr>
            <a:cxnSpLocks/>
          </p:cNvCxnSpPr>
          <p:nvPr/>
        </p:nvCxnSpPr>
        <p:spPr>
          <a:xfrm rot="-3300000">
            <a:off x="2172165" y="3193533"/>
            <a:ext cx="23774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B7A3CA-3AF9-4EBF-C4AC-7BFE50D1CF95}"/>
              </a:ext>
            </a:extLst>
          </p:cNvPr>
          <p:cNvCxnSpPr/>
          <p:nvPr/>
        </p:nvCxnSpPr>
        <p:spPr>
          <a:xfrm rot="-39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DE57867-E401-F845-B5FF-EC850225627F}"/>
              </a:ext>
            </a:extLst>
          </p:cNvPr>
          <p:cNvCxnSpPr/>
          <p:nvPr/>
        </p:nvCxnSpPr>
        <p:spPr>
          <a:xfrm rot="-45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71256D-BC51-7809-CA26-C4B643FB7BA4}"/>
              </a:ext>
            </a:extLst>
          </p:cNvPr>
          <p:cNvCxnSpPr/>
          <p:nvPr/>
        </p:nvCxnSpPr>
        <p:spPr>
          <a:xfrm rot="-5100000">
            <a:off x="328232" y="41384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DF282E-E559-BA59-58C9-8D5C7A66AD23}"/>
              </a:ext>
            </a:extLst>
          </p:cNvPr>
          <p:cNvCxnSpPr>
            <a:cxnSpLocks/>
          </p:cNvCxnSpPr>
          <p:nvPr/>
        </p:nvCxnSpPr>
        <p:spPr>
          <a:xfrm rot="-27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24F1966-FDEF-759F-2447-F830047E45F1}"/>
              </a:ext>
            </a:extLst>
          </p:cNvPr>
          <p:cNvCxnSpPr>
            <a:cxnSpLocks/>
          </p:cNvCxnSpPr>
          <p:nvPr/>
        </p:nvCxnSpPr>
        <p:spPr>
          <a:xfrm rot="-57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E098AC-CAB9-426A-BDC0-579E3DF3D6AA}"/>
              </a:ext>
            </a:extLst>
          </p:cNvPr>
          <p:cNvCxnSpPr>
            <a:cxnSpLocks/>
          </p:cNvCxnSpPr>
          <p:nvPr/>
        </p:nvCxnSpPr>
        <p:spPr>
          <a:xfrm rot="-60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EE3162-A8D9-7494-CC88-D52AB5F04424}"/>
              </a:ext>
            </a:extLst>
          </p:cNvPr>
          <p:cNvCxnSpPr>
            <a:cxnSpLocks/>
          </p:cNvCxnSpPr>
          <p:nvPr/>
        </p:nvCxnSpPr>
        <p:spPr>
          <a:xfrm rot="-66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36F39A7-8E05-8B4C-8E7C-BD158829AECD}"/>
              </a:ext>
            </a:extLst>
          </p:cNvPr>
          <p:cNvCxnSpPr>
            <a:cxnSpLocks/>
          </p:cNvCxnSpPr>
          <p:nvPr/>
        </p:nvCxnSpPr>
        <p:spPr>
          <a:xfrm rot="-72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72E5482-F0AC-A244-3969-C86232CCF37F}"/>
              </a:ext>
            </a:extLst>
          </p:cNvPr>
          <p:cNvCxnSpPr>
            <a:cxnSpLocks/>
          </p:cNvCxnSpPr>
          <p:nvPr/>
        </p:nvCxnSpPr>
        <p:spPr>
          <a:xfrm rot="-78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BE6AEB4-9008-41D9-37EF-C313219B2819}"/>
              </a:ext>
            </a:extLst>
          </p:cNvPr>
          <p:cNvCxnSpPr>
            <a:cxnSpLocks/>
          </p:cNvCxnSpPr>
          <p:nvPr/>
        </p:nvCxnSpPr>
        <p:spPr>
          <a:xfrm rot="-84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C7FB413-4E18-9199-4004-862BB612E05E}"/>
              </a:ext>
            </a:extLst>
          </p:cNvPr>
          <p:cNvCxnSpPr>
            <a:cxnSpLocks/>
          </p:cNvCxnSpPr>
          <p:nvPr/>
        </p:nvCxnSpPr>
        <p:spPr>
          <a:xfrm rot="-90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D43ADE8-78FD-BE42-5F90-E8966C1CBBE7}"/>
              </a:ext>
            </a:extLst>
          </p:cNvPr>
          <p:cNvCxnSpPr>
            <a:cxnSpLocks/>
          </p:cNvCxnSpPr>
          <p:nvPr/>
        </p:nvCxnSpPr>
        <p:spPr>
          <a:xfrm rot="-96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49D55AF-324A-91BD-64F2-2FE342A61194}"/>
              </a:ext>
            </a:extLst>
          </p:cNvPr>
          <p:cNvCxnSpPr>
            <a:cxnSpLocks/>
          </p:cNvCxnSpPr>
          <p:nvPr/>
        </p:nvCxnSpPr>
        <p:spPr>
          <a:xfrm rot="-102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3DDA639-325D-C82F-2874-A22FBF7BAA67}"/>
              </a:ext>
            </a:extLst>
          </p:cNvPr>
          <p:cNvCxnSpPr>
            <a:cxnSpLocks/>
          </p:cNvCxnSpPr>
          <p:nvPr/>
        </p:nvCxnSpPr>
        <p:spPr>
          <a:xfrm rot="-63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CDB4A9-7558-A47F-B25B-432BB962A141}"/>
              </a:ext>
            </a:extLst>
          </p:cNvPr>
          <p:cNvCxnSpPr>
            <a:cxnSpLocks/>
          </p:cNvCxnSpPr>
          <p:nvPr/>
        </p:nvCxnSpPr>
        <p:spPr>
          <a:xfrm rot="-69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0F7F45-9BD9-F58C-22E1-C61B48500D6B}"/>
              </a:ext>
            </a:extLst>
          </p:cNvPr>
          <p:cNvCxnSpPr>
            <a:cxnSpLocks/>
          </p:cNvCxnSpPr>
          <p:nvPr/>
        </p:nvCxnSpPr>
        <p:spPr>
          <a:xfrm rot="-75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F10F87B-C8F7-CA74-3225-62074913E993}"/>
              </a:ext>
            </a:extLst>
          </p:cNvPr>
          <p:cNvCxnSpPr>
            <a:cxnSpLocks/>
          </p:cNvCxnSpPr>
          <p:nvPr/>
        </p:nvCxnSpPr>
        <p:spPr>
          <a:xfrm rot="-87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CEE4CD9-C55C-634F-ABC0-1C9B7381AE35}"/>
              </a:ext>
            </a:extLst>
          </p:cNvPr>
          <p:cNvCxnSpPr>
            <a:cxnSpLocks/>
          </p:cNvCxnSpPr>
          <p:nvPr/>
        </p:nvCxnSpPr>
        <p:spPr>
          <a:xfrm rot="-93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F72EC1F-F0DB-5885-6745-D6D85EE3E2A5}"/>
              </a:ext>
            </a:extLst>
          </p:cNvPr>
          <p:cNvCxnSpPr>
            <a:cxnSpLocks/>
          </p:cNvCxnSpPr>
          <p:nvPr/>
        </p:nvCxnSpPr>
        <p:spPr>
          <a:xfrm rot="-99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0F00FBD-870F-1576-E006-7281B78DE7A3}"/>
              </a:ext>
            </a:extLst>
          </p:cNvPr>
          <p:cNvCxnSpPr>
            <a:cxnSpLocks/>
          </p:cNvCxnSpPr>
          <p:nvPr/>
        </p:nvCxnSpPr>
        <p:spPr>
          <a:xfrm rot="-105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1E67458-82FE-CDEC-923D-47B800A9F0A3}"/>
              </a:ext>
            </a:extLst>
          </p:cNvPr>
          <p:cNvCxnSpPr>
            <a:cxnSpLocks/>
          </p:cNvCxnSpPr>
          <p:nvPr/>
        </p:nvCxnSpPr>
        <p:spPr>
          <a:xfrm rot="-8100000">
            <a:off x="32823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F4FAE50-C41C-EADE-EB35-76F3B2C0B4BB}"/>
              </a:ext>
            </a:extLst>
          </p:cNvPr>
          <p:cNvSpPr/>
          <p:nvPr/>
        </p:nvSpPr>
        <p:spPr>
          <a:xfrm>
            <a:off x="3008388" y="150350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4823D3D-2D26-F409-4832-FC92C6D117FA}"/>
              </a:ext>
            </a:extLst>
          </p:cNvPr>
          <p:cNvSpPr/>
          <p:nvPr/>
        </p:nvSpPr>
        <p:spPr>
          <a:xfrm>
            <a:off x="3398610" y="1611013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A4B760-EEE8-EE7D-1B42-BB3E8DA101D9}"/>
              </a:ext>
            </a:extLst>
          </p:cNvPr>
          <p:cNvSpPr/>
          <p:nvPr/>
        </p:nvSpPr>
        <p:spPr>
          <a:xfrm>
            <a:off x="3831772" y="182897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6A60A35-2C42-0168-7C74-16CC5636B11E}"/>
              </a:ext>
            </a:extLst>
          </p:cNvPr>
          <p:cNvSpPr/>
          <p:nvPr/>
        </p:nvSpPr>
        <p:spPr>
          <a:xfrm>
            <a:off x="4161804" y="206179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CDC82A1-9A02-1A5A-B1FE-129D5EEFC302}"/>
              </a:ext>
            </a:extLst>
          </p:cNvPr>
          <p:cNvSpPr/>
          <p:nvPr/>
        </p:nvSpPr>
        <p:spPr>
          <a:xfrm>
            <a:off x="4473332" y="236314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F189FD5-1481-5DA7-8BBD-4DE73BE8E02D}"/>
              </a:ext>
            </a:extLst>
          </p:cNvPr>
          <p:cNvSpPr/>
          <p:nvPr/>
        </p:nvSpPr>
        <p:spPr>
          <a:xfrm>
            <a:off x="4721331" y="271716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0F3F0E9-5030-03C9-B53D-AB72D44F6ECE}"/>
              </a:ext>
            </a:extLst>
          </p:cNvPr>
          <p:cNvSpPr/>
          <p:nvPr/>
        </p:nvSpPr>
        <p:spPr>
          <a:xfrm>
            <a:off x="4871658" y="3071189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D1C0907-1185-950D-19A0-6E6D8477ED98}"/>
              </a:ext>
            </a:extLst>
          </p:cNvPr>
          <p:cNvSpPr/>
          <p:nvPr/>
        </p:nvSpPr>
        <p:spPr>
          <a:xfrm>
            <a:off x="5002103" y="349836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682701B-6535-D0C4-3D00-DBF17C4A24C9}"/>
              </a:ext>
            </a:extLst>
          </p:cNvPr>
          <p:cNvSpPr>
            <a:spLocks noChangeAspect="1"/>
          </p:cNvSpPr>
          <p:nvPr/>
        </p:nvSpPr>
        <p:spPr>
          <a:xfrm>
            <a:off x="4033719" y="2155771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517699" y="403480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61324" y="2083807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4513" y="2977783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B4DDAE7-EF0A-1BFA-1503-9955C94C1C1F}"/>
              </a:ext>
            </a:extLst>
          </p:cNvPr>
          <p:cNvCxnSpPr/>
          <p:nvPr/>
        </p:nvCxnSpPr>
        <p:spPr>
          <a:xfrm rot="-3300000">
            <a:off x="836270" y="5109802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3502" y="4124649"/>
            <a:ext cx="484632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19475" y="1678099"/>
            <a:ext cx="0" cy="4846320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EB8D9D9C-9C5D-39E4-2A2E-A880CD1DDF34}"/>
              </a:ext>
            </a:extLst>
          </p:cNvPr>
          <p:cNvSpPr/>
          <p:nvPr/>
        </p:nvSpPr>
        <p:spPr>
          <a:xfrm>
            <a:off x="-90103" y="352031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2F5AFD7-B901-BDB2-AC96-9E166A6816AC}"/>
              </a:ext>
            </a:extLst>
          </p:cNvPr>
          <p:cNvSpPr/>
          <p:nvPr/>
        </p:nvSpPr>
        <p:spPr>
          <a:xfrm>
            <a:off x="-53599" y="309336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F69406-54D2-0128-1C41-6FCADEE43260}"/>
              </a:ext>
            </a:extLst>
          </p:cNvPr>
          <p:cNvSpPr/>
          <p:nvPr/>
        </p:nvSpPr>
        <p:spPr>
          <a:xfrm>
            <a:off x="163341" y="2683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9BE0C58-FAFA-3432-46B2-20EC9BA3C390}"/>
              </a:ext>
            </a:extLst>
          </p:cNvPr>
          <p:cNvSpPr/>
          <p:nvPr/>
        </p:nvSpPr>
        <p:spPr>
          <a:xfrm>
            <a:off x="436570" y="234660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722EED0-001E-B2E7-C2D7-48D8C0012BEA}"/>
              </a:ext>
            </a:extLst>
          </p:cNvPr>
          <p:cNvSpPr/>
          <p:nvPr/>
        </p:nvSpPr>
        <p:spPr>
          <a:xfrm>
            <a:off x="706201" y="205972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C8CC30-50D5-6177-A95E-3B946C77C0DF}"/>
              </a:ext>
            </a:extLst>
          </p:cNvPr>
          <p:cNvSpPr/>
          <p:nvPr/>
        </p:nvSpPr>
        <p:spPr>
          <a:xfrm>
            <a:off x="1010056" y="1813180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EF23AA-93F7-FBE0-DC3E-75E2211F2954}"/>
              </a:ext>
            </a:extLst>
          </p:cNvPr>
          <p:cNvSpPr/>
          <p:nvPr/>
        </p:nvSpPr>
        <p:spPr>
          <a:xfrm>
            <a:off x="1419841" y="162171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9724311-33FA-C54C-009C-19DCD0BD7FC2}"/>
              </a:ext>
            </a:extLst>
          </p:cNvPr>
          <p:cNvSpPr/>
          <p:nvPr/>
        </p:nvSpPr>
        <p:spPr>
          <a:xfrm>
            <a:off x="1876241" y="151704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E231EED-D296-7C5B-C87D-2DE8F36D4A00}"/>
              </a:ext>
            </a:extLst>
          </p:cNvPr>
          <p:cNvSpPr/>
          <p:nvPr/>
        </p:nvSpPr>
        <p:spPr>
          <a:xfrm>
            <a:off x="1764069" y="641297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F88E7D-181D-D0DB-2BAB-AC2BA147DF7F}"/>
              </a:ext>
            </a:extLst>
          </p:cNvPr>
          <p:cNvSpPr/>
          <p:nvPr/>
        </p:nvSpPr>
        <p:spPr>
          <a:xfrm>
            <a:off x="1384155" y="6273895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C79CE70-17EA-B570-F8B7-59418A981515}"/>
              </a:ext>
            </a:extLst>
          </p:cNvPr>
          <p:cNvSpPr/>
          <p:nvPr/>
        </p:nvSpPr>
        <p:spPr>
          <a:xfrm>
            <a:off x="985904" y="6095204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C1AADC3-5E6E-8B31-6FCB-B9CDAB706035}"/>
              </a:ext>
            </a:extLst>
          </p:cNvPr>
          <p:cNvSpPr/>
          <p:nvPr/>
        </p:nvSpPr>
        <p:spPr>
          <a:xfrm>
            <a:off x="685186" y="587870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7518E58-21CD-A394-BF9F-4744A3A00927}"/>
              </a:ext>
            </a:extLst>
          </p:cNvPr>
          <p:cNvSpPr/>
          <p:nvPr/>
        </p:nvSpPr>
        <p:spPr>
          <a:xfrm>
            <a:off x="372060" y="5537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17A2651-8A3B-D255-8BD8-B5F4780217F6}"/>
              </a:ext>
            </a:extLst>
          </p:cNvPr>
          <p:cNvSpPr/>
          <p:nvPr/>
        </p:nvSpPr>
        <p:spPr>
          <a:xfrm>
            <a:off x="114092" y="522287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ADD39DD-397B-EC4A-222A-1656CE58CE2C}"/>
              </a:ext>
            </a:extLst>
          </p:cNvPr>
          <p:cNvSpPr/>
          <p:nvPr/>
        </p:nvSpPr>
        <p:spPr>
          <a:xfrm>
            <a:off x="-9419" y="4839558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6318247-FFFF-0799-2202-7FFF6500068A}"/>
              </a:ext>
            </a:extLst>
          </p:cNvPr>
          <p:cNvSpPr/>
          <p:nvPr/>
        </p:nvSpPr>
        <p:spPr>
          <a:xfrm>
            <a:off x="-68798" y="438067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EB8078B-92D4-BFE8-D531-A85DADBA65E8}"/>
              </a:ext>
            </a:extLst>
          </p:cNvPr>
          <p:cNvSpPr/>
          <p:nvPr/>
        </p:nvSpPr>
        <p:spPr>
          <a:xfrm>
            <a:off x="4992247" y="442354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2EEB6F6-AD67-22FE-7E9F-520DBDD73412}"/>
              </a:ext>
            </a:extLst>
          </p:cNvPr>
          <p:cNvSpPr/>
          <p:nvPr/>
        </p:nvSpPr>
        <p:spPr>
          <a:xfrm>
            <a:off x="4860241" y="485883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99F2135-238D-F80B-22C8-D52FCCD80D2D}"/>
              </a:ext>
            </a:extLst>
          </p:cNvPr>
          <p:cNvSpPr/>
          <p:nvPr/>
        </p:nvSpPr>
        <p:spPr>
          <a:xfrm>
            <a:off x="4693569" y="526840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9D6C1EE-273E-AF01-475C-4120D0A8CB24}"/>
              </a:ext>
            </a:extLst>
          </p:cNvPr>
          <p:cNvSpPr/>
          <p:nvPr/>
        </p:nvSpPr>
        <p:spPr>
          <a:xfrm>
            <a:off x="4436504" y="560925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74772E5-E586-73EF-C12C-E1365241D93E}"/>
              </a:ext>
            </a:extLst>
          </p:cNvPr>
          <p:cNvSpPr/>
          <p:nvPr/>
        </p:nvSpPr>
        <p:spPr>
          <a:xfrm>
            <a:off x="4106282" y="592445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A5F3DC-9058-25E4-FB99-83581DBCE1AE}"/>
              </a:ext>
            </a:extLst>
          </p:cNvPr>
          <p:cNvSpPr/>
          <p:nvPr/>
        </p:nvSpPr>
        <p:spPr>
          <a:xfrm>
            <a:off x="3781450" y="619723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0ADCF3F-E7D6-260A-689D-00574AA05E9D}"/>
              </a:ext>
            </a:extLst>
          </p:cNvPr>
          <p:cNvSpPr/>
          <p:nvPr/>
        </p:nvSpPr>
        <p:spPr>
          <a:xfrm>
            <a:off x="3372883" y="634560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EE19A48-EA0D-FD90-95B2-54DD7224E742}"/>
              </a:ext>
            </a:extLst>
          </p:cNvPr>
          <p:cNvSpPr/>
          <p:nvPr/>
        </p:nvSpPr>
        <p:spPr>
          <a:xfrm>
            <a:off x="2928531" y="644308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4AC439D-7DB6-1307-1615-4CA70AF3493E}"/>
              </a:ext>
            </a:extLst>
          </p:cNvPr>
          <p:cNvSpPr/>
          <p:nvPr/>
        </p:nvSpPr>
        <p:spPr>
          <a:xfrm>
            <a:off x="7115235" y="2923591"/>
            <a:ext cx="1287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505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2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4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8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2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4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2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4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6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8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2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4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8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3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80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87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9400"/>
                            </p:stCondLst>
                            <p:childTnLst>
                              <p:par>
                                <p:cTn id="211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01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800"/>
                            </p:stCondLst>
                            <p:childTnLst>
                              <p:par>
                                <p:cTn id="21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22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29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36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43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22" grpId="0"/>
      <p:bldP spid="23" grpId="0"/>
      <p:bldP spid="24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13" grpId="0"/>
      <p:bldP spid="12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AEC0CD7B-CB03-0414-A8D9-BAF79933B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99" y="1748557"/>
            <a:ext cx="4785014" cy="4800600"/>
          </a:xfrm>
          <a:prstGeom prst="rect">
            <a:avLst/>
          </a:prstGeom>
        </p:spPr>
      </p:pic>
      <p:sp>
        <p:nvSpPr>
          <p:cNvPr id="7" name="Pie 6"/>
          <p:cNvSpPr/>
          <p:nvPr/>
        </p:nvSpPr>
        <p:spPr>
          <a:xfrm>
            <a:off x="2368849" y="3666859"/>
            <a:ext cx="914400" cy="914400"/>
          </a:xfrm>
          <a:prstGeom prst="pie">
            <a:avLst>
              <a:gd name="adj1" fmla="val 11602376"/>
              <a:gd name="adj2" fmla="val 60478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071" y="672621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State exactly the coordinates of the point P.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4179" y="1144651"/>
            <a:ext cx="8175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Find the coordinates of P correct to 2 sf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6917" y="3323882"/>
            <a:ext cx="691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165</a:t>
            </a:r>
            <a:r>
              <a:rPr lang="en-GB" sz="1800" baseline="30000" dirty="0">
                <a:latin typeface="Symbol" panose="05050102010706020507" pitchFamily="18" charset="2"/>
              </a:rPr>
              <a:t>o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523383" y="3558595"/>
            <a:ext cx="0" cy="54864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16098" y="332865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+mn-lt"/>
              </a:rPr>
              <a:t>P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433987" y="1762383"/>
            <a:ext cx="4773168" cy="477316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35326" y="7675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+mn-lt"/>
              </a:rPr>
              <a:t>Angles in standard position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96057" y="2021289"/>
            <a:ext cx="3534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(a) The coordinates of the point P: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14961" y="2926555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(cos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Symbol" panose="05050102010706020507" pitchFamily="18" charset="2"/>
              </a:rPr>
              <a:t>165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9472" y="3936040"/>
            <a:ext cx="3490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(b) The coordinates of the point P </a:t>
            </a:r>
            <a:r>
              <a:rPr lang="en-GB" dirty="0">
                <a:latin typeface="+mn-lt"/>
              </a:rPr>
              <a:t>correct to 2 sf 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45560" y="5144781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(–</a:t>
            </a:r>
            <a:r>
              <a:rPr lang="en-GB" dirty="0">
                <a:latin typeface="Symbol" panose="05050102010706020507" pitchFamily="18" charset="2"/>
              </a:rPr>
              <a:t>0.97</a:t>
            </a:r>
            <a:r>
              <a:rPr lang="en-GB" i="1" dirty="0">
                <a:latin typeface="Symbol" panose="05050102010706020507" pitchFamily="18" charset="2"/>
              </a:rPr>
              <a:t>, </a:t>
            </a:r>
            <a:r>
              <a:rPr lang="en-GB" dirty="0">
                <a:cs typeface="Times New Roman" panose="02020603050405020304" pitchFamily="18" charset="0"/>
              </a:rPr>
              <a:t>0.26)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547410" y="3520316"/>
            <a:ext cx="2286000" cy="0"/>
          </a:xfrm>
          <a:prstGeom prst="line">
            <a:avLst/>
          </a:prstGeom>
          <a:ln w="25400">
            <a:solidFill>
              <a:srgbClr val="FF6600"/>
            </a:solidFill>
            <a:prstDash val="sys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C641525E-1FE3-D0EE-6D82-23FC75337774}"/>
              </a:ext>
            </a:extLst>
          </p:cNvPr>
          <p:cNvSpPr/>
          <p:nvPr/>
        </p:nvSpPr>
        <p:spPr>
          <a:xfrm>
            <a:off x="8062890" y="10312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B0BFB1BF-AFB8-FE03-C637-A4E42A84B838}"/>
              </a:ext>
            </a:extLst>
          </p:cNvPr>
          <p:cNvSpPr/>
          <p:nvPr/>
        </p:nvSpPr>
        <p:spPr>
          <a:xfrm>
            <a:off x="830807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6F0B8BA-24B9-43B5-E2B1-219B673594E5}"/>
              </a:ext>
            </a:extLst>
          </p:cNvPr>
          <p:cNvCxnSpPr>
            <a:cxnSpLocks/>
          </p:cNvCxnSpPr>
          <p:nvPr/>
        </p:nvCxnSpPr>
        <p:spPr>
          <a:xfrm rot="-300000">
            <a:off x="439072" y="413864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87E7D7B-92FD-72DC-606C-88BB0D52F629}"/>
              </a:ext>
            </a:extLst>
          </p:cNvPr>
          <p:cNvCxnSpPr>
            <a:cxnSpLocks/>
          </p:cNvCxnSpPr>
          <p:nvPr/>
        </p:nvCxnSpPr>
        <p:spPr>
          <a:xfrm rot="-600000">
            <a:off x="44088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291F4C4-D9D8-FE09-7846-CCC3CB22F1D9}"/>
              </a:ext>
            </a:extLst>
          </p:cNvPr>
          <p:cNvCxnSpPr>
            <a:cxnSpLocks/>
          </p:cNvCxnSpPr>
          <p:nvPr/>
        </p:nvCxnSpPr>
        <p:spPr>
          <a:xfrm rot="-1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B8D0561-0D3D-1064-2469-4143BDCC2D61}"/>
              </a:ext>
            </a:extLst>
          </p:cNvPr>
          <p:cNvCxnSpPr>
            <a:cxnSpLocks/>
          </p:cNvCxnSpPr>
          <p:nvPr/>
        </p:nvCxnSpPr>
        <p:spPr>
          <a:xfrm rot="-1800000">
            <a:off x="437549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1F215-C690-862B-411D-CD89458EA1A9}"/>
              </a:ext>
            </a:extLst>
          </p:cNvPr>
          <p:cNvCxnSpPr>
            <a:cxnSpLocks/>
          </p:cNvCxnSpPr>
          <p:nvPr/>
        </p:nvCxnSpPr>
        <p:spPr>
          <a:xfrm rot="-24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8FE75AE-66AC-DD07-19CE-43A795D0D456}"/>
              </a:ext>
            </a:extLst>
          </p:cNvPr>
          <p:cNvCxnSpPr>
            <a:cxnSpLocks/>
          </p:cNvCxnSpPr>
          <p:nvPr/>
        </p:nvCxnSpPr>
        <p:spPr>
          <a:xfrm rot="-3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B3570B5-20A3-63DF-DB47-94F281DCE9DD}"/>
              </a:ext>
            </a:extLst>
          </p:cNvPr>
          <p:cNvCxnSpPr/>
          <p:nvPr/>
        </p:nvCxnSpPr>
        <p:spPr>
          <a:xfrm rot="-3600000">
            <a:off x="439072" y="41333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D84516-A861-55C2-BD8E-77ED7ED80172}"/>
              </a:ext>
            </a:extLst>
          </p:cNvPr>
          <p:cNvCxnSpPr/>
          <p:nvPr/>
        </p:nvCxnSpPr>
        <p:spPr>
          <a:xfrm rot="-4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E184302-82CD-7C02-2BB2-FD11AB214E93}"/>
              </a:ext>
            </a:extLst>
          </p:cNvPr>
          <p:cNvCxnSpPr/>
          <p:nvPr/>
        </p:nvCxnSpPr>
        <p:spPr>
          <a:xfrm rot="-48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72D34F1-1607-AF93-AAAA-174ABFCCF80E}"/>
              </a:ext>
            </a:extLst>
          </p:cNvPr>
          <p:cNvCxnSpPr>
            <a:cxnSpLocks/>
          </p:cNvCxnSpPr>
          <p:nvPr/>
        </p:nvCxnSpPr>
        <p:spPr>
          <a:xfrm rot="-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7E5D398-D88B-B0E4-C82E-97DE920AA108}"/>
              </a:ext>
            </a:extLst>
          </p:cNvPr>
          <p:cNvCxnSpPr>
            <a:cxnSpLocks/>
          </p:cNvCxnSpPr>
          <p:nvPr/>
        </p:nvCxnSpPr>
        <p:spPr>
          <a:xfrm rot="-1500000">
            <a:off x="440211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E0D6F45-9541-819C-72CA-FDE84AAADC0A}"/>
              </a:ext>
            </a:extLst>
          </p:cNvPr>
          <p:cNvCxnSpPr>
            <a:cxnSpLocks/>
          </p:cNvCxnSpPr>
          <p:nvPr/>
        </p:nvCxnSpPr>
        <p:spPr>
          <a:xfrm rot="-2100000">
            <a:off x="439072" y="4141485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8CCC39A-5272-8BEF-DDB5-63870C986681}"/>
              </a:ext>
            </a:extLst>
          </p:cNvPr>
          <p:cNvCxnSpPr>
            <a:cxnSpLocks/>
          </p:cNvCxnSpPr>
          <p:nvPr/>
        </p:nvCxnSpPr>
        <p:spPr>
          <a:xfrm rot="-9900000">
            <a:off x="482879" y="3835320"/>
            <a:ext cx="237744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2B7A3CA-3AF9-4EBF-C4AC-7BFE50D1CF95}"/>
              </a:ext>
            </a:extLst>
          </p:cNvPr>
          <p:cNvCxnSpPr/>
          <p:nvPr/>
        </p:nvCxnSpPr>
        <p:spPr>
          <a:xfrm rot="-3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DE57867-E401-F845-B5FF-EC850225627F}"/>
              </a:ext>
            </a:extLst>
          </p:cNvPr>
          <p:cNvCxnSpPr/>
          <p:nvPr/>
        </p:nvCxnSpPr>
        <p:spPr>
          <a:xfrm rot="-4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71256D-BC51-7809-CA26-C4B643FB7BA4}"/>
              </a:ext>
            </a:extLst>
          </p:cNvPr>
          <p:cNvCxnSpPr/>
          <p:nvPr/>
        </p:nvCxnSpPr>
        <p:spPr>
          <a:xfrm rot="-5100000">
            <a:off x="439072" y="4138477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DDF282E-E559-BA59-58C9-8D5C7A66AD23}"/>
              </a:ext>
            </a:extLst>
          </p:cNvPr>
          <p:cNvCxnSpPr>
            <a:cxnSpLocks/>
          </p:cNvCxnSpPr>
          <p:nvPr/>
        </p:nvCxnSpPr>
        <p:spPr>
          <a:xfrm rot="-2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24F1966-FDEF-759F-2447-F830047E45F1}"/>
              </a:ext>
            </a:extLst>
          </p:cNvPr>
          <p:cNvCxnSpPr>
            <a:cxnSpLocks/>
          </p:cNvCxnSpPr>
          <p:nvPr/>
        </p:nvCxnSpPr>
        <p:spPr>
          <a:xfrm rot="-5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E098AC-CAB9-426A-BDC0-579E3DF3D6AA}"/>
              </a:ext>
            </a:extLst>
          </p:cNvPr>
          <p:cNvCxnSpPr>
            <a:cxnSpLocks/>
          </p:cNvCxnSpPr>
          <p:nvPr/>
        </p:nvCxnSpPr>
        <p:spPr>
          <a:xfrm rot="-6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EE3162-A8D9-7494-CC88-D52AB5F04424}"/>
              </a:ext>
            </a:extLst>
          </p:cNvPr>
          <p:cNvCxnSpPr>
            <a:cxnSpLocks/>
          </p:cNvCxnSpPr>
          <p:nvPr/>
        </p:nvCxnSpPr>
        <p:spPr>
          <a:xfrm rot="-66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36F39A7-8E05-8B4C-8E7C-BD158829AECD}"/>
              </a:ext>
            </a:extLst>
          </p:cNvPr>
          <p:cNvCxnSpPr>
            <a:cxnSpLocks/>
          </p:cNvCxnSpPr>
          <p:nvPr/>
        </p:nvCxnSpPr>
        <p:spPr>
          <a:xfrm rot="-7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72E5482-F0AC-A244-3969-C86232CCF37F}"/>
              </a:ext>
            </a:extLst>
          </p:cNvPr>
          <p:cNvCxnSpPr>
            <a:cxnSpLocks/>
          </p:cNvCxnSpPr>
          <p:nvPr/>
        </p:nvCxnSpPr>
        <p:spPr>
          <a:xfrm rot="-78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BE6AEB4-9008-41D9-37EF-C313219B2819}"/>
              </a:ext>
            </a:extLst>
          </p:cNvPr>
          <p:cNvCxnSpPr>
            <a:cxnSpLocks/>
          </p:cNvCxnSpPr>
          <p:nvPr/>
        </p:nvCxnSpPr>
        <p:spPr>
          <a:xfrm rot="-84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C7FB413-4E18-9199-4004-862BB612E05E}"/>
              </a:ext>
            </a:extLst>
          </p:cNvPr>
          <p:cNvCxnSpPr>
            <a:cxnSpLocks/>
          </p:cNvCxnSpPr>
          <p:nvPr/>
        </p:nvCxnSpPr>
        <p:spPr>
          <a:xfrm rot="-90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D43ADE8-78FD-BE42-5F90-E8966C1CBBE7}"/>
              </a:ext>
            </a:extLst>
          </p:cNvPr>
          <p:cNvCxnSpPr>
            <a:cxnSpLocks/>
          </p:cNvCxnSpPr>
          <p:nvPr/>
        </p:nvCxnSpPr>
        <p:spPr>
          <a:xfrm rot="-96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49D55AF-324A-91BD-64F2-2FE342A61194}"/>
              </a:ext>
            </a:extLst>
          </p:cNvPr>
          <p:cNvCxnSpPr>
            <a:cxnSpLocks/>
          </p:cNvCxnSpPr>
          <p:nvPr/>
        </p:nvCxnSpPr>
        <p:spPr>
          <a:xfrm rot="-102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3DDA639-325D-C82F-2874-A22FBF7BAA67}"/>
              </a:ext>
            </a:extLst>
          </p:cNvPr>
          <p:cNvCxnSpPr>
            <a:cxnSpLocks/>
          </p:cNvCxnSpPr>
          <p:nvPr/>
        </p:nvCxnSpPr>
        <p:spPr>
          <a:xfrm rot="-6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DCDB4A9-7558-A47F-B25B-432BB962A141}"/>
              </a:ext>
            </a:extLst>
          </p:cNvPr>
          <p:cNvCxnSpPr>
            <a:cxnSpLocks/>
          </p:cNvCxnSpPr>
          <p:nvPr/>
        </p:nvCxnSpPr>
        <p:spPr>
          <a:xfrm rot="-69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0F7F45-9BD9-F58C-22E1-C61B48500D6B}"/>
              </a:ext>
            </a:extLst>
          </p:cNvPr>
          <p:cNvCxnSpPr>
            <a:cxnSpLocks/>
          </p:cNvCxnSpPr>
          <p:nvPr/>
        </p:nvCxnSpPr>
        <p:spPr>
          <a:xfrm rot="-7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F10F87B-C8F7-CA74-3225-62074913E993}"/>
              </a:ext>
            </a:extLst>
          </p:cNvPr>
          <p:cNvCxnSpPr>
            <a:cxnSpLocks/>
          </p:cNvCxnSpPr>
          <p:nvPr/>
        </p:nvCxnSpPr>
        <p:spPr>
          <a:xfrm rot="-87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CEE4CD9-C55C-634F-ABC0-1C9B7381AE35}"/>
              </a:ext>
            </a:extLst>
          </p:cNvPr>
          <p:cNvCxnSpPr>
            <a:cxnSpLocks/>
          </p:cNvCxnSpPr>
          <p:nvPr/>
        </p:nvCxnSpPr>
        <p:spPr>
          <a:xfrm rot="-9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F72EC1F-F0DB-5885-6745-D6D85EE3E2A5}"/>
              </a:ext>
            </a:extLst>
          </p:cNvPr>
          <p:cNvCxnSpPr>
            <a:cxnSpLocks/>
          </p:cNvCxnSpPr>
          <p:nvPr/>
        </p:nvCxnSpPr>
        <p:spPr>
          <a:xfrm rot="-33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0F00FBD-870F-1576-E006-7281B78DE7A3}"/>
              </a:ext>
            </a:extLst>
          </p:cNvPr>
          <p:cNvCxnSpPr>
            <a:cxnSpLocks/>
          </p:cNvCxnSpPr>
          <p:nvPr/>
        </p:nvCxnSpPr>
        <p:spPr>
          <a:xfrm rot="-105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1E67458-82FE-CDEC-923D-47B800A9F0A3}"/>
              </a:ext>
            </a:extLst>
          </p:cNvPr>
          <p:cNvCxnSpPr>
            <a:cxnSpLocks/>
          </p:cNvCxnSpPr>
          <p:nvPr/>
        </p:nvCxnSpPr>
        <p:spPr>
          <a:xfrm rot="-8100000">
            <a:off x="439072" y="4137864"/>
            <a:ext cx="4754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EF4FAE50-C41C-EADE-EB35-76F3B2C0B4BB}"/>
              </a:ext>
            </a:extLst>
          </p:cNvPr>
          <p:cNvSpPr/>
          <p:nvPr/>
        </p:nvSpPr>
        <p:spPr>
          <a:xfrm>
            <a:off x="3119228" y="150350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4823D3D-2D26-F409-4832-FC92C6D117FA}"/>
              </a:ext>
            </a:extLst>
          </p:cNvPr>
          <p:cNvSpPr/>
          <p:nvPr/>
        </p:nvSpPr>
        <p:spPr>
          <a:xfrm>
            <a:off x="3509450" y="1611013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A4B760-EEE8-EE7D-1B42-BB3E8DA101D9}"/>
              </a:ext>
            </a:extLst>
          </p:cNvPr>
          <p:cNvSpPr/>
          <p:nvPr/>
        </p:nvSpPr>
        <p:spPr>
          <a:xfrm>
            <a:off x="3942612" y="182897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6A60A35-2C42-0168-7C74-16CC5636B11E}"/>
              </a:ext>
            </a:extLst>
          </p:cNvPr>
          <p:cNvSpPr/>
          <p:nvPr/>
        </p:nvSpPr>
        <p:spPr>
          <a:xfrm>
            <a:off x="4272644" y="206179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CDC82A1-9A02-1A5A-B1FE-129D5EEFC302}"/>
              </a:ext>
            </a:extLst>
          </p:cNvPr>
          <p:cNvSpPr/>
          <p:nvPr/>
        </p:nvSpPr>
        <p:spPr>
          <a:xfrm>
            <a:off x="4584172" y="236314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F189FD5-1481-5DA7-8BBD-4DE73BE8E02D}"/>
              </a:ext>
            </a:extLst>
          </p:cNvPr>
          <p:cNvSpPr/>
          <p:nvPr/>
        </p:nvSpPr>
        <p:spPr>
          <a:xfrm>
            <a:off x="4832171" y="271716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0F3F0E9-5030-03C9-B53D-AB72D44F6ECE}"/>
              </a:ext>
            </a:extLst>
          </p:cNvPr>
          <p:cNvSpPr/>
          <p:nvPr/>
        </p:nvSpPr>
        <p:spPr>
          <a:xfrm>
            <a:off x="4982498" y="3071189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D1C0907-1185-950D-19A0-6E6D8477ED98}"/>
              </a:ext>
            </a:extLst>
          </p:cNvPr>
          <p:cNvSpPr/>
          <p:nvPr/>
        </p:nvSpPr>
        <p:spPr>
          <a:xfrm>
            <a:off x="5112943" y="349836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682701B-6535-D0C4-3D00-DBF17C4A24C9}"/>
              </a:ext>
            </a:extLst>
          </p:cNvPr>
          <p:cNvSpPr>
            <a:spLocks noChangeAspect="1"/>
          </p:cNvSpPr>
          <p:nvPr/>
        </p:nvSpPr>
        <p:spPr>
          <a:xfrm>
            <a:off x="464792" y="3494587"/>
            <a:ext cx="64008" cy="64008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628539" y="403480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4034" y="3177149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854" y="3615747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B4DDAE7-EF0A-1BFA-1503-9955C94C1C1F}"/>
              </a:ext>
            </a:extLst>
          </p:cNvPr>
          <p:cNvCxnSpPr>
            <a:cxnSpLocks/>
          </p:cNvCxnSpPr>
          <p:nvPr/>
        </p:nvCxnSpPr>
        <p:spPr>
          <a:xfrm rot="-9900000">
            <a:off x="2788323" y="4452623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4342" y="4124649"/>
            <a:ext cx="484632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30315" y="1678099"/>
            <a:ext cx="0" cy="4846320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EB8D9D9C-9C5D-39E4-2A2E-A880CD1DDF34}"/>
              </a:ext>
            </a:extLst>
          </p:cNvPr>
          <p:cNvSpPr/>
          <p:nvPr/>
        </p:nvSpPr>
        <p:spPr>
          <a:xfrm>
            <a:off x="20737" y="352031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170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2F5AFD7-B901-BDB2-AC96-9E166A6816AC}"/>
              </a:ext>
            </a:extLst>
          </p:cNvPr>
          <p:cNvSpPr/>
          <p:nvPr/>
        </p:nvSpPr>
        <p:spPr>
          <a:xfrm>
            <a:off x="57241" y="309336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F69406-54D2-0128-1C41-6FCADEE43260}"/>
              </a:ext>
            </a:extLst>
          </p:cNvPr>
          <p:cNvSpPr/>
          <p:nvPr/>
        </p:nvSpPr>
        <p:spPr>
          <a:xfrm>
            <a:off x="274181" y="2683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9BE0C58-FAFA-3432-46B2-20EC9BA3C390}"/>
              </a:ext>
            </a:extLst>
          </p:cNvPr>
          <p:cNvSpPr/>
          <p:nvPr/>
        </p:nvSpPr>
        <p:spPr>
          <a:xfrm>
            <a:off x="547410" y="234660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722EED0-001E-B2E7-C2D7-48D8C0012BEA}"/>
              </a:ext>
            </a:extLst>
          </p:cNvPr>
          <p:cNvSpPr/>
          <p:nvPr/>
        </p:nvSpPr>
        <p:spPr>
          <a:xfrm>
            <a:off x="817041" y="205972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C8CC30-50D5-6177-A95E-3B946C77C0DF}"/>
              </a:ext>
            </a:extLst>
          </p:cNvPr>
          <p:cNvSpPr/>
          <p:nvPr/>
        </p:nvSpPr>
        <p:spPr>
          <a:xfrm>
            <a:off x="1120896" y="1813180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EF23AA-93F7-FBE0-DC3E-75E2211F2954}"/>
              </a:ext>
            </a:extLst>
          </p:cNvPr>
          <p:cNvSpPr/>
          <p:nvPr/>
        </p:nvSpPr>
        <p:spPr>
          <a:xfrm>
            <a:off x="1530681" y="162171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9724311-33FA-C54C-009C-19DCD0BD7FC2}"/>
              </a:ext>
            </a:extLst>
          </p:cNvPr>
          <p:cNvSpPr/>
          <p:nvPr/>
        </p:nvSpPr>
        <p:spPr>
          <a:xfrm>
            <a:off x="1987081" y="151704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E231EED-D296-7C5B-C87D-2DE8F36D4A00}"/>
              </a:ext>
            </a:extLst>
          </p:cNvPr>
          <p:cNvSpPr/>
          <p:nvPr/>
        </p:nvSpPr>
        <p:spPr>
          <a:xfrm>
            <a:off x="1874909" y="6412971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260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F88E7D-181D-D0DB-2BAB-AC2BA147DF7F}"/>
              </a:ext>
            </a:extLst>
          </p:cNvPr>
          <p:cNvSpPr/>
          <p:nvPr/>
        </p:nvSpPr>
        <p:spPr>
          <a:xfrm>
            <a:off x="1494995" y="6273895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C79CE70-17EA-B570-F8B7-59418A981515}"/>
              </a:ext>
            </a:extLst>
          </p:cNvPr>
          <p:cNvSpPr/>
          <p:nvPr/>
        </p:nvSpPr>
        <p:spPr>
          <a:xfrm>
            <a:off x="1096744" y="6095204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C1AADC3-5E6E-8B31-6FCB-B9CDAB706035}"/>
              </a:ext>
            </a:extLst>
          </p:cNvPr>
          <p:cNvSpPr/>
          <p:nvPr/>
        </p:nvSpPr>
        <p:spPr>
          <a:xfrm>
            <a:off x="796026" y="587870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7518E58-21CD-A394-BF9F-4744A3A00927}"/>
              </a:ext>
            </a:extLst>
          </p:cNvPr>
          <p:cNvSpPr/>
          <p:nvPr/>
        </p:nvSpPr>
        <p:spPr>
          <a:xfrm>
            <a:off x="482900" y="553702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17A2651-8A3B-D255-8BD8-B5F4780217F6}"/>
              </a:ext>
            </a:extLst>
          </p:cNvPr>
          <p:cNvSpPr/>
          <p:nvPr/>
        </p:nvSpPr>
        <p:spPr>
          <a:xfrm>
            <a:off x="224932" y="522287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ADD39DD-397B-EC4A-222A-1656CE58CE2C}"/>
              </a:ext>
            </a:extLst>
          </p:cNvPr>
          <p:cNvSpPr/>
          <p:nvPr/>
        </p:nvSpPr>
        <p:spPr>
          <a:xfrm>
            <a:off x="101421" y="4839558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6318247-FFFF-0799-2202-7FFF6500068A}"/>
              </a:ext>
            </a:extLst>
          </p:cNvPr>
          <p:cNvSpPr/>
          <p:nvPr/>
        </p:nvSpPr>
        <p:spPr>
          <a:xfrm>
            <a:off x="42042" y="438067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190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FEB8078B-92D4-BFE8-D531-A85DADBA65E8}"/>
              </a:ext>
            </a:extLst>
          </p:cNvPr>
          <p:cNvSpPr/>
          <p:nvPr/>
        </p:nvSpPr>
        <p:spPr>
          <a:xfrm>
            <a:off x="5103087" y="442354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350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2EEB6F6-AD67-22FE-7E9F-520DBDD73412}"/>
              </a:ext>
            </a:extLst>
          </p:cNvPr>
          <p:cNvSpPr/>
          <p:nvPr/>
        </p:nvSpPr>
        <p:spPr>
          <a:xfrm>
            <a:off x="4971081" y="4858836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340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99F2135-238D-F80B-22C8-D52FCCD80D2D}"/>
              </a:ext>
            </a:extLst>
          </p:cNvPr>
          <p:cNvSpPr/>
          <p:nvPr/>
        </p:nvSpPr>
        <p:spPr>
          <a:xfrm>
            <a:off x="4804409" y="526840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330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9D6C1EE-273E-AF01-475C-4120D0A8CB24}"/>
              </a:ext>
            </a:extLst>
          </p:cNvPr>
          <p:cNvSpPr/>
          <p:nvPr/>
        </p:nvSpPr>
        <p:spPr>
          <a:xfrm>
            <a:off x="4547344" y="5609252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320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74772E5-E586-73EF-C12C-E1365241D93E}"/>
              </a:ext>
            </a:extLst>
          </p:cNvPr>
          <p:cNvSpPr/>
          <p:nvPr/>
        </p:nvSpPr>
        <p:spPr>
          <a:xfrm>
            <a:off x="4217122" y="5924453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310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A5F3DC-9058-25E4-FB99-83581DBCE1AE}"/>
              </a:ext>
            </a:extLst>
          </p:cNvPr>
          <p:cNvSpPr/>
          <p:nvPr/>
        </p:nvSpPr>
        <p:spPr>
          <a:xfrm>
            <a:off x="3892290" y="6197237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300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0ADCF3F-E7D6-260A-689D-00574AA05E9D}"/>
              </a:ext>
            </a:extLst>
          </p:cNvPr>
          <p:cNvSpPr/>
          <p:nvPr/>
        </p:nvSpPr>
        <p:spPr>
          <a:xfrm>
            <a:off x="3483723" y="634560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290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EE19A48-EA0D-FD90-95B2-54DD7224E742}"/>
              </a:ext>
            </a:extLst>
          </p:cNvPr>
          <p:cNvSpPr/>
          <p:nvPr/>
        </p:nvSpPr>
        <p:spPr>
          <a:xfrm>
            <a:off x="3039371" y="6443089"/>
            <a:ext cx="623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dirty="0">
                <a:latin typeface="Symbol" panose="05050102010706020507" pitchFamily="18" charset="2"/>
              </a:rPr>
              <a:t>280</a:t>
            </a:r>
            <a:r>
              <a:rPr lang="en-GB" sz="1800" dirty="0">
                <a:cs typeface="Times New Roman" panose="02020603050405020304" pitchFamily="18" charset="0"/>
              </a:rPr>
              <a:t>°</a:t>
            </a:r>
            <a:endParaRPr lang="en-GB" sz="18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4AC439D-7DB6-1307-1615-4CA70AF3493E}"/>
              </a:ext>
            </a:extLst>
          </p:cNvPr>
          <p:cNvSpPr/>
          <p:nvPr/>
        </p:nvSpPr>
        <p:spPr>
          <a:xfrm>
            <a:off x="7267640" y="2923591"/>
            <a:ext cx="144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,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165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137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8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2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2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4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8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2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4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6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2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4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6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8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6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2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6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0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4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100"/>
                            </p:stCondLst>
                            <p:childTnLst>
                              <p:par>
                                <p:cTn id="1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7800"/>
                            </p:stCondLst>
                            <p:childTnLst>
                              <p:par>
                                <p:cTn id="19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8500"/>
                            </p:stCondLst>
                            <p:childTnLst>
                              <p:par>
                                <p:cTn id="19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92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9900"/>
                            </p:stCondLst>
                            <p:childTnLst>
                              <p:par>
                                <p:cTn id="207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600"/>
                            </p:stCondLst>
                            <p:childTnLst>
                              <p:par>
                                <p:cTn id="211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1300"/>
                            </p:stCondLst>
                            <p:childTnLst>
                              <p:par>
                                <p:cTn id="215" presetID="2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27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34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41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48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53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8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1" grpId="0"/>
      <p:bldP spid="22" grpId="0"/>
      <p:bldP spid="23" grpId="0"/>
      <p:bldP spid="24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13" grpId="0"/>
      <p:bldP spid="12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4762</TotalTime>
  <Words>1352</Words>
  <Application>Microsoft Office PowerPoint</Application>
  <PresentationFormat>On-screen Show (4:3)</PresentationFormat>
  <Paragraphs>417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unit circle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coordinates axes in trigonometry</dc:title>
  <dc:creator>Orlando Hurtado</dc:creator>
  <cp:lastModifiedBy>Orlando Hurtado</cp:lastModifiedBy>
  <cp:revision>140</cp:revision>
  <dcterms:created xsi:type="dcterms:W3CDTF">2017-01-23T17:51:08Z</dcterms:created>
  <dcterms:modified xsi:type="dcterms:W3CDTF">2023-07-25T14:32:22Z</dcterms:modified>
</cp:coreProperties>
</file>