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5" r:id="rId6"/>
    <p:sldId id="266" r:id="rId7"/>
    <p:sldId id="268" r:id="rId8"/>
    <p:sldId id="269" r:id="rId9"/>
    <p:sldId id="270" r:id="rId10"/>
    <p:sldId id="271" r:id="rId11"/>
    <p:sldId id="315" r:id="rId1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28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CA1EF50-5F7D-4B42-BF9A-9474BE07318F}"/>
              </a:ext>
            </a:extLst>
          </p:cNvPr>
          <p:cNvSpPr/>
          <p:nvPr userDrawn="1"/>
        </p:nvSpPr>
        <p:spPr>
          <a:xfrm>
            <a:off x="587869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641D8924-4EC2-4BFB-93FD-27D3160664E3}"/>
              </a:ext>
            </a:extLst>
          </p:cNvPr>
          <p:cNvSpPr/>
          <p:nvPr userDrawn="1"/>
        </p:nvSpPr>
        <p:spPr>
          <a:xfrm>
            <a:off x="587869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568ADF-8FB3-4482-8A9D-B1AC38BA9EB5}"/>
              </a:ext>
            </a:extLst>
          </p:cNvPr>
          <p:cNvSpPr/>
          <p:nvPr userDrawn="1"/>
        </p:nvSpPr>
        <p:spPr>
          <a:xfrm>
            <a:off x="587869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587869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NUL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Radians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990600" y="3200400"/>
            <a:ext cx="7162800" cy="1600200"/>
          </a:xfrm>
        </p:spPr>
        <p:txBody>
          <a:bodyPr/>
          <a:lstStyle/>
          <a:p>
            <a:pPr marL="2743200" indent="-2743200"/>
            <a:r>
              <a:rPr lang="en-US" dirty="0"/>
              <a:t>LO: To convert between radians and degrees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78CE72F9-6C69-4A48-A43A-D3FA3E3AA5D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FF1ECEED-BCE3-411E-9BB8-B1EAEB8CA520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AD139A5C-021E-97E6-7292-775E891C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28 July 2023</a:t>
            </a:fld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1072A045-972F-4615-9F1D-2D36EB6BE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354" y="274763"/>
            <a:ext cx="7772400" cy="572372"/>
          </a:xfrm>
        </p:spPr>
        <p:txBody>
          <a:bodyPr>
            <a:normAutofit fontScale="90000"/>
          </a:bodyPr>
          <a:lstStyle/>
          <a:p>
            <a:r>
              <a:rPr lang="en-US" dirty="0"/>
              <a:t>Radians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16">
                <a:extLst>
                  <a:ext uri="{FF2B5EF4-FFF2-40B4-BE49-F238E27FC236}">
                    <a16:creationId xmlns:a16="http://schemas.microsoft.com/office/drawing/2014/main" id="{ACAB4358-8E0A-4BEB-838A-809CE10AA6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800" y="1043383"/>
                <a:ext cx="7772400" cy="6473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b="1" dirty="0">
                    <a:latin typeface="Comic Sans MS" panose="030F0702030302020204" pitchFamily="66" charset="0"/>
                  </a:rPr>
                  <a:t>Convert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altLang="en-US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altLang="en-US" sz="2400" b="1" i="1" dirty="0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altLang="en-US" sz="2400" b="1" dirty="0">
                    <a:latin typeface="Comic Sans MS" panose="030F0702030302020204" pitchFamily="66" charset="0"/>
                  </a:rPr>
                  <a:t> radians to degrees </a:t>
                </a:r>
              </a:p>
            </p:txBody>
          </p:sp>
        </mc:Choice>
        <mc:Fallback xmlns="">
          <p:sp>
            <p:nvSpPr>
              <p:cNvPr id="4" name="Rectangle 16">
                <a:extLst>
                  <a:ext uri="{FF2B5EF4-FFF2-40B4-BE49-F238E27FC236}">
                    <a16:creationId xmlns:a16="http://schemas.microsoft.com/office/drawing/2014/main" id="{ACAB4358-8E0A-4BEB-838A-809CE10AA6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043383"/>
                <a:ext cx="7772400" cy="647357"/>
              </a:xfrm>
              <a:prstGeom prst="rect">
                <a:avLst/>
              </a:prstGeom>
              <a:blipFill>
                <a:blip r:embed="rId2"/>
                <a:stretch>
                  <a:fillRect l="-1255" b="-566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9">
            <a:extLst>
              <a:ext uri="{FF2B5EF4-FFF2-40B4-BE49-F238E27FC236}">
                <a16:creationId xmlns:a16="http://schemas.microsoft.com/office/drawing/2014/main" id="{95A09933-ED99-4579-A546-CE79E356D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20" y="1747473"/>
            <a:ext cx="12672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radian </a:t>
            </a:r>
            <a:endParaRPr lang="en-US" altLang="en-US" sz="24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4AE07EDF-F91C-4715-9509-96F807B11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675" y="2168539"/>
            <a:ext cx="353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Symbol" panose="05050102010706020507" pitchFamily="18" charset="2"/>
              </a:rPr>
              <a:t>p</a:t>
            </a:r>
            <a:endParaRPr lang="en-US" altLang="en-US" sz="2400" b="1" dirty="0">
              <a:latin typeface="Symbol" panose="05050102010706020507" pitchFamily="18" charset="2"/>
              <a:ea typeface="Cambria Math" panose="02040503050406030204" pitchFamily="18" charset="0"/>
            </a:endParaRPr>
          </a:p>
        </p:txBody>
      </p:sp>
      <p:sp>
        <p:nvSpPr>
          <p:cNvPr id="8" name="Rectangle 29">
            <a:extLst>
              <a:ext uri="{FF2B5EF4-FFF2-40B4-BE49-F238E27FC236}">
                <a16:creationId xmlns:a16="http://schemas.microsoft.com/office/drawing/2014/main" id="{E9340AB7-556A-47EB-8BE4-7AADE55C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45" y="2138082"/>
            <a:ext cx="10133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180°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Rectangle 29">
            <a:extLst>
              <a:ext uri="{FF2B5EF4-FFF2-40B4-BE49-F238E27FC236}">
                <a16:creationId xmlns:a16="http://schemas.microsoft.com/office/drawing/2014/main" id="{904E11BF-0DCA-4762-8F5B-4524DB3B6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0" y="2790794"/>
            <a:ext cx="10639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29">
                <a:extLst>
                  <a:ext uri="{FF2B5EF4-FFF2-40B4-BE49-F238E27FC236}">
                    <a16:creationId xmlns:a16="http://schemas.microsoft.com/office/drawing/2014/main" id="{C709244B-0086-41ED-8984-DB6D388759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800" y="2630146"/>
                <a:ext cx="757029" cy="6705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0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b="1" i="1" dirty="0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altLang="en-US" sz="2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altLang="en-US" sz="2000" b="1" i="1" dirty="0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US" altLang="en-US" sz="2000" b="1" i="1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29">
                <a:extLst>
                  <a:ext uri="{FF2B5EF4-FFF2-40B4-BE49-F238E27FC236}">
                    <a16:creationId xmlns:a16="http://schemas.microsoft.com/office/drawing/2014/main" id="{C709244B-0086-41ED-8984-DB6D388759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2630146"/>
                <a:ext cx="757029" cy="6705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9">
            <a:extLst>
              <a:ext uri="{FF2B5EF4-FFF2-40B4-BE49-F238E27FC236}">
                <a16:creationId xmlns:a16="http://schemas.microsoft.com/office/drawing/2014/main" id="{1463F998-A6F7-481D-8151-D0598A629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587" y="2808971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9">
            <a:extLst>
              <a:ext uri="{FF2B5EF4-FFF2-40B4-BE49-F238E27FC236}">
                <a16:creationId xmlns:a16="http://schemas.microsoft.com/office/drawing/2014/main" id="{AE7AE4A4-6255-413E-A089-8ACB9C714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588" y="2186716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29">
            <a:extLst>
              <a:ext uri="{FF2B5EF4-FFF2-40B4-BE49-F238E27FC236}">
                <a16:creationId xmlns:a16="http://schemas.microsoft.com/office/drawing/2014/main" id="{A5ECA520-67CC-4A51-BE8C-95800663A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795" y="1746660"/>
            <a:ext cx="14290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degrees</a:t>
            </a:r>
            <a:endParaRPr lang="en-US" altLang="en-US" sz="24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4" name="Rectangle 29">
            <a:extLst>
              <a:ext uri="{FF2B5EF4-FFF2-40B4-BE49-F238E27FC236}">
                <a16:creationId xmlns:a16="http://schemas.microsoft.com/office/drawing/2014/main" id="{A451BA5C-3831-4F4C-B6CF-5A0EA496F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5020" y="2427052"/>
            <a:ext cx="33687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Using these equivalences</a:t>
            </a:r>
            <a:endParaRPr lang="en-US" altLang="en-US" sz="2000" dirty="0">
              <a:solidFill>
                <a:srgbClr val="FF66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5" name="Rectangle 29">
            <a:extLst>
              <a:ext uri="{FF2B5EF4-FFF2-40B4-BE49-F238E27FC236}">
                <a16:creationId xmlns:a16="http://schemas.microsoft.com/office/drawing/2014/main" id="{50D26C7E-833C-4046-9C44-8C12A20E2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6217" y="3771073"/>
            <a:ext cx="3858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Symbol" panose="05050102010706020507" pitchFamily="18" charset="2"/>
              </a:rPr>
              <a:t>p</a:t>
            </a:r>
            <a:endParaRPr lang="en-US" altLang="en-US" sz="2400" b="1" dirty="0">
              <a:latin typeface="Symbol" panose="05050102010706020507" pitchFamily="18" charset="2"/>
              <a:ea typeface="Cambria Math" panose="02040503050406030204" pitchFamily="18" charset="0"/>
            </a:endParaRPr>
          </a:p>
        </p:txBody>
      </p:sp>
      <p:sp>
        <p:nvSpPr>
          <p:cNvPr id="16" name="Rectangle 29">
            <a:extLst>
              <a:ext uri="{FF2B5EF4-FFF2-40B4-BE49-F238E27FC236}">
                <a16:creationId xmlns:a16="http://schemas.microsoft.com/office/drawing/2014/main" id="{F1EA6433-8BB4-4211-8B26-4CA365BB1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6110" y="3368401"/>
            <a:ext cx="10133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180°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8" name="Rectangle 29">
            <a:extLst>
              <a:ext uri="{FF2B5EF4-FFF2-40B4-BE49-F238E27FC236}">
                <a16:creationId xmlns:a16="http://schemas.microsoft.com/office/drawing/2014/main" id="{8F11EB73-7696-4704-8361-C8BB7BBDB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388" y="3340155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06EEB0-1BAC-4482-BC36-F8DD22167C44}"/>
              </a:ext>
            </a:extLst>
          </p:cNvPr>
          <p:cNvCxnSpPr/>
          <p:nvPr/>
        </p:nvCxnSpPr>
        <p:spPr>
          <a:xfrm>
            <a:off x="722307" y="3833263"/>
            <a:ext cx="67166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33EDE98-3DF3-45D4-B22B-183A3DA8429B}"/>
              </a:ext>
            </a:extLst>
          </p:cNvPr>
          <p:cNvCxnSpPr/>
          <p:nvPr/>
        </p:nvCxnSpPr>
        <p:spPr>
          <a:xfrm>
            <a:off x="1979388" y="3833263"/>
            <a:ext cx="67166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9">
            <a:extLst>
              <a:ext uri="{FF2B5EF4-FFF2-40B4-BE49-F238E27FC236}">
                <a16:creationId xmlns:a16="http://schemas.microsoft.com/office/drawing/2014/main" id="{6FB37CE6-158F-4623-96CF-0D1E2EC58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773" y="3602431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7C146D3D-19D0-4DFA-8A02-498D4E223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456" y="3622210"/>
            <a:ext cx="33687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Write the proportion</a:t>
            </a:r>
            <a:endParaRPr lang="en-US" altLang="en-US" sz="2000" dirty="0">
              <a:solidFill>
                <a:srgbClr val="FF66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4" name="Rectangle 29">
            <a:extLst>
              <a:ext uri="{FF2B5EF4-FFF2-40B4-BE49-F238E27FC236}">
                <a16:creationId xmlns:a16="http://schemas.microsoft.com/office/drawing/2014/main" id="{03004D9D-994B-497A-8836-86BEF761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7956" y="4755335"/>
            <a:ext cx="353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Symbol" panose="05050102010706020507" pitchFamily="18" charset="2"/>
              </a:rPr>
              <a:t>p</a:t>
            </a:r>
            <a:endParaRPr lang="en-US" altLang="en-US" sz="2400" b="1" dirty="0">
              <a:latin typeface="Symbol" panose="05050102010706020507" pitchFamily="18" charset="2"/>
              <a:ea typeface="Cambria Math" panose="02040503050406030204" pitchFamily="18" charset="0"/>
            </a:endParaRPr>
          </a:p>
        </p:txBody>
      </p:sp>
      <p:sp>
        <p:nvSpPr>
          <p:cNvPr id="25" name="Rectangle 29">
            <a:extLst>
              <a:ext uri="{FF2B5EF4-FFF2-40B4-BE49-F238E27FC236}">
                <a16:creationId xmlns:a16="http://schemas.microsoft.com/office/drawing/2014/main" id="{C7765089-11BE-43B6-95D7-9FF06B844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6254" y="4395889"/>
            <a:ext cx="10133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180°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7" name="Rectangle 29">
            <a:extLst>
              <a:ext uri="{FF2B5EF4-FFF2-40B4-BE49-F238E27FC236}">
                <a16:creationId xmlns:a16="http://schemas.microsoft.com/office/drawing/2014/main" id="{9D53CD9A-1A7A-45D7-A033-C751472EB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560" y="4614020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E3EF5AA-8BC4-4032-81E7-A39DA840205E}"/>
              </a:ext>
            </a:extLst>
          </p:cNvPr>
          <p:cNvCxnSpPr/>
          <p:nvPr/>
        </p:nvCxnSpPr>
        <p:spPr>
          <a:xfrm>
            <a:off x="2779219" y="4857554"/>
            <a:ext cx="73152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5ED7C24-88F9-45DB-91A4-F7B9A8CAD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4147" y="4626722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29">
            <a:extLst>
              <a:ext uri="{FF2B5EF4-FFF2-40B4-BE49-F238E27FC236}">
                <a16:creationId xmlns:a16="http://schemas.microsoft.com/office/drawing/2014/main" id="{12EED3C1-DC5D-40D0-9EC4-B08AF8E29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456" y="4688640"/>
            <a:ext cx="33687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Solve for </a:t>
            </a:r>
            <a:r>
              <a:rPr lang="en-US" altLang="en-US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000" i="1" dirty="0">
              <a:solidFill>
                <a:srgbClr val="FF66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7242CA77-B2A6-4294-8B9F-9A3417ABA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517" y="5677408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B85E3A6-E891-4D64-AF47-09A242F7E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6104" y="5690110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29">
            <a:extLst>
              <a:ext uri="{FF2B5EF4-FFF2-40B4-BE49-F238E27FC236}">
                <a16:creationId xmlns:a16="http://schemas.microsoft.com/office/drawing/2014/main" id="{F819D3E3-C32A-4EBD-9247-513757741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200" y="5677407"/>
            <a:ext cx="10657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108°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29">
                <a:extLst>
                  <a:ext uri="{FF2B5EF4-FFF2-40B4-BE49-F238E27FC236}">
                    <a16:creationId xmlns:a16="http://schemas.microsoft.com/office/drawing/2014/main" id="{0C349B90-6B16-4320-A6DF-3748081A20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2508" y="3816501"/>
                <a:ext cx="757029" cy="6705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0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b="1" i="1" dirty="0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altLang="en-US" sz="2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altLang="en-US" sz="2000" b="1" i="1" dirty="0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US" altLang="en-US" sz="2000" b="1" i="1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Rectangle 29">
                <a:extLst>
                  <a:ext uri="{FF2B5EF4-FFF2-40B4-BE49-F238E27FC236}">
                    <a16:creationId xmlns:a16="http://schemas.microsoft.com/office/drawing/2014/main" id="{0C349B90-6B16-4320-A6DF-3748081A20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2508" y="3816501"/>
                <a:ext cx="757029" cy="670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29">
                <a:extLst>
                  <a:ext uri="{FF2B5EF4-FFF2-40B4-BE49-F238E27FC236}">
                    <a16:creationId xmlns:a16="http://schemas.microsoft.com/office/drawing/2014/main" id="{70F812C4-A44F-4D09-B38F-EFDF7B9DC7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1083" y="4430640"/>
                <a:ext cx="757029" cy="786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1" i="1" dirty="0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altLang="en-US" sz="24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altLang="en-US" sz="2400" b="1" i="1" dirty="0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US" altLang="en-US" sz="2400" b="1" i="1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3" name="Rectangle 29">
                <a:extLst>
                  <a:ext uri="{FF2B5EF4-FFF2-40B4-BE49-F238E27FC236}">
                    <a16:creationId xmlns:a16="http://schemas.microsoft.com/office/drawing/2014/main" id="{70F812C4-A44F-4D09-B38F-EFDF7B9DC7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51083" y="4430640"/>
                <a:ext cx="757029" cy="7861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29">
            <a:extLst>
              <a:ext uri="{FF2B5EF4-FFF2-40B4-BE49-F238E27FC236}">
                <a16:creationId xmlns:a16="http://schemas.microsoft.com/office/drawing/2014/main" id="{3A38AC94-0FA8-414E-B82B-72B33892B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9994" y="4606621"/>
            <a:ext cx="3821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⨯</a:t>
            </a:r>
          </a:p>
        </p:txBody>
      </p:sp>
      <p:sp>
        <p:nvSpPr>
          <p:cNvPr id="32" name="Rectangle 31">
            <a:hlinkClick r:id="rId6"/>
            <a:extLst>
              <a:ext uri="{FF2B5EF4-FFF2-40B4-BE49-F238E27FC236}">
                <a16:creationId xmlns:a16="http://schemas.microsoft.com/office/drawing/2014/main" id="{8AC93702-9959-442F-B83B-53DA9931BCE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6"/>
            <a:extLst>
              <a:ext uri="{FF2B5EF4-FFF2-40B4-BE49-F238E27FC236}">
                <a16:creationId xmlns:a16="http://schemas.microsoft.com/office/drawing/2014/main" id="{C601ECA7-DA34-4650-911F-A51BAFE8ED00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48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22" grpId="0"/>
      <p:bldP spid="23" grpId="0"/>
      <p:bldP spid="24" grpId="0"/>
      <p:bldP spid="25" grpId="0"/>
      <p:bldP spid="27" grpId="0"/>
      <p:bldP spid="30" grpId="0"/>
      <p:bldP spid="31" grpId="0"/>
      <p:bldP spid="35" grpId="0"/>
      <p:bldP spid="37" grpId="0"/>
      <p:bldP spid="34" grpId="0"/>
      <p:bldP spid="42" grpId="0"/>
      <p:bldP spid="43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354" y="274763"/>
            <a:ext cx="7772400" cy="572372"/>
          </a:xfrm>
        </p:spPr>
        <p:txBody>
          <a:bodyPr>
            <a:normAutofit fontScale="90000"/>
          </a:bodyPr>
          <a:lstStyle/>
          <a:p>
            <a:r>
              <a:rPr lang="en-US" dirty="0"/>
              <a:t>Radians</a:t>
            </a:r>
            <a:endParaRPr lang="en-GB" dirty="0"/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914400" y="1280202"/>
            <a:ext cx="624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Radians are units for measuring angles.</a:t>
            </a: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914400" y="1888450"/>
            <a:ext cx="624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They can be used instead of degrees.</a:t>
            </a: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914400" y="2947654"/>
            <a:ext cx="73322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One complete turn is 360° but the number 360 is a somewhat arbitrary measure.</a:t>
            </a: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914400" y="4022188"/>
            <a:ext cx="756761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The Babylonians believed that there were 360 days in a year and hence used 360° to represent one revolution.</a:t>
            </a: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914401" y="5466054"/>
            <a:ext cx="75676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Radians, however, are directly related to measurements within a circle.</a:t>
            </a: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667029" y="2384776"/>
            <a:ext cx="624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Why use radians?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39DBEF85-2EB5-415B-9C57-48BC9E65E8F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F3643F1B-168C-4F38-AF59-57D9D19BAB78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23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e 17"/>
          <p:cNvSpPr/>
          <p:nvPr/>
        </p:nvSpPr>
        <p:spPr>
          <a:xfrm>
            <a:off x="5580264" y="3844965"/>
            <a:ext cx="838200" cy="804863"/>
          </a:xfrm>
          <a:prstGeom prst="pie">
            <a:avLst>
              <a:gd name="adj1" fmla="val 1515607"/>
              <a:gd name="adj2" fmla="val 5407297"/>
            </a:avLst>
          </a:prstGeom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Line 38"/>
          <p:cNvSpPr>
            <a:spLocks noChangeShapeType="1"/>
          </p:cNvSpPr>
          <p:nvPr/>
        </p:nvSpPr>
        <p:spPr bwMode="auto">
          <a:xfrm flipH="1" flipV="1">
            <a:off x="5996982" y="4241047"/>
            <a:ext cx="0" cy="1524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889130" y="1359284"/>
            <a:ext cx="70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 radian is defined as the size of the central angle subtended by an arc which is the same length as the radius of the circle.</a:t>
            </a:r>
          </a:p>
        </p:txBody>
      </p:sp>
      <p:sp>
        <p:nvSpPr>
          <p:cNvPr id="5" name="Line 26"/>
          <p:cNvSpPr>
            <a:spLocks noChangeShapeType="1"/>
          </p:cNvSpPr>
          <p:nvPr/>
        </p:nvSpPr>
        <p:spPr bwMode="auto">
          <a:xfrm flipH="1" flipV="1">
            <a:off x="5996982" y="4241047"/>
            <a:ext cx="14478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Text Box 36"/>
          <p:cNvSpPr txBox="1">
            <a:spLocks noChangeArrowheads="1"/>
          </p:cNvSpPr>
          <p:nvPr/>
        </p:nvSpPr>
        <p:spPr bwMode="auto">
          <a:xfrm>
            <a:off x="5615982" y="469824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endParaRPr lang="en-GB" altLang="en-US" sz="24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4396782" y="2729747"/>
            <a:ext cx="3200400" cy="3035300"/>
            <a:chOff x="3312" y="1584"/>
            <a:chExt cx="2016" cy="1912"/>
          </a:xfrm>
        </p:grpSpPr>
        <p:sp>
          <p:nvSpPr>
            <p:cNvPr id="8" name="Oval 29"/>
            <p:cNvSpPr>
              <a:spLocks noChangeArrowheads="1"/>
            </p:cNvSpPr>
            <p:nvPr/>
          </p:nvSpPr>
          <p:spPr bwMode="auto">
            <a:xfrm>
              <a:off x="3312" y="1584"/>
              <a:ext cx="2016" cy="19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Text Box 34"/>
            <p:cNvSpPr txBox="1">
              <a:spLocks noChangeArrowheads="1"/>
            </p:cNvSpPr>
            <p:nvPr/>
          </p:nvSpPr>
          <p:spPr bwMode="auto">
            <a:xfrm>
              <a:off x="4080" y="235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altLang="en-US" sz="2400" b="1" i="1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0" name="Oval 37"/>
            <p:cNvSpPr>
              <a:spLocks noChangeArrowheads="1"/>
            </p:cNvSpPr>
            <p:nvPr/>
          </p:nvSpPr>
          <p:spPr bwMode="auto">
            <a:xfrm>
              <a:off x="4308" y="253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2" name="Arc 41"/>
          <p:cNvSpPr>
            <a:spLocks/>
          </p:cNvSpPr>
          <p:nvPr/>
        </p:nvSpPr>
        <p:spPr bwMode="auto">
          <a:xfrm flipV="1">
            <a:off x="6001745" y="4220410"/>
            <a:ext cx="1419225" cy="1524000"/>
          </a:xfrm>
          <a:custGeom>
            <a:avLst/>
            <a:gdLst>
              <a:gd name="G0" fmla="+- 1104 0 0"/>
              <a:gd name="G1" fmla="+- 21600 0 0"/>
              <a:gd name="G2" fmla="+- 21600 0 0"/>
              <a:gd name="T0" fmla="*/ 0 w 20370"/>
              <a:gd name="T1" fmla="*/ 28 h 21600"/>
              <a:gd name="T2" fmla="*/ 20370 w 20370"/>
              <a:gd name="T3" fmla="*/ 11834 h 21600"/>
              <a:gd name="T4" fmla="*/ 1104 w 203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70" h="21600" fill="none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</a:path>
              <a:path w="20370" h="21600" stroke="0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  <a:lnTo>
                  <a:pt x="1104" y="21600"/>
                </a:lnTo>
                <a:close/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45"/>
          <p:cNvSpPr txBox="1">
            <a:spLocks noChangeArrowheads="1"/>
          </p:cNvSpPr>
          <p:nvPr/>
        </p:nvSpPr>
        <p:spPr bwMode="auto">
          <a:xfrm>
            <a:off x="6987582" y="530784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endParaRPr lang="en-GB" altLang="en-US" sz="24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Text Box 46"/>
          <p:cNvSpPr txBox="1">
            <a:spLocks noChangeArrowheads="1"/>
          </p:cNvSpPr>
          <p:nvPr/>
        </p:nvSpPr>
        <p:spPr bwMode="auto">
          <a:xfrm>
            <a:off x="6758982" y="416484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endParaRPr lang="en-GB" altLang="en-US" sz="24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Rectangle 55"/>
          <p:cNvSpPr>
            <a:spLocks noChangeArrowheads="1"/>
          </p:cNvSpPr>
          <p:nvPr/>
        </p:nvSpPr>
        <p:spPr bwMode="auto">
          <a:xfrm>
            <a:off x="6111282" y="4421228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20" name="Rectangle 50"/>
          <p:cNvSpPr>
            <a:spLocks noChangeArrowheads="1"/>
          </p:cNvSpPr>
          <p:nvPr/>
        </p:nvSpPr>
        <p:spPr bwMode="auto">
          <a:xfrm>
            <a:off x="2330181" y="4842991"/>
            <a:ext cx="2209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600" b="1" i="1" dirty="0">
                <a:latin typeface="Symbol" panose="05050102010706020507" pitchFamily="18" charset="2"/>
              </a:rPr>
              <a:t>q</a:t>
            </a:r>
            <a:r>
              <a:rPr lang="en-US" altLang="en-US" sz="2400" b="1" dirty="0">
                <a:latin typeface="Times New Roman" panose="02020603050405020304" pitchFamily="18" charset="0"/>
              </a:rPr>
              <a:t>  =  1 radian</a:t>
            </a:r>
          </a:p>
        </p:txBody>
      </p:sp>
      <p:sp>
        <p:nvSpPr>
          <p:cNvPr id="21" name="Rectangle 61"/>
          <p:cNvSpPr>
            <a:spLocks noChangeArrowheads="1"/>
          </p:cNvSpPr>
          <p:nvPr/>
        </p:nvSpPr>
        <p:spPr bwMode="auto">
          <a:xfrm>
            <a:off x="2655619" y="5376391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Times New Roman" panose="02020603050405020304" pitchFamily="18" charset="0"/>
              </a:rPr>
              <a:t>=  1 rad.  </a:t>
            </a:r>
            <a:endParaRPr lang="en-US" altLang="en-US" sz="3200" b="1" baseline="40000" dirty="0">
              <a:latin typeface="Times New Roman" panose="02020603050405020304" pitchFamily="18" charset="0"/>
            </a:endParaRPr>
          </a:p>
        </p:txBody>
      </p:sp>
      <p:sp>
        <p:nvSpPr>
          <p:cNvPr id="22" name="Title 3">
            <a:extLst>
              <a:ext uri="{FF2B5EF4-FFF2-40B4-BE49-F238E27FC236}">
                <a16:creationId xmlns:a16="http://schemas.microsoft.com/office/drawing/2014/main" id="{264F8C2A-0DD7-4A2E-85B7-21378C21F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354" y="274763"/>
            <a:ext cx="7772400" cy="572372"/>
          </a:xfrm>
        </p:spPr>
        <p:txBody>
          <a:bodyPr>
            <a:normAutofit fontScale="90000"/>
          </a:bodyPr>
          <a:lstStyle/>
          <a:p>
            <a:r>
              <a:rPr lang="en-US" dirty="0"/>
              <a:t>Radians</a:t>
            </a:r>
            <a:endParaRPr lang="en-GB" dirty="0"/>
          </a:p>
        </p:txBody>
      </p:sp>
      <p:sp>
        <p:nvSpPr>
          <p:cNvPr id="23" name="Rectangle 22">
            <a:hlinkClick r:id="rId2"/>
            <a:extLst>
              <a:ext uri="{FF2B5EF4-FFF2-40B4-BE49-F238E27FC236}">
                <a16:creationId xmlns:a16="http://schemas.microsoft.com/office/drawing/2014/main" id="{56A7543F-BCFC-4563-B84E-64374FE33E3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2"/>
            <a:extLst>
              <a:ext uri="{FF2B5EF4-FFF2-40B4-BE49-F238E27FC236}">
                <a16:creationId xmlns:a16="http://schemas.microsoft.com/office/drawing/2014/main" id="{A0C47B20-529A-4F2A-B9D3-D9AC0C88B8D6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29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1" grpId="0" animBg="1"/>
      <p:bldP spid="5" grpId="0" animBg="1"/>
      <p:bldP spid="6" grpId="0"/>
      <p:bldP spid="12" grpId="0" animBg="1"/>
      <p:bldP spid="13" grpId="0"/>
      <p:bldP spid="14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6172200" y="3636083"/>
            <a:ext cx="1295400" cy="965046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791200" y="4994829"/>
            <a:ext cx="45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endParaRPr lang="en-GB" altLang="en-US" sz="24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4572000" y="3037441"/>
            <a:ext cx="3200400" cy="3035300"/>
            <a:chOff x="3312" y="1584"/>
            <a:chExt cx="2016" cy="1912"/>
          </a:xfrm>
        </p:grpSpPr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3312" y="1584"/>
              <a:ext cx="2016" cy="19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4080" y="235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altLang="en-US" sz="2400" b="1" i="1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305" y="2541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1" name="Line 14"/>
          <p:cNvSpPr>
            <a:spLocks noChangeShapeType="1"/>
          </p:cNvSpPr>
          <p:nvPr/>
        </p:nvSpPr>
        <p:spPr bwMode="auto">
          <a:xfrm flipH="1" flipV="1">
            <a:off x="6172200" y="4624941"/>
            <a:ext cx="0" cy="14366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7543800" y="5009116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2r</a:t>
            </a:r>
            <a:endParaRPr lang="en-GB" altLang="en-US" sz="24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6629400" y="3699429"/>
            <a:ext cx="45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endParaRPr lang="en-GB" altLang="en-US" sz="24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Arc 41"/>
          <p:cNvSpPr>
            <a:spLocks/>
          </p:cNvSpPr>
          <p:nvPr/>
        </p:nvSpPr>
        <p:spPr bwMode="auto">
          <a:xfrm flipV="1">
            <a:off x="6163881" y="4563264"/>
            <a:ext cx="1426464" cy="1508760"/>
          </a:xfrm>
          <a:custGeom>
            <a:avLst/>
            <a:gdLst>
              <a:gd name="G0" fmla="+- 1104 0 0"/>
              <a:gd name="G1" fmla="+- 21600 0 0"/>
              <a:gd name="G2" fmla="+- 21600 0 0"/>
              <a:gd name="T0" fmla="*/ 0 w 20370"/>
              <a:gd name="T1" fmla="*/ 28 h 21600"/>
              <a:gd name="T2" fmla="*/ 20370 w 20370"/>
              <a:gd name="T3" fmla="*/ 11834 h 21600"/>
              <a:gd name="T4" fmla="*/ 1104 w 203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70" h="21600" fill="none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</a:path>
              <a:path w="20370" h="21600" stroke="0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  <a:lnTo>
                  <a:pt x="1104" y="21600"/>
                </a:lnTo>
                <a:close/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Arc 41"/>
          <p:cNvSpPr>
            <a:spLocks/>
          </p:cNvSpPr>
          <p:nvPr/>
        </p:nvSpPr>
        <p:spPr bwMode="auto">
          <a:xfrm rot="17703763" flipV="1">
            <a:off x="6498927" y="3537980"/>
            <a:ext cx="1419225" cy="1508760"/>
          </a:xfrm>
          <a:custGeom>
            <a:avLst/>
            <a:gdLst>
              <a:gd name="G0" fmla="+- 1104 0 0"/>
              <a:gd name="G1" fmla="+- 21600 0 0"/>
              <a:gd name="G2" fmla="+- 21600 0 0"/>
              <a:gd name="T0" fmla="*/ 0 w 20370"/>
              <a:gd name="T1" fmla="*/ 28 h 21600"/>
              <a:gd name="T2" fmla="*/ 20370 w 20370"/>
              <a:gd name="T3" fmla="*/ 11834 h 21600"/>
              <a:gd name="T4" fmla="*/ 1104 w 203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70" h="21600" fill="none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</a:path>
              <a:path w="20370" h="21600" stroke="0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  <a:lnTo>
                  <a:pt x="1104" y="21600"/>
                </a:lnTo>
                <a:close/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Pie 1"/>
          <p:cNvSpPr/>
          <p:nvPr/>
        </p:nvSpPr>
        <p:spPr>
          <a:xfrm>
            <a:off x="5705765" y="4178572"/>
            <a:ext cx="932870" cy="858284"/>
          </a:xfrm>
          <a:prstGeom prst="pie">
            <a:avLst>
              <a:gd name="adj1" fmla="val 19404701"/>
              <a:gd name="adj2" fmla="val 5308483"/>
            </a:avLst>
          </a:prstGeom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Rectangle 29"/>
          <p:cNvSpPr>
            <a:spLocks noChangeArrowheads="1"/>
          </p:cNvSpPr>
          <p:nvPr/>
        </p:nvSpPr>
        <p:spPr bwMode="auto">
          <a:xfrm>
            <a:off x="6486235" y="4693659"/>
            <a:ext cx="533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600" b="1" dirty="0">
                <a:latin typeface="Symbol" panose="05050102010706020507" pitchFamily="18" charset="2"/>
              </a:rPr>
              <a:t>q</a:t>
            </a:r>
            <a:endParaRPr lang="en-US" altLang="en-US" sz="3200" b="1" baseline="40000" dirty="0">
              <a:latin typeface="Symbol" panose="05050102010706020507" pitchFamily="18" charset="2"/>
            </a:endParaRPr>
          </a:p>
        </p:txBody>
      </p:sp>
      <p:sp>
        <p:nvSpPr>
          <p:cNvPr id="23" name="Rectangle 50"/>
          <p:cNvSpPr>
            <a:spLocks noChangeArrowheads="1"/>
          </p:cNvSpPr>
          <p:nvPr/>
        </p:nvSpPr>
        <p:spPr bwMode="auto">
          <a:xfrm>
            <a:off x="2653738" y="5082141"/>
            <a:ext cx="2209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600" b="1" dirty="0">
                <a:latin typeface="Symbol" panose="05050102010706020507" pitchFamily="18" charset="2"/>
              </a:rPr>
              <a:t>q</a:t>
            </a:r>
            <a:r>
              <a:rPr lang="en-US" altLang="en-US" sz="2400" b="1" dirty="0">
                <a:latin typeface="Times New Roman" panose="02020603050405020304" pitchFamily="18" charset="0"/>
              </a:rPr>
              <a:t>  =  2 radian</a:t>
            </a:r>
          </a:p>
        </p:txBody>
      </p:sp>
      <p:sp>
        <p:nvSpPr>
          <p:cNvPr id="24" name="Rectangle 61"/>
          <p:cNvSpPr>
            <a:spLocks noChangeArrowheads="1"/>
          </p:cNvSpPr>
          <p:nvPr/>
        </p:nvSpPr>
        <p:spPr bwMode="auto">
          <a:xfrm>
            <a:off x="2979176" y="5615541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Times New Roman" panose="02020603050405020304" pitchFamily="18" charset="0"/>
              </a:rPr>
              <a:t>=  2 rad.  </a:t>
            </a:r>
            <a:endParaRPr lang="en-US" altLang="en-US" sz="3200" b="1" baseline="40000" dirty="0">
              <a:latin typeface="Times New Roman" panose="02020603050405020304" pitchFamily="18" charset="0"/>
            </a:endParaRPr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1257300" y="1506086"/>
            <a:ext cx="28575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If the arc is </a:t>
            </a:r>
            <a:r>
              <a:rPr lang="en-US" altLang="en-US" sz="2600" b="1" dirty="0">
                <a:latin typeface="Times New Roman" panose="02020603050405020304" pitchFamily="18" charset="0"/>
              </a:rPr>
              <a:t>2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r</a:t>
            </a:r>
            <a:r>
              <a:rPr lang="en-US" altLang="en-US" sz="2400" b="1" dirty="0">
                <a:latin typeface="Comic Sans MS" panose="030F0702030302020204" pitchFamily="66" charset="0"/>
              </a:rPr>
              <a:t>, </a:t>
            </a:r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3802624" y="1521049"/>
            <a:ext cx="3664976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the angle is </a:t>
            </a:r>
            <a:r>
              <a:rPr lang="en-US" altLang="en-US" sz="2600" b="1" dirty="0">
                <a:latin typeface="Times New Roman" panose="02020603050405020304" pitchFamily="18" charset="0"/>
              </a:rPr>
              <a:t>2</a:t>
            </a:r>
            <a:r>
              <a:rPr lang="en-US" altLang="en-US" sz="2400" b="1" dirty="0">
                <a:latin typeface="Comic Sans MS" panose="030F0702030302020204" pitchFamily="66" charset="0"/>
              </a:rPr>
              <a:t> radians.</a:t>
            </a: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55E724A1-417F-461C-920D-F238C1526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354" y="274763"/>
            <a:ext cx="7772400" cy="572372"/>
          </a:xfrm>
        </p:spPr>
        <p:txBody>
          <a:bodyPr>
            <a:normAutofit fontScale="90000"/>
          </a:bodyPr>
          <a:lstStyle/>
          <a:p>
            <a:r>
              <a:rPr lang="en-US" dirty="0"/>
              <a:t>Radians</a:t>
            </a:r>
            <a:endParaRPr lang="en-GB" dirty="0"/>
          </a:p>
        </p:txBody>
      </p:sp>
      <p:sp>
        <p:nvSpPr>
          <p:cNvPr id="21" name="Rectangle 20">
            <a:hlinkClick r:id="rId2"/>
            <a:extLst>
              <a:ext uri="{FF2B5EF4-FFF2-40B4-BE49-F238E27FC236}">
                <a16:creationId xmlns:a16="http://schemas.microsoft.com/office/drawing/2014/main" id="{A4E4261E-9E46-4231-BFD2-A26D2A20D8C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2"/>
            <a:extLst>
              <a:ext uri="{FF2B5EF4-FFF2-40B4-BE49-F238E27FC236}">
                <a16:creationId xmlns:a16="http://schemas.microsoft.com/office/drawing/2014/main" id="{A50ADCF1-93E6-4571-88D4-1296FDF0AB9B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29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utoUpdateAnimBg="0"/>
      <p:bldP spid="11" grpId="0" animBg="1"/>
      <p:bldP spid="12" grpId="0" autoUpdateAnimBg="0"/>
      <p:bldP spid="13" grpId="0" autoUpdateAnimBg="0"/>
      <p:bldP spid="19" grpId="0" animBg="1"/>
      <p:bldP spid="20" grpId="0" animBg="1"/>
      <p:bldP spid="2" grpId="0" animBg="1"/>
      <p:bldP spid="22" grpId="0"/>
      <p:bldP spid="23" grpId="0"/>
      <p:bldP spid="24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6172200" y="3037441"/>
            <a:ext cx="134504" cy="15636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791200" y="4994829"/>
            <a:ext cx="45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endParaRPr lang="en-GB" altLang="en-US" sz="24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4572000" y="3037441"/>
            <a:ext cx="3200400" cy="3035300"/>
            <a:chOff x="3312" y="1584"/>
            <a:chExt cx="2016" cy="1912"/>
          </a:xfrm>
        </p:grpSpPr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3312" y="1584"/>
              <a:ext cx="2016" cy="19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4080" y="235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altLang="en-US" sz="2400" b="1" i="1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305" y="2541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1" name="Line 14"/>
          <p:cNvSpPr>
            <a:spLocks noChangeShapeType="1"/>
          </p:cNvSpPr>
          <p:nvPr/>
        </p:nvSpPr>
        <p:spPr bwMode="auto">
          <a:xfrm flipH="1" flipV="1">
            <a:off x="6172200" y="4624941"/>
            <a:ext cx="0" cy="14366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7772400" y="4348157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3r</a:t>
            </a:r>
            <a:endParaRPr lang="en-GB" altLang="en-US" sz="24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5957888" y="3245518"/>
            <a:ext cx="45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endParaRPr lang="en-GB" altLang="en-US" sz="24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Arc 41"/>
          <p:cNvSpPr>
            <a:spLocks/>
          </p:cNvSpPr>
          <p:nvPr/>
        </p:nvSpPr>
        <p:spPr bwMode="auto">
          <a:xfrm flipV="1">
            <a:off x="6148388" y="4769634"/>
            <a:ext cx="1395412" cy="1301434"/>
          </a:xfrm>
          <a:custGeom>
            <a:avLst/>
            <a:gdLst>
              <a:gd name="G0" fmla="+- 1104 0 0"/>
              <a:gd name="G1" fmla="+- 21600 0 0"/>
              <a:gd name="G2" fmla="+- 21600 0 0"/>
              <a:gd name="T0" fmla="*/ 0 w 20370"/>
              <a:gd name="T1" fmla="*/ 28 h 21600"/>
              <a:gd name="T2" fmla="*/ 20370 w 20370"/>
              <a:gd name="T3" fmla="*/ 11834 h 21600"/>
              <a:gd name="T4" fmla="*/ 1104 w 203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70" h="21600" fill="none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</a:path>
              <a:path w="20370" h="21600" stroke="0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  <a:lnTo>
                  <a:pt x="1104" y="21600"/>
                </a:lnTo>
                <a:close/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Pie 1"/>
          <p:cNvSpPr/>
          <p:nvPr/>
        </p:nvSpPr>
        <p:spPr>
          <a:xfrm>
            <a:off x="5705765" y="4178572"/>
            <a:ext cx="932870" cy="858284"/>
          </a:xfrm>
          <a:prstGeom prst="pie">
            <a:avLst>
              <a:gd name="adj1" fmla="val 16588005"/>
              <a:gd name="adj2" fmla="val 5308483"/>
            </a:avLst>
          </a:prstGeom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Rectangle 29"/>
          <p:cNvSpPr>
            <a:spLocks noChangeArrowheads="1"/>
          </p:cNvSpPr>
          <p:nvPr/>
        </p:nvSpPr>
        <p:spPr bwMode="auto">
          <a:xfrm>
            <a:off x="6486235" y="4693659"/>
            <a:ext cx="533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600" b="1" dirty="0">
                <a:latin typeface="Symbol" panose="05050102010706020507" pitchFamily="18" charset="2"/>
              </a:rPr>
              <a:t>q</a:t>
            </a:r>
            <a:endParaRPr lang="en-US" altLang="en-US" sz="3200" b="1" baseline="40000" dirty="0">
              <a:latin typeface="Symbol" panose="05050102010706020507" pitchFamily="18" charset="2"/>
            </a:endParaRPr>
          </a:p>
        </p:txBody>
      </p:sp>
      <p:sp>
        <p:nvSpPr>
          <p:cNvPr id="23" name="Rectangle 50"/>
          <p:cNvSpPr>
            <a:spLocks noChangeArrowheads="1"/>
          </p:cNvSpPr>
          <p:nvPr/>
        </p:nvSpPr>
        <p:spPr bwMode="auto">
          <a:xfrm>
            <a:off x="2653738" y="5082141"/>
            <a:ext cx="2209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600" b="1" dirty="0">
                <a:latin typeface="Symbol" panose="05050102010706020507" pitchFamily="18" charset="2"/>
              </a:rPr>
              <a:t>q</a:t>
            </a:r>
            <a:r>
              <a:rPr lang="en-US" altLang="en-US" sz="2400" b="1" dirty="0">
                <a:latin typeface="Times New Roman" panose="02020603050405020304" pitchFamily="18" charset="0"/>
              </a:rPr>
              <a:t>  =  3 radian</a:t>
            </a:r>
          </a:p>
        </p:txBody>
      </p:sp>
      <p:sp>
        <p:nvSpPr>
          <p:cNvPr id="24" name="Rectangle 61"/>
          <p:cNvSpPr>
            <a:spLocks noChangeArrowheads="1"/>
          </p:cNvSpPr>
          <p:nvPr/>
        </p:nvSpPr>
        <p:spPr bwMode="auto">
          <a:xfrm>
            <a:off x="2979176" y="5615541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Times New Roman" panose="02020603050405020304" pitchFamily="18" charset="0"/>
              </a:rPr>
              <a:t>=  3 rad.  </a:t>
            </a:r>
            <a:endParaRPr lang="en-US" altLang="en-US" sz="3200" b="1" baseline="40000" dirty="0">
              <a:latin typeface="Times New Roman" panose="02020603050405020304" pitchFamily="18" charset="0"/>
            </a:endParaRPr>
          </a:p>
        </p:txBody>
      </p:sp>
      <p:sp>
        <p:nvSpPr>
          <p:cNvPr id="26" name="Arc 41"/>
          <p:cNvSpPr>
            <a:spLocks/>
          </p:cNvSpPr>
          <p:nvPr/>
        </p:nvSpPr>
        <p:spPr bwMode="auto">
          <a:xfrm rot="17832655" flipV="1">
            <a:off x="6610069" y="3788174"/>
            <a:ext cx="1395412" cy="1301434"/>
          </a:xfrm>
          <a:custGeom>
            <a:avLst/>
            <a:gdLst>
              <a:gd name="G0" fmla="+- 1104 0 0"/>
              <a:gd name="G1" fmla="+- 21600 0 0"/>
              <a:gd name="G2" fmla="+- 21600 0 0"/>
              <a:gd name="T0" fmla="*/ 0 w 20370"/>
              <a:gd name="T1" fmla="*/ 28 h 21600"/>
              <a:gd name="T2" fmla="*/ 20370 w 20370"/>
              <a:gd name="T3" fmla="*/ 11834 h 21600"/>
              <a:gd name="T4" fmla="*/ 1104 w 203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70" h="21600" fill="none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</a:path>
              <a:path w="20370" h="21600" stroke="0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  <a:lnTo>
                  <a:pt x="1104" y="21600"/>
                </a:lnTo>
                <a:close/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Arc 41"/>
          <p:cNvSpPr>
            <a:spLocks/>
          </p:cNvSpPr>
          <p:nvPr/>
        </p:nvSpPr>
        <p:spPr bwMode="auto">
          <a:xfrm rot="14029257" flipV="1">
            <a:off x="6044058" y="3007569"/>
            <a:ext cx="1347466" cy="1142830"/>
          </a:xfrm>
          <a:custGeom>
            <a:avLst/>
            <a:gdLst>
              <a:gd name="G0" fmla="+- 1104 0 0"/>
              <a:gd name="G1" fmla="+- 21600 0 0"/>
              <a:gd name="G2" fmla="+- 21600 0 0"/>
              <a:gd name="T0" fmla="*/ 0 w 20370"/>
              <a:gd name="T1" fmla="*/ 28 h 21600"/>
              <a:gd name="T2" fmla="*/ 20370 w 20370"/>
              <a:gd name="T3" fmla="*/ 11834 h 21600"/>
              <a:gd name="T4" fmla="*/ 1104 w 203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70" h="21600" fill="none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</a:path>
              <a:path w="20370" h="21600" stroke="0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  <a:lnTo>
                  <a:pt x="1104" y="21600"/>
                </a:lnTo>
                <a:close/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1257300" y="1506086"/>
            <a:ext cx="28575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If the arc is </a:t>
            </a:r>
            <a:r>
              <a:rPr lang="en-US" altLang="en-US" sz="2600" b="1" dirty="0">
                <a:latin typeface="Times New Roman" panose="02020603050405020304" pitchFamily="18" charset="0"/>
              </a:rPr>
              <a:t>2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r</a:t>
            </a:r>
            <a:r>
              <a:rPr lang="en-US" altLang="en-US" sz="2400" b="1" dirty="0">
                <a:latin typeface="Comic Sans MS" panose="030F0702030302020204" pitchFamily="66" charset="0"/>
              </a:rPr>
              <a:t>, 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3802624" y="1521049"/>
            <a:ext cx="3664976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the angle is </a:t>
            </a:r>
            <a:r>
              <a:rPr lang="en-US" altLang="en-US" sz="2600" b="1" dirty="0">
                <a:latin typeface="Times New Roman" panose="02020603050405020304" pitchFamily="18" charset="0"/>
              </a:rPr>
              <a:t>2</a:t>
            </a:r>
            <a:r>
              <a:rPr lang="en-US" altLang="en-US" sz="2400" b="1" dirty="0">
                <a:latin typeface="Comic Sans MS" panose="030F0702030302020204" pitchFamily="66" charset="0"/>
              </a:rPr>
              <a:t> radians.</a:t>
            </a:r>
          </a:p>
        </p:txBody>
      </p: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1224988" y="1958642"/>
            <a:ext cx="28575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If the arc is </a:t>
            </a:r>
            <a:r>
              <a:rPr lang="en-US" altLang="en-US" sz="2600" b="1" dirty="0">
                <a:latin typeface="Times New Roman" panose="02020603050405020304" pitchFamily="18" charset="0"/>
              </a:rPr>
              <a:t>3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r</a:t>
            </a:r>
            <a:r>
              <a:rPr lang="en-US" altLang="en-US" sz="2400" b="1" dirty="0">
                <a:latin typeface="Comic Sans MS" panose="030F0702030302020204" pitchFamily="66" charset="0"/>
              </a:rPr>
              <a:t>, </a:t>
            </a: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3770312" y="1973605"/>
            <a:ext cx="3664976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the angle is </a:t>
            </a:r>
            <a:r>
              <a:rPr lang="en-US" altLang="en-US" sz="2600" b="1" dirty="0">
                <a:latin typeface="Times New Roman" panose="02020603050405020304" pitchFamily="18" charset="0"/>
              </a:rPr>
              <a:t>3</a:t>
            </a:r>
            <a:r>
              <a:rPr lang="en-US" altLang="en-US" sz="2400" b="1" dirty="0">
                <a:latin typeface="Comic Sans MS" panose="030F0702030302020204" pitchFamily="66" charset="0"/>
              </a:rPr>
              <a:t> radians.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FFC90139-C24F-4380-BF47-962C2E38B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354" y="274763"/>
            <a:ext cx="7772400" cy="572372"/>
          </a:xfrm>
        </p:spPr>
        <p:txBody>
          <a:bodyPr>
            <a:normAutofit fontScale="90000"/>
          </a:bodyPr>
          <a:lstStyle/>
          <a:p>
            <a:r>
              <a:rPr lang="en-US" dirty="0"/>
              <a:t>Radians</a:t>
            </a:r>
            <a:endParaRPr lang="en-GB" dirty="0"/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43F40669-7292-4B0D-BD1E-DC4C97958DB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3E340B17-9119-4434-8E88-9480B677EFC1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56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utoUpdateAnimBg="0"/>
      <p:bldP spid="13" grpId="0" autoUpdateAnimBg="0"/>
      <p:bldP spid="19" grpId="0" animBg="1"/>
      <p:bldP spid="2" grpId="0" animBg="1"/>
      <p:bldP spid="22" grpId="0"/>
      <p:bldP spid="23" grpId="0"/>
      <p:bldP spid="24" grpId="0"/>
      <p:bldP spid="26" grpId="0" animBg="1"/>
      <p:bldP spid="27" grpId="0" animBg="1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439507" y="4769745"/>
            <a:ext cx="45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endParaRPr lang="en-GB" altLang="en-US" sz="24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4220307" y="2812357"/>
            <a:ext cx="3200400" cy="3035300"/>
            <a:chOff x="3312" y="1584"/>
            <a:chExt cx="2016" cy="1912"/>
          </a:xfrm>
        </p:grpSpPr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3312" y="1584"/>
              <a:ext cx="2016" cy="19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4080" y="235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altLang="en-US" sz="2400" b="1" i="1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305" y="2541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1" name="Line 14"/>
          <p:cNvSpPr>
            <a:spLocks noChangeShapeType="1"/>
          </p:cNvSpPr>
          <p:nvPr/>
        </p:nvSpPr>
        <p:spPr bwMode="auto">
          <a:xfrm flipH="1" flipV="1">
            <a:off x="5796695" y="2812357"/>
            <a:ext cx="23812" cy="30241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8191397" y="4788087"/>
            <a:ext cx="3242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endParaRPr lang="en-GB" altLang="en-US" sz="24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5466377" y="3153388"/>
            <a:ext cx="45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endParaRPr lang="en-GB" altLang="en-US" sz="24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Arc 41"/>
          <p:cNvSpPr>
            <a:spLocks/>
          </p:cNvSpPr>
          <p:nvPr/>
        </p:nvSpPr>
        <p:spPr bwMode="auto">
          <a:xfrm flipV="1">
            <a:off x="5796695" y="4544550"/>
            <a:ext cx="1395412" cy="1301434"/>
          </a:xfrm>
          <a:custGeom>
            <a:avLst/>
            <a:gdLst>
              <a:gd name="G0" fmla="+- 1104 0 0"/>
              <a:gd name="G1" fmla="+- 21600 0 0"/>
              <a:gd name="G2" fmla="+- 21600 0 0"/>
              <a:gd name="T0" fmla="*/ 0 w 20370"/>
              <a:gd name="T1" fmla="*/ 28 h 21600"/>
              <a:gd name="T2" fmla="*/ 20370 w 20370"/>
              <a:gd name="T3" fmla="*/ 11834 h 21600"/>
              <a:gd name="T4" fmla="*/ 1104 w 203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70" h="21600" fill="none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</a:path>
              <a:path w="20370" h="21600" stroke="0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  <a:lnTo>
                  <a:pt x="1104" y="21600"/>
                </a:lnTo>
                <a:close/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Pie 1"/>
          <p:cNvSpPr/>
          <p:nvPr/>
        </p:nvSpPr>
        <p:spPr>
          <a:xfrm>
            <a:off x="5354072" y="3953488"/>
            <a:ext cx="932870" cy="858284"/>
          </a:xfrm>
          <a:prstGeom prst="pie">
            <a:avLst>
              <a:gd name="adj1" fmla="val 16149979"/>
              <a:gd name="adj2" fmla="val 5308483"/>
            </a:avLst>
          </a:prstGeom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Rectangle 29"/>
          <p:cNvSpPr>
            <a:spLocks noChangeArrowheads="1"/>
          </p:cNvSpPr>
          <p:nvPr/>
        </p:nvSpPr>
        <p:spPr bwMode="auto">
          <a:xfrm>
            <a:off x="6230083" y="4172247"/>
            <a:ext cx="533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600" b="1" dirty="0">
                <a:latin typeface="Symbol" panose="05050102010706020507" pitchFamily="18" charset="2"/>
              </a:rPr>
              <a:t>q</a:t>
            </a:r>
            <a:endParaRPr lang="en-US" altLang="en-US" sz="3200" b="1" baseline="40000" dirty="0">
              <a:latin typeface="Symbol" panose="05050102010706020507" pitchFamily="18" charset="2"/>
            </a:endParaRPr>
          </a:p>
        </p:txBody>
      </p:sp>
      <p:sp>
        <p:nvSpPr>
          <p:cNvPr id="23" name="Rectangle 50"/>
          <p:cNvSpPr>
            <a:spLocks noChangeArrowheads="1"/>
          </p:cNvSpPr>
          <p:nvPr/>
        </p:nvSpPr>
        <p:spPr bwMode="auto">
          <a:xfrm>
            <a:off x="1668071" y="4857057"/>
            <a:ext cx="284377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600" b="1" dirty="0">
                <a:latin typeface="Symbol" panose="05050102010706020507" pitchFamily="18" charset="2"/>
              </a:rPr>
              <a:t>q</a:t>
            </a:r>
            <a:r>
              <a:rPr lang="en-US" altLang="en-US" sz="2400" b="1" dirty="0">
                <a:latin typeface="Times New Roman" panose="02020603050405020304" pitchFamily="18" charset="0"/>
              </a:rPr>
              <a:t>  =              radian</a:t>
            </a:r>
          </a:p>
        </p:txBody>
      </p:sp>
      <p:sp>
        <p:nvSpPr>
          <p:cNvPr id="24" name="Rectangle 61"/>
          <p:cNvSpPr>
            <a:spLocks noChangeArrowheads="1"/>
          </p:cNvSpPr>
          <p:nvPr/>
        </p:nvSpPr>
        <p:spPr bwMode="auto">
          <a:xfrm>
            <a:off x="2027934" y="5421175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Times New Roman" panose="02020603050405020304" pitchFamily="18" charset="0"/>
              </a:rPr>
              <a:t>=             rad.  </a:t>
            </a:r>
            <a:endParaRPr lang="en-US" altLang="en-US" sz="3200" b="1" baseline="40000" dirty="0">
              <a:latin typeface="Times New Roman" panose="02020603050405020304" pitchFamily="18" charset="0"/>
            </a:endParaRPr>
          </a:p>
        </p:txBody>
      </p:sp>
      <p:sp>
        <p:nvSpPr>
          <p:cNvPr id="26" name="Arc 41"/>
          <p:cNvSpPr>
            <a:spLocks/>
          </p:cNvSpPr>
          <p:nvPr/>
        </p:nvSpPr>
        <p:spPr bwMode="auto">
          <a:xfrm rot="17832655" flipV="1">
            <a:off x="6258376" y="3563090"/>
            <a:ext cx="1395412" cy="1301434"/>
          </a:xfrm>
          <a:custGeom>
            <a:avLst/>
            <a:gdLst>
              <a:gd name="G0" fmla="+- 1104 0 0"/>
              <a:gd name="G1" fmla="+- 21600 0 0"/>
              <a:gd name="G2" fmla="+- 21600 0 0"/>
              <a:gd name="T0" fmla="*/ 0 w 20370"/>
              <a:gd name="T1" fmla="*/ 28 h 21600"/>
              <a:gd name="T2" fmla="*/ 20370 w 20370"/>
              <a:gd name="T3" fmla="*/ 11834 h 21600"/>
              <a:gd name="T4" fmla="*/ 1104 w 203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70" h="21600" fill="none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</a:path>
              <a:path w="20370" h="21600" stroke="0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  <a:lnTo>
                  <a:pt x="1104" y="21600"/>
                </a:lnTo>
                <a:close/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Arc 41"/>
          <p:cNvSpPr>
            <a:spLocks/>
          </p:cNvSpPr>
          <p:nvPr/>
        </p:nvSpPr>
        <p:spPr bwMode="auto">
          <a:xfrm rot="14029257" flipV="1">
            <a:off x="5655490" y="2763769"/>
            <a:ext cx="1380438" cy="1169233"/>
          </a:xfrm>
          <a:custGeom>
            <a:avLst/>
            <a:gdLst>
              <a:gd name="G0" fmla="+- 1104 0 0"/>
              <a:gd name="G1" fmla="+- 21600 0 0"/>
              <a:gd name="G2" fmla="+- 21600 0 0"/>
              <a:gd name="T0" fmla="*/ 0 w 20370"/>
              <a:gd name="T1" fmla="*/ 28 h 21600"/>
              <a:gd name="T2" fmla="*/ 20370 w 20370"/>
              <a:gd name="T3" fmla="*/ 11834 h 21600"/>
              <a:gd name="T4" fmla="*/ 1104 w 203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70" h="21600" fill="none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</a:path>
              <a:path w="20370" h="21600" stroke="0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  <a:lnTo>
                  <a:pt x="1104" y="21600"/>
                </a:lnTo>
                <a:close/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4390254" y="2026433"/>
            <a:ext cx="40211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the angle is         </a:t>
            </a:r>
            <a:r>
              <a:rPr lang="en-US" altLang="en-US" sz="2400" b="1" dirty="0" err="1">
                <a:latin typeface="Comic Sans MS" panose="030F0702030302020204" pitchFamily="66" charset="0"/>
              </a:rPr>
              <a:t>rads</a:t>
            </a:r>
            <a:r>
              <a:rPr lang="en-US" altLang="en-US" sz="2400" b="1" dirty="0">
                <a:latin typeface="Comic Sans MS" panose="030F0702030302020204" pitchFamily="66" charset="0"/>
              </a:rPr>
              <a:t>.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5771603" y="2822916"/>
            <a:ext cx="18288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905607" y="1070316"/>
            <a:ext cx="28575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If the arc is </a:t>
            </a:r>
            <a:r>
              <a:rPr lang="en-US" altLang="en-US" sz="2600" b="1" dirty="0">
                <a:latin typeface="Times New Roman" panose="02020603050405020304" pitchFamily="18" charset="0"/>
              </a:rPr>
              <a:t>2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r</a:t>
            </a:r>
            <a:r>
              <a:rPr lang="en-US" altLang="en-US" sz="2400" b="1" dirty="0">
                <a:latin typeface="Comic Sans MS" panose="030F0702030302020204" pitchFamily="66" charset="0"/>
              </a:rPr>
              <a:t>, </a:t>
            </a:r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3450931" y="1085279"/>
            <a:ext cx="3664976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the angle is </a:t>
            </a:r>
            <a:r>
              <a:rPr lang="en-US" altLang="en-US" sz="2600" b="1" dirty="0">
                <a:latin typeface="Times New Roman" panose="02020603050405020304" pitchFamily="18" charset="0"/>
              </a:rPr>
              <a:t>2</a:t>
            </a:r>
            <a:r>
              <a:rPr lang="en-US" altLang="en-US" sz="2400" b="1" dirty="0">
                <a:latin typeface="Comic Sans MS" panose="030F0702030302020204" pitchFamily="66" charset="0"/>
              </a:rPr>
              <a:t> radians.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873295" y="1522872"/>
            <a:ext cx="28575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If the arc is </a:t>
            </a:r>
            <a:r>
              <a:rPr lang="en-US" altLang="en-US" sz="2600" b="1" dirty="0">
                <a:latin typeface="Times New Roman" panose="02020603050405020304" pitchFamily="18" charset="0"/>
              </a:rPr>
              <a:t>3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r</a:t>
            </a:r>
            <a:r>
              <a:rPr lang="en-US" altLang="en-US" sz="2400" b="1" dirty="0">
                <a:latin typeface="Comic Sans MS" panose="030F0702030302020204" pitchFamily="66" charset="0"/>
              </a:rPr>
              <a:t>, </a:t>
            </a:r>
          </a:p>
        </p:txBody>
      </p: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3418619" y="1537835"/>
            <a:ext cx="3664976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the angle is </a:t>
            </a:r>
            <a:r>
              <a:rPr lang="en-US" altLang="en-US" sz="2600" b="1" dirty="0">
                <a:latin typeface="Times New Roman" panose="02020603050405020304" pitchFamily="18" charset="0"/>
              </a:rPr>
              <a:t>3</a:t>
            </a:r>
            <a:r>
              <a:rPr lang="en-US" altLang="en-US" sz="2400" b="1" dirty="0">
                <a:latin typeface="Comic Sans MS" panose="030F0702030302020204" pitchFamily="66" charset="0"/>
              </a:rPr>
              <a:t> radians.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61594" y="4906081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Times New Roman" panose="02020603050405020304" pitchFamily="18" charset="0"/>
              </a:rPr>
              <a:t>3.1416</a:t>
            </a:r>
            <a:endParaRPr lang="en-GB" sz="2400" dirty="0"/>
          </a:p>
        </p:txBody>
      </p:sp>
      <p:sp>
        <p:nvSpPr>
          <p:cNvPr id="32" name="Rectangle 31"/>
          <p:cNvSpPr/>
          <p:nvPr/>
        </p:nvSpPr>
        <p:spPr>
          <a:xfrm>
            <a:off x="2261593" y="5427774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Times New Roman" panose="02020603050405020304" pitchFamily="18" charset="0"/>
              </a:rPr>
              <a:t>3.1416</a:t>
            </a:r>
            <a:endParaRPr lang="en-GB" sz="2400" dirty="0"/>
          </a:p>
        </p:txBody>
      </p:sp>
      <p:sp>
        <p:nvSpPr>
          <p:cNvPr id="16" name="Rectangle 15"/>
          <p:cNvSpPr/>
          <p:nvPr/>
        </p:nvSpPr>
        <p:spPr>
          <a:xfrm>
            <a:off x="2899040" y="4839707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>
                <a:latin typeface="Symbol" panose="05050102010706020507" pitchFamily="18" charset="2"/>
              </a:rPr>
              <a:t>p</a:t>
            </a:r>
            <a:endParaRPr lang="en-GB" sz="2800" dirty="0"/>
          </a:p>
        </p:txBody>
      </p:sp>
      <p:sp>
        <p:nvSpPr>
          <p:cNvPr id="17" name="Rectangle 16"/>
          <p:cNvSpPr/>
          <p:nvPr/>
        </p:nvSpPr>
        <p:spPr>
          <a:xfrm>
            <a:off x="2904006" y="2017368"/>
            <a:ext cx="12554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3.1416</a:t>
            </a:r>
            <a:endParaRPr lang="en-GB" sz="2400" dirty="0"/>
          </a:p>
        </p:txBody>
      </p:sp>
      <p:sp>
        <p:nvSpPr>
          <p:cNvPr id="33" name="Rectangle 32"/>
          <p:cNvSpPr/>
          <p:nvPr/>
        </p:nvSpPr>
        <p:spPr>
          <a:xfrm>
            <a:off x="6190189" y="2032250"/>
            <a:ext cx="12554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702030302020204" pitchFamily="66" charset="0"/>
              </a:rPr>
              <a:t>3.1416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829944" y="2367942"/>
            <a:ext cx="75438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Comic Sans MS" panose="030F0702030302020204" pitchFamily="66" charset="0"/>
              </a:rPr>
              <a:t>But, </a:t>
            </a:r>
            <a:r>
              <a:rPr lang="en-US" altLang="en-US" sz="2400" b="1" dirty="0" err="1">
                <a:latin typeface="Symbol" panose="05050102010706020507" pitchFamily="18" charset="2"/>
              </a:rPr>
              <a:t>p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r</a:t>
            </a:r>
            <a:r>
              <a:rPr lang="en-US" altLang="en-US" sz="2400" b="1" dirty="0">
                <a:latin typeface="Comic Sans MS" panose="030F0702030302020204" pitchFamily="66" charset="0"/>
              </a:rPr>
              <a:t> is half the circumference of the circle so the angle is 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180°</a:t>
            </a:r>
            <a:endParaRPr lang="en-GB" sz="2400" dirty="0"/>
          </a:p>
        </p:txBody>
      </p:sp>
      <p:sp>
        <p:nvSpPr>
          <p:cNvPr id="42" name="Rectangle 41"/>
          <p:cNvSpPr/>
          <p:nvPr/>
        </p:nvSpPr>
        <p:spPr>
          <a:xfrm>
            <a:off x="3734943" y="1932092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748212" y="5451152"/>
            <a:ext cx="12939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180°</a:t>
            </a:r>
            <a:endParaRPr lang="en-GB" sz="2400" baseline="30000" dirty="0"/>
          </a:p>
        </p:txBody>
      </p:sp>
      <p:sp>
        <p:nvSpPr>
          <p:cNvPr id="44" name="Rectangle 43"/>
          <p:cNvSpPr/>
          <p:nvPr/>
        </p:nvSpPr>
        <p:spPr>
          <a:xfrm>
            <a:off x="7034658" y="1955813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>
                <a:latin typeface="Symbol" panose="05050102010706020507" pitchFamily="18" charset="2"/>
              </a:rPr>
              <a:t>p</a:t>
            </a:r>
            <a:endParaRPr lang="en-GB" sz="2800" dirty="0"/>
          </a:p>
        </p:txBody>
      </p:sp>
      <p:sp>
        <p:nvSpPr>
          <p:cNvPr id="45" name="Rectangle 44"/>
          <p:cNvSpPr/>
          <p:nvPr/>
        </p:nvSpPr>
        <p:spPr>
          <a:xfrm>
            <a:off x="2896661" y="5368442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>
                <a:latin typeface="Symbol" panose="05050102010706020507" pitchFamily="18" charset="2"/>
              </a:rPr>
              <a:t>p</a:t>
            </a:r>
            <a:endParaRPr lang="en-GB" sz="2800" dirty="0"/>
          </a:p>
        </p:txBody>
      </p:sp>
      <p:sp>
        <p:nvSpPr>
          <p:cNvPr id="46" name="Rectangle 45"/>
          <p:cNvSpPr/>
          <p:nvPr/>
        </p:nvSpPr>
        <p:spPr>
          <a:xfrm>
            <a:off x="7966533" y="4784384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endParaRPr lang="en-GB" sz="2800" dirty="0">
              <a:solidFill>
                <a:srgbClr val="0000FF"/>
              </a:solidFill>
            </a:endParaRPr>
          </a:p>
        </p:txBody>
      </p:sp>
      <p:sp>
        <p:nvSpPr>
          <p:cNvPr id="47" name="Text Box 19"/>
          <p:cNvSpPr txBox="1">
            <a:spLocks noChangeArrowheads="1"/>
          </p:cNvSpPr>
          <p:nvPr/>
        </p:nvSpPr>
        <p:spPr bwMode="auto">
          <a:xfrm>
            <a:off x="7199678" y="4790201"/>
            <a:ext cx="117254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3.1416</a:t>
            </a:r>
            <a:endParaRPr lang="en-GB" altLang="en-US" sz="24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" name="Rectangle 21"/>
          <p:cNvSpPr>
            <a:spLocks noChangeArrowheads="1"/>
          </p:cNvSpPr>
          <p:nvPr/>
        </p:nvSpPr>
        <p:spPr bwMode="auto">
          <a:xfrm>
            <a:off x="920078" y="1975992"/>
            <a:ext cx="395316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If the arc is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r</a:t>
            </a:r>
            <a:r>
              <a:rPr lang="en-US" altLang="en-US" sz="2400" b="1" dirty="0">
                <a:latin typeface="Comic Sans MS" panose="030F0702030302020204" pitchFamily="66" charset="0"/>
              </a:rPr>
              <a:t>, </a:t>
            </a:r>
          </a:p>
        </p:txBody>
      </p:sp>
      <p:sp>
        <p:nvSpPr>
          <p:cNvPr id="49" name="Rectangle 29"/>
          <p:cNvSpPr>
            <a:spLocks noChangeArrowheads="1"/>
          </p:cNvSpPr>
          <p:nvPr/>
        </p:nvSpPr>
        <p:spPr bwMode="auto">
          <a:xfrm>
            <a:off x="924460" y="5908352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Hence, </a:t>
            </a:r>
          </a:p>
        </p:txBody>
      </p:sp>
      <p:sp>
        <p:nvSpPr>
          <p:cNvPr id="52" name="Rectangle 29"/>
          <p:cNvSpPr>
            <a:spLocks noChangeArrowheads="1"/>
          </p:cNvSpPr>
          <p:nvPr/>
        </p:nvSpPr>
        <p:spPr bwMode="auto">
          <a:xfrm>
            <a:off x="2219860" y="5924287"/>
            <a:ext cx="17718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1 radian </a:t>
            </a:r>
            <a:r>
              <a:rPr lang="en-US" altLang="en-US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63655" y="5855855"/>
                <a:ext cx="56425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𝟏𝟖𝟎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3655" y="5855855"/>
                <a:ext cx="564257" cy="5203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4595954" y="5890668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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57.3°</a:t>
            </a:r>
            <a:endParaRPr lang="en-GB" sz="2400" baseline="30000" dirty="0"/>
          </a:p>
        </p:txBody>
      </p:sp>
      <p:sp>
        <p:nvSpPr>
          <p:cNvPr id="50" name="Title 3">
            <a:extLst>
              <a:ext uri="{FF2B5EF4-FFF2-40B4-BE49-F238E27FC236}">
                <a16:creationId xmlns:a16="http://schemas.microsoft.com/office/drawing/2014/main" id="{A79C0338-4AC0-42DF-B74B-2665B321B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354" y="274763"/>
            <a:ext cx="7772400" cy="572372"/>
          </a:xfrm>
        </p:spPr>
        <p:txBody>
          <a:bodyPr>
            <a:normAutofit fontScale="90000"/>
          </a:bodyPr>
          <a:lstStyle/>
          <a:p>
            <a:r>
              <a:rPr lang="en-US" dirty="0"/>
              <a:t>Radians</a:t>
            </a:r>
            <a:endParaRPr lang="en-GB" dirty="0"/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815131F3-090A-40DF-946B-48DE270C72C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hlinkClick r:id="rId3"/>
            <a:extLst>
              <a:ext uri="{FF2B5EF4-FFF2-40B4-BE49-F238E27FC236}">
                <a16:creationId xmlns:a16="http://schemas.microsoft.com/office/drawing/2014/main" id="{F1465945-D6F3-42E0-8884-0054654D2E5B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56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utoUpdateAnimBg="0"/>
      <p:bldP spid="19" grpId="0" animBg="1"/>
      <p:bldP spid="2" grpId="0" animBg="1"/>
      <p:bldP spid="22" grpId="0"/>
      <p:bldP spid="23" grpId="0"/>
      <p:bldP spid="24" grpId="0"/>
      <p:bldP spid="26" grpId="0" animBg="1"/>
      <p:bldP spid="27" grpId="0" animBg="1"/>
      <p:bldP spid="20" grpId="0"/>
      <p:bldP spid="15" grpId="0"/>
      <p:bldP spid="15" grpId="1"/>
      <p:bldP spid="32" grpId="0"/>
      <p:bldP spid="32" grpId="1"/>
      <p:bldP spid="16" grpId="0"/>
      <p:bldP spid="17" grpId="0"/>
      <p:bldP spid="33" grpId="0"/>
      <p:bldP spid="33" grpId="1"/>
      <p:bldP spid="35" grpId="0"/>
      <p:bldP spid="42" grpId="0"/>
      <p:bldP spid="43" grpId="0"/>
      <p:bldP spid="44" grpId="0"/>
      <p:bldP spid="45" grpId="0"/>
      <p:bldP spid="46" grpId="0"/>
      <p:bldP spid="47" grpId="0" autoUpdateAnimBg="0"/>
      <p:bldP spid="47" grpId="1"/>
      <p:bldP spid="49" grpId="0"/>
      <p:bldP spid="52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773674" y="2144761"/>
            <a:ext cx="75438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Comic Sans MS" panose="030F0702030302020204" pitchFamily="66" charset="0"/>
              </a:rPr>
              <a:t>But, </a:t>
            </a:r>
            <a:r>
              <a:rPr lang="en-US" altLang="en-US" sz="2400" b="1" dirty="0" err="1">
                <a:latin typeface="Symbol" panose="05050102010706020507" pitchFamily="18" charset="2"/>
              </a:rPr>
              <a:t>p</a:t>
            </a:r>
            <a:r>
              <a:rPr lang="en-US" altLang="en-US" sz="2600" b="1" i="1" dirty="0" err="1">
                <a:latin typeface="Times New Roman" panose="02020603050405020304" pitchFamily="18" charset="0"/>
              </a:rPr>
              <a:t>r</a:t>
            </a:r>
            <a:r>
              <a:rPr lang="en-US" altLang="en-US" sz="2400" b="1" dirty="0">
                <a:latin typeface="Comic Sans MS" panose="030F0702030302020204" pitchFamily="66" charset="0"/>
              </a:rPr>
              <a:t> is half the circumference of the circle so the angle is 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180°</a:t>
            </a:r>
            <a:endParaRPr lang="en-GB" sz="2400" dirty="0"/>
          </a:p>
        </p:txBody>
      </p:sp>
      <p:sp>
        <p:nvSpPr>
          <p:cNvPr id="2" name="Pie 1"/>
          <p:cNvSpPr/>
          <p:nvPr/>
        </p:nvSpPr>
        <p:spPr>
          <a:xfrm>
            <a:off x="5297802" y="3730307"/>
            <a:ext cx="932870" cy="858284"/>
          </a:xfrm>
          <a:prstGeom prst="pie">
            <a:avLst>
              <a:gd name="adj1" fmla="val 5489554"/>
              <a:gd name="adj2" fmla="val 5308483"/>
            </a:avLst>
          </a:prstGeom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8" name="Rectangle 21"/>
          <p:cNvSpPr>
            <a:spLocks noChangeArrowheads="1"/>
          </p:cNvSpPr>
          <p:nvPr/>
        </p:nvSpPr>
        <p:spPr bwMode="auto">
          <a:xfrm>
            <a:off x="863808" y="1752811"/>
            <a:ext cx="395316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If the arc is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r</a:t>
            </a:r>
            <a:r>
              <a:rPr lang="en-US" altLang="en-US" sz="2400" b="1" dirty="0">
                <a:latin typeface="Comic Sans MS" panose="030F0702030302020204" pitchFamily="66" charset="0"/>
              </a:rPr>
              <a:t>, 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383237" y="4546564"/>
            <a:ext cx="45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endParaRPr lang="en-GB" altLang="en-US" sz="24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4164037" y="2589176"/>
            <a:ext cx="3200400" cy="3035300"/>
            <a:chOff x="3312" y="1584"/>
            <a:chExt cx="2016" cy="1912"/>
          </a:xfrm>
        </p:grpSpPr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3312" y="1584"/>
              <a:ext cx="2016" cy="19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4080" y="235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altLang="en-US" sz="2400" b="1" i="1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305" y="2541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1" name="Line 14"/>
          <p:cNvSpPr>
            <a:spLocks noChangeShapeType="1"/>
          </p:cNvSpPr>
          <p:nvPr/>
        </p:nvSpPr>
        <p:spPr bwMode="auto">
          <a:xfrm flipH="1" flipV="1">
            <a:off x="5757851" y="4105508"/>
            <a:ext cx="6385" cy="1507856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7685730" y="4695429"/>
            <a:ext cx="3242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endParaRPr lang="en-GB" altLang="en-US" sz="24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Rectangle 29"/>
          <p:cNvSpPr>
            <a:spLocks noChangeArrowheads="1"/>
          </p:cNvSpPr>
          <p:nvPr/>
        </p:nvSpPr>
        <p:spPr bwMode="auto">
          <a:xfrm>
            <a:off x="6173813" y="3949066"/>
            <a:ext cx="533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600" b="1" dirty="0">
                <a:latin typeface="Symbol" panose="05050102010706020507" pitchFamily="18" charset="2"/>
              </a:rPr>
              <a:t>q</a:t>
            </a:r>
            <a:endParaRPr lang="en-US" altLang="en-US" sz="3200" b="1" baseline="40000" dirty="0">
              <a:latin typeface="Symbol" panose="05050102010706020507" pitchFamily="18" charset="2"/>
            </a:endParaRPr>
          </a:p>
        </p:txBody>
      </p:sp>
      <p:sp>
        <p:nvSpPr>
          <p:cNvPr id="23" name="Rectangle 50"/>
          <p:cNvSpPr>
            <a:spLocks noChangeArrowheads="1"/>
          </p:cNvSpPr>
          <p:nvPr/>
        </p:nvSpPr>
        <p:spPr bwMode="auto">
          <a:xfrm>
            <a:off x="1752394" y="5345991"/>
            <a:ext cx="284377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600" b="1" dirty="0">
                <a:latin typeface="Symbol" panose="05050102010706020507" pitchFamily="18" charset="2"/>
              </a:rPr>
              <a:t>q</a:t>
            </a:r>
            <a:r>
              <a:rPr lang="en-US" altLang="en-US" sz="2400" b="1" dirty="0">
                <a:latin typeface="Times New Roman" panose="02020603050405020304" pitchFamily="18" charset="0"/>
              </a:rPr>
              <a:t>  =              radian</a:t>
            </a:r>
          </a:p>
        </p:txBody>
      </p:sp>
      <p:sp>
        <p:nvSpPr>
          <p:cNvPr id="24" name="Rectangle 61"/>
          <p:cNvSpPr>
            <a:spLocks noChangeArrowheads="1"/>
          </p:cNvSpPr>
          <p:nvPr/>
        </p:nvSpPr>
        <p:spPr bwMode="auto">
          <a:xfrm>
            <a:off x="2112257" y="5910109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Times New Roman" panose="02020603050405020304" pitchFamily="18" charset="0"/>
              </a:rPr>
              <a:t>=             rad.  </a:t>
            </a:r>
            <a:endParaRPr lang="en-US" altLang="en-US" sz="3200" b="1" baseline="40000" dirty="0">
              <a:latin typeface="Times New Roman" panose="02020603050405020304" pitchFamily="18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4333984" y="1803252"/>
            <a:ext cx="40211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the angle is         </a:t>
            </a:r>
            <a:r>
              <a:rPr lang="en-US" altLang="en-US" sz="2400" b="1" dirty="0" err="1">
                <a:latin typeface="Comic Sans MS" panose="030F0702030302020204" pitchFamily="66" charset="0"/>
              </a:rPr>
              <a:t>rads</a:t>
            </a:r>
            <a:r>
              <a:rPr lang="en-US" altLang="en-US" sz="2400" b="1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849337" y="847135"/>
            <a:ext cx="28575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If the arc is </a:t>
            </a:r>
            <a:r>
              <a:rPr lang="en-US" altLang="en-US" sz="2600" b="1" dirty="0">
                <a:latin typeface="Times New Roman" panose="02020603050405020304" pitchFamily="18" charset="0"/>
              </a:rPr>
              <a:t>2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r</a:t>
            </a:r>
            <a:r>
              <a:rPr lang="en-US" altLang="en-US" sz="2400" b="1" dirty="0">
                <a:latin typeface="Comic Sans MS" panose="030F0702030302020204" pitchFamily="66" charset="0"/>
              </a:rPr>
              <a:t>, </a:t>
            </a:r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3394661" y="862098"/>
            <a:ext cx="3664976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the angle is </a:t>
            </a:r>
            <a:r>
              <a:rPr lang="en-US" altLang="en-US" sz="2600" b="1" dirty="0">
                <a:latin typeface="Times New Roman" panose="02020603050405020304" pitchFamily="18" charset="0"/>
              </a:rPr>
              <a:t>2</a:t>
            </a:r>
            <a:r>
              <a:rPr lang="en-US" altLang="en-US" sz="2400" b="1" dirty="0">
                <a:latin typeface="Comic Sans MS" panose="030F0702030302020204" pitchFamily="66" charset="0"/>
              </a:rPr>
              <a:t> radians.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817025" y="1299691"/>
            <a:ext cx="28575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If the arc is </a:t>
            </a:r>
            <a:r>
              <a:rPr lang="en-US" altLang="en-US" sz="2600" b="1" dirty="0">
                <a:latin typeface="Times New Roman" panose="02020603050405020304" pitchFamily="18" charset="0"/>
              </a:rPr>
              <a:t>3</a:t>
            </a:r>
            <a:r>
              <a:rPr lang="en-US" altLang="en-US" sz="2600" b="1" i="1" dirty="0">
                <a:latin typeface="Times New Roman" panose="02020603050405020304" pitchFamily="18" charset="0"/>
              </a:rPr>
              <a:t>r</a:t>
            </a:r>
            <a:r>
              <a:rPr lang="en-US" altLang="en-US" sz="2400" b="1" dirty="0">
                <a:latin typeface="Comic Sans MS" panose="030F0702030302020204" pitchFamily="66" charset="0"/>
              </a:rPr>
              <a:t>, </a:t>
            </a:r>
          </a:p>
        </p:txBody>
      </p: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3362349" y="1314654"/>
            <a:ext cx="3664976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the angle is </a:t>
            </a:r>
            <a:r>
              <a:rPr lang="en-US" altLang="en-US" sz="2600" b="1" dirty="0">
                <a:latin typeface="Times New Roman" panose="02020603050405020304" pitchFamily="18" charset="0"/>
              </a:rPr>
              <a:t>3</a:t>
            </a:r>
            <a:r>
              <a:rPr lang="en-US" altLang="en-US" sz="2400" b="1" dirty="0">
                <a:latin typeface="Comic Sans MS" panose="030F0702030302020204" pitchFamily="66" charset="0"/>
              </a:rPr>
              <a:t> radians.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45667" y="5355096"/>
            <a:ext cx="5693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702030302020204" pitchFamily="66" charset="0"/>
              </a:rPr>
              <a:t>2</a:t>
            </a:r>
            <a:r>
              <a:rPr lang="en-US" altLang="en-US" sz="2800" b="1" dirty="0">
                <a:latin typeface="Symbol" panose="05050102010706020507" pitchFamily="18" charset="2"/>
              </a:rPr>
              <a:t>p</a:t>
            </a:r>
            <a:endParaRPr lang="en-GB" sz="2800" dirty="0"/>
          </a:p>
        </p:txBody>
      </p:sp>
      <p:sp>
        <p:nvSpPr>
          <p:cNvPr id="42" name="Rectangle 41"/>
          <p:cNvSpPr/>
          <p:nvPr/>
        </p:nvSpPr>
        <p:spPr>
          <a:xfrm>
            <a:off x="3678673" y="1708911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832535" y="5940086"/>
            <a:ext cx="12939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360°</a:t>
            </a:r>
            <a:endParaRPr lang="en-GB" sz="2400" dirty="0"/>
          </a:p>
        </p:txBody>
      </p:sp>
      <p:sp>
        <p:nvSpPr>
          <p:cNvPr id="44" name="Rectangle 43"/>
          <p:cNvSpPr/>
          <p:nvPr/>
        </p:nvSpPr>
        <p:spPr>
          <a:xfrm>
            <a:off x="6978388" y="1732632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>
                <a:latin typeface="Symbol" panose="05050102010706020507" pitchFamily="18" charset="2"/>
              </a:rPr>
              <a:t>p</a:t>
            </a:r>
            <a:endParaRPr lang="en-GB" sz="2800" dirty="0"/>
          </a:p>
        </p:txBody>
      </p:sp>
      <p:sp>
        <p:nvSpPr>
          <p:cNvPr id="45" name="Rectangle 44"/>
          <p:cNvSpPr/>
          <p:nvPr/>
        </p:nvSpPr>
        <p:spPr>
          <a:xfrm>
            <a:off x="2845666" y="5884938"/>
            <a:ext cx="5693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702030302020204" pitchFamily="66" charset="0"/>
              </a:rPr>
              <a:t>2</a:t>
            </a:r>
            <a:r>
              <a:rPr lang="en-US" altLang="en-US" sz="2800" b="1" dirty="0">
                <a:latin typeface="Symbol" panose="05050102010706020507" pitchFamily="18" charset="2"/>
              </a:rPr>
              <a:t>p</a:t>
            </a:r>
            <a:endParaRPr lang="en-GB" sz="2800" dirty="0"/>
          </a:p>
        </p:txBody>
      </p:sp>
      <p:sp>
        <p:nvSpPr>
          <p:cNvPr id="46" name="Rectangle 45"/>
          <p:cNvSpPr/>
          <p:nvPr/>
        </p:nvSpPr>
        <p:spPr>
          <a:xfrm>
            <a:off x="7215218" y="4695429"/>
            <a:ext cx="5613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Symbol" panose="05050102010706020507" pitchFamily="18" charset="2"/>
              </a:rPr>
              <a:t>2p</a:t>
            </a:r>
            <a:endParaRPr lang="en-GB" sz="2800" dirty="0">
              <a:solidFill>
                <a:srgbClr val="0000FF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173472" y="2587604"/>
            <a:ext cx="3200400" cy="3035808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16"/>
          <p:cNvSpPr>
            <a:spLocks noChangeArrowheads="1"/>
          </p:cNvSpPr>
          <p:nvPr/>
        </p:nvSpPr>
        <p:spPr bwMode="auto">
          <a:xfrm>
            <a:off x="784680" y="2922044"/>
            <a:ext cx="328683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One complete turn around the circle is subtended by an arc equal in length to the circumference of the circle</a:t>
            </a:r>
          </a:p>
        </p:txBody>
      </p:sp>
      <p:sp>
        <p:nvSpPr>
          <p:cNvPr id="31" name="Title 3">
            <a:extLst>
              <a:ext uri="{FF2B5EF4-FFF2-40B4-BE49-F238E27FC236}">
                <a16:creationId xmlns:a16="http://schemas.microsoft.com/office/drawing/2014/main" id="{1D04C643-16B3-4248-A4AB-BC3DD298C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354" y="274763"/>
            <a:ext cx="7772400" cy="572372"/>
          </a:xfrm>
        </p:spPr>
        <p:txBody>
          <a:bodyPr>
            <a:normAutofit fontScale="90000"/>
          </a:bodyPr>
          <a:lstStyle/>
          <a:p>
            <a:r>
              <a:rPr lang="en-US" dirty="0"/>
              <a:t>Radians</a:t>
            </a:r>
            <a:endParaRPr lang="en-GB" dirty="0"/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1061230C-C703-4C15-9F15-D92D99C33C9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867C9709-36B7-4E12-A8B6-0C9A88C2FFD8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20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utoUpdateAnimBg="0"/>
      <p:bldP spid="12" grpId="0" autoUpdateAnimBg="0"/>
      <p:bldP spid="22" grpId="0"/>
      <p:bldP spid="23" grpId="0"/>
      <p:bldP spid="24" grpId="0"/>
      <p:bldP spid="16" grpId="0"/>
      <p:bldP spid="43" grpId="0"/>
      <p:bldP spid="45" grpId="0"/>
      <p:bldP spid="46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1072A045-972F-4615-9F1D-2D36EB6BE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354" y="274763"/>
            <a:ext cx="7772400" cy="572372"/>
          </a:xfrm>
        </p:spPr>
        <p:txBody>
          <a:bodyPr>
            <a:normAutofit fontScale="90000"/>
          </a:bodyPr>
          <a:lstStyle/>
          <a:p>
            <a:r>
              <a:rPr lang="en-US" dirty="0"/>
              <a:t>Radians</a:t>
            </a:r>
            <a:endParaRPr lang="en-GB" dirty="0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ACAB4358-8E0A-4BEB-838A-809CE10AA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043383"/>
            <a:ext cx="7772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Convert 20° to radians</a:t>
            </a:r>
          </a:p>
        </p:txBody>
      </p:sp>
      <p:sp>
        <p:nvSpPr>
          <p:cNvPr id="5" name="Rectangle 29">
            <a:extLst>
              <a:ext uri="{FF2B5EF4-FFF2-40B4-BE49-F238E27FC236}">
                <a16:creationId xmlns:a16="http://schemas.microsoft.com/office/drawing/2014/main" id="{95A09933-ED99-4579-A546-CE79E356D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20" y="1747473"/>
            <a:ext cx="12672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radian </a:t>
            </a:r>
            <a:endParaRPr lang="en-US" altLang="en-US" sz="24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4AE07EDF-F91C-4715-9509-96F807B11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675" y="2168539"/>
            <a:ext cx="353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Symbol" panose="05050102010706020507" pitchFamily="18" charset="2"/>
              </a:rPr>
              <a:t>p</a:t>
            </a:r>
            <a:endParaRPr lang="en-US" altLang="en-US" sz="2400" b="1" dirty="0">
              <a:latin typeface="Symbol" panose="05050102010706020507" pitchFamily="18" charset="2"/>
              <a:ea typeface="Cambria Math" panose="02040503050406030204" pitchFamily="18" charset="0"/>
            </a:endParaRPr>
          </a:p>
        </p:txBody>
      </p:sp>
      <p:sp>
        <p:nvSpPr>
          <p:cNvPr id="8" name="Rectangle 29">
            <a:extLst>
              <a:ext uri="{FF2B5EF4-FFF2-40B4-BE49-F238E27FC236}">
                <a16:creationId xmlns:a16="http://schemas.microsoft.com/office/drawing/2014/main" id="{E9340AB7-556A-47EB-8BE4-7AADE55C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45" y="2138082"/>
            <a:ext cx="10133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180°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Rectangle 29">
            <a:extLst>
              <a:ext uri="{FF2B5EF4-FFF2-40B4-BE49-F238E27FC236}">
                <a16:creationId xmlns:a16="http://schemas.microsoft.com/office/drawing/2014/main" id="{904E11BF-0DCA-4762-8F5B-4524DB3B6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0" y="2790794"/>
            <a:ext cx="10639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20°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" name="Rectangle 29">
            <a:extLst>
              <a:ext uri="{FF2B5EF4-FFF2-40B4-BE49-F238E27FC236}">
                <a16:creationId xmlns:a16="http://schemas.microsoft.com/office/drawing/2014/main" id="{C709244B-0086-41ED-8984-DB6D38875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675" y="2728676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29">
            <a:extLst>
              <a:ext uri="{FF2B5EF4-FFF2-40B4-BE49-F238E27FC236}">
                <a16:creationId xmlns:a16="http://schemas.microsoft.com/office/drawing/2014/main" id="{1463F998-A6F7-481D-8151-D0598A629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587" y="2808971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9">
            <a:extLst>
              <a:ext uri="{FF2B5EF4-FFF2-40B4-BE49-F238E27FC236}">
                <a16:creationId xmlns:a16="http://schemas.microsoft.com/office/drawing/2014/main" id="{AE7AE4A4-6255-413E-A089-8ACB9C714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588" y="2186716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29">
            <a:extLst>
              <a:ext uri="{FF2B5EF4-FFF2-40B4-BE49-F238E27FC236}">
                <a16:creationId xmlns:a16="http://schemas.microsoft.com/office/drawing/2014/main" id="{A5ECA520-67CC-4A51-BE8C-95800663A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795" y="1746660"/>
            <a:ext cx="14290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degrees</a:t>
            </a:r>
            <a:endParaRPr lang="en-US" altLang="en-US" sz="24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4" name="Rectangle 29">
            <a:extLst>
              <a:ext uri="{FF2B5EF4-FFF2-40B4-BE49-F238E27FC236}">
                <a16:creationId xmlns:a16="http://schemas.microsoft.com/office/drawing/2014/main" id="{A451BA5C-3831-4F4C-B6CF-5A0EA496F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5020" y="2427052"/>
            <a:ext cx="33687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Using these equivalences</a:t>
            </a:r>
            <a:endParaRPr lang="en-US" altLang="en-US" sz="2000" dirty="0">
              <a:solidFill>
                <a:srgbClr val="FF66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5" name="Rectangle 29">
            <a:extLst>
              <a:ext uri="{FF2B5EF4-FFF2-40B4-BE49-F238E27FC236}">
                <a16:creationId xmlns:a16="http://schemas.microsoft.com/office/drawing/2014/main" id="{50D26C7E-833C-4046-9C44-8C12A20E2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012" y="3340155"/>
            <a:ext cx="353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Symbol" panose="05050102010706020507" pitchFamily="18" charset="2"/>
              </a:rPr>
              <a:t>p</a:t>
            </a:r>
            <a:endParaRPr lang="en-US" altLang="en-US" sz="2400" b="1" dirty="0">
              <a:latin typeface="Symbol" panose="05050102010706020507" pitchFamily="18" charset="2"/>
              <a:ea typeface="Cambria Math" panose="02040503050406030204" pitchFamily="18" charset="0"/>
            </a:endParaRPr>
          </a:p>
        </p:txBody>
      </p:sp>
      <p:sp>
        <p:nvSpPr>
          <p:cNvPr id="16" name="Rectangle 29">
            <a:extLst>
              <a:ext uri="{FF2B5EF4-FFF2-40B4-BE49-F238E27FC236}">
                <a16:creationId xmlns:a16="http://schemas.microsoft.com/office/drawing/2014/main" id="{F1EA6433-8BB4-4211-8B26-4CA365BB1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14" y="3833264"/>
            <a:ext cx="10133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180°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7" name="Rectangle 29">
            <a:extLst>
              <a:ext uri="{FF2B5EF4-FFF2-40B4-BE49-F238E27FC236}">
                <a16:creationId xmlns:a16="http://schemas.microsoft.com/office/drawing/2014/main" id="{C9A9D029-97BF-45A1-8768-D3B5B9167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127" y="3833263"/>
            <a:ext cx="10639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20°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8" name="Rectangle 29">
            <a:extLst>
              <a:ext uri="{FF2B5EF4-FFF2-40B4-BE49-F238E27FC236}">
                <a16:creationId xmlns:a16="http://schemas.microsoft.com/office/drawing/2014/main" id="{8F11EB73-7696-4704-8361-C8BB7BBDB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388" y="3340155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06EEB0-1BAC-4482-BC36-F8DD22167C44}"/>
              </a:ext>
            </a:extLst>
          </p:cNvPr>
          <p:cNvCxnSpPr/>
          <p:nvPr/>
        </p:nvCxnSpPr>
        <p:spPr>
          <a:xfrm>
            <a:off x="722307" y="3833263"/>
            <a:ext cx="67166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33EDE98-3DF3-45D4-B22B-183A3DA8429B}"/>
              </a:ext>
            </a:extLst>
          </p:cNvPr>
          <p:cNvCxnSpPr/>
          <p:nvPr/>
        </p:nvCxnSpPr>
        <p:spPr>
          <a:xfrm>
            <a:off x="1979388" y="3833263"/>
            <a:ext cx="67166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9">
            <a:extLst>
              <a:ext uri="{FF2B5EF4-FFF2-40B4-BE49-F238E27FC236}">
                <a16:creationId xmlns:a16="http://schemas.microsoft.com/office/drawing/2014/main" id="{6FB37CE6-158F-4623-96CF-0D1E2EC58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773" y="3602431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7C146D3D-19D0-4DFA-8A02-498D4E223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456" y="3622210"/>
            <a:ext cx="33687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Write the proportion</a:t>
            </a:r>
            <a:endParaRPr lang="en-US" altLang="en-US" sz="2000" dirty="0">
              <a:solidFill>
                <a:srgbClr val="FF66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4" name="Rectangle 29">
            <a:extLst>
              <a:ext uri="{FF2B5EF4-FFF2-40B4-BE49-F238E27FC236}">
                <a16:creationId xmlns:a16="http://schemas.microsoft.com/office/drawing/2014/main" id="{03004D9D-994B-497A-8836-86BEF761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8732" y="4383188"/>
            <a:ext cx="353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Symbol" panose="05050102010706020507" pitchFamily="18" charset="2"/>
              </a:rPr>
              <a:t>p</a:t>
            </a:r>
            <a:endParaRPr lang="en-US" altLang="en-US" sz="2400" b="1" dirty="0">
              <a:latin typeface="Symbol" panose="05050102010706020507" pitchFamily="18" charset="2"/>
              <a:ea typeface="Cambria Math" panose="02040503050406030204" pitchFamily="18" charset="0"/>
            </a:endParaRPr>
          </a:p>
        </p:txBody>
      </p:sp>
      <p:sp>
        <p:nvSpPr>
          <p:cNvPr id="25" name="Rectangle 29">
            <a:extLst>
              <a:ext uri="{FF2B5EF4-FFF2-40B4-BE49-F238E27FC236}">
                <a16:creationId xmlns:a16="http://schemas.microsoft.com/office/drawing/2014/main" id="{C7765089-11BE-43B6-95D7-9FF06B844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88" y="4857555"/>
            <a:ext cx="10133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180°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7E1B048F-888B-4E82-B527-6C14B17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1852" y="4401633"/>
            <a:ext cx="10639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20°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7" name="Rectangle 29">
            <a:extLst>
              <a:ext uri="{FF2B5EF4-FFF2-40B4-BE49-F238E27FC236}">
                <a16:creationId xmlns:a16="http://schemas.microsoft.com/office/drawing/2014/main" id="{9D53CD9A-1A7A-45D7-A033-C751472EB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560" y="4614020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E3EF5AA-8BC4-4032-81E7-A39DA840205E}"/>
              </a:ext>
            </a:extLst>
          </p:cNvPr>
          <p:cNvCxnSpPr/>
          <p:nvPr/>
        </p:nvCxnSpPr>
        <p:spPr>
          <a:xfrm>
            <a:off x="2061762" y="4857554"/>
            <a:ext cx="82296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5ED7C24-88F9-45DB-91A4-F7B9A8CAD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4147" y="4626722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29">
            <a:extLst>
              <a:ext uri="{FF2B5EF4-FFF2-40B4-BE49-F238E27FC236}">
                <a16:creationId xmlns:a16="http://schemas.microsoft.com/office/drawing/2014/main" id="{12EED3C1-DC5D-40D0-9EC4-B08AF8E29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456" y="4688640"/>
            <a:ext cx="33687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Solve for </a:t>
            </a:r>
            <a:r>
              <a:rPr lang="en-US" altLang="en-US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000" i="1" dirty="0">
              <a:solidFill>
                <a:srgbClr val="FF66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29">
            <a:extLst>
              <a:ext uri="{FF2B5EF4-FFF2-40B4-BE49-F238E27FC236}">
                <a16:creationId xmlns:a16="http://schemas.microsoft.com/office/drawing/2014/main" id="{E5790D4E-3F98-46CF-83A5-2206D6971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190" y="5459277"/>
            <a:ext cx="353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Symbol" panose="05050102010706020507" pitchFamily="18" charset="2"/>
              </a:rPr>
              <a:t>p</a:t>
            </a:r>
            <a:endParaRPr lang="en-US" altLang="en-US" sz="2400" b="1" dirty="0">
              <a:latin typeface="Symbol" panose="05050102010706020507" pitchFamily="18" charset="2"/>
              <a:ea typeface="Cambria Math" panose="02040503050406030204" pitchFamily="18" charset="0"/>
            </a:endParaRPr>
          </a:p>
        </p:txBody>
      </p:sp>
      <p:sp>
        <p:nvSpPr>
          <p:cNvPr id="33" name="Rectangle 29">
            <a:extLst>
              <a:ext uri="{FF2B5EF4-FFF2-40B4-BE49-F238E27FC236}">
                <a16:creationId xmlns:a16="http://schemas.microsoft.com/office/drawing/2014/main" id="{542FE031-6B34-4DEB-9508-2A8AA63C3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9979" y="5920942"/>
            <a:ext cx="547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9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7242CA77-B2A6-4294-8B9F-9A3417ABA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517" y="5677408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3D22880-CD1E-4F6C-8E5B-2312D8A6D23E}"/>
              </a:ext>
            </a:extLst>
          </p:cNvPr>
          <p:cNvCxnSpPr/>
          <p:nvPr/>
        </p:nvCxnSpPr>
        <p:spPr>
          <a:xfrm>
            <a:off x="2093719" y="5920942"/>
            <a:ext cx="457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4B85E3A6-E891-4D64-AF47-09A242F7E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6104" y="5690110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29">
            <a:extLst>
              <a:ext uri="{FF2B5EF4-FFF2-40B4-BE49-F238E27FC236}">
                <a16:creationId xmlns:a16="http://schemas.microsoft.com/office/drawing/2014/main" id="{84C9E6C7-FA9C-4FA4-9F74-BAA5F32FF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568" y="5677407"/>
            <a:ext cx="12672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rad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4" name="Rectangle 33">
            <a:hlinkClick r:id="rId2"/>
            <a:extLst>
              <a:ext uri="{FF2B5EF4-FFF2-40B4-BE49-F238E27FC236}">
                <a16:creationId xmlns:a16="http://schemas.microsoft.com/office/drawing/2014/main" id="{9B70C012-3D9A-4945-8D7C-AF4AF7C6631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2"/>
            <a:extLst>
              <a:ext uri="{FF2B5EF4-FFF2-40B4-BE49-F238E27FC236}">
                <a16:creationId xmlns:a16="http://schemas.microsoft.com/office/drawing/2014/main" id="{E61B628D-371F-447F-AB4A-B0A2A4D613CF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34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2" grpId="0"/>
      <p:bldP spid="23" grpId="0"/>
      <p:bldP spid="24" grpId="0"/>
      <p:bldP spid="25" grpId="0"/>
      <p:bldP spid="26" grpId="0"/>
      <p:bldP spid="27" grpId="0"/>
      <p:bldP spid="30" grpId="0"/>
      <p:bldP spid="31" grpId="0"/>
      <p:bldP spid="32" grpId="0"/>
      <p:bldP spid="33" grpId="0"/>
      <p:bldP spid="35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1072A045-972F-4615-9F1D-2D36EB6BE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354" y="274763"/>
            <a:ext cx="7772400" cy="572372"/>
          </a:xfrm>
        </p:spPr>
        <p:txBody>
          <a:bodyPr>
            <a:normAutofit fontScale="90000"/>
          </a:bodyPr>
          <a:lstStyle/>
          <a:p>
            <a:r>
              <a:rPr lang="en-US" dirty="0"/>
              <a:t>Radians</a:t>
            </a:r>
            <a:endParaRPr lang="en-GB" dirty="0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ACAB4358-8E0A-4BEB-838A-809CE10AA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762000"/>
            <a:ext cx="7772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Convert 60.3° to radians</a:t>
            </a:r>
          </a:p>
        </p:txBody>
      </p:sp>
      <p:sp>
        <p:nvSpPr>
          <p:cNvPr id="5" name="Rectangle 29">
            <a:extLst>
              <a:ext uri="{FF2B5EF4-FFF2-40B4-BE49-F238E27FC236}">
                <a16:creationId xmlns:a16="http://schemas.microsoft.com/office/drawing/2014/main" id="{95A09933-ED99-4579-A546-CE79E356D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20" y="1220013"/>
            <a:ext cx="12672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radian </a:t>
            </a:r>
            <a:endParaRPr lang="en-US" altLang="en-US" sz="24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4AE07EDF-F91C-4715-9509-96F807B11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675" y="1641079"/>
            <a:ext cx="353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Symbol" panose="05050102010706020507" pitchFamily="18" charset="2"/>
              </a:rPr>
              <a:t>p</a:t>
            </a:r>
            <a:endParaRPr lang="en-US" altLang="en-US" sz="2400" b="1" dirty="0">
              <a:latin typeface="Symbol" panose="05050102010706020507" pitchFamily="18" charset="2"/>
              <a:ea typeface="Cambria Math" panose="02040503050406030204" pitchFamily="18" charset="0"/>
            </a:endParaRPr>
          </a:p>
        </p:txBody>
      </p:sp>
      <p:sp>
        <p:nvSpPr>
          <p:cNvPr id="8" name="Rectangle 29">
            <a:extLst>
              <a:ext uri="{FF2B5EF4-FFF2-40B4-BE49-F238E27FC236}">
                <a16:creationId xmlns:a16="http://schemas.microsoft.com/office/drawing/2014/main" id="{E9340AB7-556A-47EB-8BE4-7AADE55C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45" y="1610622"/>
            <a:ext cx="10133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180°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Rectangle 29">
            <a:extLst>
              <a:ext uri="{FF2B5EF4-FFF2-40B4-BE49-F238E27FC236}">
                <a16:creationId xmlns:a16="http://schemas.microsoft.com/office/drawing/2014/main" id="{904E11BF-0DCA-4762-8F5B-4524DB3B6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0" y="2263334"/>
            <a:ext cx="10639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60.3°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" name="Rectangle 29">
            <a:extLst>
              <a:ext uri="{FF2B5EF4-FFF2-40B4-BE49-F238E27FC236}">
                <a16:creationId xmlns:a16="http://schemas.microsoft.com/office/drawing/2014/main" id="{C709244B-0086-41ED-8984-DB6D38875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675" y="2201216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29">
            <a:extLst>
              <a:ext uri="{FF2B5EF4-FFF2-40B4-BE49-F238E27FC236}">
                <a16:creationId xmlns:a16="http://schemas.microsoft.com/office/drawing/2014/main" id="{1463F998-A6F7-481D-8151-D0598A629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587" y="2281511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9">
            <a:extLst>
              <a:ext uri="{FF2B5EF4-FFF2-40B4-BE49-F238E27FC236}">
                <a16:creationId xmlns:a16="http://schemas.microsoft.com/office/drawing/2014/main" id="{AE7AE4A4-6255-413E-A089-8ACB9C714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588" y="1659256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29">
            <a:extLst>
              <a:ext uri="{FF2B5EF4-FFF2-40B4-BE49-F238E27FC236}">
                <a16:creationId xmlns:a16="http://schemas.microsoft.com/office/drawing/2014/main" id="{A5ECA520-67CC-4A51-BE8C-95800663A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795" y="1219200"/>
            <a:ext cx="14290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degrees</a:t>
            </a:r>
            <a:endParaRPr lang="en-US" altLang="en-US" sz="24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4" name="Rectangle 29">
            <a:extLst>
              <a:ext uri="{FF2B5EF4-FFF2-40B4-BE49-F238E27FC236}">
                <a16:creationId xmlns:a16="http://schemas.microsoft.com/office/drawing/2014/main" id="{A451BA5C-3831-4F4C-B6CF-5A0EA496F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5020" y="1899592"/>
            <a:ext cx="33687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Using these equivalences</a:t>
            </a:r>
            <a:endParaRPr lang="en-US" altLang="en-US" sz="2000" dirty="0">
              <a:solidFill>
                <a:srgbClr val="FF66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5" name="Rectangle 29">
            <a:extLst>
              <a:ext uri="{FF2B5EF4-FFF2-40B4-BE49-F238E27FC236}">
                <a16:creationId xmlns:a16="http://schemas.microsoft.com/office/drawing/2014/main" id="{50D26C7E-833C-4046-9C44-8C12A20E2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012" y="2667000"/>
            <a:ext cx="353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Symbol" panose="05050102010706020507" pitchFamily="18" charset="2"/>
              </a:rPr>
              <a:t>p</a:t>
            </a:r>
            <a:endParaRPr lang="en-US" altLang="en-US" sz="2400" b="1" dirty="0">
              <a:latin typeface="Symbol" panose="05050102010706020507" pitchFamily="18" charset="2"/>
              <a:ea typeface="Cambria Math" panose="02040503050406030204" pitchFamily="18" charset="0"/>
            </a:endParaRPr>
          </a:p>
        </p:txBody>
      </p:sp>
      <p:sp>
        <p:nvSpPr>
          <p:cNvPr id="16" name="Rectangle 29">
            <a:extLst>
              <a:ext uri="{FF2B5EF4-FFF2-40B4-BE49-F238E27FC236}">
                <a16:creationId xmlns:a16="http://schemas.microsoft.com/office/drawing/2014/main" id="{F1EA6433-8BB4-4211-8B26-4CA365BB1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14" y="3160109"/>
            <a:ext cx="10133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180°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7" name="Rectangle 29">
            <a:extLst>
              <a:ext uri="{FF2B5EF4-FFF2-40B4-BE49-F238E27FC236}">
                <a16:creationId xmlns:a16="http://schemas.microsoft.com/office/drawing/2014/main" id="{C9A9D029-97BF-45A1-8768-D3B5B9167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106" y="3134874"/>
            <a:ext cx="10639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60.3°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8" name="Rectangle 29">
            <a:extLst>
              <a:ext uri="{FF2B5EF4-FFF2-40B4-BE49-F238E27FC236}">
                <a16:creationId xmlns:a16="http://schemas.microsoft.com/office/drawing/2014/main" id="{8F11EB73-7696-4704-8361-C8BB7BBDB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388" y="2667000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06EEB0-1BAC-4482-BC36-F8DD22167C44}"/>
              </a:ext>
            </a:extLst>
          </p:cNvPr>
          <p:cNvCxnSpPr/>
          <p:nvPr/>
        </p:nvCxnSpPr>
        <p:spPr>
          <a:xfrm>
            <a:off x="722307" y="3160108"/>
            <a:ext cx="67166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33EDE98-3DF3-45D4-B22B-183A3DA8429B}"/>
              </a:ext>
            </a:extLst>
          </p:cNvPr>
          <p:cNvCxnSpPr/>
          <p:nvPr/>
        </p:nvCxnSpPr>
        <p:spPr>
          <a:xfrm>
            <a:off x="1979388" y="3160108"/>
            <a:ext cx="67166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9">
            <a:extLst>
              <a:ext uri="{FF2B5EF4-FFF2-40B4-BE49-F238E27FC236}">
                <a16:creationId xmlns:a16="http://schemas.microsoft.com/office/drawing/2014/main" id="{6FB37CE6-158F-4623-96CF-0D1E2EC58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773" y="2929276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7C146D3D-19D0-4DFA-8A02-498D4E223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456" y="2949055"/>
            <a:ext cx="33687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Write the proportion</a:t>
            </a:r>
            <a:endParaRPr lang="en-US" altLang="en-US" sz="2000" dirty="0">
              <a:solidFill>
                <a:srgbClr val="FF66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4" name="Rectangle 29">
            <a:extLst>
              <a:ext uri="{FF2B5EF4-FFF2-40B4-BE49-F238E27FC236}">
                <a16:creationId xmlns:a16="http://schemas.microsoft.com/office/drawing/2014/main" id="{03004D9D-994B-497A-8836-86BEF761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4528" y="3691802"/>
            <a:ext cx="353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Symbol" panose="05050102010706020507" pitchFamily="18" charset="2"/>
              </a:rPr>
              <a:t>p</a:t>
            </a:r>
            <a:endParaRPr lang="en-US" altLang="en-US" sz="2400" b="1" dirty="0">
              <a:latin typeface="Symbol" panose="05050102010706020507" pitchFamily="18" charset="2"/>
              <a:ea typeface="Cambria Math" panose="02040503050406030204" pitchFamily="18" charset="0"/>
            </a:endParaRPr>
          </a:p>
        </p:txBody>
      </p:sp>
      <p:sp>
        <p:nvSpPr>
          <p:cNvPr id="25" name="Rectangle 29">
            <a:extLst>
              <a:ext uri="{FF2B5EF4-FFF2-40B4-BE49-F238E27FC236}">
                <a16:creationId xmlns:a16="http://schemas.microsoft.com/office/drawing/2014/main" id="{C7765089-11BE-43B6-95D7-9FF06B844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795" y="4184399"/>
            <a:ext cx="10133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180°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7E1B048F-888B-4E82-B527-6C14B17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952" y="3729285"/>
            <a:ext cx="10639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60.3°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7" name="Rectangle 29">
            <a:extLst>
              <a:ext uri="{FF2B5EF4-FFF2-40B4-BE49-F238E27FC236}">
                <a16:creationId xmlns:a16="http://schemas.microsoft.com/office/drawing/2014/main" id="{9D53CD9A-1A7A-45D7-A033-C751472EB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560" y="3940865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E3EF5AA-8BC4-4032-81E7-A39DA840205E}"/>
              </a:ext>
            </a:extLst>
          </p:cNvPr>
          <p:cNvCxnSpPr/>
          <p:nvPr/>
        </p:nvCxnSpPr>
        <p:spPr>
          <a:xfrm>
            <a:off x="2061762" y="4184399"/>
            <a:ext cx="109728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5ED7C24-88F9-45DB-91A4-F7B9A8CAD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4147" y="3953567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29">
            <a:extLst>
              <a:ext uri="{FF2B5EF4-FFF2-40B4-BE49-F238E27FC236}">
                <a16:creationId xmlns:a16="http://schemas.microsoft.com/office/drawing/2014/main" id="{12EED3C1-DC5D-40D0-9EC4-B08AF8E29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456" y="4015485"/>
            <a:ext cx="33687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Solve for </a:t>
            </a:r>
            <a:r>
              <a:rPr lang="en-US" altLang="en-US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000" i="1" dirty="0">
              <a:solidFill>
                <a:srgbClr val="FF66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29">
            <a:extLst>
              <a:ext uri="{FF2B5EF4-FFF2-40B4-BE49-F238E27FC236}">
                <a16:creationId xmlns:a16="http://schemas.microsoft.com/office/drawing/2014/main" id="{E5790D4E-3F98-46CF-83A5-2206D6971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0027" y="4861437"/>
            <a:ext cx="353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Symbol" panose="05050102010706020507" pitchFamily="18" charset="2"/>
              </a:rPr>
              <a:t>p</a:t>
            </a:r>
            <a:endParaRPr lang="en-US" altLang="en-US" sz="2400" b="1" dirty="0">
              <a:latin typeface="Symbol" panose="05050102010706020507" pitchFamily="18" charset="2"/>
              <a:ea typeface="Cambria Math" panose="02040503050406030204" pitchFamily="18" charset="0"/>
            </a:endParaRPr>
          </a:p>
        </p:txBody>
      </p:sp>
      <p:sp>
        <p:nvSpPr>
          <p:cNvPr id="33" name="Rectangle 29">
            <a:extLst>
              <a:ext uri="{FF2B5EF4-FFF2-40B4-BE49-F238E27FC236}">
                <a16:creationId xmlns:a16="http://schemas.microsoft.com/office/drawing/2014/main" id="{542FE031-6B34-4DEB-9508-2A8AA63C3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88" y="5098392"/>
            <a:ext cx="868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200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7242CA77-B2A6-4294-8B9F-9A3417ABA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517" y="4854858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3D22880-CD1E-4F6C-8E5B-2312D8A6D23E}"/>
              </a:ext>
            </a:extLst>
          </p:cNvPr>
          <p:cNvCxnSpPr/>
          <p:nvPr/>
        </p:nvCxnSpPr>
        <p:spPr>
          <a:xfrm>
            <a:off x="2093719" y="5098392"/>
            <a:ext cx="54864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4B85E3A6-E891-4D64-AF47-09A242F7E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6104" y="4867560"/>
            <a:ext cx="587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b="1" i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29">
            <a:extLst>
              <a:ext uri="{FF2B5EF4-FFF2-40B4-BE49-F238E27FC236}">
                <a16:creationId xmlns:a16="http://schemas.microsoft.com/office/drawing/2014/main" id="{84C9E6C7-FA9C-4FA4-9F74-BAA5F32FF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3478" y="4854857"/>
            <a:ext cx="12672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rad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4" name="Rectangle 29">
            <a:extLst>
              <a:ext uri="{FF2B5EF4-FFF2-40B4-BE49-F238E27FC236}">
                <a16:creationId xmlns:a16="http://schemas.microsoft.com/office/drawing/2014/main" id="{F819D3E3-C32A-4EBD-9247-513757741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3719" y="4654905"/>
            <a:ext cx="868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67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9" name="Rectangle 29">
            <a:extLst>
              <a:ext uri="{FF2B5EF4-FFF2-40B4-BE49-F238E27FC236}">
                <a16:creationId xmlns:a16="http://schemas.microsoft.com/office/drawing/2014/main" id="{41DF74DD-DC1A-49FE-B226-5EF3DC9F4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456" y="4885737"/>
            <a:ext cx="10440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1.05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0" name="Rectangle 29">
            <a:extLst>
              <a:ext uri="{FF2B5EF4-FFF2-40B4-BE49-F238E27FC236}">
                <a16:creationId xmlns:a16="http://schemas.microsoft.com/office/drawing/2014/main" id="{B4816AEC-11CF-4289-BFD8-AD62E3A3B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447" y="4850667"/>
            <a:ext cx="12672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rad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1" name="Rectangle 29">
            <a:extLst>
              <a:ext uri="{FF2B5EF4-FFF2-40B4-BE49-F238E27FC236}">
                <a16:creationId xmlns:a16="http://schemas.microsoft.com/office/drawing/2014/main" id="{427EA63F-8A9B-4D44-97DC-BCACCD5FC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9794" y="4861437"/>
            <a:ext cx="7642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or</a:t>
            </a:r>
            <a:endParaRPr lang="en-US" altLang="en-US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2" name="Rectangle 41">
            <a:hlinkClick r:id="rId2"/>
            <a:extLst>
              <a:ext uri="{FF2B5EF4-FFF2-40B4-BE49-F238E27FC236}">
                <a16:creationId xmlns:a16="http://schemas.microsoft.com/office/drawing/2014/main" id="{E53F14D8-4ADA-4814-9677-116A7321733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hlinkClick r:id="rId2"/>
            <a:extLst>
              <a:ext uri="{FF2B5EF4-FFF2-40B4-BE49-F238E27FC236}">
                <a16:creationId xmlns:a16="http://schemas.microsoft.com/office/drawing/2014/main" id="{F5C53439-C2BB-4B0D-939D-CA6F2D52F135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29">
            <a:extLst>
              <a:ext uri="{FF2B5EF4-FFF2-40B4-BE49-F238E27FC236}">
                <a16:creationId xmlns:a16="http://schemas.microsoft.com/office/drawing/2014/main" id="{A28CFB57-B6DB-42DC-A4A7-22EB6F872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352" y="5481338"/>
            <a:ext cx="75154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The symbol “c” or the abbreviation “rad” are used for radians</a:t>
            </a:r>
            <a:endParaRPr lang="en-US" altLang="en-US" sz="2000" dirty="0">
              <a:solidFill>
                <a:srgbClr val="FF66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5" name="Rectangle 29">
            <a:extLst>
              <a:ext uri="{FF2B5EF4-FFF2-40B4-BE49-F238E27FC236}">
                <a16:creationId xmlns:a16="http://schemas.microsoft.com/office/drawing/2014/main" id="{92646482-863C-49D9-8191-910AAB1E7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7178" y="4868202"/>
            <a:ext cx="10440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1.05</a:t>
            </a:r>
            <a:r>
              <a:rPr lang="en-US" altLang="en-US" sz="2400" b="1" baseline="30000" dirty="0">
                <a:latin typeface="Comic Sans MS" panose="030F0702030302020204" pitchFamily="66" charset="0"/>
              </a:rPr>
              <a:t>c</a:t>
            </a:r>
            <a:endParaRPr lang="en-US" altLang="en-US" sz="2400" b="1" baseline="30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6" name="Rectangle 29">
            <a:extLst>
              <a:ext uri="{FF2B5EF4-FFF2-40B4-BE49-F238E27FC236}">
                <a16:creationId xmlns:a16="http://schemas.microsoft.com/office/drawing/2014/main" id="{0AEF7D7C-899E-4DB2-8ABF-31709E670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352" y="5831943"/>
            <a:ext cx="75154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but they are often omitted, particularly when</a:t>
            </a:r>
            <a:r>
              <a:rPr lang="en-US" altLang="en-US" sz="2000" dirty="0">
                <a:solidFill>
                  <a:srgbClr val="FF6600"/>
                </a:solidFill>
                <a:latin typeface="Symbol" panose="05050102010706020507" pitchFamily="18" charset="2"/>
              </a:rPr>
              <a:t> p </a:t>
            </a:r>
            <a:r>
              <a:rPr lang="en-US" altLang="en-US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is present.</a:t>
            </a:r>
            <a:endParaRPr lang="en-US" altLang="en-US" sz="2000" dirty="0">
              <a:solidFill>
                <a:srgbClr val="FF66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7" name="Rectangle 29">
            <a:extLst>
              <a:ext uri="{FF2B5EF4-FFF2-40B4-BE49-F238E27FC236}">
                <a16:creationId xmlns:a16="http://schemas.microsoft.com/office/drawing/2014/main" id="{90467474-2B15-4AAB-ADD6-4F90982D6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007" y="6142726"/>
            <a:ext cx="75154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The symbol for degrees is never omitted.</a:t>
            </a:r>
            <a:endParaRPr lang="en-US" altLang="en-US" sz="2000" dirty="0">
              <a:solidFill>
                <a:srgbClr val="FF66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82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2" grpId="0"/>
      <p:bldP spid="23" grpId="0"/>
      <p:bldP spid="24" grpId="0"/>
      <p:bldP spid="25" grpId="0"/>
      <p:bldP spid="26" grpId="0"/>
      <p:bldP spid="27" grpId="0"/>
      <p:bldP spid="30" grpId="0"/>
      <p:bldP spid="31" grpId="0"/>
      <p:bldP spid="32" grpId="0"/>
      <p:bldP spid="33" grpId="0"/>
      <p:bldP spid="35" grpId="0"/>
      <p:bldP spid="37" grpId="0"/>
      <p:bldP spid="38" grpId="0"/>
      <p:bldP spid="34" grpId="0"/>
      <p:bldP spid="39" grpId="0"/>
      <p:bldP spid="40" grpId="0"/>
      <p:bldP spid="41" grpId="0"/>
      <p:bldP spid="44" grpId="0"/>
      <p:bldP spid="45" grpId="0"/>
      <p:bldP spid="46" grpId="0"/>
      <p:bldP spid="4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25</TotalTime>
  <Words>564</Words>
  <Application>Microsoft Office PowerPoint</Application>
  <PresentationFormat>On-screen Show (4:3)</PresentationFormat>
  <Paragraphs>188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Cambria Math</vt:lpstr>
      <vt:lpstr>Comic Sans MS</vt:lpstr>
      <vt:lpstr>Symbol</vt:lpstr>
      <vt:lpstr>Times New Roman</vt:lpstr>
      <vt:lpstr>Wingdings</vt:lpstr>
      <vt:lpstr>Wingdings 2</vt:lpstr>
      <vt:lpstr>Theme1</vt:lpstr>
      <vt:lpstr>Radians</vt:lpstr>
      <vt:lpstr>Radians</vt:lpstr>
      <vt:lpstr>Radians</vt:lpstr>
      <vt:lpstr>Radians</vt:lpstr>
      <vt:lpstr>Radians</vt:lpstr>
      <vt:lpstr>Radians</vt:lpstr>
      <vt:lpstr>Radians</vt:lpstr>
      <vt:lpstr>Radians</vt:lpstr>
      <vt:lpstr>Radians</vt:lpstr>
      <vt:lpstr>Radians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Radians</dc:title>
  <dc:creator>Orlando Hurtado</dc:creator>
  <cp:lastModifiedBy>Orlando Hurtado</cp:lastModifiedBy>
  <cp:revision>6</cp:revision>
  <dcterms:created xsi:type="dcterms:W3CDTF">2020-03-27T11:18:14Z</dcterms:created>
  <dcterms:modified xsi:type="dcterms:W3CDTF">2023-07-28T18:14:08Z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