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1"/>
  </p:notesMasterIdLst>
  <p:handoutMasterIdLst>
    <p:handoutMasterId r:id="rId22"/>
  </p:handoutMasterIdLst>
  <p:sldIdLst>
    <p:sldId id="256" r:id="rId2"/>
    <p:sldId id="326" r:id="rId3"/>
    <p:sldId id="325" r:id="rId4"/>
    <p:sldId id="331" r:id="rId5"/>
    <p:sldId id="328" r:id="rId6"/>
    <p:sldId id="329" r:id="rId7"/>
    <p:sldId id="330" r:id="rId8"/>
    <p:sldId id="332" r:id="rId9"/>
    <p:sldId id="272" r:id="rId10"/>
    <p:sldId id="260" r:id="rId11"/>
    <p:sldId id="261" r:id="rId12"/>
    <p:sldId id="262" r:id="rId13"/>
    <p:sldId id="263" r:id="rId14"/>
    <p:sldId id="264" r:id="rId15"/>
    <p:sldId id="268" r:id="rId16"/>
    <p:sldId id="269" r:id="rId17"/>
    <p:sldId id="270" r:id="rId18"/>
    <p:sldId id="271" r:id="rId19"/>
    <p:sldId id="315" r:id="rId2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6D3DE5-514F-4ADB-AB8E-795063092085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888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6D3DE5-514F-4ADB-AB8E-795063092085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70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26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F28F193-2188-4718-80BD-7C19B35F0039}"/>
              </a:ext>
            </a:extLst>
          </p:cNvPr>
          <p:cNvSpPr/>
          <p:nvPr userDrawn="1"/>
        </p:nvSpPr>
        <p:spPr>
          <a:xfrm>
            <a:off x="603504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0B0EB38-D865-4788-8E80-0EC6B0459E67}"/>
              </a:ext>
            </a:extLst>
          </p:cNvPr>
          <p:cNvSpPr/>
          <p:nvPr userDrawn="1"/>
        </p:nvSpPr>
        <p:spPr>
          <a:xfrm>
            <a:off x="603504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6AA83E-88AB-4D99-BC5A-95B9DD304D24}"/>
              </a:ext>
            </a:extLst>
          </p:cNvPr>
          <p:cNvSpPr/>
          <p:nvPr userDrawn="1"/>
        </p:nvSpPr>
        <p:spPr>
          <a:xfrm>
            <a:off x="603504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03504" y="6518702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26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Applications of right-angled triangle trigonometry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09600" y="3200400"/>
            <a:ext cx="78486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GB" dirty="0"/>
              <a:t>LO: To use trigonometric ratios to solve problems involving angles of elevation, angles of depression, bearings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5F9526F-2830-4831-A649-1D4297FF7B6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949849C-9D91-40F4-AB7E-84B0D4403F7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251123" y="178899"/>
            <a:ext cx="7772400" cy="609600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/>
              <a:t>Compass points</a:t>
            </a:r>
          </a:p>
        </p:txBody>
      </p:sp>
      <p:pic>
        <p:nvPicPr>
          <p:cNvPr id="2052" name="Picture 4" descr="https://s-media-cache-ak0.pinimg.com/originals/59/4c/13/594c139dfd0f88a99c0e24f676c24d7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7871" y="1577637"/>
            <a:ext cx="4102818" cy="42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Freeform 62"/>
          <p:cNvSpPr/>
          <p:nvPr/>
        </p:nvSpPr>
        <p:spPr>
          <a:xfrm>
            <a:off x="3347371" y="2084327"/>
            <a:ext cx="1506747" cy="1535502"/>
          </a:xfrm>
          <a:custGeom>
            <a:avLst/>
            <a:gdLst>
              <a:gd name="connsiteX0" fmla="*/ 0 w 1506747"/>
              <a:gd name="connsiteY0" fmla="*/ 1535502 h 1535502"/>
              <a:gd name="connsiteX1" fmla="*/ 1270958 w 1506747"/>
              <a:gd name="connsiteY1" fmla="*/ 1293962 h 1535502"/>
              <a:gd name="connsiteX2" fmla="*/ 1506747 w 1506747"/>
              <a:gd name="connsiteY2" fmla="*/ 0 h 1535502"/>
              <a:gd name="connsiteX3" fmla="*/ 1328468 w 1506747"/>
              <a:gd name="connsiteY3" fmla="*/ 17253 h 1535502"/>
              <a:gd name="connsiteX4" fmla="*/ 1075426 w 1506747"/>
              <a:gd name="connsiteY4" fmla="*/ 80513 h 1535502"/>
              <a:gd name="connsiteX5" fmla="*/ 851139 w 1506747"/>
              <a:gd name="connsiteY5" fmla="*/ 178279 h 1535502"/>
              <a:gd name="connsiteX6" fmla="*/ 632603 w 1506747"/>
              <a:gd name="connsiteY6" fmla="*/ 322053 h 1535502"/>
              <a:gd name="connsiteX7" fmla="*/ 431320 w 1506747"/>
              <a:gd name="connsiteY7" fmla="*/ 494581 h 1535502"/>
              <a:gd name="connsiteX8" fmla="*/ 264543 w 1506747"/>
              <a:gd name="connsiteY8" fmla="*/ 701615 h 1535502"/>
              <a:gd name="connsiteX9" fmla="*/ 149524 w 1506747"/>
              <a:gd name="connsiteY9" fmla="*/ 902898 h 1535502"/>
              <a:gd name="connsiteX10" fmla="*/ 63260 w 1506747"/>
              <a:gd name="connsiteY10" fmla="*/ 1150189 h 1535502"/>
              <a:gd name="connsiteX11" fmla="*/ 0 w 1506747"/>
              <a:gd name="connsiteY11" fmla="*/ 1397479 h 1535502"/>
              <a:gd name="connsiteX12" fmla="*/ 0 w 1506747"/>
              <a:gd name="connsiteY12" fmla="*/ 1535502 h 1535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6747" h="1535502">
                <a:moveTo>
                  <a:pt x="0" y="1535502"/>
                </a:moveTo>
                <a:lnTo>
                  <a:pt x="1270958" y="1293962"/>
                </a:lnTo>
                <a:lnTo>
                  <a:pt x="1506747" y="0"/>
                </a:lnTo>
                <a:lnTo>
                  <a:pt x="1328468" y="17253"/>
                </a:lnTo>
                <a:lnTo>
                  <a:pt x="1075426" y="80513"/>
                </a:lnTo>
                <a:lnTo>
                  <a:pt x="851139" y="178279"/>
                </a:lnTo>
                <a:lnTo>
                  <a:pt x="632603" y="322053"/>
                </a:lnTo>
                <a:lnTo>
                  <a:pt x="431320" y="494581"/>
                </a:lnTo>
                <a:lnTo>
                  <a:pt x="264543" y="701615"/>
                </a:lnTo>
                <a:lnTo>
                  <a:pt x="149524" y="902898"/>
                </a:lnTo>
                <a:lnTo>
                  <a:pt x="63260" y="1150189"/>
                </a:lnTo>
                <a:lnTo>
                  <a:pt x="0" y="1397479"/>
                </a:lnTo>
                <a:lnTo>
                  <a:pt x="0" y="153550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8" name="Freeform 2047"/>
          <p:cNvSpPr/>
          <p:nvPr/>
        </p:nvSpPr>
        <p:spPr>
          <a:xfrm>
            <a:off x="5066903" y="2090078"/>
            <a:ext cx="1506747" cy="1518249"/>
          </a:xfrm>
          <a:custGeom>
            <a:avLst/>
            <a:gdLst>
              <a:gd name="connsiteX0" fmla="*/ 0 w 1506747"/>
              <a:gd name="connsiteY0" fmla="*/ 0 h 1518249"/>
              <a:gd name="connsiteX1" fmla="*/ 235788 w 1506747"/>
              <a:gd name="connsiteY1" fmla="*/ 1288211 h 1518249"/>
              <a:gd name="connsiteX2" fmla="*/ 1506747 w 1506747"/>
              <a:gd name="connsiteY2" fmla="*/ 1518249 h 1518249"/>
              <a:gd name="connsiteX3" fmla="*/ 1489494 w 1506747"/>
              <a:gd name="connsiteY3" fmla="*/ 1403230 h 1518249"/>
              <a:gd name="connsiteX4" fmla="*/ 1443486 w 1506747"/>
              <a:gd name="connsiteY4" fmla="*/ 1144438 h 1518249"/>
              <a:gd name="connsiteX5" fmla="*/ 1345720 w 1506747"/>
              <a:gd name="connsiteY5" fmla="*/ 908649 h 1518249"/>
              <a:gd name="connsiteX6" fmla="*/ 1224951 w 1506747"/>
              <a:gd name="connsiteY6" fmla="*/ 684362 h 1518249"/>
              <a:gd name="connsiteX7" fmla="*/ 1052422 w 1506747"/>
              <a:gd name="connsiteY7" fmla="*/ 471577 h 1518249"/>
              <a:gd name="connsiteX8" fmla="*/ 862641 w 1506747"/>
              <a:gd name="connsiteY8" fmla="*/ 304800 h 1518249"/>
              <a:gd name="connsiteX9" fmla="*/ 661358 w 1506747"/>
              <a:gd name="connsiteY9" fmla="*/ 178279 h 1518249"/>
              <a:gd name="connsiteX10" fmla="*/ 396815 w 1506747"/>
              <a:gd name="connsiteY10" fmla="*/ 69011 h 1518249"/>
              <a:gd name="connsiteX11" fmla="*/ 155275 w 1506747"/>
              <a:gd name="connsiteY11" fmla="*/ 5751 h 1518249"/>
              <a:gd name="connsiteX12" fmla="*/ 0 w 1506747"/>
              <a:gd name="connsiteY12" fmla="*/ 0 h 151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6747" h="1518249">
                <a:moveTo>
                  <a:pt x="0" y="0"/>
                </a:moveTo>
                <a:lnTo>
                  <a:pt x="235788" y="1288211"/>
                </a:lnTo>
                <a:lnTo>
                  <a:pt x="1506747" y="1518249"/>
                </a:lnTo>
                <a:lnTo>
                  <a:pt x="1489494" y="1403230"/>
                </a:lnTo>
                <a:lnTo>
                  <a:pt x="1443486" y="1144438"/>
                </a:lnTo>
                <a:lnTo>
                  <a:pt x="1345720" y="908649"/>
                </a:lnTo>
                <a:lnTo>
                  <a:pt x="1224951" y="684362"/>
                </a:lnTo>
                <a:lnTo>
                  <a:pt x="1052422" y="471577"/>
                </a:lnTo>
                <a:lnTo>
                  <a:pt x="862641" y="304800"/>
                </a:lnTo>
                <a:lnTo>
                  <a:pt x="661358" y="178279"/>
                </a:lnTo>
                <a:lnTo>
                  <a:pt x="396815" y="69011"/>
                </a:lnTo>
                <a:lnTo>
                  <a:pt x="155275" y="57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Freeform 2048"/>
          <p:cNvSpPr/>
          <p:nvPr/>
        </p:nvSpPr>
        <p:spPr>
          <a:xfrm>
            <a:off x="5066903" y="3798108"/>
            <a:ext cx="1524000" cy="1535502"/>
          </a:xfrm>
          <a:custGeom>
            <a:avLst/>
            <a:gdLst>
              <a:gd name="connsiteX0" fmla="*/ 1524000 w 1524000"/>
              <a:gd name="connsiteY0" fmla="*/ 0 h 1535502"/>
              <a:gd name="connsiteX1" fmla="*/ 247290 w 1524000"/>
              <a:gd name="connsiteY1" fmla="*/ 247291 h 1535502"/>
              <a:gd name="connsiteX2" fmla="*/ 0 w 1524000"/>
              <a:gd name="connsiteY2" fmla="*/ 1535502 h 1535502"/>
              <a:gd name="connsiteX3" fmla="*/ 195532 w 1524000"/>
              <a:gd name="connsiteY3" fmla="*/ 1529751 h 1535502"/>
              <a:gd name="connsiteX4" fmla="*/ 448573 w 1524000"/>
              <a:gd name="connsiteY4" fmla="*/ 1472241 h 1535502"/>
              <a:gd name="connsiteX5" fmla="*/ 672860 w 1524000"/>
              <a:gd name="connsiteY5" fmla="*/ 1368725 h 1535502"/>
              <a:gd name="connsiteX6" fmla="*/ 897147 w 1524000"/>
              <a:gd name="connsiteY6" fmla="*/ 1236453 h 1535502"/>
              <a:gd name="connsiteX7" fmla="*/ 1081177 w 1524000"/>
              <a:gd name="connsiteY7" fmla="*/ 1058174 h 1535502"/>
              <a:gd name="connsiteX8" fmla="*/ 1259456 w 1524000"/>
              <a:gd name="connsiteY8" fmla="*/ 851140 h 1535502"/>
              <a:gd name="connsiteX9" fmla="*/ 1362973 w 1524000"/>
              <a:gd name="connsiteY9" fmla="*/ 655608 h 1535502"/>
              <a:gd name="connsiteX10" fmla="*/ 1466490 w 1524000"/>
              <a:gd name="connsiteY10" fmla="*/ 396815 h 1535502"/>
              <a:gd name="connsiteX11" fmla="*/ 1512498 w 1524000"/>
              <a:gd name="connsiteY11" fmla="*/ 149525 h 1535502"/>
              <a:gd name="connsiteX12" fmla="*/ 1524000 w 1524000"/>
              <a:gd name="connsiteY12" fmla="*/ 0 h 1535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24000" h="1535502">
                <a:moveTo>
                  <a:pt x="1524000" y="0"/>
                </a:moveTo>
                <a:lnTo>
                  <a:pt x="247290" y="247291"/>
                </a:lnTo>
                <a:lnTo>
                  <a:pt x="0" y="1535502"/>
                </a:lnTo>
                <a:lnTo>
                  <a:pt x="195532" y="1529751"/>
                </a:lnTo>
                <a:lnTo>
                  <a:pt x="448573" y="1472241"/>
                </a:lnTo>
                <a:lnTo>
                  <a:pt x="672860" y="1368725"/>
                </a:lnTo>
                <a:lnTo>
                  <a:pt x="897147" y="1236453"/>
                </a:lnTo>
                <a:lnTo>
                  <a:pt x="1081177" y="1058174"/>
                </a:lnTo>
                <a:lnTo>
                  <a:pt x="1259456" y="851140"/>
                </a:lnTo>
                <a:lnTo>
                  <a:pt x="1362973" y="655608"/>
                </a:lnTo>
                <a:lnTo>
                  <a:pt x="1466490" y="396815"/>
                </a:lnTo>
                <a:lnTo>
                  <a:pt x="1512498" y="149525"/>
                </a:lnTo>
                <a:lnTo>
                  <a:pt x="152400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1" name="Freeform 2050"/>
          <p:cNvSpPr/>
          <p:nvPr/>
        </p:nvSpPr>
        <p:spPr>
          <a:xfrm>
            <a:off x="3370374" y="3821112"/>
            <a:ext cx="1506748" cy="1529751"/>
          </a:xfrm>
          <a:custGeom>
            <a:avLst/>
            <a:gdLst>
              <a:gd name="connsiteX0" fmla="*/ 0 w 1506748"/>
              <a:gd name="connsiteY0" fmla="*/ 0 h 1529751"/>
              <a:gd name="connsiteX1" fmla="*/ 1253706 w 1506748"/>
              <a:gd name="connsiteY1" fmla="*/ 241539 h 1529751"/>
              <a:gd name="connsiteX2" fmla="*/ 1506748 w 1506748"/>
              <a:gd name="connsiteY2" fmla="*/ 1529751 h 1529751"/>
              <a:gd name="connsiteX3" fmla="*/ 1345721 w 1506748"/>
              <a:gd name="connsiteY3" fmla="*/ 1512498 h 1529751"/>
              <a:gd name="connsiteX4" fmla="*/ 1104181 w 1506748"/>
              <a:gd name="connsiteY4" fmla="*/ 1454988 h 1529751"/>
              <a:gd name="connsiteX5" fmla="*/ 851140 w 1506748"/>
              <a:gd name="connsiteY5" fmla="*/ 1345721 h 1529751"/>
              <a:gd name="connsiteX6" fmla="*/ 644106 w 1506748"/>
              <a:gd name="connsiteY6" fmla="*/ 1219200 h 1529751"/>
              <a:gd name="connsiteX7" fmla="*/ 442823 w 1506748"/>
              <a:gd name="connsiteY7" fmla="*/ 1058173 h 1529751"/>
              <a:gd name="connsiteX8" fmla="*/ 287548 w 1506748"/>
              <a:gd name="connsiteY8" fmla="*/ 833887 h 1529751"/>
              <a:gd name="connsiteX9" fmla="*/ 143774 w 1506748"/>
              <a:gd name="connsiteY9" fmla="*/ 615351 h 1529751"/>
              <a:gd name="connsiteX10" fmla="*/ 57510 w 1506748"/>
              <a:gd name="connsiteY10" fmla="*/ 379562 h 1529751"/>
              <a:gd name="connsiteX11" fmla="*/ 17253 w 1506748"/>
              <a:gd name="connsiteY11" fmla="*/ 126521 h 1529751"/>
              <a:gd name="connsiteX12" fmla="*/ 0 w 1506748"/>
              <a:gd name="connsiteY12" fmla="*/ 0 h 152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6748" h="1529751">
                <a:moveTo>
                  <a:pt x="0" y="0"/>
                </a:moveTo>
                <a:lnTo>
                  <a:pt x="1253706" y="241539"/>
                </a:lnTo>
                <a:lnTo>
                  <a:pt x="1506748" y="1529751"/>
                </a:lnTo>
                <a:lnTo>
                  <a:pt x="1345721" y="1512498"/>
                </a:lnTo>
                <a:lnTo>
                  <a:pt x="1104181" y="1454988"/>
                </a:lnTo>
                <a:lnTo>
                  <a:pt x="851140" y="1345721"/>
                </a:lnTo>
                <a:lnTo>
                  <a:pt x="644106" y="1219200"/>
                </a:lnTo>
                <a:lnTo>
                  <a:pt x="442823" y="1058173"/>
                </a:lnTo>
                <a:lnTo>
                  <a:pt x="287548" y="833887"/>
                </a:lnTo>
                <a:lnTo>
                  <a:pt x="143774" y="615351"/>
                </a:lnTo>
                <a:lnTo>
                  <a:pt x="57510" y="379562"/>
                </a:lnTo>
                <a:lnTo>
                  <a:pt x="17253" y="1265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4748602" y="1142307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6946404" y="3462107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2479049" y="3489637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4799402" y="5867597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55" name="Text Box 57"/>
          <p:cNvSpPr txBox="1">
            <a:spLocks noChangeArrowheads="1"/>
          </p:cNvSpPr>
          <p:nvPr/>
        </p:nvSpPr>
        <p:spPr bwMode="auto">
          <a:xfrm>
            <a:off x="6336805" y="193652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NE</a:t>
            </a:r>
          </a:p>
        </p:txBody>
      </p:sp>
      <p:sp>
        <p:nvSpPr>
          <p:cNvPr id="56" name="Text Box 58"/>
          <p:cNvSpPr txBox="1">
            <a:spLocks noChangeArrowheads="1"/>
          </p:cNvSpPr>
          <p:nvPr/>
        </p:nvSpPr>
        <p:spPr bwMode="auto">
          <a:xfrm>
            <a:off x="6336805" y="498452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SE</a:t>
            </a:r>
          </a:p>
        </p:txBody>
      </p:sp>
      <p:sp>
        <p:nvSpPr>
          <p:cNvPr id="57" name="Text Box 59"/>
          <p:cNvSpPr txBox="1">
            <a:spLocks noChangeArrowheads="1"/>
          </p:cNvSpPr>
          <p:nvPr/>
        </p:nvSpPr>
        <p:spPr bwMode="auto">
          <a:xfrm>
            <a:off x="3136405" y="498452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SW</a:t>
            </a:r>
          </a:p>
        </p:txBody>
      </p:sp>
      <p:sp>
        <p:nvSpPr>
          <p:cNvPr id="58" name="Text Box 60"/>
          <p:cNvSpPr txBox="1">
            <a:spLocks noChangeArrowheads="1"/>
          </p:cNvSpPr>
          <p:nvPr/>
        </p:nvSpPr>
        <p:spPr bwMode="auto">
          <a:xfrm>
            <a:off x="3060205" y="193652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NW</a:t>
            </a:r>
          </a:p>
        </p:txBody>
      </p:sp>
      <p:sp>
        <p:nvSpPr>
          <p:cNvPr id="59" name="Text Box 62"/>
          <p:cNvSpPr txBox="1">
            <a:spLocks noChangeArrowheads="1"/>
          </p:cNvSpPr>
          <p:nvPr/>
        </p:nvSpPr>
        <p:spPr bwMode="auto">
          <a:xfrm>
            <a:off x="6590903" y="1126453"/>
            <a:ext cx="2414381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North and east</a:t>
            </a:r>
          </a:p>
        </p:txBody>
      </p:sp>
      <p:sp>
        <p:nvSpPr>
          <p:cNvPr id="60" name="Text Box 64"/>
          <p:cNvSpPr txBox="1">
            <a:spLocks noChangeArrowheads="1"/>
          </p:cNvSpPr>
          <p:nvPr/>
        </p:nvSpPr>
        <p:spPr bwMode="auto">
          <a:xfrm>
            <a:off x="6563728" y="5411949"/>
            <a:ext cx="2393998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south and east</a:t>
            </a:r>
          </a:p>
        </p:txBody>
      </p:sp>
      <p:sp>
        <p:nvSpPr>
          <p:cNvPr id="61" name="Text Box 66"/>
          <p:cNvSpPr txBox="1">
            <a:spLocks noChangeArrowheads="1"/>
          </p:cNvSpPr>
          <p:nvPr/>
        </p:nvSpPr>
        <p:spPr bwMode="auto">
          <a:xfrm>
            <a:off x="662100" y="5452099"/>
            <a:ext cx="2907692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south and west</a:t>
            </a:r>
          </a:p>
        </p:txBody>
      </p:sp>
      <p:sp>
        <p:nvSpPr>
          <p:cNvPr id="62" name="Text Box 68"/>
          <p:cNvSpPr txBox="1">
            <a:spLocks noChangeArrowheads="1"/>
          </p:cNvSpPr>
          <p:nvPr/>
        </p:nvSpPr>
        <p:spPr bwMode="auto">
          <a:xfrm>
            <a:off x="497434" y="1138740"/>
            <a:ext cx="3026139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45° between north and west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056AEBF2-5F9C-48A6-87A0-7E7BC2F72EE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0245603E-A4B7-487D-BC01-AC4C0AE1601E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2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2048" grpId="0" animBg="1"/>
      <p:bldP spid="2049" grpId="0" animBg="1"/>
      <p:bldP spid="2051" grpId="0" animBg="1"/>
      <p:bldP spid="28" grpId="0" autoUpdateAnimBg="0"/>
      <p:bldP spid="29" grpId="0" autoUpdateAnimBg="0"/>
      <p:bldP spid="30" grpId="0" autoUpdateAnimBg="0"/>
      <p:bldP spid="31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nimBg="1" autoUpdateAnimBg="0"/>
      <p:bldP spid="60" grpId="0" animBg="1" autoUpdateAnimBg="0"/>
      <p:bldP spid="61" grpId="0" animBg="1" autoUpdateAnimBg="0"/>
      <p:bldP spid="6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educationsupplies.co.uk/media/catalog/product/cache/4/image/1800x/040ec09b1e35df139433887a97daa66f/0120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4541659" y="2378282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7960" y="163311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600" dirty="0"/>
              <a:t>Compass points</a:t>
            </a:r>
          </a:p>
        </p:txBody>
      </p:sp>
      <p:sp>
        <p:nvSpPr>
          <p:cNvPr id="4" name="Line 28"/>
          <p:cNvSpPr>
            <a:spLocks noChangeShapeType="1"/>
          </p:cNvSpPr>
          <p:nvPr/>
        </p:nvSpPr>
        <p:spPr bwMode="auto">
          <a:xfrm>
            <a:off x="4808359" y="4433877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29"/>
          <p:cNvSpPr>
            <a:spLocks noChangeShapeType="1"/>
          </p:cNvSpPr>
          <p:nvPr/>
        </p:nvSpPr>
        <p:spPr bwMode="auto">
          <a:xfrm rot="5400000">
            <a:off x="4808359" y="4433877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397447" y="2144702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8504059" y="4203689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4236860" y="4205277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6422847" y="6335702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615034" y="1911637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N 35° E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28284" y="2567285"/>
            <a:ext cx="45520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Which means </a:t>
            </a:r>
            <a:r>
              <a:rPr lang="en-GB" altLang="en-US" dirty="0">
                <a:solidFill>
                  <a:srgbClr val="FF6600"/>
                </a:solidFill>
              </a:rPr>
              <a:t>35° east of </a:t>
            </a:r>
            <a:r>
              <a:rPr lang="en-GB" altLang="en-US" dirty="0"/>
              <a:t>North</a:t>
            </a: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7723152" y="2759470"/>
            <a:ext cx="91440" cy="9144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Pie 14"/>
          <p:cNvSpPr/>
          <p:nvPr/>
        </p:nvSpPr>
        <p:spPr>
          <a:xfrm>
            <a:off x="6154983" y="3998971"/>
            <a:ext cx="927702" cy="792438"/>
          </a:xfrm>
          <a:prstGeom prst="pie">
            <a:avLst>
              <a:gd name="adj1" fmla="val 16257711"/>
              <a:gd name="adj2" fmla="val 1833471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7595617" y="1616521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N 35° E</a:t>
            </a:r>
          </a:p>
        </p:txBody>
      </p:sp>
      <p:sp>
        <p:nvSpPr>
          <p:cNvPr id="17" name="Text Box 68"/>
          <p:cNvSpPr txBox="1">
            <a:spLocks noChangeArrowheads="1"/>
          </p:cNvSpPr>
          <p:nvPr/>
        </p:nvSpPr>
        <p:spPr bwMode="auto">
          <a:xfrm>
            <a:off x="6526589" y="3558426"/>
            <a:ext cx="6984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35°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57960" y="1027967"/>
            <a:ext cx="82580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When using </a:t>
            </a:r>
            <a:r>
              <a:rPr lang="en-GB" altLang="en-US" b="1" dirty="0">
                <a:solidFill>
                  <a:srgbClr val="FF6600"/>
                </a:solidFill>
              </a:rPr>
              <a:t>Compass points</a:t>
            </a:r>
            <a:r>
              <a:rPr lang="en-GB" altLang="en-US" dirty="0"/>
              <a:t> for direction, you will see notation such as.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8628687" y="108904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6622430" y="2144702"/>
            <a:ext cx="1607424" cy="2287587"/>
          </a:xfrm>
          <a:prstGeom prst="line">
            <a:avLst/>
          </a:prstGeom>
          <a:noFill/>
          <a:ln w="4445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13" descr="rule00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045"/>
          <a:stretch>
            <a:fillRect/>
          </a:stretch>
        </p:blipFill>
        <p:spPr bwMode="auto">
          <a:xfrm rot="2117538">
            <a:off x="7284400" y="2010589"/>
            <a:ext cx="740629" cy="310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712139B3-93F1-4372-83E9-E62E89F303A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22C14D58-4306-4280-83B4-363E6F20FEA5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02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/>
      <p:bldP spid="12" grpId="0" animBg="1"/>
      <p:bldP spid="15" grpId="0" animBg="1"/>
      <p:bldP spid="16" grpId="0" animBg="1" autoUpdateAnimBg="0"/>
      <p:bldP spid="17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https://www.educationsupplies.co.uk/media/catalog/product/cache/4/image/1800x/040ec09b1e35df139433887a97daa66f/0120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5843" y="2336908"/>
            <a:ext cx="41148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308373" y="129546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500" dirty="0"/>
              <a:t>Compass points</a:t>
            </a:r>
          </a:p>
        </p:txBody>
      </p:sp>
      <p:sp>
        <p:nvSpPr>
          <p:cNvPr id="4" name="Line 28"/>
          <p:cNvSpPr>
            <a:spLocks noChangeShapeType="1"/>
          </p:cNvSpPr>
          <p:nvPr/>
        </p:nvSpPr>
        <p:spPr bwMode="auto">
          <a:xfrm>
            <a:off x="5074932" y="4395896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29"/>
          <p:cNvSpPr>
            <a:spLocks noChangeShapeType="1"/>
          </p:cNvSpPr>
          <p:nvPr/>
        </p:nvSpPr>
        <p:spPr bwMode="auto">
          <a:xfrm rot="5400000">
            <a:off x="5074932" y="4395896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7678218" y="2045546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8770632" y="416570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i="1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4503433" y="4167296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 dirty="0">
                <a:latin typeface="Times New Roman" panose="02020603050405020304" pitchFamily="18" charset="0"/>
              </a:rPr>
              <a:t>W</a:t>
            </a: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6689420" y="6297721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i="1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602756" y="1971231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W 25° S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02756" y="2718580"/>
            <a:ext cx="45520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Which means </a:t>
            </a:r>
            <a:r>
              <a:rPr lang="en-GB" altLang="en-US" dirty="0">
                <a:solidFill>
                  <a:srgbClr val="FF6600"/>
                </a:solidFill>
              </a:rPr>
              <a:t>25° south of </a:t>
            </a:r>
            <a:r>
              <a:rPr lang="en-GB" altLang="en-US" dirty="0"/>
              <a:t>west</a:t>
            </a: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4980340" y="5197605"/>
            <a:ext cx="91440" cy="9144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Pie 14"/>
          <p:cNvSpPr/>
          <p:nvPr/>
        </p:nvSpPr>
        <p:spPr>
          <a:xfrm rot="14133212">
            <a:off x="6346349" y="4025429"/>
            <a:ext cx="854441" cy="808123"/>
          </a:xfrm>
          <a:prstGeom prst="pie">
            <a:avLst>
              <a:gd name="adj1" fmla="val 16799746"/>
              <a:gd name="adj2" fmla="val 1833471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2944051" y="5506026"/>
            <a:ext cx="1421566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W 25° S</a:t>
            </a:r>
          </a:p>
        </p:txBody>
      </p:sp>
      <p:sp>
        <p:nvSpPr>
          <p:cNvPr id="17" name="Text Box 68"/>
          <p:cNvSpPr txBox="1">
            <a:spLocks noChangeArrowheads="1"/>
          </p:cNvSpPr>
          <p:nvPr/>
        </p:nvSpPr>
        <p:spPr bwMode="auto">
          <a:xfrm>
            <a:off x="5458074" y="4399551"/>
            <a:ext cx="6984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25°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45682" y="1087561"/>
            <a:ext cx="81559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When using </a:t>
            </a:r>
            <a:r>
              <a:rPr lang="en-GB" altLang="en-US" b="1" dirty="0">
                <a:solidFill>
                  <a:srgbClr val="FF6600"/>
                </a:solidFill>
              </a:rPr>
              <a:t>Compass points</a:t>
            </a:r>
            <a:r>
              <a:rPr lang="en-GB" altLang="en-US" dirty="0"/>
              <a:t> for direction, you will see notation such as.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4485466" y="4430106"/>
            <a:ext cx="2358185" cy="1075920"/>
          </a:xfrm>
          <a:prstGeom prst="line">
            <a:avLst/>
          </a:prstGeom>
          <a:noFill/>
          <a:ln w="44450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3" name="Picture 13" descr="rule00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045"/>
          <a:stretch>
            <a:fillRect/>
          </a:stretch>
        </p:blipFill>
        <p:spPr bwMode="auto">
          <a:xfrm rot="14711137">
            <a:off x="5132817" y="3105103"/>
            <a:ext cx="740629" cy="310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hlinkClick r:id="rId4"/>
            <a:extLst>
              <a:ext uri="{FF2B5EF4-FFF2-40B4-BE49-F238E27FC236}">
                <a16:creationId xmlns:a16="http://schemas.microsoft.com/office/drawing/2014/main" id="{A9C0B6C7-936A-43FA-9B2F-CC9A1D14CA2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085B19A5-AB24-49F3-BE2E-91953A097069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35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/>
      <p:bldP spid="12" grpId="0" animBg="1"/>
      <p:bldP spid="15" grpId="0" animBg="1"/>
      <p:bldP spid="16" grpId="0" animBg="1" autoUpdateAnimBg="0"/>
      <p:bldP spid="17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599" y="164677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 sz="3400" dirty="0"/>
              <a:t>Bearings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22325" y="1231477"/>
            <a:ext cx="755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Bearings</a:t>
            </a:r>
            <a:r>
              <a:rPr lang="en-GB" altLang="en-US" dirty="0"/>
              <a:t> are a measure of direction taken from North.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22325" y="1772816"/>
            <a:ext cx="8321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you were travelling North you would be travelling on a bearing of 000°.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22324" y="2679278"/>
            <a:ext cx="815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If you were travelling from the point P in the direction shown by the arrow then you would be travelling on a bearing of </a:t>
            </a:r>
            <a:r>
              <a:rPr lang="en-GB" altLang="en-US">
                <a:solidFill>
                  <a:schemeClr val="bg1"/>
                </a:solidFill>
              </a:rPr>
              <a:t>000°.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22324" y="2679278"/>
            <a:ext cx="81534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If you were travelling from the point P in the direction shown by the arrow then you would be travelling on a bearing of </a:t>
            </a:r>
            <a:r>
              <a:rPr lang="en-GB" altLang="en-US" b="1">
                <a:solidFill>
                  <a:srgbClr val="FF6600"/>
                </a:solidFill>
              </a:rPr>
              <a:t>075°.</a:t>
            </a:r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524000" y="3974677"/>
            <a:ext cx="404813" cy="1524000"/>
            <a:chOff x="672" y="2496"/>
            <a:chExt cx="255" cy="960"/>
          </a:xfrm>
        </p:grpSpPr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778" y="2784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672" y="249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N</a:t>
              </a:r>
            </a:p>
          </p:txBody>
        </p:sp>
      </p:grpSp>
      <p:sp>
        <p:nvSpPr>
          <p:cNvPr id="10" name="Line 12"/>
          <p:cNvSpPr>
            <a:spLocks noChangeShapeType="1"/>
          </p:cNvSpPr>
          <p:nvPr/>
        </p:nvSpPr>
        <p:spPr bwMode="auto">
          <a:xfrm rot="4500000" flipV="1">
            <a:off x="2540000" y="4401715"/>
            <a:ext cx="0" cy="17557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1681162" y="4735090"/>
            <a:ext cx="793750" cy="768350"/>
            <a:chOff x="771" y="2975"/>
            <a:chExt cx="500" cy="484"/>
          </a:xfrm>
        </p:grpSpPr>
        <p:sp>
          <p:nvSpPr>
            <p:cNvPr id="12" name="Arc 14"/>
            <p:cNvSpPr>
              <a:spLocks/>
            </p:cNvSpPr>
            <p:nvPr/>
          </p:nvSpPr>
          <p:spPr bwMode="auto">
            <a:xfrm>
              <a:off x="771" y="3267"/>
              <a:ext cx="197" cy="192"/>
            </a:xfrm>
            <a:custGeom>
              <a:avLst/>
              <a:gdLst>
                <a:gd name="T0" fmla="*/ 0 w 22157"/>
                <a:gd name="T1" fmla="*/ 0 h 21600"/>
                <a:gd name="T2" fmla="*/ 197 w 22157"/>
                <a:gd name="T3" fmla="*/ 141 h 21600"/>
                <a:gd name="T4" fmla="*/ 12 w 22157"/>
                <a:gd name="T5" fmla="*/ 192 h 21600"/>
                <a:gd name="T6" fmla="*/ 0 60000 65536"/>
                <a:gd name="T7" fmla="*/ 0 60000 65536"/>
                <a:gd name="T8" fmla="*/ 0 60000 65536"/>
                <a:gd name="T9" fmla="*/ 0 w 22157"/>
                <a:gd name="T10" fmla="*/ 0 h 21600"/>
                <a:gd name="T11" fmla="*/ 22157 w 221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7" h="21600" fill="none" extrusionOk="0">
                  <a:moveTo>
                    <a:pt x="-1" y="40"/>
                  </a:moveTo>
                  <a:cubicBezTo>
                    <a:pt x="442" y="13"/>
                    <a:pt x="885" y="-1"/>
                    <a:pt x="1328" y="0"/>
                  </a:cubicBezTo>
                  <a:cubicBezTo>
                    <a:pt x="11055" y="0"/>
                    <a:pt x="19582" y="6501"/>
                    <a:pt x="22157" y="15881"/>
                  </a:cubicBezTo>
                </a:path>
                <a:path w="22157" h="21600" stroke="0" extrusionOk="0">
                  <a:moveTo>
                    <a:pt x="-1" y="40"/>
                  </a:moveTo>
                  <a:cubicBezTo>
                    <a:pt x="442" y="13"/>
                    <a:pt x="885" y="-1"/>
                    <a:pt x="1328" y="0"/>
                  </a:cubicBezTo>
                  <a:cubicBezTo>
                    <a:pt x="11055" y="0"/>
                    <a:pt x="19582" y="6501"/>
                    <a:pt x="22157" y="15881"/>
                  </a:cubicBezTo>
                  <a:lnTo>
                    <a:pt x="1328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64" y="2975"/>
              <a:ext cx="4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75°</a:t>
              </a:r>
            </a:p>
          </p:txBody>
        </p:sp>
      </p:grpSp>
      <p:grpSp>
        <p:nvGrpSpPr>
          <p:cNvPr id="14" name="Group 16"/>
          <p:cNvGrpSpPr>
            <a:grpSpLocks/>
          </p:cNvGrpSpPr>
          <p:nvPr/>
        </p:nvGrpSpPr>
        <p:grpSpPr bwMode="auto">
          <a:xfrm>
            <a:off x="1311275" y="5422477"/>
            <a:ext cx="415925" cy="457200"/>
            <a:chOff x="538" y="3408"/>
            <a:chExt cx="262" cy="288"/>
          </a:xfrm>
        </p:grpSpPr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538" y="3408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P</a:t>
              </a: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755" y="3444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3962399" y="4355678"/>
            <a:ext cx="510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Bearings are always measured clockwise from North and are written as three figures.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A89CD2B4-05BA-474D-AB5E-4DEA7B61E29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169BEB5C-3427-493C-81BE-D912E8F5854B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2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nimBg="1" autoUpdateAnimBg="0"/>
      <p:bldP spid="10" grpId="0" animBg="1"/>
      <p:bldP spid="1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29786" y="238472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300" dirty="0"/>
              <a:t>Bearings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895036" y="1268760"/>
            <a:ext cx="61087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The bearing from point A to point B is 105º.</a:t>
            </a:r>
          </a:p>
          <a:p>
            <a:r>
              <a:rPr lang="en-GB" altLang="en-US"/>
              <a:t>What is the bearing from point B to point A?</a:t>
            </a: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139386" y="3772247"/>
            <a:ext cx="565150" cy="488950"/>
            <a:chOff x="1392" y="2274"/>
            <a:chExt cx="356" cy="308"/>
          </a:xfrm>
        </p:grpSpPr>
        <p:sp>
          <p:nvSpPr>
            <p:cNvPr id="5" name="Oval 6"/>
            <p:cNvSpPr>
              <a:spLocks noChangeArrowheads="1"/>
            </p:cNvSpPr>
            <p:nvPr/>
          </p:nvSpPr>
          <p:spPr bwMode="auto">
            <a:xfrm>
              <a:off x="1680" y="25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392" y="227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A</a:t>
              </a:r>
            </a:p>
          </p:txBody>
        </p:sp>
      </p:grp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1442599" y="2448273"/>
            <a:ext cx="404812" cy="1704975"/>
            <a:chOff x="1583" y="1440"/>
            <a:chExt cx="255" cy="1074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1711" y="174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1583" y="1440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N</a:t>
              </a:r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1653736" y="3515073"/>
            <a:ext cx="2209800" cy="974725"/>
            <a:chOff x="1716" y="2112"/>
            <a:chExt cx="1392" cy="614"/>
          </a:xfrm>
        </p:grpSpPr>
        <p:sp>
          <p:nvSpPr>
            <p:cNvPr id="11" name="Line 12"/>
            <p:cNvSpPr>
              <a:spLocks noChangeShapeType="1"/>
            </p:cNvSpPr>
            <p:nvPr/>
          </p:nvSpPr>
          <p:spPr bwMode="auto">
            <a:xfrm rot="6300000" flipV="1">
              <a:off x="2412" y="2030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Arc 13"/>
            <p:cNvSpPr>
              <a:spLocks/>
            </p:cNvSpPr>
            <p:nvPr/>
          </p:nvSpPr>
          <p:spPr bwMode="auto">
            <a:xfrm>
              <a:off x="1723" y="2256"/>
              <a:ext cx="312" cy="364"/>
            </a:xfrm>
            <a:custGeom>
              <a:avLst/>
              <a:gdLst>
                <a:gd name="T0" fmla="*/ 0 w 21600"/>
                <a:gd name="T1" fmla="*/ 0 h 25195"/>
                <a:gd name="T2" fmla="*/ 308 w 21600"/>
                <a:gd name="T3" fmla="*/ 364 h 25195"/>
                <a:gd name="T4" fmla="*/ 0 w 21600"/>
                <a:gd name="T5" fmla="*/ 312 h 2519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5195"/>
                <a:gd name="T11" fmla="*/ 21600 w 21600"/>
                <a:gd name="T12" fmla="*/ 25195 h 251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519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04"/>
                    <a:pt x="21499" y="24007"/>
                    <a:pt x="21298" y="25194"/>
                  </a:cubicBezTo>
                </a:path>
                <a:path w="21600" h="2519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804"/>
                    <a:pt x="21499" y="24007"/>
                    <a:pt x="21298" y="2519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1920" y="2112"/>
              <a:ext cx="5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105º</a:t>
              </a: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3420624" y="4705698"/>
            <a:ext cx="431800" cy="473075"/>
            <a:chOff x="3357" y="2814"/>
            <a:chExt cx="272" cy="298"/>
          </a:xfrm>
        </p:grpSpPr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3561" y="28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357" y="282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B</a:t>
              </a:r>
            </a:p>
          </p:txBody>
        </p:sp>
      </p:grp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3604774" y="3043586"/>
            <a:ext cx="404812" cy="1704975"/>
            <a:chOff x="1583" y="1440"/>
            <a:chExt cx="255" cy="1074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1711" y="174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20"/>
            <p:cNvSpPr txBox="1">
              <a:spLocks noChangeArrowheads="1"/>
            </p:cNvSpPr>
            <p:nvPr/>
          </p:nvSpPr>
          <p:spPr bwMode="auto">
            <a:xfrm>
              <a:off x="1583" y="1440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N</a:t>
              </a:r>
            </a:p>
          </p:txBody>
        </p:sp>
      </p:grpSp>
      <p:sp>
        <p:nvSpPr>
          <p:cNvPr id="20" name="Arc 21"/>
          <p:cNvSpPr>
            <a:spLocks/>
          </p:cNvSpPr>
          <p:nvPr/>
        </p:nvSpPr>
        <p:spPr bwMode="auto">
          <a:xfrm>
            <a:off x="3306324" y="4267547"/>
            <a:ext cx="990600" cy="990600"/>
          </a:xfrm>
          <a:custGeom>
            <a:avLst/>
            <a:gdLst>
              <a:gd name="T0" fmla="*/ 499863 w 43200"/>
              <a:gd name="T1" fmla="*/ 0 h 43199"/>
              <a:gd name="T2" fmla="*/ 14125 w 43200"/>
              <a:gd name="T3" fmla="*/ 377790 h 43199"/>
              <a:gd name="T4" fmla="*/ 495300 w 43200"/>
              <a:gd name="T5" fmla="*/ 495289 h 43199"/>
              <a:gd name="T6" fmla="*/ 0 60000 65536"/>
              <a:gd name="T7" fmla="*/ 0 60000 65536"/>
              <a:gd name="T8" fmla="*/ 0 60000 65536"/>
              <a:gd name="T9" fmla="*/ 0 w 43200"/>
              <a:gd name="T10" fmla="*/ 0 h 43199"/>
              <a:gd name="T11" fmla="*/ 43200 w 43200"/>
              <a:gd name="T12" fmla="*/ 43199 h 43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199" fill="none" extrusionOk="0">
                <a:moveTo>
                  <a:pt x="21799" y="-1"/>
                </a:moveTo>
                <a:cubicBezTo>
                  <a:pt x="33650" y="109"/>
                  <a:pt x="43200" y="9747"/>
                  <a:pt x="43200" y="21599"/>
                </a:cubicBezTo>
                <a:cubicBezTo>
                  <a:pt x="43200" y="33528"/>
                  <a:pt x="33529" y="43199"/>
                  <a:pt x="21600" y="43199"/>
                </a:cubicBezTo>
                <a:cubicBezTo>
                  <a:pt x="9670" y="43199"/>
                  <a:pt x="0" y="33528"/>
                  <a:pt x="0" y="21599"/>
                </a:cubicBezTo>
                <a:cubicBezTo>
                  <a:pt x="-1" y="19872"/>
                  <a:pt x="206" y="18152"/>
                  <a:pt x="616" y="16475"/>
                </a:cubicBezTo>
              </a:path>
              <a:path w="43200" h="43199" stroke="0" extrusionOk="0">
                <a:moveTo>
                  <a:pt x="21799" y="-1"/>
                </a:moveTo>
                <a:cubicBezTo>
                  <a:pt x="33650" y="109"/>
                  <a:pt x="43200" y="9747"/>
                  <a:pt x="43200" y="21599"/>
                </a:cubicBezTo>
                <a:cubicBezTo>
                  <a:pt x="43200" y="33528"/>
                  <a:pt x="33529" y="43199"/>
                  <a:pt x="21600" y="43199"/>
                </a:cubicBezTo>
                <a:cubicBezTo>
                  <a:pt x="9670" y="43199"/>
                  <a:pt x="0" y="33528"/>
                  <a:pt x="0" y="21599"/>
                </a:cubicBezTo>
                <a:cubicBezTo>
                  <a:pt x="-1" y="19872"/>
                  <a:pt x="206" y="18152"/>
                  <a:pt x="616" y="16475"/>
                </a:cubicBezTo>
                <a:lnTo>
                  <a:pt x="21600" y="2159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4339787" y="4200872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?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6300000" flipV="1">
            <a:off x="4387412" y="4264373"/>
            <a:ext cx="0" cy="132397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5619312" y="2722911"/>
            <a:ext cx="3521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angle from B to A is </a:t>
            </a:r>
          </a:p>
          <a:p>
            <a:endParaRPr lang="en-GB" altLang="en-US" sz="800" dirty="0"/>
          </a:p>
          <a:p>
            <a:r>
              <a:rPr lang="en-GB" altLang="en-US" dirty="0"/>
              <a:t>105º + 180º =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7616387" y="3210272"/>
            <a:ext cx="804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>
                <a:solidFill>
                  <a:srgbClr val="FF6600"/>
                </a:solidFill>
              </a:rPr>
              <a:t>285º</a:t>
            </a: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5619312" y="3935761"/>
            <a:ext cx="32924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This is called a </a:t>
            </a:r>
            <a:r>
              <a:rPr lang="en-GB" altLang="en-US" b="1">
                <a:solidFill>
                  <a:srgbClr val="FF6600"/>
                </a:solidFill>
              </a:rPr>
              <a:t>back bearing</a:t>
            </a:r>
            <a:r>
              <a:rPr lang="en-GB" altLang="en-US"/>
              <a:t>.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339787" y="4200872"/>
            <a:ext cx="80486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6600"/>
                </a:solidFill>
              </a:rPr>
              <a:t>105º</a:t>
            </a: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3730187" y="5267672"/>
            <a:ext cx="815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FF6600"/>
                </a:solidFill>
              </a:rPr>
              <a:t>180°</a:t>
            </a:r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77F3D86B-B2B8-492E-B978-84ECCCC0B1D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2"/>
            <a:extLst>
              <a:ext uri="{FF2B5EF4-FFF2-40B4-BE49-F238E27FC236}">
                <a16:creationId xmlns:a16="http://schemas.microsoft.com/office/drawing/2014/main" id="{DBBB3C67-D427-4C5F-B479-152E0BDDB1B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9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utoUpdateAnimBg="0"/>
      <p:bldP spid="22" grpId="0" animBg="1"/>
      <p:bldP spid="23" grpId="0" autoUpdateAnimBg="0"/>
      <p:bldP spid="24" grpId="0" autoUpdateAnimBg="0"/>
      <p:bldP spid="25" grpId="0" autoUpdateAnimBg="0"/>
      <p:bldP spid="26" grpId="0" animBg="1" autoUpdateAnimBg="0"/>
      <p:bldP spid="2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639" y="3778107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994636" y="5408333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756721" y="5545328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5" y="908720"/>
            <a:ext cx="8208912" cy="230832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ships leave a dock at the same time.</a:t>
            </a:r>
          </a:p>
          <a:p>
            <a:r>
              <a:rPr lang="en-US" altLang="en-US" dirty="0"/>
              <a:t>Ship A sails due north for 30 km before dropping anchor.</a:t>
            </a:r>
          </a:p>
          <a:p>
            <a:r>
              <a:rPr lang="en-US" altLang="en-US" dirty="0"/>
              <a:t>Ship B sails on a bearing of 050</a:t>
            </a:r>
            <a:r>
              <a:rPr lang="en-GB" altLang="en-US" dirty="0"/>
              <a:t>º for 65 km before dropping anchor.</a:t>
            </a:r>
          </a:p>
          <a:p>
            <a:r>
              <a:rPr lang="en-US" altLang="en-US" dirty="0"/>
              <a:t>Find the distance between the ships when they are stationary, to the nearest </a:t>
            </a:r>
            <a:r>
              <a:rPr lang="en-GB" altLang="en-US" dirty="0"/>
              <a:t>kilometre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52212" y="5452534"/>
            <a:ext cx="433388" cy="461963"/>
            <a:chOff x="1475" y="2491"/>
            <a:chExt cx="273" cy="291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680" y="25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475" y="2491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D</a:t>
              </a: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721902" y="4269847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10918" y="3435187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6300000" flipH="1" flipV="1">
            <a:off x="445969" y="4195846"/>
            <a:ext cx="201930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7650" y="4703114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50º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057096" y="340925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rot="6300000" flipH="1" flipV="1">
            <a:off x="1013393" y="3405251"/>
            <a:ext cx="835273" cy="124447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Pie 17"/>
          <p:cNvSpPr/>
          <p:nvPr/>
        </p:nvSpPr>
        <p:spPr>
          <a:xfrm>
            <a:off x="337087" y="5092365"/>
            <a:ext cx="769629" cy="874559"/>
          </a:xfrm>
          <a:prstGeom prst="pie">
            <a:avLst>
              <a:gd name="adj1" fmla="val 16105794"/>
              <a:gd name="adj2" fmla="val 18482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04474" y="455955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713" y="468185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129320" y="384126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491" y="3784460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20158" y="378459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024652" y="545253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95750" y="389563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</a:t>
            </a:r>
          </a:p>
        </p:txBody>
      </p:sp>
      <p:sp>
        <p:nvSpPr>
          <p:cNvPr id="26" name="Pie 25"/>
          <p:cNvSpPr/>
          <p:nvPr/>
        </p:nvSpPr>
        <p:spPr>
          <a:xfrm>
            <a:off x="306552" y="5072444"/>
            <a:ext cx="914400" cy="914400"/>
          </a:xfrm>
          <a:prstGeom prst="pie">
            <a:avLst>
              <a:gd name="adj1" fmla="val 18462895"/>
              <a:gd name="adj2" fmla="val 215689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135737" y="5132395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40º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2917587" y="5294945"/>
            <a:ext cx="1342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BE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2840018" y="371493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need to find the length AB, the distance between the ships when they are stationary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2931947" y="446394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There are not right angled triangles in the diagram, so draw them 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874769" y="3226749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4586936" y="5277456"/>
            <a:ext cx="1330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914756" y="5083663"/>
            <a:ext cx="59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BE</a:t>
            </a:r>
          </a:p>
        </p:txBody>
      </p:sp>
      <p:sp>
        <p:nvSpPr>
          <p:cNvPr id="34" name="Line 50"/>
          <p:cNvSpPr>
            <a:spLocks noChangeShapeType="1"/>
          </p:cNvSpPr>
          <p:nvPr/>
        </p:nvSpPr>
        <p:spPr bwMode="auto">
          <a:xfrm>
            <a:off x="5914756" y="5522776"/>
            <a:ext cx="5486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51"/>
          <p:cNvSpPr txBox="1">
            <a:spLocks noChangeArrowheads="1"/>
          </p:cNvSpPr>
          <p:nvPr/>
        </p:nvSpPr>
        <p:spPr bwMode="auto">
          <a:xfrm>
            <a:off x="5905231" y="55021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65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5063546" y="5909734"/>
            <a:ext cx="8595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BE =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5854935" y="590973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65</a:t>
            </a: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6303000" y="5887183"/>
            <a:ext cx="11512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5094684" y="6276849"/>
            <a:ext cx="8595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BE =</a:t>
            </a: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5889178" y="6267290"/>
            <a:ext cx="14350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41.781…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1880830" y="450478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41.781</a:t>
            </a:r>
          </a:p>
        </p:txBody>
      </p:sp>
      <p:sp>
        <p:nvSpPr>
          <p:cNvPr id="41" name="Rectangle 40">
            <a:hlinkClick r:id="rId2"/>
            <a:extLst>
              <a:ext uri="{FF2B5EF4-FFF2-40B4-BE49-F238E27FC236}">
                <a16:creationId xmlns:a16="http://schemas.microsoft.com/office/drawing/2014/main" id="{0AC50F74-EC53-4254-8889-78F4538B7F1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2"/>
            <a:extLst>
              <a:ext uri="{FF2B5EF4-FFF2-40B4-BE49-F238E27FC236}">
                <a16:creationId xmlns:a16="http://schemas.microsoft.com/office/drawing/2014/main" id="{319C29D0-CF96-4172-B8E6-5DD7A2B31369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0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 animBg="1"/>
      <p:bldP spid="12" grpId="0"/>
      <p:bldP spid="14" grpId="0" animBg="1"/>
      <p:bldP spid="15" grpId="0"/>
      <p:bldP spid="16" grpId="0"/>
      <p:bldP spid="17" grpId="0" animBg="1"/>
      <p:bldP spid="18" grpId="0" animBg="1"/>
      <p:bldP spid="19" grpId="0"/>
      <p:bldP spid="20" grpId="0"/>
      <p:bldP spid="24" grpId="0"/>
      <p:bldP spid="25" grpId="0"/>
      <p:bldP spid="26" grpId="0" animBg="1"/>
      <p:bldP spid="27" grpId="0"/>
      <p:bldP spid="28" grpId="0" autoUpdateAnimBg="0"/>
      <p:bldP spid="29" grpId="0" autoUpdateAnimBg="0"/>
      <p:bldP spid="30" grpId="0" autoUpdateAnimBg="0"/>
      <p:bldP spid="31" grpId="0" autoUpdateAnimBg="0"/>
      <p:bldP spid="32" grpId="0"/>
      <p:bldP spid="33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639" y="3778107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994636" y="5408333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756721" y="5545328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5" y="908720"/>
            <a:ext cx="8208912" cy="230832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ships leave a dock at the same time.</a:t>
            </a:r>
          </a:p>
          <a:p>
            <a:r>
              <a:rPr lang="en-US" altLang="en-US" dirty="0"/>
              <a:t>Ship A sails due north for 30 km before dropping anchor.</a:t>
            </a:r>
          </a:p>
          <a:p>
            <a:r>
              <a:rPr lang="en-US" altLang="en-US" dirty="0"/>
              <a:t>Ship B sails on a bearing of 050</a:t>
            </a:r>
            <a:r>
              <a:rPr lang="en-GB" altLang="en-US" dirty="0"/>
              <a:t>º for 65 km before dropping anchor.</a:t>
            </a:r>
          </a:p>
          <a:p>
            <a:r>
              <a:rPr lang="en-US" altLang="en-US" dirty="0"/>
              <a:t>Find the distance between the ships when they are stationary, to the nearest </a:t>
            </a:r>
            <a:r>
              <a:rPr lang="en-GB" altLang="en-US" dirty="0"/>
              <a:t>kilometre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52212" y="5452534"/>
            <a:ext cx="433388" cy="461963"/>
            <a:chOff x="1475" y="2491"/>
            <a:chExt cx="273" cy="291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680" y="25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475" y="2491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D</a:t>
              </a: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721902" y="4269847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10918" y="3435187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6300000" flipH="1" flipV="1">
            <a:off x="445969" y="4195846"/>
            <a:ext cx="201930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7650" y="4703114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50º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057096" y="340925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rot="6300000" flipH="1" flipV="1">
            <a:off x="1013393" y="3405251"/>
            <a:ext cx="835273" cy="124447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Pie 17"/>
          <p:cNvSpPr/>
          <p:nvPr/>
        </p:nvSpPr>
        <p:spPr>
          <a:xfrm>
            <a:off x="337087" y="5092365"/>
            <a:ext cx="769629" cy="874559"/>
          </a:xfrm>
          <a:prstGeom prst="pie">
            <a:avLst>
              <a:gd name="adj1" fmla="val 16105794"/>
              <a:gd name="adj2" fmla="val 18482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04474" y="455955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713" y="468185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129320" y="384126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491" y="3784460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20158" y="378459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024652" y="545253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95750" y="389563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</a:t>
            </a:r>
          </a:p>
        </p:txBody>
      </p:sp>
      <p:sp>
        <p:nvSpPr>
          <p:cNvPr id="26" name="Pie 25"/>
          <p:cNvSpPr/>
          <p:nvPr/>
        </p:nvSpPr>
        <p:spPr>
          <a:xfrm>
            <a:off x="306552" y="5072444"/>
            <a:ext cx="914400" cy="914400"/>
          </a:xfrm>
          <a:prstGeom prst="pie">
            <a:avLst>
              <a:gd name="adj1" fmla="val 18462895"/>
              <a:gd name="adj2" fmla="val 215689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135737" y="5132395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40º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2917587" y="5294945"/>
            <a:ext cx="13421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DE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2840018" y="371493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need to find the length AB, the distance between the ships when they are stationary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2931947" y="446394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There are not right angled triangles in the diagram, so draw them 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874769" y="3226749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4586936" y="5277456"/>
            <a:ext cx="14157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914756" y="5083663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</a:t>
            </a:r>
          </a:p>
        </p:txBody>
      </p:sp>
      <p:sp>
        <p:nvSpPr>
          <p:cNvPr id="34" name="Line 50"/>
          <p:cNvSpPr>
            <a:spLocks noChangeShapeType="1"/>
          </p:cNvSpPr>
          <p:nvPr/>
        </p:nvSpPr>
        <p:spPr bwMode="auto">
          <a:xfrm>
            <a:off x="5914756" y="5522776"/>
            <a:ext cx="5486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51"/>
          <p:cNvSpPr txBox="1">
            <a:spLocks noChangeArrowheads="1"/>
          </p:cNvSpPr>
          <p:nvPr/>
        </p:nvSpPr>
        <p:spPr bwMode="auto">
          <a:xfrm>
            <a:off x="5905231" y="550213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65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5063546" y="5909734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 =</a:t>
            </a: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5854935" y="590973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65</a:t>
            </a: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6303000" y="5887183"/>
            <a:ext cx="1236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5094684" y="6276849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DE =</a:t>
            </a:r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5889178" y="6267290"/>
            <a:ext cx="16065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49.7929…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796481" y="5569380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49.7929</a:t>
            </a:r>
          </a:p>
        </p:txBody>
      </p:sp>
      <p:sp>
        <p:nvSpPr>
          <p:cNvPr id="43" name="Text Box 51"/>
          <p:cNvSpPr txBox="1">
            <a:spLocks noChangeArrowheads="1"/>
          </p:cNvSpPr>
          <p:nvPr/>
        </p:nvSpPr>
        <p:spPr bwMode="auto">
          <a:xfrm>
            <a:off x="1880830" y="450478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41.781</a:t>
            </a:r>
          </a:p>
        </p:txBody>
      </p:sp>
      <p:sp>
        <p:nvSpPr>
          <p:cNvPr id="41" name="Rectangle 40">
            <a:hlinkClick r:id="rId2"/>
            <a:extLst>
              <a:ext uri="{FF2B5EF4-FFF2-40B4-BE49-F238E27FC236}">
                <a16:creationId xmlns:a16="http://schemas.microsoft.com/office/drawing/2014/main" id="{EAE315BE-7F17-4F12-8B15-C795770E2D4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2"/>
            <a:extLst>
              <a:ext uri="{FF2B5EF4-FFF2-40B4-BE49-F238E27FC236}">
                <a16:creationId xmlns:a16="http://schemas.microsoft.com/office/drawing/2014/main" id="{8131EBF9-3AF0-4A51-9486-7D47968F4D8B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76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32" grpId="0"/>
      <p:bldP spid="33" grpId="0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639" y="3778107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994636" y="5408333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756721" y="5545328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5" y="908720"/>
            <a:ext cx="8208912" cy="230832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ships leave a dock at the same time.</a:t>
            </a:r>
          </a:p>
          <a:p>
            <a:r>
              <a:rPr lang="en-US" altLang="en-US" dirty="0"/>
              <a:t>Ship A sails due north for 30 km before dropping anchor.</a:t>
            </a:r>
          </a:p>
          <a:p>
            <a:r>
              <a:rPr lang="en-US" altLang="en-US" dirty="0"/>
              <a:t>Ship B sails on a bearing of 050</a:t>
            </a:r>
            <a:r>
              <a:rPr lang="en-GB" altLang="en-US" dirty="0"/>
              <a:t>º for 65 km before dropping anchor.</a:t>
            </a:r>
          </a:p>
          <a:p>
            <a:r>
              <a:rPr lang="en-US" altLang="en-US" dirty="0"/>
              <a:t>Find the distance between the ships when they are stationary, to the nearest </a:t>
            </a:r>
            <a:r>
              <a:rPr lang="en-GB" altLang="en-US" dirty="0"/>
              <a:t>kilometre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52212" y="5452534"/>
            <a:ext cx="433388" cy="461963"/>
            <a:chOff x="1475" y="2491"/>
            <a:chExt cx="273" cy="291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680" y="25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475" y="2491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D</a:t>
              </a: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721902" y="4269847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10918" y="3435187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6300000" flipH="1" flipV="1">
            <a:off x="445969" y="4195846"/>
            <a:ext cx="201930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7650" y="4703114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50º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057096" y="340925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rot="6300000" flipH="1" flipV="1">
            <a:off x="1013393" y="3405251"/>
            <a:ext cx="835273" cy="124447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Pie 17"/>
          <p:cNvSpPr/>
          <p:nvPr/>
        </p:nvSpPr>
        <p:spPr>
          <a:xfrm>
            <a:off x="337087" y="5092365"/>
            <a:ext cx="769629" cy="874559"/>
          </a:xfrm>
          <a:prstGeom prst="pie">
            <a:avLst>
              <a:gd name="adj1" fmla="val 16105794"/>
              <a:gd name="adj2" fmla="val 18482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04474" y="455955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713" y="468185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129320" y="384126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491" y="3784460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20158" y="378459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024652" y="545253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60662" y="411553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</a:t>
            </a:r>
          </a:p>
        </p:txBody>
      </p:sp>
      <p:sp>
        <p:nvSpPr>
          <p:cNvPr id="26" name="Pie 25"/>
          <p:cNvSpPr/>
          <p:nvPr/>
        </p:nvSpPr>
        <p:spPr>
          <a:xfrm>
            <a:off x="306552" y="5072444"/>
            <a:ext cx="914400" cy="914400"/>
          </a:xfrm>
          <a:prstGeom prst="pie">
            <a:avLst>
              <a:gd name="adj1" fmla="val 18462895"/>
              <a:gd name="adj2" fmla="val 215689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135737" y="5132395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40º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2917586" y="5294945"/>
            <a:ext cx="3366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BC = DE = 49.7929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2840018" y="371493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need to find the length AB, the distance between the ships when they are stationary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2931947" y="446394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There are not right angled triangles in the diagram, so draw them 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874769" y="3226749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1880830" y="450478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41.781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796481" y="5568551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49.7929</a:t>
            </a: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2899755" y="5799384"/>
            <a:ext cx="2579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AC = BE - AD</a:t>
            </a:r>
          </a:p>
        </p:txBody>
      </p:sp>
      <p:sp>
        <p:nvSpPr>
          <p:cNvPr id="44" name="Text Box 51"/>
          <p:cNvSpPr txBox="1">
            <a:spLocks noChangeArrowheads="1"/>
          </p:cNvSpPr>
          <p:nvPr/>
        </p:nvSpPr>
        <p:spPr bwMode="auto">
          <a:xfrm>
            <a:off x="771080" y="3380720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49.7929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2874769" y="6208322"/>
            <a:ext cx="2579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AC = 41.781 - 30</a:t>
            </a:r>
          </a:p>
        </p:txBody>
      </p:sp>
      <p:sp>
        <p:nvSpPr>
          <p:cNvPr id="46" name="Text Box 51"/>
          <p:cNvSpPr txBox="1">
            <a:spLocks noChangeArrowheads="1"/>
          </p:cNvSpPr>
          <p:nvPr/>
        </p:nvSpPr>
        <p:spPr bwMode="auto">
          <a:xfrm>
            <a:off x="5349768" y="6213537"/>
            <a:ext cx="1676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= 11.781…</a:t>
            </a:r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3384" y="3857413"/>
            <a:ext cx="1104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11.781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AA370C4B-8E88-4B0B-8C14-B3F700CF310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B7F72A03-BBB4-434F-AE56-F5B7093CB8B0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37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43" grpId="0" autoUpdateAnimBg="0"/>
      <p:bldP spid="44" grpId="0"/>
      <p:bldP spid="45" grpId="0" autoUpdateAnimBg="0"/>
      <p:bldP spid="46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639" y="3778107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994636" y="5408333"/>
            <a:ext cx="137160" cy="137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/>
          <p:nvPr/>
        </p:nvCxnSpPr>
        <p:spPr>
          <a:xfrm>
            <a:off x="756721" y="5545328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86734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altLang="en-US">
                <a:solidFill>
                  <a:srgbClr val="5B0091"/>
                </a:solidFill>
              </a:rPr>
              <a:t>Bearings</a:t>
            </a:r>
            <a:endParaRPr lang="en-GB" altLang="en-US" dirty="0">
              <a:solidFill>
                <a:srgbClr val="5B009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5" y="908720"/>
            <a:ext cx="8208912" cy="230832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Two ships leave a dock at the same time.</a:t>
            </a:r>
          </a:p>
          <a:p>
            <a:r>
              <a:rPr lang="en-US" altLang="en-US" dirty="0"/>
              <a:t>Ship A sails due north for 30 km before dropping anchor.</a:t>
            </a:r>
          </a:p>
          <a:p>
            <a:r>
              <a:rPr lang="en-US" altLang="en-US" dirty="0"/>
              <a:t>Ship B sails on a bearing of 050</a:t>
            </a:r>
            <a:r>
              <a:rPr lang="en-GB" altLang="en-US" dirty="0"/>
              <a:t>º for 65 km before dropping anchor.</a:t>
            </a:r>
          </a:p>
          <a:p>
            <a:r>
              <a:rPr lang="en-US" altLang="en-US" dirty="0"/>
              <a:t>Find the distance between the ships when they are stationary, to the nearest </a:t>
            </a:r>
            <a:r>
              <a:rPr lang="en-GB" altLang="en-US" dirty="0"/>
              <a:t>kilometre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52212" y="5452534"/>
            <a:ext cx="433388" cy="461963"/>
            <a:chOff x="1475" y="2491"/>
            <a:chExt cx="273" cy="291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1680" y="2514"/>
              <a:ext cx="68" cy="6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475" y="2491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D</a:t>
              </a:r>
            </a:p>
          </p:txBody>
        </p:sp>
      </p:grp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721902" y="4269847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10918" y="3435187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rot="6300000" flipH="1" flipV="1">
            <a:off x="445969" y="4195846"/>
            <a:ext cx="201930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7650" y="4703114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50º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057096" y="340925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 rot="6300000" flipH="1" flipV="1">
            <a:off x="1013393" y="3405251"/>
            <a:ext cx="835273" cy="1244474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Pie 17"/>
          <p:cNvSpPr/>
          <p:nvPr/>
        </p:nvSpPr>
        <p:spPr>
          <a:xfrm>
            <a:off x="337087" y="5092365"/>
            <a:ext cx="769629" cy="874559"/>
          </a:xfrm>
          <a:prstGeom prst="pie">
            <a:avLst>
              <a:gd name="adj1" fmla="val 16105794"/>
              <a:gd name="adj2" fmla="val 18482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04474" y="455955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713" y="468185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129320" y="384126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6491" y="3784460"/>
            <a:ext cx="1369075" cy="8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20158" y="3784599"/>
            <a:ext cx="10837" cy="172369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024652" y="545253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E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60662" y="4115533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</a:t>
            </a:r>
          </a:p>
        </p:txBody>
      </p:sp>
      <p:sp>
        <p:nvSpPr>
          <p:cNvPr id="26" name="Pie 25"/>
          <p:cNvSpPr/>
          <p:nvPr/>
        </p:nvSpPr>
        <p:spPr>
          <a:xfrm>
            <a:off x="306552" y="5072444"/>
            <a:ext cx="914400" cy="914400"/>
          </a:xfrm>
          <a:prstGeom prst="pie">
            <a:avLst>
              <a:gd name="adj1" fmla="val 18462895"/>
              <a:gd name="adj2" fmla="val 215689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135737" y="5132395"/>
            <a:ext cx="639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40º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2917586" y="5294945"/>
            <a:ext cx="54681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AB</a:t>
            </a:r>
            <a:r>
              <a:rPr lang="en-GB" altLang="en-US" baseline="30000" dirty="0"/>
              <a:t>2</a:t>
            </a:r>
            <a:r>
              <a:rPr lang="en-GB" altLang="en-US" dirty="0"/>
              <a:t> = (49.7929…)</a:t>
            </a:r>
            <a:r>
              <a:rPr lang="en-GB" altLang="en-US" baseline="30000" dirty="0"/>
              <a:t>2 </a:t>
            </a:r>
            <a:r>
              <a:rPr lang="en-GB" altLang="en-US" dirty="0"/>
              <a:t>+ (11.7812…)</a:t>
            </a:r>
            <a:r>
              <a:rPr lang="en-GB" altLang="en-US" baseline="30000" dirty="0"/>
              <a:t>2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2840018" y="371493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You need to find the length AB, the distance between the ships when they are stationary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2931947" y="4463948"/>
            <a:ext cx="64421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There are not right angled triangles in the diagram, so draw them in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2874769" y="3226749"/>
            <a:ext cx="28123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a diagram</a:t>
            </a:r>
          </a:p>
        </p:txBody>
      </p: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1880830" y="4504780"/>
            <a:ext cx="1127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41.781</a:t>
            </a:r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796481" y="5568551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49.7929</a:t>
            </a: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2899755" y="5799384"/>
            <a:ext cx="2579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AB = 51.1677</a:t>
            </a:r>
          </a:p>
        </p:txBody>
      </p:sp>
      <p:sp>
        <p:nvSpPr>
          <p:cNvPr id="44" name="Text Box 51"/>
          <p:cNvSpPr txBox="1">
            <a:spLocks noChangeArrowheads="1"/>
          </p:cNvSpPr>
          <p:nvPr/>
        </p:nvSpPr>
        <p:spPr bwMode="auto">
          <a:xfrm>
            <a:off x="771080" y="3380720"/>
            <a:ext cx="1298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49.7929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2412002" y="6242699"/>
            <a:ext cx="59681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ships are approximately 52 km apart</a:t>
            </a:r>
          </a:p>
        </p:txBody>
      </p:sp>
      <p:sp>
        <p:nvSpPr>
          <p:cNvPr id="47" name="Text Box 51"/>
          <p:cNvSpPr txBox="1">
            <a:spLocks noChangeArrowheads="1"/>
          </p:cNvSpPr>
          <p:nvPr/>
        </p:nvSpPr>
        <p:spPr bwMode="auto">
          <a:xfrm>
            <a:off x="3384" y="3857413"/>
            <a:ext cx="1104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11.781</a:t>
            </a:r>
          </a:p>
        </p:txBody>
      </p:sp>
      <p:sp>
        <p:nvSpPr>
          <p:cNvPr id="36" name="Rectangle 35">
            <a:hlinkClick r:id="rId2"/>
            <a:extLst>
              <a:ext uri="{FF2B5EF4-FFF2-40B4-BE49-F238E27FC236}">
                <a16:creationId xmlns:a16="http://schemas.microsoft.com/office/drawing/2014/main" id="{C8C93771-23CC-48FA-9624-9D4EE19DDAB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8975F8B5-2948-45E9-BE62-3CED2BA9A55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17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utoUpdateAnimBg="0"/>
      <p:bldP spid="43" grpId="0" autoUpdateAnimBg="0"/>
      <p:bldP spid="4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379413" y="692696"/>
            <a:ext cx="8078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When problems are solved using trigonometry we follow these steps:</a:t>
            </a: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379413" y="-2733"/>
            <a:ext cx="777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Problem solving using trigonometry</a:t>
            </a:r>
            <a:endParaRPr lang="en-GB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971600" y="1484784"/>
            <a:ext cx="7848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1 : </a:t>
            </a:r>
            <a:r>
              <a:rPr lang="en-GB" dirty="0"/>
              <a:t>Read the question carefully.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971600" y="1943483"/>
            <a:ext cx="78488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2 : </a:t>
            </a:r>
            <a:r>
              <a:rPr lang="en-GB" dirty="0"/>
              <a:t>Draw a diagram, not necessarily to scale, with the given information clearly marked.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971600" y="2816871"/>
            <a:ext cx="78488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3 : </a:t>
            </a:r>
            <a:r>
              <a:rPr lang="en-GB" dirty="0"/>
              <a:t>If necessary, label the vertices of triangles in the figure.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971600" y="3618251"/>
            <a:ext cx="78488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4 : </a:t>
            </a:r>
            <a:r>
              <a:rPr lang="en-GB" dirty="0"/>
              <a:t>State clearly any assumptions you make which enable you to use right angles triangles or properties of other geometric figures .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971600" y="4725144"/>
            <a:ext cx="784887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5 : </a:t>
            </a:r>
            <a:r>
              <a:rPr lang="en-GB" dirty="0"/>
              <a:t>Choose an appropriate trigonometric ratio and use it to generate an equation connecting the quantities.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71600" y="5589240"/>
            <a:ext cx="7848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6 : </a:t>
            </a:r>
            <a:r>
              <a:rPr lang="en-GB" dirty="0"/>
              <a:t>Solve the equations(s) to find the unknown.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71600" y="6063679"/>
            <a:ext cx="7848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Step 7 : </a:t>
            </a:r>
            <a:r>
              <a:rPr lang="en-GB" dirty="0"/>
              <a:t>Answer the question in words.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0CB77C01-315C-4461-A005-58071E68200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CAEBE14D-D1D2-4772-9002-6D5D4E2E43B6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8"/>
          <p:cNvSpPr>
            <a:spLocks noChangeShapeType="1"/>
          </p:cNvSpPr>
          <p:nvPr/>
        </p:nvSpPr>
        <p:spPr bwMode="auto">
          <a:xfrm>
            <a:off x="1371600" y="2819400"/>
            <a:ext cx="83820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891" name="Rectangle 9"/>
          <p:cNvSpPr>
            <a:spLocks noChangeArrowheads="1"/>
          </p:cNvSpPr>
          <p:nvPr/>
        </p:nvSpPr>
        <p:spPr bwMode="auto">
          <a:xfrm>
            <a:off x="1295400" y="5105400"/>
            <a:ext cx="17526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88900"/>
            <a:ext cx="8229600" cy="642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500" dirty="0"/>
              <a:t>Problem solving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441325" y="836712"/>
            <a:ext cx="8093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 5 m ladder is resting against a wall. It makes an angle of 70° with the ground.</a:t>
            </a:r>
          </a:p>
        </p:txBody>
      </p:sp>
      <p:sp>
        <p:nvSpPr>
          <p:cNvPr id="37896" name="Rectangle 7" descr="Horizontal brick"/>
          <p:cNvSpPr>
            <a:spLocks noChangeArrowheads="1"/>
          </p:cNvSpPr>
          <p:nvPr/>
        </p:nvSpPr>
        <p:spPr bwMode="auto">
          <a:xfrm>
            <a:off x="609600" y="2514600"/>
            <a:ext cx="762000" cy="2895600"/>
          </a:xfrm>
          <a:prstGeom prst="rect">
            <a:avLst/>
          </a:prstGeom>
          <a:pattFill prst="horzBrick">
            <a:fgClr>
              <a:srgbClr val="C0C0C0"/>
            </a:fgClr>
            <a:bgClr>
              <a:srgbClr val="CC00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1812925" y="369411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/>
              <a:t>5 m</a:t>
            </a:r>
          </a:p>
        </p:txBody>
      </p:sp>
      <p:sp>
        <p:nvSpPr>
          <p:cNvPr id="37898" name="Text Box 12"/>
          <p:cNvSpPr txBox="1">
            <a:spLocks noChangeArrowheads="1"/>
          </p:cNvSpPr>
          <p:nvPr/>
        </p:nvSpPr>
        <p:spPr bwMode="auto">
          <a:xfrm>
            <a:off x="1600200" y="4800600"/>
            <a:ext cx="53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/>
              <a:t>70°</a:t>
            </a:r>
          </a:p>
        </p:txBody>
      </p:sp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1600200" y="5026025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3657600" y="1751112"/>
            <a:ext cx="50450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/>
              <a:t>What is the distance between the base of the ladder and the wall?</a:t>
            </a:r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2895600" y="2970213"/>
            <a:ext cx="6248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 and we want to find the length of the side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to the angle, so we use: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572000" y="4002088"/>
            <a:ext cx="2987675" cy="874712"/>
            <a:chOff x="2598" y="2591"/>
            <a:chExt cx="1882" cy="551"/>
          </a:xfrm>
        </p:grpSpPr>
        <p:sp>
          <p:nvSpPr>
            <p:cNvPr id="37910" name="Text Box 18"/>
            <p:cNvSpPr txBox="1">
              <a:spLocks noChangeArrowheads="1"/>
            </p:cNvSpPr>
            <p:nvPr/>
          </p:nvSpPr>
          <p:spPr bwMode="auto">
            <a:xfrm>
              <a:off x="2598" y="2722"/>
              <a:ext cx="7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cos </a:t>
              </a:r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>
                <a:solidFill>
                  <a:schemeClr val="tx1"/>
                </a:solidFill>
              </a:endParaRPr>
            </a:p>
          </p:txBody>
        </p:sp>
        <p:grpSp>
          <p:nvGrpSpPr>
            <p:cNvPr id="37911" name="Group 19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37912" name="Text Box 20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adjacent</a:t>
                </a:r>
              </a:p>
            </p:txBody>
          </p:sp>
          <p:sp>
            <p:nvSpPr>
              <p:cNvPr id="37913" name="Line 21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4" name="Text Box 22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sp>
        <p:nvSpPr>
          <p:cNvPr id="96280" name="Text Box 24"/>
          <p:cNvSpPr txBox="1">
            <a:spLocks noChangeArrowheads="1"/>
          </p:cNvSpPr>
          <p:nvPr/>
        </p:nvSpPr>
        <p:spPr bwMode="auto">
          <a:xfrm>
            <a:off x="4343400" y="5035550"/>
            <a:ext cx="1466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cos 70° </a:t>
            </a:r>
            <a:r>
              <a:rPr lang="en-GB" altLang="en-US">
                <a:solidFill>
                  <a:schemeClr val="tx1"/>
                </a:solidFill>
                <a:cs typeface="Times New Roman" panose="02020603050405020304" pitchFamily="18" charset="0"/>
              </a:rPr>
              <a:t>=</a:t>
            </a:r>
            <a:endParaRPr lang="en-GB" altLang="en-US">
              <a:solidFill>
                <a:schemeClr val="tx1"/>
              </a:solidFill>
            </a:endParaRP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762625" y="4827588"/>
            <a:ext cx="381000" cy="873125"/>
            <a:chOff x="3630" y="3041"/>
            <a:chExt cx="240" cy="550"/>
          </a:xfrm>
        </p:grpSpPr>
        <p:sp>
          <p:nvSpPr>
            <p:cNvPr id="37907" name="Text Box 26"/>
            <p:cNvSpPr txBox="1">
              <a:spLocks noChangeArrowheads="1"/>
            </p:cNvSpPr>
            <p:nvPr/>
          </p:nvSpPr>
          <p:spPr bwMode="auto">
            <a:xfrm>
              <a:off x="3649" y="3041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i="1">
                  <a:solidFill>
                    <a:schemeClr val="tx1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7908" name="Line 27"/>
            <p:cNvSpPr>
              <a:spLocks noChangeShapeType="1"/>
            </p:cNvSpPr>
            <p:nvPr/>
          </p:nvSpPr>
          <p:spPr bwMode="auto">
            <a:xfrm>
              <a:off x="3630" y="33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9" name="Text Box 28"/>
            <p:cNvSpPr txBox="1">
              <a:spLocks noChangeArrowheads="1"/>
            </p:cNvSpPr>
            <p:nvPr/>
          </p:nvSpPr>
          <p:spPr bwMode="auto">
            <a:xfrm>
              <a:off x="3638" y="330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5116513" y="5651500"/>
            <a:ext cx="2201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= 5 × cos 70°</a:t>
            </a: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5329238" y="6059488"/>
            <a:ext cx="2847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chemeClr val="tx1"/>
                </a:solidFill>
              </a:rPr>
              <a:t>=</a:t>
            </a:r>
            <a:r>
              <a:rPr lang="en-GB" altLang="en-US" b="1">
                <a:solidFill>
                  <a:srgbClr val="FF6600"/>
                </a:solidFill>
              </a:rPr>
              <a:t> 1.71 m (to 2 d.p.)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5756580" y="2608412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Now label the sides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41037" y="39268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h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1299791" y="4011514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o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370421" y="499377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a</a:t>
            </a:r>
            <a:endParaRPr lang="en-GB" dirty="0"/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2825156" y="2581063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draw a sketch</a:t>
            </a: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8370B561-13B3-4BAD-AF21-A603D8665B4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7C1EACD5-D42E-43E8-AE77-86BEE4909DBB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65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animBg="1"/>
      <p:bldP spid="37896" grpId="0" animBg="1"/>
      <p:bldP spid="37897" grpId="0"/>
      <p:bldP spid="37898" grpId="0"/>
      <p:bldP spid="37899" grpId="0"/>
      <p:bldP spid="96271" grpId="0" animBg="1"/>
      <p:bldP spid="96272" grpId="0"/>
      <p:bldP spid="96280" grpId="0"/>
      <p:bldP spid="96285" grpId="0"/>
      <p:bldP spid="96286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88900"/>
            <a:ext cx="8229600" cy="642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500" dirty="0"/>
              <a:t>Problem solving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525462" y="827751"/>
            <a:ext cx="8093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angle between a tangent from point P to a circle and the line from P to the centre of the circle is 27</a:t>
            </a:r>
            <a:r>
              <a:rPr lang="en-GB" altLang="en-US" baseline="30000" dirty="0"/>
              <a:t>o</a:t>
            </a:r>
            <a:r>
              <a:rPr lang="en-GB" altLang="en-US" dirty="0"/>
              <a:t>. </a:t>
            </a:r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907520" y="1680938"/>
            <a:ext cx="732895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Determine the length of the line from P to the centre of the circle if the radius is 3 cm.</a:t>
            </a:r>
          </a:p>
        </p:txBody>
      </p:sp>
      <p:sp>
        <p:nvSpPr>
          <p:cNvPr id="96272" name="Text Box 16"/>
          <p:cNvSpPr txBox="1">
            <a:spLocks noChangeArrowheads="1"/>
          </p:cNvSpPr>
          <p:nvPr/>
        </p:nvSpPr>
        <p:spPr bwMode="auto">
          <a:xfrm>
            <a:off x="525462" y="3056790"/>
            <a:ext cx="82364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and we want to find the length of the </a:t>
            </a:r>
            <a:r>
              <a:rPr lang="en-GB" altLang="en-US" b="1" dirty="0">
                <a:solidFill>
                  <a:srgbClr val="FF6600"/>
                </a:solidFill>
              </a:rPr>
              <a:t>hypotenuse</a:t>
            </a:r>
            <a:r>
              <a:rPr lang="en-GB" altLang="en-US" dirty="0"/>
              <a:t>, so we use: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483099" y="3802861"/>
            <a:ext cx="2987675" cy="874712"/>
            <a:chOff x="2598" y="2591"/>
            <a:chExt cx="1882" cy="551"/>
          </a:xfrm>
        </p:grpSpPr>
        <p:sp>
          <p:nvSpPr>
            <p:cNvPr id="37910" name="Text Box 18"/>
            <p:cNvSpPr txBox="1">
              <a:spLocks noChangeArrowheads="1"/>
            </p:cNvSpPr>
            <p:nvPr/>
          </p:nvSpPr>
          <p:spPr bwMode="auto">
            <a:xfrm>
              <a:off x="2598" y="2722"/>
              <a:ext cx="72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</a:t>
              </a:r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altLang="en-US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37911" name="Group 19"/>
            <p:cNvGrpSpPr>
              <a:grpSpLocks/>
            </p:cNvGrpSpPr>
            <p:nvPr/>
          </p:nvGrpSpPr>
          <p:grpSpPr bwMode="auto">
            <a:xfrm>
              <a:off x="3370" y="2591"/>
              <a:ext cx="1110" cy="551"/>
              <a:chOff x="3921" y="2544"/>
              <a:chExt cx="1110" cy="551"/>
            </a:xfrm>
          </p:grpSpPr>
          <p:sp>
            <p:nvSpPr>
              <p:cNvPr id="37912" name="Text Box 20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37913" name="Line 21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914" name="Text Box 22"/>
              <p:cNvSpPr txBox="1">
                <a:spLocks noChangeArrowheads="1"/>
              </p:cNvSpPr>
              <p:nvPr/>
            </p:nvSpPr>
            <p:spPr bwMode="auto">
              <a:xfrm>
                <a:off x="3921" y="2807"/>
                <a:ext cx="111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>
                    <a:solidFill>
                      <a:schemeClr val="tx1"/>
                    </a:solidFill>
                  </a:rPr>
                  <a:t>hypotenuse</a:t>
                </a:r>
              </a:p>
            </p:txBody>
          </p:sp>
        </p:grpSp>
      </p:grpSp>
      <p:sp>
        <p:nvSpPr>
          <p:cNvPr id="96280" name="Text Box 24"/>
          <p:cNvSpPr txBox="1">
            <a:spLocks noChangeArrowheads="1"/>
          </p:cNvSpPr>
          <p:nvPr/>
        </p:nvSpPr>
        <p:spPr bwMode="auto">
          <a:xfrm>
            <a:off x="4259931" y="4821587"/>
            <a:ext cx="13949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sin 27° </a:t>
            </a:r>
            <a:r>
              <a:rPr lang="en-GB" altLang="en-US" dirty="0">
                <a:solidFill>
                  <a:schemeClr val="tx1"/>
                </a:solidFill>
                <a:cs typeface="Times New Roman" panose="02020603050405020304" pitchFamily="18" charset="0"/>
              </a:rPr>
              <a:t>=</a:t>
            </a:r>
            <a:endParaRPr lang="en-GB" altLang="en-US" dirty="0">
              <a:solidFill>
                <a:schemeClr val="tx1"/>
              </a:solidFill>
            </a:endParaRP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679156" y="4654903"/>
            <a:ext cx="381000" cy="750888"/>
            <a:chOff x="3630" y="3067"/>
            <a:chExt cx="240" cy="473"/>
          </a:xfrm>
        </p:grpSpPr>
        <p:sp>
          <p:nvSpPr>
            <p:cNvPr id="37907" name="Text Box 26"/>
            <p:cNvSpPr txBox="1">
              <a:spLocks noChangeArrowheads="1"/>
            </p:cNvSpPr>
            <p:nvPr/>
          </p:nvSpPr>
          <p:spPr bwMode="auto">
            <a:xfrm>
              <a:off x="3649" y="3252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i="1" dirty="0">
                  <a:solidFill>
                    <a:schemeClr val="tx1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7908" name="Line 27"/>
            <p:cNvSpPr>
              <a:spLocks noChangeShapeType="1"/>
            </p:cNvSpPr>
            <p:nvPr/>
          </p:nvSpPr>
          <p:spPr bwMode="auto">
            <a:xfrm>
              <a:off x="3630" y="33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909" name="Text Box 28"/>
            <p:cNvSpPr txBox="1">
              <a:spLocks noChangeArrowheads="1"/>
            </p:cNvSpPr>
            <p:nvPr/>
          </p:nvSpPr>
          <p:spPr bwMode="auto">
            <a:xfrm>
              <a:off x="3646" y="3067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5071269" y="5484811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=</a:t>
            </a: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5541509" y="6163780"/>
            <a:ext cx="2694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 6.61 m (to 2 </a:t>
            </a:r>
            <a:r>
              <a:rPr lang="en-GB" altLang="en-US" b="1" dirty="0" err="1">
                <a:solidFill>
                  <a:srgbClr val="FF6600"/>
                </a:solidFill>
              </a:rPr>
              <a:t>d.p.</a:t>
            </a:r>
            <a:r>
              <a:rPr lang="en-GB" altLang="en-US" b="1" dirty="0">
                <a:solidFill>
                  <a:srgbClr val="FF6600"/>
                </a:solidFill>
              </a:rPr>
              <a:t>)</a:t>
            </a:r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525462" y="4139039"/>
            <a:ext cx="840275" cy="841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951749" y="4559919"/>
            <a:ext cx="2514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 noChangeAspect="1"/>
          </p:cNvCxnSpPr>
          <p:nvPr/>
        </p:nvCxnSpPr>
        <p:spPr>
          <a:xfrm flipH="1" flipV="1">
            <a:off x="1024768" y="4141902"/>
            <a:ext cx="2428562" cy="4206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 noChangeAspect="1"/>
          </p:cNvCxnSpPr>
          <p:nvPr/>
        </p:nvCxnSpPr>
        <p:spPr>
          <a:xfrm flipV="1">
            <a:off x="947360" y="4131026"/>
            <a:ext cx="70550" cy="429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 rot="578435">
            <a:off x="1011235" y="4150681"/>
            <a:ext cx="91440" cy="91440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888" name="Pie 37887"/>
          <p:cNvSpPr/>
          <p:nvPr/>
        </p:nvSpPr>
        <p:spPr>
          <a:xfrm>
            <a:off x="3024900" y="4190491"/>
            <a:ext cx="731520" cy="731520"/>
          </a:xfrm>
          <a:prstGeom prst="pie">
            <a:avLst>
              <a:gd name="adj1" fmla="val 10743538"/>
              <a:gd name="adj2" fmla="val 11389015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889" name="TextBox 37888"/>
          <p:cNvSpPr txBox="1"/>
          <p:nvPr/>
        </p:nvSpPr>
        <p:spPr>
          <a:xfrm>
            <a:off x="3042463" y="4266026"/>
            <a:ext cx="470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27</a:t>
            </a:r>
            <a:r>
              <a:rPr lang="en-GB" sz="1200" baseline="30000" dirty="0"/>
              <a:t>o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12327" y="4528750"/>
            <a:ext cx="499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1200" i="1" dirty="0">
                <a:cs typeface="Times New Roman" panose="02020603050405020304" pitchFamily="18" charset="0"/>
              </a:rPr>
              <a:t>cm</a:t>
            </a:r>
            <a:endParaRPr lang="en-GB" sz="1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25722" y="4309460"/>
            <a:ext cx="529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200" i="1" dirty="0">
                <a:cs typeface="Times New Roman" panose="02020603050405020304" pitchFamily="18" charset="0"/>
              </a:rPr>
              <a:t>cm</a:t>
            </a:r>
            <a:endParaRPr lang="en-GB" sz="1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4159" y="4506373"/>
            <a:ext cx="499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cs typeface="Times New Roman" panose="02020603050405020304" pitchFamily="18" charset="0"/>
              </a:rPr>
              <a:t>C</a:t>
            </a:r>
            <a:endParaRPr lang="en-GB" sz="1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37892" name="Oval 37891"/>
          <p:cNvSpPr>
            <a:spLocks/>
          </p:cNvSpPr>
          <p:nvPr/>
        </p:nvSpPr>
        <p:spPr>
          <a:xfrm>
            <a:off x="937368" y="4543025"/>
            <a:ext cx="27432" cy="164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>
            <a:spLocks/>
          </p:cNvSpPr>
          <p:nvPr/>
        </p:nvSpPr>
        <p:spPr>
          <a:xfrm>
            <a:off x="3424034" y="4547524"/>
            <a:ext cx="27432" cy="164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3310770" y="4587048"/>
            <a:ext cx="499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cs typeface="Times New Roman" panose="02020603050405020304" pitchFamily="18" charset="0"/>
              </a:rPr>
              <a:t>P</a:t>
            </a:r>
            <a:endParaRPr lang="en-GB" sz="12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4382354" y="2604348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Now label the sides</a:t>
            </a:r>
          </a:p>
        </p:txBody>
      </p:sp>
      <p:grpSp>
        <p:nvGrpSpPr>
          <p:cNvPr id="62" name="Group 31"/>
          <p:cNvGrpSpPr>
            <a:grpSpLocks/>
          </p:cNvGrpSpPr>
          <p:nvPr/>
        </p:nvGrpSpPr>
        <p:grpSpPr bwMode="auto">
          <a:xfrm>
            <a:off x="5729289" y="5337179"/>
            <a:ext cx="1160463" cy="814389"/>
            <a:chOff x="3630" y="3046"/>
            <a:chExt cx="731" cy="513"/>
          </a:xfrm>
        </p:grpSpPr>
        <p:sp>
          <p:nvSpPr>
            <p:cNvPr id="63" name="Text Box 26"/>
            <p:cNvSpPr txBox="1">
              <a:spLocks noChangeArrowheads="1"/>
            </p:cNvSpPr>
            <p:nvPr/>
          </p:nvSpPr>
          <p:spPr bwMode="auto">
            <a:xfrm>
              <a:off x="3649" y="3268"/>
              <a:ext cx="7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sin 27°</a:t>
              </a:r>
              <a:endParaRPr lang="en-GB" altLang="en-US" i="1" dirty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4" name="Line 27"/>
            <p:cNvSpPr>
              <a:spLocks noChangeShapeType="1"/>
            </p:cNvSpPr>
            <p:nvPr/>
          </p:nvSpPr>
          <p:spPr bwMode="auto">
            <a:xfrm>
              <a:off x="3630" y="3308"/>
              <a:ext cx="6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 Box 28"/>
            <p:cNvSpPr txBox="1">
              <a:spLocks noChangeArrowheads="1"/>
            </p:cNvSpPr>
            <p:nvPr/>
          </p:nvSpPr>
          <p:spPr bwMode="auto">
            <a:xfrm>
              <a:off x="3823" y="304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66" name="Rectangle 65"/>
          <p:cNvSpPr/>
          <p:nvPr/>
        </p:nvSpPr>
        <p:spPr>
          <a:xfrm>
            <a:off x="1708860" y="4543033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h</a:t>
            </a:r>
            <a:endParaRPr lang="en-GB" sz="1400" dirty="0"/>
          </a:p>
        </p:txBody>
      </p:sp>
      <p:sp>
        <p:nvSpPr>
          <p:cNvPr id="67" name="Rectangle 66"/>
          <p:cNvSpPr/>
          <p:nvPr/>
        </p:nvSpPr>
        <p:spPr>
          <a:xfrm>
            <a:off x="737128" y="4149197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o</a:t>
            </a:r>
            <a:endParaRPr lang="en-GB" sz="1400" dirty="0"/>
          </a:p>
        </p:txBody>
      </p:sp>
      <p:sp>
        <p:nvSpPr>
          <p:cNvPr id="68" name="Rectangle 67"/>
          <p:cNvSpPr/>
          <p:nvPr/>
        </p:nvSpPr>
        <p:spPr>
          <a:xfrm>
            <a:off x="1860504" y="40536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a</a:t>
            </a:r>
            <a:endParaRPr lang="en-GB" sz="1400" dirty="0"/>
          </a:p>
        </p:txBody>
      </p:sp>
      <p:sp>
        <p:nvSpPr>
          <p:cNvPr id="69" name="Text Box 29"/>
          <p:cNvSpPr txBox="1">
            <a:spLocks noChangeArrowheads="1"/>
          </p:cNvSpPr>
          <p:nvPr/>
        </p:nvSpPr>
        <p:spPr bwMode="auto">
          <a:xfrm>
            <a:off x="5056980" y="6146897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=</a:t>
            </a:r>
          </a:p>
        </p:txBody>
      </p: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744159" y="2593693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draw a sketch</a:t>
            </a: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72B7FDE2-DB88-4E86-A6FE-5DB6A65818C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3"/>
            <a:extLst>
              <a:ext uri="{FF2B5EF4-FFF2-40B4-BE49-F238E27FC236}">
                <a16:creationId xmlns:a16="http://schemas.microsoft.com/office/drawing/2014/main" id="{40A2033A-ED73-45BF-AB11-AA16BD8F18C2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04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1" grpId="0" animBg="1"/>
      <p:bldP spid="96272" grpId="0"/>
      <p:bldP spid="96280" grpId="0"/>
      <p:bldP spid="96285" grpId="0"/>
      <p:bldP spid="96286" grpId="0"/>
      <p:bldP spid="3" grpId="0" animBg="1"/>
      <p:bldP spid="18" grpId="0" animBg="1"/>
      <p:bldP spid="37888" grpId="0" animBg="1"/>
      <p:bldP spid="37889" grpId="0"/>
      <p:bldP spid="55" grpId="0"/>
      <p:bldP spid="56" grpId="0"/>
      <p:bldP spid="57" grpId="0"/>
      <p:bldP spid="37892" grpId="0" animBg="1"/>
      <p:bldP spid="59" grpId="0" animBg="1"/>
      <p:bldP spid="60" grpId="0"/>
      <p:bldP spid="61" grpId="0"/>
      <p:bldP spid="66" grpId="0"/>
      <p:bldP spid="67" grpId="0"/>
      <p:bldP spid="68" grpId="0"/>
      <p:bldP spid="6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2620" y="207661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Angle of elevation </a:t>
            </a:r>
            <a:r>
              <a:rPr lang="en-GB" sz="2400" dirty="0"/>
              <a:t>is the angle made between the horizon and the top of an object that you are looking up at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023935" y="3339996"/>
            <a:ext cx="5284369" cy="17080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http://www.pngall.com/wp-content/uploads/2016/03/Apartment-Building-PN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3339996"/>
            <a:ext cx="987924" cy="174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2051720" y="5085184"/>
            <a:ext cx="4824536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e 9"/>
          <p:cNvSpPr/>
          <p:nvPr/>
        </p:nvSpPr>
        <p:spPr>
          <a:xfrm>
            <a:off x="1409729" y="4506093"/>
            <a:ext cx="1296144" cy="1090450"/>
          </a:xfrm>
          <a:prstGeom prst="pie">
            <a:avLst>
              <a:gd name="adj1" fmla="val 20470048"/>
              <a:gd name="adj2" fmla="val 1345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16419" y="4623519"/>
            <a:ext cx="2771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Angle of elevation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8624" y="1248971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In this lesson we will se how to apply the trigonometric ratios to solve problems in real-life situations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0" y="150813"/>
            <a:ext cx="7773988" cy="611187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Angles of elevation</a:t>
            </a:r>
            <a:endParaRPr lang="en-GB" dirty="0"/>
          </a:p>
        </p:txBody>
      </p:sp>
      <p:pic>
        <p:nvPicPr>
          <p:cNvPr id="14" name="Picture 12" descr="http://content.mycutegraphics.com/graphics/space/boy-looking-into-telescop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361845" y="4912285"/>
            <a:ext cx="693127" cy="57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078031" y="5122316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Horizon</a:t>
            </a:r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B676DFAE-7B08-437B-ADF9-0D2E3D675A6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4"/>
            <a:extLst>
              <a:ext uri="{FF2B5EF4-FFF2-40B4-BE49-F238E27FC236}">
                <a16:creationId xmlns:a16="http://schemas.microsoft.com/office/drawing/2014/main" id="{DFB80885-D1C1-4CE0-998B-80D8CB050AB7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30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ubmerged.co.uk/gfx/c/crackington%20two%20bi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2364031" y="3627698"/>
            <a:ext cx="4631138" cy="276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lipartkid.com/images/209/cruise-ship-clip-art-png-XsFhiS-clipar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6966" y="4582760"/>
            <a:ext cx="472094" cy="38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68624" y="2172791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Angle of depression </a:t>
            </a:r>
            <a:r>
              <a:rPr lang="en-GB" sz="2400" dirty="0"/>
              <a:t>is the angle made between the horizon and the bottom of an object that you are looking down on</a:t>
            </a:r>
          </a:p>
        </p:txBody>
      </p:sp>
      <p:sp>
        <p:nvSpPr>
          <p:cNvPr id="8" name="Pie 7"/>
          <p:cNvSpPr/>
          <p:nvPr/>
        </p:nvSpPr>
        <p:spPr>
          <a:xfrm>
            <a:off x="3076074" y="3373120"/>
            <a:ext cx="1296144" cy="1090450"/>
          </a:xfrm>
          <a:prstGeom prst="pie">
            <a:avLst>
              <a:gd name="adj1" fmla="val 21499394"/>
              <a:gd name="adj2" fmla="val 124308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2769" y="3857656"/>
            <a:ext cx="3028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Angle of depression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779125" y="234650"/>
            <a:ext cx="7773988" cy="611187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Angles of depression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8624" y="1248971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In this lesson we will se how to apply the trigonometric ratios to solve problems in real-life situations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704698" y="3909989"/>
            <a:ext cx="283464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690805" y="3940086"/>
            <a:ext cx="2548229" cy="8376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http://content.mycutegraphics.com/graphics/space/boy-looking-into-telescop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229703" y="3833529"/>
            <a:ext cx="474995" cy="39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407743" y="3483605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Horizon</a:t>
            </a: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5F1751DD-47D0-4257-ADA4-02EF6B792A7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371E5133-4C10-4059-B3A9-F663CEB87945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38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05273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An observer stands 100 m from the base of a building. The </a:t>
            </a:r>
            <a:r>
              <a:rPr lang="en-GB" sz="2400" b="1" dirty="0">
                <a:solidFill>
                  <a:srgbClr val="FF6600"/>
                </a:solidFill>
              </a:rPr>
              <a:t>Angle of elevation </a:t>
            </a:r>
            <a:r>
              <a:rPr lang="en-GB" sz="2400" dirty="0"/>
              <a:t>of the top of the building is 65o. How tall is the building, to the nearest metre?</a:t>
            </a:r>
          </a:p>
        </p:txBody>
      </p:sp>
      <p:pic>
        <p:nvPicPr>
          <p:cNvPr id="3" name="Picture 2" descr="https://s-media-cache-ak0.pinimg.com/236x/30/94/d0/3094d071bb4c068c757596a518faf7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039" y="4645833"/>
            <a:ext cx="721307" cy="78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pngall.com/wp-content/uploads/2016/03/Apartment-Building-PN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7502" y="3332693"/>
            <a:ext cx="987924" cy="174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e 4"/>
          <p:cNvSpPr/>
          <p:nvPr/>
        </p:nvSpPr>
        <p:spPr>
          <a:xfrm>
            <a:off x="281112" y="4498790"/>
            <a:ext cx="1296144" cy="1090450"/>
          </a:xfrm>
          <a:prstGeom prst="pie">
            <a:avLst>
              <a:gd name="adj1" fmla="val 19792716"/>
              <a:gd name="adj2" fmla="val 1345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77256" y="4634975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65</a:t>
            </a:r>
            <a:r>
              <a:rPr lang="en-GB" baseline="30000" dirty="0">
                <a:solidFill>
                  <a:srgbClr val="002060"/>
                </a:solidFill>
              </a:rPr>
              <a:t>o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729275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Example 1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0" y="150813"/>
            <a:ext cx="7773988" cy="611187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Angles of elevation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95318" y="3340850"/>
            <a:ext cx="2980113" cy="169989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23103" y="5077881"/>
            <a:ext cx="2614399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17319" y="500737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 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2981" y="4037125"/>
            <a:ext cx="550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 Box 47"/>
          <p:cNvSpPr txBox="1">
            <a:spLocks noChangeArrowheads="1"/>
          </p:cNvSpPr>
          <p:nvPr/>
        </p:nvSpPr>
        <p:spPr bwMode="auto">
          <a:xfrm>
            <a:off x="5064266" y="3490368"/>
            <a:ext cx="1338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6588662" y="3316823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15" name="Line 50"/>
          <p:cNvSpPr>
            <a:spLocks noChangeShapeType="1"/>
          </p:cNvSpPr>
          <p:nvPr/>
        </p:nvSpPr>
        <p:spPr bwMode="auto">
          <a:xfrm>
            <a:off x="6588662" y="3755936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6579137" y="3735299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17" name="Text Box 47"/>
          <p:cNvSpPr txBox="1">
            <a:spLocks noChangeArrowheads="1"/>
          </p:cNvSpPr>
          <p:nvPr/>
        </p:nvSpPr>
        <p:spPr bwMode="auto">
          <a:xfrm>
            <a:off x="5091399" y="4294749"/>
            <a:ext cx="1338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21848" y="4201608"/>
                <a:ext cx="594715" cy="632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848" y="4201608"/>
                <a:ext cx="594715" cy="63248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47"/>
          <p:cNvSpPr txBox="1">
            <a:spLocks noChangeArrowheads="1"/>
          </p:cNvSpPr>
          <p:nvPr/>
        </p:nvSpPr>
        <p:spPr bwMode="auto">
          <a:xfrm>
            <a:off x="5843731" y="4932293"/>
            <a:ext cx="2433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100(tan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5843731" y="5467654"/>
            <a:ext cx="1612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214.45</a:t>
            </a:r>
          </a:p>
        </p:txBody>
      </p:sp>
      <p:sp>
        <p:nvSpPr>
          <p:cNvPr id="21" name="Text Box 47"/>
          <p:cNvSpPr txBox="1">
            <a:spLocks noChangeArrowheads="1"/>
          </p:cNvSpPr>
          <p:nvPr/>
        </p:nvSpPr>
        <p:spPr bwMode="auto">
          <a:xfrm>
            <a:off x="3131840" y="5957600"/>
            <a:ext cx="44946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To the nearest metre it is 214 m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17746" y="2564904"/>
            <a:ext cx="87467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side and we want to find the length of the side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to the angle, so we use: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823579" y="2187343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draw a sketch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41037" y="3926830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h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3464374" y="378479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o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1739013" y="500598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a</a:t>
            </a:r>
            <a:endParaRPr lang="en-GB" dirty="0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4591116" y="2173700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Now label the sides</a:t>
            </a:r>
          </a:p>
        </p:txBody>
      </p:sp>
      <p:sp>
        <p:nvSpPr>
          <p:cNvPr id="28" name="Rectangle 27">
            <a:hlinkClick r:id="rId5"/>
            <a:extLst>
              <a:ext uri="{FF2B5EF4-FFF2-40B4-BE49-F238E27FC236}">
                <a16:creationId xmlns:a16="http://schemas.microsoft.com/office/drawing/2014/main" id="{66AFA101-6D99-480F-842F-A3A7364D74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B96468D3-A4A6-4411-8846-2C9FEE2BEB0F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3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ubmerged.co.uk/gfx/c/crackington%20two%20bi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488216" y="3436433"/>
            <a:ext cx="4631138" cy="276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lipartkid.com/images/209/cruise-ship-clip-art-png-XsFhiS-clipar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1151" y="4391495"/>
            <a:ext cx="472094" cy="38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e 7"/>
          <p:cNvSpPr/>
          <p:nvPr/>
        </p:nvSpPr>
        <p:spPr>
          <a:xfrm>
            <a:off x="1200259" y="3181855"/>
            <a:ext cx="1296144" cy="1090450"/>
          </a:xfrm>
          <a:prstGeom prst="pie">
            <a:avLst>
              <a:gd name="adj1" fmla="val 21499394"/>
              <a:gd name="adj2" fmla="val 124308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96946" y="3646343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6</a:t>
            </a:r>
            <a:r>
              <a:rPr lang="en-GB" sz="2400" baseline="300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779125" y="234650"/>
            <a:ext cx="7773988" cy="611187"/>
          </a:xfrm>
          <a:prstGeom prst="rect">
            <a:avLst/>
          </a:prstGeom>
        </p:spPr>
        <p:txBody>
          <a:bodyPr bIns="91440" anchor="b" anchorCtr="0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Angles of depression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8216" y="909149"/>
            <a:ext cx="8332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From a vertical cliff 80m above sea level, a boat is observed at an angle of depression of 6</a:t>
            </a:r>
            <a:r>
              <a:rPr lang="en-GB" sz="2400" baseline="30000" dirty="0"/>
              <a:t>o</a:t>
            </a:r>
            <a:r>
              <a:rPr lang="en-GB" sz="2400" dirty="0"/>
              <a:t>. How far out the sea is the boat?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828883" y="3718724"/>
            <a:ext cx="2651760" cy="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14990" y="3748821"/>
            <a:ext cx="2548229" cy="83765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http://content.mycutegraphics.com/graphics/space/boy-looking-into-telescop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353888" y="3642264"/>
            <a:ext cx="474995" cy="39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V="1">
            <a:off x="4477198" y="3727080"/>
            <a:ext cx="0" cy="889493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5351622" y="3526043"/>
            <a:ext cx="1184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6588662" y="3316823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16" name="Line 50"/>
          <p:cNvSpPr>
            <a:spLocks noChangeShapeType="1"/>
          </p:cNvSpPr>
          <p:nvPr/>
        </p:nvSpPr>
        <p:spPr bwMode="auto">
          <a:xfrm>
            <a:off x="6588662" y="3755936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51"/>
          <p:cNvSpPr txBox="1">
            <a:spLocks noChangeArrowheads="1"/>
          </p:cNvSpPr>
          <p:nvPr/>
        </p:nvSpPr>
        <p:spPr bwMode="auto">
          <a:xfrm>
            <a:off x="6579137" y="3735299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18" name="Text Box 47"/>
          <p:cNvSpPr txBox="1">
            <a:spLocks noChangeArrowheads="1"/>
          </p:cNvSpPr>
          <p:nvPr/>
        </p:nvSpPr>
        <p:spPr bwMode="auto">
          <a:xfrm>
            <a:off x="5351622" y="4339169"/>
            <a:ext cx="11849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21848" y="4201608"/>
                <a:ext cx="4247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848" y="4201608"/>
                <a:ext cx="424796" cy="6939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5943692" y="5083777"/>
            <a:ext cx="585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</a:t>
            </a:r>
          </a:p>
        </p:txBody>
      </p:sp>
      <p:sp>
        <p:nvSpPr>
          <p:cNvPr id="21" name="Text Box 47"/>
          <p:cNvSpPr txBox="1">
            <a:spLocks noChangeArrowheads="1"/>
          </p:cNvSpPr>
          <p:nvPr/>
        </p:nvSpPr>
        <p:spPr bwMode="auto">
          <a:xfrm>
            <a:off x="5815377" y="5754698"/>
            <a:ext cx="16129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761.15</a:t>
            </a:r>
          </a:p>
        </p:txBody>
      </p:sp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3782719" y="6231411"/>
            <a:ext cx="44946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To the nearest metre it is 761 m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217746" y="2564904"/>
            <a:ext cx="87467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are given the </a:t>
            </a:r>
            <a:r>
              <a:rPr lang="en-GB" altLang="en-US" b="1" dirty="0">
                <a:solidFill>
                  <a:srgbClr val="FF6600"/>
                </a:solidFill>
              </a:rPr>
              <a:t>opposite</a:t>
            </a:r>
            <a:r>
              <a:rPr lang="en-GB" altLang="en-US" dirty="0"/>
              <a:t> side and we want to find the length of the side </a:t>
            </a:r>
            <a:r>
              <a:rPr lang="en-GB" altLang="en-US" b="1" dirty="0">
                <a:solidFill>
                  <a:srgbClr val="FF6600"/>
                </a:solidFill>
              </a:rPr>
              <a:t>adjacent</a:t>
            </a:r>
            <a:r>
              <a:rPr lang="en-GB" altLang="en-US" dirty="0"/>
              <a:t> to the angle, so we use: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823579" y="2187343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draw a sketch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4591116" y="2173700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Now label the sides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77046" y="38106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80 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111134" y="3325522"/>
            <a:ext cx="550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926674" y="4122494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h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4512230" y="3870235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o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2837270" y="33238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72193" y="4934563"/>
                <a:ext cx="847989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193" y="4934563"/>
                <a:ext cx="847989" cy="6939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hlinkClick r:id="rId7"/>
            <a:extLst>
              <a:ext uri="{FF2B5EF4-FFF2-40B4-BE49-F238E27FC236}">
                <a16:creationId xmlns:a16="http://schemas.microsoft.com/office/drawing/2014/main" id="{9487A61A-D7DA-4910-AE20-8938DD37C0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7"/>
            <a:extLst>
              <a:ext uri="{FF2B5EF4-FFF2-40B4-BE49-F238E27FC236}">
                <a16:creationId xmlns:a16="http://schemas.microsoft.com/office/drawing/2014/main" id="{14EA9BE6-A351-4EF7-9133-59CFF93E9628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2377" y="2954215"/>
            <a:ext cx="4756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F0"/>
                </a:solidFill>
              </a:rPr>
              <a:t>True Bearings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033A1D37-E1D1-41CB-BF0F-54F01342BDE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B8AF5A72-FB52-4C7C-8460-2E2882D7BF69}"/>
              </a:ext>
            </a:extLst>
          </p:cNvPr>
          <p:cNvSpPr/>
          <p:nvPr/>
        </p:nvSpPr>
        <p:spPr>
          <a:xfrm>
            <a:off x="571500" y="653598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393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</TotalTime>
  <Words>1430</Words>
  <Application>Microsoft Office PowerPoint</Application>
  <PresentationFormat>On-screen Show (4:3)</PresentationFormat>
  <Paragraphs>277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Applications of right-angled triangle trigonometry</vt:lpstr>
      <vt:lpstr>PowerPoint Presentation</vt:lpstr>
      <vt:lpstr>Problem solving</vt:lpstr>
      <vt:lpstr>Problem solving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right-angled triangle trigonometry</dc:title>
  <dc:creator>Mathssupport</dc:creator>
  <cp:lastModifiedBy>Orlando Hurtado</cp:lastModifiedBy>
  <cp:revision>4</cp:revision>
  <dcterms:created xsi:type="dcterms:W3CDTF">2020-03-27T09:52:44Z</dcterms:created>
  <dcterms:modified xsi:type="dcterms:W3CDTF">2023-07-26T14:10:27Z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