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5" r:id="rId3"/>
    <p:sldId id="257" r:id="rId4"/>
    <p:sldId id="258" r:id="rId5"/>
    <p:sldId id="261" r:id="rId6"/>
    <p:sldId id="262" r:id="rId7"/>
    <p:sldId id="316" r:id="rId8"/>
    <p:sldId id="317" r:id="rId9"/>
    <p:sldId id="315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2633E0-C8DE-4E30-A2DF-D38A3BF0CDD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91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8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9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084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31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26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E482FA-CB87-4BEA-97A5-F0FA8C421030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9AE0CCC-297C-4B8A-B208-B4E7FEF121E7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368062-CDB2-492E-A76B-EDB6733F178E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7/26/2023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hyperlink" Target="http://www.mathssupport.org/" TargetMode="External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26 July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The area of a triangle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543800" cy="1600200"/>
          </a:xfrm>
        </p:spPr>
        <p:txBody>
          <a:bodyPr>
            <a:normAutofit/>
          </a:bodyPr>
          <a:lstStyle/>
          <a:p>
            <a:pPr marL="633413" indent="-633413" algn="l"/>
            <a:r>
              <a:rPr lang="en-US" dirty="0"/>
              <a:t>LO: To calculate the area of any triangle knowing two sides and the angle in between.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50E59E39-3A91-4D17-8049-1109FDC902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972594B7-7238-4FB1-AABA-BDB16B737C1B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69888" y="2659610"/>
            <a:ext cx="3910013" cy="2127251"/>
            <a:chOff x="233" y="1732"/>
            <a:chExt cx="2463" cy="1340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33" y="2781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556" y="173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463" y="2672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627313" y="311045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115450" y="3284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910244" y="4405859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451448" y="3267769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65125" y="908720"/>
            <a:ext cx="73752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triangle ABC with base b.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428447" y="4454049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"/>
              <p:cNvSpPr txBox="1">
                <a:spLocks noChangeArrowheads="1"/>
              </p:cNvSpPr>
              <p:nvPr/>
            </p:nvSpPr>
            <p:spPr bwMode="auto">
              <a:xfrm>
                <a:off x="365124" y="1347881"/>
                <a:ext cx="8383340" cy="1352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To calculate the area using the formula </a:t>
                </a:r>
              </a:p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h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we need to know the height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124" y="1347881"/>
                <a:ext cx="8383340" cy="1352550"/>
              </a:xfrm>
              <a:prstGeom prst="rect">
                <a:avLst/>
              </a:prstGeom>
              <a:blipFill rotWithShape="0">
                <a:blip r:embed="rId2"/>
                <a:stretch>
                  <a:fillRect l="-1164" t="-3604" b="-945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204610" y="2670631"/>
            <a:ext cx="5902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Draw the line BD which is the height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5018509" y="3095826"/>
                <a:ext cx="379722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,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C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h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,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8509" y="3095826"/>
                <a:ext cx="3797227" cy="624273"/>
              </a:xfrm>
              <a:prstGeom prst="rect">
                <a:avLst/>
              </a:prstGeom>
              <a:blipFill rotWithShape="0">
                <a:blip r:embed="rId3"/>
                <a:stretch>
                  <a:fillRect b="-98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4244238" y="4186784"/>
                <a:ext cx="4863002" cy="1352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Substituting for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in the area formula gives</a:t>
                </a:r>
              </a:p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  <m:func>
                      <m:func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sin</m:t>
                        </m:r>
                      </m:fName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e>
                    </m:func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4238" y="4186784"/>
                <a:ext cx="4863002" cy="1352550"/>
              </a:xfrm>
              <a:prstGeom prst="rect">
                <a:avLst/>
              </a:prstGeom>
              <a:blipFill rotWithShape="0">
                <a:blip r:embed="rId4"/>
                <a:stretch>
                  <a:fillRect l="-1880" t="-3604" b="-405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590703" y="5739086"/>
            <a:ext cx="7932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Notice that in this formula you do not need to know the height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of the triangle.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253" y="169608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area of a triangle</a:t>
            </a:r>
          </a:p>
        </p:txBody>
      </p:sp>
      <p:sp>
        <p:nvSpPr>
          <p:cNvPr id="28" name="Right Triangle 27"/>
          <p:cNvSpPr/>
          <p:nvPr/>
        </p:nvSpPr>
        <p:spPr>
          <a:xfrm>
            <a:off x="2642072" y="3108857"/>
            <a:ext cx="1262033" cy="1320802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286000" y="360417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27005" y="3187843"/>
            <a:ext cx="1409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BCD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26831" y="3604045"/>
            <a:ext cx="2207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 =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Pie 30"/>
          <p:cNvSpPr/>
          <p:nvPr/>
        </p:nvSpPr>
        <p:spPr>
          <a:xfrm flipH="1">
            <a:off x="3495542" y="3971779"/>
            <a:ext cx="844511" cy="914400"/>
          </a:xfrm>
          <a:prstGeom prst="pie">
            <a:avLst>
              <a:gd name="adj1" fmla="val 18845622"/>
              <a:gd name="adj2" fmla="val 215368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22122" y="4214866"/>
            <a:ext cx="234950" cy="214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A30F181B-E16D-42C9-9BF7-EC605415165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D5B279F5-2449-45CF-8A73-0A38B2F3F1DF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8" grpId="0" animBg="1"/>
      <p:bldP spid="14" grpId="0"/>
      <p:bldP spid="29" grpId="0"/>
      <p:bldP spid="30" grpId="0"/>
      <p:bldP spid="31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43972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area of a triangle</a:t>
            </a:r>
          </a:p>
        </p:txBody>
      </p:sp>
      <p:sp>
        <p:nvSpPr>
          <p:cNvPr id="1080323" name="Text Box 3"/>
          <p:cNvSpPr txBox="1">
            <a:spLocks noChangeArrowheads="1"/>
          </p:cNvSpPr>
          <p:nvPr/>
        </p:nvSpPr>
        <p:spPr bwMode="auto">
          <a:xfrm>
            <a:off x="250825" y="1148309"/>
            <a:ext cx="8778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Suppose that instead of the height of a triangle, we are given the base, one of the sides and the included angle. For example: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24" name="Text Box 4"/>
          <p:cNvSpPr txBox="1">
            <a:spLocks noChangeArrowheads="1"/>
          </p:cNvSpPr>
          <p:nvPr/>
        </p:nvSpPr>
        <p:spPr bwMode="auto">
          <a:xfrm>
            <a:off x="2203450" y="2102396"/>
            <a:ext cx="50882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area of triangle ABC?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74652" y="2715172"/>
            <a:ext cx="3838576" cy="2189163"/>
            <a:chOff x="236" y="1767"/>
            <a:chExt cx="2418" cy="1379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36" y="2793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1586" y="1767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2421" y="2798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>
              <a:off x="1274" y="2855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7 cm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>
              <a:off x="2042" y="2174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 cm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2" name="Text Box 12"/>
            <p:cNvSpPr txBox="1">
              <a:spLocks noChangeArrowheads="1"/>
            </p:cNvSpPr>
            <p:nvPr/>
          </p:nvSpPr>
          <p:spPr bwMode="auto">
            <a:xfrm>
              <a:off x="1937" y="2591"/>
              <a:ext cx="4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47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pitchFamily="34" charset="0"/>
                </a:rPr>
                <a:t>°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3" name="PubPieSlice"/>
            <p:cNvSpPr>
              <a:spLocks noEditPoints="1" noChangeArrowheads="1"/>
            </p:cNvSpPr>
            <p:nvPr/>
          </p:nvSpPr>
          <p:spPr bwMode="auto">
            <a:xfrm>
              <a:off x="2311" y="2694"/>
              <a:ext cx="308" cy="308"/>
            </a:xfrm>
            <a:custGeom>
              <a:avLst/>
              <a:gdLst>
                <a:gd name="G0" fmla="+- 0 0 0"/>
                <a:gd name="G1" fmla="sin 10800 -8710891"/>
                <a:gd name="G2" fmla="cos 10800 -8710891"/>
                <a:gd name="G3" fmla="sin 10800 -11770405"/>
                <a:gd name="G4" fmla="cos 10800 -11770405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3445 w 21600"/>
                <a:gd name="T1" fmla="*/ 2890 h 21600"/>
                <a:gd name="T2" fmla="*/ 10800 w 21600"/>
                <a:gd name="T3" fmla="*/ 10800 h 21600"/>
                <a:gd name="T4" fmla="*/ 0 w 21600"/>
                <a:gd name="T5" fmla="*/ 10725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445" y="2890"/>
                  </a:moveTo>
                  <a:cubicBezTo>
                    <a:pt x="1267" y="4916"/>
                    <a:pt x="20" y="7750"/>
                    <a:pt x="0" y="10725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2FB1D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4" name="Line 14"/>
          <p:cNvSpPr>
            <a:spLocks noChangeShapeType="1"/>
          </p:cNvSpPr>
          <p:nvPr/>
        </p:nvSpPr>
        <p:spPr bwMode="auto">
          <a:xfrm>
            <a:off x="2627313" y="311045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35" name="Text Box 15"/>
          <p:cNvSpPr txBox="1">
            <a:spLocks noChangeArrowheads="1"/>
          </p:cNvSpPr>
          <p:nvPr/>
        </p:nvSpPr>
        <p:spPr bwMode="auto">
          <a:xfrm>
            <a:off x="2286000" y="360417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endParaRPr kumimoji="0" lang="en-GB" sz="24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4403725" y="2762796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find the height </a:t>
            </a: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using the sine ratio.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76056" y="3604174"/>
            <a:ext cx="1846263" cy="806451"/>
            <a:chOff x="3600" y="2615"/>
            <a:chExt cx="1163" cy="508"/>
          </a:xfrm>
        </p:grpSpPr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600" y="2615"/>
              <a:ext cx="243" cy="508"/>
              <a:chOff x="3178" y="2976"/>
              <a:chExt cx="243" cy="508"/>
            </a:xfrm>
          </p:grpSpPr>
          <p:sp>
            <p:nvSpPr>
              <p:cNvPr id="1080339" name="Text Box 19"/>
              <p:cNvSpPr txBox="1">
                <a:spLocks noChangeArrowheads="1"/>
              </p:cNvSpPr>
              <p:nvPr/>
            </p:nvSpPr>
            <p:spPr bwMode="auto">
              <a:xfrm>
                <a:off x="3192" y="297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h</a:t>
                </a:r>
                <a:endParaRPr kumimoji="0" lang="en-GB" sz="2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80340" name="Line 20"/>
              <p:cNvSpPr>
                <a:spLocks noChangeShapeType="1"/>
              </p:cNvSpPr>
              <p:nvPr/>
            </p:nvSpPr>
            <p:spPr bwMode="auto">
              <a:xfrm>
                <a:off x="3178" y="3229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080341" name="Text Box 21"/>
              <p:cNvSpPr txBox="1">
                <a:spLocks noChangeArrowheads="1"/>
              </p:cNvSpPr>
              <p:nvPr/>
            </p:nvSpPr>
            <p:spPr bwMode="auto">
              <a:xfrm>
                <a:off x="3187" y="3193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</a:t>
                </a: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1080342" name="Text Box 22"/>
            <p:cNvSpPr txBox="1">
              <a:spLocks noChangeArrowheads="1"/>
            </p:cNvSpPr>
            <p:nvPr/>
          </p:nvSpPr>
          <p:spPr bwMode="auto">
            <a:xfrm>
              <a:off x="3868" y="2723"/>
              <a:ext cx="89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 sin 47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pitchFamily="34" charset="0"/>
                </a:rPr>
                <a:t>°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43" name="Text Box 23"/>
          <p:cNvSpPr txBox="1">
            <a:spLocks noChangeArrowheads="1"/>
          </p:cNvSpPr>
          <p:nvPr/>
        </p:nvSpPr>
        <p:spPr bwMode="auto">
          <a:xfrm>
            <a:off x="5271319" y="4426496"/>
            <a:ext cx="2036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4 sin 47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4" name="Text Box 24"/>
          <p:cNvSpPr txBox="1">
            <a:spLocks noChangeArrowheads="1"/>
          </p:cNvSpPr>
          <p:nvPr/>
        </p:nvSpPr>
        <p:spPr bwMode="auto">
          <a:xfrm>
            <a:off x="611560" y="4902746"/>
            <a:ext cx="6034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Area of triangle ABC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base × height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5" name="Text Box 25"/>
          <p:cNvSpPr txBox="1">
            <a:spLocks noChangeArrowheads="1"/>
          </p:cNvSpPr>
          <p:nvPr/>
        </p:nvSpPr>
        <p:spPr bwMode="auto">
          <a:xfrm>
            <a:off x="3465885" y="5380584"/>
            <a:ext cx="3174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7 × 4 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 47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6" name="Text Box 26"/>
          <p:cNvSpPr txBox="1">
            <a:spLocks noChangeArrowheads="1"/>
          </p:cNvSpPr>
          <p:nvPr/>
        </p:nvSpPr>
        <p:spPr bwMode="auto">
          <a:xfrm>
            <a:off x="3465885" y="5858421"/>
            <a:ext cx="3171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10.2 cm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044035" y="3128717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735907" y="439633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377158" y="3358508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7288393" y="4437112"/>
            <a:ext cx="1709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5584" y="4941168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 ×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3"/>
            <a:extLst>
              <a:ext uri="{FF2B5EF4-FFF2-40B4-BE49-F238E27FC236}">
                <a16:creationId xmlns:a16="http://schemas.microsoft.com/office/drawing/2014/main" id="{3D940D97-E65D-4387-90EC-BAD0D505F57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FDD662CA-25BE-4592-A22E-87E062E09E92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8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24" grpId="0" animBg="1"/>
      <p:bldP spid="1080334" grpId="0" animBg="1"/>
      <p:bldP spid="1080335" grpId="0"/>
      <p:bldP spid="1080336" grpId="0"/>
      <p:bldP spid="1080343" grpId="0"/>
      <p:bldP spid="1080344" grpId="0"/>
      <p:bldP spid="1080345" grpId="0"/>
      <p:bldP spid="1080346" grpId="0"/>
      <p:bldP spid="28" grpId="0"/>
      <p:bldP spid="29" grpId="0"/>
      <p:bldP spid="30" grpId="0"/>
      <p:bldP spid="31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ChangeArrowheads="1"/>
          </p:cNvSpPr>
          <p:nvPr/>
        </p:nvSpPr>
        <p:spPr bwMode="auto">
          <a:xfrm>
            <a:off x="304800" y="1143000"/>
            <a:ext cx="8534400" cy="495029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1" name="Rectangle 3"/>
          <p:cNvSpPr>
            <a:spLocks noChangeArrowheads="1"/>
          </p:cNvSpPr>
          <p:nvPr/>
        </p:nvSpPr>
        <p:spPr bwMode="auto">
          <a:xfrm>
            <a:off x="2171700" y="2605335"/>
            <a:ext cx="48006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34054" y="167742"/>
            <a:ext cx="8229600" cy="492125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</a:t>
            </a:r>
            <a:r>
              <a:rPr lang="en-US" sz="2800" dirty="0"/>
              <a:t>area of a triangle using ½ </a:t>
            </a:r>
            <a:r>
              <a:rPr lang="en-US" sz="2800" i="1" dirty="0" err="1">
                <a:latin typeface="Times New Roman" pitchFamily="18" charset="0"/>
              </a:rPr>
              <a:t>ab</a:t>
            </a:r>
            <a:r>
              <a:rPr lang="en-US" sz="2800" dirty="0"/>
              <a:t> sin </a:t>
            </a:r>
            <a:r>
              <a:rPr lang="en-US" sz="2800" i="1" dirty="0">
                <a:latin typeface="Times New Roman" pitchFamily="18" charset="0"/>
              </a:rPr>
              <a:t>C</a:t>
            </a:r>
            <a:endParaRPr lang="en-GB" sz="2800" i="1" dirty="0">
              <a:latin typeface="Times New Roman" pitchFamily="18" charset="0"/>
            </a:endParaRPr>
          </a:p>
        </p:txBody>
      </p:sp>
      <p:sp>
        <p:nvSpPr>
          <p:cNvPr id="1082373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305800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general, the area of a triangle is equal to half the product of two of the sides and the sine of the included angle.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4" name="Freeform 6"/>
          <p:cNvSpPr>
            <a:spLocks/>
          </p:cNvSpPr>
          <p:nvPr/>
        </p:nvSpPr>
        <p:spPr bwMode="auto">
          <a:xfrm>
            <a:off x="5346618" y="3108176"/>
            <a:ext cx="27432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1728" y="960"/>
              </a:cxn>
              <a:cxn ang="0">
                <a:pos x="1296" y="0"/>
              </a:cxn>
              <a:cxn ang="0">
                <a:pos x="0" y="960"/>
              </a:cxn>
            </a:cxnLst>
            <a:rect l="0" t="0" r="r" b="b"/>
            <a:pathLst>
              <a:path w="1728" h="960">
                <a:moveTo>
                  <a:pt x="0" y="960"/>
                </a:moveTo>
                <a:lnTo>
                  <a:pt x="1728" y="960"/>
                </a:lnTo>
                <a:lnTo>
                  <a:pt x="1296" y="0"/>
                </a:lnTo>
                <a:lnTo>
                  <a:pt x="0" y="960"/>
                </a:lnTo>
                <a:close/>
              </a:path>
            </a:pathLst>
          </a:custGeom>
          <a:solidFill>
            <a:srgbClr val="FBA89D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5" name="PubPieSlice"/>
          <p:cNvSpPr>
            <a:spLocks noEditPoints="1" noChangeArrowheads="1"/>
          </p:cNvSpPr>
          <p:nvPr/>
        </p:nvSpPr>
        <p:spPr bwMode="auto">
          <a:xfrm>
            <a:off x="7859216" y="4403576"/>
            <a:ext cx="457200" cy="457200"/>
          </a:xfrm>
          <a:custGeom>
            <a:avLst/>
            <a:gdLst>
              <a:gd name="G0" fmla="+- 0 0 0"/>
              <a:gd name="G1" fmla="sin 10800 -7422817"/>
              <a:gd name="G2" fmla="cos 10800 -7422817"/>
              <a:gd name="G3" fmla="sin 10800 -11714269"/>
              <a:gd name="G4" fmla="cos 10800 -11714269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6534 w 21600"/>
              <a:gd name="T1" fmla="*/ 878 h 21600"/>
              <a:gd name="T2" fmla="*/ 10800 w 21600"/>
              <a:gd name="T3" fmla="*/ 10800 h 21600"/>
              <a:gd name="T4" fmla="*/ 2 w 21600"/>
              <a:gd name="T5" fmla="*/ 10563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6534" y="878"/>
                </a:moveTo>
                <a:cubicBezTo>
                  <a:pt x="2648" y="2548"/>
                  <a:pt x="95" y="6334"/>
                  <a:pt x="2" y="10563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8726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6" name="Text Box 8"/>
          <p:cNvSpPr txBox="1">
            <a:spLocks noChangeArrowheads="1"/>
          </p:cNvSpPr>
          <p:nvPr/>
        </p:nvSpPr>
        <p:spPr bwMode="auto">
          <a:xfrm>
            <a:off x="7235743" y="2614463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1082377" name="Text Box 9"/>
          <p:cNvSpPr txBox="1">
            <a:spLocks noChangeArrowheads="1"/>
          </p:cNvSpPr>
          <p:nvPr/>
        </p:nvSpPr>
        <p:spPr bwMode="auto">
          <a:xfrm>
            <a:off x="4965618" y="4403576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1082378" name="Text Box 10"/>
          <p:cNvSpPr txBox="1">
            <a:spLocks noChangeArrowheads="1"/>
          </p:cNvSpPr>
          <p:nvPr/>
        </p:nvSpPr>
        <p:spPr bwMode="auto">
          <a:xfrm>
            <a:off x="8089818" y="4403576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1082379" name="Text Box 11"/>
          <p:cNvSpPr txBox="1">
            <a:spLocks noChangeArrowheads="1"/>
          </p:cNvSpPr>
          <p:nvPr/>
        </p:nvSpPr>
        <p:spPr bwMode="auto">
          <a:xfrm>
            <a:off x="6108618" y="3414563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1082380" name="Text Box 12"/>
          <p:cNvSpPr txBox="1">
            <a:spLocks noChangeArrowheads="1"/>
          </p:cNvSpPr>
          <p:nvPr/>
        </p:nvSpPr>
        <p:spPr bwMode="auto">
          <a:xfrm>
            <a:off x="6642018" y="455597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1082381" name="Text Box 13"/>
          <p:cNvSpPr txBox="1">
            <a:spLocks noChangeArrowheads="1"/>
          </p:cNvSpPr>
          <p:nvPr/>
        </p:nvSpPr>
        <p:spPr bwMode="auto">
          <a:xfrm>
            <a:off x="7785018" y="356537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943100" y="5106317"/>
            <a:ext cx="5257800" cy="842963"/>
            <a:chOff x="1224" y="3024"/>
            <a:chExt cx="3312" cy="531"/>
          </a:xfrm>
        </p:grpSpPr>
        <p:sp>
          <p:nvSpPr>
            <p:cNvPr id="1082383" name="Rectangle 15"/>
            <p:cNvSpPr>
              <a:spLocks noChangeArrowheads="1"/>
            </p:cNvSpPr>
            <p:nvPr/>
          </p:nvSpPr>
          <p:spPr bwMode="auto">
            <a:xfrm>
              <a:off x="1224" y="3024"/>
              <a:ext cx="331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1247" y="3024"/>
              <a:ext cx="3251" cy="531"/>
              <a:chOff x="362" y="3024"/>
              <a:chExt cx="3251" cy="531"/>
            </a:xfrm>
          </p:grpSpPr>
          <p:sp>
            <p:nvSpPr>
              <p:cNvPr id="1082385" name="Text Box 17"/>
              <p:cNvSpPr txBox="1">
                <a:spLocks noChangeArrowheads="1"/>
              </p:cNvSpPr>
              <p:nvPr/>
            </p:nvSpPr>
            <p:spPr bwMode="auto">
              <a:xfrm>
                <a:off x="362" y="3144"/>
                <a:ext cx="325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Area of triangle ABC =       </a:t>
                </a:r>
                <a:r>
                  <a:rPr kumimoji="0" lang="en-US" sz="2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ab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sin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C</a:t>
                </a: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2504" y="3024"/>
                <a:ext cx="242" cy="531"/>
                <a:chOff x="2688" y="3024"/>
                <a:chExt cx="242" cy="531"/>
              </a:xfrm>
            </p:grpSpPr>
            <p:sp>
              <p:nvSpPr>
                <p:cNvPr id="108238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696" y="3024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1</a:t>
                  </a: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82388" name="Line 20"/>
                <p:cNvSpPr>
                  <a:spLocks noChangeShapeType="1"/>
                </p:cNvSpPr>
                <p:nvPr/>
              </p:nvSpPr>
              <p:spPr bwMode="auto">
                <a:xfrm>
                  <a:off x="2688" y="3288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823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696" y="3264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2</a:t>
                  </a: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465706" y="3320649"/>
                <a:ext cx="4998889" cy="410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the length of the side opposite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GB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</m:t>
                        </m:r>
                      </m:e>
                    </m:acc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706" y="3320649"/>
                <a:ext cx="4998889" cy="410562"/>
              </a:xfrm>
              <a:prstGeom prst="rect">
                <a:avLst/>
              </a:prstGeom>
              <a:blipFill rotWithShape="0">
                <a:blip r:embed="rId3"/>
                <a:stretch>
                  <a:fillRect l="-1220" t="-7463" b="-253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449584" y="3686610"/>
                <a:ext cx="4998889" cy="408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b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the length of the side opposite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</m:e>
                    </m:acc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584" y="3686610"/>
                <a:ext cx="4998889" cy="408445"/>
              </a:xfrm>
              <a:prstGeom prst="rect">
                <a:avLst/>
              </a:prstGeom>
              <a:blipFill rotWithShape="0">
                <a:blip r:embed="rId4"/>
                <a:stretch>
                  <a:fillRect l="-1341" t="-8955" b="-253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7"/>
              <p:cNvSpPr txBox="1">
                <a:spLocks noChangeArrowheads="1"/>
              </p:cNvSpPr>
              <p:nvPr/>
            </p:nvSpPr>
            <p:spPr bwMode="auto">
              <a:xfrm>
                <a:off x="433461" y="4038399"/>
                <a:ext cx="4998889" cy="410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c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the length of the side opposite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e>
                    </m:acc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461" y="4038399"/>
                <a:ext cx="4998889" cy="410562"/>
              </a:xfrm>
              <a:prstGeom prst="rect">
                <a:avLst/>
              </a:prstGeom>
              <a:blipFill rotWithShape="0">
                <a:blip r:embed="rId5"/>
                <a:stretch>
                  <a:fillRect l="-1220" t="-5882" b="-2352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416196" y="2954953"/>
            <a:ext cx="49988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Where</a:t>
            </a: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B8D73E72-8D5A-4EF5-8B5E-729F94B2997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B7669717-C8AA-4E4A-8137-B7B70611A88F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839" y="127862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area of a triangle</a:t>
            </a:r>
          </a:p>
        </p:txBody>
      </p:sp>
      <p:sp>
        <p:nvSpPr>
          <p:cNvPr id="1080324" name="Text Box 4"/>
          <p:cNvSpPr txBox="1">
            <a:spLocks noChangeArrowheads="1"/>
          </p:cNvSpPr>
          <p:nvPr/>
        </p:nvSpPr>
        <p:spPr bwMode="auto">
          <a:xfrm>
            <a:off x="1799432" y="1380820"/>
            <a:ext cx="50882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area of triangle ABC?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0213" y="2689772"/>
            <a:ext cx="3792538" cy="2135188"/>
            <a:chOff x="271" y="1751"/>
            <a:chExt cx="2389" cy="1345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1640" y="1751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 rot="19528516">
              <a:off x="665" y="2134"/>
              <a:ext cx="7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6.3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 rot="2825051">
              <a:off x="1826" y="2206"/>
              <a:ext cx="7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4.5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2" name="Text Box 12"/>
            <p:cNvSpPr txBox="1">
              <a:spLocks noChangeArrowheads="1"/>
            </p:cNvSpPr>
            <p:nvPr/>
          </p:nvSpPr>
          <p:spPr bwMode="auto">
            <a:xfrm>
              <a:off x="1398" y="2160"/>
              <a:ext cx="5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135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pitchFamily="34" charset="0"/>
                </a:rPr>
                <a:t>°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4343558" y="2144505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the Area we are going to use this formula.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5" name="Text Box 25"/>
          <p:cNvSpPr txBox="1">
            <a:spLocks noChangeArrowheads="1"/>
          </p:cNvSpPr>
          <p:nvPr/>
        </p:nvSpPr>
        <p:spPr bwMode="auto">
          <a:xfrm>
            <a:off x="4860032" y="3670836"/>
            <a:ext cx="41569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6.3 × 4.5 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 135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6" name="Text Box 26"/>
          <p:cNvSpPr txBox="1">
            <a:spLocks noChangeArrowheads="1"/>
          </p:cNvSpPr>
          <p:nvPr/>
        </p:nvSpPr>
        <p:spPr bwMode="auto">
          <a:xfrm>
            <a:off x="4932040" y="4593978"/>
            <a:ext cx="3446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10.0 cm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938464" y="353114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728043" y="3604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178050" y="4385322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>
          <a:xfrm>
            <a:off x="4913682" y="2973281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Pie 5"/>
          <p:cNvSpPr/>
          <p:nvPr/>
        </p:nvSpPr>
        <p:spPr>
          <a:xfrm>
            <a:off x="2426927" y="2899673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329" y="87513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E21F08E2-820A-4CF4-9987-8C6DB913287B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6BF32B09-83A2-4950-95D0-0702F0BF9643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79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24" grpId="0" animBg="1"/>
      <p:bldP spid="1080336" grpId="0"/>
      <p:bldP spid="1080345" grpId="0"/>
      <p:bldP spid="1080346" grpId="0"/>
      <p:bldP spid="28" grpId="0"/>
      <p:bldP spid="29" grpId="0"/>
      <p:bldP spid="30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463" y="129972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area of a triangle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0213" y="2689772"/>
            <a:ext cx="3792538" cy="2135188"/>
            <a:chOff x="271" y="1751"/>
            <a:chExt cx="2389" cy="1345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1640" y="1751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 rot="19528516">
              <a:off x="748" y="2134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 rot="2825051">
              <a:off x="1909" y="2206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2" name="Text Box 12"/>
            <p:cNvSpPr txBox="1">
              <a:spLocks noChangeArrowheads="1"/>
            </p:cNvSpPr>
            <p:nvPr/>
          </p:nvSpPr>
          <p:spPr bwMode="auto">
            <a:xfrm>
              <a:off x="1511" y="2126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q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3907444" y="2348880"/>
            <a:ext cx="4914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use this formula.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5" name="Text Box 25"/>
          <p:cNvSpPr txBox="1">
            <a:spLocks noChangeArrowheads="1"/>
          </p:cNvSpPr>
          <p:nvPr/>
        </p:nvSpPr>
        <p:spPr bwMode="auto">
          <a:xfrm>
            <a:off x="4875533" y="4149080"/>
            <a:ext cx="3528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9.6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4 × 5 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 C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6" name="Text Box 26"/>
          <p:cNvSpPr txBox="1">
            <a:spLocks noChangeArrowheads="1"/>
          </p:cNvSpPr>
          <p:nvPr/>
        </p:nvSpPr>
        <p:spPr bwMode="auto">
          <a:xfrm>
            <a:off x="5156058" y="6002678"/>
            <a:ext cx="2967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73.7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938464" y="353114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728043" y="3604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178050" y="4385322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7972" y="2852936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Pie 5"/>
          <p:cNvSpPr/>
          <p:nvPr/>
        </p:nvSpPr>
        <p:spPr>
          <a:xfrm>
            <a:off x="2426927" y="2899673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329" y="87513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4181476" y="3356992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Make the substitution and rearrange.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24" name="Text Box 4"/>
          <p:cNvSpPr txBox="1">
            <a:spLocks noChangeArrowheads="1"/>
          </p:cNvSpPr>
          <p:nvPr/>
        </p:nvSpPr>
        <p:spPr bwMode="auto">
          <a:xfrm>
            <a:off x="457199" y="1395924"/>
            <a:ext cx="846455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area of this triangle is 9.6 cm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AC = 5 cm, BC = 4 cm. Find the possible values of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4913040" y="4653136"/>
                <a:ext cx="1720343" cy="616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19.2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20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sin C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3040" y="4653136"/>
                <a:ext cx="1720343" cy="616964"/>
              </a:xfrm>
              <a:prstGeom prst="rect">
                <a:avLst/>
              </a:prstGeom>
              <a:blipFill rotWithShape="0">
                <a:blip r:embed="rId3"/>
                <a:stretch>
                  <a:fillRect r="-46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029076" y="5343323"/>
                <a:ext cx="2124299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Sin</a:t>
                </a:r>
                <a:r>
                  <a:rPr kumimoji="0" lang="en-GB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-1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𝟏𝟗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</m:num>
                      <m:den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𝟐𝟎</m:t>
                        </m:r>
                      </m:den>
                    </m:f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=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q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076" y="5343323"/>
                <a:ext cx="2124299" cy="625812"/>
              </a:xfrm>
              <a:prstGeom prst="rect">
                <a:avLst/>
              </a:prstGeom>
              <a:blipFill rotWithShape="0">
                <a:blip r:embed="rId4"/>
                <a:stretch>
                  <a:fillRect l="-4598" r="-2011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5156058" y="6352015"/>
            <a:ext cx="3079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106.3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549802" y="6352676"/>
            <a:ext cx="4940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>
            <a:hlinkClick r:id="rId5"/>
            <a:extLst>
              <a:ext uri="{FF2B5EF4-FFF2-40B4-BE49-F238E27FC236}">
                <a16:creationId xmlns:a16="http://schemas.microsoft.com/office/drawing/2014/main" id="{A50C0198-19BA-49C3-8A4D-A29F1EDF4A2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17EB3659-FD58-4FE0-B54A-E6C8AFA7931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7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36" grpId="0"/>
      <p:bldP spid="1080345" grpId="0"/>
      <p:bldP spid="1080346" grpId="0"/>
      <p:bldP spid="28" grpId="0"/>
      <p:bldP spid="29" grpId="0"/>
      <p:bldP spid="30" grpId="0"/>
      <p:bldP spid="5" grpId="0"/>
      <p:bldP spid="6" grpId="0" animBg="1"/>
      <p:bldP spid="21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463" y="129972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area of a triangle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4463" y="2922786"/>
            <a:ext cx="3792538" cy="2138363"/>
            <a:chOff x="271" y="1795"/>
            <a:chExt cx="2389" cy="1347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1643" y="1795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 rot="19528516">
              <a:off x="705" y="2134"/>
              <a:ext cx="62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2</a:t>
              </a:r>
              <a:r>
                <a:rPr kumimoji="0" lang="en-US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Times New Roman" panose="02020603050405020304" pitchFamily="18" charset="0"/>
                </a:rPr>
                <a:t>x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>
              <a:off x="1131" y="2851"/>
              <a:ext cx="6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10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682714" y="3694312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472293" y="3767339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 rot="2709007">
            <a:off x="2763787" y="3537811"/>
            <a:ext cx="907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 </a:t>
            </a:r>
            <a:r>
              <a:rPr lang="en-US" dirty="0">
                <a:solidFill>
                  <a:prstClr val="black"/>
                </a:solidFill>
                <a:latin typeface="Comic Sans MS"/>
              </a:rPr>
              <a:t>cm</a:t>
            </a: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Pie 5"/>
          <p:cNvSpPr/>
          <p:nvPr/>
        </p:nvSpPr>
        <p:spPr>
          <a:xfrm>
            <a:off x="2171177" y="3062837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4463" y="53606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80324" name="Text Box 4"/>
              <p:cNvSpPr txBox="1">
                <a:spLocks noChangeArrowheads="1"/>
              </p:cNvSpPr>
              <p:nvPr/>
            </p:nvSpPr>
            <p:spPr bwMode="auto">
              <a:xfrm>
                <a:off x="457200" y="1048805"/>
                <a:ext cx="8464551" cy="194046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 following triangle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Times New Roman" panose="02020603050405020304" pitchFamily="18" charset="0"/>
                  </a:rPr>
                  <a:t>ABC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with AB = 10 cm, BC =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x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cm and AC = 2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Times New Roman" panose="02020603050405020304" pitchFamily="18" charset="0"/>
                  </a:rPr>
                  <a:t>x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 </a:t>
                </a:r>
              </a:p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Given that cos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find the area of the triangle.</a:t>
                </a:r>
              </a:p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dirty="0">
                    <a:solidFill>
                      <a:prstClr val="black"/>
                    </a:solidFill>
                    <a:latin typeface="Comic Sans MS"/>
                  </a:rPr>
                  <a:t>Give your answer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where p, q </a:t>
                </a:r>
                <a:r>
                  <a:rPr kumimoji="0" lang="el-G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altLang="en-US" dirty="0"/>
                  <a:t>ℤ</a:t>
                </a:r>
                <a:r>
                  <a:rPr lang="en-US" altLang="en-US" baseline="30000" dirty="0"/>
                  <a:t>+</a:t>
                </a:r>
                <a:r>
                  <a:rPr lang="en-US" altLang="en-US" dirty="0"/>
                  <a:t>.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>
          <p:sp>
            <p:nvSpPr>
              <p:cNvPr id="10803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048805"/>
                <a:ext cx="8464551" cy="1940468"/>
              </a:xfrm>
              <a:prstGeom prst="rect">
                <a:avLst/>
              </a:prstGeom>
              <a:blipFill>
                <a:blip r:embed="rId3"/>
                <a:stretch>
                  <a:fillRect l="-933" t="-1858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hlinkClick r:id="rId4"/>
            <a:extLst>
              <a:ext uri="{FF2B5EF4-FFF2-40B4-BE49-F238E27FC236}">
                <a16:creationId xmlns:a16="http://schemas.microsoft.com/office/drawing/2014/main" id="{A50C0198-19BA-49C3-8A4D-A29F1EDF4A2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4"/>
            <a:extLst>
              <a:ext uri="{FF2B5EF4-FFF2-40B4-BE49-F238E27FC236}">
                <a16:creationId xmlns:a16="http://schemas.microsoft.com/office/drawing/2014/main" id="{17EB3659-FD58-4FE0-B54A-E6C8AFA7931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08787462-C502-F8B9-1CB0-A15A7D270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4518" y="3107777"/>
            <a:ext cx="3111749" cy="4616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GB" sz="2400" i="1" dirty="0">
                <a:latin typeface="Times New Roman" pitchFamily="18" charset="0"/>
              </a:rPr>
              <a:t>c</a:t>
            </a:r>
            <a:r>
              <a:rPr lang="en-GB" sz="2400" baseline="30000" dirty="0"/>
              <a:t>2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a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i="1" dirty="0">
                <a:latin typeface="Times New Roman" pitchFamily="18" charset="0"/>
              </a:rPr>
              <a:t>b</a:t>
            </a:r>
            <a:r>
              <a:rPr lang="en-GB" sz="2400" baseline="30000" dirty="0"/>
              <a:t>2</a:t>
            </a:r>
            <a:r>
              <a:rPr lang="en-GB" sz="2400" dirty="0"/>
              <a:t> – 2</a:t>
            </a:r>
            <a:r>
              <a:rPr lang="en-GB" sz="2400" i="1" dirty="0">
                <a:latin typeface="Times New Roman" pitchFamily="18" charset="0"/>
              </a:rPr>
              <a:t>ab</a:t>
            </a:r>
            <a:r>
              <a:rPr lang="en-GB" sz="2400" dirty="0"/>
              <a:t> cos </a:t>
            </a:r>
            <a:r>
              <a:rPr lang="en-GB" sz="2400" i="1" dirty="0">
                <a:latin typeface="Times New Roman" pitchFamily="18" charset="0"/>
              </a:rPr>
              <a:t>C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6">
                <a:extLst>
                  <a:ext uri="{FF2B5EF4-FFF2-40B4-BE49-F238E27FC236}">
                    <a16:creationId xmlns:a16="http://schemas.microsoft.com/office/drawing/2014/main" id="{5169A3FA-2FEC-B016-E613-82AD7E37D5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0791" y="3609884"/>
                <a:ext cx="4588115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dirty="0"/>
                  <a:t>10</a:t>
                </a:r>
                <a:r>
                  <a:rPr lang="en-GB" sz="2400" baseline="30000" dirty="0"/>
                  <a:t>2</a:t>
                </a:r>
                <a:r>
                  <a:rPr lang="en-GB" sz="2400" dirty="0"/>
                  <a:t> = </a:t>
                </a:r>
                <a:r>
                  <a:rPr lang="en-GB" i="1" dirty="0"/>
                  <a:t>x</a:t>
                </a:r>
                <a:r>
                  <a:rPr lang="en-GB" sz="2400" baseline="30000" dirty="0">
                    <a:latin typeface="+mn-lt"/>
                  </a:rPr>
                  <a:t>2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>
                    <a:cs typeface="Times New Roman" panose="02020603050405020304" pitchFamily="18" charset="0"/>
                  </a:rPr>
                  <a:t>+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dirty="0"/>
                  <a:t>(</a:t>
                </a:r>
                <a:r>
                  <a:rPr lang="en-GB" sz="2400" dirty="0">
                    <a:latin typeface="+mn-lt"/>
                  </a:rPr>
                  <a:t>2</a:t>
                </a:r>
                <a:r>
                  <a:rPr lang="en-GB" i="1" dirty="0"/>
                  <a:t>x</a:t>
                </a:r>
                <a:r>
                  <a:rPr lang="en-GB" dirty="0"/>
                  <a:t>)</a:t>
                </a:r>
                <a:r>
                  <a:rPr lang="en-GB" sz="2400" baseline="30000" dirty="0">
                    <a:latin typeface="+mn-lt"/>
                  </a:rPr>
                  <a:t>2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>
                    <a:cs typeface="Times New Roman" panose="02020603050405020304" pitchFamily="18" charset="0"/>
                  </a:rPr>
                  <a:t>–</a:t>
                </a:r>
                <a:r>
                  <a:rPr lang="en-GB" sz="2400" dirty="0">
                    <a:latin typeface="+mn-lt"/>
                  </a:rPr>
                  <a:t> 2</a:t>
                </a:r>
                <a:r>
                  <a:rPr lang="en-US" sz="2400" dirty="0">
                    <a:cs typeface="Times New Roman" panose="02020603050405020304" pitchFamily="18" charset="0"/>
                  </a:rPr>
                  <a:t>×</a:t>
                </a:r>
                <a:r>
                  <a:rPr lang="en-GB" dirty="0"/>
                  <a:t> (</a:t>
                </a:r>
                <a:r>
                  <a:rPr lang="en-GB" i="1" dirty="0"/>
                  <a:t>x</a:t>
                </a:r>
                <a:r>
                  <a:rPr lang="en-GB" dirty="0"/>
                  <a:t>)</a:t>
                </a:r>
                <a:r>
                  <a:rPr lang="en-US" dirty="0">
                    <a:cs typeface="Times New Roman" panose="02020603050405020304" pitchFamily="18" charset="0"/>
                  </a:rPr>
                  <a:t> ×</a:t>
                </a:r>
                <a:r>
                  <a:rPr lang="en-GB" dirty="0"/>
                  <a:t> (2</a:t>
                </a:r>
                <a:r>
                  <a:rPr lang="en-GB" i="1" dirty="0"/>
                  <a:t>x</a:t>
                </a:r>
                <a:r>
                  <a:rPr lang="en-GB" dirty="0"/>
                  <a:t>) </a:t>
                </a:r>
                <a:r>
                  <a:rPr lang="en-US" sz="2400" dirty="0">
                    <a:cs typeface="Times New Roman" panose="02020603050405020304" pitchFamily="18" charset="0"/>
                  </a:rPr>
                  <a:t>×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11" name="Rectangle 16">
                <a:extLst>
                  <a:ext uri="{FF2B5EF4-FFF2-40B4-BE49-F238E27FC236}">
                    <a16:creationId xmlns:a16="http://schemas.microsoft.com/office/drawing/2014/main" id="{5169A3FA-2FEC-B016-E613-82AD7E37D53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0791" y="3609884"/>
                <a:ext cx="4588115" cy="614655"/>
              </a:xfrm>
              <a:prstGeom prst="rect">
                <a:avLst/>
              </a:prstGeom>
              <a:blipFill>
                <a:blip r:embed="rId5"/>
                <a:stretch>
                  <a:fillRect l="-1992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6">
                <a:extLst>
                  <a:ext uri="{FF2B5EF4-FFF2-40B4-BE49-F238E27FC236}">
                    <a16:creationId xmlns:a16="http://schemas.microsoft.com/office/drawing/2014/main" id="{AE04722E-8D6C-C7DD-B569-88F9A5840D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60664" y="4090811"/>
                <a:ext cx="3191899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dirty="0"/>
                  <a:t>100</a:t>
                </a:r>
                <a:r>
                  <a:rPr lang="en-GB" sz="2400" dirty="0"/>
                  <a:t> = </a:t>
                </a:r>
                <a:r>
                  <a:rPr lang="en-GB" i="1" dirty="0"/>
                  <a:t>x</a:t>
                </a:r>
                <a:r>
                  <a:rPr lang="en-GB" sz="2400" baseline="30000" dirty="0">
                    <a:latin typeface="+mn-lt"/>
                  </a:rPr>
                  <a:t>2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>
                    <a:cs typeface="Times New Roman" panose="02020603050405020304" pitchFamily="18" charset="0"/>
                  </a:rPr>
                  <a:t>+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dirty="0"/>
                  <a:t>4</a:t>
                </a:r>
                <a:r>
                  <a:rPr lang="en-GB" i="1" dirty="0"/>
                  <a:t>x</a:t>
                </a:r>
                <a:r>
                  <a:rPr lang="en-GB" sz="2400" baseline="30000" dirty="0">
                    <a:latin typeface="+mn-lt"/>
                  </a:rPr>
                  <a:t>2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sz="2400" dirty="0">
                    <a:cs typeface="Times New Roman" panose="02020603050405020304" pitchFamily="18" charset="0"/>
                  </a:rPr>
                  <a:t>–</a:t>
                </a:r>
                <a:r>
                  <a:rPr lang="en-GB" sz="2400" dirty="0">
                    <a:latin typeface="+mn-lt"/>
                  </a:rPr>
                  <a:t> </a:t>
                </a:r>
                <a:r>
                  <a:rPr lang="en-GB" dirty="0"/>
                  <a:t>4</a:t>
                </a:r>
                <a:r>
                  <a:rPr lang="en-GB" i="1" dirty="0"/>
                  <a:t>x</a:t>
                </a:r>
                <a:r>
                  <a:rPr lang="en-GB" baseline="30000" dirty="0"/>
                  <a:t>2</a:t>
                </a:r>
                <a:r>
                  <a:rPr lang="en-GB" dirty="0"/>
                  <a:t> </a:t>
                </a:r>
                <a:r>
                  <a:rPr lang="en-US" sz="2400" dirty="0">
                    <a:cs typeface="Times New Roman" panose="02020603050405020304" pitchFamily="18" charset="0"/>
                  </a:rPr>
                  <a:t>×</a:t>
                </a:r>
                <a:r>
                  <a:rPr lang="en-US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12" name="Rectangle 16">
                <a:extLst>
                  <a:ext uri="{FF2B5EF4-FFF2-40B4-BE49-F238E27FC236}">
                    <a16:creationId xmlns:a16="http://schemas.microsoft.com/office/drawing/2014/main" id="{AE04722E-8D6C-C7DD-B569-88F9A5840D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0664" y="4090811"/>
                <a:ext cx="3191899" cy="614655"/>
              </a:xfrm>
              <a:prstGeom prst="rect">
                <a:avLst/>
              </a:prstGeom>
              <a:blipFill>
                <a:blip r:embed="rId6"/>
                <a:stretch>
                  <a:fillRect l="-2863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6">
            <a:extLst>
              <a:ext uri="{FF2B5EF4-FFF2-40B4-BE49-F238E27FC236}">
                <a16:creationId xmlns:a16="http://schemas.microsoft.com/office/drawing/2014/main" id="{0CE274B8-3611-609B-2A65-D215DD66F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664" y="4582914"/>
            <a:ext cx="21178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/>
              <a:t>100</a:t>
            </a:r>
            <a:r>
              <a:rPr lang="en-GB" sz="2400" dirty="0"/>
              <a:t> = </a:t>
            </a:r>
            <a:r>
              <a:rPr lang="en-GB" dirty="0"/>
              <a:t>5</a:t>
            </a:r>
            <a:r>
              <a:rPr lang="en-GB" i="1" dirty="0"/>
              <a:t>x</a:t>
            </a:r>
            <a:r>
              <a:rPr lang="en-GB" sz="2400" baseline="30000" dirty="0">
                <a:latin typeface="+mn-lt"/>
              </a:rPr>
              <a:t>2</a:t>
            </a:r>
            <a:r>
              <a:rPr lang="en-GB" sz="2400" dirty="0">
                <a:latin typeface="+mn-lt"/>
              </a:rPr>
              <a:t> </a:t>
            </a:r>
            <a:r>
              <a:rPr lang="en-GB" sz="2400" dirty="0">
                <a:cs typeface="Times New Roman" panose="02020603050405020304" pitchFamily="18" charset="0"/>
              </a:rPr>
              <a:t>–</a:t>
            </a:r>
            <a:r>
              <a:rPr lang="en-GB" sz="2400" dirty="0">
                <a:latin typeface="+mn-lt"/>
              </a:rPr>
              <a:t> </a:t>
            </a:r>
            <a:r>
              <a:rPr lang="en-GB" dirty="0"/>
              <a:t>3</a:t>
            </a:r>
            <a:r>
              <a:rPr lang="en-GB" i="1" dirty="0"/>
              <a:t>x</a:t>
            </a:r>
            <a:r>
              <a:rPr lang="en-GB" baseline="30000" dirty="0"/>
              <a:t>2</a:t>
            </a:r>
            <a:endParaRPr lang="en-GB" sz="2400" dirty="0">
              <a:latin typeface="+mn-lt"/>
            </a:endParaRP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D1C082E-61FA-C5C0-1B01-4153D1939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0664" y="5016659"/>
            <a:ext cx="13885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/>
              <a:t>100</a:t>
            </a:r>
            <a:r>
              <a:rPr lang="en-GB" sz="2400" dirty="0"/>
              <a:t> = </a:t>
            </a:r>
            <a:r>
              <a:rPr lang="en-GB" dirty="0"/>
              <a:t>2</a:t>
            </a:r>
            <a:r>
              <a:rPr lang="en-GB" i="1" dirty="0"/>
              <a:t>x</a:t>
            </a:r>
            <a:r>
              <a:rPr lang="en-GB" sz="2400" baseline="30000" dirty="0">
                <a:latin typeface="+mn-lt"/>
              </a:rPr>
              <a:t>2</a:t>
            </a:r>
            <a:endParaRPr lang="en-GB" sz="2400" dirty="0">
              <a:latin typeface="+mn-lt"/>
            </a:endParaRPr>
          </a:p>
        </p:txBody>
      </p:sp>
      <p:sp>
        <p:nvSpPr>
          <p:cNvPr id="15" name="Rectangle 16">
            <a:extLst>
              <a:ext uri="{FF2B5EF4-FFF2-40B4-BE49-F238E27FC236}">
                <a16:creationId xmlns:a16="http://schemas.microsoft.com/office/drawing/2014/main" id="{D1F896ED-8B20-DF3C-4658-BF30A151D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552" y="5478324"/>
            <a:ext cx="10807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GB" dirty="0"/>
              <a:t>50</a:t>
            </a:r>
            <a:r>
              <a:rPr lang="en-GB" sz="2400" dirty="0"/>
              <a:t> = </a:t>
            </a:r>
            <a:r>
              <a:rPr lang="en-GB" i="1" dirty="0"/>
              <a:t>x</a:t>
            </a:r>
            <a:r>
              <a:rPr lang="en-GB" sz="2400" baseline="30000" dirty="0">
                <a:latin typeface="+mn-lt"/>
              </a:rPr>
              <a:t>2</a:t>
            </a:r>
            <a:endParaRPr lang="en-GB" sz="2400" dirty="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6">
                <a:extLst>
                  <a:ext uri="{FF2B5EF4-FFF2-40B4-BE49-F238E27FC236}">
                    <a16:creationId xmlns:a16="http://schemas.microsoft.com/office/drawing/2014/main" id="{29987356-238B-2F8A-56CD-76446FA413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82186" y="5886374"/>
                <a:ext cx="1189878" cy="5002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i="1" dirty="0"/>
                  <a:t>x </a:t>
                </a:r>
                <a:r>
                  <a:rPr lang="en-GB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16" name="Rectangle 16">
                <a:extLst>
                  <a:ext uri="{FF2B5EF4-FFF2-40B4-BE49-F238E27FC236}">
                    <a16:creationId xmlns:a16="http://schemas.microsoft.com/office/drawing/2014/main" id="{29987356-238B-2F8A-56CD-76446FA413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2186" y="5886374"/>
                <a:ext cx="1189878" cy="500202"/>
              </a:xfrm>
              <a:prstGeom prst="rect">
                <a:avLst/>
              </a:prstGeom>
              <a:blipFill>
                <a:blip r:embed="rId7"/>
                <a:stretch>
                  <a:fillRect l="-8205" t="-2439" b="-2682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4F0C6CD-0737-7D99-50DF-B4787BBC30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8783" y="5875317"/>
                <a:ext cx="976678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dirty="0"/>
                  <a:t>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4F0C6CD-0737-7D99-50DF-B4787BBC30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98783" y="5875317"/>
                <a:ext cx="976678" cy="497637"/>
              </a:xfrm>
              <a:prstGeom prst="rect">
                <a:avLst/>
              </a:prstGeom>
              <a:blipFill>
                <a:blip r:embed="rId8"/>
                <a:stretch>
                  <a:fillRect l="-9375" t="-2469" b="-283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6">
                <a:extLst>
                  <a:ext uri="{FF2B5EF4-FFF2-40B4-BE49-F238E27FC236}">
                    <a16:creationId xmlns:a16="http://schemas.microsoft.com/office/drawing/2014/main" id="{961FE24F-0252-466D-AABD-D4A789AD13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89263" y="6355372"/>
                <a:ext cx="1513684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GB" dirty="0"/>
                  <a:t>2</a:t>
                </a:r>
                <a:r>
                  <a:rPr lang="en-GB" i="1" dirty="0"/>
                  <a:t>x </a:t>
                </a:r>
                <a:r>
                  <a:rPr lang="en-GB" dirty="0"/>
                  <a:t>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sz="2400" dirty="0">
                  <a:latin typeface="+mn-lt"/>
                </a:endParaRPr>
              </a:p>
            </p:txBody>
          </p:sp>
        </mc:Choice>
        <mc:Fallback>
          <p:sp>
            <p:nvSpPr>
              <p:cNvPr id="18" name="Rectangle 16">
                <a:extLst>
                  <a:ext uri="{FF2B5EF4-FFF2-40B4-BE49-F238E27FC236}">
                    <a16:creationId xmlns:a16="http://schemas.microsoft.com/office/drawing/2014/main" id="{961FE24F-0252-466D-AABD-D4A789AD13F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89263" y="6355372"/>
                <a:ext cx="1513684" cy="497637"/>
              </a:xfrm>
              <a:prstGeom prst="rect">
                <a:avLst/>
              </a:prstGeom>
              <a:blipFill>
                <a:blip r:embed="rId9"/>
                <a:stretch>
                  <a:fillRect l="-6452" t="-2469" b="-283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12">
            <a:extLst>
              <a:ext uri="{FF2B5EF4-FFF2-40B4-BE49-F238E27FC236}">
                <a16:creationId xmlns:a16="http://schemas.microsoft.com/office/drawing/2014/main" id="{2CC175B9-6424-2CBA-7B46-6C9A92724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528" y="4169535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51707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463" y="129972"/>
            <a:ext cx="8229600" cy="503238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area of a triangle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74463" y="2922786"/>
            <a:ext cx="3792538" cy="2138363"/>
            <a:chOff x="271" y="1795"/>
            <a:chExt cx="2389" cy="1347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1643" y="1795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80330" name="Text Box 10"/>
                <p:cNvSpPr txBox="1">
                  <a:spLocks noChangeArrowheads="1"/>
                </p:cNvSpPr>
                <p:nvPr/>
              </p:nvSpPr>
              <p:spPr bwMode="auto">
                <a:xfrm rot="19528516">
                  <a:off x="508" y="2129"/>
                  <a:ext cx="873" cy="3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10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kumimoji="0" 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 cm</a:t>
                  </a: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080330" name="Text 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 rot="19528516">
                  <a:off x="508" y="2129"/>
                  <a:ext cx="873" cy="313"/>
                </a:xfrm>
                <a:prstGeom prst="rect">
                  <a:avLst/>
                </a:prstGeom>
                <a:blipFill>
                  <a:blip r:embed="rId3"/>
                  <a:stretch>
                    <a:fillRect t="-4061" r="-10684"/>
                  </a:stretch>
                </a:blip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>
              <a:off x="1131" y="2851"/>
              <a:ext cx="62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10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3909468" y="2974674"/>
            <a:ext cx="4914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use this formula.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80345" name="Text Box 25"/>
              <p:cNvSpPr txBox="1">
                <a:spLocks noChangeArrowheads="1"/>
              </p:cNvSpPr>
              <p:nvPr/>
            </p:nvSpPr>
            <p:spPr bwMode="auto">
              <a:xfrm>
                <a:off x="4799493" y="4368502"/>
                <a:ext cx="4056175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 =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Arial" pitchFamily="34" charset="0"/>
                  </a:rPr>
                  <a:t>½ ×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Arial" pitchFamily="34" charset="0"/>
                  </a:rPr>
                  <a:t> ×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Arial" pitchFamily="34" charset="0"/>
                  </a:rPr>
                  <a:t> ×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sin C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080345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9493" y="4368502"/>
                <a:ext cx="4056175" cy="497637"/>
              </a:xfrm>
              <a:prstGeom prst="rect">
                <a:avLst/>
              </a:prstGeom>
              <a:blipFill>
                <a:blip r:embed="rId4"/>
                <a:stretch>
                  <a:fillRect l="-2252" t="-2469" r="-1351" b="-2963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682714" y="3694312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472293" y="3767339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 Box 11"/>
              <p:cNvSpPr txBox="1">
                <a:spLocks noChangeArrowheads="1"/>
              </p:cNvSpPr>
              <p:nvPr/>
            </p:nvSpPr>
            <p:spPr bwMode="auto">
              <a:xfrm rot="2709007">
                <a:off x="2570981" y="3527969"/>
                <a:ext cx="1309613" cy="4976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cm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</a:t>
                </a:r>
              </a:p>
            </p:txBody>
          </p:sp>
        </mc:Choice>
        <mc:Fallback>
          <p:sp>
            <p:nvSpPr>
              <p:cNvPr id="30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2709007">
                <a:off x="2570981" y="3527969"/>
                <a:ext cx="1309613" cy="497637"/>
              </a:xfrm>
              <a:prstGeom prst="rect">
                <a:avLst/>
              </a:prstGeom>
              <a:blipFill>
                <a:blip r:embed="rId5"/>
                <a:stretch>
                  <a:fillRect b="-616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799493" y="3407063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Pie 5"/>
          <p:cNvSpPr/>
          <p:nvPr/>
        </p:nvSpPr>
        <p:spPr>
          <a:xfrm>
            <a:off x="2171177" y="3062837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4463" y="53606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3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4181476" y="3880820"/>
            <a:ext cx="47402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Make the substitution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80324" name="Text Box 4"/>
              <p:cNvSpPr txBox="1">
                <a:spLocks noChangeArrowheads="1"/>
              </p:cNvSpPr>
              <p:nvPr/>
            </p:nvSpPr>
            <p:spPr bwMode="auto">
              <a:xfrm>
                <a:off x="457200" y="1048805"/>
                <a:ext cx="8464551" cy="1940468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The following triangle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Times New Roman" panose="02020603050405020304" pitchFamily="18" charset="0"/>
                  </a:rPr>
                  <a:t>ABC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with AB = 10 cm, BC = </a:t>
                </a:r>
                <a:r>
                  <a:rPr kumimoji="0" lang="en-GB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x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cm and AC = 2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cs typeface="Times New Roman" panose="02020603050405020304" pitchFamily="18" charset="0"/>
                  </a:rPr>
                  <a:t>x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 </a:t>
                </a:r>
              </a:p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Given that cos C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find the area of the triangle.</a:t>
                </a:r>
              </a:p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dirty="0">
                    <a:solidFill>
                      <a:prstClr val="black"/>
                    </a:solidFill>
                    <a:latin typeface="Comic Sans MS"/>
                  </a:rPr>
                  <a:t>Give your answer in the form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where p, q </a:t>
                </a:r>
                <a:r>
                  <a:rPr kumimoji="0" lang="el-GR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altLang="en-US" dirty="0"/>
                  <a:t>ℤ</a:t>
                </a:r>
                <a:r>
                  <a:rPr lang="en-US" altLang="en-US" baseline="30000" dirty="0"/>
                  <a:t>+</a:t>
                </a:r>
                <a:r>
                  <a:rPr lang="en-US" altLang="en-US" dirty="0"/>
                  <a:t>.</a:t>
                </a:r>
                <a:endParaRPr kumimoji="0" lang="en-GB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>
          <p:sp>
            <p:nvSpPr>
              <p:cNvPr id="10803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1048805"/>
                <a:ext cx="8464551" cy="1940468"/>
              </a:xfrm>
              <a:prstGeom prst="rect">
                <a:avLst/>
              </a:prstGeom>
              <a:blipFill>
                <a:blip r:embed="rId6"/>
                <a:stretch>
                  <a:fillRect l="-933" t="-1858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2141618" y="5836576"/>
                <a:ext cx="1568122" cy="679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sin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2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41618" y="5836576"/>
                <a:ext cx="1568122" cy="679481"/>
              </a:xfrm>
              <a:prstGeom prst="rect">
                <a:avLst/>
              </a:prstGeom>
              <a:blipFill>
                <a:blip r:embed="rId7"/>
                <a:stretch>
                  <a:fillRect l="-5814" b="-803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hlinkClick r:id="rId8"/>
            <a:extLst>
              <a:ext uri="{FF2B5EF4-FFF2-40B4-BE49-F238E27FC236}">
                <a16:creationId xmlns:a16="http://schemas.microsoft.com/office/drawing/2014/main" id="{A50C0198-19BA-49C3-8A4D-A29F1EDF4A2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8"/>
            <a:extLst>
              <a:ext uri="{FF2B5EF4-FFF2-40B4-BE49-F238E27FC236}">
                <a16:creationId xmlns:a16="http://schemas.microsoft.com/office/drawing/2014/main" id="{17EB3659-FD58-4FE0-B54A-E6C8AFA7931A}"/>
              </a:ext>
            </a:extLst>
          </p:cNvPr>
          <p:cNvSpPr/>
          <p:nvPr/>
        </p:nvSpPr>
        <p:spPr>
          <a:xfrm>
            <a:off x="5715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25">
                <a:extLst>
                  <a:ext uri="{FF2B5EF4-FFF2-40B4-BE49-F238E27FC236}">
                    <a16:creationId xmlns:a16="http://schemas.microsoft.com/office/drawing/2014/main" id="{E3F60466-9C96-8394-4ECD-0223BA6EF3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446" y="5063579"/>
                <a:ext cx="1492716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cos C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3" name="Text Box 25">
                <a:extLst>
                  <a:ext uri="{FF2B5EF4-FFF2-40B4-BE49-F238E27FC236}">
                    <a16:creationId xmlns:a16="http://schemas.microsoft.com/office/drawing/2014/main" id="{E3F60466-9C96-8394-4ECD-0223BA6EF3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446" y="5063579"/>
                <a:ext cx="1492716" cy="614655"/>
              </a:xfrm>
              <a:prstGeom prst="rect">
                <a:avLst/>
              </a:prstGeom>
              <a:blipFill>
                <a:blip r:embed="rId9"/>
                <a:stretch>
                  <a:fillRect l="-6531" b="-11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2DD2E4-A754-0375-DAB8-42D639FA77AA}"/>
                  </a:ext>
                </a:extLst>
              </p:cNvPr>
              <p:cNvSpPr txBox="1"/>
              <p:nvPr/>
            </p:nvSpPr>
            <p:spPr>
              <a:xfrm>
                <a:off x="1428750" y="5074861"/>
                <a:ext cx="998538" cy="66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:r>
                  <a:rPr lang="en-US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𝑎𝑑𝑗</m:t>
                        </m:r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h𝑦𝑝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42DD2E4-A754-0375-DAB8-42D639FA7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0" y="5074861"/>
                <a:ext cx="998538" cy="665503"/>
              </a:xfrm>
              <a:prstGeom prst="rect">
                <a:avLst/>
              </a:prstGeom>
              <a:blipFill>
                <a:blip r:embed="rId10"/>
                <a:stretch>
                  <a:fillRect l="-9146" b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Triangle 8">
            <a:extLst>
              <a:ext uri="{FF2B5EF4-FFF2-40B4-BE49-F238E27FC236}">
                <a16:creationId xmlns:a16="http://schemas.microsoft.com/office/drawing/2014/main" id="{452FD44B-74EB-A014-07E7-268352DB51FE}"/>
              </a:ext>
            </a:extLst>
          </p:cNvPr>
          <p:cNvSpPr/>
          <p:nvPr/>
        </p:nvSpPr>
        <p:spPr>
          <a:xfrm>
            <a:off x="2893154" y="5102551"/>
            <a:ext cx="1051531" cy="457200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10EE4B9B-E1AD-369A-11C2-DA7FD307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0528" y="4169535"/>
            <a:ext cx="3209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11" name="Text Box 12">
            <a:extLst>
              <a:ext uri="{FF2B5EF4-FFF2-40B4-BE49-F238E27FC236}">
                <a16:creationId xmlns:a16="http://schemas.microsoft.com/office/drawing/2014/main" id="{B8FDACD7-06A4-5BE2-EA5A-2870B95AE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746" y="552983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</a:t>
            </a:r>
          </a:p>
        </p:txBody>
      </p:sp>
      <p:sp>
        <p:nvSpPr>
          <p:cNvPr id="12" name="Text Box 12">
            <a:extLst>
              <a:ext uri="{FF2B5EF4-FFF2-40B4-BE49-F238E27FC236}">
                <a16:creationId xmlns:a16="http://schemas.microsoft.com/office/drawing/2014/main" id="{DC543B6E-600B-30D9-EBB6-092FEAD29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922" y="495149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4EA44A9E-3329-4F2C-C2BA-7D3AC89F72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4764" y="5114329"/>
            <a:ext cx="5309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opp</a:t>
            </a:r>
            <a:endParaRPr kumimoji="0" lang="en-GB" sz="1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 Box 12">
                <a:extLst>
                  <a:ext uri="{FF2B5EF4-FFF2-40B4-BE49-F238E27FC236}">
                    <a16:creationId xmlns:a16="http://schemas.microsoft.com/office/drawing/2014/main" id="{E101D584-1565-0A58-785D-68D191D6DC9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377" y="5714496"/>
                <a:ext cx="2036623" cy="405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Opp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kumimoji="0" lang="en-GB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e>
                          <m:sup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sSup>
                          <m:sSup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p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e>
                          <m:sup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kumimoji="0" lang="en-GB" sz="1800" b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4" name="Text Box 12">
                <a:extLst>
                  <a:ext uri="{FF2B5EF4-FFF2-40B4-BE49-F238E27FC236}">
                    <a16:creationId xmlns:a16="http://schemas.microsoft.com/office/drawing/2014/main" id="{E101D584-1565-0A58-785D-68D191D6DC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377" y="5714496"/>
                <a:ext cx="2036623" cy="405560"/>
              </a:xfrm>
              <a:prstGeom prst="rect">
                <a:avLst/>
              </a:prstGeom>
              <a:blipFill>
                <a:blip r:embed="rId11"/>
                <a:stretch>
                  <a:fillRect l="-2695" b="-2238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 Box 12">
                <a:extLst>
                  <a:ext uri="{FF2B5EF4-FFF2-40B4-BE49-F238E27FC236}">
                    <a16:creationId xmlns:a16="http://schemas.microsoft.com/office/drawing/2014/main" id="{E7689792-9560-7D29-5D66-954B446E4F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377" y="6173123"/>
                <a:ext cx="1492716" cy="4055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Opp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7</m:t>
                        </m:r>
                      </m:e>
                    </m:rad>
                  </m:oMath>
                </a14:m>
                <a:endParaRPr kumimoji="0" lang="en-GB" sz="1800" b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5" name="Text Box 12">
                <a:extLst>
                  <a:ext uri="{FF2B5EF4-FFF2-40B4-BE49-F238E27FC236}">
                    <a16:creationId xmlns:a16="http://schemas.microsoft.com/office/drawing/2014/main" id="{E7689792-9560-7D29-5D66-954B446E4F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9377" y="6173123"/>
                <a:ext cx="1492716" cy="405560"/>
              </a:xfrm>
              <a:prstGeom prst="rect">
                <a:avLst/>
              </a:prstGeom>
              <a:blipFill>
                <a:blip r:embed="rId12"/>
                <a:stretch>
                  <a:fillRect l="-3673" t="-3030" b="-21212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7E159188-D18B-2E21-B68E-64917F48F2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99493" y="4830167"/>
                <a:ext cx="3658694" cy="679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 =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Arial" pitchFamily="34" charset="0"/>
                  </a:rPr>
                  <a:t>½ ×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5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Arial" pitchFamily="34" charset="0"/>
                  </a:rPr>
                  <a:t> ×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10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Arial" pitchFamily="34" charset="0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6" name="Text Box 25">
                <a:extLst>
                  <a:ext uri="{FF2B5EF4-FFF2-40B4-BE49-F238E27FC236}">
                    <a16:creationId xmlns:a16="http://schemas.microsoft.com/office/drawing/2014/main" id="{7E159188-D18B-2E21-B68E-64917F48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9493" y="4830167"/>
                <a:ext cx="3658694" cy="679481"/>
              </a:xfrm>
              <a:prstGeom prst="rect">
                <a:avLst/>
              </a:prstGeom>
              <a:blipFill>
                <a:blip r:embed="rId13"/>
                <a:stretch>
                  <a:fillRect l="-2500" b="-803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 Box 25">
                <a:extLst>
                  <a:ext uri="{FF2B5EF4-FFF2-40B4-BE49-F238E27FC236}">
                    <a16:creationId xmlns:a16="http://schemas.microsoft.com/office/drawing/2014/main" id="{68D0F933-F388-6830-65B7-824DB74758B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56842" y="5631572"/>
                <a:ext cx="1377365" cy="6794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lvl="0"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prstClr val="black"/>
                    </a:solidFill>
                    <a:latin typeface="Comic Sans MS"/>
                  </a:rPr>
                  <a:t>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17" name="Text Box 25">
                <a:extLst>
                  <a:ext uri="{FF2B5EF4-FFF2-40B4-BE49-F238E27FC236}">
                    <a16:creationId xmlns:a16="http://schemas.microsoft.com/office/drawing/2014/main" id="{68D0F933-F388-6830-65B7-824DB7475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56842" y="5631572"/>
                <a:ext cx="1377365" cy="679481"/>
              </a:xfrm>
              <a:prstGeom prst="rect">
                <a:avLst/>
              </a:prstGeom>
              <a:blipFill>
                <a:blip r:embed="rId14"/>
                <a:stretch>
                  <a:fillRect l="-6637" b="-900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430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36" grpId="0"/>
      <p:bldP spid="1080345" grpId="0"/>
      <p:bldP spid="5" grpId="0"/>
      <p:bldP spid="21" grpId="0"/>
      <p:bldP spid="23" grpId="0"/>
      <p:bldP spid="3" grpId="0"/>
      <p:bldP spid="8" grpId="0"/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106</TotalTime>
  <Words>800</Words>
  <Application>Microsoft Office PowerPoint</Application>
  <PresentationFormat>On-screen Show (4:3)</PresentationFormat>
  <Paragraphs>160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area of a triangle</vt:lpstr>
      <vt:lpstr>The area of a triangle</vt:lpstr>
      <vt:lpstr>The area of a triangle</vt:lpstr>
      <vt:lpstr>The area of a triangle using ½ ab sin C</vt:lpstr>
      <vt:lpstr>The area of a triangle</vt:lpstr>
      <vt:lpstr>The area of a triangle</vt:lpstr>
      <vt:lpstr>The area of a triangle</vt:lpstr>
      <vt:lpstr>The area of a triangle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area of a triangle</dc:title>
  <dc:creator>Mathssupport</dc:creator>
  <cp:lastModifiedBy>Orlando Hurtado</cp:lastModifiedBy>
  <cp:revision>4</cp:revision>
  <dcterms:created xsi:type="dcterms:W3CDTF">2020-03-27T09:14:23Z</dcterms:created>
  <dcterms:modified xsi:type="dcterms:W3CDTF">2023-07-26T14:06:28Z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