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1"/>
  </p:notesMasterIdLst>
  <p:handoutMasterIdLst>
    <p:handoutMasterId r:id="rId12"/>
  </p:handoutMasterIdLst>
  <p:sldIdLst>
    <p:sldId id="256" r:id="rId2"/>
    <p:sldId id="262" r:id="rId3"/>
    <p:sldId id="263" r:id="rId4"/>
    <p:sldId id="259" r:id="rId5"/>
    <p:sldId id="260" r:id="rId6"/>
    <p:sldId id="332" r:id="rId7"/>
    <p:sldId id="261" r:id="rId8"/>
    <p:sldId id="333" r:id="rId9"/>
    <p:sldId id="315" r:id="rId10"/>
  </p:sldIdLst>
  <p:sldSz cx="9144000" cy="6858000" type="screen4x3"/>
  <p:notesSz cx="9144000" cy="6858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CC0099"/>
    <a:srgbClr val="99CCFF"/>
    <a:srgbClr val="FF7C80"/>
    <a:srgbClr val="3366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8" autoAdjust="0"/>
    <p:restoredTop sz="94660"/>
  </p:normalViewPr>
  <p:slideViewPr>
    <p:cSldViewPr>
      <p:cViewPr varScale="1">
        <p:scale>
          <a:sx n="69" d="100"/>
          <a:sy n="69" d="100"/>
        </p:scale>
        <p:origin x="142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7107"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7108"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7109"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5B19CAC-4ADF-40D9-80E2-CF329D1A4407}" type="slidenum">
              <a:rPr lang="en-US"/>
              <a:pPr/>
              <a:t>‹#›</a:t>
            </a:fld>
            <a:endParaRPr lang="en-US"/>
          </a:p>
        </p:txBody>
      </p:sp>
    </p:spTree>
    <p:extLst>
      <p:ext uri="{BB962C8B-B14F-4D97-AF65-F5344CB8AC3E}">
        <p14:creationId xmlns:p14="http://schemas.microsoft.com/office/powerpoint/2010/main" val="1180151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24A0EA90-397B-41BE-BFFD-EAEE08333F1D}" type="datetimeFigureOut">
              <a:rPr lang="en-US" smtClean="0"/>
              <a:t>7/26/2023</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23FFAF-1E6C-494C-BB6B-3F3017F4AB25}" type="slidenum">
              <a:rPr lang="en-US" smtClean="0"/>
              <a:t>‹#›</a:t>
            </a:fld>
            <a:endParaRPr lang="en-US"/>
          </a:p>
        </p:txBody>
      </p:sp>
    </p:spTree>
    <p:extLst>
      <p:ext uri="{BB962C8B-B14F-4D97-AF65-F5344CB8AC3E}">
        <p14:creationId xmlns:p14="http://schemas.microsoft.com/office/powerpoint/2010/main" val="1667889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B17AE6-C496-4A34-BC7B-8E001B81631B}" type="slidenum">
              <a:rPr lang="en-GB" smtClean="0"/>
              <a:pPr/>
              <a:t>3</a:t>
            </a:fld>
            <a:endParaRPr lang="en-GB"/>
          </a:p>
        </p:txBody>
      </p:sp>
    </p:spTree>
    <p:extLst>
      <p:ext uri="{BB962C8B-B14F-4D97-AF65-F5344CB8AC3E}">
        <p14:creationId xmlns:p14="http://schemas.microsoft.com/office/powerpoint/2010/main" val="1671196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C8B400-3209-4962-8DC8-42B367321FA5}" type="slidenum">
              <a:rPr lang="en-GB"/>
              <a:pPr/>
              <a:t>4</a:t>
            </a:fld>
            <a:endParaRPr lang="en-GB"/>
          </a:p>
        </p:txBody>
      </p:sp>
      <p:sp>
        <p:nvSpPr>
          <p:cNvPr id="1054722" name="Rectangle 2"/>
          <p:cNvSpPr>
            <a:spLocks noGrp="1" noRot="1" noChangeAspect="1" noChangeArrowheads="1" noTextEdit="1"/>
          </p:cNvSpPr>
          <p:nvPr>
            <p:ph type="sldImg"/>
          </p:nvPr>
        </p:nvSpPr>
        <p:spPr>
          <a:ln/>
        </p:spPr>
      </p:sp>
      <p:sp>
        <p:nvSpPr>
          <p:cNvPr id="1054723"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3383679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5CB2F4-724B-4025-90CA-FC1924FDFC4D}" type="slidenum">
              <a:rPr lang="en-GB"/>
              <a:pPr/>
              <a:t>5</a:t>
            </a:fld>
            <a:endParaRPr lang="en-GB"/>
          </a:p>
        </p:txBody>
      </p:sp>
      <p:sp>
        <p:nvSpPr>
          <p:cNvPr id="1056770" name="Rectangle 2"/>
          <p:cNvSpPr>
            <a:spLocks noGrp="1" noRot="1" noChangeAspect="1" noChangeArrowheads="1" noTextEdit="1"/>
          </p:cNvSpPr>
          <p:nvPr>
            <p:ph type="sldImg"/>
          </p:nvPr>
        </p:nvSpPr>
        <p:spPr>
          <a:ln/>
        </p:spPr>
      </p:sp>
      <p:sp>
        <p:nvSpPr>
          <p:cNvPr id="1056771" name="Rectangle 3"/>
          <p:cNvSpPr>
            <a:spLocks noGrp="1" noChangeArrowheads="1"/>
          </p:cNvSpPr>
          <p:nvPr>
            <p:ph type="body" idx="1"/>
          </p:nvPr>
        </p:nvSpPr>
        <p:spPr/>
        <p:txBody>
          <a:bodyPr/>
          <a:lstStyle/>
          <a:p>
            <a:r>
              <a:rPr lang="en-US" dirty="0"/>
              <a:t>.</a:t>
            </a:r>
            <a:endParaRPr lang="en-GB" dirty="0"/>
          </a:p>
        </p:txBody>
      </p:sp>
    </p:spTree>
    <p:extLst>
      <p:ext uri="{BB962C8B-B14F-4D97-AF65-F5344CB8AC3E}">
        <p14:creationId xmlns:p14="http://schemas.microsoft.com/office/powerpoint/2010/main" val="2347485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3A6984-2779-4FF4-8D73-3F83919C8620}" type="slidenum">
              <a:rPr lang="en-GB"/>
              <a:pPr/>
              <a:t>7</a:t>
            </a:fld>
            <a:endParaRPr lang="en-GB"/>
          </a:p>
        </p:txBody>
      </p:sp>
      <p:sp>
        <p:nvSpPr>
          <p:cNvPr id="1058818" name="Rectangle 2"/>
          <p:cNvSpPr>
            <a:spLocks noGrp="1" noRot="1" noChangeAspect="1" noChangeArrowheads="1" noTextEdit="1"/>
          </p:cNvSpPr>
          <p:nvPr>
            <p:ph type="sldImg"/>
          </p:nvPr>
        </p:nvSpPr>
        <p:spPr>
          <a:ln/>
        </p:spPr>
      </p:sp>
      <p:sp>
        <p:nvSpPr>
          <p:cNvPr id="1058819" name="Rectangle 3"/>
          <p:cNvSpPr>
            <a:spLocks noGrp="1" noChangeArrowheads="1"/>
          </p:cNvSpPr>
          <p:nvPr>
            <p:ph type="body" idx="1"/>
          </p:nvPr>
        </p:nvSpPr>
        <p:spPr/>
        <p:txBody>
          <a:bodyPr/>
          <a:lstStyle/>
          <a:p>
            <a:endParaRPr lang="en-US" dirty="0"/>
          </a:p>
          <a:p>
            <a:endParaRPr lang="en-GB" dirty="0"/>
          </a:p>
        </p:txBody>
      </p:sp>
    </p:spTree>
    <p:extLst>
      <p:ext uri="{BB962C8B-B14F-4D97-AF65-F5344CB8AC3E}">
        <p14:creationId xmlns:p14="http://schemas.microsoft.com/office/powerpoint/2010/main" val="41050370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3A6984-2779-4FF4-8D73-3F83919C8620}" type="slidenum">
              <a:rPr lang="en-GB"/>
              <a:pPr/>
              <a:t>8</a:t>
            </a:fld>
            <a:endParaRPr lang="en-GB"/>
          </a:p>
        </p:txBody>
      </p:sp>
      <p:sp>
        <p:nvSpPr>
          <p:cNvPr id="1058818" name="Rectangle 2"/>
          <p:cNvSpPr>
            <a:spLocks noGrp="1" noRot="1" noChangeAspect="1" noChangeArrowheads="1" noTextEdit="1"/>
          </p:cNvSpPr>
          <p:nvPr>
            <p:ph type="sldImg"/>
          </p:nvPr>
        </p:nvSpPr>
        <p:spPr>
          <a:ln/>
        </p:spPr>
      </p:sp>
      <p:sp>
        <p:nvSpPr>
          <p:cNvPr id="1058819" name="Rectangle 3"/>
          <p:cNvSpPr>
            <a:spLocks noGrp="1" noChangeArrowheads="1"/>
          </p:cNvSpPr>
          <p:nvPr>
            <p:ph type="body" idx="1"/>
          </p:nvPr>
        </p:nvSpPr>
        <p:spPr/>
        <p:txBody>
          <a:bodyPr/>
          <a:lstStyle/>
          <a:p>
            <a:endParaRPr lang="en-US" dirty="0"/>
          </a:p>
          <a:p>
            <a:endParaRPr lang="en-GB" dirty="0"/>
          </a:p>
        </p:txBody>
      </p:sp>
    </p:spTree>
    <p:extLst>
      <p:ext uri="{BB962C8B-B14F-4D97-AF65-F5344CB8AC3E}">
        <p14:creationId xmlns:p14="http://schemas.microsoft.com/office/powerpoint/2010/main" val="25769289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BC5FDF6F-438B-4719-B23F-CF9DE862B1F0}" type="datetime3">
              <a:rPr lang="en-US" smtClean="0"/>
              <a:pPr/>
              <a:t>26 July 2023</a:t>
            </a:fld>
            <a:endParaRPr lang="en-US" dirty="0"/>
          </a:p>
        </p:txBody>
      </p:sp>
      <p:sp>
        <p:nvSpPr>
          <p:cNvPr id="17" name="16 Marcador de pie de página"/>
          <p:cNvSpPr>
            <a:spLocks noGrp="1"/>
          </p:cNvSpPr>
          <p:nvPr>
            <p:ph type="ftr" sz="quarter" idx="11"/>
          </p:nvPr>
        </p:nvSpPr>
        <p:spPr/>
        <p:txBody>
          <a:bodyPr/>
          <a:lstStyle/>
          <a:p>
            <a:endParaRPr lang="en-U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2608A71D-9D80-4B83-BB05-49E9C2C2F11C}" type="slidenum">
              <a:rPr lang="en-US" smtClean="0"/>
              <a:pPr/>
              <a:t>‹#›</a:t>
            </a:fld>
            <a:endParaRPr lang="en-U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2ADB3BEF-D414-43F6-B2E8-1D6F4DF98341}"/>
              </a:ext>
            </a:extLst>
          </p:cNvPr>
          <p:cNvSpPr/>
          <p:nvPr userDrawn="1"/>
        </p:nvSpPr>
        <p:spPr>
          <a:xfrm>
            <a:off x="549015" y="6518702"/>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3">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3899686124"/>
      </p:ext>
    </p:extLst>
  </p:cSld>
  <p:clrMapOvr>
    <a:overrideClrMapping bg1="lt1" tx1="dk1" bg2="lt2" tx2="dk2" accent1="accent1" accent2="accent2" accent3="accent3" accent4="accent4" accent5="accent5" accent6="accent6" hlink="hlink" folHlink="folHlink"/>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3509613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24515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dirty="0"/>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987064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endParaRPr lang="en-US"/>
          </a:p>
        </p:txBody>
      </p:sp>
      <p:sp>
        <p:nvSpPr>
          <p:cNvPr id="5" name="4 Marcador de pie de página"/>
          <p:cNvSpPr>
            <a:spLocks noGrp="1"/>
          </p:cNvSpPr>
          <p:nvPr>
            <p:ph type="ftr" sz="quarter" idx="11"/>
          </p:nvPr>
        </p:nvSpPr>
        <p:spPr>
          <a:xfrm>
            <a:off x="800100" y="6172200"/>
            <a:ext cx="4000500" cy="457200"/>
          </a:xfrm>
        </p:spPr>
        <p:txBody>
          <a:bodyPr/>
          <a:lstStyle/>
          <a:p>
            <a:r>
              <a:rPr lang="en-US" dirty="0"/>
              <a:t>www.mathssupport.org</a:t>
            </a:r>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70487D26-1851-46FD-8936-C3800F00D943}"/>
              </a:ext>
            </a:extLst>
          </p:cNvPr>
          <p:cNvSpPr/>
          <p:nvPr userDrawn="1"/>
        </p:nvSpPr>
        <p:spPr>
          <a:xfrm>
            <a:off x="549015" y="6518702"/>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3">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17108574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dirty="0"/>
              <a:t>www.mathssupport.org</a:t>
            </a:r>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59772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endParaRPr lang="en-US"/>
          </a:p>
        </p:txBody>
      </p:sp>
      <p:sp>
        <p:nvSpPr>
          <p:cNvPr id="8" name="7 Marcador de pie de página"/>
          <p:cNvSpPr>
            <a:spLocks noGrp="1"/>
          </p:cNvSpPr>
          <p:nvPr>
            <p:ph type="ftr" sz="quarter" idx="11"/>
          </p:nvPr>
        </p:nvSpPr>
        <p:spPr/>
        <p:txBody>
          <a:bodyPr/>
          <a:lstStyle/>
          <a:p>
            <a:r>
              <a:rPr lang="en-US" dirty="0"/>
              <a:t>www.mathssupport.org</a:t>
            </a:r>
          </a:p>
        </p:txBody>
      </p:sp>
      <p:sp>
        <p:nvSpPr>
          <p:cNvPr id="9" name="8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701882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endParaRPr lang="en-US"/>
          </a:p>
        </p:txBody>
      </p:sp>
      <p:sp>
        <p:nvSpPr>
          <p:cNvPr id="4" name="3 Marcador de pie de página"/>
          <p:cNvSpPr>
            <a:spLocks noGrp="1"/>
          </p:cNvSpPr>
          <p:nvPr>
            <p:ph type="ftr" sz="quarter" idx="11"/>
          </p:nvPr>
        </p:nvSpPr>
        <p:spPr/>
        <p:txBody>
          <a:bodyPr/>
          <a:lstStyle/>
          <a:p>
            <a:r>
              <a:rPr lang="en-US" dirty="0"/>
              <a:t>www.mathssupport.org</a:t>
            </a:r>
          </a:p>
        </p:txBody>
      </p:sp>
      <p:sp>
        <p:nvSpPr>
          <p:cNvPr id="5" name="4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2526915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n-US"/>
          </a:p>
        </p:txBody>
      </p:sp>
      <p:sp>
        <p:nvSpPr>
          <p:cNvPr id="3" name="2 Marcador de pie de página"/>
          <p:cNvSpPr>
            <a:spLocks noGrp="1"/>
          </p:cNvSpPr>
          <p:nvPr>
            <p:ph type="ftr" sz="quarter" idx="11"/>
          </p:nvPr>
        </p:nvSpPr>
        <p:spPr/>
        <p:txBody>
          <a:bodyPr/>
          <a:lstStyle/>
          <a:p>
            <a:r>
              <a:rPr lang="en-US" dirty="0"/>
              <a:t>www.mathssupport.org</a:t>
            </a:r>
          </a:p>
        </p:txBody>
      </p:sp>
      <p:sp>
        <p:nvSpPr>
          <p:cNvPr id="4" name="3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110463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dirty="0"/>
              <a:t>www.mathssupport.org</a:t>
            </a:r>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Rectangle 9">
            <a:extLst>
              <a:ext uri="{FF2B5EF4-FFF2-40B4-BE49-F238E27FC236}">
                <a16:creationId xmlns:a16="http://schemas.microsoft.com/office/drawing/2014/main" id="{7CE07E2F-2214-4B4C-AEB5-647A4955ED3B}"/>
              </a:ext>
            </a:extLst>
          </p:cNvPr>
          <p:cNvSpPr/>
          <p:nvPr userDrawn="1"/>
        </p:nvSpPr>
        <p:spPr>
          <a:xfrm>
            <a:off x="549015" y="6518702"/>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2">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92378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a:xfrm>
            <a:off x="914400" y="6172200"/>
            <a:ext cx="3886200" cy="457200"/>
          </a:xfrm>
        </p:spPr>
        <p:txBody>
          <a:bodyPr/>
          <a:lstStyle/>
          <a:p>
            <a:r>
              <a:rPr lang="en-US" dirty="0"/>
              <a:t>www.mathssupport.org</a:t>
            </a:r>
          </a:p>
        </p:txBody>
      </p:sp>
      <p:sp>
        <p:nvSpPr>
          <p:cNvPr id="7" name="6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111877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mathssupport.or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C9B81F-C347-4BEF-BFDF-29C42F48304A}" type="datetimeFigureOut">
              <a:rPr lang="en-US" smtClean="0"/>
              <a:pPr/>
              <a:t>7/26/2023</a:t>
            </a:fld>
            <a:endParaRPr lang="en-US" dirty="0">
              <a:solidFill>
                <a:schemeClr val="tx2">
                  <a:shade val="90000"/>
                </a:schemeClr>
              </a:solidFill>
            </a:endParaRP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dirty="0">
                <a:solidFill>
                  <a:schemeClr val="tx2">
                    <a:shade val="90000"/>
                  </a:schemeClr>
                </a:solidFill>
              </a:rPr>
              <a:t>www.mathssupport.org</a:t>
            </a: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kumimoji="0" lang="en-US" smtClean="0"/>
              <a:pPr/>
              <a:t>‹#›</a:t>
            </a:fld>
            <a:endParaRPr kumimoji="0" lang="en-US" dirty="0">
              <a:solidFill>
                <a:schemeClr val="tx2">
                  <a:shade val="90000"/>
                </a:schemeClr>
              </a:solidFill>
            </a:endParaRPr>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1" name="Rectangle 10">
            <a:extLst>
              <a:ext uri="{FF2B5EF4-FFF2-40B4-BE49-F238E27FC236}">
                <a16:creationId xmlns:a16="http://schemas.microsoft.com/office/drawing/2014/main" id="{37BDFDB0-8D90-46E4-99DE-37E7B970D526}"/>
              </a:ext>
            </a:extLst>
          </p:cNvPr>
          <p:cNvSpPr/>
          <p:nvPr userDrawn="1"/>
        </p:nvSpPr>
        <p:spPr>
          <a:xfrm>
            <a:off x="549015" y="6518702"/>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14">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208743042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http://www.mathssupport.org/" TargetMode="Externa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hyperlink" Target="http://www.mathssupport.org/" TargetMode="External"/><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www.mathssupport.org/" TargetMode="Externa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hyperlink" Target="http://www.mathssupport.org/" TargetMode="External"/><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6.png"/><Relationship Id="rId11" Type="http://schemas.openxmlformats.org/officeDocument/2006/relationships/image" Target="../media/image20.png"/><Relationship Id="rId5" Type="http://schemas.openxmlformats.org/officeDocument/2006/relationships/image" Target="../media/image15.png"/><Relationship Id="rId10" Type="http://schemas.openxmlformats.org/officeDocument/2006/relationships/image" Target="../media/image19.png"/><Relationship Id="rId4" Type="http://schemas.openxmlformats.org/officeDocument/2006/relationships/image" Target="../media/image14.png"/><Relationship Id="rId9"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hyperlink" Target="https://www.mathssupport.org/" TargetMode="External"/><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hyperlink" Target="mailto:info@mathssupport.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5486400" y="457200"/>
            <a:ext cx="3200400" cy="457200"/>
          </a:xfrm>
        </p:spPr>
        <p:txBody>
          <a:bodyPr/>
          <a:lstStyle/>
          <a:p>
            <a:fld id="{418FB1FA-1B83-4CC8-939D-C627A9A0057A}" type="datetime3">
              <a:rPr lang="en-US" sz="2400" smtClean="0"/>
              <a:t>26 July 2023</a:t>
            </a:fld>
            <a:endParaRPr lang="en-US" sz="2400" dirty="0"/>
          </a:p>
        </p:txBody>
      </p:sp>
      <p:sp>
        <p:nvSpPr>
          <p:cNvPr id="3074" name="Rectangle 2"/>
          <p:cNvSpPr>
            <a:spLocks noGrp="1" noChangeArrowheads="1"/>
          </p:cNvSpPr>
          <p:nvPr>
            <p:ph type="ctrTitle"/>
          </p:nvPr>
        </p:nvSpPr>
        <p:spPr>
          <a:xfrm>
            <a:off x="609600" y="1676400"/>
            <a:ext cx="7848600" cy="1295400"/>
          </a:xfrm>
        </p:spPr>
        <p:txBody>
          <a:bodyPr/>
          <a:lstStyle/>
          <a:p>
            <a:r>
              <a:rPr lang="en-GB" dirty="0"/>
              <a:t>The sine rule</a:t>
            </a:r>
            <a:endParaRPr lang="en-US" dirty="0"/>
          </a:p>
        </p:txBody>
      </p:sp>
      <p:sp>
        <p:nvSpPr>
          <p:cNvPr id="4" name="Subtitle 4"/>
          <p:cNvSpPr>
            <a:spLocks noGrp="1"/>
          </p:cNvSpPr>
          <p:nvPr>
            <p:ph type="subTitle" idx="1"/>
          </p:nvPr>
        </p:nvSpPr>
        <p:spPr>
          <a:xfrm>
            <a:off x="914400" y="3086101"/>
            <a:ext cx="6858000" cy="1600200"/>
          </a:xfrm>
        </p:spPr>
        <p:txBody>
          <a:bodyPr/>
          <a:lstStyle/>
          <a:p>
            <a:pPr marL="633413" indent="-633413" algn="l"/>
            <a:r>
              <a:rPr lang="en-US" dirty="0"/>
              <a:t>LO: Using the sine rule to solve non-right-angled triangles</a:t>
            </a:r>
            <a:endParaRPr lang="en-GB" dirty="0"/>
          </a:p>
        </p:txBody>
      </p:sp>
      <p:sp>
        <p:nvSpPr>
          <p:cNvPr id="5" name="Rectangle 4">
            <a:hlinkClick r:id="rId2"/>
            <a:extLst>
              <a:ext uri="{FF2B5EF4-FFF2-40B4-BE49-F238E27FC236}">
                <a16:creationId xmlns:a16="http://schemas.microsoft.com/office/drawing/2014/main" id="{1E756CA3-378C-4C0A-AEDA-B8449D860C6E}"/>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hlinkClick r:id="rId2"/>
            <a:extLst>
              <a:ext uri="{FF2B5EF4-FFF2-40B4-BE49-F238E27FC236}">
                <a16:creationId xmlns:a16="http://schemas.microsoft.com/office/drawing/2014/main" id="{CAF7D4F2-B476-44F8-9561-AB389BC8DFF2}"/>
              </a:ext>
            </a:extLst>
          </p:cNvPr>
          <p:cNvSpPr/>
          <p:nvPr/>
        </p:nvSpPr>
        <p:spPr>
          <a:xfrm>
            <a:off x="4953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365125" y="620688"/>
            <a:ext cx="8239323" cy="830997"/>
          </a:xfrm>
          <a:prstGeom prst="rect">
            <a:avLst/>
          </a:prstGeom>
          <a:noFill/>
          <a:ln w="9525">
            <a:noFill/>
            <a:miter lim="800000"/>
            <a:headEnd/>
            <a:tailEnd/>
          </a:ln>
          <a:effectLst/>
        </p:spPr>
        <p:txBody>
          <a:bodyPr wrap="square">
            <a:spAutoFit/>
          </a:bodyPr>
          <a:lstStyle/>
          <a:p>
            <a:pPr eaLnBrk="0" hangingPunct="0"/>
            <a:r>
              <a:rPr lang="en-US" sz="2400" dirty="0">
                <a:latin typeface="+mn-lt"/>
              </a:rPr>
              <a:t>You can use trigonometry to solve triangles that are </a:t>
            </a:r>
            <a:r>
              <a:rPr lang="en-US" sz="2400" b="1" dirty="0">
                <a:solidFill>
                  <a:srgbClr val="FF0000"/>
                </a:solidFill>
                <a:latin typeface="+mn-lt"/>
              </a:rPr>
              <a:t>not</a:t>
            </a:r>
            <a:r>
              <a:rPr lang="en-US" sz="2400" dirty="0">
                <a:latin typeface="+mn-lt"/>
              </a:rPr>
              <a:t> right-angled.</a:t>
            </a:r>
            <a:endParaRPr lang="en-GB" sz="2400" dirty="0">
              <a:latin typeface="+mn-lt"/>
            </a:endParaRPr>
          </a:p>
        </p:txBody>
      </p:sp>
      <p:sp>
        <p:nvSpPr>
          <p:cNvPr id="6" name="Text Box 3"/>
          <p:cNvSpPr txBox="1">
            <a:spLocks noChangeArrowheads="1"/>
          </p:cNvSpPr>
          <p:nvPr/>
        </p:nvSpPr>
        <p:spPr bwMode="auto">
          <a:xfrm>
            <a:off x="365124" y="1412776"/>
            <a:ext cx="8321676" cy="461665"/>
          </a:xfrm>
          <a:prstGeom prst="rect">
            <a:avLst/>
          </a:prstGeom>
          <a:noFill/>
          <a:ln w="9525">
            <a:noFill/>
            <a:miter lim="800000"/>
            <a:headEnd/>
            <a:tailEnd/>
          </a:ln>
          <a:effectLst/>
        </p:spPr>
        <p:txBody>
          <a:bodyPr wrap="square">
            <a:spAutoFit/>
          </a:bodyPr>
          <a:lstStyle/>
          <a:p>
            <a:pPr eaLnBrk="0" hangingPunct="0"/>
            <a:r>
              <a:rPr lang="en-US" sz="2400" dirty="0">
                <a:latin typeface="+mn-lt"/>
              </a:rPr>
              <a:t>Look at the triangle </a:t>
            </a:r>
            <a:r>
              <a:rPr lang="en-US" sz="2400" i="1" dirty="0">
                <a:cs typeface="Times New Roman" panose="02020603050405020304" pitchFamily="18" charset="0"/>
              </a:rPr>
              <a:t>ABC</a:t>
            </a:r>
            <a:r>
              <a:rPr lang="en-US" sz="2400" dirty="0">
                <a:latin typeface="+mn-lt"/>
              </a:rPr>
              <a:t>.</a:t>
            </a:r>
            <a:endParaRPr lang="en-GB" sz="2400" dirty="0">
              <a:latin typeface="+mn-lt"/>
            </a:endParaRPr>
          </a:p>
        </p:txBody>
      </p:sp>
      <p:grpSp>
        <p:nvGrpSpPr>
          <p:cNvPr id="7" name="Group 5"/>
          <p:cNvGrpSpPr>
            <a:grpSpLocks/>
          </p:cNvGrpSpPr>
          <p:nvPr/>
        </p:nvGrpSpPr>
        <p:grpSpPr bwMode="auto">
          <a:xfrm>
            <a:off x="5123465" y="1684194"/>
            <a:ext cx="3910013" cy="2416176"/>
            <a:chOff x="233" y="1550"/>
            <a:chExt cx="2463" cy="1522"/>
          </a:xfrm>
        </p:grpSpPr>
        <p:sp>
          <p:nvSpPr>
            <p:cNvPr id="8" name="Freeform 6"/>
            <p:cNvSpPr>
              <a:spLocks/>
            </p:cNvSpPr>
            <p:nvPr/>
          </p:nvSpPr>
          <p:spPr bwMode="auto">
            <a:xfrm>
              <a:off x="459" y="1678"/>
              <a:ext cx="2010" cy="1173"/>
            </a:xfrm>
            <a:custGeom>
              <a:avLst/>
              <a:gdLst>
                <a:gd name="connsiteX0" fmla="*/ 0 w 10000"/>
                <a:gd name="connsiteY0" fmla="*/ 13816 h 13816"/>
                <a:gd name="connsiteX1" fmla="*/ 10000 w 10000"/>
                <a:gd name="connsiteY1" fmla="*/ 13816 h 13816"/>
                <a:gd name="connsiteX2" fmla="*/ 6459 w 10000"/>
                <a:gd name="connsiteY2" fmla="*/ 0 h 13816"/>
                <a:gd name="connsiteX3" fmla="*/ 0 w 10000"/>
                <a:gd name="connsiteY3" fmla="*/ 13816 h 13816"/>
              </a:gdLst>
              <a:ahLst/>
              <a:cxnLst>
                <a:cxn ang="0">
                  <a:pos x="connsiteX0" y="connsiteY0"/>
                </a:cxn>
                <a:cxn ang="0">
                  <a:pos x="connsiteX1" y="connsiteY1"/>
                </a:cxn>
                <a:cxn ang="0">
                  <a:pos x="connsiteX2" y="connsiteY2"/>
                </a:cxn>
                <a:cxn ang="0">
                  <a:pos x="connsiteX3" y="connsiteY3"/>
                </a:cxn>
              </a:cxnLst>
              <a:rect l="l" t="t" r="r" b="b"/>
              <a:pathLst>
                <a:path w="10000" h="13816">
                  <a:moveTo>
                    <a:pt x="0" y="13816"/>
                  </a:moveTo>
                  <a:lnTo>
                    <a:pt x="10000" y="13816"/>
                  </a:lnTo>
                  <a:lnTo>
                    <a:pt x="6459" y="0"/>
                  </a:lnTo>
                  <a:lnTo>
                    <a:pt x="0" y="13816"/>
                  </a:lnTo>
                  <a:close/>
                </a:path>
              </a:pathLst>
            </a:custGeom>
            <a:gradFill rotWithShape="0">
              <a:gsLst>
                <a:gs pos="0">
                  <a:schemeClr val="accent2"/>
                </a:gs>
                <a:gs pos="100000">
                  <a:schemeClr val="accent2">
                    <a:gamma/>
                    <a:tint val="51373"/>
                    <a:invGamma/>
                  </a:schemeClr>
                </a:gs>
              </a:gsLst>
              <a:lin ang="18900000" scaled="1"/>
            </a:gradFill>
            <a:ln w="28575" cmpd="sng">
              <a:solidFill>
                <a:schemeClr val="tx1"/>
              </a:solidFill>
              <a:round/>
              <a:headEnd/>
              <a:tailEnd/>
            </a:ln>
            <a:effectLst/>
          </p:spPr>
          <p:txBody>
            <a:bodyPr/>
            <a:lstStyle/>
            <a:p>
              <a:endParaRPr lang="en-GB" sz="2400"/>
            </a:p>
          </p:txBody>
        </p:sp>
        <p:sp>
          <p:nvSpPr>
            <p:cNvPr id="9" name="Text Box 7"/>
            <p:cNvSpPr txBox="1">
              <a:spLocks noChangeArrowheads="1"/>
            </p:cNvSpPr>
            <p:nvPr/>
          </p:nvSpPr>
          <p:spPr bwMode="auto">
            <a:xfrm>
              <a:off x="233" y="2781"/>
              <a:ext cx="258" cy="291"/>
            </a:xfrm>
            <a:prstGeom prst="rect">
              <a:avLst/>
            </a:prstGeom>
            <a:noFill/>
            <a:ln w="9525">
              <a:noFill/>
              <a:miter lim="800000"/>
              <a:headEnd/>
              <a:tailEnd/>
            </a:ln>
            <a:effectLst/>
          </p:spPr>
          <p:txBody>
            <a:bodyPr wrap="none">
              <a:spAutoFit/>
            </a:bodyPr>
            <a:lstStyle/>
            <a:p>
              <a:pPr eaLnBrk="0" hangingPunct="0"/>
              <a:r>
                <a:rPr lang="en-US" sz="2400" dirty="0"/>
                <a:t>A</a:t>
              </a:r>
              <a:endParaRPr lang="en-GB" sz="2400" dirty="0"/>
            </a:p>
          </p:txBody>
        </p:sp>
        <p:sp>
          <p:nvSpPr>
            <p:cNvPr id="10" name="Text Box 8"/>
            <p:cNvSpPr txBox="1">
              <a:spLocks noChangeArrowheads="1"/>
            </p:cNvSpPr>
            <p:nvPr/>
          </p:nvSpPr>
          <p:spPr bwMode="auto">
            <a:xfrm>
              <a:off x="1812" y="1550"/>
              <a:ext cx="244" cy="288"/>
            </a:xfrm>
            <a:prstGeom prst="rect">
              <a:avLst/>
            </a:prstGeom>
            <a:noFill/>
            <a:ln w="9525">
              <a:noFill/>
              <a:miter lim="800000"/>
              <a:headEnd/>
              <a:tailEnd/>
            </a:ln>
            <a:effectLst/>
          </p:spPr>
          <p:txBody>
            <a:bodyPr wrap="none">
              <a:spAutoFit/>
            </a:bodyPr>
            <a:lstStyle/>
            <a:p>
              <a:pPr eaLnBrk="0" hangingPunct="0"/>
              <a:r>
                <a:rPr lang="en-US" sz="2400" dirty="0"/>
                <a:t>B</a:t>
              </a:r>
              <a:endParaRPr lang="en-GB" sz="2400" dirty="0"/>
            </a:p>
          </p:txBody>
        </p:sp>
        <p:sp>
          <p:nvSpPr>
            <p:cNvPr id="11" name="Text Box 9"/>
            <p:cNvSpPr txBox="1">
              <a:spLocks noChangeArrowheads="1"/>
            </p:cNvSpPr>
            <p:nvPr/>
          </p:nvSpPr>
          <p:spPr bwMode="auto">
            <a:xfrm>
              <a:off x="2463" y="2672"/>
              <a:ext cx="233" cy="291"/>
            </a:xfrm>
            <a:prstGeom prst="rect">
              <a:avLst/>
            </a:prstGeom>
            <a:noFill/>
            <a:ln w="9525">
              <a:noFill/>
              <a:miter lim="800000"/>
              <a:headEnd/>
              <a:tailEnd/>
            </a:ln>
            <a:effectLst/>
          </p:spPr>
          <p:txBody>
            <a:bodyPr wrap="none">
              <a:spAutoFit/>
            </a:bodyPr>
            <a:lstStyle/>
            <a:p>
              <a:pPr eaLnBrk="0" hangingPunct="0"/>
              <a:r>
                <a:rPr lang="en-US" sz="2400"/>
                <a:t>C</a:t>
              </a:r>
              <a:endParaRPr lang="en-GB" sz="2400"/>
            </a:p>
          </p:txBody>
        </p:sp>
      </p:grpSp>
      <p:sp>
        <p:nvSpPr>
          <p:cNvPr id="13" name="Text Box 12"/>
          <p:cNvSpPr txBox="1">
            <a:spLocks noChangeArrowheads="1"/>
          </p:cNvSpPr>
          <p:nvPr/>
        </p:nvSpPr>
        <p:spPr bwMode="auto">
          <a:xfrm>
            <a:off x="8060680" y="2458899"/>
            <a:ext cx="336550" cy="457200"/>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a</a:t>
            </a:r>
          </a:p>
        </p:txBody>
      </p:sp>
      <p:sp>
        <p:nvSpPr>
          <p:cNvPr id="14" name="Text Box 13"/>
          <p:cNvSpPr txBox="1">
            <a:spLocks noChangeArrowheads="1"/>
          </p:cNvSpPr>
          <p:nvPr/>
        </p:nvSpPr>
        <p:spPr bwMode="auto">
          <a:xfrm>
            <a:off x="6517590" y="3663081"/>
            <a:ext cx="336550" cy="457200"/>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b</a:t>
            </a:r>
          </a:p>
        </p:txBody>
      </p:sp>
      <p:sp>
        <p:nvSpPr>
          <p:cNvPr id="15" name="Text Box 11"/>
          <p:cNvSpPr txBox="1">
            <a:spLocks noChangeArrowheads="1"/>
          </p:cNvSpPr>
          <p:nvPr/>
        </p:nvSpPr>
        <p:spPr bwMode="auto">
          <a:xfrm>
            <a:off x="6058794" y="2524991"/>
            <a:ext cx="319088" cy="457200"/>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c</a:t>
            </a:r>
          </a:p>
        </p:txBody>
      </p:sp>
      <p:sp>
        <p:nvSpPr>
          <p:cNvPr id="17" name="Text Box 8"/>
          <p:cNvSpPr txBox="1">
            <a:spLocks noChangeArrowheads="1"/>
          </p:cNvSpPr>
          <p:nvPr/>
        </p:nvSpPr>
        <p:spPr bwMode="auto">
          <a:xfrm>
            <a:off x="7377209" y="3696500"/>
            <a:ext cx="407484" cy="461665"/>
          </a:xfrm>
          <a:prstGeom prst="rect">
            <a:avLst/>
          </a:prstGeom>
          <a:noFill/>
          <a:ln w="9525">
            <a:noFill/>
            <a:miter lim="800000"/>
            <a:headEnd/>
            <a:tailEnd/>
          </a:ln>
          <a:effectLst/>
        </p:spPr>
        <p:txBody>
          <a:bodyPr wrap="none">
            <a:spAutoFit/>
          </a:bodyPr>
          <a:lstStyle/>
          <a:p>
            <a:pPr eaLnBrk="0" hangingPunct="0"/>
            <a:r>
              <a:rPr lang="en-US" sz="2400" dirty="0"/>
              <a:t>D</a:t>
            </a:r>
            <a:endParaRPr lang="en-GB" sz="2400" dirty="0"/>
          </a:p>
        </p:txBody>
      </p:sp>
      <p:sp>
        <p:nvSpPr>
          <p:cNvPr id="18" name="Right Triangle 17"/>
          <p:cNvSpPr/>
          <p:nvPr/>
        </p:nvSpPr>
        <p:spPr>
          <a:xfrm flipH="1">
            <a:off x="5482238" y="1874440"/>
            <a:ext cx="2051372" cy="1875091"/>
          </a:xfrm>
          <a:prstGeom prst="rtTriangle">
            <a:avLst/>
          </a:prstGeom>
          <a:solidFill>
            <a:srgbClr val="00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Box 15"/>
          <p:cNvSpPr txBox="1">
            <a:spLocks noChangeArrowheads="1"/>
          </p:cNvSpPr>
          <p:nvPr/>
        </p:nvSpPr>
        <p:spPr bwMode="auto">
          <a:xfrm>
            <a:off x="7173793" y="2598944"/>
            <a:ext cx="336550" cy="457200"/>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h</a:t>
            </a:r>
            <a:endParaRPr lang="en-GB" sz="2400" i="1" dirty="0">
              <a:latin typeface="Times New Roman" pitchFamily="18" charset="0"/>
            </a:endParaRPr>
          </a:p>
        </p:txBody>
      </p:sp>
      <p:sp>
        <p:nvSpPr>
          <p:cNvPr id="21" name="Text Box 3"/>
          <p:cNvSpPr txBox="1">
            <a:spLocks noChangeArrowheads="1"/>
          </p:cNvSpPr>
          <p:nvPr/>
        </p:nvSpPr>
        <p:spPr bwMode="auto">
          <a:xfrm>
            <a:off x="2493765" y="1785029"/>
            <a:ext cx="3565029" cy="461665"/>
          </a:xfrm>
          <a:prstGeom prst="rect">
            <a:avLst/>
          </a:prstGeom>
          <a:noFill/>
          <a:ln w="9525">
            <a:noFill/>
            <a:miter lim="800000"/>
            <a:headEnd/>
            <a:tailEnd/>
          </a:ln>
          <a:effectLst/>
        </p:spPr>
        <p:txBody>
          <a:bodyPr wrap="square">
            <a:spAutoFit/>
          </a:bodyPr>
          <a:lstStyle/>
          <a:p>
            <a:pPr eaLnBrk="0" hangingPunct="0"/>
            <a:r>
              <a:rPr lang="en-US" sz="2400" dirty="0">
                <a:latin typeface="+mn-lt"/>
              </a:rPr>
              <a:t>perpendicular to </a:t>
            </a:r>
            <a:r>
              <a:rPr lang="en-US" sz="2400" i="1" dirty="0">
                <a:cs typeface="Times New Roman" panose="02020603050405020304" pitchFamily="18" charset="0"/>
              </a:rPr>
              <a:t>AC</a:t>
            </a:r>
            <a:r>
              <a:rPr lang="en-US" sz="2400" dirty="0">
                <a:latin typeface="+mn-lt"/>
              </a:rPr>
              <a:t>.</a:t>
            </a:r>
            <a:endParaRPr lang="en-GB" sz="2400" dirty="0">
              <a:latin typeface="+mn-lt"/>
            </a:endParaRPr>
          </a:p>
        </p:txBody>
      </p:sp>
      <p:sp>
        <p:nvSpPr>
          <p:cNvPr id="22" name="Text Box 3"/>
          <p:cNvSpPr txBox="1">
            <a:spLocks noChangeArrowheads="1"/>
          </p:cNvSpPr>
          <p:nvPr/>
        </p:nvSpPr>
        <p:spPr bwMode="auto">
          <a:xfrm>
            <a:off x="317815" y="2350012"/>
            <a:ext cx="4922665" cy="461665"/>
          </a:xfrm>
          <a:prstGeom prst="rect">
            <a:avLst/>
          </a:prstGeom>
          <a:noFill/>
          <a:ln w="9525">
            <a:noFill/>
            <a:miter lim="800000"/>
            <a:headEnd/>
            <a:tailEnd/>
          </a:ln>
          <a:effectLst/>
        </p:spPr>
        <p:txBody>
          <a:bodyPr wrap="square">
            <a:spAutoFit/>
          </a:bodyPr>
          <a:lstStyle/>
          <a:p>
            <a:pPr eaLnBrk="0" hangingPunct="0"/>
            <a:r>
              <a:rPr lang="en-US" sz="2400" dirty="0">
                <a:solidFill>
                  <a:srgbClr val="00CC00"/>
                </a:solidFill>
                <a:latin typeface="+mn-lt"/>
              </a:rPr>
              <a:t>In the right-angled triangle </a:t>
            </a:r>
            <a:r>
              <a:rPr lang="en-US" sz="2400" i="1" dirty="0">
                <a:solidFill>
                  <a:srgbClr val="00CC00"/>
                </a:solidFill>
                <a:cs typeface="Times New Roman" panose="02020603050405020304" pitchFamily="18" charset="0"/>
              </a:rPr>
              <a:t>ABD</a:t>
            </a:r>
            <a:r>
              <a:rPr lang="en-US" sz="2400" dirty="0">
                <a:solidFill>
                  <a:srgbClr val="00CC00"/>
                </a:solidFill>
                <a:latin typeface="+mn-lt"/>
              </a:rPr>
              <a:t>.</a:t>
            </a:r>
            <a:endParaRPr lang="en-GB" sz="2400" dirty="0">
              <a:solidFill>
                <a:srgbClr val="00CC00"/>
              </a:solidFill>
              <a:latin typeface="+mn-lt"/>
            </a:endParaRPr>
          </a:p>
        </p:txBody>
      </p:sp>
      <mc:AlternateContent xmlns:mc="http://schemas.openxmlformats.org/markup-compatibility/2006" xmlns:a14="http://schemas.microsoft.com/office/drawing/2010/main">
        <mc:Choice Requires="a14">
          <p:sp>
            <p:nvSpPr>
              <p:cNvPr id="3" name="TextBox 2"/>
              <p:cNvSpPr txBox="1"/>
              <p:nvPr/>
            </p:nvSpPr>
            <p:spPr>
              <a:xfrm>
                <a:off x="1601712" y="2854068"/>
                <a:ext cx="1506246" cy="70147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unc>
                        <m:funcPr>
                          <m:ctrlPr>
                            <a:rPr lang="en-US" sz="2400" b="1" i="1" smtClean="0">
                              <a:solidFill>
                                <a:srgbClr val="00CC00"/>
                              </a:solidFill>
                              <a:latin typeface="Cambria Math" panose="02040503050406030204" pitchFamily="18" charset="0"/>
                            </a:rPr>
                          </m:ctrlPr>
                        </m:funcPr>
                        <m:fName>
                          <m:r>
                            <a:rPr lang="en-US" sz="2400" b="1" i="0" smtClean="0">
                              <a:solidFill>
                                <a:srgbClr val="00CC00"/>
                              </a:solidFill>
                              <a:latin typeface="Cambria Math" panose="02040503050406030204" pitchFamily="18" charset="0"/>
                            </a:rPr>
                            <m:t>𝐬𝐢𝐧</m:t>
                          </m:r>
                        </m:fName>
                        <m:e>
                          <m:r>
                            <a:rPr lang="en-US" sz="2400" b="1" i="1" smtClean="0">
                              <a:solidFill>
                                <a:srgbClr val="00CC00"/>
                              </a:solidFill>
                              <a:latin typeface="Cambria Math" panose="02040503050406030204" pitchFamily="18" charset="0"/>
                            </a:rPr>
                            <m:t>𝑨</m:t>
                          </m:r>
                          <m:r>
                            <a:rPr lang="en-US" sz="2400" b="1" i="1" smtClean="0">
                              <a:solidFill>
                                <a:srgbClr val="00CC00"/>
                              </a:solidFill>
                              <a:latin typeface="Cambria Math" panose="02040503050406030204" pitchFamily="18" charset="0"/>
                            </a:rPr>
                            <m:t>= </m:t>
                          </m:r>
                          <m:f>
                            <m:fPr>
                              <m:ctrlPr>
                                <a:rPr lang="en-US" sz="2400" b="1" i="1" smtClean="0">
                                  <a:solidFill>
                                    <a:srgbClr val="00CC00"/>
                                  </a:solidFill>
                                  <a:latin typeface="Cambria Math" panose="02040503050406030204" pitchFamily="18" charset="0"/>
                                </a:rPr>
                              </m:ctrlPr>
                            </m:fPr>
                            <m:num>
                              <m:r>
                                <a:rPr lang="en-US" sz="2400" b="1" i="1" smtClean="0">
                                  <a:solidFill>
                                    <a:srgbClr val="00CC00"/>
                                  </a:solidFill>
                                  <a:latin typeface="Cambria Math" panose="02040503050406030204" pitchFamily="18" charset="0"/>
                                </a:rPr>
                                <m:t>𝒉</m:t>
                              </m:r>
                            </m:num>
                            <m:den>
                              <m:r>
                                <a:rPr lang="en-US" sz="2400" b="1" i="1" smtClean="0">
                                  <a:solidFill>
                                    <a:srgbClr val="00CC00"/>
                                  </a:solidFill>
                                  <a:latin typeface="Cambria Math" panose="02040503050406030204" pitchFamily="18" charset="0"/>
                                </a:rPr>
                                <m:t>𝒄</m:t>
                              </m:r>
                            </m:den>
                          </m:f>
                        </m:e>
                      </m:func>
                    </m:oMath>
                  </m:oMathPara>
                </a14:m>
                <a:endParaRPr lang="en-GB" sz="2400" b="1" dirty="0">
                  <a:solidFill>
                    <a:srgbClr val="00CC00"/>
                  </a:solidFill>
                </a:endParaRPr>
              </a:p>
            </p:txBody>
          </p:sp>
        </mc:Choice>
        <mc:Fallback xmlns="">
          <p:sp>
            <p:nvSpPr>
              <p:cNvPr id="3" name="TextBox 2"/>
              <p:cNvSpPr txBox="1">
                <a:spLocks noRot="1" noChangeAspect="1" noMove="1" noResize="1" noEditPoints="1" noAdjustHandles="1" noChangeArrowheads="1" noChangeShapeType="1" noTextEdit="1"/>
              </p:cNvSpPr>
              <p:nvPr/>
            </p:nvSpPr>
            <p:spPr>
              <a:xfrm>
                <a:off x="1601712" y="2854068"/>
                <a:ext cx="1506246" cy="701474"/>
              </a:xfrm>
              <a:prstGeom prst="rect">
                <a:avLst/>
              </a:prstGeom>
              <a:blipFill rotWithShape="0">
                <a:blip r:embed="rId2"/>
                <a:stretch>
                  <a:fillRect/>
                </a:stretch>
              </a:blipFill>
            </p:spPr>
            <p:txBody>
              <a:bodyPr/>
              <a:lstStyle/>
              <a:p>
                <a:r>
                  <a:rPr lang="en-GB">
                    <a:noFill/>
                  </a:rPr>
                  <a:t> </a:t>
                </a:r>
              </a:p>
            </p:txBody>
          </p:sp>
        </mc:Fallback>
      </mc:AlternateContent>
      <p:sp>
        <p:nvSpPr>
          <p:cNvPr id="23" name="Pie 22"/>
          <p:cNvSpPr/>
          <p:nvPr/>
        </p:nvSpPr>
        <p:spPr>
          <a:xfrm>
            <a:off x="5062923" y="3288106"/>
            <a:ext cx="848931" cy="914400"/>
          </a:xfrm>
          <a:prstGeom prst="pie">
            <a:avLst>
              <a:gd name="adj1" fmla="val 19100117"/>
              <a:gd name="adj2" fmla="val 21536847"/>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4" name="Text Box 3"/>
          <p:cNvSpPr txBox="1">
            <a:spLocks noChangeArrowheads="1"/>
          </p:cNvSpPr>
          <p:nvPr/>
        </p:nvSpPr>
        <p:spPr bwMode="auto">
          <a:xfrm>
            <a:off x="341205" y="3595804"/>
            <a:ext cx="1802931" cy="461665"/>
          </a:xfrm>
          <a:prstGeom prst="rect">
            <a:avLst/>
          </a:prstGeom>
          <a:noFill/>
          <a:ln w="9525">
            <a:noFill/>
            <a:miter lim="800000"/>
            <a:headEnd/>
            <a:tailEnd/>
          </a:ln>
          <a:effectLst/>
        </p:spPr>
        <p:txBody>
          <a:bodyPr wrap="square">
            <a:spAutoFit/>
          </a:bodyPr>
          <a:lstStyle/>
          <a:p>
            <a:pPr eaLnBrk="0" hangingPunct="0"/>
            <a:r>
              <a:rPr lang="en-US" sz="2400" dirty="0">
                <a:solidFill>
                  <a:srgbClr val="00CC00"/>
                </a:solidFill>
                <a:latin typeface="+mn-lt"/>
              </a:rPr>
              <a:t>This gives</a:t>
            </a:r>
            <a:endParaRPr lang="en-GB" sz="2400" dirty="0">
              <a:solidFill>
                <a:srgbClr val="00CC00"/>
              </a:solidFill>
              <a:latin typeface="+mn-lt"/>
            </a:endParaRPr>
          </a:p>
        </p:txBody>
      </p:sp>
      <p:sp>
        <p:nvSpPr>
          <p:cNvPr id="25" name="Text Box 3"/>
          <p:cNvSpPr txBox="1">
            <a:spLocks noChangeArrowheads="1"/>
          </p:cNvSpPr>
          <p:nvPr/>
        </p:nvSpPr>
        <p:spPr bwMode="auto">
          <a:xfrm>
            <a:off x="2036802" y="3609053"/>
            <a:ext cx="1802931" cy="461665"/>
          </a:xfrm>
          <a:prstGeom prst="rect">
            <a:avLst/>
          </a:prstGeom>
          <a:noFill/>
          <a:ln w="9525">
            <a:noFill/>
            <a:miter lim="800000"/>
            <a:headEnd/>
            <a:tailEnd/>
          </a:ln>
          <a:effectLst/>
        </p:spPr>
        <p:txBody>
          <a:bodyPr wrap="square">
            <a:spAutoFit/>
          </a:bodyPr>
          <a:lstStyle/>
          <a:p>
            <a:pPr eaLnBrk="0" hangingPunct="0"/>
            <a:r>
              <a:rPr lang="en-US" sz="2400" i="1" dirty="0">
                <a:latin typeface="Times New Roman" panose="02020603050405020304" pitchFamily="18" charset="0"/>
                <a:cs typeface="Times New Roman" panose="02020603050405020304" pitchFamily="18" charset="0"/>
              </a:rPr>
              <a:t>h</a:t>
            </a:r>
            <a:r>
              <a:rPr lang="en-US" sz="2400" dirty="0">
                <a:solidFill>
                  <a:srgbClr val="00CC00"/>
                </a:solidFill>
              </a:rPr>
              <a:t> </a:t>
            </a:r>
            <a:r>
              <a:rPr lang="en-US" sz="2400" dirty="0">
                <a:solidFill>
                  <a:srgbClr val="00CC00"/>
                </a:solidFill>
                <a:latin typeface="Times New Roman" panose="02020603050405020304" pitchFamily="18" charset="0"/>
                <a:cs typeface="Times New Roman" panose="02020603050405020304" pitchFamily="18" charset="0"/>
              </a:rPr>
              <a:t>=</a:t>
            </a:r>
            <a:r>
              <a:rPr lang="en-US" sz="2400" dirty="0">
                <a:solidFill>
                  <a:srgbClr val="00CC00"/>
                </a:solidFill>
              </a:rPr>
              <a:t> </a:t>
            </a:r>
            <a:r>
              <a:rPr lang="en-US" sz="2400" i="1" dirty="0">
                <a:solidFill>
                  <a:srgbClr val="00CC00"/>
                </a:solidFill>
                <a:latin typeface="Times New Roman" panose="02020603050405020304" pitchFamily="18" charset="0"/>
                <a:cs typeface="Times New Roman" panose="02020603050405020304" pitchFamily="18" charset="0"/>
              </a:rPr>
              <a:t>c </a:t>
            </a:r>
            <a:r>
              <a:rPr lang="en-US" sz="2400" dirty="0">
                <a:solidFill>
                  <a:srgbClr val="00CC00"/>
                </a:solidFill>
                <a:latin typeface="Times New Roman" panose="02020603050405020304" pitchFamily="18" charset="0"/>
                <a:cs typeface="Times New Roman" panose="02020603050405020304" pitchFamily="18" charset="0"/>
              </a:rPr>
              <a:t>sin </a:t>
            </a:r>
            <a:r>
              <a:rPr lang="en-US" sz="2400" i="1" dirty="0">
                <a:solidFill>
                  <a:srgbClr val="00CC00"/>
                </a:solidFill>
                <a:latin typeface="Times New Roman" panose="02020603050405020304" pitchFamily="18" charset="0"/>
                <a:cs typeface="Times New Roman" panose="02020603050405020304" pitchFamily="18" charset="0"/>
              </a:rPr>
              <a:t>A</a:t>
            </a:r>
            <a:endParaRPr lang="en-GB" sz="2400" i="1" dirty="0">
              <a:solidFill>
                <a:srgbClr val="00CC00"/>
              </a:solidFill>
              <a:latin typeface="Times New Roman" panose="02020603050405020304" pitchFamily="18" charset="0"/>
              <a:cs typeface="Times New Roman" panose="02020603050405020304" pitchFamily="18" charset="0"/>
            </a:endParaRPr>
          </a:p>
        </p:txBody>
      </p:sp>
      <p:sp>
        <p:nvSpPr>
          <p:cNvPr id="26" name="Right Triangle 25"/>
          <p:cNvSpPr/>
          <p:nvPr/>
        </p:nvSpPr>
        <p:spPr>
          <a:xfrm>
            <a:off x="7536176" y="1890336"/>
            <a:ext cx="1136939" cy="1859195"/>
          </a:xfrm>
          <a:prstGeom prst="rtTriangle">
            <a:avLst/>
          </a:prstGeom>
          <a:solidFill>
            <a:srgbClr val="FF66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7542338" y="3522515"/>
            <a:ext cx="234950" cy="214113"/>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Pie 19"/>
          <p:cNvSpPr/>
          <p:nvPr/>
        </p:nvSpPr>
        <p:spPr>
          <a:xfrm flipH="1">
            <a:off x="8252210" y="3296104"/>
            <a:ext cx="844511" cy="914400"/>
          </a:xfrm>
          <a:prstGeom prst="pie">
            <a:avLst>
              <a:gd name="adj1" fmla="val 18078419"/>
              <a:gd name="adj2" fmla="val 21536847"/>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Line 14"/>
          <p:cNvSpPr>
            <a:spLocks noChangeShapeType="1"/>
          </p:cNvSpPr>
          <p:nvPr/>
        </p:nvSpPr>
        <p:spPr bwMode="auto">
          <a:xfrm>
            <a:off x="7540760" y="1874440"/>
            <a:ext cx="8416" cy="1883031"/>
          </a:xfrm>
          <a:prstGeom prst="line">
            <a:avLst/>
          </a:prstGeom>
          <a:noFill/>
          <a:ln w="28575">
            <a:solidFill>
              <a:srgbClr val="FF0000"/>
            </a:solidFill>
            <a:prstDash val="sysDot"/>
            <a:round/>
            <a:headEnd/>
            <a:tailEnd/>
          </a:ln>
          <a:effectLst/>
        </p:spPr>
        <p:txBody>
          <a:bodyPr/>
          <a:lstStyle/>
          <a:p>
            <a:endParaRPr lang="en-GB" sz="2400"/>
          </a:p>
        </p:txBody>
      </p:sp>
      <p:sp>
        <p:nvSpPr>
          <p:cNvPr id="27" name="Text Box 3"/>
          <p:cNvSpPr txBox="1">
            <a:spLocks noChangeArrowheads="1"/>
          </p:cNvSpPr>
          <p:nvPr/>
        </p:nvSpPr>
        <p:spPr bwMode="auto">
          <a:xfrm>
            <a:off x="317815" y="4006196"/>
            <a:ext cx="4922665" cy="461665"/>
          </a:xfrm>
          <a:prstGeom prst="rect">
            <a:avLst/>
          </a:prstGeom>
          <a:noFill/>
          <a:ln w="9525">
            <a:noFill/>
            <a:miter lim="800000"/>
            <a:headEnd/>
            <a:tailEnd/>
          </a:ln>
          <a:effectLst/>
        </p:spPr>
        <p:txBody>
          <a:bodyPr wrap="square">
            <a:spAutoFit/>
          </a:bodyPr>
          <a:lstStyle/>
          <a:p>
            <a:pPr eaLnBrk="0" hangingPunct="0"/>
            <a:r>
              <a:rPr lang="en-US" sz="2400" dirty="0">
                <a:solidFill>
                  <a:srgbClr val="FF66CC"/>
                </a:solidFill>
                <a:latin typeface="+mn-lt"/>
              </a:rPr>
              <a:t>In the right-angled triangle </a:t>
            </a:r>
            <a:r>
              <a:rPr lang="en-US" sz="2400" i="1" dirty="0">
                <a:solidFill>
                  <a:srgbClr val="FF66CC"/>
                </a:solidFill>
                <a:cs typeface="Times New Roman" panose="02020603050405020304" pitchFamily="18" charset="0"/>
              </a:rPr>
              <a:t>BCD</a:t>
            </a:r>
            <a:r>
              <a:rPr lang="en-US" sz="2400" dirty="0">
                <a:solidFill>
                  <a:srgbClr val="FF66CC"/>
                </a:solidFill>
                <a:latin typeface="+mn-lt"/>
              </a:rPr>
              <a:t>.</a:t>
            </a:r>
            <a:endParaRPr lang="en-GB" sz="2400" dirty="0">
              <a:solidFill>
                <a:srgbClr val="FF66CC"/>
              </a:solidFill>
              <a:latin typeface="+mn-lt"/>
            </a:endParaRPr>
          </a:p>
        </p:txBody>
      </p:sp>
      <mc:AlternateContent xmlns:mc="http://schemas.openxmlformats.org/markup-compatibility/2006" xmlns:a14="http://schemas.microsoft.com/office/drawing/2010/main">
        <mc:Choice Requires="a14">
          <p:sp>
            <p:nvSpPr>
              <p:cNvPr id="28" name="TextBox 27"/>
              <p:cNvSpPr txBox="1"/>
              <p:nvPr/>
            </p:nvSpPr>
            <p:spPr>
              <a:xfrm>
                <a:off x="1601712" y="4510252"/>
                <a:ext cx="1506246" cy="70147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unc>
                        <m:funcPr>
                          <m:ctrlPr>
                            <a:rPr lang="en-US" sz="2400" b="1" i="1" smtClean="0">
                              <a:solidFill>
                                <a:srgbClr val="FF66CC"/>
                              </a:solidFill>
                              <a:latin typeface="Cambria Math" panose="02040503050406030204" pitchFamily="18" charset="0"/>
                            </a:rPr>
                          </m:ctrlPr>
                        </m:funcPr>
                        <m:fName>
                          <m:r>
                            <a:rPr lang="en-US" sz="2400" b="1" i="0" smtClean="0">
                              <a:solidFill>
                                <a:srgbClr val="FF66CC"/>
                              </a:solidFill>
                              <a:latin typeface="Cambria Math" panose="02040503050406030204" pitchFamily="18" charset="0"/>
                            </a:rPr>
                            <m:t>𝐬𝐢𝐧</m:t>
                          </m:r>
                        </m:fName>
                        <m:e>
                          <m:r>
                            <a:rPr lang="en-US" sz="2400" b="1" i="1" smtClean="0">
                              <a:solidFill>
                                <a:srgbClr val="FF66CC"/>
                              </a:solidFill>
                              <a:latin typeface="Cambria Math" panose="02040503050406030204" pitchFamily="18" charset="0"/>
                            </a:rPr>
                            <m:t>𝑪</m:t>
                          </m:r>
                          <m:r>
                            <a:rPr lang="en-US" sz="2400" b="1" i="1" smtClean="0">
                              <a:solidFill>
                                <a:srgbClr val="FF66CC"/>
                              </a:solidFill>
                              <a:latin typeface="Cambria Math" panose="02040503050406030204" pitchFamily="18" charset="0"/>
                            </a:rPr>
                            <m:t>= </m:t>
                          </m:r>
                          <m:f>
                            <m:fPr>
                              <m:ctrlPr>
                                <a:rPr lang="en-US" sz="2400" b="1" i="1" smtClean="0">
                                  <a:solidFill>
                                    <a:srgbClr val="FF66CC"/>
                                  </a:solidFill>
                                  <a:latin typeface="Cambria Math" panose="02040503050406030204" pitchFamily="18" charset="0"/>
                                </a:rPr>
                              </m:ctrlPr>
                            </m:fPr>
                            <m:num>
                              <m:r>
                                <a:rPr lang="en-US" sz="2400" b="1" i="1" smtClean="0">
                                  <a:solidFill>
                                    <a:srgbClr val="FF66CC"/>
                                  </a:solidFill>
                                  <a:latin typeface="Cambria Math" panose="02040503050406030204" pitchFamily="18" charset="0"/>
                                </a:rPr>
                                <m:t>𝒉</m:t>
                              </m:r>
                            </m:num>
                            <m:den>
                              <m:r>
                                <a:rPr lang="en-US" sz="2400" b="1" i="1" smtClean="0">
                                  <a:solidFill>
                                    <a:srgbClr val="FF66CC"/>
                                  </a:solidFill>
                                  <a:latin typeface="Cambria Math" panose="02040503050406030204" pitchFamily="18" charset="0"/>
                                </a:rPr>
                                <m:t>𝒂</m:t>
                              </m:r>
                            </m:den>
                          </m:f>
                        </m:e>
                      </m:func>
                    </m:oMath>
                  </m:oMathPara>
                </a14:m>
                <a:endParaRPr lang="en-GB" sz="2400" b="1" dirty="0">
                  <a:solidFill>
                    <a:srgbClr val="FF66CC"/>
                  </a:solidFill>
                </a:endParaRPr>
              </a:p>
            </p:txBody>
          </p:sp>
        </mc:Choice>
        <mc:Fallback xmlns="">
          <p:sp>
            <p:nvSpPr>
              <p:cNvPr id="28" name="TextBox 27"/>
              <p:cNvSpPr txBox="1">
                <a:spLocks noRot="1" noChangeAspect="1" noMove="1" noResize="1" noEditPoints="1" noAdjustHandles="1" noChangeArrowheads="1" noChangeShapeType="1" noTextEdit="1"/>
              </p:cNvSpPr>
              <p:nvPr/>
            </p:nvSpPr>
            <p:spPr>
              <a:xfrm>
                <a:off x="1601712" y="4510252"/>
                <a:ext cx="1506246" cy="701474"/>
              </a:xfrm>
              <a:prstGeom prst="rect">
                <a:avLst/>
              </a:prstGeom>
              <a:blipFill rotWithShape="0">
                <a:blip r:embed="rId3"/>
                <a:stretch>
                  <a:fillRect/>
                </a:stretch>
              </a:blipFill>
            </p:spPr>
            <p:txBody>
              <a:bodyPr/>
              <a:lstStyle/>
              <a:p>
                <a:r>
                  <a:rPr lang="en-GB">
                    <a:noFill/>
                  </a:rPr>
                  <a:t> </a:t>
                </a:r>
              </a:p>
            </p:txBody>
          </p:sp>
        </mc:Fallback>
      </mc:AlternateContent>
      <p:sp>
        <p:nvSpPr>
          <p:cNvPr id="29" name="Text Box 3"/>
          <p:cNvSpPr txBox="1">
            <a:spLocks noChangeArrowheads="1"/>
          </p:cNvSpPr>
          <p:nvPr/>
        </p:nvSpPr>
        <p:spPr bwMode="auto">
          <a:xfrm>
            <a:off x="341205" y="5251988"/>
            <a:ext cx="1802931" cy="461665"/>
          </a:xfrm>
          <a:prstGeom prst="rect">
            <a:avLst/>
          </a:prstGeom>
          <a:noFill/>
          <a:ln w="9525">
            <a:noFill/>
            <a:miter lim="800000"/>
            <a:headEnd/>
            <a:tailEnd/>
          </a:ln>
          <a:effectLst/>
        </p:spPr>
        <p:txBody>
          <a:bodyPr wrap="square">
            <a:spAutoFit/>
          </a:bodyPr>
          <a:lstStyle/>
          <a:p>
            <a:pPr eaLnBrk="0" hangingPunct="0"/>
            <a:r>
              <a:rPr lang="en-US" sz="2400" dirty="0">
                <a:solidFill>
                  <a:srgbClr val="FF66CC"/>
                </a:solidFill>
                <a:latin typeface="+mn-lt"/>
              </a:rPr>
              <a:t>This gives</a:t>
            </a:r>
            <a:endParaRPr lang="en-GB" sz="2400" dirty="0">
              <a:solidFill>
                <a:srgbClr val="FF66CC"/>
              </a:solidFill>
              <a:latin typeface="+mn-lt"/>
            </a:endParaRPr>
          </a:p>
        </p:txBody>
      </p:sp>
      <p:sp>
        <p:nvSpPr>
          <p:cNvPr id="30" name="Text Box 3"/>
          <p:cNvSpPr txBox="1">
            <a:spLocks noChangeArrowheads="1"/>
          </p:cNvSpPr>
          <p:nvPr/>
        </p:nvSpPr>
        <p:spPr bwMode="auto">
          <a:xfrm>
            <a:off x="2036802" y="5265237"/>
            <a:ext cx="1802931" cy="461665"/>
          </a:xfrm>
          <a:prstGeom prst="rect">
            <a:avLst/>
          </a:prstGeom>
          <a:noFill/>
          <a:ln w="9525">
            <a:noFill/>
            <a:miter lim="800000"/>
            <a:headEnd/>
            <a:tailEnd/>
          </a:ln>
          <a:effectLst/>
        </p:spPr>
        <p:txBody>
          <a:bodyPr wrap="square">
            <a:spAutoFit/>
          </a:bodyPr>
          <a:lstStyle/>
          <a:p>
            <a:pPr eaLnBrk="0" hangingPunct="0"/>
            <a:r>
              <a:rPr lang="en-US" sz="2400" i="1" dirty="0">
                <a:latin typeface="Times New Roman" panose="02020603050405020304" pitchFamily="18" charset="0"/>
                <a:cs typeface="Times New Roman" panose="02020603050405020304" pitchFamily="18" charset="0"/>
              </a:rPr>
              <a:t>h</a:t>
            </a:r>
            <a:r>
              <a:rPr lang="en-US" sz="2400" dirty="0">
                <a:solidFill>
                  <a:srgbClr val="FF66CC"/>
                </a:solidFill>
              </a:rPr>
              <a:t> </a:t>
            </a:r>
            <a:r>
              <a:rPr lang="en-US" sz="2400" dirty="0">
                <a:solidFill>
                  <a:srgbClr val="FF66CC"/>
                </a:solidFill>
                <a:latin typeface="Times New Roman" panose="02020603050405020304" pitchFamily="18" charset="0"/>
                <a:cs typeface="Times New Roman" panose="02020603050405020304" pitchFamily="18" charset="0"/>
              </a:rPr>
              <a:t>=</a:t>
            </a:r>
            <a:r>
              <a:rPr lang="en-US" sz="2400" dirty="0">
                <a:solidFill>
                  <a:srgbClr val="FF66CC"/>
                </a:solidFill>
              </a:rPr>
              <a:t> </a:t>
            </a:r>
            <a:r>
              <a:rPr lang="en-US" sz="2400" i="1" dirty="0">
                <a:solidFill>
                  <a:srgbClr val="FF66CC"/>
                </a:solidFill>
                <a:latin typeface="Times New Roman" panose="02020603050405020304" pitchFamily="18" charset="0"/>
                <a:cs typeface="Times New Roman" panose="02020603050405020304" pitchFamily="18" charset="0"/>
              </a:rPr>
              <a:t>a </a:t>
            </a:r>
            <a:r>
              <a:rPr lang="en-US" sz="2400" dirty="0">
                <a:solidFill>
                  <a:srgbClr val="FF66CC"/>
                </a:solidFill>
                <a:latin typeface="Times New Roman" panose="02020603050405020304" pitchFamily="18" charset="0"/>
                <a:cs typeface="Times New Roman" panose="02020603050405020304" pitchFamily="18" charset="0"/>
              </a:rPr>
              <a:t>sin </a:t>
            </a:r>
            <a:r>
              <a:rPr lang="en-US" sz="2400" i="1" dirty="0">
                <a:solidFill>
                  <a:srgbClr val="FF66CC"/>
                </a:solidFill>
                <a:latin typeface="Times New Roman" panose="02020603050405020304" pitchFamily="18" charset="0"/>
                <a:cs typeface="Times New Roman" panose="02020603050405020304" pitchFamily="18" charset="0"/>
              </a:rPr>
              <a:t>C</a:t>
            </a:r>
            <a:endParaRPr lang="en-GB" sz="2400" i="1" dirty="0">
              <a:solidFill>
                <a:srgbClr val="FF66CC"/>
              </a:solidFill>
              <a:latin typeface="Times New Roman" panose="02020603050405020304" pitchFamily="18" charset="0"/>
              <a:cs typeface="Times New Roman" panose="02020603050405020304" pitchFamily="18" charset="0"/>
            </a:endParaRPr>
          </a:p>
        </p:txBody>
      </p:sp>
      <p:sp>
        <p:nvSpPr>
          <p:cNvPr id="31" name="Text Box 3"/>
          <p:cNvSpPr txBox="1">
            <a:spLocks noChangeArrowheads="1"/>
          </p:cNvSpPr>
          <p:nvPr/>
        </p:nvSpPr>
        <p:spPr bwMode="auto">
          <a:xfrm>
            <a:off x="224631" y="5670736"/>
            <a:ext cx="4933454" cy="461665"/>
          </a:xfrm>
          <a:prstGeom prst="rect">
            <a:avLst/>
          </a:prstGeom>
          <a:noFill/>
          <a:ln w="9525">
            <a:noFill/>
            <a:miter lim="800000"/>
            <a:headEnd/>
            <a:tailEnd/>
          </a:ln>
          <a:effectLst/>
        </p:spPr>
        <p:txBody>
          <a:bodyPr wrap="square">
            <a:spAutoFit/>
          </a:bodyPr>
          <a:lstStyle/>
          <a:p>
            <a:pPr eaLnBrk="0" hangingPunct="0"/>
            <a:r>
              <a:rPr lang="en-US" sz="2400" dirty="0">
                <a:latin typeface="+mn-lt"/>
              </a:rPr>
              <a:t>Equate the values of </a:t>
            </a:r>
            <a:r>
              <a:rPr lang="en-US" sz="2400" i="1" dirty="0">
                <a:cs typeface="Times New Roman" panose="02020603050405020304" pitchFamily="18" charset="0"/>
              </a:rPr>
              <a:t>h</a:t>
            </a:r>
            <a:r>
              <a:rPr lang="en-US" sz="2400" dirty="0">
                <a:latin typeface="+mn-lt"/>
              </a:rPr>
              <a:t> to give</a:t>
            </a:r>
            <a:endParaRPr lang="en-GB" sz="2400" dirty="0">
              <a:latin typeface="+mn-lt"/>
            </a:endParaRPr>
          </a:p>
        </p:txBody>
      </p:sp>
      <p:sp>
        <p:nvSpPr>
          <p:cNvPr id="32" name="Text Box 3"/>
          <p:cNvSpPr txBox="1">
            <a:spLocks noChangeArrowheads="1"/>
          </p:cNvSpPr>
          <p:nvPr/>
        </p:nvSpPr>
        <p:spPr bwMode="auto">
          <a:xfrm>
            <a:off x="2144136" y="6132401"/>
            <a:ext cx="1802931" cy="461665"/>
          </a:xfrm>
          <a:prstGeom prst="rect">
            <a:avLst/>
          </a:prstGeom>
          <a:noFill/>
          <a:ln w="9525">
            <a:noFill/>
            <a:miter lim="800000"/>
            <a:headEnd/>
            <a:tailEnd/>
          </a:ln>
          <a:effectLst/>
        </p:spPr>
        <p:txBody>
          <a:bodyPr wrap="square">
            <a:spAutoFit/>
          </a:bodyPr>
          <a:lstStyle/>
          <a:p>
            <a:pPr eaLnBrk="0" hangingPunct="0"/>
            <a:r>
              <a:rPr lang="en-US" sz="2400" dirty="0">
                <a:solidFill>
                  <a:srgbClr val="FF66CC"/>
                </a:solidFill>
              </a:rPr>
              <a:t> </a:t>
            </a:r>
            <a:r>
              <a:rPr lang="en-US" sz="2400" dirty="0">
                <a:solidFill>
                  <a:srgbClr val="FF66CC"/>
                </a:solidFill>
                <a:latin typeface="Times New Roman" panose="02020603050405020304" pitchFamily="18" charset="0"/>
                <a:cs typeface="Times New Roman" panose="02020603050405020304" pitchFamily="18" charset="0"/>
              </a:rPr>
              <a:t>=</a:t>
            </a:r>
            <a:r>
              <a:rPr lang="en-US" sz="2400" dirty="0">
                <a:solidFill>
                  <a:srgbClr val="FF66CC"/>
                </a:solidFill>
              </a:rPr>
              <a:t> </a:t>
            </a:r>
            <a:r>
              <a:rPr lang="en-US" sz="2400" i="1" dirty="0">
                <a:solidFill>
                  <a:srgbClr val="FF66CC"/>
                </a:solidFill>
                <a:latin typeface="Times New Roman" panose="02020603050405020304" pitchFamily="18" charset="0"/>
                <a:cs typeface="Times New Roman" panose="02020603050405020304" pitchFamily="18" charset="0"/>
              </a:rPr>
              <a:t>a </a:t>
            </a:r>
            <a:r>
              <a:rPr lang="en-US" sz="2400" dirty="0">
                <a:solidFill>
                  <a:srgbClr val="FF66CC"/>
                </a:solidFill>
                <a:latin typeface="Times New Roman" panose="02020603050405020304" pitchFamily="18" charset="0"/>
                <a:cs typeface="Times New Roman" panose="02020603050405020304" pitchFamily="18" charset="0"/>
              </a:rPr>
              <a:t>sin </a:t>
            </a:r>
            <a:r>
              <a:rPr lang="en-US" sz="2400" i="1" dirty="0">
                <a:solidFill>
                  <a:srgbClr val="FF66CC"/>
                </a:solidFill>
                <a:latin typeface="Times New Roman" panose="02020603050405020304" pitchFamily="18" charset="0"/>
                <a:cs typeface="Times New Roman" panose="02020603050405020304" pitchFamily="18" charset="0"/>
              </a:rPr>
              <a:t>C</a:t>
            </a:r>
            <a:endParaRPr lang="en-GB" sz="2400" i="1" dirty="0">
              <a:solidFill>
                <a:srgbClr val="FF66CC"/>
              </a:solidFill>
              <a:latin typeface="Times New Roman" panose="02020603050405020304" pitchFamily="18" charset="0"/>
              <a:cs typeface="Times New Roman" panose="02020603050405020304" pitchFamily="18" charset="0"/>
            </a:endParaRPr>
          </a:p>
        </p:txBody>
      </p:sp>
      <p:sp>
        <p:nvSpPr>
          <p:cNvPr id="33" name="Text Box 3"/>
          <p:cNvSpPr txBox="1">
            <a:spLocks noChangeArrowheads="1"/>
          </p:cNvSpPr>
          <p:nvPr/>
        </p:nvSpPr>
        <p:spPr bwMode="auto">
          <a:xfrm>
            <a:off x="1146741" y="6104238"/>
            <a:ext cx="1208094" cy="461665"/>
          </a:xfrm>
          <a:prstGeom prst="rect">
            <a:avLst/>
          </a:prstGeom>
          <a:noFill/>
          <a:ln w="9525">
            <a:noFill/>
            <a:miter lim="800000"/>
            <a:headEnd/>
            <a:tailEnd/>
          </a:ln>
          <a:effectLst/>
        </p:spPr>
        <p:txBody>
          <a:bodyPr wrap="square">
            <a:spAutoFit/>
          </a:bodyPr>
          <a:lstStyle/>
          <a:p>
            <a:pPr eaLnBrk="0" hangingPunct="0"/>
            <a:r>
              <a:rPr lang="en-US" sz="2400" i="1" dirty="0">
                <a:solidFill>
                  <a:srgbClr val="00CC00"/>
                </a:solidFill>
                <a:latin typeface="Times New Roman" panose="02020603050405020304" pitchFamily="18" charset="0"/>
                <a:cs typeface="Times New Roman" panose="02020603050405020304" pitchFamily="18" charset="0"/>
              </a:rPr>
              <a:t>c </a:t>
            </a:r>
            <a:r>
              <a:rPr lang="en-US" sz="2400" dirty="0">
                <a:solidFill>
                  <a:srgbClr val="00CC00"/>
                </a:solidFill>
                <a:latin typeface="Times New Roman" panose="02020603050405020304" pitchFamily="18" charset="0"/>
                <a:cs typeface="Times New Roman" panose="02020603050405020304" pitchFamily="18" charset="0"/>
              </a:rPr>
              <a:t>sin </a:t>
            </a:r>
            <a:r>
              <a:rPr lang="en-US" sz="2400" i="1" dirty="0">
                <a:solidFill>
                  <a:srgbClr val="00CC00"/>
                </a:solidFill>
                <a:latin typeface="Times New Roman" panose="02020603050405020304" pitchFamily="18" charset="0"/>
                <a:cs typeface="Times New Roman" panose="02020603050405020304" pitchFamily="18" charset="0"/>
              </a:rPr>
              <a:t>A</a:t>
            </a:r>
            <a:endParaRPr lang="en-GB" sz="2400" i="1" dirty="0">
              <a:solidFill>
                <a:srgbClr val="00CC00"/>
              </a:solidFill>
              <a:latin typeface="Times New Roman" panose="02020603050405020304" pitchFamily="18" charset="0"/>
              <a:cs typeface="Times New Roman" panose="02020603050405020304" pitchFamily="18" charset="0"/>
            </a:endParaRPr>
          </a:p>
        </p:txBody>
      </p:sp>
      <p:sp>
        <p:nvSpPr>
          <p:cNvPr id="34" name="Rectangle 4"/>
          <p:cNvSpPr>
            <a:spLocks noGrp="1" noChangeArrowheads="1"/>
          </p:cNvSpPr>
          <p:nvPr>
            <p:ph type="title" idx="4294967295"/>
          </p:nvPr>
        </p:nvSpPr>
        <p:spPr>
          <a:xfrm>
            <a:off x="411162" y="36294"/>
            <a:ext cx="8229600" cy="723204"/>
          </a:xfrm>
        </p:spPr>
        <p:txBody>
          <a:bodyPr>
            <a:noAutofit/>
          </a:bodyPr>
          <a:lstStyle/>
          <a:p>
            <a:r>
              <a:rPr lang="en-GB" sz="3200" dirty="0"/>
              <a:t>The sine rule</a:t>
            </a:r>
          </a:p>
        </p:txBody>
      </p:sp>
      <p:sp>
        <p:nvSpPr>
          <p:cNvPr id="36" name="Text Box 3"/>
          <p:cNvSpPr txBox="1">
            <a:spLocks noChangeArrowheads="1"/>
          </p:cNvSpPr>
          <p:nvPr/>
        </p:nvSpPr>
        <p:spPr bwMode="auto">
          <a:xfrm>
            <a:off x="5285120" y="4005064"/>
            <a:ext cx="3818412" cy="830997"/>
          </a:xfrm>
          <a:prstGeom prst="rect">
            <a:avLst/>
          </a:prstGeom>
          <a:noFill/>
          <a:ln w="9525">
            <a:noFill/>
            <a:miter lim="800000"/>
            <a:headEnd/>
            <a:tailEnd/>
          </a:ln>
          <a:effectLst/>
        </p:spPr>
        <p:txBody>
          <a:bodyPr wrap="square">
            <a:spAutoFit/>
          </a:bodyPr>
          <a:lstStyle/>
          <a:p>
            <a:pPr eaLnBrk="0" hangingPunct="0"/>
            <a:r>
              <a:rPr lang="en-US" sz="2400" dirty="0">
                <a:latin typeface="+mn-lt"/>
              </a:rPr>
              <a:t>Rearranging this equation gives</a:t>
            </a:r>
            <a:endParaRPr lang="en-GB" sz="2400" dirty="0">
              <a:latin typeface="+mn-lt"/>
            </a:endParaRPr>
          </a:p>
        </p:txBody>
      </p:sp>
      <mc:AlternateContent xmlns:mc="http://schemas.openxmlformats.org/markup-compatibility/2006" xmlns:a14="http://schemas.microsoft.com/office/drawing/2010/main">
        <mc:Choice Requires="a14">
          <p:sp>
            <p:nvSpPr>
              <p:cNvPr id="37" name="TextBox 36"/>
              <p:cNvSpPr txBox="1"/>
              <p:nvPr/>
            </p:nvSpPr>
            <p:spPr>
              <a:xfrm>
                <a:off x="5968856" y="4754948"/>
                <a:ext cx="1769652" cy="69403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400" i="1" smtClean="0">
                              <a:latin typeface="Cambria Math" panose="02040503050406030204" pitchFamily="18" charset="0"/>
                            </a:rPr>
                          </m:ctrlPr>
                        </m:fPr>
                        <m:num>
                          <m:func>
                            <m:funcPr>
                              <m:ctrlPr>
                                <a:rPr lang="en-US" sz="2400" b="0" i="1" smtClean="0">
                                  <a:solidFill>
                                    <a:srgbClr val="00CC00"/>
                                  </a:solidFill>
                                  <a:latin typeface="Cambria Math" panose="02040503050406030204" pitchFamily="18" charset="0"/>
                                </a:rPr>
                              </m:ctrlPr>
                            </m:funcPr>
                            <m:fName>
                              <m:r>
                                <m:rPr>
                                  <m:sty m:val="p"/>
                                </m:rPr>
                                <a:rPr lang="en-US" sz="2400" b="0" i="0" smtClean="0">
                                  <a:solidFill>
                                    <a:srgbClr val="00CC00"/>
                                  </a:solidFill>
                                  <a:latin typeface="Cambria Math" panose="02040503050406030204" pitchFamily="18" charset="0"/>
                                </a:rPr>
                                <m:t>sin</m:t>
                              </m:r>
                            </m:fName>
                            <m:e>
                              <m:r>
                                <a:rPr lang="en-US" sz="2400" b="0" i="1" smtClean="0">
                                  <a:solidFill>
                                    <a:srgbClr val="00CC00"/>
                                  </a:solidFill>
                                  <a:latin typeface="Cambria Math" panose="02040503050406030204" pitchFamily="18" charset="0"/>
                                </a:rPr>
                                <m:t>𝐴</m:t>
                              </m:r>
                            </m:e>
                          </m:func>
                        </m:num>
                        <m:den>
                          <m:r>
                            <a:rPr lang="en-US" sz="2400" b="0" i="1" smtClean="0">
                              <a:solidFill>
                                <a:srgbClr val="FF66CC"/>
                              </a:solidFill>
                              <a:latin typeface="Cambria Math" panose="02040503050406030204" pitchFamily="18" charset="0"/>
                            </a:rPr>
                            <m:t>𝑎</m:t>
                          </m:r>
                        </m:den>
                      </m:f>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func>
                            <m:funcPr>
                              <m:ctrlPr>
                                <a:rPr lang="en-US" sz="2400" b="0" i="1" smtClean="0">
                                  <a:solidFill>
                                    <a:srgbClr val="FF66CC"/>
                                  </a:solidFill>
                                  <a:latin typeface="Cambria Math" panose="02040503050406030204" pitchFamily="18" charset="0"/>
                                </a:rPr>
                              </m:ctrlPr>
                            </m:funcPr>
                            <m:fName>
                              <m:r>
                                <m:rPr>
                                  <m:sty m:val="p"/>
                                </m:rPr>
                                <a:rPr lang="en-US" sz="2400" b="0" i="0" smtClean="0">
                                  <a:solidFill>
                                    <a:srgbClr val="FF66CC"/>
                                  </a:solidFill>
                                  <a:latin typeface="Cambria Math" panose="02040503050406030204" pitchFamily="18" charset="0"/>
                                </a:rPr>
                                <m:t>sin</m:t>
                              </m:r>
                            </m:fName>
                            <m:e>
                              <m:r>
                                <a:rPr lang="en-US" sz="2400" b="0" i="1" smtClean="0">
                                  <a:solidFill>
                                    <a:srgbClr val="FF66CC"/>
                                  </a:solidFill>
                                  <a:latin typeface="Cambria Math" panose="02040503050406030204" pitchFamily="18" charset="0"/>
                                </a:rPr>
                                <m:t>𝐶</m:t>
                              </m:r>
                            </m:e>
                          </m:func>
                        </m:num>
                        <m:den>
                          <m:r>
                            <a:rPr lang="en-US" sz="2400" b="0" i="1" smtClean="0">
                              <a:solidFill>
                                <a:srgbClr val="00CC00"/>
                              </a:solidFill>
                              <a:latin typeface="Cambria Math" panose="02040503050406030204" pitchFamily="18" charset="0"/>
                            </a:rPr>
                            <m:t>𝑐</m:t>
                          </m:r>
                        </m:den>
                      </m:f>
                    </m:oMath>
                  </m:oMathPara>
                </a14:m>
                <a:endParaRPr lang="en-GB" sz="2400" dirty="0"/>
              </a:p>
            </p:txBody>
          </p:sp>
        </mc:Choice>
        <mc:Fallback xmlns="">
          <p:sp>
            <p:nvSpPr>
              <p:cNvPr id="37" name="TextBox 36"/>
              <p:cNvSpPr txBox="1">
                <a:spLocks noRot="1" noChangeAspect="1" noMove="1" noResize="1" noEditPoints="1" noAdjustHandles="1" noChangeArrowheads="1" noChangeShapeType="1" noTextEdit="1"/>
              </p:cNvSpPr>
              <p:nvPr/>
            </p:nvSpPr>
            <p:spPr>
              <a:xfrm>
                <a:off x="5968856" y="4754948"/>
                <a:ext cx="1769652" cy="694036"/>
              </a:xfrm>
              <a:prstGeom prst="rect">
                <a:avLst/>
              </a:prstGeom>
              <a:blipFill>
                <a:blip r:embed="rId4"/>
                <a:stretch>
                  <a:fillRect/>
                </a:stretch>
              </a:blipFill>
            </p:spPr>
            <p:txBody>
              <a:bodyPr/>
              <a:lstStyle/>
              <a:p>
                <a:r>
                  <a:rPr lang="en-GB">
                    <a:noFill/>
                  </a:rPr>
                  <a:t> </a:t>
                </a:r>
              </a:p>
            </p:txBody>
          </p:sp>
        </mc:Fallback>
      </mc:AlternateContent>
      <p:sp>
        <p:nvSpPr>
          <p:cNvPr id="38" name="Rectangle 37"/>
          <p:cNvSpPr/>
          <p:nvPr/>
        </p:nvSpPr>
        <p:spPr>
          <a:xfrm>
            <a:off x="4030772" y="1412776"/>
            <a:ext cx="4631396" cy="461665"/>
          </a:xfrm>
          <a:prstGeom prst="rect">
            <a:avLst/>
          </a:prstGeom>
        </p:spPr>
        <p:txBody>
          <a:bodyPr wrap="none">
            <a:spAutoFit/>
          </a:bodyPr>
          <a:lstStyle/>
          <a:p>
            <a:r>
              <a:rPr lang="en-US" sz="2400" dirty="0">
                <a:latin typeface="+mn-lt"/>
              </a:rPr>
              <a:t>The altitude (height), </a:t>
            </a:r>
            <a:r>
              <a:rPr lang="en-US" sz="2400" i="1" dirty="0">
                <a:cs typeface="Times New Roman" panose="02020603050405020304" pitchFamily="18" charset="0"/>
              </a:rPr>
              <a:t>h</a:t>
            </a:r>
            <a:r>
              <a:rPr lang="en-US" sz="2400" dirty="0">
                <a:latin typeface="+mn-lt"/>
              </a:rPr>
              <a:t> of the </a:t>
            </a:r>
            <a:endParaRPr lang="en-GB" sz="2400" dirty="0">
              <a:latin typeface="+mn-lt"/>
            </a:endParaRPr>
          </a:p>
        </p:txBody>
      </p:sp>
      <p:sp>
        <p:nvSpPr>
          <p:cNvPr id="39" name="Rectangle 38"/>
          <p:cNvSpPr/>
          <p:nvPr/>
        </p:nvSpPr>
        <p:spPr>
          <a:xfrm>
            <a:off x="370998" y="1787951"/>
            <a:ext cx="2133918" cy="461665"/>
          </a:xfrm>
          <a:prstGeom prst="rect">
            <a:avLst/>
          </a:prstGeom>
        </p:spPr>
        <p:txBody>
          <a:bodyPr wrap="none">
            <a:spAutoFit/>
          </a:bodyPr>
          <a:lstStyle/>
          <a:p>
            <a:r>
              <a:rPr lang="en-US" sz="2400" dirty="0">
                <a:latin typeface="+mn-lt"/>
              </a:rPr>
              <a:t>triangle is </a:t>
            </a:r>
            <a:r>
              <a:rPr lang="en-US" sz="2400" i="1" dirty="0">
                <a:cs typeface="Times New Roman" panose="02020603050405020304" pitchFamily="18" charset="0"/>
              </a:rPr>
              <a:t>BD</a:t>
            </a:r>
            <a:endParaRPr lang="en-GB" sz="2400" i="1" dirty="0">
              <a:cs typeface="Times New Roman" panose="02020603050405020304" pitchFamily="18" charset="0"/>
            </a:endParaRPr>
          </a:p>
        </p:txBody>
      </p:sp>
      <p:sp>
        <p:nvSpPr>
          <p:cNvPr id="41" name="Text Box 3"/>
          <p:cNvSpPr txBox="1">
            <a:spLocks noChangeArrowheads="1"/>
          </p:cNvSpPr>
          <p:nvPr/>
        </p:nvSpPr>
        <p:spPr bwMode="auto">
          <a:xfrm>
            <a:off x="4786035" y="5452404"/>
            <a:ext cx="4133333" cy="1107996"/>
          </a:xfrm>
          <a:prstGeom prst="rect">
            <a:avLst/>
          </a:prstGeom>
          <a:noFill/>
          <a:ln w="9525">
            <a:noFill/>
            <a:miter lim="800000"/>
            <a:headEnd/>
            <a:tailEnd/>
          </a:ln>
          <a:effectLst/>
        </p:spPr>
        <p:txBody>
          <a:bodyPr wrap="square">
            <a:spAutoFit/>
          </a:bodyPr>
          <a:lstStyle/>
          <a:p>
            <a:pPr eaLnBrk="0" hangingPunct="0"/>
            <a:r>
              <a:rPr lang="en-US" sz="2200" dirty="0">
                <a:latin typeface="+mn-lt"/>
              </a:rPr>
              <a:t>The ratios of the sine of each angle to the length of the opposite side are equal</a:t>
            </a:r>
            <a:endParaRPr lang="en-GB" sz="2200" dirty="0">
              <a:latin typeface="+mn-lt"/>
            </a:endParaRPr>
          </a:p>
        </p:txBody>
      </p:sp>
      <p:sp>
        <p:nvSpPr>
          <p:cNvPr id="40" name="Rectangle 39">
            <a:hlinkClick r:id="rId5"/>
            <a:extLst>
              <a:ext uri="{FF2B5EF4-FFF2-40B4-BE49-F238E27FC236}">
                <a16:creationId xmlns:a16="http://schemas.microsoft.com/office/drawing/2014/main" id="{8BB87EC8-85D2-4DC2-B902-9D37590D9E4B}"/>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hlinkClick r:id="rId5"/>
            <a:extLst>
              <a:ext uri="{FF2B5EF4-FFF2-40B4-BE49-F238E27FC236}">
                <a16:creationId xmlns:a16="http://schemas.microsoft.com/office/drawing/2014/main" id="{40DC5021-97B3-44E7-8365-72EAD24BEB58}"/>
              </a:ext>
            </a:extLst>
          </p:cNvPr>
          <p:cNvSpPr/>
          <p:nvPr/>
        </p:nvSpPr>
        <p:spPr>
          <a:xfrm>
            <a:off x="4953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66215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500"/>
                                  </p:stCondLst>
                                  <p:childTnLst>
                                    <p:set>
                                      <p:cBhvr>
                                        <p:cTn id="13" dur="1" fill="hold">
                                          <p:stCondLst>
                                            <p:cond delay="0"/>
                                          </p:stCondLst>
                                        </p:cTn>
                                        <p:tgtEl>
                                          <p:spTgt spid="13"/>
                                        </p:tgtEl>
                                        <p:attrNameLst>
                                          <p:attrName>style.visibility</p:attrName>
                                        </p:attrNameLst>
                                      </p:cBhvr>
                                      <p:to>
                                        <p:strVal val="visible"/>
                                      </p:to>
                                    </p:set>
                                  </p:childTnLst>
                                </p:cTn>
                              </p:par>
                            </p:childTnLst>
                          </p:cTn>
                        </p:par>
                        <p:par>
                          <p:cTn id="14" fill="hold">
                            <p:stCondLst>
                              <p:cond delay="500"/>
                            </p:stCondLst>
                            <p:childTnLst>
                              <p:par>
                                <p:cTn id="15" presetID="1" presetClass="entr" presetSubtype="0" fill="hold" grpId="0" nodeType="afterEffect">
                                  <p:stCondLst>
                                    <p:cond delay="500"/>
                                  </p:stCondLst>
                                  <p:childTnLst>
                                    <p:set>
                                      <p:cBhvr>
                                        <p:cTn id="16" dur="1" fill="hold">
                                          <p:stCondLst>
                                            <p:cond delay="0"/>
                                          </p:stCondLst>
                                        </p:cTn>
                                        <p:tgtEl>
                                          <p:spTgt spid="14"/>
                                        </p:tgtEl>
                                        <p:attrNameLst>
                                          <p:attrName>style.visibility</p:attrName>
                                        </p:attrNameLst>
                                      </p:cBhvr>
                                      <p:to>
                                        <p:strVal val="visible"/>
                                      </p:to>
                                    </p:set>
                                  </p:childTnLst>
                                </p:cTn>
                              </p:par>
                            </p:childTnLst>
                          </p:cTn>
                        </p:par>
                        <p:par>
                          <p:cTn id="17" fill="hold">
                            <p:stCondLst>
                              <p:cond delay="1000"/>
                            </p:stCondLst>
                            <p:childTnLst>
                              <p:par>
                                <p:cTn id="18" presetID="1" presetClass="entr" presetSubtype="0" fill="hold" grpId="0" nodeType="afterEffect">
                                  <p:stCondLst>
                                    <p:cond delay="500"/>
                                  </p:stCondLst>
                                  <p:childTnLst>
                                    <p:set>
                                      <p:cBhvr>
                                        <p:cTn id="19" dur="1" fill="hold">
                                          <p:stCondLst>
                                            <p:cond delay="0"/>
                                          </p:stCondLst>
                                        </p:cTn>
                                        <p:tgtEl>
                                          <p:spTgt spid="1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8"/>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39"/>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up)">
                                      <p:cBhvr>
                                        <p:cTn id="30" dur="500"/>
                                        <p:tgtEl>
                                          <p:spTgt spid="12"/>
                                        </p:tgtEl>
                                      </p:cBhvr>
                                    </p:animEffect>
                                  </p:childTnLst>
                                </p:cTn>
                              </p:par>
                            </p:childTnLst>
                          </p:cTn>
                        </p:par>
                        <p:par>
                          <p:cTn id="31" fill="hold">
                            <p:stCondLst>
                              <p:cond delay="500"/>
                            </p:stCondLst>
                            <p:childTnLst>
                              <p:par>
                                <p:cTn id="32" presetID="1" presetClass="entr" presetSubtype="0" fill="hold" grpId="0" nodeType="afterEffect">
                                  <p:stCondLst>
                                    <p:cond delay="500"/>
                                  </p:stCondLst>
                                  <p:childTnLst>
                                    <p:set>
                                      <p:cBhvr>
                                        <p:cTn id="33" dur="1" fill="hold">
                                          <p:stCondLst>
                                            <p:cond delay="0"/>
                                          </p:stCondLst>
                                        </p:cTn>
                                        <p:tgtEl>
                                          <p:spTgt spid="17"/>
                                        </p:tgtEl>
                                        <p:attrNameLst>
                                          <p:attrName>style.visibility</p:attrName>
                                        </p:attrNameLst>
                                      </p:cBhvr>
                                      <p:to>
                                        <p:strVal val="visible"/>
                                      </p:to>
                                    </p:set>
                                  </p:childTnLst>
                                </p:cTn>
                              </p:par>
                            </p:childTnLst>
                          </p:cTn>
                        </p:par>
                        <p:par>
                          <p:cTn id="34" fill="hold">
                            <p:stCondLst>
                              <p:cond delay="1000"/>
                            </p:stCondLst>
                            <p:childTnLst>
                              <p:par>
                                <p:cTn id="35" presetID="1" presetClass="entr" presetSubtype="0"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grpId="0" nodeType="afterEffect">
                                  <p:stCondLst>
                                    <p:cond delay="500"/>
                                  </p:stCondLst>
                                  <p:childTnLst>
                                    <p:set>
                                      <p:cBhvr>
                                        <p:cTn id="43" dur="1" fill="hold">
                                          <p:stCondLst>
                                            <p:cond delay="0"/>
                                          </p:stCondLst>
                                        </p:cTn>
                                        <p:tgtEl>
                                          <p:spTgt spid="16"/>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22"/>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23"/>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3"/>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24"/>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25"/>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27"/>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26"/>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20"/>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28"/>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29"/>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30"/>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grpId="0" nodeType="clickEffect">
                                  <p:stCondLst>
                                    <p:cond delay="0"/>
                                  </p:stCondLst>
                                  <p:childTnLst>
                                    <p:set>
                                      <p:cBhvr>
                                        <p:cTn id="95" dur="1" fill="hold">
                                          <p:stCondLst>
                                            <p:cond delay="0"/>
                                          </p:stCondLst>
                                        </p:cTn>
                                        <p:tgtEl>
                                          <p:spTgt spid="31"/>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33"/>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32"/>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grpId="0" nodeType="clickEffect">
                                  <p:stCondLst>
                                    <p:cond delay="0"/>
                                  </p:stCondLst>
                                  <p:childTnLst>
                                    <p:set>
                                      <p:cBhvr>
                                        <p:cTn id="107" dur="1" fill="hold">
                                          <p:stCondLst>
                                            <p:cond delay="0"/>
                                          </p:stCondLst>
                                        </p:cTn>
                                        <p:tgtEl>
                                          <p:spTgt spid="36"/>
                                        </p:tgtEl>
                                        <p:attrNameLst>
                                          <p:attrName>style.visibility</p:attrName>
                                        </p:attrNameLst>
                                      </p:cBhvr>
                                      <p:to>
                                        <p:strVal val="visible"/>
                                      </p:to>
                                    </p:set>
                                  </p:childTnLst>
                                </p:cTn>
                              </p:par>
                            </p:childTnLst>
                          </p:cTn>
                        </p:par>
                      </p:childTnLst>
                    </p:cTn>
                  </p:par>
                  <p:par>
                    <p:cTn id="108" fill="hold">
                      <p:stCondLst>
                        <p:cond delay="indefinite"/>
                      </p:stCondLst>
                      <p:childTnLst>
                        <p:par>
                          <p:cTn id="109" fill="hold">
                            <p:stCondLst>
                              <p:cond delay="0"/>
                            </p:stCondLst>
                            <p:childTnLst>
                              <p:par>
                                <p:cTn id="110" presetID="1" presetClass="entr" presetSubtype="0" fill="hold" grpId="0" nodeType="clickEffect">
                                  <p:stCondLst>
                                    <p:cond delay="0"/>
                                  </p:stCondLst>
                                  <p:childTnLst>
                                    <p:set>
                                      <p:cBhvr>
                                        <p:cTn id="111" dur="1" fill="hold">
                                          <p:stCondLst>
                                            <p:cond delay="0"/>
                                          </p:stCondLst>
                                        </p:cTn>
                                        <p:tgtEl>
                                          <p:spTgt spid="37"/>
                                        </p:tgtEl>
                                        <p:attrNameLst>
                                          <p:attrName>style.visibility</p:attrName>
                                        </p:attrNameLst>
                                      </p:cBhvr>
                                      <p:to>
                                        <p:strVal val="visible"/>
                                      </p:to>
                                    </p:set>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0" nodeType="clickEffect">
                                  <p:stCondLst>
                                    <p:cond delay="0"/>
                                  </p:stCondLst>
                                  <p:childTnLst>
                                    <p:set>
                                      <p:cBhvr>
                                        <p:cTn id="115"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4" grpId="0"/>
      <p:bldP spid="15" grpId="0"/>
      <p:bldP spid="17" grpId="0"/>
      <p:bldP spid="18" grpId="0" animBg="1"/>
      <p:bldP spid="19" grpId="0"/>
      <p:bldP spid="21" grpId="0"/>
      <p:bldP spid="22" grpId="0"/>
      <p:bldP spid="3" grpId="0"/>
      <p:bldP spid="23" grpId="0" animBg="1"/>
      <p:bldP spid="24" grpId="0"/>
      <p:bldP spid="25" grpId="0"/>
      <p:bldP spid="26" grpId="0" animBg="1"/>
      <p:bldP spid="16" grpId="0" animBg="1"/>
      <p:bldP spid="20" grpId="0" animBg="1"/>
      <p:bldP spid="12" grpId="0" animBg="1"/>
      <p:bldP spid="27" grpId="0"/>
      <p:bldP spid="28" grpId="0"/>
      <p:bldP spid="29" grpId="0"/>
      <p:bldP spid="30" grpId="0"/>
      <p:bldP spid="31" grpId="0"/>
      <p:bldP spid="32" grpId="0"/>
      <p:bldP spid="33" grpId="0"/>
      <p:bldP spid="36" grpId="0"/>
      <p:bldP spid="37" grpId="0"/>
      <p:bldP spid="38" grpId="0"/>
      <p:bldP spid="39" grpId="0"/>
      <p:bldP spid="4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365125" y="620688"/>
            <a:ext cx="8239323" cy="830997"/>
          </a:xfrm>
          <a:prstGeom prst="rect">
            <a:avLst/>
          </a:prstGeom>
          <a:noFill/>
          <a:ln w="9525">
            <a:noFill/>
            <a:miter lim="800000"/>
            <a:headEnd/>
            <a:tailEnd/>
          </a:ln>
          <a:effectLst/>
        </p:spPr>
        <p:txBody>
          <a:bodyPr wrap="square">
            <a:spAutoFit/>
          </a:bodyPr>
          <a:lstStyle/>
          <a:p>
            <a:pPr eaLnBrk="0" hangingPunct="0"/>
            <a:r>
              <a:rPr lang="en-US" sz="2400" dirty="0">
                <a:latin typeface="+mn-lt"/>
              </a:rPr>
              <a:t>You can use trigonometry to solve triangles that are </a:t>
            </a:r>
            <a:r>
              <a:rPr lang="en-US" sz="2400" b="1" dirty="0">
                <a:solidFill>
                  <a:srgbClr val="FF0000"/>
                </a:solidFill>
                <a:latin typeface="+mn-lt"/>
              </a:rPr>
              <a:t>not</a:t>
            </a:r>
            <a:r>
              <a:rPr lang="en-US" sz="2400" dirty="0">
                <a:latin typeface="+mn-lt"/>
              </a:rPr>
              <a:t> right-angled.</a:t>
            </a:r>
            <a:endParaRPr lang="en-GB" sz="2400" dirty="0">
              <a:latin typeface="+mn-lt"/>
            </a:endParaRPr>
          </a:p>
        </p:txBody>
      </p:sp>
      <p:sp>
        <p:nvSpPr>
          <p:cNvPr id="6" name="Text Box 3"/>
          <p:cNvSpPr txBox="1">
            <a:spLocks noChangeArrowheads="1"/>
          </p:cNvSpPr>
          <p:nvPr/>
        </p:nvSpPr>
        <p:spPr bwMode="auto">
          <a:xfrm>
            <a:off x="365124" y="1412776"/>
            <a:ext cx="8321676" cy="461665"/>
          </a:xfrm>
          <a:prstGeom prst="rect">
            <a:avLst/>
          </a:prstGeom>
          <a:noFill/>
          <a:ln w="9525">
            <a:noFill/>
            <a:miter lim="800000"/>
            <a:headEnd/>
            <a:tailEnd/>
          </a:ln>
          <a:effectLst/>
        </p:spPr>
        <p:txBody>
          <a:bodyPr wrap="square">
            <a:spAutoFit/>
          </a:bodyPr>
          <a:lstStyle/>
          <a:p>
            <a:pPr eaLnBrk="0" hangingPunct="0"/>
            <a:r>
              <a:rPr lang="en-US" sz="2400" dirty="0">
                <a:latin typeface="+mn-lt"/>
              </a:rPr>
              <a:t>Look at the triangle </a:t>
            </a:r>
            <a:r>
              <a:rPr lang="en-US" sz="2400" i="1" dirty="0">
                <a:cs typeface="Times New Roman" panose="02020603050405020304" pitchFamily="18" charset="0"/>
              </a:rPr>
              <a:t>ABC</a:t>
            </a:r>
            <a:r>
              <a:rPr lang="en-US" sz="2400" dirty="0">
                <a:latin typeface="+mn-lt"/>
              </a:rPr>
              <a:t>.</a:t>
            </a:r>
            <a:endParaRPr lang="en-GB" sz="2400" dirty="0">
              <a:latin typeface="+mn-lt"/>
            </a:endParaRPr>
          </a:p>
        </p:txBody>
      </p:sp>
      <p:grpSp>
        <p:nvGrpSpPr>
          <p:cNvPr id="7" name="Group 5"/>
          <p:cNvGrpSpPr>
            <a:grpSpLocks/>
          </p:cNvGrpSpPr>
          <p:nvPr/>
        </p:nvGrpSpPr>
        <p:grpSpPr bwMode="auto">
          <a:xfrm>
            <a:off x="5123465" y="1684194"/>
            <a:ext cx="3910013" cy="2416176"/>
            <a:chOff x="233" y="1550"/>
            <a:chExt cx="2463" cy="1522"/>
          </a:xfrm>
        </p:grpSpPr>
        <p:sp>
          <p:nvSpPr>
            <p:cNvPr id="8" name="Freeform 6"/>
            <p:cNvSpPr>
              <a:spLocks/>
            </p:cNvSpPr>
            <p:nvPr/>
          </p:nvSpPr>
          <p:spPr bwMode="auto">
            <a:xfrm>
              <a:off x="459" y="1678"/>
              <a:ext cx="2010" cy="1173"/>
            </a:xfrm>
            <a:custGeom>
              <a:avLst/>
              <a:gdLst>
                <a:gd name="connsiteX0" fmla="*/ 0 w 10000"/>
                <a:gd name="connsiteY0" fmla="*/ 13816 h 13816"/>
                <a:gd name="connsiteX1" fmla="*/ 10000 w 10000"/>
                <a:gd name="connsiteY1" fmla="*/ 13816 h 13816"/>
                <a:gd name="connsiteX2" fmla="*/ 6459 w 10000"/>
                <a:gd name="connsiteY2" fmla="*/ 0 h 13816"/>
                <a:gd name="connsiteX3" fmla="*/ 0 w 10000"/>
                <a:gd name="connsiteY3" fmla="*/ 13816 h 13816"/>
              </a:gdLst>
              <a:ahLst/>
              <a:cxnLst>
                <a:cxn ang="0">
                  <a:pos x="connsiteX0" y="connsiteY0"/>
                </a:cxn>
                <a:cxn ang="0">
                  <a:pos x="connsiteX1" y="connsiteY1"/>
                </a:cxn>
                <a:cxn ang="0">
                  <a:pos x="connsiteX2" y="connsiteY2"/>
                </a:cxn>
                <a:cxn ang="0">
                  <a:pos x="connsiteX3" y="connsiteY3"/>
                </a:cxn>
              </a:cxnLst>
              <a:rect l="l" t="t" r="r" b="b"/>
              <a:pathLst>
                <a:path w="10000" h="13816">
                  <a:moveTo>
                    <a:pt x="0" y="13816"/>
                  </a:moveTo>
                  <a:lnTo>
                    <a:pt x="10000" y="13816"/>
                  </a:lnTo>
                  <a:lnTo>
                    <a:pt x="6459" y="0"/>
                  </a:lnTo>
                  <a:lnTo>
                    <a:pt x="0" y="13816"/>
                  </a:lnTo>
                  <a:close/>
                </a:path>
              </a:pathLst>
            </a:custGeom>
            <a:gradFill rotWithShape="0">
              <a:gsLst>
                <a:gs pos="0">
                  <a:schemeClr val="accent2"/>
                </a:gs>
                <a:gs pos="100000">
                  <a:schemeClr val="accent2">
                    <a:gamma/>
                    <a:tint val="51373"/>
                    <a:invGamma/>
                  </a:schemeClr>
                </a:gs>
              </a:gsLst>
              <a:lin ang="18900000" scaled="1"/>
            </a:gradFill>
            <a:ln w="28575" cmpd="sng">
              <a:solidFill>
                <a:schemeClr val="tx1"/>
              </a:solidFill>
              <a:round/>
              <a:headEnd/>
              <a:tailEnd/>
            </a:ln>
            <a:effectLst/>
          </p:spPr>
          <p:txBody>
            <a:bodyPr/>
            <a:lstStyle/>
            <a:p>
              <a:endParaRPr lang="en-GB" sz="2400"/>
            </a:p>
          </p:txBody>
        </p:sp>
        <p:sp>
          <p:nvSpPr>
            <p:cNvPr id="9" name="Text Box 7"/>
            <p:cNvSpPr txBox="1">
              <a:spLocks noChangeArrowheads="1"/>
            </p:cNvSpPr>
            <p:nvPr/>
          </p:nvSpPr>
          <p:spPr bwMode="auto">
            <a:xfrm>
              <a:off x="233" y="2781"/>
              <a:ext cx="258" cy="291"/>
            </a:xfrm>
            <a:prstGeom prst="rect">
              <a:avLst/>
            </a:prstGeom>
            <a:noFill/>
            <a:ln w="9525">
              <a:noFill/>
              <a:miter lim="800000"/>
              <a:headEnd/>
              <a:tailEnd/>
            </a:ln>
            <a:effectLst/>
          </p:spPr>
          <p:txBody>
            <a:bodyPr wrap="none">
              <a:spAutoFit/>
            </a:bodyPr>
            <a:lstStyle/>
            <a:p>
              <a:pPr eaLnBrk="0" hangingPunct="0"/>
              <a:r>
                <a:rPr lang="en-US" sz="2400" dirty="0"/>
                <a:t>A</a:t>
              </a:r>
              <a:endParaRPr lang="en-GB" sz="2400" dirty="0"/>
            </a:p>
          </p:txBody>
        </p:sp>
        <p:sp>
          <p:nvSpPr>
            <p:cNvPr id="10" name="Text Box 8"/>
            <p:cNvSpPr txBox="1">
              <a:spLocks noChangeArrowheads="1"/>
            </p:cNvSpPr>
            <p:nvPr/>
          </p:nvSpPr>
          <p:spPr bwMode="auto">
            <a:xfrm>
              <a:off x="1812" y="1550"/>
              <a:ext cx="244" cy="288"/>
            </a:xfrm>
            <a:prstGeom prst="rect">
              <a:avLst/>
            </a:prstGeom>
            <a:noFill/>
            <a:ln w="9525">
              <a:noFill/>
              <a:miter lim="800000"/>
              <a:headEnd/>
              <a:tailEnd/>
            </a:ln>
            <a:effectLst/>
          </p:spPr>
          <p:txBody>
            <a:bodyPr wrap="none">
              <a:spAutoFit/>
            </a:bodyPr>
            <a:lstStyle/>
            <a:p>
              <a:pPr eaLnBrk="0" hangingPunct="0"/>
              <a:r>
                <a:rPr lang="en-US" sz="2400" dirty="0"/>
                <a:t>B</a:t>
              </a:r>
              <a:endParaRPr lang="en-GB" sz="2400" dirty="0"/>
            </a:p>
          </p:txBody>
        </p:sp>
        <p:sp>
          <p:nvSpPr>
            <p:cNvPr id="11" name="Text Box 9"/>
            <p:cNvSpPr txBox="1">
              <a:spLocks noChangeArrowheads="1"/>
            </p:cNvSpPr>
            <p:nvPr/>
          </p:nvSpPr>
          <p:spPr bwMode="auto">
            <a:xfrm>
              <a:off x="2463" y="2672"/>
              <a:ext cx="233" cy="291"/>
            </a:xfrm>
            <a:prstGeom prst="rect">
              <a:avLst/>
            </a:prstGeom>
            <a:noFill/>
            <a:ln w="9525">
              <a:noFill/>
              <a:miter lim="800000"/>
              <a:headEnd/>
              <a:tailEnd/>
            </a:ln>
            <a:effectLst/>
          </p:spPr>
          <p:txBody>
            <a:bodyPr wrap="none">
              <a:spAutoFit/>
            </a:bodyPr>
            <a:lstStyle/>
            <a:p>
              <a:pPr eaLnBrk="0" hangingPunct="0"/>
              <a:r>
                <a:rPr lang="en-US" sz="2400"/>
                <a:t>C</a:t>
              </a:r>
              <a:endParaRPr lang="en-GB" sz="2400"/>
            </a:p>
          </p:txBody>
        </p:sp>
      </p:grpSp>
      <p:sp>
        <p:nvSpPr>
          <p:cNvPr id="13" name="Text Box 12"/>
          <p:cNvSpPr txBox="1">
            <a:spLocks noChangeArrowheads="1"/>
          </p:cNvSpPr>
          <p:nvPr/>
        </p:nvSpPr>
        <p:spPr bwMode="auto">
          <a:xfrm>
            <a:off x="8060680" y="2458899"/>
            <a:ext cx="336550" cy="457200"/>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a</a:t>
            </a:r>
          </a:p>
        </p:txBody>
      </p:sp>
      <p:sp>
        <p:nvSpPr>
          <p:cNvPr id="14" name="Text Box 13"/>
          <p:cNvSpPr txBox="1">
            <a:spLocks noChangeArrowheads="1"/>
          </p:cNvSpPr>
          <p:nvPr/>
        </p:nvSpPr>
        <p:spPr bwMode="auto">
          <a:xfrm>
            <a:off x="6517590" y="3663081"/>
            <a:ext cx="336550" cy="457200"/>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b</a:t>
            </a:r>
          </a:p>
        </p:txBody>
      </p:sp>
      <p:sp>
        <p:nvSpPr>
          <p:cNvPr id="15" name="Text Box 11"/>
          <p:cNvSpPr txBox="1">
            <a:spLocks noChangeArrowheads="1"/>
          </p:cNvSpPr>
          <p:nvPr/>
        </p:nvSpPr>
        <p:spPr bwMode="auto">
          <a:xfrm>
            <a:off x="6058794" y="2524991"/>
            <a:ext cx="319088" cy="457200"/>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c</a:t>
            </a:r>
          </a:p>
        </p:txBody>
      </p:sp>
      <p:sp>
        <p:nvSpPr>
          <p:cNvPr id="17" name="Text Box 8"/>
          <p:cNvSpPr txBox="1">
            <a:spLocks noChangeArrowheads="1"/>
          </p:cNvSpPr>
          <p:nvPr/>
        </p:nvSpPr>
        <p:spPr bwMode="auto">
          <a:xfrm>
            <a:off x="6860232" y="1846290"/>
            <a:ext cx="377026" cy="461665"/>
          </a:xfrm>
          <a:prstGeom prst="rect">
            <a:avLst/>
          </a:prstGeom>
          <a:noFill/>
          <a:ln w="9525">
            <a:noFill/>
            <a:miter lim="800000"/>
            <a:headEnd/>
            <a:tailEnd/>
          </a:ln>
          <a:effectLst/>
        </p:spPr>
        <p:txBody>
          <a:bodyPr wrap="none">
            <a:spAutoFit/>
          </a:bodyPr>
          <a:lstStyle/>
          <a:p>
            <a:pPr eaLnBrk="0" hangingPunct="0"/>
            <a:r>
              <a:rPr lang="en-US" sz="2400" dirty="0"/>
              <a:t>E</a:t>
            </a:r>
            <a:endParaRPr lang="en-GB" sz="2400" dirty="0"/>
          </a:p>
        </p:txBody>
      </p:sp>
      <p:sp>
        <p:nvSpPr>
          <p:cNvPr id="18" name="Right Triangle 17"/>
          <p:cNvSpPr/>
          <p:nvPr/>
        </p:nvSpPr>
        <p:spPr>
          <a:xfrm rot="19071533" flipH="1" flipV="1">
            <a:off x="5895666" y="2682097"/>
            <a:ext cx="2363662" cy="2124388"/>
          </a:xfrm>
          <a:prstGeom prst="rtTriangle">
            <a:avLst/>
          </a:prstGeom>
          <a:solidFill>
            <a:srgbClr val="00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Box 15"/>
          <p:cNvSpPr txBox="1">
            <a:spLocks noChangeArrowheads="1"/>
          </p:cNvSpPr>
          <p:nvPr/>
        </p:nvSpPr>
        <p:spPr bwMode="auto">
          <a:xfrm>
            <a:off x="7461853" y="2594432"/>
            <a:ext cx="336550" cy="457200"/>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h</a:t>
            </a:r>
            <a:endParaRPr lang="en-GB" sz="2400" i="1" dirty="0">
              <a:latin typeface="Times New Roman" pitchFamily="18" charset="0"/>
            </a:endParaRPr>
          </a:p>
        </p:txBody>
      </p:sp>
      <p:sp>
        <p:nvSpPr>
          <p:cNvPr id="21" name="Text Box 3"/>
          <p:cNvSpPr txBox="1">
            <a:spLocks noChangeArrowheads="1"/>
          </p:cNvSpPr>
          <p:nvPr/>
        </p:nvSpPr>
        <p:spPr bwMode="auto">
          <a:xfrm>
            <a:off x="2493765" y="1785029"/>
            <a:ext cx="3565029" cy="461665"/>
          </a:xfrm>
          <a:prstGeom prst="rect">
            <a:avLst/>
          </a:prstGeom>
          <a:noFill/>
          <a:ln w="9525">
            <a:noFill/>
            <a:miter lim="800000"/>
            <a:headEnd/>
            <a:tailEnd/>
          </a:ln>
          <a:effectLst/>
        </p:spPr>
        <p:txBody>
          <a:bodyPr wrap="square">
            <a:spAutoFit/>
          </a:bodyPr>
          <a:lstStyle/>
          <a:p>
            <a:pPr eaLnBrk="0" hangingPunct="0"/>
            <a:r>
              <a:rPr lang="en-US" sz="2400" dirty="0">
                <a:latin typeface="+mn-lt"/>
              </a:rPr>
              <a:t>perpendicular to </a:t>
            </a:r>
            <a:r>
              <a:rPr lang="en-US" sz="2400" i="1" dirty="0">
                <a:cs typeface="Times New Roman" panose="02020603050405020304" pitchFamily="18" charset="0"/>
              </a:rPr>
              <a:t>AB</a:t>
            </a:r>
            <a:r>
              <a:rPr lang="en-US" sz="2400" dirty="0">
                <a:latin typeface="+mn-lt"/>
              </a:rPr>
              <a:t>.</a:t>
            </a:r>
            <a:endParaRPr lang="en-GB" sz="2400" dirty="0">
              <a:latin typeface="+mn-lt"/>
            </a:endParaRPr>
          </a:p>
        </p:txBody>
      </p:sp>
      <p:sp>
        <p:nvSpPr>
          <p:cNvPr id="22" name="Text Box 3"/>
          <p:cNvSpPr txBox="1">
            <a:spLocks noChangeArrowheads="1"/>
          </p:cNvSpPr>
          <p:nvPr/>
        </p:nvSpPr>
        <p:spPr bwMode="auto">
          <a:xfrm>
            <a:off x="317815" y="2350012"/>
            <a:ext cx="4922665" cy="461665"/>
          </a:xfrm>
          <a:prstGeom prst="rect">
            <a:avLst/>
          </a:prstGeom>
          <a:noFill/>
          <a:ln w="9525">
            <a:noFill/>
            <a:miter lim="800000"/>
            <a:headEnd/>
            <a:tailEnd/>
          </a:ln>
          <a:effectLst/>
        </p:spPr>
        <p:txBody>
          <a:bodyPr wrap="square">
            <a:spAutoFit/>
          </a:bodyPr>
          <a:lstStyle/>
          <a:p>
            <a:pPr eaLnBrk="0" hangingPunct="0"/>
            <a:r>
              <a:rPr lang="en-US" sz="2400" dirty="0">
                <a:solidFill>
                  <a:srgbClr val="00CC00"/>
                </a:solidFill>
                <a:latin typeface="+mn-lt"/>
              </a:rPr>
              <a:t>In the right-angled triangle </a:t>
            </a:r>
            <a:r>
              <a:rPr lang="en-US" sz="2400" i="1" dirty="0">
                <a:solidFill>
                  <a:srgbClr val="00CC00"/>
                </a:solidFill>
                <a:cs typeface="Times New Roman" panose="02020603050405020304" pitchFamily="18" charset="0"/>
              </a:rPr>
              <a:t>ACE</a:t>
            </a:r>
            <a:r>
              <a:rPr lang="en-US" sz="2400" dirty="0">
                <a:solidFill>
                  <a:srgbClr val="00CC00"/>
                </a:solidFill>
                <a:latin typeface="+mn-lt"/>
              </a:rPr>
              <a:t>.</a:t>
            </a:r>
            <a:endParaRPr lang="en-GB" sz="2400" dirty="0">
              <a:solidFill>
                <a:srgbClr val="00CC00"/>
              </a:solidFill>
              <a:latin typeface="+mn-lt"/>
            </a:endParaRPr>
          </a:p>
        </p:txBody>
      </p:sp>
      <mc:AlternateContent xmlns:mc="http://schemas.openxmlformats.org/markup-compatibility/2006" xmlns:a14="http://schemas.microsoft.com/office/drawing/2010/main">
        <mc:Choice Requires="a14">
          <p:sp>
            <p:nvSpPr>
              <p:cNvPr id="3" name="TextBox 2"/>
              <p:cNvSpPr txBox="1"/>
              <p:nvPr/>
            </p:nvSpPr>
            <p:spPr>
              <a:xfrm>
                <a:off x="1601712" y="2854068"/>
                <a:ext cx="1506246" cy="70147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unc>
                        <m:funcPr>
                          <m:ctrlPr>
                            <a:rPr lang="en-US" sz="2400" b="1" i="1" smtClean="0">
                              <a:solidFill>
                                <a:srgbClr val="00CC00"/>
                              </a:solidFill>
                              <a:latin typeface="Cambria Math" panose="02040503050406030204" pitchFamily="18" charset="0"/>
                            </a:rPr>
                          </m:ctrlPr>
                        </m:funcPr>
                        <m:fName>
                          <m:r>
                            <a:rPr lang="en-US" sz="2400" b="1" i="0" smtClean="0">
                              <a:solidFill>
                                <a:srgbClr val="00CC00"/>
                              </a:solidFill>
                              <a:latin typeface="Cambria Math" panose="02040503050406030204" pitchFamily="18" charset="0"/>
                            </a:rPr>
                            <m:t>𝐬𝐢𝐧</m:t>
                          </m:r>
                        </m:fName>
                        <m:e>
                          <m:r>
                            <a:rPr lang="en-US" sz="2400" b="1" i="1" smtClean="0">
                              <a:solidFill>
                                <a:srgbClr val="00CC00"/>
                              </a:solidFill>
                              <a:latin typeface="Cambria Math" panose="02040503050406030204" pitchFamily="18" charset="0"/>
                            </a:rPr>
                            <m:t>𝑨</m:t>
                          </m:r>
                          <m:r>
                            <a:rPr lang="en-US" sz="2400" b="1" i="1" smtClean="0">
                              <a:solidFill>
                                <a:srgbClr val="00CC00"/>
                              </a:solidFill>
                              <a:latin typeface="Cambria Math" panose="02040503050406030204" pitchFamily="18" charset="0"/>
                            </a:rPr>
                            <m:t>= </m:t>
                          </m:r>
                          <m:f>
                            <m:fPr>
                              <m:ctrlPr>
                                <a:rPr lang="en-US" sz="2400" b="1" i="1" smtClean="0">
                                  <a:solidFill>
                                    <a:srgbClr val="00CC00"/>
                                  </a:solidFill>
                                  <a:latin typeface="Cambria Math" panose="02040503050406030204" pitchFamily="18" charset="0"/>
                                </a:rPr>
                              </m:ctrlPr>
                            </m:fPr>
                            <m:num>
                              <m:r>
                                <a:rPr lang="en-US" sz="2400" b="1" i="1" smtClean="0">
                                  <a:solidFill>
                                    <a:srgbClr val="00CC00"/>
                                  </a:solidFill>
                                  <a:latin typeface="Cambria Math" panose="02040503050406030204" pitchFamily="18" charset="0"/>
                                </a:rPr>
                                <m:t>𝒉</m:t>
                              </m:r>
                            </m:num>
                            <m:den>
                              <m:r>
                                <a:rPr lang="en-US" sz="2400" b="1" i="1" smtClean="0">
                                  <a:solidFill>
                                    <a:srgbClr val="00CC00"/>
                                  </a:solidFill>
                                  <a:latin typeface="Cambria Math" panose="02040503050406030204" pitchFamily="18" charset="0"/>
                                </a:rPr>
                                <m:t>𝒃</m:t>
                              </m:r>
                            </m:den>
                          </m:f>
                        </m:e>
                      </m:func>
                    </m:oMath>
                  </m:oMathPara>
                </a14:m>
                <a:endParaRPr lang="en-GB" sz="2400" b="1" dirty="0">
                  <a:solidFill>
                    <a:srgbClr val="00CC00"/>
                  </a:solidFill>
                </a:endParaRPr>
              </a:p>
            </p:txBody>
          </p:sp>
        </mc:Choice>
        <mc:Fallback xmlns="">
          <p:sp>
            <p:nvSpPr>
              <p:cNvPr id="3" name="TextBox 2"/>
              <p:cNvSpPr txBox="1">
                <a:spLocks noRot="1" noChangeAspect="1" noMove="1" noResize="1" noEditPoints="1" noAdjustHandles="1" noChangeArrowheads="1" noChangeShapeType="1" noTextEdit="1"/>
              </p:cNvSpPr>
              <p:nvPr/>
            </p:nvSpPr>
            <p:spPr>
              <a:xfrm>
                <a:off x="1601712" y="2854068"/>
                <a:ext cx="1506246" cy="701474"/>
              </a:xfrm>
              <a:prstGeom prst="rect">
                <a:avLst/>
              </a:prstGeom>
              <a:blipFill rotWithShape="0">
                <a:blip r:embed="rId3"/>
                <a:stretch>
                  <a:fillRect/>
                </a:stretch>
              </a:blipFill>
            </p:spPr>
            <p:txBody>
              <a:bodyPr/>
              <a:lstStyle/>
              <a:p>
                <a:r>
                  <a:rPr lang="en-GB">
                    <a:noFill/>
                  </a:rPr>
                  <a:t> </a:t>
                </a:r>
              </a:p>
            </p:txBody>
          </p:sp>
        </mc:Fallback>
      </mc:AlternateContent>
      <p:sp>
        <p:nvSpPr>
          <p:cNvPr id="23" name="Pie 22"/>
          <p:cNvSpPr/>
          <p:nvPr/>
        </p:nvSpPr>
        <p:spPr>
          <a:xfrm>
            <a:off x="5062923" y="3288106"/>
            <a:ext cx="848931" cy="914400"/>
          </a:xfrm>
          <a:prstGeom prst="pie">
            <a:avLst>
              <a:gd name="adj1" fmla="val 19100117"/>
              <a:gd name="adj2" fmla="val 21536847"/>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4" name="Text Box 3"/>
          <p:cNvSpPr txBox="1">
            <a:spLocks noChangeArrowheads="1"/>
          </p:cNvSpPr>
          <p:nvPr/>
        </p:nvSpPr>
        <p:spPr bwMode="auto">
          <a:xfrm>
            <a:off x="341205" y="3595804"/>
            <a:ext cx="1802931" cy="461665"/>
          </a:xfrm>
          <a:prstGeom prst="rect">
            <a:avLst/>
          </a:prstGeom>
          <a:noFill/>
          <a:ln w="9525">
            <a:noFill/>
            <a:miter lim="800000"/>
            <a:headEnd/>
            <a:tailEnd/>
          </a:ln>
          <a:effectLst/>
        </p:spPr>
        <p:txBody>
          <a:bodyPr wrap="square">
            <a:spAutoFit/>
          </a:bodyPr>
          <a:lstStyle/>
          <a:p>
            <a:pPr eaLnBrk="0" hangingPunct="0"/>
            <a:r>
              <a:rPr lang="en-US" sz="2400" dirty="0">
                <a:solidFill>
                  <a:srgbClr val="00CC00"/>
                </a:solidFill>
                <a:latin typeface="+mn-lt"/>
              </a:rPr>
              <a:t>This gives</a:t>
            </a:r>
            <a:endParaRPr lang="en-GB" sz="2400" dirty="0">
              <a:solidFill>
                <a:srgbClr val="00CC00"/>
              </a:solidFill>
              <a:latin typeface="+mn-lt"/>
            </a:endParaRPr>
          </a:p>
        </p:txBody>
      </p:sp>
      <p:sp>
        <p:nvSpPr>
          <p:cNvPr id="25" name="Text Box 3"/>
          <p:cNvSpPr txBox="1">
            <a:spLocks noChangeArrowheads="1"/>
          </p:cNvSpPr>
          <p:nvPr/>
        </p:nvSpPr>
        <p:spPr bwMode="auto">
          <a:xfrm>
            <a:off x="2036802" y="3609053"/>
            <a:ext cx="1802931" cy="461665"/>
          </a:xfrm>
          <a:prstGeom prst="rect">
            <a:avLst/>
          </a:prstGeom>
          <a:noFill/>
          <a:ln w="9525">
            <a:noFill/>
            <a:miter lim="800000"/>
            <a:headEnd/>
            <a:tailEnd/>
          </a:ln>
          <a:effectLst/>
        </p:spPr>
        <p:txBody>
          <a:bodyPr wrap="square">
            <a:spAutoFit/>
          </a:bodyPr>
          <a:lstStyle/>
          <a:p>
            <a:pPr eaLnBrk="0" hangingPunct="0"/>
            <a:r>
              <a:rPr lang="en-US" sz="2400" i="1" dirty="0">
                <a:latin typeface="Times New Roman" panose="02020603050405020304" pitchFamily="18" charset="0"/>
                <a:cs typeface="Times New Roman" panose="02020603050405020304" pitchFamily="18" charset="0"/>
              </a:rPr>
              <a:t>h</a:t>
            </a:r>
            <a:r>
              <a:rPr lang="en-US" sz="2400" dirty="0">
                <a:solidFill>
                  <a:srgbClr val="00CC00"/>
                </a:solidFill>
              </a:rPr>
              <a:t> </a:t>
            </a:r>
            <a:r>
              <a:rPr lang="en-US" sz="2400" dirty="0">
                <a:solidFill>
                  <a:srgbClr val="00CC00"/>
                </a:solidFill>
                <a:latin typeface="Times New Roman" panose="02020603050405020304" pitchFamily="18" charset="0"/>
                <a:cs typeface="Times New Roman" panose="02020603050405020304" pitchFamily="18" charset="0"/>
              </a:rPr>
              <a:t>=</a:t>
            </a:r>
            <a:r>
              <a:rPr lang="en-US" sz="2400" dirty="0">
                <a:solidFill>
                  <a:srgbClr val="00CC00"/>
                </a:solidFill>
              </a:rPr>
              <a:t> </a:t>
            </a:r>
            <a:r>
              <a:rPr lang="en-US" sz="2400" i="1" dirty="0">
                <a:solidFill>
                  <a:srgbClr val="00CC00"/>
                </a:solidFill>
                <a:latin typeface="Times New Roman" panose="02020603050405020304" pitchFamily="18" charset="0"/>
                <a:cs typeface="Times New Roman" panose="02020603050405020304" pitchFamily="18" charset="0"/>
              </a:rPr>
              <a:t>b </a:t>
            </a:r>
            <a:r>
              <a:rPr lang="en-US" sz="2400" dirty="0">
                <a:solidFill>
                  <a:srgbClr val="00CC00"/>
                </a:solidFill>
                <a:latin typeface="Times New Roman" panose="02020603050405020304" pitchFamily="18" charset="0"/>
                <a:cs typeface="Times New Roman" panose="02020603050405020304" pitchFamily="18" charset="0"/>
              </a:rPr>
              <a:t>sin </a:t>
            </a:r>
            <a:r>
              <a:rPr lang="en-US" sz="2400" i="1" dirty="0">
                <a:solidFill>
                  <a:srgbClr val="00CC00"/>
                </a:solidFill>
                <a:latin typeface="Times New Roman" panose="02020603050405020304" pitchFamily="18" charset="0"/>
                <a:cs typeface="Times New Roman" panose="02020603050405020304" pitchFamily="18" charset="0"/>
              </a:rPr>
              <a:t>A</a:t>
            </a:r>
            <a:endParaRPr lang="en-GB" sz="2400" i="1" dirty="0">
              <a:solidFill>
                <a:srgbClr val="00CC00"/>
              </a:solidFill>
              <a:latin typeface="Times New Roman" panose="02020603050405020304" pitchFamily="18" charset="0"/>
              <a:cs typeface="Times New Roman" panose="02020603050405020304" pitchFamily="18" charset="0"/>
            </a:endParaRPr>
          </a:p>
        </p:txBody>
      </p:sp>
      <p:sp>
        <p:nvSpPr>
          <p:cNvPr id="26" name="Right Triangle 25"/>
          <p:cNvSpPr/>
          <p:nvPr/>
        </p:nvSpPr>
        <p:spPr>
          <a:xfrm rot="19069887" flipV="1">
            <a:off x="7911185" y="1757123"/>
            <a:ext cx="407127" cy="2131609"/>
          </a:xfrm>
          <a:prstGeom prst="rtTriangle">
            <a:avLst/>
          </a:prstGeom>
          <a:solidFill>
            <a:srgbClr val="FF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rot="2886862">
            <a:off x="7109046" y="2221704"/>
            <a:ext cx="223496" cy="232374"/>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Pie 19"/>
          <p:cNvSpPr/>
          <p:nvPr/>
        </p:nvSpPr>
        <p:spPr>
          <a:xfrm rot="15622366" flipH="1">
            <a:off x="7327468" y="1671789"/>
            <a:ext cx="438263" cy="436042"/>
          </a:xfrm>
          <a:prstGeom prst="pie">
            <a:avLst>
              <a:gd name="adj1" fmla="val 18175311"/>
              <a:gd name="adj2" fmla="val 1289694"/>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Line 14"/>
          <p:cNvSpPr>
            <a:spLocks noChangeShapeType="1"/>
          </p:cNvSpPr>
          <p:nvPr/>
        </p:nvSpPr>
        <p:spPr bwMode="auto">
          <a:xfrm>
            <a:off x="7221560" y="2149829"/>
            <a:ext cx="1442030" cy="1599702"/>
          </a:xfrm>
          <a:prstGeom prst="line">
            <a:avLst/>
          </a:prstGeom>
          <a:noFill/>
          <a:ln w="28575">
            <a:solidFill>
              <a:srgbClr val="FF0000"/>
            </a:solidFill>
            <a:prstDash val="sysDot"/>
            <a:round/>
            <a:headEnd/>
            <a:tailEnd/>
          </a:ln>
          <a:effectLst/>
        </p:spPr>
        <p:txBody>
          <a:bodyPr/>
          <a:lstStyle/>
          <a:p>
            <a:endParaRPr lang="en-GB" sz="2400"/>
          </a:p>
        </p:txBody>
      </p:sp>
      <p:sp>
        <p:nvSpPr>
          <p:cNvPr id="27" name="Text Box 3"/>
          <p:cNvSpPr txBox="1">
            <a:spLocks noChangeArrowheads="1"/>
          </p:cNvSpPr>
          <p:nvPr/>
        </p:nvSpPr>
        <p:spPr bwMode="auto">
          <a:xfrm>
            <a:off x="425149" y="4006196"/>
            <a:ext cx="4922665" cy="461665"/>
          </a:xfrm>
          <a:prstGeom prst="rect">
            <a:avLst/>
          </a:prstGeom>
          <a:noFill/>
          <a:ln w="9525">
            <a:noFill/>
            <a:miter lim="800000"/>
            <a:headEnd/>
            <a:tailEnd/>
          </a:ln>
          <a:effectLst/>
        </p:spPr>
        <p:txBody>
          <a:bodyPr wrap="square">
            <a:spAutoFit/>
          </a:bodyPr>
          <a:lstStyle/>
          <a:p>
            <a:pPr eaLnBrk="0" hangingPunct="0"/>
            <a:r>
              <a:rPr lang="en-US" sz="2400" dirty="0">
                <a:solidFill>
                  <a:srgbClr val="FF6600"/>
                </a:solidFill>
                <a:latin typeface="+mn-lt"/>
              </a:rPr>
              <a:t>In the right-angled triangle </a:t>
            </a:r>
            <a:r>
              <a:rPr lang="en-US" sz="2400" i="1" dirty="0">
                <a:solidFill>
                  <a:srgbClr val="FF6600"/>
                </a:solidFill>
                <a:cs typeface="Times New Roman" panose="02020603050405020304" pitchFamily="18" charset="0"/>
              </a:rPr>
              <a:t>BCE</a:t>
            </a:r>
            <a:r>
              <a:rPr lang="en-US" sz="2400" dirty="0">
                <a:solidFill>
                  <a:srgbClr val="FF6600"/>
                </a:solidFill>
                <a:latin typeface="+mn-lt"/>
              </a:rPr>
              <a:t>.</a:t>
            </a:r>
            <a:endParaRPr lang="en-GB" sz="2400" dirty="0">
              <a:solidFill>
                <a:srgbClr val="FF6600"/>
              </a:solidFill>
              <a:latin typeface="+mn-lt"/>
            </a:endParaRPr>
          </a:p>
        </p:txBody>
      </p:sp>
      <mc:AlternateContent xmlns:mc="http://schemas.openxmlformats.org/markup-compatibility/2006" xmlns:a14="http://schemas.microsoft.com/office/drawing/2010/main">
        <mc:Choice Requires="a14">
          <p:sp>
            <p:nvSpPr>
              <p:cNvPr id="28" name="TextBox 27"/>
              <p:cNvSpPr txBox="1"/>
              <p:nvPr/>
            </p:nvSpPr>
            <p:spPr>
              <a:xfrm>
                <a:off x="1709046" y="4510252"/>
                <a:ext cx="1506246" cy="70147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unc>
                        <m:funcPr>
                          <m:ctrlPr>
                            <a:rPr lang="en-US" sz="2400" b="1" i="1" smtClean="0">
                              <a:solidFill>
                                <a:srgbClr val="FF6600"/>
                              </a:solidFill>
                              <a:latin typeface="Cambria Math" panose="02040503050406030204" pitchFamily="18" charset="0"/>
                            </a:rPr>
                          </m:ctrlPr>
                        </m:funcPr>
                        <m:fName>
                          <m:r>
                            <a:rPr lang="en-US" sz="2400" b="1" i="0" smtClean="0">
                              <a:solidFill>
                                <a:srgbClr val="FF6600"/>
                              </a:solidFill>
                              <a:latin typeface="Cambria Math" panose="02040503050406030204" pitchFamily="18" charset="0"/>
                            </a:rPr>
                            <m:t>𝐬𝐢𝐧</m:t>
                          </m:r>
                        </m:fName>
                        <m:e>
                          <m:r>
                            <a:rPr lang="en-US" sz="2400" b="1" i="1" smtClean="0">
                              <a:solidFill>
                                <a:srgbClr val="FF6600"/>
                              </a:solidFill>
                              <a:latin typeface="Cambria Math" panose="02040503050406030204" pitchFamily="18" charset="0"/>
                            </a:rPr>
                            <m:t>𝑩</m:t>
                          </m:r>
                          <m:r>
                            <a:rPr lang="en-US" sz="2400" b="1" i="1" smtClean="0">
                              <a:solidFill>
                                <a:srgbClr val="FF6600"/>
                              </a:solidFill>
                              <a:latin typeface="Cambria Math" panose="02040503050406030204" pitchFamily="18" charset="0"/>
                            </a:rPr>
                            <m:t>= </m:t>
                          </m:r>
                          <m:f>
                            <m:fPr>
                              <m:ctrlPr>
                                <a:rPr lang="en-US" sz="2400" b="1" i="1" smtClean="0">
                                  <a:solidFill>
                                    <a:srgbClr val="FF6600"/>
                                  </a:solidFill>
                                  <a:latin typeface="Cambria Math" panose="02040503050406030204" pitchFamily="18" charset="0"/>
                                </a:rPr>
                              </m:ctrlPr>
                            </m:fPr>
                            <m:num>
                              <m:r>
                                <a:rPr lang="en-US" sz="2400" b="1" i="1" smtClean="0">
                                  <a:solidFill>
                                    <a:srgbClr val="FF6600"/>
                                  </a:solidFill>
                                  <a:latin typeface="Cambria Math" panose="02040503050406030204" pitchFamily="18" charset="0"/>
                                </a:rPr>
                                <m:t>𝒉</m:t>
                              </m:r>
                            </m:num>
                            <m:den>
                              <m:r>
                                <a:rPr lang="en-US" sz="2400" b="1" i="1" smtClean="0">
                                  <a:solidFill>
                                    <a:srgbClr val="FF6600"/>
                                  </a:solidFill>
                                  <a:latin typeface="Cambria Math" panose="02040503050406030204" pitchFamily="18" charset="0"/>
                                </a:rPr>
                                <m:t>𝒂</m:t>
                              </m:r>
                            </m:den>
                          </m:f>
                        </m:e>
                      </m:func>
                    </m:oMath>
                  </m:oMathPara>
                </a14:m>
                <a:endParaRPr lang="en-GB" sz="2400" b="1" dirty="0">
                  <a:solidFill>
                    <a:srgbClr val="FF6600"/>
                  </a:solidFill>
                </a:endParaRPr>
              </a:p>
            </p:txBody>
          </p:sp>
        </mc:Choice>
        <mc:Fallback xmlns="">
          <p:sp>
            <p:nvSpPr>
              <p:cNvPr id="28" name="TextBox 27"/>
              <p:cNvSpPr txBox="1">
                <a:spLocks noRot="1" noChangeAspect="1" noMove="1" noResize="1" noEditPoints="1" noAdjustHandles="1" noChangeArrowheads="1" noChangeShapeType="1" noTextEdit="1"/>
              </p:cNvSpPr>
              <p:nvPr/>
            </p:nvSpPr>
            <p:spPr>
              <a:xfrm>
                <a:off x="1709046" y="4510252"/>
                <a:ext cx="1506246" cy="701474"/>
              </a:xfrm>
              <a:prstGeom prst="rect">
                <a:avLst/>
              </a:prstGeom>
              <a:blipFill rotWithShape="0">
                <a:blip r:embed="rId4"/>
                <a:stretch>
                  <a:fillRect/>
                </a:stretch>
              </a:blipFill>
            </p:spPr>
            <p:txBody>
              <a:bodyPr/>
              <a:lstStyle/>
              <a:p>
                <a:r>
                  <a:rPr lang="en-GB">
                    <a:noFill/>
                  </a:rPr>
                  <a:t> </a:t>
                </a:r>
              </a:p>
            </p:txBody>
          </p:sp>
        </mc:Fallback>
      </mc:AlternateContent>
      <p:sp>
        <p:nvSpPr>
          <p:cNvPr id="29" name="Text Box 3"/>
          <p:cNvSpPr txBox="1">
            <a:spLocks noChangeArrowheads="1"/>
          </p:cNvSpPr>
          <p:nvPr/>
        </p:nvSpPr>
        <p:spPr bwMode="auto">
          <a:xfrm>
            <a:off x="448539" y="5251988"/>
            <a:ext cx="1802931" cy="461665"/>
          </a:xfrm>
          <a:prstGeom prst="rect">
            <a:avLst/>
          </a:prstGeom>
          <a:noFill/>
          <a:ln w="9525">
            <a:noFill/>
            <a:miter lim="800000"/>
            <a:headEnd/>
            <a:tailEnd/>
          </a:ln>
          <a:effectLst/>
        </p:spPr>
        <p:txBody>
          <a:bodyPr wrap="square">
            <a:spAutoFit/>
          </a:bodyPr>
          <a:lstStyle/>
          <a:p>
            <a:pPr eaLnBrk="0" hangingPunct="0"/>
            <a:r>
              <a:rPr lang="en-US" sz="2400" dirty="0">
                <a:solidFill>
                  <a:srgbClr val="FF6600"/>
                </a:solidFill>
                <a:latin typeface="+mn-lt"/>
              </a:rPr>
              <a:t>This gives</a:t>
            </a:r>
            <a:endParaRPr lang="en-GB" sz="2400" dirty="0">
              <a:solidFill>
                <a:srgbClr val="FF6600"/>
              </a:solidFill>
              <a:latin typeface="+mn-lt"/>
            </a:endParaRPr>
          </a:p>
        </p:txBody>
      </p:sp>
      <p:sp>
        <p:nvSpPr>
          <p:cNvPr id="30" name="Text Box 3"/>
          <p:cNvSpPr txBox="1">
            <a:spLocks noChangeArrowheads="1"/>
          </p:cNvSpPr>
          <p:nvPr/>
        </p:nvSpPr>
        <p:spPr bwMode="auto">
          <a:xfrm>
            <a:off x="2144136" y="5265237"/>
            <a:ext cx="1802931" cy="461665"/>
          </a:xfrm>
          <a:prstGeom prst="rect">
            <a:avLst/>
          </a:prstGeom>
          <a:noFill/>
          <a:ln w="9525">
            <a:noFill/>
            <a:miter lim="800000"/>
            <a:headEnd/>
            <a:tailEnd/>
          </a:ln>
          <a:effectLst/>
        </p:spPr>
        <p:txBody>
          <a:bodyPr wrap="square">
            <a:spAutoFit/>
          </a:bodyPr>
          <a:lstStyle/>
          <a:p>
            <a:pPr eaLnBrk="0" hangingPunct="0"/>
            <a:r>
              <a:rPr lang="en-US" sz="2400" i="1" dirty="0">
                <a:latin typeface="Times New Roman" panose="02020603050405020304" pitchFamily="18" charset="0"/>
                <a:cs typeface="Times New Roman" panose="02020603050405020304" pitchFamily="18" charset="0"/>
              </a:rPr>
              <a:t>h</a:t>
            </a:r>
            <a:r>
              <a:rPr lang="en-US" sz="2400" dirty="0">
                <a:solidFill>
                  <a:srgbClr val="FF6600"/>
                </a:solidFill>
              </a:rPr>
              <a:t> </a:t>
            </a:r>
            <a:r>
              <a:rPr lang="en-US" sz="2400" dirty="0">
                <a:solidFill>
                  <a:srgbClr val="FF6600"/>
                </a:solidFill>
                <a:latin typeface="Times New Roman" panose="02020603050405020304" pitchFamily="18" charset="0"/>
                <a:cs typeface="Times New Roman" panose="02020603050405020304" pitchFamily="18" charset="0"/>
              </a:rPr>
              <a:t>=</a:t>
            </a:r>
            <a:r>
              <a:rPr lang="en-US" sz="2400" dirty="0">
                <a:solidFill>
                  <a:srgbClr val="FF6600"/>
                </a:solidFill>
              </a:rPr>
              <a:t> </a:t>
            </a:r>
            <a:r>
              <a:rPr lang="en-US" sz="2400" i="1" dirty="0">
                <a:solidFill>
                  <a:srgbClr val="FF6600"/>
                </a:solidFill>
                <a:latin typeface="Times New Roman" panose="02020603050405020304" pitchFamily="18" charset="0"/>
                <a:cs typeface="Times New Roman" panose="02020603050405020304" pitchFamily="18" charset="0"/>
              </a:rPr>
              <a:t>a </a:t>
            </a:r>
            <a:r>
              <a:rPr lang="en-US" sz="2400" dirty="0">
                <a:solidFill>
                  <a:srgbClr val="FF6600"/>
                </a:solidFill>
                <a:latin typeface="Times New Roman" panose="02020603050405020304" pitchFamily="18" charset="0"/>
                <a:cs typeface="Times New Roman" panose="02020603050405020304" pitchFamily="18" charset="0"/>
              </a:rPr>
              <a:t>sin </a:t>
            </a:r>
            <a:r>
              <a:rPr lang="en-US" sz="2400" i="1" dirty="0">
                <a:solidFill>
                  <a:srgbClr val="FF6600"/>
                </a:solidFill>
                <a:latin typeface="Times New Roman" panose="02020603050405020304" pitchFamily="18" charset="0"/>
                <a:cs typeface="Times New Roman" panose="02020603050405020304" pitchFamily="18" charset="0"/>
              </a:rPr>
              <a:t>B</a:t>
            </a:r>
            <a:endParaRPr lang="en-GB" sz="2400" i="1" dirty="0">
              <a:solidFill>
                <a:srgbClr val="FF6600"/>
              </a:solidFill>
              <a:latin typeface="Times New Roman" panose="02020603050405020304" pitchFamily="18" charset="0"/>
              <a:cs typeface="Times New Roman" panose="02020603050405020304" pitchFamily="18" charset="0"/>
            </a:endParaRPr>
          </a:p>
        </p:txBody>
      </p:sp>
      <p:sp>
        <p:nvSpPr>
          <p:cNvPr id="31" name="Text Box 3"/>
          <p:cNvSpPr txBox="1">
            <a:spLocks noChangeArrowheads="1"/>
          </p:cNvSpPr>
          <p:nvPr/>
        </p:nvSpPr>
        <p:spPr bwMode="auto">
          <a:xfrm>
            <a:off x="224631" y="5670736"/>
            <a:ext cx="4933454" cy="461665"/>
          </a:xfrm>
          <a:prstGeom prst="rect">
            <a:avLst/>
          </a:prstGeom>
          <a:noFill/>
          <a:ln w="9525">
            <a:noFill/>
            <a:miter lim="800000"/>
            <a:headEnd/>
            <a:tailEnd/>
          </a:ln>
          <a:effectLst/>
        </p:spPr>
        <p:txBody>
          <a:bodyPr wrap="square">
            <a:spAutoFit/>
          </a:bodyPr>
          <a:lstStyle/>
          <a:p>
            <a:pPr eaLnBrk="0" hangingPunct="0"/>
            <a:r>
              <a:rPr lang="en-US" sz="2400" dirty="0">
                <a:latin typeface="+mn-lt"/>
              </a:rPr>
              <a:t>Equate the values of h to give</a:t>
            </a:r>
            <a:endParaRPr lang="en-GB" sz="2400" dirty="0">
              <a:latin typeface="+mn-lt"/>
            </a:endParaRPr>
          </a:p>
        </p:txBody>
      </p:sp>
      <p:sp>
        <p:nvSpPr>
          <p:cNvPr id="32" name="Text Box 3"/>
          <p:cNvSpPr txBox="1">
            <a:spLocks noChangeArrowheads="1"/>
          </p:cNvSpPr>
          <p:nvPr/>
        </p:nvSpPr>
        <p:spPr bwMode="auto">
          <a:xfrm>
            <a:off x="2144136" y="6132401"/>
            <a:ext cx="1802931" cy="461665"/>
          </a:xfrm>
          <a:prstGeom prst="rect">
            <a:avLst/>
          </a:prstGeom>
          <a:noFill/>
          <a:ln w="9525">
            <a:noFill/>
            <a:miter lim="800000"/>
            <a:headEnd/>
            <a:tailEnd/>
          </a:ln>
          <a:effectLst/>
        </p:spPr>
        <p:txBody>
          <a:bodyPr wrap="square">
            <a:spAutoFit/>
          </a:bodyPr>
          <a:lstStyle/>
          <a:p>
            <a:pPr eaLnBrk="0" hangingPunct="0"/>
            <a:r>
              <a:rPr lang="en-US" sz="2400" dirty="0">
                <a:solidFill>
                  <a:srgbClr val="FF6600"/>
                </a:solidFill>
              </a:rPr>
              <a:t> </a:t>
            </a:r>
            <a:r>
              <a:rPr lang="en-US" sz="2400" dirty="0">
                <a:solidFill>
                  <a:srgbClr val="FF6600"/>
                </a:solidFill>
                <a:latin typeface="Times New Roman" panose="02020603050405020304" pitchFamily="18" charset="0"/>
                <a:cs typeface="Times New Roman" panose="02020603050405020304" pitchFamily="18" charset="0"/>
              </a:rPr>
              <a:t>=</a:t>
            </a:r>
            <a:r>
              <a:rPr lang="en-US" sz="2400" dirty="0">
                <a:solidFill>
                  <a:srgbClr val="FF6600"/>
                </a:solidFill>
              </a:rPr>
              <a:t> </a:t>
            </a:r>
            <a:r>
              <a:rPr lang="en-US" sz="2400" i="1" dirty="0">
                <a:solidFill>
                  <a:srgbClr val="FF6600"/>
                </a:solidFill>
                <a:latin typeface="Times New Roman" panose="02020603050405020304" pitchFamily="18" charset="0"/>
                <a:cs typeface="Times New Roman" panose="02020603050405020304" pitchFamily="18" charset="0"/>
              </a:rPr>
              <a:t>a </a:t>
            </a:r>
            <a:r>
              <a:rPr lang="en-US" sz="2400" dirty="0">
                <a:solidFill>
                  <a:srgbClr val="FF6600"/>
                </a:solidFill>
                <a:latin typeface="Times New Roman" panose="02020603050405020304" pitchFamily="18" charset="0"/>
                <a:cs typeface="Times New Roman" panose="02020603050405020304" pitchFamily="18" charset="0"/>
              </a:rPr>
              <a:t>sin </a:t>
            </a:r>
            <a:r>
              <a:rPr lang="en-US" sz="2400" i="1" dirty="0">
                <a:solidFill>
                  <a:srgbClr val="FF6600"/>
                </a:solidFill>
                <a:latin typeface="Times New Roman" panose="02020603050405020304" pitchFamily="18" charset="0"/>
                <a:cs typeface="Times New Roman" panose="02020603050405020304" pitchFamily="18" charset="0"/>
              </a:rPr>
              <a:t>B</a:t>
            </a:r>
            <a:endParaRPr lang="en-GB" sz="2400" i="1" dirty="0">
              <a:solidFill>
                <a:srgbClr val="FF6600"/>
              </a:solidFill>
              <a:latin typeface="Times New Roman" panose="02020603050405020304" pitchFamily="18" charset="0"/>
              <a:cs typeface="Times New Roman" panose="02020603050405020304" pitchFamily="18" charset="0"/>
            </a:endParaRPr>
          </a:p>
        </p:txBody>
      </p:sp>
      <p:sp>
        <p:nvSpPr>
          <p:cNvPr id="33" name="Text Box 3"/>
          <p:cNvSpPr txBox="1">
            <a:spLocks noChangeArrowheads="1"/>
          </p:cNvSpPr>
          <p:nvPr/>
        </p:nvSpPr>
        <p:spPr bwMode="auto">
          <a:xfrm>
            <a:off x="1163110" y="6132401"/>
            <a:ext cx="1208094" cy="461665"/>
          </a:xfrm>
          <a:prstGeom prst="rect">
            <a:avLst/>
          </a:prstGeom>
          <a:noFill/>
          <a:ln w="9525">
            <a:noFill/>
            <a:miter lim="800000"/>
            <a:headEnd/>
            <a:tailEnd/>
          </a:ln>
          <a:effectLst/>
        </p:spPr>
        <p:txBody>
          <a:bodyPr wrap="square">
            <a:spAutoFit/>
          </a:bodyPr>
          <a:lstStyle/>
          <a:p>
            <a:pPr eaLnBrk="0" hangingPunct="0"/>
            <a:r>
              <a:rPr lang="en-US" sz="2400" i="1" dirty="0">
                <a:solidFill>
                  <a:srgbClr val="00CC00"/>
                </a:solidFill>
                <a:latin typeface="Times New Roman" panose="02020603050405020304" pitchFamily="18" charset="0"/>
                <a:cs typeface="Times New Roman" panose="02020603050405020304" pitchFamily="18" charset="0"/>
              </a:rPr>
              <a:t>b </a:t>
            </a:r>
            <a:r>
              <a:rPr lang="en-US" sz="2400" dirty="0">
                <a:solidFill>
                  <a:srgbClr val="00CC00"/>
                </a:solidFill>
                <a:latin typeface="Times New Roman" panose="02020603050405020304" pitchFamily="18" charset="0"/>
                <a:cs typeface="Times New Roman" panose="02020603050405020304" pitchFamily="18" charset="0"/>
              </a:rPr>
              <a:t>sin </a:t>
            </a:r>
            <a:r>
              <a:rPr lang="en-US" sz="2400" i="1" dirty="0">
                <a:solidFill>
                  <a:srgbClr val="00CC00"/>
                </a:solidFill>
                <a:latin typeface="Times New Roman" panose="02020603050405020304" pitchFamily="18" charset="0"/>
                <a:cs typeface="Times New Roman" panose="02020603050405020304" pitchFamily="18" charset="0"/>
              </a:rPr>
              <a:t>A</a:t>
            </a:r>
            <a:endParaRPr lang="en-GB" sz="2400" i="1" dirty="0">
              <a:solidFill>
                <a:srgbClr val="00CC00"/>
              </a:solidFill>
              <a:latin typeface="Times New Roman" panose="02020603050405020304" pitchFamily="18" charset="0"/>
              <a:cs typeface="Times New Roman" panose="02020603050405020304" pitchFamily="18" charset="0"/>
            </a:endParaRPr>
          </a:p>
        </p:txBody>
      </p:sp>
      <p:sp>
        <p:nvSpPr>
          <p:cNvPr id="36" name="Text Box 3"/>
          <p:cNvSpPr txBox="1">
            <a:spLocks noChangeArrowheads="1"/>
          </p:cNvSpPr>
          <p:nvPr/>
        </p:nvSpPr>
        <p:spPr bwMode="auto">
          <a:xfrm>
            <a:off x="5285120" y="4005064"/>
            <a:ext cx="3818412" cy="830997"/>
          </a:xfrm>
          <a:prstGeom prst="rect">
            <a:avLst/>
          </a:prstGeom>
          <a:noFill/>
          <a:ln w="9525">
            <a:noFill/>
            <a:miter lim="800000"/>
            <a:headEnd/>
            <a:tailEnd/>
          </a:ln>
          <a:effectLst/>
        </p:spPr>
        <p:txBody>
          <a:bodyPr wrap="square">
            <a:spAutoFit/>
          </a:bodyPr>
          <a:lstStyle/>
          <a:p>
            <a:pPr eaLnBrk="0" hangingPunct="0"/>
            <a:r>
              <a:rPr lang="en-US" sz="2400" dirty="0">
                <a:latin typeface="+mn-lt"/>
              </a:rPr>
              <a:t>Rearranging this equation gives</a:t>
            </a:r>
            <a:endParaRPr lang="en-GB" sz="2400" dirty="0">
              <a:latin typeface="+mn-lt"/>
            </a:endParaRPr>
          </a:p>
        </p:txBody>
      </p:sp>
      <mc:AlternateContent xmlns:mc="http://schemas.openxmlformats.org/markup-compatibility/2006" xmlns:a14="http://schemas.microsoft.com/office/drawing/2010/main">
        <mc:Choice Requires="a14">
          <p:sp>
            <p:nvSpPr>
              <p:cNvPr id="37" name="TextBox 36"/>
              <p:cNvSpPr txBox="1"/>
              <p:nvPr/>
            </p:nvSpPr>
            <p:spPr>
              <a:xfrm>
                <a:off x="5968856" y="4797152"/>
                <a:ext cx="1782026" cy="69403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400" i="1" smtClean="0">
                              <a:latin typeface="Cambria Math" panose="02040503050406030204" pitchFamily="18" charset="0"/>
                            </a:rPr>
                          </m:ctrlPr>
                        </m:fPr>
                        <m:num>
                          <m:func>
                            <m:funcPr>
                              <m:ctrlPr>
                                <a:rPr lang="en-US" sz="2400" b="0" i="1" smtClean="0">
                                  <a:solidFill>
                                    <a:srgbClr val="00CC00"/>
                                  </a:solidFill>
                                  <a:latin typeface="Cambria Math" panose="02040503050406030204" pitchFamily="18" charset="0"/>
                                </a:rPr>
                              </m:ctrlPr>
                            </m:funcPr>
                            <m:fName>
                              <m:r>
                                <m:rPr>
                                  <m:sty m:val="p"/>
                                </m:rPr>
                                <a:rPr lang="en-US" sz="2400" b="0" i="0" smtClean="0">
                                  <a:solidFill>
                                    <a:srgbClr val="00CC00"/>
                                  </a:solidFill>
                                  <a:latin typeface="Cambria Math" panose="02040503050406030204" pitchFamily="18" charset="0"/>
                                </a:rPr>
                                <m:t>sin</m:t>
                              </m:r>
                            </m:fName>
                            <m:e>
                              <m:r>
                                <a:rPr lang="en-US" sz="2400" b="0" i="1" smtClean="0">
                                  <a:solidFill>
                                    <a:srgbClr val="00CC00"/>
                                  </a:solidFill>
                                  <a:latin typeface="Cambria Math" panose="02040503050406030204" pitchFamily="18" charset="0"/>
                                </a:rPr>
                                <m:t>𝐴</m:t>
                              </m:r>
                            </m:e>
                          </m:func>
                        </m:num>
                        <m:den>
                          <m:r>
                            <a:rPr lang="en-US" sz="2400" b="0" i="1" smtClean="0">
                              <a:solidFill>
                                <a:srgbClr val="FF6600"/>
                              </a:solidFill>
                              <a:latin typeface="Cambria Math" panose="02040503050406030204" pitchFamily="18" charset="0"/>
                            </a:rPr>
                            <m:t>𝑎</m:t>
                          </m:r>
                        </m:den>
                      </m:f>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func>
                            <m:funcPr>
                              <m:ctrlPr>
                                <a:rPr lang="en-US" sz="2400" b="0" i="1" smtClean="0">
                                  <a:solidFill>
                                    <a:srgbClr val="FF6600"/>
                                  </a:solidFill>
                                  <a:latin typeface="Cambria Math" panose="02040503050406030204" pitchFamily="18" charset="0"/>
                                </a:rPr>
                              </m:ctrlPr>
                            </m:funcPr>
                            <m:fName>
                              <m:r>
                                <m:rPr>
                                  <m:sty m:val="p"/>
                                </m:rPr>
                                <a:rPr lang="en-US" sz="2400" b="0" i="0" smtClean="0">
                                  <a:solidFill>
                                    <a:srgbClr val="FF6600"/>
                                  </a:solidFill>
                                  <a:latin typeface="Cambria Math" panose="02040503050406030204" pitchFamily="18" charset="0"/>
                                </a:rPr>
                                <m:t>sin</m:t>
                              </m:r>
                            </m:fName>
                            <m:e>
                              <m:r>
                                <a:rPr lang="en-US" sz="2400" b="0" i="1" smtClean="0">
                                  <a:solidFill>
                                    <a:srgbClr val="FF6600"/>
                                  </a:solidFill>
                                  <a:latin typeface="Cambria Math" panose="02040503050406030204" pitchFamily="18" charset="0"/>
                                </a:rPr>
                                <m:t>𝐵</m:t>
                              </m:r>
                            </m:e>
                          </m:func>
                        </m:num>
                        <m:den>
                          <m:r>
                            <a:rPr lang="en-US" sz="2400" b="0" i="1" smtClean="0">
                              <a:solidFill>
                                <a:srgbClr val="00CC00"/>
                              </a:solidFill>
                              <a:latin typeface="Cambria Math" panose="02040503050406030204" pitchFamily="18" charset="0"/>
                            </a:rPr>
                            <m:t>𝑏</m:t>
                          </m:r>
                        </m:den>
                      </m:f>
                    </m:oMath>
                  </m:oMathPara>
                </a14:m>
                <a:endParaRPr lang="en-GB" sz="2400" dirty="0"/>
              </a:p>
            </p:txBody>
          </p:sp>
        </mc:Choice>
        <mc:Fallback xmlns="">
          <p:sp>
            <p:nvSpPr>
              <p:cNvPr id="37" name="TextBox 36"/>
              <p:cNvSpPr txBox="1">
                <a:spLocks noRot="1" noChangeAspect="1" noMove="1" noResize="1" noEditPoints="1" noAdjustHandles="1" noChangeArrowheads="1" noChangeShapeType="1" noTextEdit="1"/>
              </p:cNvSpPr>
              <p:nvPr/>
            </p:nvSpPr>
            <p:spPr>
              <a:xfrm>
                <a:off x="5968856" y="4797152"/>
                <a:ext cx="1782026" cy="694036"/>
              </a:xfrm>
              <a:prstGeom prst="rect">
                <a:avLst/>
              </a:prstGeom>
              <a:blipFill rotWithShape="0">
                <a:blip r:embed="rId5"/>
                <a:stretch>
                  <a:fillRect/>
                </a:stretch>
              </a:blipFill>
            </p:spPr>
            <p:txBody>
              <a:bodyPr/>
              <a:lstStyle/>
              <a:p>
                <a:r>
                  <a:rPr lang="en-GB">
                    <a:noFill/>
                  </a:rPr>
                  <a:t> </a:t>
                </a:r>
              </a:p>
            </p:txBody>
          </p:sp>
        </mc:Fallback>
      </mc:AlternateContent>
      <p:sp>
        <p:nvSpPr>
          <p:cNvPr id="38" name="Rectangle 37"/>
          <p:cNvSpPr/>
          <p:nvPr/>
        </p:nvSpPr>
        <p:spPr>
          <a:xfrm>
            <a:off x="4030772" y="1412776"/>
            <a:ext cx="5136342" cy="461665"/>
          </a:xfrm>
          <a:prstGeom prst="rect">
            <a:avLst/>
          </a:prstGeom>
        </p:spPr>
        <p:txBody>
          <a:bodyPr wrap="none">
            <a:spAutoFit/>
          </a:bodyPr>
          <a:lstStyle/>
          <a:p>
            <a:r>
              <a:rPr lang="en-US" sz="2400" dirty="0">
                <a:latin typeface="+mn-lt"/>
              </a:rPr>
              <a:t>Now draw the altitude (height), </a:t>
            </a:r>
            <a:r>
              <a:rPr lang="en-US" sz="2400" i="1" dirty="0">
                <a:cs typeface="Times New Roman" panose="02020603050405020304" pitchFamily="18" charset="0"/>
              </a:rPr>
              <a:t>h</a:t>
            </a:r>
            <a:r>
              <a:rPr lang="en-US" sz="2400" dirty="0">
                <a:latin typeface="+mn-lt"/>
              </a:rPr>
              <a:t> </a:t>
            </a:r>
            <a:endParaRPr lang="en-GB" sz="2400" dirty="0">
              <a:latin typeface="+mn-lt"/>
            </a:endParaRPr>
          </a:p>
        </p:txBody>
      </p:sp>
      <p:sp>
        <p:nvSpPr>
          <p:cNvPr id="39" name="Rectangle 38"/>
          <p:cNvSpPr/>
          <p:nvPr/>
        </p:nvSpPr>
        <p:spPr>
          <a:xfrm>
            <a:off x="370998" y="1787951"/>
            <a:ext cx="1879041" cy="461665"/>
          </a:xfrm>
          <a:prstGeom prst="rect">
            <a:avLst/>
          </a:prstGeom>
        </p:spPr>
        <p:txBody>
          <a:bodyPr wrap="none">
            <a:spAutoFit/>
          </a:bodyPr>
          <a:lstStyle/>
          <a:p>
            <a:r>
              <a:rPr lang="en-US" sz="2400" dirty="0">
                <a:latin typeface="+mn-lt"/>
              </a:rPr>
              <a:t>from </a:t>
            </a:r>
            <a:r>
              <a:rPr lang="en-US" sz="2400" i="1" dirty="0">
                <a:cs typeface="Times New Roman" panose="02020603050405020304" pitchFamily="18" charset="0"/>
              </a:rPr>
              <a:t>C</a:t>
            </a:r>
            <a:r>
              <a:rPr lang="en-US" sz="2400" dirty="0">
                <a:latin typeface="+mn-lt"/>
              </a:rPr>
              <a:t> to </a:t>
            </a:r>
            <a:r>
              <a:rPr lang="en-US" sz="2400" i="1" dirty="0">
                <a:cs typeface="Times New Roman" panose="02020603050405020304" pitchFamily="18" charset="0"/>
              </a:rPr>
              <a:t>E</a:t>
            </a:r>
            <a:endParaRPr lang="en-GB" sz="2400" i="1" dirty="0">
              <a:cs typeface="Times New Roman" panose="02020603050405020304" pitchFamily="18" charset="0"/>
            </a:endParaRPr>
          </a:p>
        </p:txBody>
      </p:sp>
      <p:sp>
        <p:nvSpPr>
          <p:cNvPr id="41" name="Text Box 3"/>
          <p:cNvSpPr txBox="1">
            <a:spLocks noChangeArrowheads="1"/>
          </p:cNvSpPr>
          <p:nvPr/>
        </p:nvSpPr>
        <p:spPr bwMode="auto">
          <a:xfrm>
            <a:off x="4786036" y="5470992"/>
            <a:ext cx="4317496" cy="1107996"/>
          </a:xfrm>
          <a:prstGeom prst="rect">
            <a:avLst/>
          </a:prstGeom>
          <a:noFill/>
          <a:ln w="9525">
            <a:noFill/>
            <a:miter lim="800000"/>
            <a:headEnd/>
            <a:tailEnd/>
          </a:ln>
          <a:effectLst/>
        </p:spPr>
        <p:txBody>
          <a:bodyPr wrap="square">
            <a:spAutoFit/>
          </a:bodyPr>
          <a:lstStyle/>
          <a:p>
            <a:pPr eaLnBrk="0" hangingPunct="0"/>
            <a:r>
              <a:rPr lang="en-US" sz="2200" dirty="0">
                <a:latin typeface="+mn-lt"/>
              </a:rPr>
              <a:t>The ratios of the sine of each angle to the length of the opposite side are equal</a:t>
            </a:r>
            <a:endParaRPr lang="en-GB" sz="2200" dirty="0">
              <a:latin typeface="+mn-lt"/>
            </a:endParaRPr>
          </a:p>
        </p:txBody>
      </p:sp>
      <mc:AlternateContent xmlns:mc="http://schemas.openxmlformats.org/markup-compatibility/2006" xmlns:a14="http://schemas.microsoft.com/office/drawing/2010/main">
        <mc:Choice Requires="a14">
          <p:sp>
            <p:nvSpPr>
              <p:cNvPr id="40" name="TextBox 39"/>
              <p:cNvSpPr txBox="1"/>
              <p:nvPr/>
            </p:nvSpPr>
            <p:spPr>
              <a:xfrm>
                <a:off x="6944784" y="-27080"/>
                <a:ext cx="1769652" cy="69403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400" i="1" smtClean="0">
                              <a:latin typeface="Cambria Math" panose="02040503050406030204" pitchFamily="18" charset="0"/>
                            </a:rPr>
                          </m:ctrlPr>
                        </m:fPr>
                        <m:num>
                          <m:func>
                            <m:funcPr>
                              <m:ctrlPr>
                                <a:rPr lang="en-US" sz="2400" b="0" i="1" smtClean="0">
                                  <a:solidFill>
                                    <a:srgbClr val="00CC00"/>
                                  </a:solidFill>
                                  <a:latin typeface="Cambria Math" panose="02040503050406030204" pitchFamily="18" charset="0"/>
                                </a:rPr>
                              </m:ctrlPr>
                            </m:funcPr>
                            <m:fName>
                              <m:r>
                                <m:rPr>
                                  <m:sty m:val="p"/>
                                </m:rPr>
                                <a:rPr lang="en-US" sz="2400" b="0" i="0" smtClean="0">
                                  <a:solidFill>
                                    <a:srgbClr val="00CC00"/>
                                  </a:solidFill>
                                  <a:latin typeface="Cambria Math" panose="02040503050406030204" pitchFamily="18" charset="0"/>
                                </a:rPr>
                                <m:t>sin</m:t>
                              </m:r>
                            </m:fName>
                            <m:e>
                              <m:r>
                                <a:rPr lang="en-US" sz="2400" b="0" i="1" smtClean="0">
                                  <a:solidFill>
                                    <a:srgbClr val="00CC00"/>
                                  </a:solidFill>
                                  <a:latin typeface="Cambria Math" panose="02040503050406030204" pitchFamily="18" charset="0"/>
                                </a:rPr>
                                <m:t>𝐴</m:t>
                              </m:r>
                            </m:e>
                          </m:func>
                        </m:num>
                        <m:den>
                          <m:r>
                            <a:rPr lang="en-US" sz="2400" b="0" i="1" smtClean="0">
                              <a:solidFill>
                                <a:srgbClr val="FF66CC"/>
                              </a:solidFill>
                              <a:latin typeface="Cambria Math" panose="02040503050406030204" pitchFamily="18" charset="0"/>
                            </a:rPr>
                            <m:t>𝑎</m:t>
                          </m:r>
                        </m:den>
                      </m:f>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func>
                            <m:funcPr>
                              <m:ctrlPr>
                                <a:rPr lang="en-US" sz="2400" b="0" i="1" smtClean="0">
                                  <a:solidFill>
                                    <a:srgbClr val="FF66CC"/>
                                  </a:solidFill>
                                  <a:latin typeface="Cambria Math" panose="02040503050406030204" pitchFamily="18" charset="0"/>
                                </a:rPr>
                              </m:ctrlPr>
                            </m:funcPr>
                            <m:fName>
                              <m:r>
                                <m:rPr>
                                  <m:sty m:val="p"/>
                                </m:rPr>
                                <a:rPr lang="en-US" sz="2400" b="0" i="0" smtClean="0">
                                  <a:solidFill>
                                    <a:srgbClr val="FF66CC"/>
                                  </a:solidFill>
                                  <a:latin typeface="Cambria Math" panose="02040503050406030204" pitchFamily="18" charset="0"/>
                                </a:rPr>
                                <m:t>sin</m:t>
                              </m:r>
                            </m:fName>
                            <m:e>
                              <m:r>
                                <a:rPr lang="en-US" sz="2400" b="0" i="1" smtClean="0">
                                  <a:solidFill>
                                    <a:srgbClr val="FF66CC"/>
                                  </a:solidFill>
                                  <a:latin typeface="Cambria Math" panose="02040503050406030204" pitchFamily="18" charset="0"/>
                                </a:rPr>
                                <m:t>𝐶</m:t>
                              </m:r>
                            </m:e>
                          </m:func>
                        </m:num>
                        <m:den>
                          <m:r>
                            <a:rPr lang="en-US" sz="2400" b="0" i="1" smtClean="0">
                              <a:solidFill>
                                <a:srgbClr val="00CC00"/>
                              </a:solidFill>
                              <a:latin typeface="Cambria Math" panose="02040503050406030204" pitchFamily="18" charset="0"/>
                            </a:rPr>
                            <m:t>𝑐</m:t>
                          </m:r>
                        </m:den>
                      </m:f>
                    </m:oMath>
                  </m:oMathPara>
                </a14:m>
                <a:endParaRPr lang="en-GB" sz="2400" dirty="0"/>
              </a:p>
            </p:txBody>
          </p:sp>
        </mc:Choice>
        <mc:Fallback xmlns="">
          <p:sp>
            <p:nvSpPr>
              <p:cNvPr id="40" name="TextBox 39"/>
              <p:cNvSpPr txBox="1">
                <a:spLocks noRot="1" noChangeAspect="1" noMove="1" noResize="1" noEditPoints="1" noAdjustHandles="1" noChangeArrowheads="1" noChangeShapeType="1" noTextEdit="1"/>
              </p:cNvSpPr>
              <p:nvPr/>
            </p:nvSpPr>
            <p:spPr>
              <a:xfrm>
                <a:off x="6944784" y="-27080"/>
                <a:ext cx="1769652" cy="694036"/>
              </a:xfrm>
              <a:prstGeom prst="rect">
                <a:avLst/>
              </a:prstGeom>
              <a:blipFill rotWithShape="0">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2" name="TextBox 41"/>
              <p:cNvSpPr txBox="1"/>
              <p:nvPr/>
            </p:nvSpPr>
            <p:spPr>
              <a:xfrm>
                <a:off x="7670835" y="-23324"/>
                <a:ext cx="1044773" cy="69403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func>
                            <m:funcPr>
                              <m:ctrlPr>
                                <a:rPr lang="en-US" sz="2400" b="0" i="1" smtClean="0">
                                  <a:solidFill>
                                    <a:srgbClr val="FF66CC"/>
                                  </a:solidFill>
                                  <a:latin typeface="Cambria Math" panose="02040503050406030204" pitchFamily="18" charset="0"/>
                                </a:rPr>
                              </m:ctrlPr>
                            </m:funcPr>
                            <m:fName>
                              <m:r>
                                <m:rPr>
                                  <m:sty m:val="p"/>
                                </m:rPr>
                                <a:rPr lang="en-US" sz="2400" b="0" i="0" smtClean="0">
                                  <a:solidFill>
                                    <a:srgbClr val="FF66CC"/>
                                  </a:solidFill>
                                  <a:latin typeface="Cambria Math" panose="02040503050406030204" pitchFamily="18" charset="0"/>
                                </a:rPr>
                                <m:t>sin</m:t>
                              </m:r>
                            </m:fName>
                            <m:e>
                              <m:r>
                                <a:rPr lang="en-US" sz="2400" b="0" i="1" smtClean="0">
                                  <a:solidFill>
                                    <a:srgbClr val="FF66CC"/>
                                  </a:solidFill>
                                  <a:latin typeface="Cambria Math" panose="02040503050406030204" pitchFamily="18" charset="0"/>
                                </a:rPr>
                                <m:t>𝐶</m:t>
                              </m:r>
                            </m:e>
                          </m:func>
                        </m:num>
                        <m:den>
                          <m:r>
                            <a:rPr lang="en-US" sz="2400" b="0" i="1" smtClean="0">
                              <a:solidFill>
                                <a:srgbClr val="00CC00"/>
                              </a:solidFill>
                              <a:latin typeface="Cambria Math" panose="02040503050406030204" pitchFamily="18" charset="0"/>
                            </a:rPr>
                            <m:t>𝑐</m:t>
                          </m:r>
                        </m:den>
                      </m:f>
                    </m:oMath>
                  </m:oMathPara>
                </a14:m>
                <a:endParaRPr lang="en-GB" sz="2400" dirty="0"/>
              </a:p>
            </p:txBody>
          </p:sp>
        </mc:Choice>
        <mc:Fallback xmlns="">
          <p:sp>
            <p:nvSpPr>
              <p:cNvPr id="42" name="TextBox 41"/>
              <p:cNvSpPr txBox="1">
                <a:spLocks noRot="1" noChangeAspect="1" noMove="1" noResize="1" noEditPoints="1" noAdjustHandles="1" noChangeArrowheads="1" noChangeShapeType="1" noTextEdit="1"/>
              </p:cNvSpPr>
              <p:nvPr/>
            </p:nvSpPr>
            <p:spPr>
              <a:xfrm>
                <a:off x="7670835" y="-23324"/>
                <a:ext cx="1044773" cy="694036"/>
              </a:xfrm>
              <a:prstGeom prst="rect">
                <a:avLst/>
              </a:prstGeom>
              <a:blipFill rotWithShape="0">
                <a:blip r:embed="rId7"/>
                <a:stretch>
                  <a:fillRect/>
                </a:stretch>
              </a:blipFill>
            </p:spPr>
            <p:txBody>
              <a:bodyPr/>
              <a:lstStyle/>
              <a:p>
                <a:r>
                  <a:rPr lang="en-GB">
                    <a:noFill/>
                  </a:rPr>
                  <a:t> </a:t>
                </a:r>
              </a:p>
            </p:txBody>
          </p:sp>
        </mc:Fallback>
      </mc:AlternateContent>
      <p:sp>
        <p:nvSpPr>
          <p:cNvPr id="43" name="Rectangle 42">
            <a:hlinkClick r:id="rId8"/>
            <a:extLst>
              <a:ext uri="{FF2B5EF4-FFF2-40B4-BE49-F238E27FC236}">
                <a16:creationId xmlns:a16="http://schemas.microsoft.com/office/drawing/2014/main" id="{44575C6F-5A95-4364-9919-7F6710275A7E}"/>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hlinkClick r:id="rId8"/>
            <a:extLst>
              <a:ext uri="{FF2B5EF4-FFF2-40B4-BE49-F238E27FC236}">
                <a16:creationId xmlns:a16="http://schemas.microsoft.com/office/drawing/2014/main" id="{B12BBE38-9247-4A6C-9F22-2B80E0BACAD5}"/>
              </a:ext>
            </a:extLst>
          </p:cNvPr>
          <p:cNvSpPr/>
          <p:nvPr/>
        </p:nvSpPr>
        <p:spPr>
          <a:xfrm>
            <a:off x="4953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
            <a:extLst>
              <a:ext uri="{FF2B5EF4-FFF2-40B4-BE49-F238E27FC236}">
                <a16:creationId xmlns:a16="http://schemas.microsoft.com/office/drawing/2014/main" id="{9B26B68D-21E2-48C9-9E4D-C26F3A06FCFE}"/>
              </a:ext>
            </a:extLst>
          </p:cNvPr>
          <p:cNvSpPr txBox="1">
            <a:spLocks noChangeArrowheads="1"/>
          </p:cNvSpPr>
          <p:nvPr/>
        </p:nvSpPr>
        <p:spPr>
          <a:xfrm>
            <a:off x="411162" y="36294"/>
            <a:ext cx="8229600" cy="723204"/>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3200"/>
              <a:t>The sine rule</a:t>
            </a:r>
            <a:endParaRPr lang="en-GB" sz="3200" dirty="0"/>
          </a:p>
        </p:txBody>
      </p:sp>
    </p:spTree>
    <p:extLst>
      <p:ext uri="{BB962C8B-B14F-4D97-AF65-F5344CB8AC3E}">
        <p14:creationId xmlns:p14="http://schemas.microsoft.com/office/powerpoint/2010/main" val="4079992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wipe(up)">
                                      <p:cBhvr>
                                        <p:cTn id="13" dur="500"/>
                                        <p:tgtEl>
                                          <p:spTgt spid="12"/>
                                        </p:tgtEl>
                                      </p:cBhvr>
                                    </p:animEffect>
                                  </p:childTnLst>
                                </p:cTn>
                              </p:par>
                            </p:childTnLst>
                          </p:cTn>
                        </p:par>
                        <p:par>
                          <p:cTn id="14" fill="hold">
                            <p:stCondLst>
                              <p:cond delay="500"/>
                            </p:stCondLst>
                            <p:childTnLst>
                              <p:par>
                                <p:cTn id="15" presetID="1" presetClass="entr" presetSubtype="0" fill="hold" grpId="0" nodeType="afterEffect">
                                  <p:stCondLst>
                                    <p:cond delay="500"/>
                                  </p:stCondLst>
                                  <p:childTnLst>
                                    <p:set>
                                      <p:cBhvr>
                                        <p:cTn id="16" dur="1" fill="hold">
                                          <p:stCondLst>
                                            <p:cond delay="0"/>
                                          </p:stCondLst>
                                        </p:cTn>
                                        <p:tgtEl>
                                          <p:spTgt spid="17"/>
                                        </p:tgtEl>
                                        <p:attrNameLst>
                                          <p:attrName>style.visibility</p:attrName>
                                        </p:attrNameLst>
                                      </p:cBhvr>
                                      <p:to>
                                        <p:strVal val="visible"/>
                                      </p:to>
                                    </p:set>
                                  </p:childTnLst>
                                </p:cTn>
                              </p:par>
                            </p:childTnLst>
                          </p:cTn>
                        </p:par>
                        <p:par>
                          <p:cTn id="17" fill="hold">
                            <p:stCondLst>
                              <p:cond delay="1000"/>
                            </p:stCondLst>
                            <p:childTnLst>
                              <p:par>
                                <p:cTn id="18" presetID="1" presetClass="entr" presetSubtype="0" fill="hold" grpId="0" nodeType="afterEffect">
                                  <p:stCondLst>
                                    <p:cond delay="0"/>
                                  </p:stCondLst>
                                  <p:childTnLst>
                                    <p:set>
                                      <p:cBhvr>
                                        <p:cTn id="19" dur="1" fill="hold">
                                          <p:stCondLst>
                                            <p:cond delay="0"/>
                                          </p:stCondLst>
                                        </p:cTn>
                                        <p:tgtEl>
                                          <p:spTgt spid="1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0" nodeType="afterEffect">
                                  <p:stCondLst>
                                    <p:cond delay="50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6"/>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37"/>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41"/>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42" presetClass="path" presetSubtype="0" accel="50000" decel="50000" fill="hold" grpId="0" nodeType="clickEffect">
                                  <p:stCondLst>
                                    <p:cond delay="0"/>
                                  </p:stCondLst>
                                  <p:childTnLst>
                                    <p:animMotion origin="layout" path="M 3.05556E-6 0.00833 L 0.0026 0.70278 " pathEditMode="relative" rAng="0" ptsTypes="AA">
                                      <p:cBhvr>
                                        <p:cTn id="102" dur="2000" fill="hold"/>
                                        <p:tgtEl>
                                          <p:spTgt spid="42"/>
                                        </p:tgtEl>
                                        <p:attrNameLst>
                                          <p:attrName>ppt_x</p:attrName>
                                          <p:attrName>ppt_y</p:attrName>
                                        </p:attrNameLst>
                                      </p:cBhvr>
                                      <p:rCtr x="122" y="3472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animBg="1"/>
      <p:bldP spid="19" grpId="0"/>
      <p:bldP spid="21" grpId="0"/>
      <p:bldP spid="22" grpId="0"/>
      <p:bldP spid="3" grpId="0"/>
      <p:bldP spid="23" grpId="0" animBg="1"/>
      <p:bldP spid="24" grpId="0"/>
      <p:bldP spid="25" grpId="0"/>
      <p:bldP spid="26" grpId="0" animBg="1"/>
      <p:bldP spid="16" grpId="0" animBg="1"/>
      <p:bldP spid="20" grpId="0" animBg="1"/>
      <p:bldP spid="12" grpId="0" animBg="1"/>
      <p:bldP spid="27" grpId="0"/>
      <p:bldP spid="28" grpId="0"/>
      <p:bldP spid="29" grpId="0"/>
      <p:bldP spid="30" grpId="0"/>
      <p:bldP spid="31" grpId="0"/>
      <p:bldP spid="32" grpId="0"/>
      <p:bldP spid="33" grpId="0"/>
      <p:bldP spid="36" grpId="0"/>
      <p:bldP spid="37" grpId="0"/>
      <p:bldP spid="38" grpId="0"/>
      <p:bldP spid="39" grpId="0"/>
      <p:bldP spid="41" grpId="0"/>
      <p:bldP spid="4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3698" name="Rectangle 2"/>
          <p:cNvSpPr>
            <a:spLocks noChangeArrowheads="1"/>
          </p:cNvSpPr>
          <p:nvPr/>
        </p:nvSpPr>
        <p:spPr bwMode="auto">
          <a:xfrm>
            <a:off x="304800" y="2173386"/>
            <a:ext cx="8534400" cy="3950750"/>
          </a:xfrm>
          <a:prstGeom prst="rect">
            <a:avLst/>
          </a:prstGeom>
          <a:noFill/>
          <a:ln w="28575">
            <a:solidFill>
              <a:schemeClr val="tx1"/>
            </a:solidFill>
            <a:miter lim="800000"/>
            <a:headEnd/>
            <a:tailEnd/>
          </a:ln>
          <a:effectLst/>
        </p:spPr>
        <p:txBody>
          <a:bodyPr wrap="none" anchor="ctr"/>
          <a:lstStyle/>
          <a:p>
            <a:endParaRPr lang="en-GB" sz="2400"/>
          </a:p>
        </p:txBody>
      </p:sp>
      <p:sp>
        <p:nvSpPr>
          <p:cNvPr id="1053701" name="Text Box 5"/>
          <p:cNvSpPr txBox="1">
            <a:spLocks noChangeArrowheads="1"/>
          </p:cNvSpPr>
          <p:nvPr/>
        </p:nvSpPr>
        <p:spPr bwMode="auto">
          <a:xfrm>
            <a:off x="571500" y="2256207"/>
            <a:ext cx="3244799" cy="461665"/>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spAutoFit/>
          </a:bodyPr>
          <a:lstStyle/>
          <a:p>
            <a:pPr eaLnBrk="0" hangingPunct="0"/>
            <a:r>
              <a:rPr lang="en-GB" sz="2400" dirty="0"/>
              <a:t>For any triangle ABC:</a:t>
            </a:r>
          </a:p>
        </p:txBody>
      </p:sp>
      <p:grpSp>
        <p:nvGrpSpPr>
          <p:cNvPr id="5" name="Group 4"/>
          <p:cNvGrpSpPr/>
          <p:nvPr/>
        </p:nvGrpSpPr>
        <p:grpSpPr>
          <a:xfrm>
            <a:off x="661936" y="2624723"/>
            <a:ext cx="3503613" cy="1985963"/>
            <a:chOff x="5312196" y="2602411"/>
            <a:chExt cx="3503613" cy="1985963"/>
          </a:xfrm>
        </p:grpSpPr>
        <p:sp>
          <p:nvSpPr>
            <p:cNvPr id="1053703" name="Freeform 7"/>
            <p:cNvSpPr>
              <a:spLocks/>
            </p:cNvSpPr>
            <p:nvPr/>
          </p:nvSpPr>
          <p:spPr bwMode="auto">
            <a:xfrm>
              <a:off x="5693196" y="2831011"/>
              <a:ext cx="2743200" cy="1524000"/>
            </a:xfrm>
            <a:custGeom>
              <a:avLst/>
              <a:gdLst/>
              <a:ahLst/>
              <a:cxnLst>
                <a:cxn ang="0">
                  <a:pos x="0" y="960"/>
                </a:cxn>
                <a:cxn ang="0">
                  <a:pos x="1728" y="960"/>
                </a:cxn>
                <a:cxn ang="0">
                  <a:pos x="1296" y="0"/>
                </a:cxn>
                <a:cxn ang="0">
                  <a:pos x="0" y="960"/>
                </a:cxn>
              </a:cxnLst>
              <a:rect l="0" t="0" r="r" b="b"/>
              <a:pathLst>
                <a:path w="1728" h="960">
                  <a:moveTo>
                    <a:pt x="0" y="960"/>
                  </a:moveTo>
                  <a:lnTo>
                    <a:pt x="1728" y="960"/>
                  </a:lnTo>
                  <a:lnTo>
                    <a:pt x="1296" y="0"/>
                  </a:lnTo>
                  <a:lnTo>
                    <a:pt x="0" y="960"/>
                  </a:lnTo>
                  <a:close/>
                </a:path>
              </a:pathLst>
            </a:custGeom>
            <a:solidFill>
              <a:srgbClr val="FBA89D"/>
            </a:solidFill>
            <a:ln w="28575" cmpd="sng">
              <a:solidFill>
                <a:schemeClr val="tx1"/>
              </a:solidFill>
              <a:round/>
              <a:headEnd/>
              <a:tailEnd/>
            </a:ln>
            <a:effectLst/>
          </p:spPr>
          <p:txBody>
            <a:bodyPr/>
            <a:lstStyle/>
            <a:p>
              <a:endParaRPr lang="en-GB" sz="2400"/>
            </a:p>
          </p:txBody>
        </p:sp>
        <p:sp>
          <p:nvSpPr>
            <p:cNvPr id="1053704" name="PubPieSlice"/>
            <p:cNvSpPr>
              <a:spLocks noEditPoints="1" noChangeArrowheads="1"/>
            </p:cNvSpPr>
            <p:nvPr/>
          </p:nvSpPr>
          <p:spPr bwMode="auto">
            <a:xfrm>
              <a:off x="5464596" y="4126411"/>
              <a:ext cx="457200" cy="457200"/>
            </a:xfrm>
            <a:custGeom>
              <a:avLst/>
              <a:gdLst>
                <a:gd name="G0" fmla="+- 0 0 0"/>
                <a:gd name="G1" fmla="sin 10800 -118788"/>
                <a:gd name="G2" fmla="cos 10800 -118788"/>
                <a:gd name="G3" fmla="sin 10800 -2355972"/>
                <a:gd name="G4" fmla="cos 10800 -2355972"/>
                <a:gd name="G5" fmla="+- G1 10800 0"/>
                <a:gd name="G6" fmla="+- G2 10800 0"/>
                <a:gd name="G7" fmla="+- G3 10800 0"/>
                <a:gd name="G8" fmla="+- G4 10800 0"/>
                <a:gd name="G9" fmla="+- 10800 0 0"/>
                <a:gd name="T0" fmla="*/ 21594 w 21600"/>
                <a:gd name="T1" fmla="*/ 10458 h 21600"/>
                <a:gd name="T2" fmla="*/ 10800 w 21600"/>
                <a:gd name="T3" fmla="*/ 10800 h 21600"/>
                <a:gd name="T4" fmla="*/ 19542 w 21600"/>
                <a:gd name="T5" fmla="*/ 4459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21594" y="10457"/>
                  </a:moveTo>
                  <a:cubicBezTo>
                    <a:pt x="21526" y="8297"/>
                    <a:pt x="20811" y="6208"/>
                    <a:pt x="19542" y="4458"/>
                  </a:cubicBezTo>
                  <a:lnTo>
                    <a:pt x="10800" y="10800"/>
                  </a:lnTo>
                  <a:close/>
                </a:path>
              </a:pathLst>
            </a:custGeom>
            <a:solidFill>
              <a:srgbClr val="F87260"/>
            </a:solidFill>
            <a:ln w="28575">
              <a:solidFill>
                <a:schemeClr val="tx1"/>
              </a:solidFill>
              <a:miter lim="800000"/>
              <a:headEnd/>
              <a:tailEnd/>
            </a:ln>
            <a:effectLst/>
          </p:spPr>
          <p:txBody>
            <a:bodyPr/>
            <a:lstStyle/>
            <a:p>
              <a:endParaRPr lang="en-GB" sz="2400"/>
            </a:p>
          </p:txBody>
        </p:sp>
        <p:sp>
          <p:nvSpPr>
            <p:cNvPr id="1053705" name="PubPieSlice"/>
            <p:cNvSpPr>
              <a:spLocks noEditPoints="1" noChangeArrowheads="1"/>
            </p:cNvSpPr>
            <p:nvPr/>
          </p:nvSpPr>
          <p:spPr bwMode="auto">
            <a:xfrm>
              <a:off x="8207796" y="4126411"/>
              <a:ext cx="457200" cy="457200"/>
            </a:xfrm>
            <a:custGeom>
              <a:avLst/>
              <a:gdLst>
                <a:gd name="G0" fmla="+- 0 0 0"/>
                <a:gd name="G1" fmla="sin 10800 -7422817"/>
                <a:gd name="G2" fmla="cos 10800 -7422817"/>
                <a:gd name="G3" fmla="sin 10800 -11714269"/>
                <a:gd name="G4" fmla="cos 10800 -11714269"/>
                <a:gd name="G5" fmla="+- G1 10800 0"/>
                <a:gd name="G6" fmla="+- G2 10800 0"/>
                <a:gd name="G7" fmla="+- G3 10800 0"/>
                <a:gd name="G8" fmla="+- G4 10800 0"/>
                <a:gd name="G9" fmla="+- 10800 0 0"/>
                <a:gd name="T0" fmla="*/ 6534 w 21600"/>
                <a:gd name="T1" fmla="*/ 878 h 21600"/>
                <a:gd name="T2" fmla="*/ 10800 w 21600"/>
                <a:gd name="T3" fmla="*/ 10800 h 21600"/>
                <a:gd name="T4" fmla="*/ 2 w 21600"/>
                <a:gd name="T5" fmla="*/ 10563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6534" y="878"/>
                  </a:moveTo>
                  <a:cubicBezTo>
                    <a:pt x="2648" y="2548"/>
                    <a:pt x="95" y="6334"/>
                    <a:pt x="2" y="10563"/>
                  </a:cubicBezTo>
                  <a:lnTo>
                    <a:pt x="10800" y="10800"/>
                  </a:lnTo>
                  <a:close/>
                </a:path>
              </a:pathLst>
            </a:custGeom>
            <a:solidFill>
              <a:srgbClr val="F87260"/>
            </a:solidFill>
            <a:ln w="28575">
              <a:solidFill>
                <a:schemeClr val="tx1"/>
              </a:solidFill>
              <a:miter lim="800000"/>
              <a:headEnd/>
              <a:tailEnd/>
            </a:ln>
            <a:effectLst/>
          </p:spPr>
          <p:txBody>
            <a:bodyPr/>
            <a:lstStyle/>
            <a:p>
              <a:endParaRPr lang="en-GB" sz="2400"/>
            </a:p>
          </p:txBody>
        </p:sp>
        <p:sp>
          <p:nvSpPr>
            <p:cNvPr id="1053706" name="PubPieSlice"/>
            <p:cNvSpPr>
              <a:spLocks noEditPoints="1" noChangeArrowheads="1"/>
            </p:cNvSpPr>
            <p:nvPr/>
          </p:nvSpPr>
          <p:spPr bwMode="auto">
            <a:xfrm>
              <a:off x="7521996" y="2602411"/>
              <a:ext cx="457200" cy="457200"/>
            </a:xfrm>
            <a:custGeom>
              <a:avLst/>
              <a:gdLst>
                <a:gd name="G0" fmla="+- 0 0 0"/>
                <a:gd name="G1" fmla="sin 10800 9433432"/>
                <a:gd name="G2" fmla="cos 10800 9433432"/>
                <a:gd name="G3" fmla="sin 10800 4327834"/>
                <a:gd name="G4" fmla="cos 10800 4327834"/>
                <a:gd name="G5" fmla="+- G1 10800 0"/>
                <a:gd name="G6" fmla="+- G2 10800 0"/>
                <a:gd name="G7" fmla="+- G3 10800 0"/>
                <a:gd name="G8" fmla="+- G4 10800 0"/>
                <a:gd name="G9" fmla="+- 10800 0 0"/>
                <a:gd name="T0" fmla="*/ 2068 w 21600"/>
                <a:gd name="T1" fmla="*/ 17156 h 21600"/>
                <a:gd name="T2" fmla="*/ 10800 w 21600"/>
                <a:gd name="T3" fmla="*/ 10800 h 21600"/>
                <a:gd name="T4" fmla="*/ 15186 w 21600"/>
                <a:gd name="T5" fmla="*/ 20669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2068" y="17155"/>
                  </a:moveTo>
                  <a:cubicBezTo>
                    <a:pt x="4100" y="19948"/>
                    <a:pt x="7346" y="21600"/>
                    <a:pt x="10800" y="21600"/>
                  </a:cubicBezTo>
                  <a:cubicBezTo>
                    <a:pt x="12311" y="21599"/>
                    <a:pt x="13805" y="21282"/>
                    <a:pt x="15186" y="20669"/>
                  </a:cubicBezTo>
                  <a:lnTo>
                    <a:pt x="10800" y="10800"/>
                  </a:lnTo>
                  <a:close/>
                </a:path>
              </a:pathLst>
            </a:custGeom>
            <a:solidFill>
              <a:srgbClr val="F87260"/>
            </a:solidFill>
            <a:ln w="28575">
              <a:solidFill>
                <a:schemeClr val="tx1"/>
              </a:solidFill>
              <a:miter lim="800000"/>
              <a:headEnd/>
              <a:tailEnd/>
            </a:ln>
            <a:effectLst/>
          </p:spPr>
          <p:txBody>
            <a:bodyPr/>
            <a:lstStyle/>
            <a:p>
              <a:endParaRPr lang="en-GB" sz="2400"/>
            </a:p>
          </p:txBody>
        </p:sp>
        <p:sp>
          <p:nvSpPr>
            <p:cNvPr id="1053707" name="Text Box 11"/>
            <p:cNvSpPr txBox="1">
              <a:spLocks noChangeArrowheads="1"/>
            </p:cNvSpPr>
            <p:nvPr/>
          </p:nvSpPr>
          <p:spPr bwMode="auto">
            <a:xfrm>
              <a:off x="7812509" y="2643400"/>
              <a:ext cx="369888" cy="461963"/>
            </a:xfrm>
            <a:prstGeom prst="rect">
              <a:avLst/>
            </a:prstGeom>
            <a:noFill/>
            <a:ln w="9525">
              <a:noFill/>
              <a:miter lim="800000"/>
              <a:headEnd/>
              <a:tailEnd/>
            </a:ln>
            <a:effectLst/>
          </p:spPr>
          <p:txBody>
            <a:bodyPr wrap="none">
              <a:spAutoFit/>
            </a:bodyPr>
            <a:lstStyle/>
            <a:p>
              <a:pPr eaLnBrk="0" hangingPunct="0"/>
              <a:r>
                <a:rPr lang="en-US" sz="2400" dirty="0"/>
                <a:t>C</a:t>
              </a:r>
              <a:endParaRPr lang="en-GB" sz="2400" dirty="0"/>
            </a:p>
          </p:txBody>
        </p:sp>
        <p:sp>
          <p:nvSpPr>
            <p:cNvPr id="1053708" name="Text Box 12"/>
            <p:cNvSpPr txBox="1">
              <a:spLocks noChangeArrowheads="1"/>
            </p:cNvSpPr>
            <p:nvPr/>
          </p:nvSpPr>
          <p:spPr bwMode="auto">
            <a:xfrm>
              <a:off x="5312196" y="4126411"/>
              <a:ext cx="409575" cy="461963"/>
            </a:xfrm>
            <a:prstGeom prst="rect">
              <a:avLst/>
            </a:prstGeom>
            <a:noFill/>
            <a:ln w="9525">
              <a:noFill/>
              <a:miter lim="800000"/>
              <a:headEnd/>
              <a:tailEnd/>
            </a:ln>
            <a:effectLst/>
          </p:spPr>
          <p:txBody>
            <a:bodyPr wrap="none">
              <a:spAutoFit/>
            </a:bodyPr>
            <a:lstStyle/>
            <a:p>
              <a:pPr eaLnBrk="0" hangingPunct="0"/>
              <a:r>
                <a:rPr lang="en-US" sz="2400"/>
                <a:t>A</a:t>
              </a:r>
              <a:endParaRPr lang="en-GB" sz="2400"/>
            </a:p>
          </p:txBody>
        </p:sp>
        <p:sp>
          <p:nvSpPr>
            <p:cNvPr id="1053709" name="Text Box 13"/>
            <p:cNvSpPr txBox="1">
              <a:spLocks noChangeArrowheads="1"/>
            </p:cNvSpPr>
            <p:nvPr/>
          </p:nvSpPr>
          <p:spPr bwMode="auto">
            <a:xfrm>
              <a:off x="8436396" y="4126411"/>
              <a:ext cx="379413" cy="461963"/>
            </a:xfrm>
            <a:prstGeom prst="rect">
              <a:avLst/>
            </a:prstGeom>
            <a:noFill/>
            <a:ln w="9525">
              <a:noFill/>
              <a:miter lim="800000"/>
              <a:headEnd/>
              <a:tailEnd/>
            </a:ln>
            <a:effectLst/>
          </p:spPr>
          <p:txBody>
            <a:bodyPr wrap="none">
              <a:spAutoFit/>
            </a:bodyPr>
            <a:lstStyle/>
            <a:p>
              <a:pPr eaLnBrk="0" hangingPunct="0"/>
              <a:r>
                <a:rPr lang="en-US" sz="2400" dirty="0"/>
                <a:t>B</a:t>
              </a:r>
              <a:endParaRPr lang="en-GB" sz="2400" dirty="0"/>
            </a:p>
          </p:txBody>
        </p:sp>
      </p:grpSp>
      <p:sp>
        <p:nvSpPr>
          <p:cNvPr id="1053710" name="Text Box 14"/>
          <p:cNvSpPr txBox="1">
            <a:spLocks noChangeArrowheads="1"/>
          </p:cNvSpPr>
          <p:nvPr/>
        </p:nvSpPr>
        <p:spPr bwMode="auto">
          <a:xfrm>
            <a:off x="1804936" y="3159710"/>
            <a:ext cx="366713" cy="461963"/>
          </a:xfrm>
          <a:prstGeom prst="rect">
            <a:avLst/>
          </a:prstGeom>
          <a:noFill/>
          <a:ln w="9525">
            <a:noFill/>
            <a:miter lim="800000"/>
            <a:headEnd/>
            <a:tailEnd/>
          </a:ln>
          <a:effectLst/>
        </p:spPr>
        <p:txBody>
          <a:bodyPr wrap="none">
            <a:spAutoFit/>
          </a:bodyPr>
          <a:lstStyle/>
          <a:p>
            <a:pPr eaLnBrk="0" hangingPunct="0"/>
            <a:r>
              <a:rPr lang="en-US" sz="2400" i="1" dirty="0"/>
              <a:t>b</a:t>
            </a:r>
            <a:endParaRPr lang="en-GB" sz="2400" i="1" dirty="0"/>
          </a:p>
        </p:txBody>
      </p:sp>
      <p:sp>
        <p:nvSpPr>
          <p:cNvPr id="1053711" name="Text Box 15"/>
          <p:cNvSpPr txBox="1">
            <a:spLocks noChangeArrowheads="1"/>
          </p:cNvSpPr>
          <p:nvPr/>
        </p:nvSpPr>
        <p:spPr bwMode="auto">
          <a:xfrm>
            <a:off x="2338336" y="4301123"/>
            <a:ext cx="342900" cy="461963"/>
          </a:xfrm>
          <a:prstGeom prst="rect">
            <a:avLst/>
          </a:prstGeom>
          <a:noFill/>
          <a:ln w="9525">
            <a:noFill/>
            <a:miter lim="800000"/>
            <a:headEnd/>
            <a:tailEnd/>
          </a:ln>
          <a:effectLst/>
        </p:spPr>
        <p:txBody>
          <a:bodyPr wrap="none">
            <a:spAutoFit/>
          </a:bodyPr>
          <a:lstStyle/>
          <a:p>
            <a:pPr eaLnBrk="0" hangingPunct="0"/>
            <a:r>
              <a:rPr lang="en-US" sz="2400" i="1" dirty="0"/>
              <a:t>c</a:t>
            </a:r>
            <a:endParaRPr lang="en-GB" sz="2400" i="1" dirty="0"/>
          </a:p>
        </p:txBody>
      </p:sp>
      <p:sp>
        <p:nvSpPr>
          <p:cNvPr id="1053712" name="Text Box 16"/>
          <p:cNvSpPr txBox="1">
            <a:spLocks noChangeArrowheads="1"/>
          </p:cNvSpPr>
          <p:nvPr/>
        </p:nvSpPr>
        <p:spPr bwMode="auto">
          <a:xfrm>
            <a:off x="3481336" y="3310523"/>
            <a:ext cx="341313" cy="461963"/>
          </a:xfrm>
          <a:prstGeom prst="rect">
            <a:avLst/>
          </a:prstGeom>
          <a:noFill/>
          <a:ln w="9525">
            <a:noFill/>
            <a:miter lim="800000"/>
            <a:headEnd/>
            <a:tailEnd/>
          </a:ln>
          <a:effectLst/>
        </p:spPr>
        <p:txBody>
          <a:bodyPr wrap="none">
            <a:spAutoFit/>
          </a:bodyPr>
          <a:lstStyle/>
          <a:p>
            <a:pPr eaLnBrk="0" hangingPunct="0"/>
            <a:r>
              <a:rPr lang="en-US" sz="2400" i="1" dirty="0"/>
              <a:t>a</a:t>
            </a:r>
            <a:endParaRPr lang="en-GB" sz="2400" i="1" dirty="0"/>
          </a:p>
        </p:txBody>
      </p:sp>
      <p:grpSp>
        <p:nvGrpSpPr>
          <p:cNvPr id="3" name="Group 17"/>
          <p:cNvGrpSpPr>
            <a:grpSpLocks/>
          </p:cNvGrpSpPr>
          <p:nvPr/>
        </p:nvGrpSpPr>
        <p:grpSpPr bwMode="auto">
          <a:xfrm>
            <a:off x="5231482" y="2965122"/>
            <a:ext cx="3505200" cy="844550"/>
            <a:chOff x="336" y="3024"/>
            <a:chExt cx="2208" cy="532"/>
          </a:xfrm>
        </p:grpSpPr>
        <p:sp>
          <p:nvSpPr>
            <p:cNvPr id="1053714" name="Rectangle 18"/>
            <p:cNvSpPr>
              <a:spLocks noChangeArrowheads="1"/>
            </p:cNvSpPr>
            <p:nvPr/>
          </p:nvSpPr>
          <p:spPr bwMode="auto">
            <a:xfrm>
              <a:off x="336" y="3024"/>
              <a:ext cx="2208" cy="528"/>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sp>
          <p:nvSpPr>
            <p:cNvPr id="1053715" name="Text Box 19"/>
            <p:cNvSpPr txBox="1">
              <a:spLocks noChangeArrowheads="1"/>
            </p:cNvSpPr>
            <p:nvPr/>
          </p:nvSpPr>
          <p:spPr bwMode="auto">
            <a:xfrm>
              <a:off x="536" y="3025"/>
              <a:ext cx="215" cy="291"/>
            </a:xfrm>
            <a:prstGeom prst="rect">
              <a:avLst/>
            </a:prstGeom>
            <a:noFill/>
            <a:ln w="9525">
              <a:noFill/>
              <a:miter lim="800000"/>
              <a:headEnd/>
              <a:tailEnd/>
            </a:ln>
            <a:effectLst/>
          </p:spPr>
          <p:txBody>
            <a:bodyPr wrap="none">
              <a:spAutoFit/>
            </a:bodyPr>
            <a:lstStyle/>
            <a:p>
              <a:pPr eaLnBrk="0" hangingPunct="0"/>
              <a:r>
                <a:rPr lang="en-US" sz="2400" i="1"/>
                <a:t>a</a:t>
              </a:r>
              <a:endParaRPr lang="en-GB" sz="2400" i="1"/>
            </a:p>
          </p:txBody>
        </p:sp>
        <p:sp>
          <p:nvSpPr>
            <p:cNvPr id="1053716" name="Line 20"/>
            <p:cNvSpPr>
              <a:spLocks noChangeShapeType="1"/>
            </p:cNvSpPr>
            <p:nvPr/>
          </p:nvSpPr>
          <p:spPr bwMode="auto">
            <a:xfrm>
              <a:off x="428" y="3289"/>
              <a:ext cx="429" cy="0"/>
            </a:xfrm>
            <a:prstGeom prst="line">
              <a:avLst/>
            </a:prstGeom>
            <a:noFill/>
            <a:ln w="28575">
              <a:solidFill>
                <a:schemeClr val="tx1"/>
              </a:solidFill>
              <a:round/>
              <a:headEnd/>
              <a:tailEnd/>
            </a:ln>
            <a:effectLst/>
          </p:spPr>
          <p:txBody>
            <a:bodyPr/>
            <a:lstStyle/>
            <a:p>
              <a:endParaRPr lang="en-GB" sz="2400"/>
            </a:p>
          </p:txBody>
        </p:sp>
        <p:sp>
          <p:nvSpPr>
            <p:cNvPr id="1053717" name="Text Box 21"/>
            <p:cNvSpPr txBox="1">
              <a:spLocks noChangeArrowheads="1"/>
            </p:cNvSpPr>
            <p:nvPr/>
          </p:nvSpPr>
          <p:spPr bwMode="auto">
            <a:xfrm>
              <a:off x="371" y="3265"/>
              <a:ext cx="566" cy="291"/>
            </a:xfrm>
            <a:prstGeom prst="rect">
              <a:avLst/>
            </a:prstGeom>
            <a:noFill/>
            <a:ln w="9525">
              <a:noFill/>
              <a:miter lim="800000"/>
              <a:headEnd/>
              <a:tailEnd/>
            </a:ln>
            <a:effectLst/>
          </p:spPr>
          <p:txBody>
            <a:bodyPr wrap="none">
              <a:spAutoFit/>
            </a:bodyPr>
            <a:lstStyle/>
            <a:p>
              <a:pPr eaLnBrk="0" hangingPunct="0"/>
              <a:r>
                <a:rPr lang="en-US" sz="2400"/>
                <a:t>sin </a:t>
              </a:r>
              <a:r>
                <a:rPr lang="en-US" sz="2400" i="1"/>
                <a:t>A</a:t>
              </a:r>
              <a:endParaRPr lang="en-GB" sz="2400" i="1"/>
            </a:p>
          </p:txBody>
        </p:sp>
        <p:sp>
          <p:nvSpPr>
            <p:cNvPr id="1053718" name="Text Box 22"/>
            <p:cNvSpPr txBox="1">
              <a:spLocks noChangeArrowheads="1"/>
            </p:cNvSpPr>
            <p:nvPr/>
          </p:nvSpPr>
          <p:spPr bwMode="auto">
            <a:xfrm>
              <a:off x="924" y="3144"/>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1053719" name="Text Box 23"/>
            <p:cNvSpPr txBox="1">
              <a:spLocks noChangeArrowheads="1"/>
            </p:cNvSpPr>
            <p:nvPr/>
          </p:nvSpPr>
          <p:spPr bwMode="auto">
            <a:xfrm>
              <a:off x="1328" y="3024"/>
              <a:ext cx="231" cy="291"/>
            </a:xfrm>
            <a:prstGeom prst="rect">
              <a:avLst/>
            </a:prstGeom>
            <a:noFill/>
            <a:ln w="9525">
              <a:noFill/>
              <a:miter lim="800000"/>
              <a:headEnd/>
              <a:tailEnd/>
            </a:ln>
            <a:effectLst/>
          </p:spPr>
          <p:txBody>
            <a:bodyPr wrap="none">
              <a:spAutoFit/>
            </a:bodyPr>
            <a:lstStyle/>
            <a:p>
              <a:pPr eaLnBrk="0" hangingPunct="0"/>
              <a:r>
                <a:rPr lang="en-US" sz="2400" i="1"/>
                <a:t>b</a:t>
              </a:r>
              <a:endParaRPr lang="en-GB" sz="2400" i="1"/>
            </a:p>
          </p:txBody>
        </p:sp>
        <p:sp>
          <p:nvSpPr>
            <p:cNvPr id="1053720" name="Line 24"/>
            <p:cNvSpPr>
              <a:spLocks noChangeShapeType="1"/>
            </p:cNvSpPr>
            <p:nvPr/>
          </p:nvSpPr>
          <p:spPr bwMode="auto">
            <a:xfrm>
              <a:off x="1220" y="3288"/>
              <a:ext cx="429" cy="0"/>
            </a:xfrm>
            <a:prstGeom prst="line">
              <a:avLst/>
            </a:prstGeom>
            <a:noFill/>
            <a:ln w="28575">
              <a:solidFill>
                <a:schemeClr val="tx1"/>
              </a:solidFill>
              <a:round/>
              <a:headEnd/>
              <a:tailEnd/>
            </a:ln>
            <a:effectLst/>
          </p:spPr>
          <p:txBody>
            <a:bodyPr/>
            <a:lstStyle/>
            <a:p>
              <a:endParaRPr lang="en-GB" sz="2400"/>
            </a:p>
          </p:txBody>
        </p:sp>
        <p:sp>
          <p:nvSpPr>
            <p:cNvPr id="1053721" name="Text Box 25"/>
            <p:cNvSpPr txBox="1">
              <a:spLocks noChangeArrowheads="1"/>
            </p:cNvSpPr>
            <p:nvPr/>
          </p:nvSpPr>
          <p:spPr bwMode="auto">
            <a:xfrm>
              <a:off x="1163" y="3264"/>
              <a:ext cx="546" cy="291"/>
            </a:xfrm>
            <a:prstGeom prst="rect">
              <a:avLst/>
            </a:prstGeom>
            <a:noFill/>
            <a:ln w="9525">
              <a:noFill/>
              <a:miter lim="800000"/>
              <a:headEnd/>
              <a:tailEnd/>
            </a:ln>
            <a:effectLst/>
          </p:spPr>
          <p:txBody>
            <a:bodyPr wrap="none">
              <a:spAutoFit/>
            </a:bodyPr>
            <a:lstStyle/>
            <a:p>
              <a:pPr eaLnBrk="0" hangingPunct="0"/>
              <a:r>
                <a:rPr lang="en-US" sz="2400"/>
                <a:t>sin </a:t>
              </a:r>
              <a:r>
                <a:rPr lang="en-US" sz="2400" i="1"/>
                <a:t>B</a:t>
              </a:r>
              <a:endParaRPr lang="en-GB" sz="2400" i="1"/>
            </a:p>
          </p:txBody>
        </p:sp>
        <p:sp>
          <p:nvSpPr>
            <p:cNvPr id="1053722" name="Text Box 26"/>
            <p:cNvSpPr txBox="1">
              <a:spLocks noChangeArrowheads="1"/>
            </p:cNvSpPr>
            <p:nvPr/>
          </p:nvSpPr>
          <p:spPr bwMode="auto">
            <a:xfrm>
              <a:off x="1716" y="3144"/>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1053723" name="Text Box 27"/>
            <p:cNvSpPr txBox="1">
              <a:spLocks noChangeArrowheads="1"/>
            </p:cNvSpPr>
            <p:nvPr/>
          </p:nvSpPr>
          <p:spPr bwMode="auto">
            <a:xfrm>
              <a:off x="2120" y="3024"/>
              <a:ext cx="216" cy="291"/>
            </a:xfrm>
            <a:prstGeom prst="rect">
              <a:avLst/>
            </a:prstGeom>
            <a:noFill/>
            <a:ln w="9525">
              <a:noFill/>
              <a:miter lim="800000"/>
              <a:headEnd/>
              <a:tailEnd/>
            </a:ln>
            <a:effectLst/>
          </p:spPr>
          <p:txBody>
            <a:bodyPr wrap="none">
              <a:spAutoFit/>
            </a:bodyPr>
            <a:lstStyle/>
            <a:p>
              <a:pPr eaLnBrk="0" hangingPunct="0"/>
              <a:r>
                <a:rPr lang="en-US" sz="2400" i="1"/>
                <a:t>c</a:t>
              </a:r>
              <a:endParaRPr lang="en-GB" sz="2400" i="1"/>
            </a:p>
          </p:txBody>
        </p:sp>
        <p:sp>
          <p:nvSpPr>
            <p:cNvPr id="1053724" name="Line 28"/>
            <p:cNvSpPr>
              <a:spLocks noChangeShapeType="1"/>
            </p:cNvSpPr>
            <p:nvPr/>
          </p:nvSpPr>
          <p:spPr bwMode="auto">
            <a:xfrm>
              <a:off x="2012" y="3288"/>
              <a:ext cx="429" cy="0"/>
            </a:xfrm>
            <a:prstGeom prst="line">
              <a:avLst/>
            </a:prstGeom>
            <a:noFill/>
            <a:ln w="28575">
              <a:solidFill>
                <a:schemeClr val="tx1"/>
              </a:solidFill>
              <a:round/>
              <a:headEnd/>
              <a:tailEnd/>
            </a:ln>
            <a:effectLst/>
          </p:spPr>
          <p:txBody>
            <a:bodyPr/>
            <a:lstStyle/>
            <a:p>
              <a:endParaRPr lang="en-GB" sz="2400"/>
            </a:p>
          </p:txBody>
        </p:sp>
        <p:sp>
          <p:nvSpPr>
            <p:cNvPr id="1053725" name="Text Box 29"/>
            <p:cNvSpPr txBox="1">
              <a:spLocks noChangeArrowheads="1"/>
            </p:cNvSpPr>
            <p:nvPr/>
          </p:nvSpPr>
          <p:spPr bwMode="auto">
            <a:xfrm>
              <a:off x="1955" y="3264"/>
              <a:ext cx="541" cy="291"/>
            </a:xfrm>
            <a:prstGeom prst="rect">
              <a:avLst/>
            </a:prstGeom>
            <a:noFill/>
            <a:ln w="9525">
              <a:noFill/>
              <a:miter lim="800000"/>
              <a:headEnd/>
              <a:tailEnd/>
            </a:ln>
            <a:effectLst/>
          </p:spPr>
          <p:txBody>
            <a:bodyPr wrap="none">
              <a:spAutoFit/>
            </a:bodyPr>
            <a:lstStyle/>
            <a:p>
              <a:pPr eaLnBrk="0" hangingPunct="0"/>
              <a:r>
                <a:rPr lang="en-US" sz="2400"/>
                <a:t>sin </a:t>
              </a:r>
              <a:r>
                <a:rPr lang="en-US" sz="2400" i="1"/>
                <a:t>C</a:t>
              </a:r>
              <a:endParaRPr lang="en-GB" sz="2400" i="1"/>
            </a:p>
          </p:txBody>
        </p:sp>
      </p:grpSp>
      <p:sp>
        <p:nvSpPr>
          <p:cNvPr id="1053726" name="Text Box 30"/>
          <p:cNvSpPr txBox="1">
            <a:spLocks noChangeArrowheads="1"/>
          </p:cNvSpPr>
          <p:nvPr/>
        </p:nvSpPr>
        <p:spPr bwMode="auto">
          <a:xfrm>
            <a:off x="6535778" y="3888130"/>
            <a:ext cx="494046" cy="461665"/>
          </a:xfrm>
          <a:prstGeom prst="rect">
            <a:avLst/>
          </a:prstGeom>
          <a:solidFill>
            <a:schemeClr val="bg1"/>
          </a:solidFill>
          <a:ln w="9525">
            <a:noFill/>
            <a:miter lim="800000"/>
            <a:headEnd/>
            <a:tailEnd/>
          </a:ln>
          <a:effectLst/>
        </p:spPr>
        <p:txBody>
          <a:bodyPr wrap="none">
            <a:spAutoFit/>
          </a:bodyPr>
          <a:lstStyle/>
          <a:p>
            <a:pPr eaLnBrk="0" hangingPunct="0"/>
            <a:r>
              <a:rPr lang="en-GB" sz="2400" dirty="0"/>
              <a:t>or</a:t>
            </a:r>
          </a:p>
        </p:txBody>
      </p:sp>
      <p:grpSp>
        <p:nvGrpSpPr>
          <p:cNvPr id="4" name="Group 31"/>
          <p:cNvGrpSpPr>
            <a:grpSpLocks/>
          </p:cNvGrpSpPr>
          <p:nvPr/>
        </p:nvGrpSpPr>
        <p:grpSpPr bwMode="auto">
          <a:xfrm>
            <a:off x="5222726" y="5159622"/>
            <a:ext cx="3505200" cy="841375"/>
            <a:chOff x="3120" y="3024"/>
            <a:chExt cx="2208" cy="530"/>
          </a:xfrm>
        </p:grpSpPr>
        <p:sp>
          <p:nvSpPr>
            <p:cNvPr id="1053728" name="Rectangle 32"/>
            <p:cNvSpPr>
              <a:spLocks noChangeArrowheads="1"/>
            </p:cNvSpPr>
            <p:nvPr/>
          </p:nvSpPr>
          <p:spPr bwMode="auto">
            <a:xfrm>
              <a:off x="3120" y="3024"/>
              <a:ext cx="2208" cy="528"/>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sp>
          <p:nvSpPr>
            <p:cNvPr id="1053729" name="Text Box 33"/>
            <p:cNvSpPr txBox="1">
              <a:spLocks noChangeArrowheads="1"/>
            </p:cNvSpPr>
            <p:nvPr/>
          </p:nvSpPr>
          <p:spPr bwMode="auto">
            <a:xfrm>
              <a:off x="3155" y="3025"/>
              <a:ext cx="566" cy="291"/>
            </a:xfrm>
            <a:prstGeom prst="rect">
              <a:avLst/>
            </a:prstGeom>
            <a:noFill/>
            <a:ln w="9525">
              <a:noFill/>
              <a:miter lim="800000"/>
              <a:headEnd/>
              <a:tailEnd/>
            </a:ln>
            <a:effectLst/>
          </p:spPr>
          <p:txBody>
            <a:bodyPr wrap="none">
              <a:spAutoFit/>
            </a:bodyPr>
            <a:lstStyle/>
            <a:p>
              <a:pPr eaLnBrk="0" hangingPunct="0"/>
              <a:r>
                <a:rPr lang="en-US" sz="2400"/>
                <a:t>sin </a:t>
              </a:r>
              <a:r>
                <a:rPr lang="en-US" sz="2400" i="1"/>
                <a:t>A</a:t>
              </a:r>
              <a:endParaRPr lang="en-GB" sz="2400" i="1"/>
            </a:p>
          </p:txBody>
        </p:sp>
        <p:sp>
          <p:nvSpPr>
            <p:cNvPr id="1053730" name="Text Box 34"/>
            <p:cNvSpPr txBox="1">
              <a:spLocks noChangeArrowheads="1"/>
            </p:cNvSpPr>
            <p:nvPr/>
          </p:nvSpPr>
          <p:spPr bwMode="auto">
            <a:xfrm>
              <a:off x="3947" y="3025"/>
              <a:ext cx="546" cy="291"/>
            </a:xfrm>
            <a:prstGeom prst="rect">
              <a:avLst/>
            </a:prstGeom>
            <a:noFill/>
            <a:ln w="9525">
              <a:noFill/>
              <a:miter lim="800000"/>
              <a:headEnd/>
              <a:tailEnd/>
            </a:ln>
            <a:effectLst/>
          </p:spPr>
          <p:txBody>
            <a:bodyPr wrap="none">
              <a:spAutoFit/>
            </a:bodyPr>
            <a:lstStyle/>
            <a:p>
              <a:pPr eaLnBrk="0" hangingPunct="0"/>
              <a:r>
                <a:rPr lang="en-US" sz="2400"/>
                <a:t>sin </a:t>
              </a:r>
              <a:r>
                <a:rPr lang="en-US" sz="2400" i="1"/>
                <a:t>B</a:t>
              </a:r>
              <a:endParaRPr lang="en-GB" sz="2400" i="1"/>
            </a:p>
          </p:txBody>
        </p:sp>
        <p:sp>
          <p:nvSpPr>
            <p:cNvPr id="1053731" name="Text Box 35"/>
            <p:cNvSpPr txBox="1">
              <a:spLocks noChangeArrowheads="1"/>
            </p:cNvSpPr>
            <p:nvPr/>
          </p:nvSpPr>
          <p:spPr bwMode="auto">
            <a:xfrm>
              <a:off x="4739" y="3025"/>
              <a:ext cx="541" cy="291"/>
            </a:xfrm>
            <a:prstGeom prst="rect">
              <a:avLst/>
            </a:prstGeom>
            <a:noFill/>
            <a:ln w="9525">
              <a:noFill/>
              <a:miter lim="800000"/>
              <a:headEnd/>
              <a:tailEnd/>
            </a:ln>
            <a:effectLst/>
          </p:spPr>
          <p:txBody>
            <a:bodyPr wrap="none">
              <a:spAutoFit/>
            </a:bodyPr>
            <a:lstStyle/>
            <a:p>
              <a:pPr eaLnBrk="0" hangingPunct="0"/>
              <a:r>
                <a:rPr lang="en-US" sz="2400"/>
                <a:t>sin </a:t>
              </a:r>
              <a:r>
                <a:rPr lang="en-US" sz="2400" i="1"/>
                <a:t>C</a:t>
              </a:r>
              <a:endParaRPr lang="en-GB" sz="2400" i="1"/>
            </a:p>
          </p:txBody>
        </p:sp>
        <p:sp>
          <p:nvSpPr>
            <p:cNvPr id="1053732" name="Text Box 36"/>
            <p:cNvSpPr txBox="1">
              <a:spLocks noChangeArrowheads="1"/>
            </p:cNvSpPr>
            <p:nvPr/>
          </p:nvSpPr>
          <p:spPr bwMode="auto">
            <a:xfrm>
              <a:off x="3320" y="3263"/>
              <a:ext cx="215" cy="291"/>
            </a:xfrm>
            <a:prstGeom prst="rect">
              <a:avLst/>
            </a:prstGeom>
            <a:noFill/>
            <a:ln w="9525">
              <a:noFill/>
              <a:miter lim="800000"/>
              <a:headEnd/>
              <a:tailEnd/>
            </a:ln>
            <a:effectLst/>
          </p:spPr>
          <p:txBody>
            <a:bodyPr wrap="none">
              <a:spAutoFit/>
            </a:bodyPr>
            <a:lstStyle/>
            <a:p>
              <a:pPr eaLnBrk="0" hangingPunct="0"/>
              <a:r>
                <a:rPr lang="en-US" sz="2400" i="1"/>
                <a:t>a</a:t>
              </a:r>
              <a:endParaRPr lang="en-GB" sz="2400" i="1"/>
            </a:p>
          </p:txBody>
        </p:sp>
        <p:sp>
          <p:nvSpPr>
            <p:cNvPr id="1053733" name="Line 37"/>
            <p:cNvSpPr>
              <a:spLocks noChangeShapeType="1"/>
            </p:cNvSpPr>
            <p:nvPr/>
          </p:nvSpPr>
          <p:spPr bwMode="auto">
            <a:xfrm>
              <a:off x="3212" y="3289"/>
              <a:ext cx="429" cy="0"/>
            </a:xfrm>
            <a:prstGeom prst="line">
              <a:avLst/>
            </a:prstGeom>
            <a:noFill/>
            <a:ln w="28575">
              <a:solidFill>
                <a:schemeClr val="tx1"/>
              </a:solidFill>
              <a:round/>
              <a:headEnd/>
              <a:tailEnd/>
            </a:ln>
            <a:effectLst/>
          </p:spPr>
          <p:txBody>
            <a:bodyPr/>
            <a:lstStyle/>
            <a:p>
              <a:endParaRPr lang="en-GB" sz="2400"/>
            </a:p>
          </p:txBody>
        </p:sp>
        <p:sp>
          <p:nvSpPr>
            <p:cNvPr id="1053734" name="Text Box 38"/>
            <p:cNvSpPr txBox="1">
              <a:spLocks noChangeArrowheads="1"/>
            </p:cNvSpPr>
            <p:nvPr/>
          </p:nvSpPr>
          <p:spPr bwMode="auto">
            <a:xfrm>
              <a:off x="3708" y="3144"/>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1053735" name="Text Box 39"/>
            <p:cNvSpPr txBox="1">
              <a:spLocks noChangeArrowheads="1"/>
            </p:cNvSpPr>
            <p:nvPr/>
          </p:nvSpPr>
          <p:spPr bwMode="auto">
            <a:xfrm>
              <a:off x="4112" y="3263"/>
              <a:ext cx="231" cy="291"/>
            </a:xfrm>
            <a:prstGeom prst="rect">
              <a:avLst/>
            </a:prstGeom>
            <a:noFill/>
            <a:ln w="9525">
              <a:noFill/>
              <a:miter lim="800000"/>
              <a:headEnd/>
              <a:tailEnd/>
            </a:ln>
            <a:effectLst/>
          </p:spPr>
          <p:txBody>
            <a:bodyPr wrap="none">
              <a:spAutoFit/>
            </a:bodyPr>
            <a:lstStyle/>
            <a:p>
              <a:pPr eaLnBrk="0" hangingPunct="0"/>
              <a:r>
                <a:rPr lang="en-US" sz="2400" i="1"/>
                <a:t>b</a:t>
              </a:r>
              <a:endParaRPr lang="en-GB" sz="2400" i="1"/>
            </a:p>
          </p:txBody>
        </p:sp>
        <p:sp>
          <p:nvSpPr>
            <p:cNvPr id="1053736" name="Line 40"/>
            <p:cNvSpPr>
              <a:spLocks noChangeShapeType="1"/>
            </p:cNvSpPr>
            <p:nvPr/>
          </p:nvSpPr>
          <p:spPr bwMode="auto">
            <a:xfrm>
              <a:off x="4004" y="3288"/>
              <a:ext cx="429" cy="0"/>
            </a:xfrm>
            <a:prstGeom prst="line">
              <a:avLst/>
            </a:prstGeom>
            <a:noFill/>
            <a:ln w="28575">
              <a:solidFill>
                <a:schemeClr val="tx1"/>
              </a:solidFill>
              <a:round/>
              <a:headEnd/>
              <a:tailEnd/>
            </a:ln>
            <a:effectLst/>
          </p:spPr>
          <p:txBody>
            <a:bodyPr/>
            <a:lstStyle/>
            <a:p>
              <a:endParaRPr lang="en-GB" sz="2400"/>
            </a:p>
          </p:txBody>
        </p:sp>
        <p:sp>
          <p:nvSpPr>
            <p:cNvPr id="1053737" name="Text Box 41"/>
            <p:cNvSpPr txBox="1">
              <a:spLocks noChangeArrowheads="1"/>
            </p:cNvSpPr>
            <p:nvPr/>
          </p:nvSpPr>
          <p:spPr bwMode="auto">
            <a:xfrm>
              <a:off x="4500" y="3144"/>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1053738" name="Text Box 42"/>
            <p:cNvSpPr txBox="1">
              <a:spLocks noChangeArrowheads="1"/>
            </p:cNvSpPr>
            <p:nvPr/>
          </p:nvSpPr>
          <p:spPr bwMode="auto">
            <a:xfrm>
              <a:off x="4904" y="3263"/>
              <a:ext cx="216" cy="291"/>
            </a:xfrm>
            <a:prstGeom prst="rect">
              <a:avLst/>
            </a:prstGeom>
            <a:noFill/>
            <a:ln w="9525">
              <a:noFill/>
              <a:miter lim="800000"/>
              <a:headEnd/>
              <a:tailEnd/>
            </a:ln>
            <a:effectLst/>
          </p:spPr>
          <p:txBody>
            <a:bodyPr wrap="none">
              <a:spAutoFit/>
            </a:bodyPr>
            <a:lstStyle/>
            <a:p>
              <a:pPr eaLnBrk="0" hangingPunct="0"/>
              <a:r>
                <a:rPr lang="en-US" sz="2400" i="1"/>
                <a:t>c</a:t>
              </a:r>
              <a:endParaRPr lang="en-GB" sz="2400" i="1"/>
            </a:p>
          </p:txBody>
        </p:sp>
        <p:sp>
          <p:nvSpPr>
            <p:cNvPr id="1053739" name="Line 43"/>
            <p:cNvSpPr>
              <a:spLocks noChangeShapeType="1"/>
            </p:cNvSpPr>
            <p:nvPr/>
          </p:nvSpPr>
          <p:spPr bwMode="auto">
            <a:xfrm>
              <a:off x="4796" y="3288"/>
              <a:ext cx="429" cy="0"/>
            </a:xfrm>
            <a:prstGeom prst="line">
              <a:avLst/>
            </a:prstGeom>
            <a:noFill/>
            <a:ln w="28575">
              <a:solidFill>
                <a:schemeClr val="tx1"/>
              </a:solidFill>
              <a:round/>
              <a:headEnd/>
              <a:tailEnd/>
            </a:ln>
            <a:effectLst/>
          </p:spPr>
          <p:txBody>
            <a:bodyPr/>
            <a:lstStyle/>
            <a:p>
              <a:endParaRPr lang="en-GB" sz="2400"/>
            </a:p>
          </p:txBody>
        </p:sp>
      </p:grpSp>
      <p:sp>
        <p:nvSpPr>
          <p:cNvPr id="44" name="Text Box 4"/>
          <p:cNvSpPr txBox="1">
            <a:spLocks noChangeArrowheads="1"/>
          </p:cNvSpPr>
          <p:nvPr/>
        </p:nvSpPr>
        <p:spPr bwMode="auto">
          <a:xfrm>
            <a:off x="213350" y="563940"/>
            <a:ext cx="8930650" cy="1569660"/>
          </a:xfrm>
          <a:prstGeom prst="rect">
            <a:avLst/>
          </a:prstGeom>
          <a:noFill/>
          <a:ln w="9525">
            <a:noFill/>
            <a:miter lim="800000"/>
            <a:headEnd/>
            <a:tailEnd/>
          </a:ln>
          <a:effectLst/>
        </p:spPr>
        <p:txBody>
          <a:bodyPr wrap="square">
            <a:spAutoFit/>
          </a:bodyPr>
          <a:lstStyle/>
          <a:p>
            <a:pPr eaLnBrk="0" hangingPunct="0"/>
            <a:r>
              <a:rPr lang="en-GB" sz="2400" dirty="0">
                <a:latin typeface="+mn-lt"/>
              </a:rPr>
              <a:t>The sine rule is a method to calculate sides and angles of any triangle. It is useful for finding the length of one side when all the angles and one other side are known, or finding an angle when two sides and one other angle are known</a:t>
            </a:r>
          </a:p>
        </p:txBody>
      </p:sp>
      <mc:AlternateContent xmlns:mc="http://schemas.openxmlformats.org/markup-compatibility/2006" xmlns:a14="http://schemas.microsoft.com/office/drawing/2010/main">
        <mc:Choice Requires="a14">
          <p:sp>
            <p:nvSpPr>
              <p:cNvPr id="45" name="Text Box 17"/>
              <p:cNvSpPr txBox="1">
                <a:spLocks noChangeArrowheads="1"/>
              </p:cNvSpPr>
              <p:nvPr/>
            </p:nvSpPr>
            <p:spPr bwMode="auto">
              <a:xfrm>
                <a:off x="452486" y="4938705"/>
                <a:ext cx="4998889" cy="410562"/>
              </a:xfrm>
              <a:prstGeom prst="rect">
                <a:avLst/>
              </a:prstGeom>
              <a:noFill/>
              <a:ln w="9525">
                <a:noFill/>
                <a:miter lim="800000"/>
                <a:headEnd/>
                <a:tailEnd/>
              </a:ln>
              <a:effectLst/>
            </p:spPr>
            <p:txBody>
              <a:bodyPr wrap="square">
                <a:spAutoFit/>
              </a:bodyPr>
              <a:lstStyle/>
              <a:p>
                <a:pPr eaLnBrk="0" hangingPunct="0"/>
                <a:r>
                  <a:rPr lang="en-GB" sz="2000" i="1" dirty="0"/>
                  <a:t>a</a:t>
                </a:r>
                <a:r>
                  <a:rPr lang="en-GB" sz="2000" dirty="0">
                    <a:solidFill>
                      <a:srgbClr val="FF0000"/>
                    </a:solidFill>
                  </a:rPr>
                  <a:t> </a:t>
                </a:r>
                <a:r>
                  <a:rPr lang="en-GB" sz="2000" dirty="0">
                    <a:solidFill>
                      <a:srgbClr val="FF6600"/>
                    </a:solidFill>
                    <a:latin typeface="+mn-lt"/>
                  </a:rPr>
                  <a:t>is the length of the side opposite </a:t>
                </a:r>
                <a14:m>
                  <m:oMath xmlns:m="http://schemas.openxmlformats.org/officeDocument/2006/math">
                    <m:acc>
                      <m:accPr>
                        <m:chr m:val="̂"/>
                        <m:ctrlPr>
                          <a:rPr lang="en-GB" sz="2000" i="1" dirty="0" smtClean="0">
                            <a:latin typeface="Cambria Math" panose="02040503050406030204" pitchFamily="18" charset="0"/>
                          </a:rPr>
                        </m:ctrlPr>
                      </m:accPr>
                      <m:e>
                        <m:r>
                          <a:rPr lang="en-US" sz="2000" b="0" i="1" dirty="0" smtClean="0">
                            <a:latin typeface="Cambria Math" panose="02040503050406030204" pitchFamily="18" charset="0"/>
                          </a:rPr>
                          <m:t>𝐴</m:t>
                        </m:r>
                      </m:e>
                    </m:acc>
                  </m:oMath>
                </a14:m>
                <a:endParaRPr lang="en-GB" sz="2000" dirty="0"/>
              </a:p>
            </p:txBody>
          </p:sp>
        </mc:Choice>
        <mc:Fallback xmlns="">
          <p:sp>
            <p:nvSpPr>
              <p:cNvPr id="45" name="Text Box 17"/>
              <p:cNvSpPr txBox="1">
                <a:spLocks noRot="1" noChangeAspect="1" noMove="1" noResize="1" noEditPoints="1" noAdjustHandles="1" noChangeArrowheads="1" noChangeShapeType="1" noTextEdit="1"/>
              </p:cNvSpPr>
              <p:nvPr/>
            </p:nvSpPr>
            <p:spPr bwMode="auto">
              <a:xfrm>
                <a:off x="452486" y="4938705"/>
                <a:ext cx="4998889" cy="410562"/>
              </a:xfrm>
              <a:prstGeom prst="rect">
                <a:avLst/>
              </a:prstGeom>
              <a:blipFill>
                <a:blip r:embed="rId3"/>
                <a:stretch>
                  <a:fillRect l="-1220" t="-5882" b="-23529"/>
                </a:stretch>
              </a:blipFill>
              <a:ln w="9525">
                <a:noFill/>
                <a:miter lim="800000"/>
                <a:headEnd/>
                <a:tailEnd/>
              </a:ln>
              <a:effectLst/>
            </p:spPr>
            <p:txBody>
              <a:bodyPr/>
              <a:lstStyle/>
              <a:p>
                <a:r>
                  <a:rPr lang="en-GB">
                    <a:noFill/>
                  </a:rPr>
                  <a:t> </a:t>
                </a:r>
              </a:p>
            </p:txBody>
          </p:sp>
        </mc:Fallback>
      </mc:AlternateContent>
      <p:sp>
        <p:nvSpPr>
          <p:cNvPr id="46" name="Text Box 17"/>
          <p:cNvSpPr txBox="1">
            <a:spLocks noChangeArrowheads="1"/>
          </p:cNvSpPr>
          <p:nvPr/>
        </p:nvSpPr>
        <p:spPr bwMode="auto">
          <a:xfrm>
            <a:off x="5231482" y="4354214"/>
            <a:ext cx="3672408" cy="830997"/>
          </a:xfrm>
          <a:prstGeom prst="rect">
            <a:avLst/>
          </a:prstGeom>
          <a:noFill/>
          <a:ln w="9525">
            <a:noFill/>
            <a:miter lim="800000"/>
            <a:headEnd/>
            <a:tailEnd/>
          </a:ln>
          <a:effectLst/>
        </p:spPr>
        <p:txBody>
          <a:bodyPr wrap="square">
            <a:spAutoFit/>
          </a:bodyPr>
          <a:lstStyle/>
          <a:p>
            <a:pPr eaLnBrk="0" hangingPunct="0"/>
            <a:r>
              <a:rPr lang="en-GB" sz="2400" dirty="0">
                <a:latin typeface="+mn-lt"/>
              </a:rPr>
              <a:t>To find an angle, use the sine rule written as</a:t>
            </a:r>
          </a:p>
        </p:txBody>
      </p:sp>
      <p:sp>
        <p:nvSpPr>
          <p:cNvPr id="47" name="Text Box 17"/>
          <p:cNvSpPr txBox="1">
            <a:spLocks noChangeArrowheads="1"/>
          </p:cNvSpPr>
          <p:nvPr/>
        </p:nvSpPr>
        <p:spPr bwMode="auto">
          <a:xfrm>
            <a:off x="5263232" y="2173386"/>
            <a:ext cx="3456384" cy="830997"/>
          </a:xfrm>
          <a:prstGeom prst="rect">
            <a:avLst/>
          </a:prstGeom>
          <a:noFill/>
          <a:ln w="9525">
            <a:noFill/>
            <a:miter lim="800000"/>
            <a:headEnd/>
            <a:tailEnd/>
          </a:ln>
          <a:effectLst/>
        </p:spPr>
        <p:txBody>
          <a:bodyPr wrap="square">
            <a:spAutoFit/>
          </a:bodyPr>
          <a:lstStyle/>
          <a:p>
            <a:pPr eaLnBrk="0" hangingPunct="0"/>
            <a:r>
              <a:rPr lang="en-GB" sz="2400" dirty="0">
                <a:latin typeface="+mn-lt"/>
              </a:rPr>
              <a:t>To find a side, use the sine rule written as</a:t>
            </a:r>
          </a:p>
        </p:txBody>
      </p:sp>
      <mc:AlternateContent xmlns:mc="http://schemas.openxmlformats.org/markup-compatibility/2006" xmlns:a14="http://schemas.microsoft.com/office/drawing/2010/main">
        <mc:Choice Requires="a14">
          <p:sp>
            <p:nvSpPr>
              <p:cNvPr id="48" name="Text Box 17"/>
              <p:cNvSpPr txBox="1">
                <a:spLocks noChangeArrowheads="1"/>
              </p:cNvSpPr>
              <p:nvPr/>
            </p:nvSpPr>
            <p:spPr bwMode="auto">
              <a:xfrm>
                <a:off x="436364" y="5304666"/>
                <a:ext cx="4998889" cy="408445"/>
              </a:xfrm>
              <a:prstGeom prst="rect">
                <a:avLst/>
              </a:prstGeom>
              <a:noFill/>
              <a:ln w="9525">
                <a:noFill/>
                <a:miter lim="800000"/>
                <a:headEnd/>
                <a:tailEnd/>
              </a:ln>
              <a:effectLst/>
            </p:spPr>
            <p:txBody>
              <a:bodyPr wrap="square">
                <a:spAutoFit/>
              </a:bodyPr>
              <a:lstStyle/>
              <a:p>
                <a:pPr eaLnBrk="0" hangingPunct="0"/>
                <a:r>
                  <a:rPr lang="en-GB" sz="2000" i="1" dirty="0"/>
                  <a:t>b</a:t>
                </a:r>
                <a:r>
                  <a:rPr lang="en-GB" sz="2000" dirty="0">
                    <a:solidFill>
                      <a:srgbClr val="FF0000"/>
                    </a:solidFill>
                  </a:rPr>
                  <a:t> </a:t>
                </a:r>
                <a:r>
                  <a:rPr lang="en-GB" sz="2000" dirty="0">
                    <a:solidFill>
                      <a:srgbClr val="FF6600"/>
                    </a:solidFill>
                    <a:latin typeface="+mn-lt"/>
                  </a:rPr>
                  <a:t>is the length of the side opposite </a:t>
                </a:r>
                <a14:m>
                  <m:oMath xmlns:m="http://schemas.openxmlformats.org/officeDocument/2006/math">
                    <m:acc>
                      <m:accPr>
                        <m:chr m:val="̂"/>
                        <m:ctrlPr>
                          <a:rPr lang="en-GB" sz="2000" i="1" smtClean="0">
                            <a:solidFill>
                              <a:schemeClr val="tx1"/>
                            </a:solidFill>
                            <a:latin typeface="Cambria Math" panose="02040503050406030204" pitchFamily="18" charset="0"/>
                          </a:rPr>
                        </m:ctrlPr>
                      </m:accPr>
                      <m:e>
                        <m:r>
                          <a:rPr lang="en-US" sz="2000" b="0" i="1" smtClean="0">
                            <a:solidFill>
                              <a:schemeClr val="tx1"/>
                            </a:solidFill>
                            <a:latin typeface="Cambria Math" panose="02040503050406030204" pitchFamily="18" charset="0"/>
                          </a:rPr>
                          <m:t>𝐵</m:t>
                        </m:r>
                      </m:e>
                    </m:acc>
                  </m:oMath>
                </a14:m>
                <a:endParaRPr lang="en-GB" sz="2000" dirty="0">
                  <a:solidFill>
                    <a:schemeClr val="tx1"/>
                  </a:solidFill>
                </a:endParaRPr>
              </a:p>
            </p:txBody>
          </p:sp>
        </mc:Choice>
        <mc:Fallback xmlns="">
          <p:sp>
            <p:nvSpPr>
              <p:cNvPr id="48" name="Text Box 17"/>
              <p:cNvSpPr txBox="1">
                <a:spLocks noRot="1" noChangeAspect="1" noMove="1" noResize="1" noEditPoints="1" noAdjustHandles="1" noChangeArrowheads="1" noChangeShapeType="1" noTextEdit="1"/>
              </p:cNvSpPr>
              <p:nvPr/>
            </p:nvSpPr>
            <p:spPr bwMode="auto">
              <a:xfrm>
                <a:off x="436364" y="5304666"/>
                <a:ext cx="4998889" cy="408445"/>
              </a:xfrm>
              <a:prstGeom prst="rect">
                <a:avLst/>
              </a:prstGeom>
              <a:blipFill>
                <a:blip r:embed="rId4"/>
                <a:stretch>
                  <a:fillRect l="-1341" t="-8955" b="-25373"/>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 Box 17"/>
              <p:cNvSpPr txBox="1">
                <a:spLocks noChangeArrowheads="1"/>
              </p:cNvSpPr>
              <p:nvPr/>
            </p:nvSpPr>
            <p:spPr bwMode="auto">
              <a:xfrm>
                <a:off x="420241" y="5656455"/>
                <a:ext cx="4998889" cy="410562"/>
              </a:xfrm>
              <a:prstGeom prst="rect">
                <a:avLst/>
              </a:prstGeom>
              <a:noFill/>
              <a:ln w="9525">
                <a:noFill/>
                <a:miter lim="800000"/>
                <a:headEnd/>
                <a:tailEnd/>
              </a:ln>
              <a:effectLst/>
            </p:spPr>
            <p:txBody>
              <a:bodyPr wrap="square">
                <a:spAutoFit/>
              </a:bodyPr>
              <a:lstStyle/>
              <a:p>
                <a:pPr eaLnBrk="0" hangingPunct="0"/>
                <a:r>
                  <a:rPr lang="en-GB" sz="2000" i="1" dirty="0"/>
                  <a:t>c</a:t>
                </a:r>
                <a:r>
                  <a:rPr lang="en-GB" sz="2000" dirty="0">
                    <a:solidFill>
                      <a:srgbClr val="FF0000"/>
                    </a:solidFill>
                  </a:rPr>
                  <a:t> </a:t>
                </a:r>
                <a:r>
                  <a:rPr lang="en-GB" sz="2000" dirty="0">
                    <a:solidFill>
                      <a:srgbClr val="FF6600"/>
                    </a:solidFill>
                    <a:latin typeface="+mn-lt"/>
                  </a:rPr>
                  <a:t>is the length of the side opposite </a:t>
                </a:r>
                <a14:m>
                  <m:oMath xmlns:m="http://schemas.openxmlformats.org/officeDocument/2006/math">
                    <m:acc>
                      <m:accPr>
                        <m:chr m:val="̂"/>
                        <m:ctrlPr>
                          <a:rPr lang="en-GB" sz="2000" i="1" smtClean="0">
                            <a:solidFill>
                              <a:schemeClr val="tx1"/>
                            </a:solidFill>
                            <a:latin typeface="Cambria Math" panose="02040503050406030204" pitchFamily="18" charset="0"/>
                          </a:rPr>
                        </m:ctrlPr>
                      </m:accPr>
                      <m:e>
                        <m:r>
                          <a:rPr lang="en-US" sz="2000" b="0" i="1" smtClean="0">
                            <a:solidFill>
                              <a:schemeClr val="tx1"/>
                            </a:solidFill>
                            <a:latin typeface="Cambria Math" panose="02040503050406030204" pitchFamily="18" charset="0"/>
                          </a:rPr>
                          <m:t>𝐶</m:t>
                        </m:r>
                      </m:e>
                    </m:acc>
                  </m:oMath>
                </a14:m>
                <a:endParaRPr lang="en-GB" sz="2000" dirty="0">
                  <a:solidFill>
                    <a:schemeClr val="tx1"/>
                  </a:solidFill>
                </a:endParaRPr>
              </a:p>
            </p:txBody>
          </p:sp>
        </mc:Choice>
        <mc:Fallback xmlns="">
          <p:sp>
            <p:nvSpPr>
              <p:cNvPr id="49" name="Text Box 17"/>
              <p:cNvSpPr txBox="1">
                <a:spLocks noRot="1" noChangeAspect="1" noMove="1" noResize="1" noEditPoints="1" noAdjustHandles="1" noChangeArrowheads="1" noChangeShapeType="1" noTextEdit="1"/>
              </p:cNvSpPr>
              <p:nvPr/>
            </p:nvSpPr>
            <p:spPr bwMode="auto">
              <a:xfrm>
                <a:off x="420241" y="5656455"/>
                <a:ext cx="4998889" cy="410562"/>
              </a:xfrm>
              <a:prstGeom prst="rect">
                <a:avLst/>
              </a:prstGeom>
              <a:blipFill>
                <a:blip r:embed="rId5"/>
                <a:stretch>
                  <a:fillRect l="-1341" t="-7463" b="-25373"/>
                </a:stretch>
              </a:blipFill>
              <a:ln w="9525">
                <a:noFill/>
                <a:miter lim="800000"/>
                <a:headEnd/>
                <a:tailEnd/>
              </a:ln>
              <a:effectLst/>
            </p:spPr>
            <p:txBody>
              <a:bodyPr/>
              <a:lstStyle/>
              <a:p>
                <a:r>
                  <a:rPr lang="en-GB">
                    <a:noFill/>
                  </a:rPr>
                  <a:t> </a:t>
                </a:r>
              </a:p>
            </p:txBody>
          </p:sp>
        </mc:Fallback>
      </mc:AlternateContent>
      <p:sp>
        <p:nvSpPr>
          <p:cNvPr id="50" name="Text Box 17"/>
          <p:cNvSpPr txBox="1">
            <a:spLocks noChangeArrowheads="1"/>
          </p:cNvSpPr>
          <p:nvPr/>
        </p:nvSpPr>
        <p:spPr bwMode="auto">
          <a:xfrm>
            <a:off x="402976" y="4573009"/>
            <a:ext cx="4998889" cy="461665"/>
          </a:xfrm>
          <a:prstGeom prst="rect">
            <a:avLst/>
          </a:prstGeom>
          <a:noFill/>
          <a:ln w="9525">
            <a:noFill/>
            <a:miter lim="800000"/>
            <a:headEnd/>
            <a:tailEnd/>
          </a:ln>
          <a:effectLst/>
        </p:spPr>
        <p:txBody>
          <a:bodyPr wrap="square">
            <a:spAutoFit/>
          </a:bodyPr>
          <a:lstStyle/>
          <a:p>
            <a:pPr eaLnBrk="0" hangingPunct="0"/>
            <a:r>
              <a:rPr lang="en-GB" dirty="0">
                <a:solidFill>
                  <a:srgbClr val="FF0000"/>
                </a:solidFill>
                <a:latin typeface="+mn-lt"/>
              </a:rPr>
              <a:t>Where</a:t>
            </a:r>
          </a:p>
        </p:txBody>
      </p:sp>
      <p:sp>
        <p:nvSpPr>
          <p:cNvPr id="51" name="Rectangle 50">
            <a:hlinkClick r:id="rId6"/>
            <a:extLst>
              <a:ext uri="{FF2B5EF4-FFF2-40B4-BE49-F238E27FC236}">
                <a16:creationId xmlns:a16="http://schemas.microsoft.com/office/drawing/2014/main" id="{11396D98-72E8-46EE-96D7-21F8205A52B3}"/>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Rectangle 51">
            <a:hlinkClick r:id="rId6"/>
            <a:extLst>
              <a:ext uri="{FF2B5EF4-FFF2-40B4-BE49-F238E27FC236}">
                <a16:creationId xmlns:a16="http://schemas.microsoft.com/office/drawing/2014/main" id="{C23694DD-60BB-4F8A-A259-F75EB0C0E091}"/>
              </a:ext>
            </a:extLst>
          </p:cNvPr>
          <p:cNvSpPr/>
          <p:nvPr/>
        </p:nvSpPr>
        <p:spPr>
          <a:xfrm>
            <a:off x="4953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4">
            <a:extLst>
              <a:ext uri="{FF2B5EF4-FFF2-40B4-BE49-F238E27FC236}">
                <a16:creationId xmlns:a16="http://schemas.microsoft.com/office/drawing/2014/main" id="{472BEDA0-BBAD-46F1-AFD1-A6378245F0D0}"/>
              </a:ext>
            </a:extLst>
          </p:cNvPr>
          <p:cNvSpPr txBox="1">
            <a:spLocks noChangeArrowheads="1"/>
          </p:cNvSpPr>
          <p:nvPr/>
        </p:nvSpPr>
        <p:spPr>
          <a:xfrm>
            <a:off x="411162" y="36294"/>
            <a:ext cx="8229600" cy="723204"/>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3200"/>
              <a:t>The sine rule</a:t>
            </a:r>
            <a:endParaRPr lang="en-GB"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5369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5370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537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537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5371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0537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3698" grpId="0" animBg="1"/>
      <p:bldP spid="1053701" grpId="0" animBg="1"/>
      <p:bldP spid="1053710" grpId="0"/>
      <p:bldP spid="1053711" grpId="0"/>
      <p:bldP spid="1053712" grpId="0"/>
      <p:bldP spid="1053726" grpId="0" animBg="1"/>
      <p:bldP spid="45" grpId="0"/>
      <p:bldP spid="46" grpId="0"/>
      <p:bldP spid="47" grpId="0"/>
      <p:bldP spid="48" grpId="0"/>
      <p:bldP spid="49" grpId="0"/>
      <p:bldP spid="5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5746" name="Rectangle 2"/>
          <p:cNvSpPr>
            <a:spLocks noGrp="1" noChangeArrowheads="1"/>
          </p:cNvSpPr>
          <p:nvPr>
            <p:ph type="title" idx="4294967295"/>
          </p:nvPr>
        </p:nvSpPr>
        <p:spPr>
          <a:xfrm>
            <a:off x="381000" y="168478"/>
            <a:ext cx="8229600" cy="576064"/>
          </a:xfrm>
        </p:spPr>
        <p:txBody>
          <a:bodyPr>
            <a:noAutofit/>
          </a:bodyPr>
          <a:lstStyle/>
          <a:p>
            <a:r>
              <a:rPr lang="en-GB" sz="3200" dirty="0"/>
              <a:t>Using the sine rule to find side lengths</a:t>
            </a:r>
          </a:p>
        </p:txBody>
      </p:sp>
      <p:sp>
        <p:nvSpPr>
          <p:cNvPr id="1055747" name="Text Box 3"/>
          <p:cNvSpPr txBox="1">
            <a:spLocks noChangeArrowheads="1"/>
          </p:cNvSpPr>
          <p:nvPr/>
        </p:nvSpPr>
        <p:spPr bwMode="auto">
          <a:xfrm>
            <a:off x="250825" y="927100"/>
            <a:ext cx="8702675" cy="1569660"/>
          </a:xfrm>
          <a:prstGeom prst="rect">
            <a:avLst/>
          </a:prstGeom>
          <a:noFill/>
          <a:ln w="9525">
            <a:noFill/>
            <a:miter lim="800000"/>
            <a:headEnd/>
            <a:tailEnd/>
          </a:ln>
          <a:effectLst/>
        </p:spPr>
        <p:txBody>
          <a:bodyPr>
            <a:spAutoFit/>
          </a:bodyPr>
          <a:lstStyle/>
          <a:p>
            <a:pPr eaLnBrk="0" hangingPunct="0"/>
            <a:r>
              <a:rPr lang="en-GB" sz="2400" dirty="0">
                <a:latin typeface="+mn-lt"/>
              </a:rPr>
              <a:t>If we are given two angles in a triangle and the length of a side opposite one of the angles, we can use the sine rule to find the length of the side opposite the other angle. </a:t>
            </a:r>
          </a:p>
          <a:p>
            <a:pPr eaLnBrk="0" hangingPunct="0"/>
            <a:r>
              <a:rPr lang="en-GB" sz="2400" dirty="0">
                <a:latin typeface="+mn-lt"/>
              </a:rPr>
              <a:t>For example: </a:t>
            </a:r>
          </a:p>
        </p:txBody>
      </p:sp>
      <p:sp>
        <p:nvSpPr>
          <p:cNvPr id="1055748" name="Text Box 4"/>
          <p:cNvSpPr txBox="1">
            <a:spLocks noChangeArrowheads="1"/>
          </p:cNvSpPr>
          <p:nvPr/>
        </p:nvSpPr>
        <p:spPr bwMode="auto">
          <a:xfrm>
            <a:off x="2811463" y="2562225"/>
            <a:ext cx="3704753" cy="461665"/>
          </a:xfrm>
          <a:prstGeom prst="rect">
            <a:avLst/>
          </a:prstGeom>
          <a:solidFill>
            <a:srgbClr val="FFFFCC"/>
          </a:solidFill>
          <a:ln w="28575">
            <a:solidFill>
              <a:schemeClr val="tx1"/>
            </a:solidFill>
            <a:miter lim="800000"/>
            <a:headEnd/>
            <a:tailEnd/>
          </a:ln>
          <a:effectLst/>
        </p:spPr>
        <p:txBody>
          <a:bodyPr wrap="square">
            <a:spAutoFit/>
          </a:bodyPr>
          <a:lstStyle/>
          <a:p>
            <a:pPr algn="ctr" eaLnBrk="0" hangingPunct="0"/>
            <a:r>
              <a:rPr lang="en-GB" sz="2400" dirty="0">
                <a:latin typeface="+mn-lt"/>
              </a:rPr>
              <a:t>Find the length of side </a:t>
            </a:r>
            <a:r>
              <a:rPr lang="en-GB" sz="2400" i="1" dirty="0">
                <a:cs typeface="Times New Roman" panose="02020603050405020304" pitchFamily="18" charset="0"/>
              </a:rPr>
              <a:t>a</a:t>
            </a:r>
            <a:endParaRPr lang="en-GB" sz="2400" dirty="0">
              <a:cs typeface="Times New Roman" panose="02020603050405020304" pitchFamily="18" charset="0"/>
            </a:endParaRPr>
          </a:p>
        </p:txBody>
      </p:sp>
      <p:sp>
        <p:nvSpPr>
          <p:cNvPr id="1055749" name="Text Box 5"/>
          <p:cNvSpPr txBox="1">
            <a:spLocks noChangeArrowheads="1"/>
          </p:cNvSpPr>
          <p:nvPr/>
        </p:nvSpPr>
        <p:spPr bwMode="auto">
          <a:xfrm>
            <a:off x="4495800" y="3276600"/>
            <a:ext cx="2954655" cy="461665"/>
          </a:xfrm>
          <a:prstGeom prst="rect">
            <a:avLst/>
          </a:prstGeom>
          <a:noFill/>
          <a:ln w="9525">
            <a:noFill/>
            <a:miter lim="800000"/>
            <a:headEnd/>
            <a:tailEnd/>
          </a:ln>
          <a:effectLst/>
        </p:spPr>
        <p:txBody>
          <a:bodyPr wrap="none">
            <a:spAutoFit/>
          </a:bodyPr>
          <a:lstStyle/>
          <a:p>
            <a:pPr eaLnBrk="0" hangingPunct="0"/>
            <a:r>
              <a:rPr lang="en-GB" sz="2400">
                <a:latin typeface="+mn-lt"/>
              </a:rPr>
              <a:t>Using the sine rule:</a:t>
            </a:r>
          </a:p>
        </p:txBody>
      </p:sp>
      <p:grpSp>
        <p:nvGrpSpPr>
          <p:cNvPr id="2" name="Group 6"/>
          <p:cNvGrpSpPr>
            <a:grpSpLocks/>
          </p:cNvGrpSpPr>
          <p:nvPr/>
        </p:nvGrpSpPr>
        <p:grpSpPr bwMode="auto">
          <a:xfrm>
            <a:off x="4162425" y="3859213"/>
            <a:ext cx="2816225" cy="842962"/>
            <a:chOff x="3024" y="2448"/>
            <a:chExt cx="1774" cy="531"/>
          </a:xfrm>
        </p:grpSpPr>
        <p:grpSp>
          <p:nvGrpSpPr>
            <p:cNvPr id="3" name="Group 7"/>
            <p:cNvGrpSpPr>
              <a:grpSpLocks/>
            </p:cNvGrpSpPr>
            <p:nvPr/>
          </p:nvGrpSpPr>
          <p:grpSpPr bwMode="auto">
            <a:xfrm>
              <a:off x="3024" y="2450"/>
              <a:ext cx="813" cy="527"/>
              <a:chOff x="3312" y="2593"/>
              <a:chExt cx="813" cy="527"/>
            </a:xfrm>
          </p:grpSpPr>
          <p:sp>
            <p:nvSpPr>
              <p:cNvPr id="1055752" name="Text Box 8"/>
              <p:cNvSpPr txBox="1">
                <a:spLocks noChangeArrowheads="1"/>
              </p:cNvSpPr>
              <p:nvPr/>
            </p:nvSpPr>
            <p:spPr bwMode="auto">
              <a:xfrm>
                <a:off x="3612" y="2593"/>
                <a:ext cx="212" cy="288"/>
              </a:xfrm>
              <a:prstGeom prst="rect">
                <a:avLst/>
              </a:prstGeom>
              <a:noFill/>
              <a:ln w="9525">
                <a:noFill/>
                <a:miter lim="800000"/>
                <a:headEnd/>
                <a:tailEnd/>
              </a:ln>
              <a:effectLst/>
            </p:spPr>
            <p:txBody>
              <a:bodyPr wrap="none">
                <a:spAutoFit/>
              </a:bodyPr>
              <a:lstStyle/>
              <a:p>
                <a:pPr eaLnBrk="0" hangingPunct="0"/>
                <a:r>
                  <a:rPr lang="en-US" sz="2400" i="1">
                    <a:latin typeface="Times New Roman" pitchFamily="18" charset="0"/>
                  </a:rPr>
                  <a:t>a</a:t>
                </a:r>
                <a:endParaRPr lang="en-GB" sz="2400" i="1">
                  <a:latin typeface="Times New Roman" pitchFamily="18" charset="0"/>
                </a:endParaRPr>
              </a:p>
            </p:txBody>
          </p:sp>
          <p:sp>
            <p:nvSpPr>
              <p:cNvPr id="1055753" name="Line 9"/>
              <p:cNvSpPr>
                <a:spLocks noChangeShapeType="1"/>
              </p:cNvSpPr>
              <p:nvPr/>
            </p:nvSpPr>
            <p:spPr bwMode="auto">
              <a:xfrm>
                <a:off x="3380" y="2857"/>
                <a:ext cx="676" cy="0"/>
              </a:xfrm>
              <a:prstGeom prst="line">
                <a:avLst/>
              </a:prstGeom>
              <a:noFill/>
              <a:ln w="28575">
                <a:solidFill>
                  <a:schemeClr val="tx1"/>
                </a:solidFill>
                <a:round/>
                <a:headEnd/>
                <a:tailEnd/>
              </a:ln>
              <a:effectLst/>
            </p:spPr>
            <p:txBody>
              <a:bodyPr/>
              <a:lstStyle/>
              <a:p>
                <a:endParaRPr lang="en-GB" sz="2400"/>
              </a:p>
            </p:txBody>
          </p:sp>
          <p:sp>
            <p:nvSpPr>
              <p:cNvPr id="1055754" name="Text Box 10"/>
              <p:cNvSpPr txBox="1">
                <a:spLocks noChangeArrowheads="1"/>
              </p:cNvSpPr>
              <p:nvPr/>
            </p:nvSpPr>
            <p:spPr bwMode="auto">
              <a:xfrm>
                <a:off x="3312" y="2832"/>
                <a:ext cx="813" cy="288"/>
              </a:xfrm>
              <a:prstGeom prst="rect">
                <a:avLst/>
              </a:prstGeom>
              <a:noFill/>
              <a:ln w="9525">
                <a:noFill/>
                <a:miter lim="800000"/>
                <a:headEnd/>
                <a:tailEnd/>
              </a:ln>
              <a:effectLst/>
            </p:spPr>
            <p:txBody>
              <a:bodyPr wrap="none">
                <a:spAutoFit/>
              </a:bodyPr>
              <a:lstStyle/>
              <a:p>
                <a:pPr eaLnBrk="0" hangingPunct="0"/>
                <a:r>
                  <a:rPr lang="en-US" sz="2400"/>
                  <a:t>sin 118</a:t>
                </a:r>
                <a:r>
                  <a:rPr lang="en-US" sz="2400">
                    <a:cs typeface="Arial" pitchFamily="34" charset="0"/>
                  </a:rPr>
                  <a:t>°</a:t>
                </a:r>
                <a:endParaRPr lang="en-GB" sz="2400"/>
              </a:p>
            </p:txBody>
          </p:sp>
        </p:grpSp>
        <p:sp>
          <p:nvSpPr>
            <p:cNvPr id="1055755" name="Text Box 11"/>
            <p:cNvSpPr txBox="1">
              <a:spLocks noChangeArrowheads="1"/>
            </p:cNvSpPr>
            <p:nvPr/>
          </p:nvSpPr>
          <p:spPr bwMode="auto">
            <a:xfrm>
              <a:off x="3821" y="2569"/>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1055756" name="Text Box 12"/>
            <p:cNvSpPr txBox="1">
              <a:spLocks noChangeArrowheads="1"/>
            </p:cNvSpPr>
            <p:nvPr/>
          </p:nvSpPr>
          <p:spPr bwMode="auto">
            <a:xfrm>
              <a:off x="4301" y="2448"/>
              <a:ext cx="234" cy="291"/>
            </a:xfrm>
            <a:prstGeom prst="rect">
              <a:avLst/>
            </a:prstGeom>
            <a:noFill/>
            <a:ln w="9525">
              <a:noFill/>
              <a:miter lim="800000"/>
              <a:headEnd/>
              <a:tailEnd/>
            </a:ln>
            <a:effectLst/>
          </p:spPr>
          <p:txBody>
            <a:bodyPr wrap="none">
              <a:spAutoFit/>
            </a:bodyPr>
            <a:lstStyle/>
            <a:p>
              <a:pPr eaLnBrk="0" hangingPunct="0"/>
              <a:r>
                <a:rPr lang="en-US" sz="2400"/>
                <a:t>7</a:t>
              </a:r>
              <a:endParaRPr lang="en-GB" sz="2400"/>
            </a:p>
          </p:txBody>
        </p:sp>
        <p:sp>
          <p:nvSpPr>
            <p:cNvPr id="1055757" name="Line 13"/>
            <p:cNvSpPr>
              <a:spLocks noChangeShapeType="1"/>
            </p:cNvSpPr>
            <p:nvPr/>
          </p:nvSpPr>
          <p:spPr bwMode="auto">
            <a:xfrm>
              <a:off x="4113" y="2713"/>
              <a:ext cx="600" cy="0"/>
            </a:xfrm>
            <a:prstGeom prst="line">
              <a:avLst/>
            </a:prstGeom>
            <a:noFill/>
            <a:ln w="28575">
              <a:solidFill>
                <a:schemeClr val="tx1"/>
              </a:solidFill>
              <a:round/>
              <a:headEnd/>
              <a:tailEnd/>
            </a:ln>
            <a:effectLst/>
          </p:spPr>
          <p:txBody>
            <a:bodyPr/>
            <a:lstStyle/>
            <a:p>
              <a:endParaRPr lang="en-GB" sz="2400"/>
            </a:p>
          </p:txBody>
        </p:sp>
        <p:sp>
          <p:nvSpPr>
            <p:cNvPr id="1055758" name="Text Box 14"/>
            <p:cNvSpPr txBox="1">
              <a:spLocks noChangeArrowheads="1"/>
            </p:cNvSpPr>
            <p:nvPr/>
          </p:nvSpPr>
          <p:spPr bwMode="auto">
            <a:xfrm>
              <a:off x="4060" y="2688"/>
              <a:ext cx="738" cy="291"/>
            </a:xfrm>
            <a:prstGeom prst="rect">
              <a:avLst/>
            </a:prstGeom>
            <a:noFill/>
            <a:ln w="9525">
              <a:noFill/>
              <a:miter lim="800000"/>
              <a:headEnd/>
              <a:tailEnd/>
            </a:ln>
            <a:effectLst/>
          </p:spPr>
          <p:txBody>
            <a:bodyPr wrap="none">
              <a:spAutoFit/>
            </a:bodyPr>
            <a:lstStyle/>
            <a:p>
              <a:pPr eaLnBrk="0" hangingPunct="0"/>
              <a:r>
                <a:rPr lang="en-US" sz="2400"/>
                <a:t>sin 39</a:t>
              </a:r>
              <a:r>
                <a:rPr lang="en-US" sz="2400">
                  <a:cs typeface="Arial" pitchFamily="34" charset="0"/>
                </a:rPr>
                <a:t>°</a:t>
              </a:r>
              <a:endParaRPr lang="en-GB" sz="2400"/>
            </a:p>
          </p:txBody>
        </p:sp>
      </p:grpSp>
      <p:grpSp>
        <p:nvGrpSpPr>
          <p:cNvPr id="4" name="Group 15"/>
          <p:cNvGrpSpPr>
            <a:grpSpLocks/>
          </p:cNvGrpSpPr>
          <p:nvPr/>
        </p:nvGrpSpPr>
        <p:grpSpPr bwMode="auto">
          <a:xfrm>
            <a:off x="5045075" y="4826003"/>
            <a:ext cx="2366963" cy="842963"/>
            <a:chOff x="3580" y="3023"/>
            <a:chExt cx="1491" cy="531"/>
          </a:xfrm>
        </p:grpSpPr>
        <p:sp>
          <p:nvSpPr>
            <p:cNvPr id="1055760" name="Text Box 16"/>
            <p:cNvSpPr txBox="1">
              <a:spLocks noChangeArrowheads="1"/>
            </p:cNvSpPr>
            <p:nvPr/>
          </p:nvSpPr>
          <p:spPr bwMode="auto">
            <a:xfrm>
              <a:off x="3580" y="3143"/>
              <a:ext cx="212" cy="288"/>
            </a:xfrm>
            <a:prstGeom prst="rect">
              <a:avLst/>
            </a:prstGeom>
            <a:noFill/>
            <a:ln w="9525">
              <a:noFill/>
              <a:miter lim="800000"/>
              <a:headEnd/>
              <a:tailEnd/>
            </a:ln>
            <a:effectLst/>
          </p:spPr>
          <p:txBody>
            <a:bodyPr wrap="none">
              <a:spAutoFit/>
            </a:bodyPr>
            <a:lstStyle/>
            <a:p>
              <a:pPr eaLnBrk="0" hangingPunct="0"/>
              <a:r>
                <a:rPr lang="en-US" sz="2400" i="1">
                  <a:latin typeface="Times New Roman" pitchFamily="18" charset="0"/>
                </a:rPr>
                <a:t>a</a:t>
              </a:r>
              <a:endParaRPr lang="en-GB" sz="2400" i="1">
                <a:latin typeface="Times New Roman" pitchFamily="18" charset="0"/>
              </a:endParaRPr>
            </a:p>
          </p:txBody>
        </p:sp>
        <p:sp>
          <p:nvSpPr>
            <p:cNvPr id="1055761" name="Text Box 17"/>
            <p:cNvSpPr txBox="1">
              <a:spLocks noChangeArrowheads="1"/>
            </p:cNvSpPr>
            <p:nvPr/>
          </p:nvSpPr>
          <p:spPr bwMode="auto">
            <a:xfrm>
              <a:off x="3821" y="3143"/>
              <a:ext cx="215" cy="291"/>
            </a:xfrm>
            <a:prstGeom prst="rect">
              <a:avLst/>
            </a:prstGeom>
            <a:noFill/>
            <a:ln w="9525">
              <a:noFill/>
              <a:miter lim="800000"/>
              <a:headEnd/>
              <a:tailEnd/>
            </a:ln>
            <a:effectLst/>
          </p:spPr>
          <p:txBody>
            <a:bodyPr wrap="none">
              <a:spAutoFit/>
            </a:bodyPr>
            <a:lstStyle/>
            <a:p>
              <a:pPr eaLnBrk="0" hangingPunct="0"/>
              <a:r>
                <a:rPr lang="en-GB" sz="2400"/>
                <a:t>=</a:t>
              </a:r>
            </a:p>
          </p:txBody>
        </p:sp>
        <p:grpSp>
          <p:nvGrpSpPr>
            <p:cNvPr id="5" name="Group 18"/>
            <p:cNvGrpSpPr>
              <a:grpSpLocks/>
            </p:cNvGrpSpPr>
            <p:nvPr/>
          </p:nvGrpSpPr>
          <p:grpSpPr bwMode="auto">
            <a:xfrm>
              <a:off x="4080" y="3023"/>
              <a:ext cx="991" cy="531"/>
              <a:chOff x="4320" y="3119"/>
              <a:chExt cx="991" cy="531"/>
            </a:xfrm>
          </p:grpSpPr>
          <p:sp>
            <p:nvSpPr>
              <p:cNvPr id="1055763" name="Text Box 19"/>
              <p:cNvSpPr txBox="1">
                <a:spLocks noChangeArrowheads="1"/>
              </p:cNvSpPr>
              <p:nvPr/>
            </p:nvSpPr>
            <p:spPr bwMode="auto">
              <a:xfrm>
                <a:off x="4330" y="3119"/>
                <a:ext cx="973" cy="288"/>
              </a:xfrm>
              <a:prstGeom prst="rect">
                <a:avLst/>
              </a:prstGeom>
              <a:noFill/>
              <a:ln w="9525">
                <a:noFill/>
                <a:miter lim="800000"/>
                <a:headEnd/>
                <a:tailEnd/>
              </a:ln>
              <a:effectLst/>
            </p:spPr>
            <p:txBody>
              <a:bodyPr wrap="none">
                <a:spAutoFit/>
              </a:bodyPr>
              <a:lstStyle/>
              <a:p>
                <a:pPr eaLnBrk="0" hangingPunct="0"/>
                <a:r>
                  <a:rPr lang="en-US" sz="2400"/>
                  <a:t>7 sin 118</a:t>
                </a:r>
                <a:r>
                  <a:rPr lang="en-US" sz="2400">
                    <a:cs typeface="Arial" pitchFamily="34" charset="0"/>
                  </a:rPr>
                  <a:t>°</a:t>
                </a:r>
                <a:endParaRPr lang="en-GB" sz="2400">
                  <a:cs typeface="Arial" pitchFamily="34" charset="0"/>
                </a:endParaRPr>
              </a:p>
            </p:txBody>
          </p:sp>
          <p:sp>
            <p:nvSpPr>
              <p:cNvPr id="1055764" name="Line 20"/>
              <p:cNvSpPr>
                <a:spLocks noChangeShapeType="1"/>
              </p:cNvSpPr>
              <p:nvPr/>
            </p:nvSpPr>
            <p:spPr bwMode="auto">
              <a:xfrm>
                <a:off x="4320" y="3384"/>
                <a:ext cx="991" cy="0"/>
              </a:xfrm>
              <a:prstGeom prst="line">
                <a:avLst/>
              </a:prstGeom>
              <a:noFill/>
              <a:ln w="28575">
                <a:solidFill>
                  <a:schemeClr val="tx1"/>
                </a:solidFill>
                <a:round/>
                <a:headEnd/>
                <a:tailEnd/>
              </a:ln>
              <a:effectLst/>
            </p:spPr>
            <p:txBody>
              <a:bodyPr/>
              <a:lstStyle/>
              <a:p>
                <a:endParaRPr lang="en-GB" sz="2400"/>
              </a:p>
            </p:txBody>
          </p:sp>
          <p:sp>
            <p:nvSpPr>
              <p:cNvPr id="1055765" name="Text Box 21"/>
              <p:cNvSpPr txBox="1">
                <a:spLocks noChangeArrowheads="1"/>
              </p:cNvSpPr>
              <p:nvPr/>
            </p:nvSpPr>
            <p:spPr bwMode="auto">
              <a:xfrm>
                <a:off x="4463" y="3359"/>
                <a:ext cx="738" cy="291"/>
              </a:xfrm>
              <a:prstGeom prst="rect">
                <a:avLst/>
              </a:prstGeom>
              <a:noFill/>
              <a:ln w="9525">
                <a:noFill/>
                <a:miter lim="800000"/>
                <a:headEnd/>
                <a:tailEnd/>
              </a:ln>
              <a:effectLst/>
            </p:spPr>
            <p:txBody>
              <a:bodyPr wrap="none">
                <a:spAutoFit/>
              </a:bodyPr>
              <a:lstStyle/>
              <a:p>
                <a:pPr eaLnBrk="0" hangingPunct="0"/>
                <a:r>
                  <a:rPr lang="en-US" sz="2400"/>
                  <a:t>sin 39</a:t>
                </a:r>
                <a:r>
                  <a:rPr lang="en-US" sz="2400">
                    <a:cs typeface="Arial" pitchFamily="34" charset="0"/>
                  </a:rPr>
                  <a:t>°</a:t>
                </a:r>
                <a:endParaRPr lang="en-GB" sz="2400"/>
              </a:p>
            </p:txBody>
          </p:sp>
        </p:grpSp>
      </p:grpSp>
      <p:sp>
        <p:nvSpPr>
          <p:cNvPr id="1055766" name="Text Box 22"/>
          <p:cNvSpPr txBox="1">
            <a:spLocks noChangeArrowheads="1"/>
          </p:cNvSpPr>
          <p:nvPr/>
        </p:nvSpPr>
        <p:spPr bwMode="auto">
          <a:xfrm>
            <a:off x="5043488" y="5791200"/>
            <a:ext cx="3621504" cy="461665"/>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a   </a:t>
            </a:r>
            <a:r>
              <a:rPr lang="en-US" sz="2400" dirty="0"/>
              <a:t>=   </a:t>
            </a:r>
            <a:r>
              <a:rPr lang="en-US" sz="2400" dirty="0">
                <a:solidFill>
                  <a:srgbClr val="FF6600"/>
                </a:solidFill>
              </a:rPr>
              <a:t>9.82</a:t>
            </a:r>
            <a:r>
              <a:rPr lang="en-US" sz="2400" dirty="0"/>
              <a:t> </a:t>
            </a:r>
            <a:r>
              <a:rPr lang="en-US" sz="2400" dirty="0">
                <a:solidFill>
                  <a:srgbClr val="FF6600"/>
                </a:solidFill>
              </a:rPr>
              <a:t>cm</a:t>
            </a:r>
            <a:r>
              <a:rPr lang="en-US" sz="2400" dirty="0"/>
              <a:t> (to 3 </a:t>
            </a:r>
            <a:r>
              <a:rPr lang="en-US" sz="2400" dirty="0" err="1"/>
              <a:t>s.f</a:t>
            </a:r>
            <a:r>
              <a:rPr lang="en-US" sz="2400" dirty="0"/>
              <a:t>.)</a:t>
            </a:r>
            <a:endParaRPr lang="en-GB" sz="2400" dirty="0"/>
          </a:p>
        </p:txBody>
      </p:sp>
      <p:grpSp>
        <p:nvGrpSpPr>
          <p:cNvPr id="6" name="Group 23"/>
          <p:cNvGrpSpPr>
            <a:grpSpLocks/>
          </p:cNvGrpSpPr>
          <p:nvPr/>
        </p:nvGrpSpPr>
        <p:grpSpPr bwMode="auto">
          <a:xfrm>
            <a:off x="323850" y="3213101"/>
            <a:ext cx="4032250" cy="2368551"/>
            <a:chOff x="204" y="2024"/>
            <a:chExt cx="2540" cy="1492"/>
          </a:xfrm>
        </p:grpSpPr>
        <p:grpSp>
          <p:nvGrpSpPr>
            <p:cNvPr id="7" name="Group 24"/>
            <p:cNvGrpSpPr>
              <a:grpSpLocks/>
            </p:cNvGrpSpPr>
            <p:nvPr/>
          </p:nvGrpSpPr>
          <p:grpSpPr bwMode="auto">
            <a:xfrm>
              <a:off x="461" y="2100"/>
              <a:ext cx="2227" cy="1416"/>
              <a:chOff x="461" y="2100"/>
              <a:chExt cx="2227" cy="1416"/>
            </a:xfrm>
          </p:grpSpPr>
          <p:sp>
            <p:nvSpPr>
              <p:cNvPr id="1055769" name="Freeform 25"/>
              <p:cNvSpPr>
                <a:spLocks/>
              </p:cNvSpPr>
              <p:nvPr/>
            </p:nvSpPr>
            <p:spPr bwMode="auto">
              <a:xfrm>
                <a:off x="461" y="2265"/>
                <a:ext cx="2064" cy="960"/>
              </a:xfrm>
              <a:custGeom>
                <a:avLst/>
                <a:gdLst/>
                <a:ahLst/>
                <a:cxnLst>
                  <a:cxn ang="0">
                    <a:pos x="0" y="960"/>
                  </a:cxn>
                  <a:cxn ang="0">
                    <a:pos x="1536" y="960"/>
                  </a:cxn>
                  <a:cxn ang="0">
                    <a:pos x="2064" y="0"/>
                  </a:cxn>
                  <a:cxn ang="0">
                    <a:pos x="0" y="960"/>
                  </a:cxn>
                </a:cxnLst>
                <a:rect l="0" t="0" r="r" b="b"/>
                <a:pathLst>
                  <a:path w="2064" h="960">
                    <a:moveTo>
                      <a:pt x="0" y="960"/>
                    </a:moveTo>
                    <a:lnTo>
                      <a:pt x="1536" y="960"/>
                    </a:lnTo>
                    <a:lnTo>
                      <a:pt x="2064" y="0"/>
                    </a:lnTo>
                    <a:lnTo>
                      <a:pt x="0" y="960"/>
                    </a:lnTo>
                    <a:close/>
                  </a:path>
                </a:pathLst>
              </a:custGeom>
              <a:gradFill rotWithShape="0">
                <a:gsLst>
                  <a:gs pos="0">
                    <a:srgbClr val="A5DDEF"/>
                  </a:gs>
                  <a:gs pos="100000">
                    <a:srgbClr val="A5DDEF">
                      <a:gamma/>
                      <a:tint val="40000"/>
                      <a:invGamma/>
                    </a:srgbClr>
                  </a:gs>
                </a:gsLst>
                <a:lin ang="18900000" scaled="1"/>
              </a:gradFill>
              <a:ln w="28575" cmpd="sng">
                <a:solidFill>
                  <a:schemeClr val="tx1"/>
                </a:solidFill>
                <a:round/>
                <a:headEnd/>
                <a:tailEnd/>
              </a:ln>
              <a:effectLst/>
            </p:spPr>
            <p:txBody>
              <a:bodyPr/>
              <a:lstStyle/>
              <a:p>
                <a:endParaRPr lang="en-GB" sz="2400"/>
              </a:p>
            </p:txBody>
          </p:sp>
          <p:sp>
            <p:nvSpPr>
              <p:cNvPr id="1055770" name="Text Box 26"/>
              <p:cNvSpPr txBox="1">
                <a:spLocks noChangeArrowheads="1"/>
              </p:cNvSpPr>
              <p:nvPr/>
            </p:nvSpPr>
            <p:spPr bwMode="auto">
              <a:xfrm>
                <a:off x="1325" y="2457"/>
                <a:ext cx="212" cy="288"/>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a</a:t>
                </a:r>
              </a:p>
            </p:txBody>
          </p:sp>
          <p:sp>
            <p:nvSpPr>
              <p:cNvPr id="1055771" name="PubPieSlice"/>
              <p:cNvSpPr>
                <a:spLocks noEditPoints="1" noChangeArrowheads="1"/>
              </p:cNvSpPr>
              <p:nvPr/>
            </p:nvSpPr>
            <p:spPr bwMode="auto">
              <a:xfrm flipH="1">
                <a:off x="1827" y="3057"/>
                <a:ext cx="336" cy="336"/>
              </a:xfrm>
              <a:custGeom>
                <a:avLst/>
                <a:gdLst>
                  <a:gd name="G0" fmla="+- 0 0 0"/>
                  <a:gd name="G1" fmla="sin 10800 -344"/>
                  <a:gd name="G2" fmla="cos 10800 -344"/>
                  <a:gd name="G3" fmla="sin 10800 -7778726"/>
                  <a:gd name="G4" fmla="cos 10800 -7778726"/>
                  <a:gd name="G5" fmla="+- G1 10800 0"/>
                  <a:gd name="G6" fmla="+- G2 10800 0"/>
                  <a:gd name="G7" fmla="+- G3 10800 0"/>
                  <a:gd name="G8" fmla="+- G4 10800 0"/>
                  <a:gd name="G9" fmla="+- 10800 0 0"/>
                  <a:gd name="T0" fmla="*/ 21599 w 21600"/>
                  <a:gd name="T1" fmla="*/ 10799 h 21600"/>
                  <a:gd name="T2" fmla="*/ 10800 w 21600"/>
                  <a:gd name="T3" fmla="*/ 10800 h 21600"/>
                  <a:gd name="T4" fmla="*/ 5614 w 21600"/>
                  <a:gd name="T5" fmla="*/ 1326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21599" y="10798"/>
                    </a:moveTo>
                    <a:cubicBezTo>
                      <a:pt x="21599" y="4834"/>
                      <a:pt x="16764" y="0"/>
                      <a:pt x="10800" y="0"/>
                    </a:cubicBezTo>
                    <a:cubicBezTo>
                      <a:pt x="8987" y="-1"/>
                      <a:pt x="7204" y="456"/>
                      <a:pt x="5614" y="1326"/>
                    </a:cubicBezTo>
                    <a:lnTo>
                      <a:pt x="10800" y="10800"/>
                    </a:lnTo>
                    <a:close/>
                  </a:path>
                </a:pathLst>
              </a:custGeom>
              <a:solidFill>
                <a:srgbClr val="2FB1D9"/>
              </a:solidFill>
              <a:ln w="28575">
                <a:solidFill>
                  <a:schemeClr val="tx1"/>
                </a:solidFill>
                <a:miter lim="800000"/>
                <a:headEnd/>
                <a:tailEnd/>
              </a:ln>
              <a:effectLst/>
            </p:spPr>
            <p:txBody>
              <a:bodyPr/>
              <a:lstStyle/>
              <a:p>
                <a:endParaRPr lang="en-GB" sz="2400"/>
              </a:p>
            </p:txBody>
          </p:sp>
          <p:sp>
            <p:nvSpPr>
              <p:cNvPr id="1055772" name="PubPieSlice"/>
              <p:cNvSpPr>
                <a:spLocks noEditPoints="1" noChangeArrowheads="1"/>
              </p:cNvSpPr>
              <p:nvPr/>
            </p:nvSpPr>
            <p:spPr bwMode="auto">
              <a:xfrm flipH="1">
                <a:off x="2352" y="2100"/>
                <a:ext cx="336" cy="336"/>
              </a:xfrm>
              <a:custGeom>
                <a:avLst/>
                <a:gdLst>
                  <a:gd name="G0" fmla="+- 0 0 0"/>
                  <a:gd name="G1" fmla="sin 10800 4105027"/>
                  <a:gd name="G2" fmla="cos 10800 4105027"/>
                  <a:gd name="G3" fmla="sin 10800 1572468"/>
                  <a:gd name="G4" fmla="cos 10800 1572468"/>
                  <a:gd name="G5" fmla="+- G1 10800 0"/>
                  <a:gd name="G6" fmla="+- G2 10800 0"/>
                  <a:gd name="G7" fmla="+- G3 10800 0"/>
                  <a:gd name="G8" fmla="+- G4 10800 0"/>
                  <a:gd name="G9" fmla="+- 10800 0 0"/>
                  <a:gd name="T0" fmla="*/ 15763 w 21600"/>
                  <a:gd name="T1" fmla="*/ 20391 h 21600"/>
                  <a:gd name="T2" fmla="*/ 10800 w 21600"/>
                  <a:gd name="T3" fmla="*/ 10800 h 21600"/>
                  <a:gd name="T4" fmla="*/ 20666 w 21600"/>
                  <a:gd name="T5" fmla="*/ 15191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15763" y="20391"/>
                    </a:moveTo>
                    <a:cubicBezTo>
                      <a:pt x="17940" y="19265"/>
                      <a:pt x="19670" y="17431"/>
                      <a:pt x="20666" y="15191"/>
                    </a:cubicBezTo>
                    <a:lnTo>
                      <a:pt x="10800" y="10800"/>
                    </a:lnTo>
                    <a:close/>
                  </a:path>
                </a:pathLst>
              </a:custGeom>
              <a:solidFill>
                <a:srgbClr val="2FB1D9"/>
              </a:solidFill>
              <a:ln w="28575">
                <a:solidFill>
                  <a:schemeClr val="tx1"/>
                </a:solidFill>
                <a:miter lim="800000"/>
                <a:headEnd/>
                <a:tailEnd/>
              </a:ln>
              <a:effectLst/>
            </p:spPr>
            <p:txBody>
              <a:bodyPr/>
              <a:lstStyle/>
              <a:p>
                <a:endParaRPr lang="en-GB" sz="2400"/>
              </a:p>
            </p:txBody>
          </p:sp>
          <p:sp>
            <p:nvSpPr>
              <p:cNvPr id="1055773" name="Text Box 29"/>
              <p:cNvSpPr txBox="1">
                <a:spLocks noChangeArrowheads="1"/>
              </p:cNvSpPr>
              <p:nvPr/>
            </p:nvSpPr>
            <p:spPr bwMode="auto">
              <a:xfrm>
                <a:off x="1085" y="3225"/>
                <a:ext cx="569" cy="291"/>
              </a:xfrm>
              <a:prstGeom prst="rect">
                <a:avLst/>
              </a:prstGeom>
              <a:noFill/>
              <a:ln w="9525">
                <a:noFill/>
                <a:miter lim="800000"/>
                <a:headEnd/>
                <a:tailEnd/>
              </a:ln>
              <a:effectLst/>
            </p:spPr>
            <p:txBody>
              <a:bodyPr wrap="none">
                <a:spAutoFit/>
              </a:bodyPr>
              <a:lstStyle/>
              <a:p>
                <a:pPr eaLnBrk="0" hangingPunct="0"/>
                <a:r>
                  <a:rPr lang="en-GB" sz="2400" b="1"/>
                  <a:t>7 cm</a:t>
                </a:r>
              </a:p>
            </p:txBody>
          </p:sp>
          <p:sp>
            <p:nvSpPr>
              <p:cNvPr id="1055774" name="Text Box 30"/>
              <p:cNvSpPr txBox="1">
                <a:spLocks noChangeArrowheads="1"/>
              </p:cNvSpPr>
              <p:nvPr/>
            </p:nvSpPr>
            <p:spPr bwMode="auto">
              <a:xfrm>
                <a:off x="1534" y="2926"/>
                <a:ext cx="414" cy="252"/>
              </a:xfrm>
              <a:prstGeom prst="rect">
                <a:avLst/>
              </a:prstGeom>
              <a:noFill/>
              <a:ln w="9525">
                <a:noFill/>
                <a:miter lim="800000"/>
                <a:headEnd/>
                <a:tailEnd/>
              </a:ln>
              <a:effectLst/>
            </p:spPr>
            <p:txBody>
              <a:bodyPr wrap="none">
                <a:spAutoFit/>
              </a:bodyPr>
              <a:lstStyle/>
              <a:p>
                <a:pPr eaLnBrk="0" hangingPunct="0"/>
                <a:r>
                  <a:rPr lang="en-GB" sz="2000" b="1" dirty="0"/>
                  <a:t>118</a:t>
                </a:r>
                <a:r>
                  <a:rPr lang="en-GB" sz="2000" b="1" dirty="0">
                    <a:cs typeface="Arial" pitchFamily="34" charset="0"/>
                  </a:rPr>
                  <a:t>°</a:t>
                </a:r>
                <a:endParaRPr lang="en-GB" sz="2000" b="1" dirty="0"/>
              </a:p>
            </p:txBody>
          </p:sp>
          <p:sp>
            <p:nvSpPr>
              <p:cNvPr id="1055775" name="Text Box 31"/>
              <p:cNvSpPr txBox="1">
                <a:spLocks noChangeArrowheads="1"/>
              </p:cNvSpPr>
              <p:nvPr/>
            </p:nvSpPr>
            <p:spPr bwMode="auto">
              <a:xfrm>
                <a:off x="2104" y="2365"/>
                <a:ext cx="343" cy="252"/>
              </a:xfrm>
              <a:prstGeom prst="rect">
                <a:avLst/>
              </a:prstGeom>
              <a:noFill/>
              <a:ln w="9525">
                <a:noFill/>
                <a:miter lim="800000"/>
                <a:headEnd/>
                <a:tailEnd/>
              </a:ln>
              <a:effectLst/>
            </p:spPr>
            <p:txBody>
              <a:bodyPr wrap="none">
                <a:spAutoFit/>
              </a:bodyPr>
              <a:lstStyle/>
              <a:p>
                <a:pPr eaLnBrk="0" hangingPunct="0"/>
                <a:r>
                  <a:rPr lang="en-GB" sz="2000" b="1" dirty="0"/>
                  <a:t>39</a:t>
                </a:r>
                <a:r>
                  <a:rPr lang="en-GB" sz="2000" b="1" dirty="0">
                    <a:cs typeface="Arial" pitchFamily="34" charset="0"/>
                  </a:rPr>
                  <a:t>°</a:t>
                </a:r>
                <a:endParaRPr lang="en-GB" sz="2000" b="1" dirty="0"/>
              </a:p>
            </p:txBody>
          </p:sp>
        </p:grpSp>
        <p:sp>
          <p:nvSpPr>
            <p:cNvPr id="1055776" name="Text Box 32"/>
            <p:cNvSpPr txBox="1">
              <a:spLocks noChangeArrowheads="1"/>
            </p:cNvSpPr>
            <p:nvPr/>
          </p:nvSpPr>
          <p:spPr bwMode="auto">
            <a:xfrm>
              <a:off x="1938" y="3217"/>
              <a:ext cx="258" cy="291"/>
            </a:xfrm>
            <a:prstGeom prst="rect">
              <a:avLst/>
            </a:prstGeom>
            <a:noFill/>
            <a:ln w="9525">
              <a:noFill/>
              <a:miter lim="800000"/>
              <a:headEnd/>
              <a:tailEnd/>
            </a:ln>
            <a:effectLst/>
          </p:spPr>
          <p:txBody>
            <a:bodyPr wrap="none">
              <a:spAutoFit/>
            </a:bodyPr>
            <a:lstStyle/>
            <a:p>
              <a:pPr eaLnBrk="0" hangingPunct="0"/>
              <a:r>
                <a:rPr lang="en-GB" sz="2400"/>
                <a:t>A</a:t>
              </a:r>
            </a:p>
          </p:txBody>
        </p:sp>
        <p:sp>
          <p:nvSpPr>
            <p:cNvPr id="1055777" name="Text Box 33"/>
            <p:cNvSpPr txBox="1">
              <a:spLocks noChangeArrowheads="1"/>
            </p:cNvSpPr>
            <p:nvPr/>
          </p:nvSpPr>
          <p:spPr bwMode="auto">
            <a:xfrm>
              <a:off x="2500" y="2024"/>
              <a:ext cx="244" cy="288"/>
            </a:xfrm>
            <a:prstGeom prst="rect">
              <a:avLst/>
            </a:prstGeom>
            <a:noFill/>
            <a:ln w="9525">
              <a:noFill/>
              <a:miter lim="800000"/>
              <a:headEnd/>
              <a:tailEnd/>
            </a:ln>
            <a:effectLst/>
          </p:spPr>
          <p:txBody>
            <a:bodyPr wrap="none">
              <a:spAutoFit/>
            </a:bodyPr>
            <a:lstStyle/>
            <a:p>
              <a:pPr eaLnBrk="0" hangingPunct="0"/>
              <a:r>
                <a:rPr lang="en-GB" sz="2400"/>
                <a:t>B</a:t>
              </a:r>
            </a:p>
          </p:txBody>
        </p:sp>
        <p:sp>
          <p:nvSpPr>
            <p:cNvPr id="1055778" name="Text Box 34"/>
            <p:cNvSpPr txBox="1">
              <a:spLocks noChangeArrowheads="1"/>
            </p:cNvSpPr>
            <p:nvPr/>
          </p:nvSpPr>
          <p:spPr bwMode="auto">
            <a:xfrm>
              <a:off x="204" y="3217"/>
              <a:ext cx="233" cy="291"/>
            </a:xfrm>
            <a:prstGeom prst="rect">
              <a:avLst/>
            </a:prstGeom>
            <a:noFill/>
            <a:ln w="9525">
              <a:noFill/>
              <a:miter lim="800000"/>
              <a:headEnd/>
              <a:tailEnd/>
            </a:ln>
            <a:effectLst/>
          </p:spPr>
          <p:txBody>
            <a:bodyPr wrap="none">
              <a:spAutoFit/>
            </a:bodyPr>
            <a:lstStyle/>
            <a:p>
              <a:pPr eaLnBrk="0" hangingPunct="0"/>
              <a:r>
                <a:rPr lang="en-GB" sz="2400"/>
                <a:t>C</a:t>
              </a:r>
            </a:p>
          </p:txBody>
        </p:sp>
      </p:grpSp>
      <p:sp>
        <p:nvSpPr>
          <p:cNvPr id="35" name="Rectangle 34">
            <a:hlinkClick r:id="rId3"/>
            <a:extLst>
              <a:ext uri="{FF2B5EF4-FFF2-40B4-BE49-F238E27FC236}">
                <a16:creationId xmlns:a16="http://schemas.microsoft.com/office/drawing/2014/main" id="{A6104568-8478-4B4B-B643-2C1C273A2873}"/>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hlinkClick r:id="rId3"/>
            <a:extLst>
              <a:ext uri="{FF2B5EF4-FFF2-40B4-BE49-F238E27FC236}">
                <a16:creationId xmlns:a16="http://schemas.microsoft.com/office/drawing/2014/main" id="{427058E1-0C8A-41BD-8205-FE5FFADC87DB}"/>
              </a:ext>
            </a:extLst>
          </p:cNvPr>
          <p:cNvSpPr/>
          <p:nvPr/>
        </p:nvSpPr>
        <p:spPr>
          <a:xfrm>
            <a:off x="4953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5574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5574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557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5748" grpId="0" animBg="1"/>
      <p:bldP spid="1055749" grpId="0"/>
      <p:bldP spid="105576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hlinkClick r:id="rId2"/>
            <a:extLst>
              <a:ext uri="{FF2B5EF4-FFF2-40B4-BE49-F238E27FC236}">
                <a16:creationId xmlns:a16="http://schemas.microsoft.com/office/drawing/2014/main" id="{C7420687-DAB2-4E4E-B20B-C11AD34E2172}"/>
              </a:ext>
            </a:extLst>
          </p:cNvPr>
          <p:cNvSpPr/>
          <p:nvPr/>
        </p:nvSpPr>
        <p:spPr>
          <a:xfrm>
            <a:off x="8061960" y="613117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hlinkClick r:id="rId2"/>
            <a:extLst>
              <a:ext uri="{FF2B5EF4-FFF2-40B4-BE49-F238E27FC236}">
                <a16:creationId xmlns:a16="http://schemas.microsoft.com/office/drawing/2014/main" id="{527DBF31-B433-44DE-AD4E-E6DF7AACC59F}"/>
              </a:ext>
            </a:extLst>
          </p:cNvPr>
          <p:cNvSpPr/>
          <p:nvPr/>
        </p:nvSpPr>
        <p:spPr>
          <a:xfrm>
            <a:off x="828236"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2">
            <a:extLst>
              <a:ext uri="{FF2B5EF4-FFF2-40B4-BE49-F238E27FC236}">
                <a16:creationId xmlns:a16="http://schemas.microsoft.com/office/drawing/2014/main" id="{A24FF0A0-9743-4AB8-9E08-54AAC7AFC413}"/>
              </a:ext>
            </a:extLst>
          </p:cNvPr>
          <p:cNvSpPr txBox="1">
            <a:spLocks noChangeArrowheads="1"/>
          </p:cNvSpPr>
          <p:nvPr/>
        </p:nvSpPr>
        <p:spPr>
          <a:xfrm>
            <a:off x="0" y="-26988"/>
            <a:ext cx="8229600" cy="576263"/>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2800"/>
              <a:t>Using the sine rule to find side lengths</a:t>
            </a:r>
            <a:endParaRPr lang="en-GB" sz="2800" dirty="0"/>
          </a:p>
        </p:txBody>
      </p:sp>
      <p:sp>
        <p:nvSpPr>
          <p:cNvPr id="6" name="Text Box 4">
            <a:extLst>
              <a:ext uri="{FF2B5EF4-FFF2-40B4-BE49-F238E27FC236}">
                <a16:creationId xmlns:a16="http://schemas.microsoft.com/office/drawing/2014/main" id="{376644C9-C788-4EEC-A19C-3A34AAC2E2FE}"/>
              </a:ext>
            </a:extLst>
          </p:cNvPr>
          <p:cNvSpPr txBox="1">
            <a:spLocks noChangeArrowheads="1"/>
          </p:cNvSpPr>
          <p:nvPr/>
        </p:nvSpPr>
        <p:spPr bwMode="auto">
          <a:xfrm>
            <a:off x="2542736" y="1153464"/>
            <a:ext cx="4435914" cy="830997"/>
          </a:xfrm>
          <a:prstGeom prst="rect">
            <a:avLst/>
          </a:prstGeom>
          <a:solidFill>
            <a:srgbClr val="FFFFCC"/>
          </a:solidFill>
          <a:ln w="28575">
            <a:solidFill>
              <a:schemeClr val="tx1"/>
            </a:solidFill>
            <a:miter lim="800000"/>
            <a:headEnd/>
            <a:tailEnd/>
          </a:ln>
          <a:effectLst/>
        </p:spPr>
        <p:txBody>
          <a:bodyPr wrap="square">
            <a:spAutoFit/>
          </a:bodyPr>
          <a:lstStyle/>
          <a:p>
            <a:pPr algn="ctr" eaLnBrk="0" hangingPunct="0"/>
            <a:r>
              <a:rPr lang="en-GB" sz="2400" dirty="0">
                <a:latin typeface="+mn-lt"/>
              </a:rPr>
              <a:t>Find the length of side </a:t>
            </a:r>
            <a:r>
              <a:rPr lang="en-GB" sz="2400" i="1" dirty="0">
                <a:latin typeface="Times New Roman" pitchFamily="18" charset="0"/>
              </a:rPr>
              <a:t>x, </a:t>
            </a:r>
            <a:r>
              <a:rPr lang="en-GB" dirty="0">
                <a:latin typeface="+mn-lt"/>
              </a:rPr>
              <a:t>rounded to 2 decimal places</a:t>
            </a:r>
          </a:p>
        </p:txBody>
      </p:sp>
      <p:sp>
        <p:nvSpPr>
          <p:cNvPr id="7" name="Text Box 5">
            <a:extLst>
              <a:ext uri="{FF2B5EF4-FFF2-40B4-BE49-F238E27FC236}">
                <a16:creationId xmlns:a16="http://schemas.microsoft.com/office/drawing/2014/main" id="{6521D79E-2F1C-4682-A7CB-F2D6F5A7F999}"/>
              </a:ext>
            </a:extLst>
          </p:cNvPr>
          <p:cNvSpPr txBox="1">
            <a:spLocks noChangeArrowheads="1"/>
          </p:cNvSpPr>
          <p:nvPr/>
        </p:nvSpPr>
        <p:spPr bwMode="auto">
          <a:xfrm>
            <a:off x="4572000" y="2319569"/>
            <a:ext cx="2954655" cy="461665"/>
          </a:xfrm>
          <a:prstGeom prst="rect">
            <a:avLst/>
          </a:prstGeom>
          <a:noFill/>
          <a:ln w="9525">
            <a:noFill/>
            <a:miter lim="800000"/>
            <a:headEnd/>
            <a:tailEnd/>
          </a:ln>
          <a:effectLst/>
        </p:spPr>
        <p:txBody>
          <a:bodyPr wrap="none">
            <a:spAutoFit/>
          </a:bodyPr>
          <a:lstStyle/>
          <a:p>
            <a:pPr eaLnBrk="0" hangingPunct="0"/>
            <a:r>
              <a:rPr lang="en-GB" sz="2400" dirty="0">
                <a:latin typeface="+mn-lt"/>
              </a:rPr>
              <a:t>Using the sine rule:</a:t>
            </a:r>
          </a:p>
        </p:txBody>
      </p:sp>
      <p:grpSp>
        <p:nvGrpSpPr>
          <p:cNvPr id="8" name="Group 6">
            <a:extLst>
              <a:ext uri="{FF2B5EF4-FFF2-40B4-BE49-F238E27FC236}">
                <a16:creationId xmlns:a16="http://schemas.microsoft.com/office/drawing/2014/main" id="{72F00D98-054C-4F19-A746-43A05C10F576}"/>
              </a:ext>
            </a:extLst>
          </p:cNvPr>
          <p:cNvGrpSpPr>
            <a:grpSpLocks/>
          </p:cNvGrpSpPr>
          <p:nvPr/>
        </p:nvGrpSpPr>
        <p:grpSpPr bwMode="auto">
          <a:xfrm>
            <a:off x="4572001" y="3003692"/>
            <a:ext cx="2767013" cy="844549"/>
            <a:chOff x="3024" y="2448"/>
            <a:chExt cx="1743" cy="532"/>
          </a:xfrm>
        </p:grpSpPr>
        <p:grpSp>
          <p:nvGrpSpPr>
            <p:cNvPr id="9" name="Group 7">
              <a:extLst>
                <a:ext uri="{FF2B5EF4-FFF2-40B4-BE49-F238E27FC236}">
                  <a16:creationId xmlns:a16="http://schemas.microsoft.com/office/drawing/2014/main" id="{2CE181D2-58ED-4C40-A7B8-97998BB50F50}"/>
                </a:ext>
              </a:extLst>
            </p:cNvPr>
            <p:cNvGrpSpPr>
              <a:grpSpLocks/>
            </p:cNvGrpSpPr>
            <p:nvPr/>
          </p:nvGrpSpPr>
          <p:grpSpPr bwMode="auto">
            <a:xfrm>
              <a:off x="3024" y="2450"/>
              <a:ext cx="794" cy="530"/>
              <a:chOff x="3312" y="2593"/>
              <a:chExt cx="794" cy="530"/>
            </a:xfrm>
          </p:grpSpPr>
          <p:sp>
            <p:nvSpPr>
              <p:cNvPr id="16" name="Text Box 8">
                <a:extLst>
                  <a:ext uri="{FF2B5EF4-FFF2-40B4-BE49-F238E27FC236}">
                    <a16:creationId xmlns:a16="http://schemas.microsoft.com/office/drawing/2014/main" id="{08604928-1DB0-4B1A-B583-A6ABA629082D}"/>
                  </a:ext>
                </a:extLst>
              </p:cNvPr>
              <p:cNvSpPr txBox="1">
                <a:spLocks noChangeArrowheads="1"/>
              </p:cNvSpPr>
              <p:nvPr/>
            </p:nvSpPr>
            <p:spPr bwMode="auto">
              <a:xfrm>
                <a:off x="3612" y="2593"/>
                <a:ext cx="202" cy="291"/>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x</a:t>
                </a:r>
                <a:endParaRPr lang="en-GB" sz="2400" i="1" dirty="0">
                  <a:latin typeface="Times New Roman" pitchFamily="18" charset="0"/>
                </a:endParaRPr>
              </a:p>
            </p:txBody>
          </p:sp>
          <p:sp>
            <p:nvSpPr>
              <p:cNvPr id="17" name="Line 9">
                <a:extLst>
                  <a:ext uri="{FF2B5EF4-FFF2-40B4-BE49-F238E27FC236}">
                    <a16:creationId xmlns:a16="http://schemas.microsoft.com/office/drawing/2014/main" id="{2D53FD47-E0D4-44EC-AF62-E742734F9A07}"/>
                  </a:ext>
                </a:extLst>
              </p:cNvPr>
              <p:cNvSpPr>
                <a:spLocks noChangeShapeType="1"/>
              </p:cNvSpPr>
              <p:nvPr/>
            </p:nvSpPr>
            <p:spPr bwMode="auto">
              <a:xfrm>
                <a:off x="3380" y="2857"/>
                <a:ext cx="676" cy="0"/>
              </a:xfrm>
              <a:prstGeom prst="line">
                <a:avLst/>
              </a:prstGeom>
              <a:noFill/>
              <a:ln w="28575">
                <a:solidFill>
                  <a:schemeClr val="tx1"/>
                </a:solidFill>
                <a:round/>
                <a:headEnd/>
                <a:tailEnd/>
              </a:ln>
              <a:effectLst/>
            </p:spPr>
            <p:txBody>
              <a:bodyPr/>
              <a:lstStyle/>
              <a:p>
                <a:endParaRPr lang="en-GB" sz="2400"/>
              </a:p>
            </p:txBody>
          </p:sp>
          <p:sp>
            <p:nvSpPr>
              <p:cNvPr id="18" name="Text Box 10">
                <a:extLst>
                  <a:ext uri="{FF2B5EF4-FFF2-40B4-BE49-F238E27FC236}">
                    <a16:creationId xmlns:a16="http://schemas.microsoft.com/office/drawing/2014/main" id="{9F72088A-6AD9-4380-B4C2-F5D25498C8AD}"/>
                  </a:ext>
                </a:extLst>
              </p:cNvPr>
              <p:cNvSpPr txBox="1">
                <a:spLocks noChangeArrowheads="1"/>
              </p:cNvSpPr>
              <p:nvPr/>
            </p:nvSpPr>
            <p:spPr bwMode="auto">
              <a:xfrm>
                <a:off x="3312" y="2832"/>
                <a:ext cx="794" cy="291"/>
              </a:xfrm>
              <a:prstGeom prst="rect">
                <a:avLst/>
              </a:prstGeom>
              <a:noFill/>
              <a:ln w="9525">
                <a:noFill/>
                <a:miter lim="800000"/>
                <a:headEnd/>
                <a:tailEnd/>
              </a:ln>
              <a:effectLst/>
            </p:spPr>
            <p:txBody>
              <a:bodyPr wrap="none">
                <a:spAutoFit/>
              </a:bodyPr>
              <a:lstStyle/>
              <a:p>
                <a:pPr eaLnBrk="0" hangingPunct="0"/>
                <a:r>
                  <a:rPr lang="en-US" sz="2400" dirty="0">
                    <a:latin typeface="+mn-lt"/>
                  </a:rPr>
                  <a:t>sin 113</a:t>
                </a:r>
                <a:r>
                  <a:rPr lang="en-US" sz="2400" dirty="0">
                    <a:latin typeface="+mn-lt"/>
                    <a:cs typeface="Arial" pitchFamily="34" charset="0"/>
                  </a:rPr>
                  <a:t>°</a:t>
                </a:r>
                <a:endParaRPr lang="en-GB" sz="2400" dirty="0">
                  <a:latin typeface="+mn-lt"/>
                </a:endParaRPr>
              </a:p>
            </p:txBody>
          </p:sp>
        </p:grpSp>
        <p:sp>
          <p:nvSpPr>
            <p:cNvPr id="10" name="Text Box 11">
              <a:extLst>
                <a:ext uri="{FF2B5EF4-FFF2-40B4-BE49-F238E27FC236}">
                  <a16:creationId xmlns:a16="http://schemas.microsoft.com/office/drawing/2014/main" id="{BDF6756E-E170-47F0-A91A-26146734E7D6}"/>
                </a:ext>
              </a:extLst>
            </p:cNvPr>
            <p:cNvSpPr txBox="1">
              <a:spLocks noChangeArrowheads="1"/>
            </p:cNvSpPr>
            <p:nvPr/>
          </p:nvSpPr>
          <p:spPr bwMode="auto">
            <a:xfrm>
              <a:off x="3821" y="2569"/>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11" name="Text Box 12">
              <a:extLst>
                <a:ext uri="{FF2B5EF4-FFF2-40B4-BE49-F238E27FC236}">
                  <a16:creationId xmlns:a16="http://schemas.microsoft.com/office/drawing/2014/main" id="{E32ED9D2-CC87-45CC-BE0F-9AC7E316F10F}"/>
                </a:ext>
              </a:extLst>
            </p:cNvPr>
            <p:cNvSpPr txBox="1">
              <a:spLocks noChangeArrowheads="1"/>
            </p:cNvSpPr>
            <p:nvPr/>
          </p:nvSpPr>
          <p:spPr bwMode="auto">
            <a:xfrm>
              <a:off x="4301" y="2448"/>
              <a:ext cx="321" cy="291"/>
            </a:xfrm>
            <a:prstGeom prst="rect">
              <a:avLst/>
            </a:prstGeom>
            <a:noFill/>
            <a:ln w="9525">
              <a:noFill/>
              <a:miter lim="800000"/>
              <a:headEnd/>
              <a:tailEnd/>
            </a:ln>
            <a:effectLst/>
          </p:spPr>
          <p:txBody>
            <a:bodyPr wrap="none">
              <a:spAutoFit/>
            </a:bodyPr>
            <a:lstStyle/>
            <a:p>
              <a:pPr eaLnBrk="0" hangingPunct="0"/>
              <a:r>
                <a:rPr lang="en-US" sz="2400" dirty="0">
                  <a:latin typeface="+mn-lt"/>
                </a:rPr>
                <a:t>18</a:t>
              </a:r>
              <a:endParaRPr lang="en-GB" sz="2400" dirty="0">
                <a:latin typeface="+mn-lt"/>
              </a:endParaRPr>
            </a:p>
          </p:txBody>
        </p:sp>
        <p:sp>
          <p:nvSpPr>
            <p:cNvPr id="14" name="Line 13">
              <a:extLst>
                <a:ext uri="{FF2B5EF4-FFF2-40B4-BE49-F238E27FC236}">
                  <a16:creationId xmlns:a16="http://schemas.microsoft.com/office/drawing/2014/main" id="{22E89E56-1945-4563-9388-F06CF58F5075}"/>
                </a:ext>
              </a:extLst>
            </p:cNvPr>
            <p:cNvSpPr>
              <a:spLocks noChangeShapeType="1"/>
            </p:cNvSpPr>
            <p:nvPr/>
          </p:nvSpPr>
          <p:spPr bwMode="auto">
            <a:xfrm>
              <a:off x="4113" y="2713"/>
              <a:ext cx="600" cy="0"/>
            </a:xfrm>
            <a:prstGeom prst="line">
              <a:avLst/>
            </a:prstGeom>
            <a:noFill/>
            <a:ln w="28575">
              <a:solidFill>
                <a:schemeClr val="tx1"/>
              </a:solidFill>
              <a:round/>
              <a:headEnd/>
              <a:tailEnd/>
            </a:ln>
            <a:effectLst/>
          </p:spPr>
          <p:txBody>
            <a:bodyPr/>
            <a:lstStyle/>
            <a:p>
              <a:endParaRPr lang="en-GB" sz="2400"/>
            </a:p>
          </p:txBody>
        </p:sp>
        <p:sp>
          <p:nvSpPr>
            <p:cNvPr id="15" name="Text Box 14">
              <a:extLst>
                <a:ext uri="{FF2B5EF4-FFF2-40B4-BE49-F238E27FC236}">
                  <a16:creationId xmlns:a16="http://schemas.microsoft.com/office/drawing/2014/main" id="{D9ECA376-8D3F-4BF2-9804-6C3831052CAD}"/>
                </a:ext>
              </a:extLst>
            </p:cNvPr>
            <p:cNvSpPr txBox="1">
              <a:spLocks noChangeArrowheads="1"/>
            </p:cNvSpPr>
            <p:nvPr/>
          </p:nvSpPr>
          <p:spPr bwMode="auto">
            <a:xfrm>
              <a:off x="4060" y="2688"/>
              <a:ext cx="707" cy="291"/>
            </a:xfrm>
            <a:prstGeom prst="rect">
              <a:avLst/>
            </a:prstGeom>
            <a:noFill/>
            <a:ln w="9525">
              <a:noFill/>
              <a:miter lim="800000"/>
              <a:headEnd/>
              <a:tailEnd/>
            </a:ln>
            <a:effectLst/>
          </p:spPr>
          <p:txBody>
            <a:bodyPr wrap="none">
              <a:spAutoFit/>
            </a:bodyPr>
            <a:lstStyle/>
            <a:p>
              <a:pPr eaLnBrk="0" hangingPunct="0"/>
              <a:r>
                <a:rPr lang="en-US" sz="2400" dirty="0">
                  <a:latin typeface="+mn-lt"/>
                </a:rPr>
                <a:t>sin 41</a:t>
              </a:r>
              <a:r>
                <a:rPr lang="en-US" sz="2400" dirty="0">
                  <a:latin typeface="+mn-lt"/>
                  <a:cs typeface="Arial" pitchFamily="34" charset="0"/>
                </a:rPr>
                <a:t>°</a:t>
              </a:r>
              <a:endParaRPr lang="en-GB" sz="2400" dirty="0">
                <a:latin typeface="+mn-lt"/>
              </a:endParaRPr>
            </a:p>
          </p:txBody>
        </p:sp>
      </p:grpSp>
      <p:grpSp>
        <p:nvGrpSpPr>
          <p:cNvPr id="19" name="Group 15">
            <a:extLst>
              <a:ext uri="{FF2B5EF4-FFF2-40B4-BE49-F238E27FC236}">
                <a16:creationId xmlns:a16="http://schemas.microsoft.com/office/drawing/2014/main" id="{612CFDE0-467C-420D-9430-31CA7C0D3EDD}"/>
              </a:ext>
            </a:extLst>
          </p:cNvPr>
          <p:cNvGrpSpPr>
            <a:grpSpLocks/>
          </p:cNvGrpSpPr>
          <p:nvPr/>
        </p:nvGrpSpPr>
        <p:grpSpPr bwMode="auto">
          <a:xfrm>
            <a:off x="5506304" y="4043364"/>
            <a:ext cx="2459038" cy="842963"/>
            <a:chOff x="3580" y="3023"/>
            <a:chExt cx="1549" cy="531"/>
          </a:xfrm>
        </p:grpSpPr>
        <p:sp>
          <p:nvSpPr>
            <p:cNvPr id="20" name="Text Box 16">
              <a:extLst>
                <a:ext uri="{FF2B5EF4-FFF2-40B4-BE49-F238E27FC236}">
                  <a16:creationId xmlns:a16="http://schemas.microsoft.com/office/drawing/2014/main" id="{FA203571-A3F8-44A3-B28B-CB3791A79354}"/>
                </a:ext>
              </a:extLst>
            </p:cNvPr>
            <p:cNvSpPr txBox="1">
              <a:spLocks noChangeArrowheads="1"/>
            </p:cNvSpPr>
            <p:nvPr/>
          </p:nvSpPr>
          <p:spPr bwMode="auto">
            <a:xfrm>
              <a:off x="3580" y="3143"/>
              <a:ext cx="202" cy="291"/>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x</a:t>
              </a:r>
              <a:endParaRPr lang="en-GB" sz="2400" i="1" dirty="0">
                <a:latin typeface="Times New Roman" pitchFamily="18" charset="0"/>
              </a:endParaRPr>
            </a:p>
          </p:txBody>
        </p:sp>
        <p:sp>
          <p:nvSpPr>
            <p:cNvPr id="21" name="Text Box 17">
              <a:extLst>
                <a:ext uri="{FF2B5EF4-FFF2-40B4-BE49-F238E27FC236}">
                  <a16:creationId xmlns:a16="http://schemas.microsoft.com/office/drawing/2014/main" id="{BE2F53F5-89E2-4D99-9D19-4DD3F4B25135}"/>
                </a:ext>
              </a:extLst>
            </p:cNvPr>
            <p:cNvSpPr txBox="1">
              <a:spLocks noChangeArrowheads="1"/>
            </p:cNvSpPr>
            <p:nvPr/>
          </p:nvSpPr>
          <p:spPr bwMode="auto">
            <a:xfrm>
              <a:off x="3821" y="3143"/>
              <a:ext cx="215" cy="291"/>
            </a:xfrm>
            <a:prstGeom prst="rect">
              <a:avLst/>
            </a:prstGeom>
            <a:noFill/>
            <a:ln w="9525">
              <a:noFill/>
              <a:miter lim="800000"/>
              <a:headEnd/>
              <a:tailEnd/>
            </a:ln>
            <a:effectLst/>
          </p:spPr>
          <p:txBody>
            <a:bodyPr wrap="none">
              <a:spAutoFit/>
            </a:bodyPr>
            <a:lstStyle/>
            <a:p>
              <a:pPr eaLnBrk="0" hangingPunct="0"/>
              <a:r>
                <a:rPr lang="en-GB" sz="2400"/>
                <a:t>=</a:t>
              </a:r>
            </a:p>
          </p:txBody>
        </p:sp>
        <p:grpSp>
          <p:nvGrpSpPr>
            <p:cNvPr id="22" name="Group 18">
              <a:extLst>
                <a:ext uri="{FF2B5EF4-FFF2-40B4-BE49-F238E27FC236}">
                  <a16:creationId xmlns:a16="http://schemas.microsoft.com/office/drawing/2014/main" id="{16101461-9EFB-47E6-A3C0-451BE3D34598}"/>
                </a:ext>
              </a:extLst>
            </p:cNvPr>
            <p:cNvGrpSpPr>
              <a:grpSpLocks/>
            </p:cNvGrpSpPr>
            <p:nvPr/>
          </p:nvGrpSpPr>
          <p:grpSpPr bwMode="auto">
            <a:xfrm>
              <a:off x="4073" y="3023"/>
              <a:ext cx="1056" cy="531"/>
              <a:chOff x="4313" y="3119"/>
              <a:chExt cx="1056" cy="531"/>
            </a:xfrm>
          </p:grpSpPr>
          <p:sp>
            <p:nvSpPr>
              <p:cNvPr id="23" name="Text Box 19">
                <a:extLst>
                  <a:ext uri="{FF2B5EF4-FFF2-40B4-BE49-F238E27FC236}">
                    <a16:creationId xmlns:a16="http://schemas.microsoft.com/office/drawing/2014/main" id="{476BCFFC-342D-466F-998A-B6B82753A35D}"/>
                  </a:ext>
                </a:extLst>
              </p:cNvPr>
              <p:cNvSpPr txBox="1">
                <a:spLocks noChangeArrowheads="1"/>
              </p:cNvSpPr>
              <p:nvPr/>
            </p:nvSpPr>
            <p:spPr bwMode="auto">
              <a:xfrm>
                <a:off x="4313" y="3119"/>
                <a:ext cx="1056" cy="291"/>
              </a:xfrm>
              <a:prstGeom prst="rect">
                <a:avLst/>
              </a:prstGeom>
              <a:noFill/>
              <a:ln w="9525">
                <a:noFill/>
                <a:miter lim="800000"/>
                <a:headEnd/>
                <a:tailEnd/>
              </a:ln>
              <a:effectLst/>
            </p:spPr>
            <p:txBody>
              <a:bodyPr wrap="none">
                <a:spAutoFit/>
              </a:bodyPr>
              <a:lstStyle/>
              <a:p>
                <a:pPr eaLnBrk="0" hangingPunct="0"/>
                <a:r>
                  <a:rPr lang="en-US" sz="2400" dirty="0">
                    <a:latin typeface="+mn-lt"/>
                  </a:rPr>
                  <a:t>18 sin 113</a:t>
                </a:r>
                <a:r>
                  <a:rPr lang="en-US" sz="2400" dirty="0">
                    <a:latin typeface="+mn-lt"/>
                    <a:cs typeface="Arial" pitchFamily="34" charset="0"/>
                  </a:rPr>
                  <a:t>°</a:t>
                </a:r>
                <a:endParaRPr lang="en-GB" sz="2400" dirty="0">
                  <a:latin typeface="+mn-lt"/>
                  <a:cs typeface="Arial" pitchFamily="34" charset="0"/>
                </a:endParaRPr>
              </a:p>
            </p:txBody>
          </p:sp>
          <p:sp>
            <p:nvSpPr>
              <p:cNvPr id="24" name="Line 20">
                <a:extLst>
                  <a:ext uri="{FF2B5EF4-FFF2-40B4-BE49-F238E27FC236}">
                    <a16:creationId xmlns:a16="http://schemas.microsoft.com/office/drawing/2014/main" id="{588DC7EB-2198-4757-BE5D-9232A0DACB05}"/>
                  </a:ext>
                </a:extLst>
              </p:cNvPr>
              <p:cNvSpPr>
                <a:spLocks noChangeShapeType="1"/>
              </p:cNvSpPr>
              <p:nvPr/>
            </p:nvSpPr>
            <p:spPr bwMode="auto">
              <a:xfrm>
                <a:off x="4320" y="3384"/>
                <a:ext cx="991" cy="0"/>
              </a:xfrm>
              <a:prstGeom prst="line">
                <a:avLst/>
              </a:prstGeom>
              <a:noFill/>
              <a:ln w="28575">
                <a:solidFill>
                  <a:schemeClr val="tx1"/>
                </a:solidFill>
                <a:round/>
                <a:headEnd/>
                <a:tailEnd/>
              </a:ln>
              <a:effectLst/>
            </p:spPr>
            <p:txBody>
              <a:bodyPr/>
              <a:lstStyle/>
              <a:p>
                <a:endParaRPr lang="en-GB" sz="2400"/>
              </a:p>
            </p:txBody>
          </p:sp>
          <p:sp>
            <p:nvSpPr>
              <p:cNvPr id="25" name="Text Box 21">
                <a:extLst>
                  <a:ext uri="{FF2B5EF4-FFF2-40B4-BE49-F238E27FC236}">
                    <a16:creationId xmlns:a16="http://schemas.microsoft.com/office/drawing/2014/main" id="{13416C78-60CE-49DA-A705-E6C9ABB605E0}"/>
                  </a:ext>
                </a:extLst>
              </p:cNvPr>
              <p:cNvSpPr txBox="1">
                <a:spLocks noChangeArrowheads="1"/>
              </p:cNvSpPr>
              <p:nvPr/>
            </p:nvSpPr>
            <p:spPr bwMode="auto">
              <a:xfrm>
                <a:off x="4463" y="3359"/>
                <a:ext cx="707" cy="291"/>
              </a:xfrm>
              <a:prstGeom prst="rect">
                <a:avLst/>
              </a:prstGeom>
              <a:noFill/>
              <a:ln w="9525">
                <a:noFill/>
                <a:miter lim="800000"/>
                <a:headEnd/>
                <a:tailEnd/>
              </a:ln>
              <a:effectLst/>
            </p:spPr>
            <p:txBody>
              <a:bodyPr wrap="none">
                <a:spAutoFit/>
              </a:bodyPr>
              <a:lstStyle/>
              <a:p>
                <a:pPr eaLnBrk="0" hangingPunct="0"/>
                <a:r>
                  <a:rPr lang="en-US" sz="2400" dirty="0">
                    <a:latin typeface="+mn-lt"/>
                  </a:rPr>
                  <a:t>sin 41</a:t>
                </a:r>
                <a:r>
                  <a:rPr lang="en-US" sz="2400" dirty="0">
                    <a:latin typeface="+mn-lt"/>
                    <a:cs typeface="Arial" pitchFamily="34" charset="0"/>
                  </a:rPr>
                  <a:t>°</a:t>
                </a:r>
                <a:endParaRPr lang="en-GB" sz="2400" dirty="0">
                  <a:latin typeface="+mn-lt"/>
                </a:endParaRPr>
              </a:p>
            </p:txBody>
          </p:sp>
        </p:grpSp>
      </p:grpSp>
      <p:sp>
        <p:nvSpPr>
          <p:cNvPr id="26" name="Text Box 22">
            <a:extLst>
              <a:ext uri="{FF2B5EF4-FFF2-40B4-BE49-F238E27FC236}">
                <a16:creationId xmlns:a16="http://schemas.microsoft.com/office/drawing/2014/main" id="{DCF468B6-A2A3-4039-95C5-361089C61C92}"/>
              </a:ext>
            </a:extLst>
          </p:cNvPr>
          <p:cNvSpPr txBox="1">
            <a:spLocks noChangeArrowheads="1"/>
          </p:cNvSpPr>
          <p:nvPr/>
        </p:nvSpPr>
        <p:spPr bwMode="auto">
          <a:xfrm>
            <a:off x="5506304" y="5089794"/>
            <a:ext cx="3446777" cy="461665"/>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x   </a:t>
            </a:r>
            <a:r>
              <a:rPr lang="en-US" sz="2400" dirty="0"/>
              <a:t>≈   </a:t>
            </a:r>
            <a:r>
              <a:rPr lang="en-US" sz="2400" dirty="0">
                <a:solidFill>
                  <a:srgbClr val="FF6600"/>
                </a:solidFill>
                <a:latin typeface="+mn-lt"/>
              </a:rPr>
              <a:t>25.26</a:t>
            </a:r>
            <a:r>
              <a:rPr lang="en-US" sz="2400" dirty="0">
                <a:latin typeface="+mn-lt"/>
              </a:rPr>
              <a:t> </a:t>
            </a:r>
            <a:r>
              <a:rPr lang="en-US" sz="2400" dirty="0">
                <a:solidFill>
                  <a:srgbClr val="FF6600"/>
                </a:solidFill>
                <a:latin typeface="+mn-lt"/>
              </a:rPr>
              <a:t>m</a:t>
            </a:r>
            <a:r>
              <a:rPr lang="en-US" sz="2400" dirty="0">
                <a:latin typeface="+mn-lt"/>
              </a:rPr>
              <a:t> (to 2 </a:t>
            </a:r>
            <a:r>
              <a:rPr lang="en-US" sz="2400" dirty="0" err="1">
                <a:latin typeface="+mn-lt"/>
              </a:rPr>
              <a:t>dp</a:t>
            </a:r>
            <a:r>
              <a:rPr lang="en-US" sz="2400" dirty="0">
                <a:latin typeface="+mn-lt"/>
              </a:rPr>
              <a:t>)</a:t>
            </a:r>
            <a:endParaRPr lang="en-GB" sz="2400" dirty="0">
              <a:latin typeface="+mn-lt"/>
            </a:endParaRPr>
          </a:p>
        </p:txBody>
      </p:sp>
      <p:grpSp>
        <p:nvGrpSpPr>
          <p:cNvPr id="27" name="Group 23">
            <a:extLst>
              <a:ext uri="{FF2B5EF4-FFF2-40B4-BE49-F238E27FC236}">
                <a16:creationId xmlns:a16="http://schemas.microsoft.com/office/drawing/2014/main" id="{0EC97181-AFB9-4620-B193-28329696F26F}"/>
              </a:ext>
            </a:extLst>
          </p:cNvPr>
          <p:cNvGrpSpPr>
            <a:grpSpLocks/>
          </p:cNvGrpSpPr>
          <p:nvPr/>
        </p:nvGrpSpPr>
        <p:grpSpPr bwMode="auto">
          <a:xfrm>
            <a:off x="366713" y="3114676"/>
            <a:ext cx="3902075" cy="2106613"/>
            <a:chOff x="231" y="1962"/>
            <a:chExt cx="2458" cy="1327"/>
          </a:xfrm>
        </p:grpSpPr>
        <p:grpSp>
          <p:nvGrpSpPr>
            <p:cNvPr id="28" name="Group 24">
              <a:extLst>
                <a:ext uri="{FF2B5EF4-FFF2-40B4-BE49-F238E27FC236}">
                  <a16:creationId xmlns:a16="http://schemas.microsoft.com/office/drawing/2014/main" id="{6630469C-AABE-433B-8B67-74A8332CA9DC}"/>
                </a:ext>
              </a:extLst>
            </p:cNvPr>
            <p:cNvGrpSpPr>
              <a:grpSpLocks/>
            </p:cNvGrpSpPr>
            <p:nvPr/>
          </p:nvGrpSpPr>
          <p:grpSpPr bwMode="auto">
            <a:xfrm>
              <a:off x="249" y="2009"/>
              <a:ext cx="2276" cy="1216"/>
              <a:chOff x="249" y="2009"/>
              <a:chExt cx="2276" cy="1216"/>
            </a:xfrm>
          </p:grpSpPr>
          <p:sp>
            <p:nvSpPr>
              <p:cNvPr id="32" name="Freeform 25">
                <a:extLst>
                  <a:ext uri="{FF2B5EF4-FFF2-40B4-BE49-F238E27FC236}">
                    <a16:creationId xmlns:a16="http://schemas.microsoft.com/office/drawing/2014/main" id="{F3CC0057-4FD5-4771-9690-A157C819E652}"/>
                  </a:ext>
                </a:extLst>
              </p:cNvPr>
              <p:cNvSpPr>
                <a:spLocks/>
              </p:cNvSpPr>
              <p:nvPr/>
            </p:nvSpPr>
            <p:spPr bwMode="auto">
              <a:xfrm rot="11434032">
                <a:off x="461" y="2265"/>
                <a:ext cx="2064" cy="960"/>
              </a:xfrm>
              <a:custGeom>
                <a:avLst/>
                <a:gdLst/>
                <a:ahLst/>
                <a:cxnLst>
                  <a:cxn ang="0">
                    <a:pos x="0" y="960"/>
                  </a:cxn>
                  <a:cxn ang="0">
                    <a:pos x="1536" y="960"/>
                  </a:cxn>
                  <a:cxn ang="0">
                    <a:pos x="2064" y="0"/>
                  </a:cxn>
                  <a:cxn ang="0">
                    <a:pos x="0" y="960"/>
                  </a:cxn>
                </a:cxnLst>
                <a:rect l="0" t="0" r="r" b="b"/>
                <a:pathLst>
                  <a:path w="2064" h="960">
                    <a:moveTo>
                      <a:pt x="0" y="960"/>
                    </a:moveTo>
                    <a:lnTo>
                      <a:pt x="1536" y="960"/>
                    </a:lnTo>
                    <a:lnTo>
                      <a:pt x="2064" y="0"/>
                    </a:lnTo>
                    <a:lnTo>
                      <a:pt x="0" y="960"/>
                    </a:lnTo>
                    <a:close/>
                  </a:path>
                </a:pathLst>
              </a:custGeom>
              <a:gradFill rotWithShape="0">
                <a:gsLst>
                  <a:gs pos="0">
                    <a:srgbClr val="A5DDEF"/>
                  </a:gs>
                  <a:gs pos="100000">
                    <a:srgbClr val="A5DDEF">
                      <a:gamma/>
                      <a:tint val="40000"/>
                      <a:invGamma/>
                    </a:srgbClr>
                  </a:gs>
                </a:gsLst>
                <a:lin ang="18900000" scaled="1"/>
              </a:gradFill>
              <a:ln w="28575" cmpd="sng">
                <a:solidFill>
                  <a:schemeClr val="tx1"/>
                </a:solidFill>
                <a:round/>
                <a:headEnd/>
                <a:tailEnd/>
              </a:ln>
              <a:effectLst/>
            </p:spPr>
            <p:txBody>
              <a:bodyPr/>
              <a:lstStyle/>
              <a:p>
                <a:endParaRPr lang="en-GB" sz="2400"/>
              </a:p>
            </p:txBody>
          </p:sp>
          <p:sp>
            <p:nvSpPr>
              <p:cNvPr id="33" name="Text Box 26">
                <a:extLst>
                  <a:ext uri="{FF2B5EF4-FFF2-40B4-BE49-F238E27FC236}">
                    <a16:creationId xmlns:a16="http://schemas.microsoft.com/office/drawing/2014/main" id="{FD25FE93-36FE-4F10-9650-88603EF7F243}"/>
                  </a:ext>
                </a:extLst>
              </p:cNvPr>
              <p:cNvSpPr txBox="1">
                <a:spLocks noChangeArrowheads="1"/>
              </p:cNvSpPr>
              <p:nvPr/>
            </p:nvSpPr>
            <p:spPr bwMode="auto">
              <a:xfrm>
                <a:off x="1345" y="2699"/>
                <a:ext cx="202" cy="291"/>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x</a:t>
                </a:r>
              </a:p>
            </p:txBody>
          </p:sp>
          <p:sp>
            <p:nvSpPr>
              <p:cNvPr id="34" name="PubPieSlice">
                <a:extLst>
                  <a:ext uri="{FF2B5EF4-FFF2-40B4-BE49-F238E27FC236}">
                    <a16:creationId xmlns:a16="http://schemas.microsoft.com/office/drawing/2014/main" id="{DC1CA08A-399B-4912-BA58-361FF4A3C823}"/>
                  </a:ext>
                </a:extLst>
              </p:cNvPr>
              <p:cNvSpPr>
                <a:spLocks noEditPoints="1" noChangeArrowheads="1"/>
              </p:cNvSpPr>
              <p:nvPr/>
            </p:nvSpPr>
            <p:spPr bwMode="auto">
              <a:xfrm rot="11497778" flipH="1">
                <a:off x="917" y="2009"/>
                <a:ext cx="336" cy="336"/>
              </a:xfrm>
              <a:custGeom>
                <a:avLst/>
                <a:gdLst>
                  <a:gd name="G0" fmla="+- 0 0 0"/>
                  <a:gd name="G1" fmla="sin 10800 -344"/>
                  <a:gd name="G2" fmla="cos 10800 -344"/>
                  <a:gd name="G3" fmla="sin 10800 -7778726"/>
                  <a:gd name="G4" fmla="cos 10800 -7778726"/>
                  <a:gd name="G5" fmla="+- G1 10800 0"/>
                  <a:gd name="G6" fmla="+- G2 10800 0"/>
                  <a:gd name="G7" fmla="+- G3 10800 0"/>
                  <a:gd name="G8" fmla="+- G4 10800 0"/>
                  <a:gd name="G9" fmla="+- 10800 0 0"/>
                  <a:gd name="T0" fmla="*/ 21599 w 21600"/>
                  <a:gd name="T1" fmla="*/ 10799 h 21600"/>
                  <a:gd name="T2" fmla="*/ 10800 w 21600"/>
                  <a:gd name="T3" fmla="*/ 10800 h 21600"/>
                  <a:gd name="T4" fmla="*/ 5614 w 21600"/>
                  <a:gd name="T5" fmla="*/ 1326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21599" y="10798"/>
                    </a:moveTo>
                    <a:cubicBezTo>
                      <a:pt x="21599" y="4834"/>
                      <a:pt x="16764" y="0"/>
                      <a:pt x="10800" y="0"/>
                    </a:cubicBezTo>
                    <a:cubicBezTo>
                      <a:pt x="8987" y="-1"/>
                      <a:pt x="7204" y="456"/>
                      <a:pt x="5614" y="1326"/>
                    </a:cubicBezTo>
                    <a:lnTo>
                      <a:pt x="10800" y="10800"/>
                    </a:lnTo>
                    <a:close/>
                  </a:path>
                </a:pathLst>
              </a:custGeom>
              <a:solidFill>
                <a:srgbClr val="2FB1D9"/>
              </a:solidFill>
              <a:ln w="28575">
                <a:solidFill>
                  <a:schemeClr val="tx1"/>
                </a:solidFill>
                <a:miter lim="800000"/>
                <a:headEnd/>
                <a:tailEnd/>
              </a:ln>
              <a:effectLst/>
            </p:spPr>
            <p:txBody>
              <a:bodyPr/>
              <a:lstStyle/>
              <a:p>
                <a:endParaRPr lang="en-GB" sz="2400"/>
              </a:p>
            </p:txBody>
          </p:sp>
          <p:sp>
            <p:nvSpPr>
              <p:cNvPr id="35" name="PubPieSlice">
                <a:extLst>
                  <a:ext uri="{FF2B5EF4-FFF2-40B4-BE49-F238E27FC236}">
                    <a16:creationId xmlns:a16="http://schemas.microsoft.com/office/drawing/2014/main" id="{F18ABE9F-0E16-4FEC-A153-9951840A7676}"/>
                  </a:ext>
                </a:extLst>
              </p:cNvPr>
              <p:cNvSpPr>
                <a:spLocks noEditPoints="1" noChangeArrowheads="1"/>
              </p:cNvSpPr>
              <p:nvPr/>
            </p:nvSpPr>
            <p:spPr bwMode="auto">
              <a:xfrm rot="11195348" flipH="1">
                <a:off x="249" y="2852"/>
                <a:ext cx="336" cy="336"/>
              </a:xfrm>
              <a:custGeom>
                <a:avLst/>
                <a:gdLst>
                  <a:gd name="G0" fmla="+- 0 0 0"/>
                  <a:gd name="G1" fmla="sin 10800 4105027"/>
                  <a:gd name="G2" fmla="cos 10800 4105027"/>
                  <a:gd name="G3" fmla="sin 10800 1572468"/>
                  <a:gd name="G4" fmla="cos 10800 1572468"/>
                  <a:gd name="G5" fmla="+- G1 10800 0"/>
                  <a:gd name="G6" fmla="+- G2 10800 0"/>
                  <a:gd name="G7" fmla="+- G3 10800 0"/>
                  <a:gd name="G8" fmla="+- G4 10800 0"/>
                  <a:gd name="G9" fmla="+- 10800 0 0"/>
                  <a:gd name="T0" fmla="*/ 15763 w 21600"/>
                  <a:gd name="T1" fmla="*/ 20391 h 21600"/>
                  <a:gd name="T2" fmla="*/ 10800 w 21600"/>
                  <a:gd name="T3" fmla="*/ 10800 h 21600"/>
                  <a:gd name="T4" fmla="*/ 20666 w 21600"/>
                  <a:gd name="T5" fmla="*/ 15191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15763" y="20391"/>
                    </a:moveTo>
                    <a:cubicBezTo>
                      <a:pt x="17940" y="19265"/>
                      <a:pt x="19670" y="17431"/>
                      <a:pt x="20666" y="15191"/>
                    </a:cubicBezTo>
                    <a:lnTo>
                      <a:pt x="10800" y="10800"/>
                    </a:lnTo>
                    <a:close/>
                  </a:path>
                </a:pathLst>
              </a:custGeom>
              <a:solidFill>
                <a:srgbClr val="2FB1D9"/>
              </a:solidFill>
              <a:ln w="28575">
                <a:solidFill>
                  <a:schemeClr val="tx1"/>
                </a:solidFill>
                <a:miter lim="800000"/>
                <a:headEnd/>
                <a:tailEnd/>
              </a:ln>
              <a:effectLst/>
            </p:spPr>
            <p:txBody>
              <a:bodyPr/>
              <a:lstStyle/>
              <a:p>
                <a:endParaRPr lang="en-GB" sz="2400"/>
              </a:p>
            </p:txBody>
          </p:sp>
          <p:sp>
            <p:nvSpPr>
              <p:cNvPr id="36" name="Text Box 29">
                <a:extLst>
                  <a:ext uri="{FF2B5EF4-FFF2-40B4-BE49-F238E27FC236}">
                    <a16:creationId xmlns:a16="http://schemas.microsoft.com/office/drawing/2014/main" id="{D4BDE493-5B94-46F6-9B87-D6A8C0AF1CD3}"/>
                  </a:ext>
                </a:extLst>
              </p:cNvPr>
              <p:cNvSpPr txBox="1">
                <a:spLocks noChangeArrowheads="1"/>
              </p:cNvSpPr>
              <p:nvPr/>
            </p:nvSpPr>
            <p:spPr bwMode="auto">
              <a:xfrm>
                <a:off x="1482" y="2014"/>
                <a:ext cx="587" cy="291"/>
              </a:xfrm>
              <a:prstGeom prst="rect">
                <a:avLst/>
              </a:prstGeom>
              <a:noFill/>
              <a:ln w="9525">
                <a:noFill/>
                <a:miter lim="800000"/>
                <a:headEnd/>
                <a:tailEnd/>
              </a:ln>
              <a:effectLst/>
            </p:spPr>
            <p:txBody>
              <a:bodyPr wrap="none">
                <a:spAutoFit/>
              </a:bodyPr>
              <a:lstStyle/>
              <a:p>
                <a:pPr eaLnBrk="0" hangingPunct="0"/>
                <a:r>
                  <a:rPr lang="en-GB" sz="2400" b="1" dirty="0">
                    <a:latin typeface="+mn-lt"/>
                  </a:rPr>
                  <a:t>18 m</a:t>
                </a:r>
              </a:p>
            </p:txBody>
          </p:sp>
          <p:sp>
            <p:nvSpPr>
              <p:cNvPr id="37" name="Text Box 30">
                <a:extLst>
                  <a:ext uri="{FF2B5EF4-FFF2-40B4-BE49-F238E27FC236}">
                    <a16:creationId xmlns:a16="http://schemas.microsoft.com/office/drawing/2014/main" id="{9DD0F498-1E8A-4202-8A35-F639FD9BD14B}"/>
                  </a:ext>
                </a:extLst>
              </p:cNvPr>
              <p:cNvSpPr txBox="1">
                <a:spLocks noChangeArrowheads="1"/>
              </p:cNvSpPr>
              <p:nvPr/>
            </p:nvSpPr>
            <p:spPr bwMode="auto">
              <a:xfrm>
                <a:off x="1057" y="2283"/>
                <a:ext cx="441" cy="233"/>
              </a:xfrm>
              <a:prstGeom prst="rect">
                <a:avLst/>
              </a:prstGeom>
              <a:noFill/>
              <a:ln w="9525">
                <a:noFill/>
                <a:miter lim="800000"/>
                <a:headEnd/>
                <a:tailEnd/>
              </a:ln>
              <a:effectLst/>
            </p:spPr>
            <p:txBody>
              <a:bodyPr wrap="none">
                <a:spAutoFit/>
              </a:bodyPr>
              <a:lstStyle/>
              <a:p>
                <a:pPr eaLnBrk="0" hangingPunct="0"/>
                <a:r>
                  <a:rPr lang="en-GB" sz="1800" b="1" dirty="0">
                    <a:latin typeface="+mn-lt"/>
                  </a:rPr>
                  <a:t>113</a:t>
                </a:r>
                <a:r>
                  <a:rPr lang="en-GB" sz="1800" b="1" dirty="0">
                    <a:latin typeface="+mn-lt"/>
                    <a:cs typeface="Arial" pitchFamily="34" charset="0"/>
                  </a:rPr>
                  <a:t>°</a:t>
                </a:r>
                <a:endParaRPr lang="en-GB" sz="1800" b="1" dirty="0">
                  <a:latin typeface="+mn-lt"/>
                </a:endParaRPr>
              </a:p>
            </p:txBody>
          </p:sp>
          <p:sp>
            <p:nvSpPr>
              <p:cNvPr id="38" name="Text Box 31">
                <a:extLst>
                  <a:ext uri="{FF2B5EF4-FFF2-40B4-BE49-F238E27FC236}">
                    <a16:creationId xmlns:a16="http://schemas.microsoft.com/office/drawing/2014/main" id="{52C6C2A0-F961-4021-8496-A32BE703CFB6}"/>
                  </a:ext>
                </a:extLst>
              </p:cNvPr>
              <p:cNvSpPr txBox="1">
                <a:spLocks noChangeArrowheads="1"/>
              </p:cNvSpPr>
              <p:nvPr/>
            </p:nvSpPr>
            <p:spPr bwMode="auto">
              <a:xfrm>
                <a:off x="590" y="2696"/>
                <a:ext cx="353" cy="233"/>
              </a:xfrm>
              <a:prstGeom prst="rect">
                <a:avLst/>
              </a:prstGeom>
              <a:noFill/>
              <a:ln w="9525">
                <a:noFill/>
                <a:miter lim="800000"/>
                <a:headEnd/>
                <a:tailEnd/>
              </a:ln>
              <a:effectLst/>
            </p:spPr>
            <p:txBody>
              <a:bodyPr wrap="none">
                <a:spAutoFit/>
              </a:bodyPr>
              <a:lstStyle/>
              <a:p>
                <a:pPr eaLnBrk="0" hangingPunct="0"/>
                <a:r>
                  <a:rPr lang="en-GB" sz="1800" b="1" dirty="0">
                    <a:latin typeface="+mn-lt"/>
                  </a:rPr>
                  <a:t>41</a:t>
                </a:r>
                <a:r>
                  <a:rPr lang="en-GB" sz="1800" b="1" dirty="0">
                    <a:latin typeface="+mn-lt"/>
                    <a:cs typeface="Arial" pitchFamily="34" charset="0"/>
                  </a:rPr>
                  <a:t>°</a:t>
                </a:r>
                <a:endParaRPr lang="en-GB" sz="1800" b="1" dirty="0">
                  <a:latin typeface="+mn-lt"/>
                </a:endParaRPr>
              </a:p>
            </p:txBody>
          </p:sp>
        </p:grpSp>
        <p:sp>
          <p:nvSpPr>
            <p:cNvPr id="29" name="Text Box 32">
              <a:extLst>
                <a:ext uri="{FF2B5EF4-FFF2-40B4-BE49-F238E27FC236}">
                  <a16:creationId xmlns:a16="http://schemas.microsoft.com/office/drawing/2014/main" id="{B73B2D9B-F5FD-43E8-89F7-188A05CAFE26}"/>
                </a:ext>
              </a:extLst>
            </p:cNvPr>
            <p:cNvSpPr txBox="1">
              <a:spLocks noChangeArrowheads="1"/>
            </p:cNvSpPr>
            <p:nvPr/>
          </p:nvSpPr>
          <p:spPr bwMode="auto">
            <a:xfrm>
              <a:off x="861" y="1962"/>
              <a:ext cx="258" cy="291"/>
            </a:xfrm>
            <a:prstGeom prst="rect">
              <a:avLst/>
            </a:prstGeom>
            <a:noFill/>
            <a:ln w="9525">
              <a:noFill/>
              <a:miter lim="800000"/>
              <a:headEnd/>
              <a:tailEnd/>
            </a:ln>
            <a:effectLst/>
          </p:spPr>
          <p:txBody>
            <a:bodyPr wrap="none">
              <a:spAutoFit/>
            </a:bodyPr>
            <a:lstStyle/>
            <a:p>
              <a:pPr eaLnBrk="0" hangingPunct="0"/>
              <a:r>
                <a:rPr lang="en-GB" sz="2400" dirty="0">
                  <a:latin typeface="+mn-lt"/>
                </a:rPr>
                <a:t>A</a:t>
              </a:r>
            </a:p>
          </p:txBody>
        </p:sp>
        <p:sp>
          <p:nvSpPr>
            <p:cNvPr id="30" name="Text Box 33">
              <a:extLst>
                <a:ext uri="{FF2B5EF4-FFF2-40B4-BE49-F238E27FC236}">
                  <a16:creationId xmlns:a16="http://schemas.microsoft.com/office/drawing/2014/main" id="{95C66D41-5AE4-4752-8ADB-255B7543EA43}"/>
                </a:ext>
              </a:extLst>
            </p:cNvPr>
            <p:cNvSpPr txBox="1">
              <a:spLocks noChangeArrowheads="1"/>
            </p:cNvSpPr>
            <p:nvPr/>
          </p:nvSpPr>
          <p:spPr bwMode="auto">
            <a:xfrm>
              <a:off x="231" y="3001"/>
              <a:ext cx="244" cy="288"/>
            </a:xfrm>
            <a:prstGeom prst="rect">
              <a:avLst/>
            </a:prstGeom>
            <a:noFill/>
            <a:ln w="9525">
              <a:noFill/>
              <a:miter lim="800000"/>
              <a:headEnd/>
              <a:tailEnd/>
            </a:ln>
            <a:effectLst/>
          </p:spPr>
          <p:txBody>
            <a:bodyPr wrap="none">
              <a:spAutoFit/>
            </a:bodyPr>
            <a:lstStyle/>
            <a:p>
              <a:pPr eaLnBrk="0" hangingPunct="0"/>
              <a:r>
                <a:rPr lang="en-GB" sz="2400">
                  <a:latin typeface="+mn-lt"/>
                </a:rPr>
                <a:t>B</a:t>
              </a:r>
            </a:p>
          </p:txBody>
        </p:sp>
        <p:sp>
          <p:nvSpPr>
            <p:cNvPr id="31" name="Text Box 34">
              <a:extLst>
                <a:ext uri="{FF2B5EF4-FFF2-40B4-BE49-F238E27FC236}">
                  <a16:creationId xmlns:a16="http://schemas.microsoft.com/office/drawing/2014/main" id="{23B47D47-694A-42DA-82DD-211E6041576A}"/>
                </a:ext>
              </a:extLst>
            </p:cNvPr>
            <p:cNvSpPr txBox="1">
              <a:spLocks noChangeArrowheads="1"/>
            </p:cNvSpPr>
            <p:nvPr/>
          </p:nvSpPr>
          <p:spPr bwMode="auto">
            <a:xfrm>
              <a:off x="2456" y="2210"/>
              <a:ext cx="233" cy="291"/>
            </a:xfrm>
            <a:prstGeom prst="rect">
              <a:avLst/>
            </a:prstGeom>
            <a:noFill/>
            <a:ln w="9525">
              <a:noFill/>
              <a:miter lim="800000"/>
              <a:headEnd/>
              <a:tailEnd/>
            </a:ln>
            <a:effectLst/>
          </p:spPr>
          <p:txBody>
            <a:bodyPr wrap="none">
              <a:spAutoFit/>
            </a:bodyPr>
            <a:lstStyle/>
            <a:p>
              <a:pPr eaLnBrk="0" hangingPunct="0"/>
              <a:r>
                <a:rPr lang="en-GB" sz="2400">
                  <a:latin typeface="+mn-lt"/>
                </a:rPr>
                <a:t>C</a:t>
              </a:r>
            </a:p>
          </p:txBody>
        </p:sp>
      </p:grpSp>
    </p:spTree>
    <p:extLst>
      <p:ext uri="{BB962C8B-B14F-4D97-AF65-F5344CB8AC3E}">
        <p14:creationId xmlns:p14="http://schemas.microsoft.com/office/powerpoint/2010/main" val="3676071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7795" name="Text Box 3"/>
          <p:cNvSpPr txBox="1">
            <a:spLocks noChangeArrowheads="1"/>
          </p:cNvSpPr>
          <p:nvPr/>
        </p:nvSpPr>
        <p:spPr bwMode="auto">
          <a:xfrm>
            <a:off x="250825" y="927100"/>
            <a:ext cx="8702675" cy="1200329"/>
          </a:xfrm>
          <a:prstGeom prst="rect">
            <a:avLst/>
          </a:prstGeom>
          <a:noFill/>
          <a:ln w="9525">
            <a:noFill/>
            <a:miter lim="800000"/>
            <a:headEnd/>
            <a:tailEnd/>
          </a:ln>
          <a:effectLst/>
        </p:spPr>
        <p:txBody>
          <a:bodyPr>
            <a:spAutoFit/>
          </a:bodyPr>
          <a:lstStyle/>
          <a:p>
            <a:pPr eaLnBrk="0" hangingPunct="0"/>
            <a:r>
              <a:rPr lang="en-GB" sz="2400" dirty="0">
                <a:latin typeface="+mn-lt"/>
              </a:rPr>
              <a:t>If we are given two </a:t>
            </a:r>
            <a:r>
              <a:rPr lang="en-US" sz="2400" dirty="0">
                <a:latin typeface="+mn-lt"/>
              </a:rPr>
              <a:t>side lengths</a:t>
            </a:r>
            <a:r>
              <a:rPr lang="en-GB" sz="2400" dirty="0">
                <a:latin typeface="+mn-lt"/>
              </a:rPr>
              <a:t> in a triangle and the </a:t>
            </a:r>
            <a:r>
              <a:rPr lang="en-US" sz="2400" dirty="0">
                <a:latin typeface="+mn-lt"/>
              </a:rPr>
              <a:t>angle</a:t>
            </a:r>
            <a:r>
              <a:rPr lang="en-GB" sz="2400" dirty="0">
                <a:latin typeface="+mn-lt"/>
              </a:rPr>
              <a:t> opposite one of the </a:t>
            </a:r>
            <a:r>
              <a:rPr lang="en-US" sz="2400" dirty="0">
                <a:latin typeface="+mn-lt"/>
              </a:rPr>
              <a:t>given sides</a:t>
            </a:r>
            <a:r>
              <a:rPr lang="en-GB" sz="2400" dirty="0">
                <a:latin typeface="+mn-lt"/>
              </a:rPr>
              <a:t>, we can use the sine rule to find the </a:t>
            </a:r>
            <a:r>
              <a:rPr lang="en-US" sz="2400" dirty="0">
                <a:latin typeface="+mn-lt"/>
              </a:rPr>
              <a:t>angle</a:t>
            </a:r>
            <a:r>
              <a:rPr lang="en-GB" sz="2400" dirty="0">
                <a:latin typeface="+mn-lt"/>
              </a:rPr>
              <a:t> opposite the other </a:t>
            </a:r>
            <a:r>
              <a:rPr lang="en-US" sz="2400" dirty="0">
                <a:latin typeface="+mn-lt"/>
              </a:rPr>
              <a:t>given side</a:t>
            </a:r>
            <a:r>
              <a:rPr lang="en-GB" sz="2400" dirty="0">
                <a:latin typeface="+mn-lt"/>
              </a:rPr>
              <a:t>. For example: </a:t>
            </a:r>
          </a:p>
        </p:txBody>
      </p:sp>
      <p:sp>
        <p:nvSpPr>
          <p:cNvPr id="1057796" name="Text Box 4"/>
          <p:cNvSpPr txBox="1">
            <a:spLocks noChangeArrowheads="1"/>
          </p:cNvSpPr>
          <p:nvPr/>
        </p:nvSpPr>
        <p:spPr bwMode="auto">
          <a:xfrm>
            <a:off x="2811463" y="2562225"/>
            <a:ext cx="3521075" cy="461665"/>
          </a:xfrm>
          <a:prstGeom prst="rect">
            <a:avLst/>
          </a:prstGeom>
          <a:solidFill>
            <a:srgbClr val="FFFFCC"/>
          </a:solidFill>
          <a:ln w="28575">
            <a:solidFill>
              <a:schemeClr val="tx1"/>
            </a:solidFill>
            <a:miter lim="800000"/>
            <a:headEnd/>
            <a:tailEnd/>
          </a:ln>
          <a:effectLst/>
        </p:spPr>
        <p:txBody>
          <a:bodyPr>
            <a:spAutoFit/>
          </a:bodyPr>
          <a:lstStyle/>
          <a:p>
            <a:pPr algn="ctr" eaLnBrk="0" hangingPunct="0"/>
            <a:r>
              <a:rPr lang="en-GB" sz="2400" dirty="0">
                <a:latin typeface="+mn-lt"/>
              </a:rPr>
              <a:t>Find the </a:t>
            </a:r>
            <a:r>
              <a:rPr lang="en-US" sz="2400" dirty="0">
                <a:latin typeface="+mn-lt"/>
              </a:rPr>
              <a:t>angle at </a:t>
            </a:r>
            <a:r>
              <a:rPr lang="en-US" sz="2400" i="1" dirty="0">
                <a:cs typeface="Times New Roman" panose="02020603050405020304" pitchFamily="18" charset="0"/>
              </a:rPr>
              <a:t>A</a:t>
            </a:r>
            <a:endParaRPr lang="en-GB" sz="2400" i="1" dirty="0">
              <a:cs typeface="Times New Roman" panose="02020603050405020304" pitchFamily="18" charset="0"/>
            </a:endParaRPr>
          </a:p>
        </p:txBody>
      </p:sp>
      <p:sp>
        <p:nvSpPr>
          <p:cNvPr id="1057797" name="Text Box 5"/>
          <p:cNvSpPr txBox="1">
            <a:spLocks noChangeArrowheads="1"/>
          </p:cNvSpPr>
          <p:nvPr/>
        </p:nvSpPr>
        <p:spPr bwMode="auto">
          <a:xfrm>
            <a:off x="4291013" y="3200400"/>
            <a:ext cx="2954655" cy="461665"/>
          </a:xfrm>
          <a:prstGeom prst="rect">
            <a:avLst/>
          </a:prstGeom>
          <a:noFill/>
          <a:ln w="9525">
            <a:noFill/>
            <a:miter lim="800000"/>
            <a:headEnd/>
            <a:tailEnd/>
          </a:ln>
          <a:effectLst/>
        </p:spPr>
        <p:txBody>
          <a:bodyPr wrap="none">
            <a:spAutoFit/>
          </a:bodyPr>
          <a:lstStyle/>
          <a:p>
            <a:pPr eaLnBrk="0" hangingPunct="0"/>
            <a:r>
              <a:rPr lang="en-GB" sz="2400">
                <a:latin typeface="+mn-lt"/>
              </a:rPr>
              <a:t>Using the sine rule:</a:t>
            </a:r>
          </a:p>
        </p:txBody>
      </p:sp>
      <p:grpSp>
        <p:nvGrpSpPr>
          <p:cNvPr id="2" name="Group 6"/>
          <p:cNvGrpSpPr>
            <a:grpSpLocks/>
          </p:cNvGrpSpPr>
          <p:nvPr/>
        </p:nvGrpSpPr>
        <p:grpSpPr bwMode="auto">
          <a:xfrm>
            <a:off x="4332290" y="3638552"/>
            <a:ext cx="2522538" cy="844551"/>
            <a:chOff x="3017" y="2431"/>
            <a:chExt cx="1589" cy="532"/>
          </a:xfrm>
        </p:grpSpPr>
        <p:grpSp>
          <p:nvGrpSpPr>
            <p:cNvPr id="3" name="Group 7"/>
            <p:cNvGrpSpPr>
              <a:grpSpLocks/>
            </p:cNvGrpSpPr>
            <p:nvPr/>
          </p:nvGrpSpPr>
          <p:grpSpPr bwMode="auto">
            <a:xfrm>
              <a:off x="3017" y="2433"/>
              <a:ext cx="552" cy="530"/>
              <a:chOff x="3017" y="2433"/>
              <a:chExt cx="552" cy="530"/>
            </a:xfrm>
          </p:grpSpPr>
          <p:sp>
            <p:nvSpPr>
              <p:cNvPr id="1057800" name="Text Box 8"/>
              <p:cNvSpPr txBox="1">
                <a:spLocks noChangeArrowheads="1"/>
              </p:cNvSpPr>
              <p:nvPr/>
            </p:nvSpPr>
            <p:spPr bwMode="auto">
              <a:xfrm>
                <a:off x="3021" y="2433"/>
                <a:ext cx="542" cy="291"/>
              </a:xfrm>
              <a:prstGeom prst="rect">
                <a:avLst/>
              </a:prstGeom>
              <a:noFill/>
              <a:ln w="9525">
                <a:noFill/>
                <a:miter lim="800000"/>
                <a:headEnd/>
                <a:tailEnd/>
              </a:ln>
              <a:effectLst/>
            </p:spPr>
            <p:txBody>
              <a:bodyPr wrap="none">
                <a:spAutoFit/>
              </a:bodyPr>
              <a:lstStyle/>
              <a:p>
                <a:pPr eaLnBrk="0" hangingPunct="0"/>
                <a:r>
                  <a:rPr lang="en-US" sz="2400" dirty="0"/>
                  <a:t>sin </a:t>
                </a:r>
                <a:r>
                  <a:rPr lang="en-US" sz="2400" i="1" dirty="0">
                    <a:latin typeface="Times New Roman" pitchFamily="18" charset="0"/>
                  </a:rPr>
                  <a:t>A</a:t>
                </a:r>
                <a:endParaRPr lang="en-GB" sz="2400" i="1" dirty="0">
                  <a:latin typeface="Times New Roman" pitchFamily="18" charset="0"/>
                </a:endParaRPr>
              </a:p>
            </p:txBody>
          </p:sp>
          <p:sp>
            <p:nvSpPr>
              <p:cNvPr id="1057801" name="Line 9"/>
              <p:cNvSpPr>
                <a:spLocks noChangeShapeType="1"/>
              </p:cNvSpPr>
              <p:nvPr/>
            </p:nvSpPr>
            <p:spPr bwMode="auto">
              <a:xfrm>
                <a:off x="3017" y="2697"/>
                <a:ext cx="552" cy="0"/>
              </a:xfrm>
              <a:prstGeom prst="line">
                <a:avLst/>
              </a:prstGeom>
              <a:noFill/>
              <a:ln w="28575">
                <a:solidFill>
                  <a:schemeClr val="tx1"/>
                </a:solidFill>
                <a:round/>
                <a:headEnd/>
                <a:tailEnd/>
              </a:ln>
              <a:effectLst/>
            </p:spPr>
            <p:txBody>
              <a:bodyPr/>
              <a:lstStyle/>
              <a:p>
                <a:endParaRPr lang="en-GB" sz="2400"/>
              </a:p>
            </p:txBody>
          </p:sp>
          <p:sp>
            <p:nvSpPr>
              <p:cNvPr id="1057802" name="Text Box 10"/>
              <p:cNvSpPr txBox="1">
                <a:spLocks noChangeArrowheads="1"/>
              </p:cNvSpPr>
              <p:nvPr/>
            </p:nvSpPr>
            <p:spPr bwMode="auto">
              <a:xfrm>
                <a:off x="3130" y="2672"/>
                <a:ext cx="401" cy="291"/>
              </a:xfrm>
              <a:prstGeom prst="rect">
                <a:avLst/>
              </a:prstGeom>
              <a:noFill/>
              <a:ln w="9525">
                <a:noFill/>
                <a:miter lim="800000"/>
                <a:headEnd/>
                <a:tailEnd/>
              </a:ln>
              <a:effectLst/>
            </p:spPr>
            <p:txBody>
              <a:bodyPr wrap="none">
                <a:spAutoFit/>
              </a:bodyPr>
              <a:lstStyle/>
              <a:p>
                <a:pPr eaLnBrk="0" hangingPunct="0"/>
                <a:r>
                  <a:rPr lang="en-US" sz="2400" dirty="0"/>
                  <a:t>9.4</a:t>
                </a:r>
                <a:endParaRPr lang="en-GB" sz="2400" dirty="0"/>
              </a:p>
            </p:txBody>
          </p:sp>
        </p:grpSp>
        <p:sp>
          <p:nvSpPr>
            <p:cNvPr id="1057803" name="Text Box 11"/>
            <p:cNvSpPr txBox="1">
              <a:spLocks noChangeArrowheads="1"/>
            </p:cNvSpPr>
            <p:nvPr/>
          </p:nvSpPr>
          <p:spPr bwMode="auto">
            <a:xfrm>
              <a:off x="3629" y="2552"/>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1057804" name="Text Box 12"/>
            <p:cNvSpPr txBox="1">
              <a:spLocks noChangeArrowheads="1"/>
            </p:cNvSpPr>
            <p:nvPr/>
          </p:nvSpPr>
          <p:spPr bwMode="auto">
            <a:xfrm>
              <a:off x="4109" y="2672"/>
              <a:ext cx="321" cy="291"/>
            </a:xfrm>
            <a:prstGeom prst="rect">
              <a:avLst/>
            </a:prstGeom>
            <a:noFill/>
            <a:ln w="9525">
              <a:noFill/>
              <a:miter lim="800000"/>
              <a:headEnd/>
              <a:tailEnd/>
            </a:ln>
            <a:effectLst/>
          </p:spPr>
          <p:txBody>
            <a:bodyPr wrap="none">
              <a:spAutoFit/>
            </a:bodyPr>
            <a:lstStyle/>
            <a:p>
              <a:pPr eaLnBrk="0" hangingPunct="0"/>
              <a:r>
                <a:rPr lang="en-US" sz="2400" dirty="0"/>
                <a:t>14</a:t>
              </a:r>
              <a:endParaRPr lang="en-GB" sz="2400" dirty="0"/>
            </a:p>
          </p:txBody>
        </p:sp>
        <p:sp>
          <p:nvSpPr>
            <p:cNvPr id="1057805" name="Line 13"/>
            <p:cNvSpPr>
              <a:spLocks noChangeShapeType="1"/>
            </p:cNvSpPr>
            <p:nvPr/>
          </p:nvSpPr>
          <p:spPr bwMode="auto">
            <a:xfrm>
              <a:off x="3921" y="2696"/>
              <a:ext cx="600" cy="0"/>
            </a:xfrm>
            <a:prstGeom prst="line">
              <a:avLst/>
            </a:prstGeom>
            <a:noFill/>
            <a:ln w="28575">
              <a:solidFill>
                <a:schemeClr val="tx1"/>
              </a:solidFill>
              <a:round/>
              <a:headEnd/>
              <a:tailEnd/>
            </a:ln>
            <a:effectLst/>
          </p:spPr>
          <p:txBody>
            <a:bodyPr/>
            <a:lstStyle/>
            <a:p>
              <a:endParaRPr lang="en-GB" sz="2400"/>
            </a:p>
          </p:txBody>
        </p:sp>
        <p:sp>
          <p:nvSpPr>
            <p:cNvPr id="1057806" name="Text Box 14"/>
            <p:cNvSpPr txBox="1">
              <a:spLocks noChangeArrowheads="1"/>
            </p:cNvSpPr>
            <p:nvPr/>
          </p:nvSpPr>
          <p:spPr bwMode="auto">
            <a:xfrm>
              <a:off x="3868" y="2431"/>
              <a:ext cx="738" cy="291"/>
            </a:xfrm>
            <a:prstGeom prst="rect">
              <a:avLst/>
            </a:prstGeom>
            <a:noFill/>
            <a:ln w="9525">
              <a:noFill/>
              <a:miter lim="800000"/>
              <a:headEnd/>
              <a:tailEnd/>
            </a:ln>
            <a:effectLst/>
          </p:spPr>
          <p:txBody>
            <a:bodyPr wrap="none">
              <a:spAutoFit/>
            </a:bodyPr>
            <a:lstStyle/>
            <a:p>
              <a:pPr eaLnBrk="0" hangingPunct="0"/>
              <a:r>
                <a:rPr lang="en-US" sz="2400" dirty="0"/>
                <a:t>sin 98</a:t>
              </a:r>
              <a:r>
                <a:rPr lang="en-US" sz="2400" dirty="0">
                  <a:cs typeface="Arial" pitchFamily="34" charset="0"/>
                </a:rPr>
                <a:t>°</a:t>
              </a:r>
              <a:endParaRPr lang="en-GB" sz="2400" dirty="0"/>
            </a:p>
          </p:txBody>
        </p:sp>
      </p:grpSp>
      <p:grpSp>
        <p:nvGrpSpPr>
          <p:cNvPr id="4" name="Group 15"/>
          <p:cNvGrpSpPr>
            <a:grpSpLocks/>
          </p:cNvGrpSpPr>
          <p:nvPr/>
        </p:nvGrpSpPr>
        <p:grpSpPr bwMode="auto">
          <a:xfrm>
            <a:off x="4495801" y="4459291"/>
            <a:ext cx="2943226" cy="842963"/>
            <a:chOff x="3120" y="3040"/>
            <a:chExt cx="1854" cy="531"/>
          </a:xfrm>
        </p:grpSpPr>
        <p:sp>
          <p:nvSpPr>
            <p:cNvPr id="1057808" name="Text Box 16"/>
            <p:cNvSpPr txBox="1">
              <a:spLocks noChangeArrowheads="1"/>
            </p:cNvSpPr>
            <p:nvPr/>
          </p:nvSpPr>
          <p:spPr bwMode="auto">
            <a:xfrm>
              <a:off x="3120" y="3160"/>
              <a:ext cx="542" cy="291"/>
            </a:xfrm>
            <a:prstGeom prst="rect">
              <a:avLst/>
            </a:prstGeom>
            <a:noFill/>
            <a:ln w="9525">
              <a:noFill/>
              <a:miter lim="800000"/>
              <a:headEnd/>
              <a:tailEnd/>
            </a:ln>
            <a:effectLst/>
          </p:spPr>
          <p:txBody>
            <a:bodyPr wrap="none">
              <a:spAutoFit/>
            </a:bodyPr>
            <a:lstStyle/>
            <a:p>
              <a:pPr eaLnBrk="0" hangingPunct="0"/>
              <a:r>
                <a:rPr lang="en-US" sz="2400" dirty="0"/>
                <a:t>sin </a:t>
              </a:r>
              <a:r>
                <a:rPr lang="en-US" sz="2400" i="1" dirty="0">
                  <a:latin typeface="Times New Roman" pitchFamily="18" charset="0"/>
                </a:rPr>
                <a:t>A</a:t>
              </a:r>
              <a:endParaRPr lang="en-GB" sz="2400" i="1" dirty="0">
                <a:latin typeface="Times New Roman" pitchFamily="18" charset="0"/>
              </a:endParaRPr>
            </a:p>
          </p:txBody>
        </p:sp>
        <p:sp>
          <p:nvSpPr>
            <p:cNvPr id="1057809" name="Text Box 17"/>
            <p:cNvSpPr txBox="1">
              <a:spLocks noChangeArrowheads="1"/>
            </p:cNvSpPr>
            <p:nvPr/>
          </p:nvSpPr>
          <p:spPr bwMode="auto">
            <a:xfrm>
              <a:off x="3629" y="3160"/>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1057810" name="Text Box 18"/>
            <p:cNvSpPr txBox="1">
              <a:spLocks noChangeArrowheads="1"/>
            </p:cNvSpPr>
            <p:nvPr/>
          </p:nvSpPr>
          <p:spPr bwMode="auto">
            <a:xfrm>
              <a:off x="3893" y="3040"/>
              <a:ext cx="1081" cy="291"/>
            </a:xfrm>
            <a:prstGeom prst="rect">
              <a:avLst/>
            </a:prstGeom>
            <a:noFill/>
            <a:ln w="9525">
              <a:noFill/>
              <a:miter lim="800000"/>
              <a:headEnd/>
              <a:tailEnd/>
            </a:ln>
            <a:effectLst/>
          </p:spPr>
          <p:txBody>
            <a:bodyPr wrap="none">
              <a:spAutoFit/>
            </a:bodyPr>
            <a:lstStyle/>
            <a:p>
              <a:pPr eaLnBrk="0" hangingPunct="0"/>
              <a:r>
                <a:rPr lang="en-US" sz="2400" dirty="0"/>
                <a:t>9.4 sin 98</a:t>
              </a:r>
              <a:r>
                <a:rPr lang="en-US" sz="2400" dirty="0">
                  <a:cs typeface="Arial" pitchFamily="34" charset="0"/>
                </a:rPr>
                <a:t>°</a:t>
              </a:r>
              <a:endParaRPr lang="en-GB" sz="2400" dirty="0">
                <a:cs typeface="Arial" pitchFamily="34" charset="0"/>
              </a:endParaRPr>
            </a:p>
          </p:txBody>
        </p:sp>
        <p:sp>
          <p:nvSpPr>
            <p:cNvPr id="1057811" name="Line 19"/>
            <p:cNvSpPr>
              <a:spLocks noChangeShapeType="1"/>
            </p:cNvSpPr>
            <p:nvPr/>
          </p:nvSpPr>
          <p:spPr bwMode="auto">
            <a:xfrm>
              <a:off x="3918" y="3305"/>
              <a:ext cx="922" cy="0"/>
            </a:xfrm>
            <a:prstGeom prst="line">
              <a:avLst/>
            </a:prstGeom>
            <a:noFill/>
            <a:ln w="28575">
              <a:solidFill>
                <a:schemeClr val="tx1"/>
              </a:solidFill>
              <a:round/>
              <a:headEnd/>
              <a:tailEnd/>
            </a:ln>
            <a:effectLst/>
          </p:spPr>
          <p:txBody>
            <a:bodyPr/>
            <a:lstStyle/>
            <a:p>
              <a:endParaRPr lang="en-GB" sz="2400"/>
            </a:p>
          </p:txBody>
        </p:sp>
        <p:sp>
          <p:nvSpPr>
            <p:cNvPr id="1057812" name="Text Box 20"/>
            <p:cNvSpPr txBox="1">
              <a:spLocks noChangeArrowheads="1"/>
            </p:cNvSpPr>
            <p:nvPr/>
          </p:nvSpPr>
          <p:spPr bwMode="auto">
            <a:xfrm>
              <a:off x="4214" y="3280"/>
              <a:ext cx="321" cy="291"/>
            </a:xfrm>
            <a:prstGeom prst="rect">
              <a:avLst/>
            </a:prstGeom>
            <a:noFill/>
            <a:ln w="9525">
              <a:noFill/>
              <a:miter lim="800000"/>
              <a:headEnd/>
              <a:tailEnd/>
            </a:ln>
            <a:effectLst/>
          </p:spPr>
          <p:txBody>
            <a:bodyPr wrap="none">
              <a:spAutoFit/>
            </a:bodyPr>
            <a:lstStyle/>
            <a:p>
              <a:pPr eaLnBrk="0" hangingPunct="0"/>
              <a:r>
                <a:rPr lang="en-US" sz="2400" dirty="0"/>
                <a:t>14</a:t>
              </a:r>
              <a:endParaRPr lang="en-GB" sz="2400" dirty="0"/>
            </a:p>
          </p:txBody>
        </p:sp>
      </p:grpSp>
      <p:sp>
        <p:nvSpPr>
          <p:cNvPr id="1057813" name="Text Box 21"/>
          <p:cNvSpPr txBox="1">
            <a:spLocks noChangeArrowheads="1"/>
          </p:cNvSpPr>
          <p:nvPr/>
        </p:nvSpPr>
        <p:spPr bwMode="auto">
          <a:xfrm>
            <a:off x="5021263" y="6096000"/>
            <a:ext cx="2561150" cy="461665"/>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A </a:t>
            </a:r>
            <a:r>
              <a:rPr lang="en-US" sz="2400" dirty="0"/>
              <a:t>= </a:t>
            </a:r>
            <a:r>
              <a:rPr lang="en-US" sz="2400" dirty="0">
                <a:solidFill>
                  <a:srgbClr val="FF6600"/>
                </a:solidFill>
              </a:rPr>
              <a:t>41.7</a:t>
            </a:r>
            <a:r>
              <a:rPr lang="en-US" sz="2400" dirty="0">
                <a:solidFill>
                  <a:srgbClr val="FF6600"/>
                </a:solidFill>
                <a:cs typeface="Arial" pitchFamily="34" charset="0"/>
              </a:rPr>
              <a:t>°</a:t>
            </a:r>
            <a:r>
              <a:rPr lang="en-US" sz="2400" dirty="0"/>
              <a:t> (to 3 </a:t>
            </a:r>
            <a:r>
              <a:rPr lang="en-US" sz="2400" dirty="0" err="1"/>
              <a:t>s.f.</a:t>
            </a:r>
            <a:r>
              <a:rPr lang="en-US" sz="2400" dirty="0"/>
              <a:t>)</a:t>
            </a:r>
            <a:endParaRPr lang="en-GB" sz="2400" dirty="0"/>
          </a:p>
        </p:txBody>
      </p:sp>
      <p:grpSp>
        <p:nvGrpSpPr>
          <p:cNvPr id="5" name="Group 22"/>
          <p:cNvGrpSpPr>
            <a:grpSpLocks/>
          </p:cNvGrpSpPr>
          <p:nvPr/>
        </p:nvGrpSpPr>
        <p:grpSpPr bwMode="auto">
          <a:xfrm>
            <a:off x="5019676" y="5278441"/>
            <a:ext cx="3160713" cy="842963"/>
            <a:chOff x="3360" y="3312"/>
            <a:chExt cx="1991" cy="531"/>
          </a:xfrm>
        </p:grpSpPr>
        <p:sp>
          <p:nvSpPr>
            <p:cNvPr id="1057815" name="Text Box 23"/>
            <p:cNvSpPr txBox="1">
              <a:spLocks noChangeArrowheads="1"/>
            </p:cNvSpPr>
            <p:nvPr/>
          </p:nvSpPr>
          <p:spPr bwMode="auto">
            <a:xfrm>
              <a:off x="3744" y="3431"/>
              <a:ext cx="483" cy="291"/>
            </a:xfrm>
            <a:prstGeom prst="rect">
              <a:avLst/>
            </a:prstGeom>
            <a:noFill/>
            <a:ln w="9525">
              <a:noFill/>
              <a:miter lim="800000"/>
              <a:headEnd/>
              <a:tailEnd/>
            </a:ln>
            <a:effectLst/>
          </p:spPr>
          <p:txBody>
            <a:bodyPr wrap="none">
              <a:spAutoFit/>
            </a:bodyPr>
            <a:lstStyle/>
            <a:p>
              <a:pPr eaLnBrk="0" hangingPunct="0"/>
              <a:r>
                <a:rPr lang="en-US" sz="2400"/>
                <a:t>sin</a:t>
              </a:r>
              <a:r>
                <a:rPr lang="en-US" sz="2400" baseline="30000"/>
                <a:t>–1</a:t>
              </a:r>
              <a:endParaRPr lang="en-GB" sz="2400" baseline="30000"/>
            </a:p>
          </p:txBody>
        </p:sp>
        <p:sp>
          <p:nvSpPr>
            <p:cNvPr id="1057816" name="Text Box 24"/>
            <p:cNvSpPr txBox="1">
              <a:spLocks noChangeArrowheads="1"/>
            </p:cNvSpPr>
            <p:nvPr/>
          </p:nvSpPr>
          <p:spPr bwMode="auto">
            <a:xfrm>
              <a:off x="3360" y="3433"/>
              <a:ext cx="398" cy="288"/>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A</a:t>
              </a:r>
              <a:r>
                <a:rPr lang="en-US" sz="2400" dirty="0"/>
                <a:t> </a:t>
              </a:r>
              <a:r>
                <a:rPr lang="en-GB" sz="2400" dirty="0"/>
                <a:t>=</a:t>
              </a:r>
            </a:p>
          </p:txBody>
        </p:sp>
        <p:sp>
          <p:nvSpPr>
            <p:cNvPr id="1057817" name="Text Box 25"/>
            <p:cNvSpPr txBox="1">
              <a:spLocks noChangeArrowheads="1"/>
            </p:cNvSpPr>
            <p:nvPr/>
          </p:nvSpPr>
          <p:spPr bwMode="auto">
            <a:xfrm>
              <a:off x="4270" y="3312"/>
              <a:ext cx="1081" cy="291"/>
            </a:xfrm>
            <a:prstGeom prst="rect">
              <a:avLst/>
            </a:prstGeom>
            <a:noFill/>
            <a:ln w="9525">
              <a:noFill/>
              <a:miter lim="800000"/>
              <a:headEnd/>
              <a:tailEnd/>
            </a:ln>
            <a:effectLst/>
          </p:spPr>
          <p:txBody>
            <a:bodyPr wrap="none">
              <a:spAutoFit/>
            </a:bodyPr>
            <a:lstStyle/>
            <a:p>
              <a:pPr eaLnBrk="0" hangingPunct="0"/>
              <a:r>
                <a:rPr lang="en-US" sz="2400" dirty="0"/>
                <a:t>9.4 sin 98</a:t>
              </a:r>
              <a:r>
                <a:rPr lang="en-US" sz="2400" dirty="0">
                  <a:cs typeface="Arial" pitchFamily="34" charset="0"/>
                </a:rPr>
                <a:t>°</a:t>
              </a:r>
              <a:endParaRPr lang="en-GB" sz="2400" dirty="0">
                <a:cs typeface="Arial" pitchFamily="34" charset="0"/>
              </a:endParaRPr>
            </a:p>
          </p:txBody>
        </p:sp>
        <p:sp>
          <p:nvSpPr>
            <p:cNvPr id="1057818" name="Line 26"/>
            <p:cNvSpPr>
              <a:spLocks noChangeShapeType="1"/>
            </p:cNvSpPr>
            <p:nvPr/>
          </p:nvSpPr>
          <p:spPr bwMode="auto">
            <a:xfrm>
              <a:off x="4295" y="3577"/>
              <a:ext cx="922" cy="0"/>
            </a:xfrm>
            <a:prstGeom prst="line">
              <a:avLst/>
            </a:prstGeom>
            <a:noFill/>
            <a:ln w="28575">
              <a:solidFill>
                <a:schemeClr val="tx1"/>
              </a:solidFill>
              <a:round/>
              <a:headEnd/>
              <a:tailEnd/>
            </a:ln>
            <a:effectLst/>
          </p:spPr>
          <p:txBody>
            <a:bodyPr/>
            <a:lstStyle/>
            <a:p>
              <a:endParaRPr lang="en-GB" sz="2400"/>
            </a:p>
          </p:txBody>
        </p:sp>
        <p:sp>
          <p:nvSpPr>
            <p:cNvPr id="1057819" name="Text Box 27"/>
            <p:cNvSpPr txBox="1">
              <a:spLocks noChangeArrowheads="1"/>
            </p:cNvSpPr>
            <p:nvPr/>
          </p:nvSpPr>
          <p:spPr bwMode="auto">
            <a:xfrm>
              <a:off x="4591" y="3552"/>
              <a:ext cx="321" cy="291"/>
            </a:xfrm>
            <a:prstGeom prst="rect">
              <a:avLst/>
            </a:prstGeom>
            <a:noFill/>
            <a:ln w="9525">
              <a:noFill/>
              <a:miter lim="800000"/>
              <a:headEnd/>
              <a:tailEnd/>
            </a:ln>
            <a:effectLst/>
          </p:spPr>
          <p:txBody>
            <a:bodyPr wrap="none">
              <a:spAutoFit/>
            </a:bodyPr>
            <a:lstStyle/>
            <a:p>
              <a:pPr eaLnBrk="0" hangingPunct="0"/>
              <a:r>
                <a:rPr lang="en-US" sz="2400" dirty="0"/>
                <a:t>14</a:t>
              </a:r>
              <a:endParaRPr lang="en-GB" sz="2400" dirty="0"/>
            </a:p>
          </p:txBody>
        </p:sp>
      </p:grpSp>
      <p:grpSp>
        <p:nvGrpSpPr>
          <p:cNvPr id="6" name="Group 28"/>
          <p:cNvGrpSpPr>
            <a:grpSpLocks/>
          </p:cNvGrpSpPr>
          <p:nvPr/>
        </p:nvGrpSpPr>
        <p:grpSpPr bwMode="auto">
          <a:xfrm>
            <a:off x="381000" y="3160713"/>
            <a:ext cx="4084638" cy="2782887"/>
            <a:chOff x="240" y="1991"/>
            <a:chExt cx="2573" cy="1753"/>
          </a:xfrm>
        </p:grpSpPr>
        <p:sp>
          <p:nvSpPr>
            <p:cNvPr id="1057821" name="Freeform 29"/>
            <p:cNvSpPr>
              <a:spLocks/>
            </p:cNvSpPr>
            <p:nvPr/>
          </p:nvSpPr>
          <p:spPr bwMode="auto">
            <a:xfrm>
              <a:off x="480" y="2231"/>
              <a:ext cx="1728" cy="1344"/>
            </a:xfrm>
            <a:custGeom>
              <a:avLst/>
              <a:gdLst/>
              <a:ahLst/>
              <a:cxnLst>
                <a:cxn ang="0">
                  <a:pos x="0" y="1344"/>
                </a:cxn>
                <a:cxn ang="0">
                  <a:pos x="1728" y="1344"/>
                </a:cxn>
                <a:cxn ang="0">
                  <a:pos x="1392" y="0"/>
                </a:cxn>
                <a:cxn ang="0">
                  <a:pos x="0" y="1344"/>
                </a:cxn>
              </a:cxnLst>
              <a:rect l="0" t="0" r="r" b="b"/>
              <a:pathLst>
                <a:path w="1728" h="1344">
                  <a:moveTo>
                    <a:pt x="0" y="1344"/>
                  </a:moveTo>
                  <a:lnTo>
                    <a:pt x="1728" y="1344"/>
                  </a:lnTo>
                  <a:lnTo>
                    <a:pt x="1392" y="0"/>
                  </a:lnTo>
                  <a:lnTo>
                    <a:pt x="0" y="1344"/>
                  </a:lnTo>
                  <a:close/>
                </a:path>
              </a:pathLst>
            </a:custGeom>
            <a:gradFill rotWithShape="0">
              <a:gsLst>
                <a:gs pos="0">
                  <a:srgbClr val="CDEDA7"/>
                </a:gs>
                <a:gs pos="100000">
                  <a:srgbClr val="CDEDA7">
                    <a:gamma/>
                    <a:tint val="48627"/>
                    <a:invGamma/>
                  </a:srgbClr>
                </a:gs>
              </a:gsLst>
              <a:lin ang="18900000" scaled="1"/>
            </a:gradFill>
            <a:ln w="28575" cmpd="sng">
              <a:solidFill>
                <a:schemeClr val="tx1"/>
              </a:solidFill>
              <a:round/>
              <a:headEnd/>
              <a:tailEnd/>
            </a:ln>
            <a:effectLst/>
          </p:spPr>
          <p:txBody>
            <a:bodyPr/>
            <a:lstStyle/>
            <a:p>
              <a:endParaRPr lang="en-GB" sz="2400"/>
            </a:p>
          </p:txBody>
        </p:sp>
        <p:sp>
          <p:nvSpPr>
            <p:cNvPr id="1057822" name="PubPieSlice"/>
            <p:cNvSpPr>
              <a:spLocks noEditPoints="1" noChangeArrowheads="1"/>
            </p:cNvSpPr>
            <p:nvPr/>
          </p:nvSpPr>
          <p:spPr bwMode="auto">
            <a:xfrm flipH="1">
              <a:off x="2047" y="3408"/>
              <a:ext cx="336" cy="336"/>
            </a:xfrm>
            <a:custGeom>
              <a:avLst/>
              <a:gdLst>
                <a:gd name="G0" fmla="+- 0 0 0"/>
                <a:gd name="G1" fmla="sin 10800 -44849"/>
                <a:gd name="G2" fmla="cos 10800 -44849"/>
                <a:gd name="G3" fmla="sin 10800 -4804059"/>
                <a:gd name="G4" fmla="cos 10800 -4804059"/>
                <a:gd name="G5" fmla="+- G1 10800 0"/>
                <a:gd name="G6" fmla="+- G2 10800 0"/>
                <a:gd name="G7" fmla="+- G3 10800 0"/>
                <a:gd name="G8" fmla="+- G4 10800 0"/>
                <a:gd name="G9" fmla="+- 10800 0 0"/>
                <a:gd name="T0" fmla="*/ 21599 w 21600"/>
                <a:gd name="T1" fmla="*/ 10671 h 21600"/>
                <a:gd name="T2" fmla="*/ 10800 w 21600"/>
                <a:gd name="T3" fmla="*/ 10800 h 21600"/>
                <a:gd name="T4" fmla="*/ 13902 w 21600"/>
                <a:gd name="T5" fmla="*/ 455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21599" y="10670"/>
                  </a:moveTo>
                  <a:cubicBezTo>
                    <a:pt x="21542" y="5949"/>
                    <a:pt x="18425" y="1811"/>
                    <a:pt x="13901" y="455"/>
                  </a:cubicBezTo>
                  <a:lnTo>
                    <a:pt x="10800" y="10800"/>
                  </a:lnTo>
                  <a:close/>
                </a:path>
              </a:pathLst>
            </a:custGeom>
            <a:solidFill>
              <a:srgbClr val="B5E47C"/>
            </a:solidFill>
            <a:ln w="28575">
              <a:solidFill>
                <a:schemeClr val="tx1"/>
              </a:solidFill>
              <a:miter lim="800000"/>
              <a:headEnd/>
              <a:tailEnd/>
            </a:ln>
            <a:effectLst/>
          </p:spPr>
          <p:txBody>
            <a:bodyPr/>
            <a:lstStyle/>
            <a:p>
              <a:endParaRPr lang="en-GB" sz="2400"/>
            </a:p>
          </p:txBody>
        </p:sp>
        <p:sp>
          <p:nvSpPr>
            <p:cNvPr id="1057823" name="PubPieSlice"/>
            <p:cNvSpPr>
              <a:spLocks noEditPoints="1" noChangeArrowheads="1"/>
            </p:cNvSpPr>
            <p:nvPr/>
          </p:nvSpPr>
          <p:spPr bwMode="auto">
            <a:xfrm flipH="1">
              <a:off x="321" y="3406"/>
              <a:ext cx="336" cy="336"/>
            </a:xfrm>
            <a:custGeom>
              <a:avLst/>
              <a:gdLst>
                <a:gd name="G0" fmla="+- 0 0 0"/>
                <a:gd name="G1" fmla="sin 10800 -8863133"/>
                <a:gd name="G2" fmla="cos 10800 -8863133"/>
                <a:gd name="G3" fmla="sin 10800 11774228"/>
                <a:gd name="G4" fmla="cos 10800 11774228"/>
                <a:gd name="G5" fmla="+- G1 10800 0"/>
                <a:gd name="G6" fmla="+- G2 10800 0"/>
                <a:gd name="G7" fmla="+- G3 10800 0"/>
                <a:gd name="G8" fmla="+- G4 10800 0"/>
                <a:gd name="G9" fmla="+- 10800 0 0"/>
                <a:gd name="T0" fmla="*/ 3131 w 21600"/>
                <a:gd name="T1" fmla="*/ 3195 h 21600"/>
                <a:gd name="T2" fmla="*/ 10800 w 21600"/>
                <a:gd name="T3" fmla="*/ 10800 h 21600"/>
                <a:gd name="T4" fmla="*/ 0 w 21600"/>
                <a:gd name="T5" fmla="*/ 10864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3131" y="3195"/>
                  </a:moveTo>
                  <a:cubicBezTo>
                    <a:pt x="1125" y="5218"/>
                    <a:pt x="0" y="7951"/>
                    <a:pt x="0" y="10799"/>
                  </a:cubicBezTo>
                  <a:cubicBezTo>
                    <a:pt x="-1" y="10821"/>
                    <a:pt x="0" y="10842"/>
                    <a:pt x="0" y="10863"/>
                  </a:cubicBezTo>
                  <a:lnTo>
                    <a:pt x="10800" y="10800"/>
                  </a:lnTo>
                  <a:close/>
                </a:path>
              </a:pathLst>
            </a:custGeom>
            <a:solidFill>
              <a:srgbClr val="B5E47C"/>
            </a:solidFill>
            <a:ln w="28575">
              <a:solidFill>
                <a:schemeClr val="tx1"/>
              </a:solidFill>
              <a:miter lim="800000"/>
              <a:headEnd/>
              <a:tailEnd/>
            </a:ln>
            <a:effectLst/>
          </p:spPr>
          <p:txBody>
            <a:bodyPr/>
            <a:lstStyle/>
            <a:p>
              <a:endParaRPr lang="en-GB" sz="2400"/>
            </a:p>
          </p:txBody>
        </p:sp>
        <p:sp>
          <p:nvSpPr>
            <p:cNvPr id="1057824" name="Text Box 32"/>
            <p:cNvSpPr txBox="1">
              <a:spLocks noChangeArrowheads="1"/>
            </p:cNvSpPr>
            <p:nvPr/>
          </p:nvSpPr>
          <p:spPr bwMode="auto">
            <a:xfrm>
              <a:off x="2042" y="2704"/>
              <a:ext cx="771" cy="291"/>
            </a:xfrm>
            <a:prstGeom prst="rect">
              <a:avLst/>
            </a:prstGeom>
            <a:noFill/>
            <a:ln w="9525">
              <a:noFill/>
              <a:miter lim="800000"/>
              <a:headEnd/>
              <a:tailEnd/>
            </a:ln>
            <a:effectLst/>
          </p:spPr>
          <p:txBody>
            <a:bodyPr wrap="none">
              <a:spAutoFit/>
            </a:bodyPr>
            <a:lstStyle/>
            <a:p>
              <a:pPr eaLnBrk="0" hangingPunct="0"/>
              <a:r>
                <a:rPr lang="en-US" sz="2400" b="1" dirty="0"/>
                <a:t>9.4</a:t>
              </a:r>
              <a:r>
                <a:rPr lang="en-GB" sz="2400" b="1" dirty="0"/>
                <a:t> cm</a:t>
              </a:r>
            </a:p>
          </p:txBody>
        </p:sp>
        <p:sp>
          <p:nvSpPr>
            <p:cNvPr id="1057825" name="Text Box 33"/>
            <p:cNvSpPr txBox="1">
              <a:spLocks noChangeArrowheads="1"/>
            </p:cNvSpPr>
            <p:nvPr/>
          </p:nvSpPr>
          <p:spPr bwMode="auto">
            <a:xfrm>
              <a:off x="1770" y="3347"/>
              <a:ext cx="379" cy="252"/>
            </a:xfrm>
            <a:prstGeom prst="rect">
              <a:avLst/>
            </a:prstGeom>
            <a:noFill/>
            <a:ln w="9525">
              <a:noFill/>
              <a:miter lim="800000"/>
              <a:headEnd/>
              <a:tailEnd/>
            </a:ln>
            <a:effectLst/>
          </p:spPr>
          <p:txBody>
            <a:bodyPr wrap="none">
              <a:spAutoFit/>
            </a:bodyPr>
            <a:lstStyle/>
            <a:p>
              <a:pPr eaLnBrk="0" hangingPunct="0"/>
              <a:r>
                <a:rPr lang="en-US" sz="2000" b="1" dirty="0"/>
                <a:t>98</a:t>
              </a:r>
              <a:r>
                <a:rPr lang="en-GB" sz="2000" b="1" dirty="0">
                  <a:cs typeface="Arial" pitchFamily="34" charset="0"/>
                </a:rPr>
                <a:t>°</a:t>
              </a:r>
              <a:endParaRPr lang="en-GB" sz="2000" b="1" dirty="0"/>
            </a:p>
          </p:txBody>
        </p:sp>
        <p:sp>
          <p:nvSpPr>
            <p:cNvPr id="1057826" name="Text Box 34"/>
            <p:cNvSpPr txBox="1">
              <a:spLocks noChangeArrowheads="1"/>
            </p:cNvSpPr>
            <p:nvPr/>
          </p:nvSpPr>
          <p:spPr bwMode="auto">
            <a:xfrm>
              <a:off x="2208" y="3431"/>
              <a:ext cx="244" cy="288"/>
            </a:xfrm>
            <a:prstGeom prst="rect">
              <a:avLst/>
            </a:prstGeom>
            <a:noFill/>
            <a:ln w="9525">
              <a:noFill/>
              <a:miter lim="800000"/>
              <a:headEnd/>
              <a:tailEnd/>
            </a:ln>
            <a:effectLst/>
          </p:spPr>
          <p:txBody>
            <a:bodyPr wrap="none">
              <a:spAutoFit/>
            </a:bodyPr>
            <a:lstStyle/>
            <a:p>
              <a:pPr eaLnBrk="0" hangingPunct="0"/>
              <a:r>
                <a:rPr lang="en-US" sz="2400"/>
                <a:t>B</a:t>
              </a:r>
              <a:endParaRPr lang="en-GB" sz="2400"/>
            </a:p>
          </p:txBody>
        </p:sp>
        <p:sp>
          <p:nvSpPr>
            <p:cNvPr id="1057827" name="Text Box 35"/>
            <p:cNvSpPr txBox="1">
              <a:spLocks noChangeArrowheads="1"/>
            </p:cNvSpPr>
            <p:nvPr/>
          </p:nvSpPr>
          <p:spPr bwMode="auto">
            <a:xfrm>
              <a:off x="567" y="2663"/>
              <a:ext cx="687" cy="291"/>
            </a:xfrm>
            <a:prstGeom prst="rect">
              <a:avLst/>
            </a:prstGeom>
            <a:noFill/>
            <a:ln w="9525">
              <a:noFill/>
              <a:miter lim="800000"/>
              <a:headEnd/>
              <a:tailEnd/>
            </a:ln>
            <a:effectLst/>
          </p:spPr>
          <p:txBody>
            <a:bodyPr wrap="none">
              <a:spAutoFit/>
            </a:bodyPr>
            <a:lstStyle/>
            <a:p>
              <a:pPr eaLnBrk="0" hangingPunct="0"/>
              <a:r>
                <a:rPr lang="en-US" sz="2400" b="1" dirty="0"/>
                <a:t>14</a:t>
              </a:r>
              <a:r>
                <a:rPr lang="en-GB" sz="2400" b="1" dirty="0"/>
                <a:t> cm</a:t>
              </a:r>
            </a:p>
          </p:txBody>
        </p:sp>
        <p:sp>
          <p:nvSpPr>
            <p:cNvPr id="1057828" name="Text Box 36"/>
            <p:cNvSpPr txBox="1">
              <a:spLocks noChangeArrowheads="1"/>
            </p:cNvSpPr>
            <p:nvPr/>
          </p:nvSpPr>
          <p:spPr bwMode="auto">
            <a:xfrm>
              <a:off x="240" y="3431"/>
              <a:ext cx="258" cy="291"/>
            </a:xfrm>
            <a:prstGeom prst="rect">
              <a:avLst/>
            </a:prstGeom>
            <a:noFill/>
            <a:ln w="9525">
              <a:noFill/>
              <a:miter lim="800000"/>
              <a:headEnd/>
              <a:tailEnd/>
            </a:ln>
            <a:effectLst/>
          </p:spPr>
          <p:txBody>
            <a:bodyPr wrap="none">
              <a:spAutoFit/>
            </a:bodyPr>
            <a:lstStyle/>
            <a:p>
              <a:pPr eaLnBrk="0" hangingPunct="0"/>
              <a:r>
                <a:rPr lang="en-US" sz="2400"/>
                <a:t>A</a:t>
              </a:r>
              <a:endParaRPr lang="en-GB" sz="2400"/>
            </a:p>
          </p:txBody>
        </p:sp>
        <p:sp>
          <p:nvSpPr>
            <p:cNvPr id="1057829" name="Text Box 37"/>
            <p:cNvSpPr txBox="1">
              <a:spLocks noChangeArrowheads="1"/>
            </p:cNvSpPr>
            <p:nvPr/>
          </p:nvSpPr>
          <p:spPr bwMode="auto">
            <a:xfrm>
              <a:off x="1728" y="1991"/>
              <a:ext cx="233" cy="291"/>
            </a:xfrm>
            <a:prstGeom prst="rect">
              <a:avLst/>
            </a:prstGeom>
            <a:noFill/>
            <a:ln w="9525">
              <a:noFill/>
              <a:miter lim="800000"/>
              <a:headEnd/>
              <a:tailEnd/>
            </a:ln>
            <a:effectLst/>
          </p:spPr>
          <p:txBody>
            <a:bodyPr wrap="none">
              <a:spAutoFit/>
            </a:bodyPr>
            <a:lstStyle/>
            <a:p>
              <a:pPr eaLnBrk="0" hangingPunct="0"/>
              <a:r>
                <a:rPr lang="en-US" sz="2400"/>
                <a:t>C</a:t>
              </a:r>
              <a:endParaRPr lang="en-GB" sz="2400"/>
            </a:p>
          </p:txBody>
        </p:sp>
      </p:grpSp>
      <p:sp>
        <p:nvSpPr>
          <p:cNvPr id="38" name="Rectangle 37">
            <a:hlinkClick r:id="rId3"/>
            <a:extLst>
              <a:ext uri="{FF2B5EF4-FFF2-40B4-BE49-F238E27FC236}">
                <a16:creationId xmlns:a16="http://schemas.microsoft.com/office/drawing/2014/main" id="{06041C24-1939-4F5A-BBD3-42FA9A5DF1B6}"/>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hlinkClick r:id="rId3"/>
            <a:extLst>
              <a:ext uri="{FF2B5EF4-FFF2-40B4-BE49-F238E27FC236}">
                <a16:creationId xmlns:a16="http://schemas.microsoft.com/office/drawing/2014/main" id="{26BF73F7-9C65-4E50-A09B-3B2118F01749}"/>
              </a:ext>
            </a:extLst>
          </p:cNvPr>
          <p:cNvSpPr/>
          <p:nvPr/>
        </p:nvSpPr>
        <p:spPr>
          <a:xfrm>
            <a:off x="4953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2">
            <a:extLst>
              <a:ext uri="{FF2B5EF4-FFF2-40B4-BE49-F238E27FC236}">
                <a16:creationId xmlns:a16="http://schemas.microsoft.com/office/drawing/2014/main" id="{482A2C97-95BB-4624-B0CD-0830D58DB56D}"/>
              </a:ext>
            </a:extLst>
          </p:cNvPr>
          <p:cNvSpPr txBox="1">
            <a:spLocks noChangeArrowheads="1"/>
          </p:cNvSpPr>
          <p:nvPr/>
        </p:nvSpPr>
        <p:spPr>
          <a:xfrm>
            <a:off x="381000" y="168478"/>
            <a:ext cx="8229600" cy="576064"/>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3200" dirty="0"/>
              <a:t>Using the sine rule to find angles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5779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5779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578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7796" grpId="0" animBg="1"/>
      <p:bldP spid="1057797" grpId="0"/>
      <p:bldP spid="10578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1057795" name="Text Box 3"/>
              <p:cNvSpPr txBox="1">
                <a:spLocks noChangeArrowheads="1"/>
              </p:cNvSpPr>
              <p:nvPr/>
            </p:nvSpPr>
            <p:spPr bwMode="auto">
              <a:xfrm>
                <a:off x="220662" y="914400"/>
                <a:ext cx="8702675" cy="471539"/>
              </a:xfrm>
              <a:prstGeom prst="rect">
                <a:avLst/>
              </a:prstGeom>
              <a:noFill/>
              <a:ln w="9525">
                <a:noFill/>
                <a:miter lim="800000"/>
                <a:headEnd/>
                <a:tailEnd/>
              </a:ln>
              <a:effectLst/>
            </p:spPr>
            <p:txBody>
              <a:bodyPr>
                <a:spAutoFit/>
              </a:bodyPr>
              <a:lstStyle/>
              <a:p>
                <a:pPr eaLnBrk="0" hangingPunct="0"/>
                <a:r>
                  <a:rPr lang="en-US" sz="2400" dirty="0">
                    <a:latin typeface="+mn-lt"/>
                  </a:rPr>
                  <a:t>The following diagram shows </a:t>
                </a:r>
                <a:r>
                  <a:rPr lang="en-US" sz="2400" dirty="0">
                    <a:latin typeface="Symbol" panose="05050102010706020507" pitchFamily="18" charset="2"/>
                  </a:rPr>
                  <a:t>D</a:t>
                </a:r>
                <a:r>
                  <a:rPr lang="en-US" sz="2400" i="1" dirty="0">
                    <a:cs typeface="Times New Roman" panose="02020603050405020304" pitchFamily="18" charset="0"/>
                  </a:rPr>
                  <a:t>PQR</a:t>
                </a:r>
                <a:r>
                  <a:rPr lang="en-US" sz="2400" dirty="0">
                    <a:latin typeface="+mn-lt"/>
                  </a:rPr>
                  <a:t>, find </a:t>
                </a:r>
                <a14:m>
                  <m:oMath xmlns:m="http://schemas.openxmlformats.org/officeDocument/2006/math">
                    <m:r>
                      <a:rPr lang="en-US" sz="2400" b="0" i="1" smtClean="0">
                        <a:latin typeface="Cambria Math" panose="02040503050406030204" pitchFamily="18" charset="0"/>
                      </a:rPr>
                      <m:t>𝑃</m:t>
                    </m:r>
                    <m:acc>
                      <m:accPr>
                        <m:chr m:val="̂"/>
                        <m:ctrlPr>
                          <a:rPr lang="en-US" sz="2400" b="0" i="1" smtClean="0">
                            <a:latin typeface="Cambria Math" panose="02040503050406030204" pitchFamily="18" charset="0"/>
                          </a:rPr>
                        </m:ctrlPr>
                      </m:accPr>
                      <m:e>
                        <m:r>
                          <a:rPr lang="en-US" sz="2400" b="0" i="1" smtClean="0">
                            <a:latin typeface="Cambria Math" panose="02040503050406030204" pitchFamily="18" charset="0"/>
                          </a:rPr>
                          <m:t>𝑅</m:t>
                        </m:r>
                      </m:e>
                    </m:acc>
                    <m:r>
                      <a:rPr lang="en-US" sz="2400" b="0" i="1" smtClean="0">
                        <a:latin typeface="Cambria Math" panose="02040503050406030204" pitchFamily="18" charset="0"/>
                      </a:rPr>
                      <m:t>𝑄</m:t>
                    </m:r>
                    <m:r>
                      <a:rPr lang="en-US" sz="2400" b="0" i="1" smtClean="0">
                        <a:latin typeface="Cambria Math" panose="02040503050406030204" pitchFamily="18" charset="0"/>
                      </a:rPr>
                      <m:t>.</m:t>
                    </m:r>
                  </m:oMath>
                </a14:m>
                <a:r>
                  <a:rPr lang="en-US" sz="2400" dirty="0">
                    <a:latin typeface="+mn-lt"/>
                  </a:rPr>
                  <a:t> </a:t>
                </a:r>
                <a:endParaRPr lang="en-GB" sz="2400" dirty="0">
                  <a:latin typeface="+mn-lt"/>
                </a:endParaRPr>
              </a:p>
            </p:txBody>
          </p:sp>
        </mc:Choice>
        <mc:Fallback>
          <p:sp>
            <p:nvSpPr>
              <p:cNvPr id="1057795" name="Text Box 3"/>
              <p:cNvSpPr txBox="1">
                <a:spLocks noRot="1" noChangeAspect="1" noMove="1" noResize="1" noEditPoints="1" noAdjustHandles="1" noChangeArrowheads="1" noChangeShapeType="1" noTextEdit="1"/>
              </p:cNvSpPr>
              <p:nvPr/>
            </p:nvSpPr>
            <p:spPr bwMode="auto">
              <a:xfrm>
                <a:off x="220662" y="914400"/>
                <a:ext cx="8702675" cy="471539"/>
              </a:xfrm>
              <a:prstGeom prst="rect">
                <a:avLst/>
              </a:prstGeom>
              <a:blipFill>
                <a:blip r:embed="rId3"/>
                <a:stretch>
                  <a:fillRect l="-1050" t="-10390" b="-29870"/>
                </a:stretch>
              </a:blipFill>
              <a:ln w="9525">
                <a:noFill/>
                <a:miter lim="800000"/>
                <a:headEnd/>
                <a:tailEnd/>
              </a:ln>
              <a:effectLst/>
            </p:spPr>
            <p:txBody>
              <a:bodyPr/>
              <a:lstStyle/>
              <a:p>
                <a:r>
                  <a:rPr lang="en-US">
                    <a:noFill/>
                  </a:rPr>
                  <a:t> </a:t>
                </a:r>
              </a:p>
            </p:txBody>
          </p:sp>
        </mc:Fallback>
      </mc:AlternateContent>
      <p:sp>
        <p:nvSpPr>
          <p:cNvPr id="1057797" name="Text Box 5"/>
          <p:cNvSpPr txBox="1">
            <a:spLocks noChangeArrowheads="1"/>
          </p:cNvSpPr>
          <p:nvPr/>
        </p:nvSpPr>
        <p:spPr bwMode="auto">
          <a:xfrm>
            <a:off x="4880689" y="1735572"/>
            <a:ext cx="2954655" cy="461665"/>
          </a:xfrm>
          <a:prstGeom prst="rect">
            <a:avLst/>
          </a:prstGeom>
          <a:noFill/>
          <a:ln w="9525">
            <a:noFill/>
            <a:miter lim="800000"/>
            <a:headEnd/>
            <a:tailEnd/>
          </a:ln>
          <a:effectLst/>
        </p:spPr>
        <p:txBody>
          <a:bodyPr wrap="none">
            <a:spAutoFit/>
          </a:bodyPr>
          <a:lstStyle/>
          <a:p>
            <a:pPr eaLnBrk="0" hangingPunct="0"/>
            <a:r>
              <a:rPr lang="en-GB" sz="2400" dirty="0">
                <a:latin typeface="+mn-lt"/>
              </a:rPr>
              <a:t>Using the sine rule:</a:t>
            </a:r>
          </a:p>
        </p:txBody>
      </p:sp>
      <p:grpSp>
        <p:nvGrpSpPr>
          <p:cNvPr id="2" name="Group 6"/>
          <p:cNvGrpSpPr>
            <a:grpSpLocks/>
          </p:cNvGrpSpPr>
          <p:nvPr/>
        </p:nvGrpSpPr>
        <p:grpSpPr bwMode="auto">
          <a:xfrm>
            <a:off x="4814789" y="2381261"/>
            <a:ext cx="2630489" cy="901701"/>
            <a:chOff x="2986" y="2395"/>
            <a:chExt cx="1657" cy="568"/>
          </a:xfrm>
        </p:grpSpPr>
        <p:grpSp>
          <p:nvGrpSpPr>
            <p:cNvPr id="3" name="Group 7"/>
            <p:cNvGrpSpPr>
              <a:grpSpLocks/>
            </p:cNvGrpSpPr>
            <p:nvPr/>
          </p:nvGrpSpPr>
          <p:grpSpPr bwMode="auto">
            <a:xfrm>
              <a:off x="2986" y="2433"/>
              <a:ext cx="663" cy="530"/>
              <a:chOff x="2986" y="2433"/>
              <a:chExt cx="663" cy="530"/>
            </a:xfrm>
          </p:grpSpPr>
          <p:sp>
            <p:nvSpPr>
              <p:cNvPr id="1057800" name="Text Box 8"/>
              <p:cNvSpPr txBox="1">
                <a:spLocks noChangeArrowheads="1"/>
              </p:cNvSpPr>
              <p:nvPr/>
            </p:nvSpPr>
            <p:spPr bwMode="auto">
              <a:xfrm>
                <a:off x="2986" y="2433"/>
                <a:ext cx="663" cy="291"/>
              </a:xfrm>
              <a:prstGeom prst="rect">
                <a:avLst/>
              </a:prstGeom>
              <a:noFill/>
              <a:ln w="9525">
                <a:noFill/>
                <a:miter lim="800000"/>
                <a:headEnd/>
                <a:tailEnd/>
              </a:ln>
              <a:effectLst/>
            </p:spPr>
            <p:txBody>
              <a:bodyPr wrap="none">
                <a:spAutoFit/>
              </a:bodyPr>
              <a:lstStyle/>
              <a:p>
                <a:pPr eaLnBrk="0" hangingPunct="0"/>
                <a:r>
                  <a:rPr lang="en-US" sz="2400" dirty="0"/>
                  <a:t>sin 45</a:t>
                </a:r>
                <a:r>
                  <a:rPr lang="en-US" sz="2400" dirty="0">
                    <a:cs typeface="Arial" pitchFamily="34" charset="0"/>
                  </a:rPr>
                  <a:t>°</a:t>
                </a:r>
                <a:endParaRPr lang="en-GB" sz="2400" i="1" dirty="0">
                  <a:latin typeface="Times New Roman" pitchFamily="18" charset="0"/>
                </a:endParaRPr>
              </a:p>
            </p:txBody>
          </p:sp>
          <p:sp>
            <p:nvSpPr>
              <p:cNvPr id="1057801" name="Line 9"/>
              <p:cNvSpPr>
                <a:spLocks noChangeShapeType="1"/>
              </p:cNvSpPr>
              <p:nvPr/>
            </p:nvSpPr>
            <p:spPr bwMode="auto">
              <a:xfrm>
                <a:off x="3017" y="2697"/>
                <a:ext cx="552" cy="0"/>
              </a:xfrm>
              <a:prstGeom prst="line">
                <a:avLst/>
              </a:prstGeom>
              <a:noFill/>
              <a:ln w="28575">
                <a:solidFill>
                  <a:schemeClr val="tx1"/>
                </a:solidFill>
                <a:round/>
                <a:headEnd/>
                <a:tailEnd/>
              </a:ln>
              <a:effectLst/>
            </p:spPr>
            <p:txBody>
              <a:bodyPr/>
              <a:lstStyle/>
              <a:p>
                <a:endParaRPr lang="en-GB" sz="2400"/>
              </a:p>
            </p:txBody>
          </p:sp>
          <p:sp>
            <p:nvSpPr>
              <p:cNvPr id="1057802" name="Text Box 10"/>
              <p:cNvSpPr txBox="1">
                <a:spLocks noChangeArrowheads="1"/>
              </p:cNvSpPr>
              <p:nvPr/>
            </p:nvSpPr>
            <p:spPr bwMode="auto">
              <a:xfrm>
                <a:off x="3130" y="2672"/>
                <a:ext cx="213" cy="291"/>
              </a:xfrm>
              <a:prstGeom prst="rect">
                <a:avLst/>
              </a:prstGeom>
              <a:noFill/>
              <a:ln w="9525">
                <a:noFill/>
                <a:miter lim="800000"/>
                <a:headEnd/>
                <a:tailEnd/>
              </a:ln>
              <a:effectLst/>
            </p:spPr>
            <p:txBody>
              <a:bodyPr wrap="none">
                <a:spAutoFit/>
              </a:bodyPr>
              <a:lstStyle/>
              <a:p>
                <a:pPr eaLnBrk="0" hangingPunct="0"/>
                <a:r>
                  <a:rPr lang="en-US" sz="2400" dirty="0"/>
                  <a:t>7</a:t>
                </a:r>
                <a:endParaRPr lang="en-GB" sz="2400" dirty="0"/>
              </a:p>
            </p:txBody>
          </p:sp>
        </p:grpSp>
        <p:sp>
          <p:nvSpPr>
            <p:cNvPr id="1057803" name="Text Box 11"/>
            <p:cNvSpPr txBox="1">
              <a:spLocks noChangeArrowheads="1"/>
            </p:cNvSpPr>
            <p:nvPr/>
          </p:nvSpPr>
          <p:spPr bwMode="auto">
            <a:xfrm>
              <a:off x="3629" y="2552"/>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1057804" name="Text Box 12"/>
            <p:cNvSpPr txBox="1">
              <a:spLocks noChangeArrowheads="1"/>
            </p:cNvSpPr>
            <p:nvPr/>
          </p:nvSpPr>
          <p:spPr bwMode="auto">
            <a:xfrm>
              <a:off x="4109" y="2672"/>
              <a:ext cx="213" cy="291"/>
            </a:xfrm>
            <a:prstGeom prst="rect">
              <a:avLst/>
            </a:prstGeom>
            <a:noFill/>
            <a:ln w="9525">
              <a:noFill/>
              <a:miter lim="800000"/>
              <a:headEnd/>
              <a:tailEnd/>
            </a:ln>
            <a:effectLst/>
          </p:spPr>
          <p:txBody>
            <a:bodyPr wrap="none">
              <a:spAutoFit/>
            </a:bodyPr>
            <a:lstStyle/>
            <a:p>
              <a:pPr eaLnBrk="0" hangingPunct="0"/>
              <a:r>
                <a:rPr lang="en-US" sz="2400" dirty="0"/>
                <a:t>9</a:t>
              </a:r>
              <a:endParaRPr lang="en-GB" sz="2400" dirty="0"/>
            </a:p>
          </p:txBody>
        </p:sp>
        <p:sp>
          <p:nvSpPr>
            <p:cNvPr id="1057805" name="Line 13"/>
            <p:cNvSpPr>
              <a:spLocks noChangeShapeType="1"/>
            </p:cNvSpPr>
            <p:nvPr/>
          </p:nvSpPr>
          <p:spPr bwMode="auto">
            <a:xfrm>
              <a:off x="3921" y="2696"/>
              <a:ext cx="634" cy="0"/>
            </a:xfrm>
            <a:prstGeom prst="line">
              <a:avLst/>
            </a:prstGeom>
            <a:noFill/>
            <a:ln w="28575">
              <a:solidFill>
                <a:schemeClr val="tx1"/>
              </a:solidFill>
              <a:round/>
              <a:headEnd/>
              <a:tailEnd/>
            </a:ln>
            <a:effectLst/>
          </p:spPr>
          <p:txBody>
            <a:bodyPr/>
            <a:lstStyle/>
            <a:p>
              <a:endParaRPr lang="en-GB" sz="2400"/>
            </a:p>
          </p:txBody>
        </p:sp>
        <mc:AlternateContent xmlns:mc="http://schemas.openxmlformats.org/markup-compatibility/2006">
          <mc:Choice xmlns:a14="http://schemas.microsoft.com/office/drawing/2010/main" Requires="a14">
            <p:sp>
              <p:nvSpPr>
                <p:cNvPr id="1057806" name="Text Box 14"/>
                <p:cNvSpPr txBox="1">
                  <a:spLocks noChangeArrowheads="1"/>
                </p:cNvSpPr>
                <p:nvPr/>
              </p:nvSpPr>
              <p:spPr bwMode="auto">
                <a:xfrm>
                  <a:off x="3861" y="2395"/>
                  <a:ext cx="782" cy="297"/>
                </a:xfrm>
                <a:prstGeom prst="rect">
                  <a:avLst/>
                </a:prstGeom>
                <a:noFill/>
                <a:ln w="9525">
                  <a:noFill/>
                  <a:miter lim="800000"/>
                  <a:headEnd/>
                  <a:tailEnd/>
                </a:ln>
                <a:effectLst/>
              </p:spPr>
              <p:txBody>
                <a:bodyPr wrap="none">
                  <a:spAutoFit/>
                </a:bodyPr>
                <a:lstStyle/>
                <a:p>
                  <a:pPr eaLnBrk="0" hangingPunct="0"/>
                  <a:r>
                    <a:rPr lang="en-US" sz="2400" dirty="0"/>
                    <a:t>sin </a:t>
                  </a:r>
                  <a14:m>
                    <m:oMath xmlns:m="http://schemas.openxmlformats.org/officeDocument/2006/math">
                      <m:r>
                        <a:rPr lang="en-US" sz="2400" b="0" i="1" dirty="0" smtClean="0">
                          <a:latin typeface="Cambria Math" panose="02040503050406030204" pitchFamily="18" charset="0"/>
                        </a:rPr>
                        <m:t>𝑄</m:t>
                      </m:r>
                      <m:acc>
                        <m:accPr>
                          <m:chr m:val="̂"/>
                          <m:ctrlPr>
                            <a:rPr lang="en-US" sz="2400" b="0" i="1" dirty="0" smtClean="0">
                              <a:latin typeface="Cambria Math" panose="02040503050406030204" pitchFamily="18" charset="0"/>
                            </a:rPr>
                          </m:ctrlPr>
                        </m:accPr>
                        <m:e>
                          <m:r>
                            <a:rPr lang="en-US" sz="2400" b="0" i="1" dirty="0" smtClean="0">
                              <a:latin typeface="Cambria Math" panose="02040503050406030204" pitchFamily="18" charset="0"/>
                            </a:rPr>
                            <m:t>𝑃</m:t>
                          </m:r>
                        </m:e>
                      </m:acc>
                      <m:r>
                        <a:rPr lang="en-US" sz="2400" b="0" i="1" dirty="0" smtClean="0">
                          <a:latin typeface="Cambria Math" panose="02040503050406030204" pitchFamily="18" charset="0"/>
                        </a:rPr>
                        <m:t>𝑅</m:t>
                      </m:r>
                    </m:oMath>
                  </a14:m>
                  <a:endParaRPr lang="en-GB" sz="2400" i="1" dirty="0"/>
                </a:p>
              </p:txBody>
            </p:sp>
          </mc:Choice>
          <mc:Fallback>
            <p:sp>
              <p:nvSpPr>
                <p:cNvPr id="1057806" name="Text Box 14"/>
                <p:cNvSpPr txBox="1">
                  <a:spLocks noRot="1" noChangeAspect="1" noMove="1" noResize="1" noEditPoints="1" noAdjustHandles="1" noChangeArrowheads="1" noChangeShapeType="1" noTextEdit="1"/>
                </p:cNvSpPr>
                <p:nvPr/>
              </p:nvSpPr>
              <p:spPr bwMode="auto">
                <a:xfrm>
                  <a:off x="3861" y="2395"/>
                  <a:ext cx="782" cy="297"/>
                </a:xfrm>
                <a:prstGeom prst="rect">
                  <a:avLst/>
                </a:prstGeom>
                <a:blipFill>
                  <a:blip r:embed="rId4"/>
                  <a:stretch>
                    <a:fillRect l="-7882" t="-7792" r="-12315" b="-29870"/>
                  </a:stretch>
                </a:blipFill>
                <a:ln w="9525">
                  <a:noFill/>
                  <a:miter lim="800000"/>
                  <a:headEnd/>
                  <a:tailEnd/>
                </a:ln>
                <a:effectLst/>
              </p:spPr>
              <p:txBody>
                <a:bodyPr/>
                <a:lstStyle/>
                <a:p>
                  <a:r>
                    <a:rPr lang="en-US">
                      <a:noFill/>
                    </a:rPr>
                    <a:t> </a:t>
                  </a:r>
                </a:p>
              </p:txBody>
            </p:sp>
          </mc:Fallback>
        </mc:AlternateContent>
      </p:grpSp>
      <p:grpSp>
        <p:nvGrpSpPr>
          <p:cNvPr id="4" name="Group 15"/>
          <p:cNvGrpSpPr>
            <a:grpSpLocks/>
          </p:cNvGrpSpPr>
          <p:nvPr/>
        </p:nvGrpSpPr>
        <p:grpSpPr bwMode="auto">
          <a:xfrm>
            <a:off x="4813198" y="3285833"/>
            <a:ext cx="2822576" cy="842963"/>
            <a:chOff x="2923" y="3040"/>
            <a:chExt cx="1778" cy="531"/>
          </a:xfrm>
        </p:grpSpPr>
        <mc:AlternateContent xmlns:mc="http://schemas.openxmlformats.org/markup-compatibility/2006">
          <mc:Choice xmlns:a14="http://schemas.microsoft.com/office/drawing/2010/main" Requires="a14">
            <p:sp>
              <p:nvSpPr>
                <p:cNvPr id="1057808" name="Text Box 16"/>
                <p:cNvSpPr txBox="1">
                  <a:spLocks noChangeArrowheads="1"/>
                </p:cNvSpPr>
                <p:nvPr/>
              </p:nvSpPr>
              <p:spPr bwMode="auto">
                <a:xfrm>
                  <a:off x="2923" y="3159"/>
                  <a:ext cx="782" cy="297"/>
                </a:xfrm>
                <a:prstGeom prst="rect">
                  <a:avLst/>
                </a:prstGeom>
                <a:noFill/>
                <a:ln w="9525">
                  <a:noFill/>
                  <a:miter lim="800000"/>
                  <a:headEnd/>
                  <a:tailEnd/>
                </a:ln>
                <a:effectLst/>
              </p:spPr>
              <p:txBody>
                <a:bodyPr wrap="none">
                  <a:spAutoFit/>
                </a:bodyPr>
                <a:lstStyle/>
                <a:p>
                  <a:pPr eaLnBrk="0" hangingPunct="0"/>
                  <a:r>
                    <a:rPr lang="en-US" sz="2400" dirty="0"/>
                    <a:t>sin </a:t>
                  </a:r>
                  <a14:m>
                    <m:oMath xmlns:m="http://schemas.openxmlformats.org/officeDocument/2006/math">
                      <m:r>
                        <a:rPr lang="en-US" sz="2400" b="0" i="1" dirty="0" smtClean="0">
                          <a:latin typeface="Cambria Math" panose="02040503050406030204" pitchFamily="18" charset="0"/>
                        </a:rPr>
                        <m:t>𝑄</m:t>
                      </m:r>
                      <m:acc>
                        <m:accPr>
                          <m:chr m:val="̂"/>
                          <m:ctrlPr>
                            <a:rPr lang="en-US" sz="2400" b="0" i="1" dirty="0" smtClean="0">
                              <a:latin typeface="Cambria Math" panose="02040503050406030204" pitchFamily="18" charset="0"/>
                            </a:rPr>
                          </m:ctrlPr>
                        </m:accPr>
                        <m:e>
                          <m:r>
                            <a:rPr lang="en-US" sz="2400" b="0" i="1" dirty="0" smtClean="0">
                              <a:latin typeface="Cambria Math" panose="02040503050406030204" pitchFamily="18" charset="0"/>
                            </a:rPr>
                            <m:t>𝑃</m:t>
                          </m:r>
                        </m:e>
                      </m:acc>
                      <m:r>
                        <a:rPr lang="en-US" sz="2400" b="0" i="1" dirty="0" smtClean="0">
                          <a:latin typeface="Cambria Math" panose="02040503050406030204" pitchFamily="18" charset="0"/>
                        </a:rPr>
                        <m:t>𝑅</m:t>
                      </m:r>
                    </m:oMath>
                  </a14:m>
                  <a:endParaRPr lang="en-GB" sz="2400" i="1" dirty="0">
                    <a:latin typeface="Times New Roman" pitchFamily="18" charset="0"/>
                  </a:endParaRPr>
                </a:p>
              </p:txBody>
            </p:sp>
          </mc:Choice>
          <mc:Fallback>
            <p:sp>
              <p:nvSpPr>
                <p:cNvPr id="1057808" name="Text Box 16"/>
                <p:cNvSpPr txBox="1">
                  <a:spLocks noRot="1" noChangeAspect="1" noMove="1" noResize="1" noEditPoints="1" noAdjustHandles="1" noChangeArrowheads="1" noChangeShapeType="1" noTextEdit="1"/>
                </p:cNvSpPr>
                <p:nvPr/>
              </p:nvSpPr>
              <p:spPr bwMode="auto">
                <a:xfrm>
                  <a:off x="2923" y="3159"/>
                  <a:ext cx="782" cy="297"/>
                </a:xfrm>
                <a:prstGeom prst="rect">
                  <a:avLst/>
                </a:prstGeom>
                <a:blipFill>
                  <a:blip r:embed="rId5"/>
                  <a:stretch>
                    <a:fillRect l="-7882" t="-7792" r="-12315" b="-29870"/>
                  </a:stretch>
                </a:blipFill>
                <a:ln w="9525">
                  <a:noFill/>
                  <a:miter lim="800000"/>
                  <a:headEnd/>
                  <a:tailEnd/>
                </a:ln>
                <a:effectLst/>
              </p:spPr>
              <p:txBody>
                <a:bodyPr/>
                <a:lstStyle/>
                <a:p>
                  <a:r>
                    <a:rPr lang="en-US">
                      <a:noFill/>
                    </a:rPr>
                    <a:t> </a:t>
                  </a:r>
                </a:p>
              </p:txBody>
            </p:sp>
          </mc:Fallback>
        </mc:AlternateContent>
        <p:sp>
          <p:nvSpPr>
            <p:cNvPr id="1057809" name="Text Box 17"/>
            <p:cNvSpPr txBox="1">
              <a:spLocks noChangeArrowheads="1"/>
            </p:cNvSpPr>
            <p:nvPr/>
          </p:nvSpPr>
          <p:spPr bwMode="auto">
            <a:xfrm>
              <a:off x="3629" y="3160"/>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1057810" name="Text Box 18"/>
            <p:cNvSpPr txBox="1">
              <a:spLocks noChangeArrowheads="1"/>
            </p:cNvSpPr>
            <p:nvPr/>
          </p:nvSpPr>
          <p:spPr bwMode="auto">
            <a:xfrm>
              <a:off x="3893" y="3040"/>
              <a:ext cx="808" cy="291"/>
            </a:xfrm>
            <a:prstGeom prst="rect">
              <a:avLst/>
            </a:prstGeom>
            <a:noFill/>
            <a:ln w="9525">
              <a:noFill/>
              <a:miter lim="800000"/>
              <a:headEnd/>
              <a:tailEnd/>
            </a:ln>
            <a:effectLst/>
          </p:spPr>
          <p:txBody>
            <a:bodyPr wrap="none">
              <a:spAutoFit/>
            </a:bodyPr>
            <a:lstStyle/>
            <a:p>
              <a:pPr eaLnBrk="0" hangingPunct="0"/>
              <a:r>
                <a:rPr lang="en-US" sz="2400" dirty="0"/>
                <a:t>9 sin 45</a:t>
              </a:r>
              <a:r>
                <a:rPr lang="en-US" sz="2400" dirty="0">
                  <a:cs typeface="Arial" pitchFamily="34" charset="0"/>
                </a:rPr>
                <a:t>°</a:t>
              </a:r>
              <a:endParaRPr lang="en-GB" sz="2400" dirty="0">
                <a:cs typeface="Arial" pitchFamily="34" charset="0"/>
              </a:endParaRPr>
            </a:p>
          </p:txBody>
        </p:sp>
        <p:sp>
          <p:nvSpPr>
            <p:cNvPr id="1057811" name="Line 19"/>
            <p:cNvSpPr>
              <a:spLocks noChangeShapeType="1"/>
            </p:cNvSpPr>
            <p:nvPr/>
          </p:nvSpPr>
          <p:spPr bwMode="auto">
            <a:xfrm>
              <a:off x="3918" y="3305"/>
              <a:ext cx="749" cy="0"/>
            </a:xfrm>
            <a:prstGeom prst="line">
              <a:avLst/>
            </a:prstGeom>
            <a:noFill/>
            <a:ln w="28575">
              <a:solidFill>
                <a:schemeClr val="tx1"/>
              </a:solidFill>
              <a:round/>
              <a:headEnd/>
              <a:tailEnd/>
            </a:ln>
            <a:effectLst/>
          </p:spPr>
          <p:txBody>
            <a:bodyPr/>
            <a:lstStyle/>
            <a:p>
              <a:endParaRPr lang="en-GB" sz="2400"/>
            </a:p>
          </p:txBody>
        </p:sp>
        <p:sp>
          <p:nvSpPr>
            <p:cNvPr id="1057812" name="Text Box 20"/>
            <p:cNvSpPr txBox="1">
              <a:spLocks noChangeArrowheads="1"/>
            </p:cNvSpPr>
            <p:nvPr/>
          </p:nvSpPr>
          <p:spPr bwMode="auto">
            <a:xfrm>
              <a:off x="4163" y="3280"/>
              <a:ext cx="213" cy="291"/>
            </a:xfrm>
            <a:prstGeom prst="rect">
              <a:avLst/>
            </a:prstGeom>
            <a:noFill/>
            <a:ln w="9525">
              <a:noFill/>
              <a:miter lim="800000"/>
              <a:headEnd/>
              <a:tailEnd/>
            </a:ln>
            <a:effectLst/>
          </p:spPr>
          <p:txBody>
            <a:bodyPr wrap="none">
              <a:spAutoFit/>
            </a:bodyPr>
            <a:lstStyle/>
            <a:p>
              <a:pPr eaLnBrk="0" hangingPunct="0"/>
              <a:r>
                <a:rPr lang="en-US" sz="2400" dirty="0"/>
                <a:t>7</a:t>
              </a:r>
              <a:endParaRPr lang="en-GB" sz="2400" dirty="0"/>
            </a:p>
          </p:txBody>
        </p:sp>
      </p:grpSp>
      <mc:AlternateContent xmlns:mc="http://schemas.openxmlformats.org/markup-compatibility/2006">
        <mc:Choice xmlns:a14="http://schemas.microsoft.com/office/drawing/2010/main" Requires="a14">
          <p:sp>
            <p:nvSpPr>
              <p:cNvPr id="1057813" name="Text Box 21"/>
              <p:cNvSpPr txBox="1">
                <a:spLocks noChangeArrowheads="1"/>
              </p:cNvSpPr>
              <p:nvPr/>
            </p:nvSpPr>
            <p:spPr bwMode="auto">
              <a:xfrm>
                <a:off x="5270736" y="5271259"/>
                <a:ext cx="2999475" cy="471539"/>
              </a:xfrm>
              <a:prstGeom prst="rect">
                <a:avLst/>
              </a:prstGeom>
              <a:noFill/>
              <a:ln w="9525">
                <a:noFill/>
                <a:miter lim="800000"/>
                <a:headEnd/>
                <a:tailEnd/>
              </a:ln>
              <a:effectLst/>
            </p:spPr>
            <p:txBody>
              <a:bodyPr wrap="none">
                <a:spAutoFit/>
              </a:bodyPr>
              <a:lstStyle/>
              <a:p>
                <a:pPr eaLnBrk="0" hangingPunct="0"/>
                <a14:m>
                  <m:oMath xmlns:m="http://schemas.openxmlformats.org/officeDocument/2006/math">
                    <m:r>
                      <a:rPr lang="en-US" i="1" dirty="0">
                        <a:latin typeface="Cambria Math" panose="02040503050406030204" pitchFamily="18" charset="0"/>
                      </a:rPr>
                      <m:t>𝑄</m:t>
                    </m:r>
                    <m:acc>
                      <m:accPr>
                        <m:chr m:val="̂"/>
                        <m:ctrlPr>
                          <a:rPr lang="en-US" i="1" dirty="0">
                            <a:latin typeface="Cambria Math" panose="02040503050406030204" pitchFamily="18" charset="0"/>
                          </a:rPr>
                        </m:ctrlPr>
                      </m:accPr>
                      <m:e>
                        <m:r>
                          <a:rPr lang="en-US" i="1" dirty="0">
                            <a:latin typeface="Cambria Math" panose="02040503050406030204" pitchFamily="18" charset="0"/>
                          </a:rPr>
                          <m:t>𝑃</m:t>
                        </m:r>
                      </m:e>
                    </m:acc>
                    <m:r>
                      <a:rPr lang="en-US" i="1" dirty="0">
                        <a:latin typeface="Cambria Math" panose="02040503050406030204" pitchFamily="18" charset="0"/>
                      </a:rPr>
                      <m:t>𝑅</m:t>
                    </m:r>
                  </m:oMath>
                </a14:m>
                <a:r>
                  <a:rPr lang="en-US" sz="2400" i="1" dirty="0">
                    <a:latin typeface="Times New Roman" pitchFamily="18" charset="0"/>
                  </a:rPr>
                  <a:t> </a:t>
                </a:r>
                <a:r>
                  <a:rPr lang="en-US" sz="2400" dirty="0"/>
                  <a:t>= </a:t>
                </a:r>
                <a:r>
                  <a:rPr lang="en-US" sz="2400" dirty="0">
                    <a:solidFill>
                      <a:srgbClr val="FF6600"/>
                    </a:solidFill>
                  </a:rPr>
                  <a:t>65.4</a:t>
                </a:r>
                <a:r>
                  <a:rPr lang="en-US" sz="2400" dirty="0">
                    <a:solidFill>
                      <a:srgbClr val="FF6600"/>
                    </a:solidFill>
                    <a:cs typeface="Arial" pitchFamily="34" charset="0"/>
                  </a:rPr>
                  <a:t>°</a:t>
                </a:r>
                <a:r>
                  <a:rPr lang="en-US" sz="2400" dirty="0"/>
                  <a:t> (to 3 </a:t>
                </a:r>
                <a:r>
                  <a:rPr lang="en-US" sz="2400" dirty="0" err="1"/>
                  <a:t>s.f.</a:t>
                </a:r>
                <a:r>
                  <a:rPr lang="en-US" sz="2400" dirty="0"/>
                  <a:t>)</a:t>
                </a:r>
                <a:endParaRPr lang="en-GB" sz="2400" dirty="0"/>
              </a:p>
            </p:txBody>
          </p:sp>
        </mc:Choice>
        <mc:Fallback>
          <p:sp>
            <p:nvSpPr>
              <p:cNvPr id="1057813" name="Text Box 21"/>
              <p:cNvSpPr txBox="1">
                <a:spLocks noRot="1" noChangeAspect="1" noMove="1" noResize="1" noEditPoints="1" noAdjustHandles="1" noChangeArrowheads="1" noChangeShapeType="1" noTextEdit="1"/>
              </p:cNvSpPr>
              <p:nvPr/>
            </p:nvSpPr>
            <p:spPr bwMode="auto">
              <a:xfrm>
                <a:off x="5270736" y="5271259"/>
                <a:ext cx="2999475" cy="471539"/>
              </a:xfrm>
              <a:prstGeom prst="rect">
                <a:avLst/>
              </a:prstGeom>
              <a:blipFill>
                <a:blip r:embed="rId6"/>
                <a:stretch>
                  <a:fillRect l="-1423" t="-7792" r="-2033" b="-29870"/>
                </a:stretch>
              </a:blipFill>
              <a:ln w="9525">
                <a:noFill/>
                <a:miter lim="800000"/>
                <a:headEnd/>
                <a:tailEnd/>
              </a:ln>
              <a:effectLst/>
            </p:spPr>
            <p:txBody>
              <a:bodyPr/>
              <a:lstStyle/>
              <a:p>
                <a:r>
                  <a:rPr lang="en-US">
                    <a:noFill/>
                  </a:rPr>
                  <a:t> </a:t>
                </a:r>
              </a:p>
            </p:txBody>
          </p:sp>
        </mc:Fallback>
      </mc:AlternateContent>
      <p:grpSp>
        <p:nvGrpSpPr>
          <p:cNvPr id="5" name="Group 22"/>
          <p:cNvGrpSpPr>
            <a:grpSpLocks/>
          </p:cNvGrpSpPr>
          <p:nvPr/>
        </p:nvGrpSpPr>
        <p:grpSpPr bwMode="auto">
          <a:xfrm>
            <a:off x="5265180" y="4182209"/>
            <a:ext cx="3119438" cy="846138"/>
            <a:chOff x="3137" y="3310"/>
            <a:chExt cx="1965" cy="533"/>
          </a:xfrm>
        </p:grpSpPr>
        <p:sp>
          <p:nvSpPr>
            <p:cNvPr id="1057815" name="Text Box 23"/>
            <p:cNvSpPr txBox="1">
              <a:spLocks noChangeArrowheads="1"/>
            </p:cNvSpPr>
            <p:nvPr/>
          </p:nvSpPr>
          <p:spPr bwMode="auto">
            <a:xfrm>
              <a:off x="3744" y="3431"/>
              <a:ext cx="483" cy="291"/>
            </a:xfrm>
            <a:prstGeom prst="rect">
              <a:avLst/>
            </a:prstGeom>
            <a:noFill/>
            <a:ln w="9525">
              <a:noFill/>
              <a:miter lim="800000"/>
              <a:headEnd/>
              <a:tailEnd/>
            </a:ln>
            <a:effectLst/>
          </p:spPr>
          <p:txBody>
            <a:bodyPr wrap="none">
              <a:spAutoFit/>
            </a:bodyPr>
            <a:lstStyle/>
            <a:p>
              <a:pPr eaLnBrk="0" hangingPunct="0"/>
              <a:r>
                <a:rPr lang="en-US" sz="2400"/>
                <a:t>sin</a:t>
              </a:r>
              <a:r>
                <a:rPr lang="en-US" sz="2400" baseline="30000"/>
                <a:t>–1</a:t>
              </a:r>
              <a:endParaRPr lang="en-GB" sz="2400" baseline="30000"/>
            </a:p>
          </p:txBody>
        </p:sp>
        <mc:AlternateContent xmlns:mc="http://schemas.openxmlformats.org/markup-compatibility/2006">
          <mc:Choice xmlns:a14="http://schemas.microsoft.com/office/drawing/2010/main" Requires="a14">
            <p:sp>
              <p:nvSpPr>
                <p:cNvPr id="1057816" name="Text Box 24"/>
                <p:cNvSpPr txBox="1">
                  <a:spLocks noChangeArrowheads="1"/>
                </p:cNvSpPr>
                <p:nvPr/>
              </p:nvSpPr>
              <p:spPr bwMode="auto">
                <a:xfrm>
                  <a:off x="3137" y="3445"/>
                  <a:ext cx="665" cy="297"/>
                </a:xfrm>
                <a:prstGeom prst="rect">
                  <a:avLst/>
                </a:prstGeom>
                <a:noFill/>
                <a:ln w="9525">
                  <a:noFill/>
                  <a:miter lim="800000"/>
                  <a:headEnd/>
                  <a:tailEnd/>
                </a:ln>
                <a:effectLst/>
              </p:spPr>
              <p:txBody>
                <a:bodyPr wrap="none">
                  <a:spAutoFit/>
                </a:bodyPr>
                <a:lstStyle/>
                <a:p>
                  <a:pPr eaLnBrk="0" hangingPunct="0"/>
                  <a14:m>
                    <m:oMath xmlns:m="http://schemas.openxmlformats.org/officeDocument/2006/math">
                      <m:r>
                        <a:rPr lang="en-US" sz="2400" b="0" i="1" dirty="0" smtClean="0">
                          <a:latin typeface="Cambria Math" panose="02040503050406030204" pitchFamily="18" charset="0"/>
                        </a:rPr>
                        <m:t>𝑄</m:t>
                      </m:r>
                      <m:acc>
                        <m:accPr>
                          <m:chr m:val="̂"/>
                          <m:ctrlPr>
                            <a:rPr lang="en-US" sz="2400" b="0" i="1" dirty="0" smtClean="0">
                              <a:latin typeface="Cambria Math" panose="02040503050406030204" pitchFamily="18" charset="0"/>
                            </a:rPr>
                          </m:ctrlPr>
                        </m:accPr>
                        <m:e>
                          <m:r>
                            <a:rPr lang="en-US" sz="2400" b="0" i="1" dirty="0" smtClean="0">
                              <a:latin typeface="Cambria Math" panose="02040503050406030204" pitchFamily="18" charset="0"/>
                            </a:rPr>
                            <m:t>𝑃</m:t>
                          </m:r>
                        </m:e>
                      </m:acc>
                      <m:r>
                        <a:rPr lang="en-US" sz="2400" b="0" i="1" dirty="0" smtClean="0">
                          <a:latin typeface="Cambria Math" panose="02040503050406030204" pitchFamily="18" charset="0"/>
                        </a:rPr>
                        <m:t>𝑅</m:t>
                      </m:r>
                    </m:oMath>
                  </a14:m>
                  <a:r>
                    <a:rPr lang="en-US" sz="2400" dirty="0"/>
                    <a:t> </a:t>
                  </a:r>
                  <a:r>
                    <a:rPr lang="en-GB" sz="2400" dirty="0"/>
                    <a:t>=</a:t>
                  </a:r>
                </a:p>
              </p:txBody>
            </p:sp>
          </mc:Choice>
          <mc:Fallback>
            <p:sp>
              <p:nvSpPr>
                <p:cNvPr id="1057816" name="Text Box 24"/>
                <p:cNvSpPr txBox="1">
                  <a:spLocks noRot="1" noChangeAspect="1" noMove="1" noResize="1" noEditPoints="1" noAdjustHandles="1" noChangeArrowheads="1" noChangeShapeType="1" noTextEdit="1"/>
                </p:cNvSpPr>
                <p:nvPr/>
              </p:nvSpPr>
              <p:spPr bwMode="auto">
                <a:xfrm>
                  <a:off x="3137" y="3445"/>
                  <a:ext cx="665" cy="297"/>
                </a:xfrm>
                <a:prstGeom prst="rect">
                  <a:avLst/>
                </a:prstGeom>
                <a:blipFill>
                  <a:blip r:embed="rId7"/>
                  <a:stretch>
                    <a:fillRect l="-4046" t="-7692" r="-7514" b="-28205"/>
                  </a:stretch>
                </a:blipFill>
                <a:ln w="9525">
                  <a:noFill/>
                  <a:miter lim="800000"/>
                  <a:headEnd/>
                  <a:tailEnd/>
                </a:ln>
                <a:effectLst/>
              </p:spPr>
              <p:txBody>
                <a:bodyPr/>
                <a:lstStyle/>
                <a:p>
                  <a:r>
                    <a:rPr lang="en-US">
                      <a:noFill/>
                    </a:rPr>
                    <a:t> </a:t>
                  </a:r>
                </a:p>
              </p:txBody>
            </p:sp>
          </mc:Fallback>
        </mc:AlternateContent>
        <p:sp>
          <p:nvSpPr>
            <p:cNvPr id="1057817" name="Text Box 25"/>
            <p:cNvSpPr txBox="1">
              <a:spLocks noChangeArrowheads="1"/>
            </p:cNvSpPr>
            <p:nvPr/>
          </p:nvSpPr>
          <p:spPr bwMode="auto">
            <a:xfrm>
              <a:off x="4294" y="3310"/>
              <a:ext cx="808" cy="291"/>
            </a:xfrm>
            <a:prstGeom prst="rect">
              <a:avLst/>
            </a:prstGeom>
            <a:noFill/>
            <a:ln w="9525">
              <a:noFill/>
              <a:miter lim="800000"/>
              <a:headEnd/>
              <a:tailEnd/>
            </a:ln>
            <a:effectLst/>
          </p:spPr>
          <p:txBody>
            <a:bodyPr wrap="none">
              <a:spAutoFit/>
            </a:bodyPr>
            <a:lstStyle/>
            <a:p>
              <a:pPr eaLnBrk="0" hangingPunct="0"/>
              <a:r>
                <a:rPr lang="en-US" sz="2400" dirty="0"/>
                <a:t>9 sin 45</a:t>
              </a:r>
              <a:r>
                <a:rPr lang="en-US" sz="2400" dirty="0">
                  <a:cs typeface="Arial" pitchFamily="34" charset="0"/>
                </a:rPr>
                <a:t>°</a:t>
              </a:r>
              <a:endParaRPr lang="en-GB" sz="2400" dirty="0">
                <a:cs typeface="Arial" pitchFamily="34" charset="0"/>
              </a:endParaRPr>
            </a:p>
          </p:txBody>
        </p:sp>
        <p:sp>
          <p:nvSpPr>
            <p:cNvPr id="1057818" name="Line 26"/>
            <p:cNvSpPr>
              <a:spLocks noChangeShapeType="1"/>
            </p:cNvSpPr>
            <p:nvPr/>
          </p:nvSpPr>
          <p:spPr bwMode="auto">
            <a:xfrm>
              <a:off x="4295" y="3577"/>
              <a:ext cx="806" cy="0"/>
            </a:xfrm>
            <a:prstGeom prst="line">
              <a:avLst/>
            </a:prstGeom>
            <a:noFill/>
            <a:ln w="28575">
              <a:solidFill>
                <a:schemeClr val="tx1"/>
              </a:solidFill>
              <a:round/>
              <a:headEnd/>
              <a:tailEnd/>
            </a:ln>
            <a:effectLst/>
          </p:spPr>
          <p:txBody>
            <a:bodyPr/>
            <a:lstStyle/>
            <a:p>
              <a:endParaRPr lang="en-GB" sz="2400"/>
            </a:p>
          </p:txBody>
        </p:sp>
        <p:sp>
          <p:nvSpPr>
            <p:cNvPr id="1057819" name="Text Box 27"/>
            <p:cNvSpPr txBox="1">
              <a:spLocks noChangeArrowheads="1"/>
            </p:cNvSpPr>
            <p:nvPr/>
          </p:nvSpPr>
          <p:spPr bwMode="auto">
            <a:xfrm>
              <a:off x="4591" y="3552"/>
              <a:ext cx="213" cy="291"/>
            </a:xfrm>
            <a:prstGeom prst="rect">
              <a:avLst/>
            </a:prstGeom>
            <a:noFill/>
            <a:ln w="9525">
              <a:noFill/>
              <a:miter lim="800000"/>
              <a:headEnd/>
              <a:tailEnd/>
            </a:ln>
            <a:effectLst/>
          </p:spPr>
          <p:txBody>
            <a:bodyPr wrap="none">
              <a:spAutoFit/>
            </a:bodyPr>
            <a:lstStyle/>
            <a:p>
              <a:pPr eaLnBrk="0" hangingPunct="0"/>
              <a:r>
                <a:rPr lang="en-US" sz="2400" dirty="0"/>
                <a:t>7</a:t>
              </a:r>
              <a:endParaRPr lang="en-GB" sz="2400" dirty="0"/>
            </a:p>
          </p:txBody>
        </p:sp>
      </p:grpSp>
      <p:sp>
        <p:nvSpPr>
          <p:cNvPr id="1057821" name="Freeform 29"/>
          <p:cNvSpPr>
            <a:spLocks/>
          </p:cNvSpPr>
          <p:nvPr/>
        </p:nvSpPr>
        <p:spPr bwMode="auto">
          <a:xfrm>
            <a:off x="792162" y="1939784"/>
            <a:ext cx="2743200" cy="2125558"/>
          </a:xfrm>
          <a:custGeom>
            <a:avLst/>
            <a:gdLst/>
            <a:ahLst/>
            <a:cxnLst>
              <a:cxn ang="0">
                <a:pos x="0" y="1344"/>
              </a:cxn>
              <a:cxn ang="0">
                <a:pos x="1728" y="1344"/>
              </a:cxn>
              <a:cxn ang="0">
                <a:pos x="1392" y="0"/>
              </a:cxn>
              <a:cxn ang="0">
                <a:pos x="0" y="1344"/>
              </a:cxn>
            </a:cxnLst>
            <a:rect l="0" t="0" r="r" b="b"/>
            <a:pathLst>
              <a:path w="1728" h="1344">
                <a:moveTo>
                  <a:pt x="0" y="1344"/>
                </a:moveTo>
                <a:lnTo>
                  <a:pt x="1728" y="1344"/>
                </a:lnTo>
                <a:lnTo>
                  <a:pt x="1392" y="0"/>
                </a:lnTo>
                <a:lnTo>
                  <a:pt x="0" y="1344"/>
                </a:lnTo>
                <a:close/>
              </a:path>
            </a:pathLst>
          </a:custGeom>
          <a:gradFill rotWithShape="0">
            <a:gsLst>
              <a:gs pos="0">
                <a:srgbClr val="CDEDA7"/>
              </a:gs>
              <a:gs pos="100000">
                <a:srgbClr val="CDEDA7">
                  <a:gamma/>
                  <a:tint val="48627"/>
                  <a:invGamma/>
                </a:srgbClr>
              </a:gs>
            </a:gsLst>
            <a:lin ang="18900000" scaled="1"/>
          </a:gradFill>
          <a:ln w="28575" cmpd="sng">
            <a:solidFill>
              <a:schemeClr val="tx1"/>
            </a:solidFill>
            <a:round/>
            <a:headEnd/>
            <a:tailEnd/>
          </a:ln>
          <a:effectLst/>
        </p:spPr>
        <p:txBody>
          <a:bodyPr/>
          <a:lstStyle/>
          <a:p>
            <a:endParaRPr lang="en-GB" sz="2400" dirty="0"/>
          </a:p>
        </p:txBody>
      </p:sp>
      <p:sp>
        <p:nvSpPr>
          <p:cNvPr id="1057822" name="PubPieSlice"/>
          <p:cNvSpPr>
            <a:spLocks noEditPoints="1" noChangeArrowheads="1"/>
          </p:cNvSpPr>
          <p:nvPr/>
        </p:nvSpPr>
        <p:spPr bwMode="auto">
          <a:xfrm flipH="1">
            <a:off x="3268662" y="3800209"/>
            <a:ext cx="533400" cy="533400"/>
          </a:xfrm>
          <a:custGeom>
            <a:avLst/>
            <a:gdLst>
              <a:gd name="G0" fmla="+- 0 0 0"/>
              <a:gd name="G1" fmla="sin 10800 -44849"/>
              <a:gd name="G2" fmla="cos 10800 -44849"/>
              <a:gd name="G3" fmla="sin 10800 -4804059"/>
              <a:gd name="G4" fmla="cos 10800 -4804059"/>
              <a:gd name="G5" fmla="+- G1 10800 0"/>
              <a:gd name="G6" fmla="+- G2 10800 0"/>
              <a:gd name="G7" fmla="+- G3 10800 0"/>
              <a:gd name="G8" fmla="+- G4 10800 0"/>
              <a:gd name="G9" fmla="+- 10800 0 0"/>
              <a:gd name="T0" fmla="*/ 21599 w 21600"/>
              <a:gd name="T1" fmla="*/ 10671 h 21600"/>
              <a:gd name="T2" fmla="*/ 10800 w 21600"/>
              <a:gd name="T3" fmla="*/ 10800 h 21600"/>
              <a:gd name="T4" fmla="*/ 13902 w 21600"/>
              <a:gd name="T5" fmla="*/ 455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21599" y="10670"/>
                </a:moveTo>
                <a:cubicBezTo>
                  <a:pt x="21542" y="5949"/>
                  <a:pt x="18425" y="1811"/>
                  <a:pt x="13901" y="455"/>
                </a:cubicBezTo>
                <a:lnTo>
                  <a:pt x="10800" y="10800"/>
                </a:lnTo>
                <a:close/>
              </a:path>
            </a:pathLst>
          </a:custGeom>
          <a:solidFill>
            <a:srgbClr val="B5E47C"/>
          </a:solidFill>
          <a:ln w="28575">
            <a:solidFill>
              <a:schemeClr val="tx1"/>
            </a:solidFill>
            <a:miter lim="800000"/>
            <a:headEnd/>
            <a:tailEnd/>
          </a:ln>
          <a:effectLst/>
        </p:spPr>
        <p:txBody>
          <a:bodyPr/>
          <a:lstStyle/>
          <a:p>
            <a:endParaRPr lang="en-GB" sz="2400"/>
          </a:p>
        </p:txBody>
      </p:sp>
      <p:sp>
        <p:nvSpPr>
          <p:cNvPr id="1057823" name="PubPieSlice"/>
          <p:cNvSpPr>
            <a:spLocks noEditPoints="1" noChangeArrowheads="1"/>
          </p:cNvSpPr>
          <p:nvPr/>
        </p:nvSpPr>
        <p:spPr bwMode="auto">
          <a:xfrm flipH="1">
            <a:off x="542924" y="3785009"/>
            <a:ext cx="533400" cy="533400"/>
          </a:xfrm>
          <a:custGeom>
            <a:avLst/>
            <a:gdLst>
              <a:gd name="G0" fmla="+- 0 0 0"/>
              <a:gd name="G1" fmla="sin 10800 -8863133"/>
              <a:gd name="G2" fmla="cos 10800 -8863133"/>
              <a:gd name="G3" fmla="sin 10800 11774228"/>
              <a:gd name="G4" fmla="cos 10800 11774228"/>
              <a:gd name="G5" fmla="+- G1 10800 0"/>
              <a:gd name="G6" fmla="+- G2 10800 0"/>
              <a:gd name="G7" fmla="+- G3 10800 0"/>
              <a:gd name="G8" fmla="+- G4 10800 0"/>
              <a:gd name="G9" fmla="+- 10800 0 0"/>
              <a:gd name="T0" fmla="*/ 3131 w 21600"/>
              <a:gd name="T1" fmla="*/ 3195 h 21600"/>
              <a:gd name="T2" fmla="*/ 10800 w 21600"/>
              <a:gd name="T3" fmla="*/ 10800 h 21600"/>
              <a:gd name="T4" fmla="*/ 0 w 21600"/>
              <a:gd name="T5" fmla="*/ 10864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3131" y="3195"/>
                </a:moveTo>
                <a:cubicBezTo>
                  <a:pt x="1125" y="5218"/>
                  <a:pt x="0" y="7951"/>
                  <a:pt x="0" y="10799"/>
                </a:cubicBezTo>
                <a:cubicBezTo>
                  <a:pt x="-1" y="10821"/>
                  <a:pt x="0" y="10842"/>
                  <a:pt x="0" y="10863"/>
                </a:cubicBezTo>
                <a:lnTo>
                  <a:pt x="10800" y="10800"/>
                </a:lnTo>
                <a:close/>
              </a:path>
            </a:pathLst>
          </a:custGeom>
          <a:solidFill>
            <a:srgbClr val="B5E47C"/>
          </a:solidFill>
          <a:ln w="28575">
            <a:solidFill>
              <a:schemeClr val="tx1"/>
            </a:solidFill>
            <a:miter lim="800000"/>
            <a:headEnd/>
            <a:tailEnd/>
          </a:ln>
          <a:effectLst/>
        </p:spPr>
        <p:txBody>
          <a:bodyPr/>
          <a:lstStyle/>
          <a:p>
            <a:endParaRPr lang="en-GB" sz="2400"/>
          </a:p>
        </p:txBody>
      </p:sp>
      <p:sp>
        <p:nvSpPr>
          <p:cNvPr id="1057824" name="Text Box 32"/>
          <p:cNvSpPr txBox="1">
            <a:spLocks noChangeArrowheads="1"/>
          </p:cNvSpPr>
          <p:nvPr/>
        </p:nvSpPr>
        <p:spPr bwMode="auto">
          <a:xfrm>
            <a:off x="1839616" y="4013293"/>
            <a:ext cx="808235" cy="461665"/>
          </a:xfrm>
          <a:prstGeom prst="rect">
            <a:avLst/>
          </a:prstGeom>
          <a:noFill/>
          <a:ln w="9525">
            <a:noFill/>
            <a:miter lim="800000"/>
            <a:headEnd/>
            <a:tailEnd/>
          </a:ln>
          <a:effectLst/>
        </p:spPr>
        <p:txBody>
          <a:bodyPr wrap="none">
            <a:spAutoFit/>
          </a:bodyPr>
          <a:lstStyle/>
          <a:p>
            <a:pPr eaLnBrk="0" hangingPunct="0"/>
            <a:r>
              <a:rPr lang="en-US" sz="2400" b="1" dirty="0"/>
              <a:t>9</a:t>
            </a:r>
            <a:r>
              <a:rPr lang="en-GB" sz="2400" b="1" dirty="0"/>
              <a:t> cm</a:t>
            </a:r>
          </a:p>
        </p:txBody>
      </p:sp>
      <p:sp>
        <p:nvSpPr>
          <p:cNvPr id="1057825" name="Text Box 33"/>
          <p:cNvSpPr txBox="1">
            <a:spLocks noChangeArrowheads="1"/>
          </p:cNvSpPr>
          <p:nvPr/>
        </p:nvSpPr>
        <p:spPr bwMode="auto">
          <a:xfrm>
            <a:off x="1151818" y="3676611"/>
            <a:ext cx="543739" cy="400110"/>
          </a:xfrm>
          <a:prstGeom prst="rect">
            <a:avLst/>
          </a:prstGeom>
          <a:noFill/>
          <a:ln w="9525">
            <a:noFill/>
            <a:miter lim="800000"/>
            <a:headEnd/>
            <a:tailEnd/>
          </a:ln>
          <a:effectLst/>
        </p:spPr>
        <p:txBody>
          <a:bodyPr wrap="none">
            <a:spAutoFit/>
          </a:bodyPr>
          <a:lstStyle/>
          <a:p>
            <a:pPr eaLnBrk="0" hangingPunct="0"/>
            <a:r>
              <a:rPr lang="en-US" sz="2000" b="1" dirty="0"/>
              <a:t>45</a:t>
            </a:r>
            <a:r>
              <a:rPr lang="en-GB" sz="2000" b="1" dirty="0">
                <a:cs typeface="Arial" pitchFamily="34" charset="0"/>
              </a:rPr>
              <a:t>°</a:t>
            </a:r>
            <a:endParaRPr lang="en-GB" sz="2000" b="1" dirty="0"/>
          </a:p>
        </p:txBody>
      </p:sp>
      <p:sp>
        <p:nvSpPr>
          <p:cNvPr id="1057826" name="Text Box 34"/>
          <p:cNvSpPr txBox="1">
            <a:spLocks noChangeArrowheads="1"/>
          </p:cNvSpPr>
          <p:nvPr/>
        </p:nvSpPr>
        <p:spPr bwMode="auto">
          <a:xfrm>
            <a:off x="3535362" y="3836742"/>
            <a:ext cx="387350" cy="457200"/>
          </a:xfrm>
          <a:prstGeom prst="rect">
            <a:avLst/>
          </a:prstGeom>
          <a:noFill/>
          <a:ln w="9525">
            <a:noFill/>
            <a:miter lim="800000"/>
            <a:headEnd/>
            <a:tailEnd/>
          </a:ln>
          <a:effectLst/>
        </p:spPr>
        <p:txBody>
          <a:bodyPr wrap="none">
            <a:spAutoFit/>
          </a:bodyPr>
          <a:lstStyle/>
          <a:p>
            <a:pPr eaLnBrk="0" hangingPunct="0"/>
            <a:r>
              <a:rPr lang="en-US" sz="2400" dirty="0"/>
              <a:t>R</a:t>
            </a:r>
            <a:endParaRPr lang="en-GB" sz="2400" dirty="0"/>
          </a:p>
        </p:txBody>
      </p:sp>
      <p:sp>
        <p:nvSpPr>
          <p:cNvPr id="1057827" name="Text Box 35"/>
          <p:cNvSpPr txBox="1">
            <a:spLocks noChangeArrowheads="1"/>
          </p:cNvSpPr>
          <p:nvPr/>
        </p:nvSpPr>
        <p:spPr bwMode="auto">
          <a:xfrm>
            <a:off x="3324919" y="2784699"/>
            <a:ext cx="808235" cy="461665"/>
          </a:xfrm>
          <a:prstGeom prst="rect">
            <a:avLst/>
          </a:prstGeom>
          <a:noFill/>
          <a:ln w="9525">
            <a:noFill/>
            <a:miter lim="800000"/>
            <a:headEnd/>
            <a:tailEnd/>
          </a:ln>
          <a:effectLst/>
        </p:spPr>
        <p:txBody>
          <a:bodyPr wrap="none">
            <a:spAutoFit/>
          </a:bodyPr>
          <a:lstStyle/>
          <a:p>
            <a:pPr eaLnBrk="0" hangingPunct="0"/>
            <a:r>
              <a:rPr lang="en-US" sz="2400" b="1" dirty="0"/>
              <a:t>7</a:t>
            </a:r>
            <a:r>
              <a:rPr lang="en-GB" sz="2400" b="1" dirty="0"/>
              <a:t> cm</a:t>
            </a:r>
          </a:p>
        </p:txBody>
      </p:sp>
      <p:sp>
        <p:nvSpPr>
          <p:cNvPr id="1057828" name="Text Box 36"/>
          <p:cNvSpPr txBox="1">
            <a:spLocks noChangeArrowheads="1"/>
          </p:cNvSpPr>
          <p:nvPr/>
        </p:nvSpPr>
        <p:spPr bwMode="auto">
          <a:xfrm>
            <a:off x="411162" y="3836742"/>
            <a:ext cx="409575" cy="461962"/>
          </a:xfrm>
          <a:prstGeom prst="rect">
            <a:avLst/>
          </a:prstGeom>
          <a:noFill/>
          <a:ln w="9525">
            <a:noFill/>
            <a:miter lim="800000"/>
            <a:headEnd/>
            <a:tailEnd/>
          </a:ln>
          <a:effectLst/>
        </p:spPr>
        <p:txBody>
          <a:bodyPr wrap="none">
            <a:spAutoFit/>
          </a:bodyPr>
          <a:lstStyle/>
          <a:p>
            <a:pPr eaLnBrk="0" hangingPunct="0"/>
            <a:r>
              <a:rPr lang="en-US" sz="2400" dirty="0"/>
              <a:t>Q</a:t>
            </a:r>
            <a:endParaRPr lang="en-GB" sz="2400" dirty="0"/>
          </a:p>
        </p:txBody>
      </p:sp>
      <p:sp>
        <p:nvSpPr>
          <p:cNvPr id="1057829" name="Text Box 37"/>
          <p:cNvSpPr txBox="1">
            <a:spLocks noChangeArrowheads="1"/>
          </p:cNvSpPr>
          <p:nvPr/>
        </p:nvSpPr>
        <p:spPr bwMode="auto">
          <a:xfrm>
            <a:off x="2773362" y="1550742"/>
            <a:ext cx="369888" cy="461962"/>
          </a:xfrm>
          <a:prstGeom prst="rect">
            <a:avLst/>
          </a:prstGeom>
          <a:noFill/>
          <a:ln w="9525">
            <a:noFill/>
            <a:miter lim="800000"/>
            <a:headEnd/>
            <a:tailEnd/>
          </a:ln>
          <a:effectLst/>
        </p:spPr>
        <p:txBody>
          <a:bodyPr wrap="none">
            <a:spAutoFit/>
          </a:bodyPr>
          <a:lstStyle/>
          <a:p>
            <a:pPr eaLnBrk="0" hangingPunct="0"/>
            <a:r>
              <a:rPr lang="en-US" sz="2400" dirty="0"/>
              <a:t>P</a:t>
            </a:r>
            <a:endParaRPr lang="en-GB" sz="2400" dirty="0"/>
          </a:p>
        </p:txBody>
      </p:sp>
      <p:sp>
        <p:nvSpPr>
          <p:cNvPr id="38" name="Rectangle 37">
            <a:hlinkClick r:id="rId8"/>
            <a:extLst>
              <a:ext uri="{FF2B5EF4-FFF2-40B4-BE49-F238E27FC236}">
                <a16:creationId xmlns:a16="http://schemas.microsoft.com/office/drawing/2014/main" id="{06041C24-1939-4F5A-BBD3-42FA9A5DF1B6}"/>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hlinkClick r:id="rId8"/>
            <a:extLst>
              <a:ext uri="{FF2B5EF4-FFF2-40B4-BE49-F238E27FC236}">
                <a16:creationId xmlns:a16="http://schemas.microsoft.com/office/drawing/2014/main" id="{26BF73F7-9C65-4E50-A09B-3B2118F01749}"/>
              </a:ext>
            </a:extLst>
          </p:cNvPr>
          <p:cNvSpPr/>
          <p:nvPr/>
        </p:nvSpPr>
        <p:spPr>
          <a:xfrm>
            <a:off x="4953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2">
            <a:extLst>
              <a:ext uri="{FF2B5EF4-FFF2-40B4-BE49-F238E27FC236}">
                <a16:creationId xmlns:a16="http://schemas.microsoft.com/office/drawing/2014/main" id="{482A2C97-95BB-4624-B0CD-0830D58DB56D}"/>
              </a:ext>
            </a:extLst>
          </p:cNvPr>
          <p:cNvSpPr txBox="1">
            <a:spLocks noChangeArrowheads="1"/>
          </p:cNvSpPr>
          <p:nvPr/>
        </p:nvSpPr>
        <p:spPr>
          <a:xfrm>
            <a:off x="381000" y="168478"/>
            <a:ext cx="8229600" cy="576064"/>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3200" dirty="0"/>
              <a:t>Using the sine rule to find angles</a:t>
            </a:r>
          </a:p>
        </p:txBody>
      </p:sp>
      <mc:AlternateContent xmlns:mc="http://schemas.openxmlformats.org/markup-compatibility/2006">
        <mc:Choice xmlns:a14="http://schemas.microsoft.com/office/drawing/2010/main" Requires="a14">
          <p:sp>
            <p:nvSpPr>
              <p:cNvPr id="18" name="Text Box 5">
                <a:extLst>
                  <a:ext uri="{FF2B5EF4-FFF2-40B4-BE49-F238E27FC236}">
                    <a16:creationId xmlns:a16="http://schemas.microsoft.com/office/drawing/2014/main" id="{C55F5D36-3950-9903-7F4B-51D4AB5B61DE}"/>
                  </a:ext>
                </a:extLst>
              </p:cNvPr>
              <p:cNvSpPr txBox="1">
                <a:spLocks noChangeArrowheads="1"/>
              </p:cNvSpPr>
              <p:nvPr/>
            </p:nvSpPr>
            <p:spPr bwMode="auto">
              <a:xfrm>
                <a:off x="318639" y="4883998"/>
                <a:ext cx="2752613" cy="471539"/>
              </a:xfrm>
              <a:prstGeom prst="rect">
                <a:avLst/>
              </a:prstGeom>
              <a:noFill/>
              <a:ln w="9525">
                <a:noFill/>
                <a:miter lim="800000"/>
                <a:headEnd/>
                <a:tailEnd/>
              </a:ln>
              <a:effectLst/>
            </p:spPr>
            <p:txBody>
              <a:bodyPr wrap="none">
                <a:spAutoFit/>
              </a:bodyPr>
              <a:lstStyle/>
              <a:p>
                <a:pPr eaLnBrk="0" hangingPunct="0"/>
                <a:r>
                  <a:rPr lang="en-GB" sz="2400" dirty="0">
                    <a:latin typeface="+mn-lt"/>
                  </a:rPr>
                  <a:t>Finding angle </a:t>
                </a:r>
                <a14:m>
                  <m:oMath xmlns:m="http://schemas.openxmlformats.org/officeDocument/2006/math">
                    <m:r>
                      <a:rPr lang="en-US" i="1">
                        <a:latin typeface="Cambria Math" panose="02040503050406030204" pitchFamily="18" charset="0"/>
                      </a:rPr>
                      <m:t>𝑃</m:t>
                    </m:r>
                    <m:acc>
                      <m:accPr>
                        <m:chr m:val="̂"/>
                        <m:ctrlPr>
                          <a:rPr lang="en-US" i="1">
                            <a:latin typeface="Cambria Math" panose="02040503050406030204" pitchFamily="18" charset="0"/>
                          </a:rPr>
                        </m:ctrlPr>
                      </m:accPr>
                      <m:e>
                        <m:r>
                          <a:rPr lang="en-US" i="1">
                            <a:latin typeface="Cambria Math" panose="02040503050406030204" pitchFamily="18" charset="0"/>
                          </a:rPr>
                          <m:t>𝑅</m:t>
                        </m:r>
                      </m:e>
                    </m:acc>
                    <m:r>
                      <a:rPr lang="en-US" i="1">
                        <a:latin typeface="Cambria Math" panose="02040503050406030204" pitchFamily="18" charset="0"/>
                      </a:rPr>
                      <m:t>𝑄</m:t>
                    </m:r>
                  </m:oMath>
                </a14:m>
                <a:endParaRPr lang="en-GB" sz="2400" dirty="0">
                  <a:latin typeface="+mn-lt"/>
                </a:endParaRPr>
              </a:p>
            </p:txBody>
          </p:sp>
        </mc:Choice>
        <mc:Fallback>
          <p:sp>
            <p:nvSpPr>
              <p:cNvPr id="18" name="Text Box 5">
                <a:extLst>
                  <a:ext uri="{FF2B5EF4-FFF2-40B4-BE49-F238E27FC236}">
                    <a16:creationId xmlns:a16="http://schemas.microsoft.com/office/drawing/2014/main" id="{C55F5D36-3950-9903-7F4B-51D4AB5B61DE}"/>
                  </a:ext>
                </a:extLst>
              </p:cNvPr>
              <p:cNvSpPr txBox="1">
                <a:spLocks noRot="1" noChangeAspect="1" noMove="1" noResize="1" noEditPoints="1" noAdjustHandles="1" noChangeArrowheads="1" noChangeShapeType="1" noTextEdit="1"/>
              </p:cNvSpPr>
              <p:nvPr/>
            </p:nvSpPr>
            <p:spPr bwMode="auto">
              <a:xfrm>
                <a:off x="318639" y="4883998"/>
                <a:ext cx="2752613" cy="471539"/>
              </a:xfrm>
              <a:prstGeom prst="rect">
                <a:avLst/>
              </a:prstGeom>
              <a:blipFill>
                <a:blip r:embed="rId9"/>
                <a:stretch>
                  <a:fillRect l="-3319" t="-7692" r="-4646" b="-28205"/>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9" name="Text Box 21">
                <a:extLst>
                  <a:ext uri="{FF2B5EF4-FFF2-40B4-BE49-F238E27FC236}">
                    <a16:creationId xmlns:a16="http://schemas.microsoft.com/office/drawing/2014/main" id="{1D728E8E-B51E-3D0D-AD13-B557603B4C82}"/>
                  </a:ext>
                </a:extLst>
              </p:cNvPr>
              <p:cNvSpPr txBox="1">
                <a:spLocks noChangeArrowheads="1"/>
              </p:cNvSpPr>
              <p:nvPr/>
            </p:nvSpPr>
            <p:spPr bwMode="auto">
              <a:xfrm>
                <a:off x="1076324" y="5336376"/>
                <a:ext cx="3425874" cy="471539"/>
              </a:xfrm>
              <a:prstGeom prst="rect">
                <a:avLst/>
              </a:prstGeom>
              <a:noFill/>
              <a:ln w="9525">
                <a:noFill/>
                <a:miter lim="800000"/>
                <a:headEnd/>
                <a:tailEnd/>
              </a:ln>
              <a:effectLst/>
            </p:spPr>
            <p:txBody>
              <a:bodyPr wrap="none">
                <a:spAutoFit/>
              </a:bodyPr>
              <a:lstStyle/>
              <a:p>
                <a:pPr eaLnBrk="0" hangingPunct="0"/>
                <a14:m>
                  <m:oMath xmlns:m="http://schemas.openxmlformats.org/officeDocument/2006/math">
                    <m:r>
                      <a:rPr lang="en-US" i="1">
                        <a:latin typeface="Cambria Math" panose="02040503050406030204" pitchFamily="18" charset="0"/>
                      </a:rPr>
                      <m:t>𝑃</m:t>
                    </m:r>
                    <m:acc>
                      <m:accPr>
                        <m:chr m:val="̂"/>
                        <m:ctrlPr>
                          <a:rPr lang="en-US" i="1">
                            <a:latin typeface="Cambria Math" panose="02040503050406030204" pitchFamily="18" charset="0"/>
                          </a:rPr>
                        </m:ctrlPr>
                      </m:accPr>
                      <m:e>
                        <m:r>
                          <a:rPr lang="en-US" i="1">
                            <a:latin typeface="Cambria Math" panose="02040503050406030204" pitchFamily="18" charset="0"/>
                          </a:rPr>
                          <m:t>𝑅</m:t>
                        </m:r>
                      </m:e>
                    </m:acc>
                    <m:r>
                      <a:rPr lang="en-US" i="1">
                        <a:latin typeface="Cambria Math" panose="02040503050406030204" pitchFamily="18" charset="0"/>
                      </a:rPr>
                      <m:t>𝑄</m:t>
                    </m:r>
                  </m:oMath>
                </a14:m>
                <a:r>
                  <a:rPr lang="en-US" sz="2400" i="1" dirty="0">
                    <a:latin typeface="Times New Roman" pitchFamily="18" charset="0"/>
                  </a:rPr>
                  <a:t> </a:t>
                </a:r>
                <a:r>
                  <a:rPr lang="en-US" sz="2400" dirty="0"/>
                  <a:t>= 180</a:t>
                </a:r>
                <a:r>
                  <a:rPr lang="en-US" sz="2400" dirty="0">
                    <a:cs typeface="Arial" pitchFamily="34" charset="0"/>
                  </a:rPr>
                  <a:t>°</a:t>
                </a:r>
                <a:r>
                  <a:rPr lang="en-US" sz="2400" dirty="0"/>
                  <a:t> – 45</a:t>
                </a:r>
                <a:r>
                  <a:rPr lang="en-US" sz="2400" dirty="0">
                    <a:cs typeface="Arial" pitchFamily="34" charset="0"/>
                  </a:rPr>
                  <a:t>°</a:t>
                </a:r>
                <a:r>
                  <a:rPr lang="en-US" sz="2400" dirty="0"/>
                  <a:t> </a:t>
                </a:r>
                <a:r>
                  <a:rPr lang="en-US" dirty="0"/>
                  <a:t>– </a:t>
                </a:r>
                <a:r>
                  <a:rPr lang="en-US" sz="2400" dirty="0"/>
                  <a:t>65.4</a:t>
                </a:r>
                <a:r>
                  <a:rPr lang="en-US" sz="2400" dirty="0">
                    <a:cs typeface="Arial" pitchFamily="34" charset="0"/>
                  </a:rPr>
                  <a:t>°</a:t>
                </a:r>
                <a:endParaRPr lang="en-GB" sz="2400" dirty="0"/>
              </a:p>
            </p:txBody>
          </p:sp>
        </mc:Choice>
        <mc:Fallback>
          <p:sp>
            <p:nvSpPr>
              <p:cNvPr id="19" name="Text Box 21">
                <a:extLst>
                  <a:ext uri="{FF2B5EF4-FFF2-40B4-BE49-F238E27FC236}">
                    <a16:creationId xmlns:a16="http://schemas.microsoft.com/office/drawing/2014/main" id="{1D728E8E-B51E-3D0D-AD13-B557603B4C82}"/>
                  </a:ext>
                </a:extLst>
              </p:cNvPr>
              <p:cNvSpPr txBox="1">
                <a:spLocks noRot="1" noChangeAspect="1" noMove="1" noResize="1" noEditPoints="1" noAdjustHandles="1" noChangeArrowheads="1" noChangeShapeType="1" noTextEdit="1"/>
              </p:cNvSpPr>
              <p:nvPr/>
            </p:nvSpPr>
            <p:spPr bwMode="auto">
              <a:xfrm>
                <a:off x="1076324" y="5336376"/>
                <a:ext cx="3425874" cy="471539"/>
              </a:xfrm>
              <a:prstGeom prst="rect">
                <a:avLst/>
              </a:prstGeom>
              <a:blipFill>
                <a:blip r:embed="rId10"/>
                <a:stretch>
                  <a:fillRect l="-534" t="-7692" r="-1779" b="-28205"/>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0" name="Text Box 21">
                <a:extLst>
                  <a:ext uri="{FF2B5EF4-FFF2-40B4-BE49-F238E27FC236}">
                    <a16:creationId xmlns:a16="http://schemas.microsoft.com/office/drawing/2014/main" id="{5C803A9D-42C2-25C4-F384-A0F7D8898A19}"/>
                  </a:ext>
                </a:extLst>
              </p:cNvPr>
              <p:cNvSpPr txBox="1">
                <a:spLocks noChangeArrowheads="1"/>
              </p:cNvSpPr>
              <p:nvPr/>
            </p:nvSpPr>
            <p:spPr bwMode="auto">
              <a:xfrm>
                <a:off x="1151818" y="5929261"/>
                <a:ext cx="1794017" cy="471539"/>
              </a:xfrm>
              <a:prstGeom prst="rect">
                <a:avLst/>
              </a:prstGeom>
              <a:noFill/>
              <a:ln w="9525">
                <a:noFill/>
                <a:miter lim="800000"/>
                <a:headEnd/>
                <a:tailEnd/>
              </a:ln>
              <a:effectLst/>
            </p:spPr>
            <p:txBody>
              <a:bodyPr wrap="none">
                <a:spAutoFit/>
              </a:bodyPr>
              <a:lstStyle/>
              <a:p>
                <a:pPr eaLnBrk="0" hangingPunct="0"/>
                <a14:m>
                  <m:oMath xmlns:m="http://schemas.openxmlformats.org/officeDocument/2006/math">
                    <m:r>
                      <a:rPr lang="en-US" i="1">
                        <a:latin typeface="Cambria Math" panose="02040503050406030204" pitchFamily="18" charset="0"/>
                      </a:rPr>
                      <m:t>𝑃</m:t>
                    </m:r>
                    <m:acc>
                      <m:accPr>
                        <m:chr m:val="̂"/>
                        <m:ctrlPr>
                          <a:rPr lang="en-US" i="1">
                            <a:latin typeface="Cambria Math" panose="02040503050406030204" pitchFamily="18" charset="0"/>
                          </a:rPr>
                        </m:ctrlPr>
                      </m:accPr>
                      <m:e>
                        <m:r>
                          <a:rPr lang="en-US" i="1">
                            <a:latin typeface="Cambria Math" panose="02040503050406030204" pitchFamily="18" charset="0"/>
                          </a:rPr>
                          <m:t>𝑅</m:t>
                        </m:r>
                      </m:e>
                    </m:acc>
                    <m:r>
                      <a:rPr lang="en-US" i="1">
                        <a:latin typeface="Cambria Math" panose="02040503050406030204" pitchFamily="18" charset="0"/>
                      </a:rPr>
                      <m:t>𝑄</m:t>
                    </m:r>
                  </m:oMath>
                </a14:m>
                <a:r>
                  <a:rPr lang="en-US" sz="2400" i="1" dirty="0">
                    <a:latin typeface="Times New Roman" pitchFamily="18" charset="0"/>
                  </a:rPr>
                  <a:t> </a:t>
                </a:r>
                <a:r>
                  <a:rPr lang="en-US" sz="2400" dirty="0"/>
                  <a:t>= </a:t>
                </a:r>
                <a:r>
                  <a:rPr lang="en-US" sz="2400" dirty="0">
                    <a:solidFill>
                      <a:srgbClr val="FF6600"/>
                    </a:solidFill>
                  </a:rPr>
                  <a:t>69.6</a:t>
                </a:r>
                <a:r>
                  <a:rPr lang="en-US" sz="2400" dirty="0">
                    <a:solidFill>
                      <a:srgbClr val="FF6600"/>
                    </a:solidFill>
                    <a:cs typeface="Arial" pitchFamily="34" charset="0"/>
                  </a:rPr>
                  <a:t>°</a:t>
                </a:r>
                <a:endParaRPr lang="en-GB" sz="2400" dirty="0"/>
              </a:p>
            </p:txBody>
          </p:sp>
        </mc:Choice>
        <mc:Fallback>
          <p:sp>
            <p:nvSpPr>
              <p:cNvPr id="20" name="Text Box 21">
                <a:extLst>
                  <a:ext uri="{FF2B5EF4-FFF2-40B4-BE49-F238E27FC236}">
                    <a16:creationId xmlns:a16="http://schemas.microsoft.com/office/drawing/2014/main" id="{5C803A9D-42C2-25C4-F384-A0F7D8898A19}"/>
                  </a:ext>
                </a:extLst>
              </p:cNvPr>
              <p:cNvSpPr txBox="1">
                <a:spLocks noRot="1" noChangeAspect="1" noMove="1" noResize="1" noEditPoints="1" noAdjustHandles="1" noChangeArrowheads="1" noChangeShapeType="1" noTextEdit="1"/>
              </p:cNvSpPr>
              <p:nvPr/>
            </p:nvSpPr>
            <p:spPr bwMode="auto">
              <a:xfrm>
                <a:off x="1151818" y="5929261"/>
                <a:ext cx="1794017" cy="471539"/>
              </a:xfrm>
              <a:prstGeom prst="rect">
                <a:avLst/>
              </a:prstGeom>
              <a:blipFill>
                <a:blip r:embed="rId11"/>
                <a:stretch>
                  <a:fillRect l="-1020" t="-7792" r="-4422" b="-29870"/>
                </a:stretch>
              </a:blipFill>
              <a:ln w="9525">
                <a:noFill/>
                <a:miter lim="800000"/>
                <a:headEnd/>
                <a:tailEnd/>
              </a:ln>
              <a:effectLst/>
            </p:spPr>
            <p:txBody>
              <a:bodyPr/>
              <a:lstStyle/>
              <a:p>
                <a:r>
                  <a:rPr lang="en-US">
                    <a:noFill/>
                  </a:rPr>
                  <a:t> </a:t>
                </a:r>
              </a:p>
            </p:txBody>
          </p:sp>
        </mc:Fallback>
      </mc:AlternateContent>
    </p:spTree>
    <p:extLst>
      <p:ext uri="{BB962C8B-B14F-4D97-AF65-F5344CB8AC3E}">
        <p14:creationId xmlns:p14="http://schemas.microsoft.com/office/powerpoint/2010/main" val="1365453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577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578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7797" grpId="0"/>
      <p:bldP spid="1057813" grpId="0"/>
      <p:bldP spid="18" grpId="0"/>
      <p:bldP spid="19" grpId="0"/>
      <p:bldP spid="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cage&#10;&#10;Description automatically generated">
            <a:hlinkClick r:id="rId2"/>
            <a:extLst>
              <a:ext uri="{FF2B5EF4-FFF2-40B4-BE49-F238E27FC236}">
                <a16:creationId xmlns:a16="http://schemas.microsoft.com/office/drawing/2014/main" id="{F1229F4D-42CD-45F9-A346-0BEB3F4D814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009775" y="762000"/>
            <a:ext cx="5381625" cy="3457575"/>
          </a:xfrm>
          <a:prstGeom prst="rect">
            <a:avLst/>
          </a:prstGeom>
        </p:spPr>
      </p:pic>
      <p:sp>
        <p:nvSpPr>
          <p:cNvPr id="7" name="TextBox 6">
            <a:extLst>
              <a:ext uri="{FF2B5EF4-FFF2-40B4-BE49-F238E27FC236}">
                <a16:creationId xmlns:a16="http://schemas.microsoft.com/office/drawing/2014/main" id="{834A3044-064E-4F4F-9A40-DCB022A1AF45}"/>
              </a:ext>
            </a:extLst>
          </p:cNvPr>
          <p:cNvSpPr txBox="1"/>
          <p:nvPr/>
        </p:nvSpPr>
        <p:spPr>
          <a:xfrm>
            <a:off x="1524000" y="205115"/>
            <a:ext cx="6400800" cy="523220"/>
          </a:xfrm>
          <a:prstGeom prst="rect">
            <a:avLst/>
          </a:prstGeom>
          <a:noFill/>
        </p:spPr>
        <p:txBody>
          <a:bodyPr wrap="square" rtlCol="0">
            <a:spAutoFit/>
          </a:bodyPr>
          <a:lstStyle/>
          <a:p>
            <a:r>
              <a:rPr lang="en-US" sz="2800" dirty="0"/>
              <a:t>Thank you for using resources from</a:t>
            </a:r>
            <a:endParaRPr lang="en-GB" sz="2800" dirty="0"/>
          </a:p>
        </p:txBody>
      </p:sp>
      <p:sp>
        <p:nvSpPr>
          <p:cNvPr id="8" name="TextBox 7">
            <a:extLst>
              <a:ext uri="{FF2B5EF4-FFF2-40B4-BE49-F238E27FC236}">
                <a16:creationId xmlns:a16="http://schemas.microsoft.com/office/drawing/2014/main" id="{63C7B91D-FA43-4DDC-AF24-F0D95F8771D8}"/>
              </a:ext>
            </a:extLst>
          </p:cNvPr>
          <p:cNvSpPr txBox="1"/>
          <p:nvPr/>
        </p:nvSpPr>
        <p:spPr>
          <a:xfrm>
            <a:off x="1828800" y="4678740"/>
            <a:ext cx="5815012" cy="523220"/>
          </a:xfrm>
          <a:prstGeom prst="rect">
            <a:avLst/>
          </a:prstGeom>
          <a:noFill/>
        </p:spPr>
        <p:txBody>
          <a:bodyPr wrap="square" rtlCol="0">
            <a:spAutoFit/>
          </a:bodyPr>
          <a:lstStyle/>
          <a:p>
            <a:r>
              <a:rPr lang="en-US" sz="2800" dirty="0">
                <a:hlinkClick r:id="rId2"/>
              </a:rPr>
              <a:t>https://www.mathssupport.org</a:t>
            </a:r>
            <a:r>
              <a:rPr lang="en-US" sz="2800" dirty="0"/>
              <a:t> </a:t>
            </a:r>
            <a:endParaRPr lang="en-GB" sz="2800" dirty="0"/>
          </a:p>
        </p:txBody>
      </p:sp>
      <p:sp>
        <p:nvSpPr>
          <p:cNvPr id="9" name="TextBox 8">
            <a:extLst>
              <a:ext uri="{FF2B5EF4-FFF2-40B4-BE49-F238E27FC236}">
                <a16:creationId xmlns:a16="http://schemas.microsoft.com/office/drawing/2014/main" id="{BF331B16-2188-481D-902D-B24DB2D19006}"/>
              </a:ext>
            </a:extLst>
          </p:cNvPr>
          <p:cNvSpPr txBox="1"/>
          <p:nvPr/>
        </p:nvSpPr>
        <p:spPr>
          <a:xfrm>
            <a:off x="762000" y="5201960"/>
            <a:ext cx="7848600" cy="523220"/>
          </a:xfrm>
          <a:prstGeom prst="rect">
            <a:avLst/>
          </a:prstGeom>
          <a:noFill/>
        </p:spPr>
        <p:txBody>
          <a:bodyPr wrap="square" rtlCol="0">
            <a:spAutoFit/>
          </a:bodyPr>
          <a:lstStyle/>
          <a:p>
            <a:r>
              <a:rPr lang="en-US" sz="2800" dirty="0"/>
              <a:t>If you have a special request, drop us an email</a:t>
            </a:r>
            <a:endParaRPr lang="en-GB" sz="2800" dirty="0"/>
          </a:p>
        </p:txBody>
      </p:sp>
      <p:sp>
        <p:nvSpPr>
          <p:cNvPr id="10" name="TextBox 9">
            <a:extLst>
              <a:ext uri="{FF2B5EF4-FFF2-40B4-BE49-F238E27FC236}">
                <a16:creationId xmlns:a16="http://schemas.microsoft.com/office/drawing/2014/main" id="{B7DDA8DB-4973-4CCB-A3BF-CDF0FC0B875C}"/>
              </a:ext>
            </a:extLst>
          </p:cNvPr>
          <p:cNvSpPr txBox="1"/>
          <p:nvPr/>
        </p:nvSpPr>
        <p:spPr>
          <a:xfrm>
            <a:off x="2286000" y="5725180"/>
            <a:ext cx="4852988" cy="523220"/>
          </a:xfrm>
          <a:prstGeom prst="rect">
            <a:avLst/>
          </a:prstGeom>
          <a:noFill/>
        </p:spPr>
        <p:txBody>
          <a:bodyPr wrap="square" rtlCol="0">
            <a:spAutoFit/>
          </a:bodyPr>
          <a:lstStyle/>
          <a:p>
            <a:r>
              <a:rPr lang="en-US" sz="2800" dirty="0">
                <a:hlinkClick r:id="rId4"/>
              </a:rPr>
              <a:t>info@mathssupport.org</a:t>
            </a:r>
            <a:r>
              <a:rPr lang="en-US" sz="2800" dirty="0"/>
              <a:t> </a:t>
            </a:r>
            <a:endParaRPr lang="en-GB" sz="2800" dirty="0"/>
          </a:p>
        </p:txBody>
      </p:sp>
      <p:sp>
        <p:nvSpPr>
          <p:cNvPr id="11" name="Rectangle 10">
            <a:hlinkClick r:id="rId5"/>
            <a:extLst>
              <a:ext uri="{FF2B5EF4-FFF2-40B4-BE49-F238E27FC236}">
                <a16:creationId xmlns:a16="http://schemas.microsoft.com/office/drawing/2014/main" id="{385B5B7E-21DC-4261-B654-DEFEDE6D812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5"/>
            <a:extLst>
              <a:ext uri="{FF2B5EF4-FFF2-40B4-BE49-F238E27FC236}">
                <a16:creationId xmlns:a16="http://schemas.microsoft.com/office/drawing/2014/main" id="{F35685D4-CF87-4E82-8D62-66EF53CDEA76}"/>
              </a:ext>
            </a:extLst>
          </p:cNvPr>
          <p:cNvSpPr/>
          <p:nvPr/>
        </p:nvSpPr>
        <p:spPr>
          <a:xfrm>
            <a:off x="4953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E8983EF-CE04-4600-8A87-8640EEF47371}"/>
              </a:ext>
            </a:extLst>
          </p:cNvPr>
          <p:cNvSpPr txBox="1"/>
          <p:nvPr/>
        </p:nvSpPr>
        <p:spPr>
          <a:xfrm>
            <a:off x="1524000" y="4155520"/>
            <a:ext cx="6400800" cy="523220"/>
          </a:xfrm>
          <a:prstGeom prst="rect">
            <a:avLst/>
          </a:prstGeom>
          <a:noFill/>
        </p:spPr>
        <p:txBody>
          <a:bodyPr wrap="square" rtlCol="0">
            <a:spAutoFit/>
          </a:bodyPr>
          <a:lstStyle/>
          <a:p>
            <a:r>
              <a:rPr lang="en-US" sz="2800" dirty="0"/>
              <a:t>For more resources visit our website</a:t>
            </a:r>
            <a:endParaRPr lang="en-GB" sz="2800" dirty="0"/>
          </a:p>
        </p:txBody>
      </p:sp>
    </p:spTree>
    <p:extLst>
      <p:ext uri="{BB962C8B-B14F-4D97-AF65-F5344CB8AC3E}">
        <p14:creationId xmlns:p14="http://schemas.microsoft.com/office/powerpoint/2010/main" val="9386976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Personalizado 1">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1_10_solvexpeqs" id="{BFB07C4A-7573-457B-9229-667375C26C2E}" vid="{31DC8531-9E75-490C-A2AB-54B4CC27F20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4_IBAA</Template>
  <TotalTime>351</TotalTime>
  <Words>783</Words>
  <Application>Microsoft Office PowerPoint</Application>
  <PresentationFormat>On-screen Show (4:3)</PresentationFormat>
  <Paragraphs>196</Paragraphs>
  <Slides>9</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Cambria Math</vt:lpstr>
      <vt:lpstr>Comic Sans MS</vt:lpstr>
      <vt:lpstr>Symbol</vt:lpstr>
      <vt:lpstr>Times New Roman</vt:lpstr>
      <vt:lpstr>Wingdings 2</vt:lpstr>
      <vt:lpstr>Theme1</vt:lpstr>
      <vt:lpstr>The sine rule</vt:lpstr>
      <vt:lpstr>The sine rule</vt:lpstr>
      <vt:lpstr>PowerPoint Presentation</vt:lpstr>
      <vt:lpstr>PowerPoint Presentation</vt:lpstr>
      <vt:lpstr>Using the sine rule to find side lengths</vt:lpstr>
      <vt:lpstr>PowerPoint Presentation</vt:lpstr>
      <vt:lpstr>PowerPoint Presentation</vt:lpstr>
      <vt:lpstr>PowerPoint Presentation</vt:lpstr>
      <vt:lpstr>PowerPoint Presentation</vt:lpstr>
    </vt:vector>
  </TitlesOfParts>
  <Company>CCSD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sine rule</dc:title>
  <dc:creator>Mathssupport</dc:creator>
  <cp:lastModifiedBy>Orlando Hurtado</cp:lastModifiedBy>
  <cp:revision>11</cp:revision>
  <dcterms:created xsi:type="dcterms:W3CDTF">2020-03-26T17:33:12Z</dcterms:created>
  <dcterms:modified xsi:type="dcterms:W3CDTF">2023-07-26T11:40:20Z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Timer">
    <vt:bool>true</vt:bool>
  </property>
  <property fmtid="{D5CDD505-2E9C-101B-9397-08002B2CF9AE}" pid="3" name="ShowPercent">
    <vt:bool>true</vt:bool>
  </property>
</Properties>
</file>