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15" r:id="rId2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E9FCF-F3E6-4D50-9DF7-B184E645ECFB}" type="slidenum">
              <a:rPr lang="en-GB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154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567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0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59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53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C73A6-AF73-4BA2-80EC-569CE9E45C9A}" type="slidenum">
              <a:rPr lang="en-GB"/>
              <a:pPr/>
              <a:t>15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9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16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822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3251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576698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789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7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85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4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478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30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5D7A74-6B0D-4823-AD5E-B2D2CC15A8D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63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92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28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BF6A1BA-2A36-4355-A4A7-9CCDDE5B632A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14C9080-BA5E-42E0-A3E8-CE87947DE40B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78BCF3-4011-4E1D-ACA4-09D729CFE9C7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28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Trigonometric ratios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3152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dirty="0"/>
              <a:t>LO: Use the trigonometric ratios to calculate sides or angles in right-angled triangles.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1A4406A-389D-46D6-923E-BE908BF65DF1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19B5433-39D6-4D56-9222-4A442E3A38CF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Relation between sine, cosine and tangent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54781" y="1443679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2663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In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921009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860908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Pie 31"/>
          <p:cNvSpPr/>
          <p:nvPr/>
        </p:nvSpPr>
        <p:spPr>
          <a:xfrm>
            <a:off x="395536" y="2503654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4348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94669" y="411683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3487" y="412625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871308" y="313209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411760" y="5318720"/>
            <a:ext cx="396044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427427" y="158423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4266285" y="154425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700496" y="415182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456615" y="3420381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761000" y="309578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3423400" y="2352544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3423400" y="3187388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4275168" y="239384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4271709" y="322310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6956295" y="1612755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6956295" y="2051868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6770" y="2031231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6540063" y="312123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49"/>
              <p:cNvSpPr txBox="1">
                <a:spLocks noChangeArrowheads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Line 50"/>
          <p:cNvSpPr>
            <a:spLocks noChangeShapeType="1"/>
          </p:cNvSpPr>
          <p:nvPr/>
        </p:nvSpPr>
        <p:spPr bwMode="auto">
          <a:xfrm>
            <a:off x="6994840" y="336585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51"/>
              <p:cNvSpPr txBox="1">
                <a:spLocks noChangeArrowheads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47"/>
          <p:cNvSpPr txBox="1">
            <a:spLocks noChangeArrowheads="1"/>
          </p:cNvSpPr>
          <p:nvPr/>
        </p:nvSpPr>
        <p:spPr bwMode="auto">
          <a:xfrm>
            <a:off x="6723810" y="439851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47"/>
          <p:cNvSpPr txBox="1">
            <a:spLocks noChangeArrowheads="1"/>
          </p:cNvSpPr>
          <p:nvPr/>
        </p:nvSpPr>
        <p:spPr bwMode="auto">
          <a:xfrm>
            <a:off x="3082220" y="5558716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5" name="Text Box 47"/>
          <p:cNvSpPr txBox="1">
            <a:spLocks noChangeArrowheads="1"/>
          </p:cNvSpPr>
          <p:nvPr/>
        </p:nvSpPr>
        <p:spPr bwMode="auto">
          <a:xfrm>
            <a:off x="3930529" y="559443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4406642" y="539188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7" name="Line 50"/>
          <p:cNvSpPr>
            <a:spLocks noChangeShapeType="1"/>
          </p:cNvSpPr>
          <p:nvPr/>
        </p:nvSpPr>
        <p:spPr bwMode="auto">
          <a:xfrm>
            <a:off x="4406642" y="5830994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 Box 51"/>
          <p:cNvSpPr txBox="1">
            <a:spLocks noChangeArrowheads="1"/>
          </p:cNvSpPr>
          <p:nvPr/>
        </p:nvSpPr>
        <p:spPr bwMode="auto">
          <a:xfrm>
            <a:off x="4397117" y="5810357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5479706" y="820648"/>
            <a:ext cx="36642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Finding the ratio between sine and cosine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hlinkClick r:id="rId9"/>
            <a:extLst>
              <a:ext uri="{FF2B5EF4-FFF2-40B4-BE49-F238E27FC236}">
                <a16:creationId xmlns:a16="http://schemas.microsoft.com/office/drawing/2014/main" id="{F8DB18C0-1896-4671-96CF-179D3CB532C3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>
            <a:hlinkClick r:id="rId9"/>
            <a:extLst>
              <a:ext uri="{FF2B5EF4-FFF2-40B4-BE49-F238E27FC236}">
                <a16:creationId xmlns:a16="http://schemas.microsoft.com/office/drawing/2014/main" id="{122AB43A-CA92-4EAE-9BC7-F9E07B7B952F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7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0" grpId="0"/>
      <p:bldP spid="84" grpId="0"/>
      <p:bldP spid="79" grpId="0"/>
      <p:bldP spid="87" grpId="0"/>
      <p:bldP spid="90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3" grpId="1"/>
      <p:bldP spid="54" grpId="0"/>
      <p:bldP spid="55" grpId="0" animBg="1"/>
      <p:bldP spid="56" grpId="0"/>
      <p:bldP spid="57" grpId="0"/>
      <p:bldP spid="58" grpId="0"/>
      <p:bldP spid="59" grpId="0" animBg="1"/>
      <p:bldP spid="60" grpId="0"/>
      <p:bldP spid="62" grpId="0"/>
      <p:bldP spid="63" grpId="0"/>
      <p:bldP spid="63" grpId="1"/>
      <p:bldP spid="64" grpId="0"/>
      <p:bldP spid="65" grpId="0"/>
      <p:bldP spid="66" grpId="0"/>
      <p:bldP spid="67" grpId="0" animBg="1"/>
      <p:bldP spid="6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5292" y="129749"/>
            <a:ext cx="7773988" cy="6111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Finding side </a:t>
            </a:r>
            <a:r>
              <a:rPr lang="en-GB" sz="4400" dirty="0"/>
              <a:t>lengths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8925" y="955674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97657" y="3890962"/>
            <a:ext cx="2370137" cy="2778125"/>
            <a:chOff x="187" y="1994"/>
            <a:chExt cx="1493" cy="1750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54°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79" y="266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423" y="2627"/>
              <a:ext cx="5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/>
                <a:t>12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1125" y="2251074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85292" y="3113018"/>
            <a:ext cx="88463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 and we want to find the length of the side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the angle,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72000" y="3890962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sin </a:t>
              </a:r>
              <a:r>
                <a:rPr lang="en-GB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43400" y="4716462"/>
            <a:ext cx="1906588" cy="873125"/>
            <a:chOff x="2441" y="3146"/>
            <a:chExt cx="1201" cy="550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8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54°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12" y="3146"/>
              <a:ext cx="330" cy="550"/>
              <a:chOff x="3348" y="3146"/>
              <a:chExt cx="330" cy="550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146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48" y="3408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12</a:t>
                </a:r>
              </a:p>
            </p:txBody>
          </p:sp>
        </p:grpSp>
      </p:grp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116513" y="5540374"/>
            <a:ext cx="2249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12 (sin 54°)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29238" y="5948362"/>
            <a:ext cx="1579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9.71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3526" y="4575472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5101" y="4727575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231755" y="624787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0" name="Rectangle 72"/>
          <p:cNvSpPr>
            <a:spLocks noChangeArrowheads="1"/>
          </p:cNvSpPr>
          <p:nvPr/>
        </p:nvSpPr>
        <p:spPr bwMode="auto">
          <a:xfrm>
            <a:off x="5802659" y="5334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1" name="Text Box 73"/>
          <p:cNvSpPr txBox="1">
            <a:spLocks noChangeArrowheads="1"/>
          </p:cNvSpPr>
          <p:nvPr/>
        </p:nvSpPr>
        <p:spPr bwMode="auto">
          <a:xfrm>
            <a:off x="6918672" y="533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2" name="Text Box 74"/>
          <p:cNvSpPr txBox="1">
            <a:spLocks noChangeArrowheads="1"/>
          </p:cNvSpPr>
          <p:nvPr/>
        </p:nvSpPr>
        <p:spPr bwMode="auto">
          <a:xfrm>
            <a:off x="8036272" y="5334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2995288" y="2736849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201776E9-CD39-4E09-9282-1E40962DDFCC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FEAEB35C-6D53-473D-BEBD-2FD411EFA684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09" grpId="0"/>
      <p:bldP spid="46110" grpId="0"/>
      <p:bldP spid="4" grpId="0"/>
      <p:bldP spid="6" grpId="0"/>
      <p:bldP spid="7" grpId="0"/>
      <p:bldP spid="30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1147" y="203078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58999" y="3620673"/>
            <a:ext cx="1897062" cy="3049588"/>
            <a:chOff x="405" y="1862"/>
            <a:chExt cx="1195" cy="1921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1173" y="2308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25°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2519575" flipH="1" flipV="1">
              <a:off x="1291" y="1862"/>
              <a:ext cx="309" cy="357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642" y="2612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769" y="3550"/>
              <a:ext cx="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14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4463" y="2296318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395536" y="3034628"/>
            <a:ext cx="87484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side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109244" y="3853782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sin </a:t>
              </a:r>
              <a:r>
                <a:rPr lang="en-GB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886994" y="4663590"/>
            <a:ext cx="1979613" cy="765175"/>
            <a:chOff x="2441" y="3159"/>
            <a:chExt cx="1247" cy="482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87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25°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56" y="3159"/>
              <a:ext cx="332" cy="482"/>
              <a:chOff x="3392" y="3159"/>
              <a:chExt cx="332" cy="482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353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92" y="3159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927259" y="6202488"/>
            <a:ext cx="175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33.13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88793" y="451473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871396" y="621797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386298" y="477721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4721648" y="5256337"/>
            <a:ext cx="1670051" cy="893764"/>
            <a:chOff x="2942" y="3137"/>
            <a:chExt cx="1052" cy="563"/>
          </a:xfrm>
        </p:grpSpPr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3282" y="3409"/>
              <a:ext cx="7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25°</a:t>
              </a:r>
            </a:p>
          </p:txBody>
        </p:sp>
        <p:grpSp>
          <p:nvGrpSpPr>
            <p:cNvPr id="34" name="Group 27"/>
            <p:cNvGrpSpPr>
              <a:grpSpLocks/>
            </p:cNvGrpSpPr>
            <p:nvPr/>
          </p:nvGrpSpPr>
          <p:grpSpPr bwMode="auto">
            <a:xfrm>
              <a:off x="2942" y="3137"/>
              <a:ext cx="963" cy="429"/>
              <a:chOff x="2978" y="3137"/>
              <a:chExt cx="963" cy="429"/>
            </a:xfrm>
          </p:grpSpPr>
          <p:sp>
            <p:nvSpPr>
              <p:cNvPr id="35" name="Text Box 24"/>
              <p:cNvSpPr txBox="1">
                <a:spLocks noChangeArrowheads="1"/>
              </p:cNvSpPr>
              <p:nvPr/>
            </p:nvSpPr>
            <p:spPr bwMode="auto">
              <a:xfrm>
                <a:off x="2978" y="3275"/>
                <a:ext cx="36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endParaRPr lang="en-GB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" name="Line 25"/>
              <p:cNvSpPr>
                <a:spLocks noChangeShapeType="1"/>
              </p:cNvSpPr>
              <p:nvPr/>
            </p:nvSpPr>
            <p:spPr bwMode="auto">
              <a:xfrm flipV="1">
                <a:off x="3387" y="3419"/>
                <a:ext cx="5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Text Box 26"/>
              <p:cNvSpPr txBox="1">
                <a:spLocks noChangeArrowheads="1"/>
              </p:cNvSpPr>
              <p:nvPr/>
            </p:nvSpPr>
            <p:spPr bwMode="auto">
              <a:xfrm>
                <a:off x="3510" y="3137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  <p:sp>
        <p:nvSpPr>
          <p:cNvPr id="38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9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40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288925" y="1066800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3022905" y="2748880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3" name="Rectangle 42">
            <a:hlinkClick r:id="rId3"/>
            <a:extLst>
              <a:ext uri="{FF2B5EF4-FFF2-40B4-BE49-F238E27FC236}">
                <a16:creationId xmlns:a16="http://schemas.microsoft.com/office/drawing/2014/main" id="{D6515FDD-CA50-4A33-91CF-A0EAFA7F84C8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>
            <a:hlinkClick r:id="rId3"/>
            <a:extLst>
              <a:ext uri="{FF2B5EF4-FFF2-40B4-BE49-F238E27FC236}">
                <a16:creationId xmlns:a16="http://schemas.microsoft.com/office/drawing/2014/main" id="{91FD2380-04AF-49A8-9ED1-A4049C989BCB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8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9097" y="150782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95499" y="3776934"/>
            <a:ext cx="2022475" cy="2817813"/>
            <a:chOff x="187" y="1994"/>
            <a:chExt cx="1274" cy="1775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65°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661" y="262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983" y="3536"/>
              <a:ext cx="3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3 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70969" y="2195584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Find 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29568" y="2965252"/>
            <a:ext cx="86044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adjacent</a:t>
            </a:r>
            <a:r>
              <a:rPr lang="en-GB" dirty="0"/>
              <a:t> to the angle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73588" y="3770849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75943" y="4608783"/>
            <a:ext cx="1835151" cy="800101"/>
            <a:chOff x="2441" y="3158"/>
            <a:chExt cx="1156" cy="504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65°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40" y="3158"/>
              <a:ext cx="257" cy="504"/>
              <a:chOff x="3376" y="3158"/>
              <a:chExt cx="257" cy="504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390" y="3374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76" y="3158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410901" y="6143372"/>
            <a:ext cx="1407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7.10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1368" y="446144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2943" y="461354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229597" y="613384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5188744" y="5267322"/>
            <a:ext cx="1755776" cy="893764"/>
            <a:chOff x="2942" y="3137"/>
            <a:chExt cx="1106" cy="563"/>
          </a:xfrm>
        </p:grpSpPr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3282" y="3409"/>
              <a:ext cx="7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cos 65°</a:t>
              </a:r>
            </a:p>
          </p:txBody>
        </p:sp>
        <p:grpSp>
          <p:nvGrpSpPr>
            <p:cNvPr id="31" name="Group 27"/>
            <p:cNvGrpSpPr>
              <a:grpSpLocks/>
            </p:cNvGrpSpPr>
            <p:nvPr/>
          </p:nvGrpSpPr>
          <p:grpSpPr bwMode="auto">
            <a:xfrm>
              <a:off x="2942" y="3137"/>
              <a:ext cx="963" cy="429"/>
              <a:chOff x="2978" y="3137"/>
              <a:chExt cx="963" cy="429"/>
            </a:xfrm>
          </p:grpSpPr>
          <p:sp>
            <p:nvSpPr>
              <p:cNvPr id="32" name="Text Box 24"/>
              <p:cNvSpPr txBox="1">
                <a:spLocks noChangeArrowheads="1"/>
              </p:cNvSpPr>
              <p:nvPr/>
            </p:nvSpPr>
            <p:spPr bwMode="auto">
              <a:xfrm>
                <a:off x="2978" y="3275"/>
                <a:ext cx="36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endParaRPr lang="en-GB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 flipV="1">
                <a:off x="3387" y="3419"/>
                <a:ext cx="5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3510" y="3137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sp>
        <p:nvSpPr>
          <p:cNvPr id="35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6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7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95499" y="993742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3040367" y="2664735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6B854A0F-87DE-46C4-B0A4-3DE06AAD5048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D44B46DE-00A3-4CB5-AEC2-04D09557D9FB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6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6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813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89761" y="3654443"/>
            <a:ext cx="2063749" cy="2647950"/>
            <a:chOff x="381" y="1862"/>
            <a:chExt cx="1300" cy="1668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1173" y="2308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42°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2519575" flipH="1" flipV="1">
              <a:off x="1291" y="1862"/>
              <a:ext cx="309" cy="357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70" y="277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381" y="2694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9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3510" y="2184531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77246" y="2981008"/>
            <a:ext cx="85733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hypotenuse </a:t>
            </a:r>
            <a:r>
              <a:rPr lang="en-GB" dirty="0"/>
              <a:t>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adjacent </a:t>
            </a:r>
            <a:r>
              <a:rPr lang="en-GB" dirty="0"/>
              <a:t>to the angle 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945523" y="3809921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645692" y="4593352"/>
            <a:ext cx="1835150" cy="896938"/>
            <a:chOff x="2441" y="3128"/>
            <a:chExt cx="1156" cy="565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42°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57" y="3128"/>
              <a:ext cx="240" cy="565"/>
              <a:chOff x="3393" y="3128"/>
              <a:chExt cx="240" cy="565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03" y="3128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98" y="3402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765751" y="6059488"/>
            <a:ext cx="1579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6.69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7655" y="454850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840258" y="625174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355160" y="481098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563928" y="5438771"/>
            <a:ext cx="2162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9 (cos 42°)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195693" y="878812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3002133" y="2643616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1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42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43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6914810C-8A67-471D-82BA-36B431A3CCFA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12166A8F-83E4-4AF4-AD7C-D0909FBFCE85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2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8" grpId="0"/>
      <p:bldP spid="40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88925" y="189008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Finding side lengths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288925" y="1031874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5126" y="3877322"/>
            <a:ext cx="2370137" cy="2794000"/>
            <a:chOff x="187" y="1994"/>
            <a:chExt cx="1493" cy="1760"/>
          </a:xfrm>
        </p:grpSpPr>
        <p:sp>
          <p:nvSpPr>
            <p:cNvPr id="1947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947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 b="1" dirty="0"/>
                <a:t>60°</a:t>
              </a:r>
            </a:p>
          </p:txBody>
        </p:sp>
        <p:sp>
          <p:nvSpPr>
            <p:cNvPr id="1947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lnTo>
                    <a:pt x="10781" y="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9481" name="Text Box 12"/>
            <p:cNvSpPr txBox="1">
              <a:spLocks noChangeArrowheads="1"/>
            </p:cNvSpPr>
            <p:nvPr/>
          </p:nvSpPr>
          <p:spPr bwMode="auto">
            <a:xfrm>
              <a:off x="1479" y="266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9482" name="Text Box 13"/>
            <p:cNvSpPr txBox="1">
              <a:spLocks noChangeArrowheads="1"/>
            </p:cNvSpPr>
            <p:nvPr/>
          </p:nvSpPr>
          <p:spPr bwMode="auto">
            <a:xfrm>
              <a:off x="703" y="3521"/>
              <a:ext cx="5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 b="1" dirty="0"/>
                <a:t>8.7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66900" y="2213992"/>
            <a:ext cx="392447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Find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05395" y="3059966"/>
            <a:ext cx="83935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/>
              <a:t>We are given the </a:t>
            </a:r>
            <a:r>
              <a:rPr lang="en-GB" sz="2400" b="1" dirty="0">
                <a:solidFill>
                  <a:srgbClr val="FF6600"/>
                </a:solidFill>
              </a:rPr>
              <a:t>adjacent</a:t>
            </a:r>
            <a:r>
              <a:rPr lang="en-GB" sz="2400" dirty="0"/>
              <a:t>  side and we want to find the length of the side </a:t>
            </a:r>
            <a:r>
              <a:rPr lang="en-GB" sz="2400" b="1" dirty="0">
                <a:solidFill>
                  <a:srgbClr val="FF6600"/>
                </a:solidFill>
              </a:rPr>
              <a:t>opposite</a:t>
            </a:r>
            <a:r>
              <a:rPr lang="en-GB" sz="2400" dirty="0"/>
              <a:t> the angle,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69519" y="4038601"/>
            <a:ext cx="2976563" cy="825500"/>
            <a:chOff x="2598" y="2591"/>
            <a:chExt cx="1875" cy="520"/>
          </a:xfrm>
        </p:grpSpPr>
        <p:sp>
          <p:nvSpPr>
            <p:cNvPr id="1947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tan </a:t>
              </a:r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θ</a:t>
              </a:r>
              <a:r>
                <a:rPr lang="en-GB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GB" sz="2400" dirty="0">
                  <a:solidFill>
                    <a:schemeClr val="tx1"/>
                  </a:solidFill>
                  <a:cs typeface="Times New Roman" pitchFamily="18" charset="0"/>
                </a:rPr>
                <a:t>=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376" y="2591"/>
              <a:ext cx="1097" cy="520"/>
              <a:chOff x="3927" y="2544"/>
              <a:chExt cx="1097" cy="520"/>
            </a:xfrm>
          </p:grpSpPr>
          <p:sp>
            <p:nvSpPr>
              <p:cNvPr id="1947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947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9476" name="Text Box 21"/>
              <p:cNvSpPr txBox="1">
                <a:spLocks noChangeArrowheads="1"/>
              </p:cNvSpPr>
              <p:nvPr/>
            </p:nvSpPr>
            <p:spPr bwMode="auto">
              <a:xfrm>
                <a:off x="4068" y="2773"/>
                <a:ext cx="90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43401" y="4792665"/>
            <a:ext cx="2019301" cy="877888"/>
            <a:chOff x="2441" y="3146"/>
            <a:chExt cx="1272" cy="553"/>
          </a:xfrm>
        </p:grpSpPr>
        <p:sp>
          <p:nvSpPr>
            <p:cNvPr id="1946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tan 60° </a:t>
              </a:r>
              <a:r>
                <a:rPr lang="en-GB" sz="2400" dirty="0">
                  <a:solidFill>
                    <a:schemeClr val="tx1"/>
                  </a:solidFill>
                  <a:cs typeface="Times New Roman" pitchFamily="18" charset="0"/>
                </a:rPr>
                <a:t>=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3312" y="3146"/>
              <a:ext cx="401" cy="553"/>
              <a:chOff x="3348" y="3146"/>
              <a:chExt cx="401" cy="553"/>
            </a:xfrm>
          </p:grpSpPr>
          <p:sp>
            <p:nvSpPr>
              <p:cNvPr id="1946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146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947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9471" name="Text Box 26"/>
              <p:cNvSpPr txBox="1">
                <a:spLocks noChangeArrowheads="1"/>
              </p:cNvSpPr>
              <p:nvPr/>
            </p:nvSpPr>
            <p:spPr bwMode="auto">
              <a:xfrm>
                <a:off x="3348" y="3408"/>
                <a:ext cx="40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8.7</a:t>
                </a:r>
              </a:p>
            </p:txBody>
          </p:sp>
        </p:grpSp>
      </p:grp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112564" y="5691191"/>
            <a:ext cx="2499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8.7 × tan 60°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03151" y="6209657"/>
            <a:ext cx="1888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=</a:t>
            </a:r>
            <a:r>
              <a:rPr lang="en-GB" sz="2400" b="1" dirty="0">
                <a:solidFill>
                  <a:srgbClr val="FF6600"/>
                </a:solidFill>
              </a:rPr>
              <a:t> 15.07 cm</a:t>
            </a:r>
          </a:p>
        </p:txBody>
      </p:sp>
      <p:sp>
        <p:nvSpPr>
          <p:cNvPr id="27" name="Rectangle 72"/>
          <p:cNvSpPr>
            <a:spLocks noChangeArrowheads="1"/>
          </p:cNvSpPr>
          <p:nvPr/>
        </p:nvSpPr>
        <p:spPr bwMode="auto">
          <a:xfrm>
            <a:off x="5802659" y="6096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28" name="Text Box 73"/>
          <p:cNvSpPr txBox="1">
            <a:spLocks noChangeArrowheads="1"/>
          </p:cNvSpPr>
          <p:nvPr/>
        </p:nvSpPr>
        <p:spPr bwMode="auto">
          <a:xfrm>
            <a:off x="6918672" y="6096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29" name="Text Box 74"/>
          <p:cNvSpPr txBox="1">
            <a:spLocks noChangeArrowheads="1"/>
          </p:cNvSpPr>
          <p:nvPr/>
        </p:nvSpPr>
        <p:spPr bwMode="auto">
          <a:xfrm>
            <a:off x="8036272" y="6096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77183" y="471328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31" name="Rectangle 30"/>
          <p:cNvSpPr/>
          <p:nvPr/>
        </p:nvSpPr>
        <p:spPr>
          <a:xfrm>
            <a:off x="840258" y="621681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2366643" y="4682010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108937" y="2738884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A426DFA2-341E-4239-B6E8-5FE410E11F3C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D0469C5A-1A34-437E-B69B-464E73CB0192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4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09" grpId="0"/>
      <p:bldP spid="46110" grpId="0"/>
      <p:bldP spid="29" grpId="0"/>
      <p:bldP spid="30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091784" y="2295194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2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In the right-angled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ABC, </a:t>
            </a:r>
            <a:r>
              <a:rPr lang="en-US" sz="2400" dirty="0"/>
              <a:t>if we wish to find the size of an acute angle we need to know the length of two sides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903889" y="253284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2400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903889" y="347274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" name="Pie 31"/>
          <p:cNvSpPr/>
          <p:nvPr/>
        </p:nvSpPr>
        <p:spPr>
          <a:xfrm>
            <a:off x="491852" y="211548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0612" y="20466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39194" y="372389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18012" y="373331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967624" y="2743928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4634444" y="2421766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5374891" y="24252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585288" y="378457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44114" y="30322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726418" y="2345181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418" y="2345181"/>
                <a:ext cx="270394" cy="6326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941476" y="269239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4604021" y="3877878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4619020" y="5204346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5455789" y="39191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5467329" y="52400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800218" y="3771316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218" y="3771316"/>
                <a:ext cx="264816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98483" y="5159093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483" y="5159093"/>
                <a:ext cx="270394" cy="632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"/>
          <p:cNvSpPr txBox="1">
            <a:spLocks noChangeArrowheads="1"/>
          </p:cNvSpPr>
          <p:nvPr/>
        </p:nvSpPr>
        <p:spPr>
          <a:xfrm>
            <a:off x="338137" y="-7200"/>
            <a:ext cx="7812741" cy="812711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4000" dirty="0"/>
              <a:t>Finding angles</a:t>
            </a:r>
          </a:p>
        </p:txBody>
      </p:sp>
      <p:sp>
        <p:nvSpPr>
          <p:cNvPr id="2" name="Rectangle 1"/>
          <p:cNvSpPr/>
          <p:nvPr/>
        </p:nvSpPr>
        <p:spPr>
          <a:xfrm>
            <a:off x="4249437" y="242349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If</a:t>
            </a:r>
            <a:endParaRPr lang="en-GB" sz="2400" dirty="0"/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930566" y="2421766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257824" y="24252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609351" y="2345181"/>
                <a:ext cx="1083053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sin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351" y="2345181"/>
                <a:ext cx="1083053" cy="552715"/>
              </a:xfrm>
              <a:prstGeom prst="rect">
                <a:avLst/>
              </a:prstGeom>
              <a:blipFill rotWithShape="0">
                <a:blip r:embed="rId6"/>
                <a:stretch>
                  <a:fillRect l="-16854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6132370" y="2423490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then</a:t>
            </a:r>
            <a:endParaRPr lang="en-GB" sz="2400" dirty="0"/>
          </a:p>
        </p:txBody>
      </p:sp>
      <p:sp>
        <p:nvSpPr>
          <p:cNvPr id="69" name="Rectangle 68"/>
          <p:cNvSpPr/>
          <p:nvPr/>
        </p:nvSpPr>
        <p:spPr>
          <a:xfrm>
            <a:off x="4249437" y="3865137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If</a:t>
            </a:r>
            <a:endParaRPr lang="en-GB" sz="2400" dirty="0"/>
          </a:p>
        </p:txBody>
      </p:sp>
      <p:sp>
        <p:nvSpPr>
          <p:cNvPr id="70" name="Text Box 47"/>
          <p:cNvSpPr txBox="1">
            <a:spLocks noChangeArrowheads="1"/>
          </p:cNvSpPr>
          <p:nvPr/>
        </p:nvSpPr>
        <p:spPr bwMode="auto">
          <a:xfrm>
            <a:off x="6930566" y="3863413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7257824" y="386691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609351" y="3786828"/>
                <a:ext cx="1168012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cos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351" y="3786828"/>
                <a:ext cx="1168012" cy="552715"/>
              </a:xfrm>
              <a:prstGeom prst="rect">
                <a:avLst/>
              </a:prstGeom>
              <a:blipFill rotWithShape="0">
                <a:blip r:embed="rId7"/>
                <a:stretch>
                  <a:fillRect l="-15625" b="-175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6132370" y="3865137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then</a:t>
            </a:r>
            <a:endParaRPr lang="en-GB" sz="2400" dirty="0"/>
          </a:p>
        </p:txBody>
      </p:sp>
      <p:sp>
        <p:nvSpPr>
          <p:cNvPr id="75" name="Rectangle 74"/>
          <p:cNvSpPr/>
          <p:nvPr/>
        </p:nvSpPr>
        <p:spPr>
          <a:xfrm>
            <a:off x="4246656" y="5191605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If</a:t>
            </a:r>
            <a:endParaRPr lang="en-GB" sz="2400" dirty="0"/>
          </a:p>
        </p:txBody>
      </p:sp>
      <p:sp>
        <p:nvSpPr>
          <p:cNvPr id="76" name="Text Box 47"/>
          <p:cNvSpPr txBox="1">
            <a:spLocks noChangeArrowheads="1"/>
          </p:cNvSpPr>
          <p:nvPr/>
        </p:nvSpPr>
        <p:spPr bwMode="auto">
          <a:xfrm>
            <a:off x="6927785" y="5189881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7255043" y="51933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606570" y="5113296"/>
                <a:ext cx="1150380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tan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570" y="5113296"/>
                <a:ext cx="1150380" cy="552715"/>
              </a:xfrm>
              <a:prstGeom prst="rect">
                <a:avLst/>
              </a:prstGeom>
              <a:blipFill rotWithShape="0">
                <a:blip r:embed="rId8"/>
                <a:stretch>
                  <a:fillRect l="-1640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6129589" y="5191605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419728" y="3081300"/>
                <a:ext cx="5174606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sine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728" y="3081300"/>
                <a:ext cx="5174606" cy="586571"/>
              </a:xfrm>
              <a:prstGeom prst="rect">
                <a:avLst/>
              </a:prstGeom>
              <a:blipFill rotWithShape="0">
                <a:blip r:embed="rId9"/>
                <a:stretch>
                  <a:fillRect l="-1885" t="-1031" b="-8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3419728" y="4522225"/>
                <a:ext cx="5412957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cosine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728" y="4522225"/>
                <a:ext cx="5412957" cy="624273"/>
              </a:xfrm>
              <a:prstGeom prst="rect">
                <a:avLst/>
              </a:prstGeom>
              <a:blipFill rotWithShape="0">
                <a:blip r:embed="rId10"/>
                <a:stretch>
                  <a:fillRect l="-1802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3419872" y="5829307"/>
                <a:ext cx="5720133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tangent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829307"/>
                <a:ext cx="5720133" cy="624273"/>
              </a:xfrm>
              <a:prstGeom prst="rect">
                <a:avLst/>
              </a:prstGeom>
              <a:blipFill rotWithShape="0">
                <a:blip r:embed="rId11"/>
                <a:stretch>
                  <a:fillRect l="-1599"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hlinkClick r:id="rId12"/>
            <a:extLst>
              <a:ext uri="{FF2B5EF4-FFF2-40B4-BE49-F238E27FC236}">
                <a16:creationId xmlns:a16="http://schemas.microsoft.com/office/drawing/2014/main" id="{33D5A7CD-315E-4ADF-A993-CF74DBC6494D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Rectangle 54">
            <a:hlinkClick r:id="rId12"/>
            <a:extLst>
              <a:ext uri="{FF2B5EF4-FFF2-40B4-BE49-F238E27FC236}">
                <a16:creationId xmlns:a16="http://schemas.microsoft.com/office/drawing/2014/main" id="{106B65DF-A5A3-4887-9E36-1F6A471AFEFB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4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4" grpId="0"/>
      <p:bldP spid="90" grpId="0"/>
      <p:bldP spid="46" grpId="0"/>
      <p:bldP spid="47" grpId="0"/>
      <p:bldP spid="50" grpId="0"/>
      <p:bldP spid="51" grpId="0"/>
      <p:bldP spid="52" grpId="0"/>
      <p:bldP spid="53" grpId="0"/>
      <p:bldP spid="2" grpId="0"/>
      <p:bldP spid="44" grpId="0"/>
      <p:bldP spid="48" grpId="0"/>
      <p:bldP spid="49" grpId="0"/>
      <p:bldP spid="61" grpId="0"/>
      <p:bldP spid="69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81" grpId="0"/>
      <p:bldP spid="82" grpId="0"/>
      <p:bldP spid="83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44465" y="2967040"/>
            <a:ext cx="8891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6" y="3692522"/>
            <a:ext cx="3048001" cy="893761"/>
            <a:chOff x="2880" y="1767"/>
            <a:chExt cx="1920" cy="563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2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67"/>
              <a:ext cx="1152" cy="563"/>
              <a:chOff x="3699" y="2512"/>
              <a:chExt cx="1152" cy="563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835" y="2512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11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112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8" y="4608510"/>
            <a:ext cx="1579563" cy="879474"/>
            <a:chOff x="2928" y="3040"/>
            <a:chExt cx="995" cy="554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67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591" y="3040"/>
              <a:ext cx="332" cy="554"/>
              <a:chOff x="3591" y="3040"/>
              <a:chExt cx="332" cy="554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591" y="3040"/>
                <a:ext cx="31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591" y="3303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788801" y="6205539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57.80°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1071563" y="836613"/>
            <a:ext cx="2779713" cy="2406650"/>
            <a:chOff x="496" y="524"/>
            <a:chExt cx="1751" cy="1516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1443" y="1297"/>
              <a:ext cx="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13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189" y="524"/>
              <a:ext cx="52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11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784602" y="5510213"/>
                <a:ext cx="1860189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sin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4602" y="5510213"/>
                <a:ext cx="1860189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246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</a:t>
            </a:r>
            <a:r>
              <a:rPr lang="el-GR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10657" y="21781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755777" y="759123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ABFB5EA9-967B-4468-ACA0-96A21AA7CC98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B3BDAF2E-BBEF-4BA8-BFCE-649C8F293B5C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0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44465" y="2967040"/>
            <a:ext cx="8891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7" y="3689347"/>
            <a:ext cx="3005139" cy="896936"/>
            <a:chOff x="2880" y="1765"/>
            <a:chExt cx="1893" cy="565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cos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65"/>
              <a:ext cx="1125" cy="565"/>
              <a:chOff x="3699" y="2510"/>
              <a:chExt cx="1125" cy="565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796" y="2510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103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112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7" y="4608513"/>
            <a:ext cx="1497013" cy="874712"/>
            <a:chOff x="2928" y="3040"/>
            <a:chExt cx="943" cy="551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7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cos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631" y="3040"/>
              <a:ext cx="240" cy="551"/>
              <a:chOff x="3631" y="3040"/>
              <a:chExt cx="240" cy="551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639" y="30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639" y="330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873034" y="6125515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48.19°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733425" y="1220788"/>
            <a:ext cx="3117850" cy="2022475"/>
            <a:chOff x="283" y="766"/>
            <a:chExt cx="1964" cy="1274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283" y="117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4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395" y="1316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6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820321" y="5378982"/>
                <a:ext cx="1815305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cos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0321" y="5378982"/>
                <a:ext cx="1815305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387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Find </a:t>
            </a:r>
            <a:r>
              <a:rPr lang="el-GR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10657" y="21781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56110" y="1532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F58710FF-F6A0-4BB9-B922-CC4CA1F52417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DDF86081-4453-421B-8534-6D19DF07B9D1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5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44465" y="2967040"/>
            <a:ext cx="8891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We are given the lengths of the sides </a:t>
            </a:r>
            <a:r>
              <a:rPr lang="en-GB" altLang="en-US" b="1">
                <a:solidFill>
                  <a:srgbClr val="FF6600"/>
                </a:solidFill>
              </a:rPr>
              <a:t>opposite</a:t>
            </a:r>
            <a:r>
              <a:rPr lang="en-GB" altLang="en-US"/>
              <a:t> and </a:t>
            </a:r>
            <a:r>
              <a:rPr lang="en-GB" altLang="en-US" b="1">
                <a:solidFill>
                  <a:srgbClr val="FF6600"/>
                </a:solidFill>
              </a:rPr>
              <a:t>adjacent</a:t>
            </a:r>
            <a:r>
              <a:rPr lang="en-GB" altLang="en-US"/>
              <a:t> to the angle,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5" y="3706813"/>
            <a:ext cx="2573338" cy="874712"/>
            <a:chOff x="2880" y="1776"/>
            <a:chExt cx="1621" cy="551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tan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76"/>
              <a:ext cx="853" cy="551"/>
              <a:chOff x="3699" y="2521"/>
              <a:chExt cx="853" cy="551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704" y="2521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8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7" y="4608513"/>
            <a:ext cx="1497013" cy="874712"/>
            <a:chOff x="2928" y="3040"/>
            <a:chExt cx="943" cy="551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tan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631" y="3040"/>
              <a:ext cx="240" cy="551"/>
              <a:chOff x="3631" y="3040"/>
              <a:chExt cx="240" cy="551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639" y="30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639" y="330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827464" y="6201910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38.66°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733425" y="836613"/>
            <a:ext cx="3117850" cy="2406650"/>
            <a:chOff x="283" y="524"/>
            <a:chExt cx="1964" cy="1516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283" y="117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/>
                <a:t>5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189" y="52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4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789362" y="5378982"/>
                <a:ext cx="1764009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tan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9362" y="5378982"/>
                <a:ext cx="1764009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536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Find </a:t>
            </a:r>
            <a:r>
              <a:rPr lang="el-GR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56210" y="762417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56110" y="1532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8FC40B1F-C75D-4535-8F3E-398F9CE6FFED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81A29297-CC68-43BC-90C1-98BE5DAE43CA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4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229600" cy="836712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Right-angled triangles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4800" y="805582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4738" y="771699"/>
            <a:ext cx="3455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contains a right 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9261" y="2510359"/>
            <a:ext cx="3960813" cy="2012950"/>
            <a:chOff x="1248" y="2092"/>
            <a:chExt cx="2495" cy="1268"/>
          </a:xfrm>
        </p:grpSpPr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1248" y="2092"/>
              <a:ext cx="2495" cy="1268"/>
            </a:xfrm>
            <a:prstGeom prst="rtTriangl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189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300" name="Rectangle 10"/>
            <p:cNvSpPr>
              <a:spLocks noChangeArrowheads="1"/>
            </p:cNvSpPr>
            <p:nvPr/>
          </p:nvSpPr>
          <p:spPr bwMode="auto">
            <a:xfrm>
              <a:off x="1248" y="3179"/>
              <a:ext cx="181" cy="181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4366320" y="2525540"/>
            <a:ext cx="4530223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AB, is the longest side, is opposite the right angle,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hypotenuse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3160678" y="3194447"/>
            <a:ext cx="1205641" cy="375682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8950" y="213360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42068" y="452330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8949" y="449354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flipH="1">
            <a:off x="1216537" y="1602696"/>
            <a:ext cx="1123215" cy="2594019"/>
          </a:xfrm>
          <a:prstGeom prst="straightConnector1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66320" y="762000"/>
            <a:ext cx="471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has vertices at the points A, B and C.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2400" b="1" dirty="0">
                    <a:solidFill>
                      <a:srgbClr val="FF66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angles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at these vertices are called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respectively.</a:t>
                </a:r>
              </a:p>
            </p:txBody>
          </p:sp>
        </mc:Choice>
        <mc:Fallback xmlns="">
          <p:sp>
            <p:nvSpPr>
              <p:cNvPr id="1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blipFill>
                <a:blip r:embed="rId3"/>
                <a:stretch>
                  <a:fillRect l="-1758" t="-4861" r="-1758" b="-1180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105426" y="4953000"/>
                <a:ext cx="8912895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As convention the side BC,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426" y="4953000"/>
                <a:ext cx="8912895" cy="474169"/>
              </a:xfrm>
              <a:prstGeom prst="rect">
                <a:avLst/>
              </a:prstGeom>
              <a:blipFill>
                <a:blip r:embed="rId4"/>
                <a:stretch>
                  <a:fillRect l="-1026" t="-7792" b="-28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414937" y="443840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7"/>
              <p:cNvSpPr txBox="1">
                <a:spLocks noChangeArrowheads="1"/>
              </p:cNvSpPr>
              <p:nvPr/>
            </p:nvSpPr>
            <p:spPr bwMode="auto">
              <a:xfrm>
                <a:off x="2089234" y="5311629"/>
                <a:ext cx="7030616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9234" y="5311629"/>
                <a:ext cx="7030616" cy="474169"/>
              </a:xfrm>
              <a:prstGeom prst="rect">
                <a:avLst/>
              </a:prstGeom>
              <a:blipFill>
                <a:blip r:embed="rId5"/>
                <a:stretch>
                  <a:fillRect l="-1388" t="-7692" b="-2820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"/>
              <p:cNvSpPr txBox="1">
                <a:spLocks noChangeArrowheads="1"/>
              </p:cNvSpPr>
              <p:nvPr/>
            </p:nvSpPr>
            <p:spPr bwMode="auto">
              <a:xfrm>
                <a:off x="2089235" y="5709191"/>
                <a:ext cx="6966600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AB,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9235" y="5709191"/>
                <a:ext cx="6966600" cy="474169"/>
              </a:xfrm>
              <a:prstGeom prst="rect">
                <a:avLst/>
              </a:prstGeom>
              <a:blipFill>
                <a:blip r:embed="rId6"/>
                <a:stretch>
                  <a:fillRect l="-1400" t="-7792" b="-2987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42391" y="320152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7814" y="285968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7"/>
            <a:extLst>
              <a:ext uri="{FF2B5EF4-FFF2-40B4-BE49-F238E27FC236}">
                <a16:creationId xmlns:a16="http://schemas.microsoft.com/office/drawing/2014/main" id="{AC40CC61-14E4-4BB2-A4C5-A36F4492F834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hlinkClick r:id="rId7"/>
            <a:extLst>
              <a:ext uri="{FF2B5EF4-FFF2-40B4-BE49-F238E27FC236}">
                <a16:creationId xmlns:a16="http://schemas.microsoft.com/office/drawing/2014/main" id="{1F614BCE-DB91-458A-A1B5-01A9EF305A21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6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49163" grpId="0" animBg="1"/>
      <p:bldP spid="49164" grpId="0" animBg="1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0192" y="13439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The two shorter sides of a right-angled triangle, generally called legs, are named with respect to one of the acute angles.</a:t>
            </a:r>
            <a:endParaRPr lang="en-GB" sz="2400" dirty="0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67544" y="2419350"/>
            <a:ext cx="3370262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/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</a:rPr>
              <a:t>opposite</a:t>
            </a:r>
            <a:r>
              <a:rPr lang="en-GB" sz="2400" dirty="0"/>
              <a:t> side.</a:t>
            </a: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228206" y="3352800"/>
            <a:ext cx="914400" cy="304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PubPieSlice"/>
          <p:cNvSpPr>
            <a:spLocks noEditPoints="1" noChangeArrowheads="1"/>
          </p:cNvSpPr>
          <p:nvPr/>
        </p:nvSpPr>
        <p:spPr bwMode="auto">
          <a:xfrm rot="10800000">
            <a:off x="7885113" y="4048125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838200" y="4396705"/>
            <a:ext cx="3276600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/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</a:rPr>
              <a:t>adjacent</a:t>
            </a:r>
            <a:r>
              <a:rPr lang="en-GB" sz="2400" dirty="0"/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7373938" y="4070350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73003" y="2510135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072812" y="5562351"/>
            <a:ext cx="30711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If we mark this </a:t>
            </a:r>
            <a:r>
              <a:rPr lang="en-US" sz="2400" b="1" dirty="0">
                <a:solidFill>
                  <a:srgbClr val="FF6600"/>
                </a:solidFill>
              </a:rPr>
              <a:t>angle</a:t>
            </a:r>
            <a:endParaRPr lang="en-GB" sz="2400" dirty="0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 flipV="1">
            <a:off x="7885112" y="4527550"/>
            <a:ext cx="466725" cy="117425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460E6C4A-929D-4D00-8DA1-D0F994C4977E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1914AF9C-D208-4F56-88DC-8F46B02BF31B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6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2" grpId="0" animBg="1"/>
      <p:bldP spid="13324" grpId="0" animBg="1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36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23949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The two shorter sides of a right-angled triangle, generally called legs, are named with respect to one of the acute angles.</a:t>
            </a:r>
            <a:endParaRPr lang="en-GB" sz="2400" dirty="0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20787" y="5155013"/>
            <a:ext cx="3370262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/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</a:rPr>
              <a:t>opposite</a:t>
            </a:r>
            <a:r>
              <a:rPr lang="en-GB" sz="2400" dirty="0"/>
              <a:t> side.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87444" y="2406133"/>
            <a:ext cx="3276600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/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</a:rPr>
              <a:t>adjacent</a:t>
            </a:r>
            <a:r>
              <a:rPr lang="en-GB" sz="2400" dirty="0"/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442849" y="2810609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61605" y="2510135"/>
            <a:ext cx="354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D</a:t>
            </a:r>
          </a:p>
          <a:p>
            <a:pPr algn="ctr"/>
            <a:r>
              <a:rPr lang="en-GB" sz="1500" b="1" dirty="0"/>
              <a:t>J</a:t>
            </a:r>
          </a:p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C</a:t>
            </a:r>
          </a:p>
          <a:p>
            <a:pPr algn="ctr"/>
            <a:r>
              <a:rPr lang="en-GB" sz="1500" b="1" dirty="0"/>
              <a:t>E</a:t>
            </a:r>
          </a:p>
          <a:p>
            <a:pPr algn="ctr"/>
            <a:r>
              <a:rPr lang="en-GB" sz="1500" b="1" dirty="0"/>
              <a:t>N</a:t>
            </a:r>
          </a:p>
          <a:p>
            <a:pPr algn="ctr"/>
            <a:r>
              <a:rPr lang="en-GB" sz="1500" b="1" dirty="0"/>
              <a:t>T 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290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 P </a:t>
            </a:r>
            <a:r>
              <a:rPr lang="en-GB" sz="1500" b="1" dirty="0" err="1"/>
              <a:t>P</a:t>
            </a:r>
            <a:r>
              <a:rPr lang="en-GB" sz="1500" b="1" dirty="0"/>
              <a:t> O S I T E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072813" y="1921529"/>
            <a:ext cx="30711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If we mark this </a:t>
            </a:r>
            <a:r>
              <a:rPr lang="en-US" sz="2400" b="1" dirty="0">
                <a:solidFill>
                  <a:srgbClr val="FF6600"/>
                </a:solidFill>
              </a:rPr>
              <a:t>angle</a:t>
            </a:r>
            <a:endParaRPr lang="en-GB" sz="2400" dirty="0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H="1">
            <a:off x="4653210" y="2332587"/>
            <a:ext cx="1348164" cy="198363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Pie 1"/>
          <p:cNvSpPr/>
          <p:nvPr/>
        </p:nvSpPr>
        <p:spPr>
          <a:xfrm>
            <a:off x="3991515" y="2101676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3165698" y="3657600"/>
            <a:ext cx="976908" cy="97016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155D7E7F-F894-43A3-8A24-8E214B86AEA6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081EFAEE-20C2-47CF-A136-996386980F9A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5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25" grpId="0"/>
      <p:bldP spid="26" grpId="0" animBg="1"/>
      <p:bldP spid="2" grpId="0" animBg="1"/>
      <p:bldP spid="512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2743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2258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13148" y="692696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Look at this two right-angled triangles.</a:t>
            </a:r>
            <a:endParaRPr lang="en-GB" sz="2400" dirty="0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95536" y="4146864"/>
            <a:ext cx="8127677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Triangles with the same three angles are called </a:t>
            </a:r>
            <a:r>
              <a:rPr lang="en-GB" sz="2400" b="1" dirty="0">
                <a:solidFill>
                  <a:srgbClr val="FF6600"/>
                </a:solidFill>
              </a:rPr>
              <a:t>similar triangles,</a:t>
            </a:r>
            <a:r>
              <a:rPr lang="en-GB" sz="2400" dirty="0"/>
              <a:t> and their corresponding sides are in the same proportions.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1969716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69532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666455" y="227886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" name="Pie 1"/>
          <p:cNvSpPr/>
          <p:nvPr/>
        </p:nvSpPr>
        <p:spPr>
          <a:xfrm>
            <a:off x="4213823" y="1556792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27606" y="354964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0324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2963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56953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844097" y="2899188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2" name="Pie 31"/>
          <p:cNvSpPr/>
          <p:nvPr/>
        </p:nvSpPr>
        <p:spPr>
          <a:xfrm>
            <a:off x="395536" y="221227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1867708" y="3464496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376853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54378" y="1505562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 </a:t>
            </a:r>
            <a:r>
              <a:rPr lang="en-US" sz="2400" dirty="0"/>
              <a:t>is larger than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.</a:t>
            </a:r>
            <a:endParaRPr lang="en-GB" sz="2400" dirty="0"/>
          </a:p>
        </p:txBody>
      </p:sp>
      <p:sp>
        <p:nvSpPr>
          <p:cNvPr id="38" name="Rectangle 37"/>
          <p:cNvSpPr/>
          <p:nvPr/>
        </p:nvSpPr>
        <p:spPr>
          <a:xfrm>
            <a:off x="4236654" y="168249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80576" y="375833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94016" y="38007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3740" y="233721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3740" y="368868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83458" y="372634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57620" y="1096444"/>
            <a:ext cx="8749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and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400" dirty="0"/>
              <a:t> each have angles measuring 63</a:t>
            </a:r>
            <a:r>
              <a:rPr lang="en-US" sz="2400" baseline="30000" dirty="0"/>
              <a:t>o</a:t>
            </a:r>
            <a:r>
              <a:rPr lang="en-US" sz="2400" dirty="0"/>
              <a:t>, 90</a:t>
            </a:r>
            <a:r>
              <a:rPr lang="en-US" sz="2400" baseline="30000" dirty="0"/>
              <a:t>o</a:t>
            </a:r>
            <a:r>
              <a:rPr lang="en-US" sz="2400" dirty="0"/>
              <a:t> and 27</a:t>
            </a:r>
            <a:r>
              <a:rPr lang="en-US" sz="2400" baseline="30000" dirty="0"/>
              <a:t>o</a:t>
            </a:r>
            <a:r>
              <a:rPr lang="en-US" sz="2400" dirty="0"/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43000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857580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07902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902" y="5857580"/>
                <a:ext cx="497187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181562" y="5856037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562" y="5856037"/>
                <a:ext cx="812466" cy="689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639083" y="597126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969085" y="5973669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148" y="5354604"/>
            <a:ext cx="3203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For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and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DEF:</a:t>
            </a:r>
            <a:r>
              <a:rPr lang="en-US" sz="2400" dirty="0"/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75545" y="586238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545" y="5862389"/>
                <a:ext cx="817275" cy="6890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39612" y="585758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612" y="5857580"/>
                <a:ext cx="817275" cy="6890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667083" y="5857580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083" y="5857580"/>
                <a:ext cx="491225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hlinkClick r:id="rId9"/>
            <a:extLst>
              <a:ext uri="{FF2B5EF4-FFF2-40B4-BE49-F238E27FC236}">
                <a16:creationId xmlns:a16="http://schemas.microsoft.com/office/drawing/2014/main" id="{D1732065-FD39-454F-AFC1-2E2CEAF6818C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>
            <a:hlinkClick r:id="rId9"/>
            <a:extLst>
              <a:ext uri="{FF2B5EF4-FFF2-40B4-BE49-F238E27FC236}">
                <a16:creationId xmlns:a16="http://schemas.microsoft.com/office/drawing/2014/main" id="{456586E9-DE1D-4651-8E53-D146E6F2CB4E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51211" grpId="0" animBg="1" autoUpdateAnimBg="0"/>
      <p:bldP spid="37" grpId="0"/>
      <p:bldP spid="44" grpId="0"/>
      <p:bldP spid="3" grpId="0"/>
      <p:bldP spid="45" grpId="0"/>
      <p:bldP spid="46" grpId="0"/>
      <p:bldP spid="4" grpId="0"/>
      <p:bldP spid="47" grpId="0"/>
      <p:bldP spid="5" grpId="0"/>
      <p:bldP spid="34" grpId="0"/>
      <p:bldP spid="3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8857" y="120484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If we consider any right-angled triangle.</a:t>
            </a:r>
            <a:endParaRPr lang="en-GB" sz="2400" dirty="0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20341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595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71626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38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80257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20156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7478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4" y="174802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29661" y="404892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67144" y="40259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8085" y="231560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1569" y="38896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15664" y="385710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8292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And we mark this angle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4088" y="1118984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88" y="1118984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81552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201483" y="2076618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101743"/>
            <a:ext cx="2589838" cy="622524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7492"/>
            <a:ext cx="2806615" cy="745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19701" y="2537260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774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213953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488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83828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20353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552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902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26753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616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96628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73451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90258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55764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57618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57331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6666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85862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42224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3004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5527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7968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71527" y="5327206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2146365" y="5117656"/>
            <a:ext cx="4267200" cy="874712"/>
            <a:chOff x="1819" y="1657"/>
            <a:chExt cx="268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443727" y="5327206"/>
            <a:ext cx="243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265659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071938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10088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489451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5969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80054" y="111069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4" y="1110690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>
            <a:hlinkClick r:id="rId5"/>
            <a:extLst>
              <a:ext uri="{FF2B5EF4-FFF2-40B4-BE49-F238E27FC236}">
                <a16:creationId xmlns:a16="http://schemas.microsoft.com/office/drawing/2014/main" id="{713E7F59-1413-4784-A60A-D77E67E5D38E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Rectangle 84">
            <a:hlinkClick r:id="rId5"/>
            <a:extLst>
              <a:ext uri="{FF2B5EF4-FFF2-40B4-BE49-F238E27FC236}">
                <a16:creationId xmlns:a16="http://schemas.microsoft.com/office/drawing/2014/main" id="{D78F2D8B-F81E-4248-B86B-65C80AE076FB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3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" grpId="0"/>
      <p:bldP spid="34" grpId="0"/>
      <p:bldP spid="35" grpId="0"/>
      <p:bldP spid="48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4893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If we consider any right-angled triangle.</a:t>
            </a:r>
            <a:endParaRPr lang="en-GB" sz="2400" dirty="0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20341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595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71626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38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80257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20156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7478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6604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57924" y="396156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85776" y="39288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19409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8588" y="378311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55973" y="37527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8292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And we mark this angle</a:t>
            </a:r>
            <a:endParaRPr lang="en-GB" sz="24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81552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101743"/>
            <a:ext cx="2589838" cy="622524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7492"/>
            <a:ext cx="2806615" cy="745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774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213953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488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83828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20353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552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902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26753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616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96628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73451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90258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55764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57618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57331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6666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85862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42224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3004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5527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7968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27206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87697" y="5117656"/>
            <a:ext cx="4298950" cy="874712"/>
            <a:chOff x="1819" y="1657"/>
            <a:chExt cx="270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136169" y="5327206"/>
            <a:ext cx="2816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cosine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265659"/>
            <a:ext cx="11641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100514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38664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18027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882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100132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65907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88656" y="1157738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56" y="1157738"/>
                <a:ext cx="491225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918818" y="1163493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18" y="1163493"/>
                <a:ext cx="812466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>
            <a:hlinkClick r:id="rId5"/>
            <a:extLst>
              <a:ext uri="{FF2B5EF4-FFF2-40B4-BE49-F238E27FC236}">
                <a16:creationId xmlns:a16="http://schemas.microsoft.com/office/drawing/2014/main" id="{580C508A-4EA3-420F-8EB8-80EAEA8BC139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Rectangle 87">
            <a:hlinkClick r:id="rId5"/>
            <a:extLst>
              <a:ext uri="{FF2B5EF4-FFF2-40B4-BE49-F238E27FC236}">
                <a16:creationId xmlns:a16="http://schemas.microsoft.com/office/drawing/2014/main" id="{C7BB0889-23B1-4981-BC09-ABFC798DC0D4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0102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If we consider any right-angled triangle.</a:t>
            </a:r>
            <a:endParaRPr lang="en-GB" sz="2400" dirty="0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20341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595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71626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38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80257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20156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7478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6604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26974" y="39758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52859" y="39303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19409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1569" y="38896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55973" y="376382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8292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And we mark this angle</a:t>
            </a:r>
            <a:endParaRPr lang="en-GB" sz="24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81552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101743"/>
            <a:ext cx="2589838" cy="622524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7492"/>
            <a:ext cx="2806615" cy="745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7968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27206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35309" y="5117655"/>
            <a:ext cx="4306888" cy="879474"/>
            <a:chOff x="1786" y="1657"/>
            <a:chExt cx="2713" cy="554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86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795" y="1920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012160" y="5327206"/>
            <a:ext cx="2953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tangent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572797" y="1279677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1999812" y="109955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38664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1802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882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100132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65907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p:sp>
        <p:nvSpPr>
          <p:cNvPr id="86" name="Text Box 32"/>
          <p:cNvSpPr txBox="1">
            <a:spLocks noChangeArrowheads="1"/>
          </p:cNvSpPr>
          <p:nvPr/>
        </p:nvSpPr>
        <p:spPr bwMode="auto">
          <a:xfrm>
            <a:off x="4201483" y="2076618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19701" y="2537260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57525" y="1143968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5" y="1143968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52718" y="115441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18" y="1154419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hlinkClick r:id="rId5"/>
            <a:extLst>
              <a:ext uri="{FF2B5EF4-FFF2-40B4-BE49-F238E27FC236}">
                <a16:creationId xmlns:a16="http://schemas.microsoft.com/office/drawing/2014/main" id="{5358218E-140E-4571-BFB9-ABC1B5F00C61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>
            <a:hlinkClick r:id="rId5"/>
            <a:extLst>
              <a:ext uri="{FF2B5EF4-FFF2-40B4-BE49-F238E27FC236}">
                <a16:creationId xmlns:a16="http://schemas.microsoft.com/office/drawing/2014/main" id="{C4623A77-11AE-4ADE-A26B-5F8E59CA9926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6" grpId="0"/>
      <p:bldP spid="87" grpId="0"/>
      <p:bldP spid="90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7325" y="148880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three trigonometric ratios</a:t>
            </a: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200400" y="984250"/>
            <a:ext cx="5562600" cy="1066800"/>
            <a:chOff x="2016" y="768"/>
            <a:chExt cx="3504" cy="672"/>
          </a:xfrm>
        </p:grpSpPr>
        <p:sp>
          <p:nvSpPr>
            <p:cNvPr id="90137" name="Rectangle 25"/>
            <p:cNvSpPr>
              <a:spLocks noChangeArrowheads="1"/>
            </p:cNvSpPr>
            <p:nvPr/>
          </p:nvSpPr>
          <p:spPr bwMode="auto">
            <a:xfrm>
              <a:off x="2016" y="768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92" name="Group 27"/>
            <p:cNvGrpSpPr>
              <a:grpSpLocks/>
            </p:cNvGrpSpPr>
            <p:nvPr/>
          </p:nvGrpSpPr>
          <p:grpSpPr bwMode="auto">
            <a:xfrm>
              <a:off x="2160" y="829"/>
              <a:ext cx="1914" cy="551"/>
              <a:chOff x="3158" y="2544"/>
              <a:chExt cx="1914" cy="551"/>
            </a:xfrm>
          </p:grpSpPr>
          <p:sp>
            <p:nvSpPr>
              <p:cNvPr id="15393" name="Text Box 28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7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S</a:t>
                </a:r>
                <a:r>
                  <a:rPr lang="en-GB"/>
                  <a:t>in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94" name="Group 29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9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8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O</a:t>
                  </a:r>
                  <a:r>
                    <a:rPr lang="en-GB"/>
                    <a:t>pposite</a:t>
                  </a:r>
                </a:p>
              </p:txBody>
            </p:sp>
            <p:sp>
              <p:nvSpPr>
                <p:cNvPr id="15396" name="Line 31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7086600" y="1196975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3200400" y="2355850"/>
            <a:ext cx="5562600" cy="1066800"/>
            <a:chOff x="2016" y="1632"/>
            <a:chExt cx="3504" cy="672"/>
          </a:xfrm>
        </p:grpSpPr>
        <p:sp>
          <p:nvSpPr>
            <p:cNvPr id="90165" name="Rectangle 53"/>
            <p:cNvSpPr>
              <a:spLocks noChangeArrowheads="1"/>
            </p:cNvSpPr>
            <p:nvPr/>
          </p:nvSpPr>
          <p:spPr bwMode="auto">
            <a:xfrm>
              <a:off x="2016" y="1632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85" name="Group 54"/>
            <p:cNvGrpSpPr>
              <a:grpSpLocks/>
            </p:cNvGrpSpPr>
            <p:nvPr/>
          </p:nvGrpSpPr>
          <p:grpSpPr bwMode="auto">
            <a:xfrm>
              <a:off x="2160" y="1693"/>
              <a:ext cx="1914" cy="551"/>
              <a:chOff x="3158" y="2544"/>
              <a:chExt cx="1914" cy="551"/>
            </a:xfrm>
          </p:grpSpPr>
          <p:sp>
            <p:nvSpPr>
              <p:cNvPr id="15386" name="Text Box 55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C</a:t>
                </a:r>
                <a:r>
                  <a:rPr lang="en-GB"/>
                  <a:t>os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87" name="Group 56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8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7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A</a:t>
                  </a:r>
                  <a:r>
                    <a:rPr lang="en-GB"/>
                    <a:t>djacent</a:t>
                  </a:r>
                </a:p>
              </p:txBody>
            </p:sp>
            <p:sp>
              <p:nvSpPr>
                <p:cNvPr id="15389" name="Line 58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7086600" y="2568575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3200400" y="3727450"/>
            <a:ext cx="5562600" cy="1066800"/>
            <a:chOff x="2016" y="2496"/>
            <a:chExt cx="3504" cy="672"/>
          </a:xfrm>
        </p:grpSpPr>
        <p:sp>
          <p:nvSpPr>
            <p:cNvPr id="90173" name="Rectangle 61"/>
            <p:cNvSpPr>
              <a:spLocks noChangeArrowheads="1"/>
            </p:cNvSpPr>
            <p:nvPr/>
          </p:nvSpPr>
          <p:spPr bwMode="auto">
            <a:xfrm>
              <a:off x="2016" y="2496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79" name="Group 82"/>
            <p:cNvGrpSpPr>
              <a:grpSpLocks/>
            </p:cNvGrpSpPr>
            <p:nvPr/>
          </p:nvGrpSpPr>
          <p:grpSpPr bwMode="auto">
            <a:xfrm>
              <a:off x="2160" y="2557"/>
              <a:ext cx="1767" cy="551"/>
              <a:chOff x="2160" y="2557"/>
              <a:chExt cx="1767" cy="551"/>
            </a:xfrm>
          </p:grpSpPr>
          <p:sp>
            <p:nvSpPr>
              <p:cNvPr id="15380" name="Text Box 63"/>
              <p:cNvSpPr txBox="1">
                <a:spLocks noChangeArrowheads="1"/>
              </p:cNvSpPr>
              <p:nvPr/>
            </p:nvSpPr>
            <p:spPr bwMode="auto">
              <a:xfrm>
                <a:off x="2160" y="2688"/>
                <a:ext cx="80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T</a:t>
                </a:r>
                <a:r>
                  <a:rPr lang="en-GB"/>
                  <a:t>an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sp>
            <p:nvSpPr>
              <p:cNvPr id="15381" name="Text Box 65"/>
              <p:cNvSpPr txBox="1">
                <a:spLocks noChangeArrowheads="1"/>
              </p:cNvSpPr>
              <p:nvPr/>
            </p:nvSpPr>
            <p:spPr bwMode="auto">
              <a:xfrm>
                <a:off x="2985" y="2557"/>
                <a:ext cx="88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O</a:t>
                </a:r>
                <a:r>
                  <a:rPr lang="en-GB"/>
                  <a:t>pposite</a:t>
                </a:r>
              </a:p>
            </p:txBody>
          </p:sp>
          <p:sp>
            <p:nvSpPr>
              <p:cNvPr id="15382" name="Line 66"/>
              <p:cNvSpPr>
                <a:spLocks noChangeShapeType="1"/>
              </p:cNvSpPr>
              <p:nvPr/>
            </p:nvSpPr>
            <p:spPr bwMode="auto">
              <a:xfrm>
                <a:off x="2928" y="2833"/>
                <a:ext cx="9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3" name="Text Box 67"/>
              <p:cNvSpPr txBox="1">
                <a:spLocks noChangeArrowheads="1"/>
              </p:cNvSpPr>
              <p:nvPr/>
            </p:nvSpPr>
            <p:spPr bwMode="auto">
              <a:xfrm>
                <a:off x="2989" y="2820"/>
                <a:ext cx="8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A</a:t>
                </a:r>
                <a:r>
                  <a:rPr lang="en-GB"/>
                  <a:t>djacent</a:t>
                </a:r>
              </a:p>
            </p:txBody>
          </p:sp>
        </p:grpSp>
      </p:grp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7086600" y="3940175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grpSp>
        <p:nvGrpSpPr>
          <p:cNvPr id="13" name="Group 84"/>
          <p:cNvGrpSpPr>
            <a:grpSpLocks/>
          </p:cNvGrpSpPr>
          <p:nvPr/>
        </p:nvGrpSpPr>
        <p:grpSpPr bwMode="auto">
          <a:xfrm>
            <a:off x="1844675" y="4992687"/>
            <a:ext cx="5638800" cy="685800"/>
            <a:chOff x="1152" y="3456"/>
            <a:chExt cx="3552" cy="432"/>
          </a:xfrm>
        </p:grpSpPr>
        <p:sp>
          <p:nvSpPr>
            <p:cNvPr id="90182" name="Rectangle 70"/>
            <p:cNvSpPr>
              <a:spLocks noChangeArrowheads="1"/>
            </p:cNvSpPr>
            <p:nvPr/>
          </p:nvSpPr>
          <p:spPr bwMode="auto">
            <a:xfrm>
              <a:off x="1152" y="3456"/>
              <a:ext cx="3552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sp>
          <p:nvSpPr>
            <p:cNvPr id="15374" name="Text Box 71"/>
            <p:cNvSpPr txBox="1">
              <a:spLocks noChangeArrowheads="1"/>
            </p:cNvSpPr>
            <p:nvPr/>
          </p:nvSpPr>
          <p:spPr bwMode="auto">
            <a:xfrm>
              <a:off x="1319" y="3528"/>
              <a:ext cx="11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Remember:</a:t>
              </a:r>
            </a:p>
          </p:txBody>
        </p:sp>
        <p:sp>
          <p:nvSpPr>
            <p:cNvPr id="90184" name="Rectangle 72"/>
            <p:cNvSpPr>
              <a:spLocks noChangeArrowheads="1"/>
            </p:cNvSpPr>
            <p:nvPr/>
          </p:nvSpPr>
          <p:spPr bwMode="auto">
            <a:xfrm>
              <a:off x="2504" y="3528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 dirty="0">
                  <a:solidFill>
                    <a:srgbClr val="FF6600"/>
                  </a:solidFill>
                  <a:latin typeface="Arial" charset="0"/>
                  <a:cs typeface="+mn-cs"/>
                </a:rPr>
                <a:t>S O H</a:t>
              </a:r>
            </a:p>
          </p:txBody>
        </p:sp>
        <p:sp>
          <p:nvSpPr>
            <p:cNvPr id="90185" name="Text Box 73"/>
            <p:cNvSpPr txBox="1">
              <a:spLocks noChangeArrowheads="1"/>
            </p:cNvSpPr>
            <p:nvPr/>
          </p:nvSpPr>
          <p:spPr bwMode="auto">
            <a:xfrm>
              <a:off x="3207" y="3528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C A H</a:t>
              </a:r>
            </a:p>
          </p:txBody>
        </p:sp>
        <p:sp>
          <p:nvSpPr>
            <p:cNvPr id="90186" name="Text Box 74"/>
            <p:cNvSpPr txBox="1">
              <a:spLocks noChangeArrowheads="1"/>
            </p:cNvSpPr>
            <p:nvPr/>
          </p:nvSpPr>
          <p:spPr bwMode="auto">
            <a:xfrm>
              <a:off x="3911" y="3528"/>
              <a:ext cx="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T O A</a:t>
              </a:r>
            </a:p>
          </p:txBody>
        </p:sp>
      </p:grpSp>
      <p:sp>
        <p:nvSpPr>
          <p:cNvPr id="72" name="AutoShape 35"/>
          <p:cNvSpPr>
            <a:spLocks noChangeArrowheads="1"/>
          </p:cNvSpPr>
          <p:nvPr/>
        </p:nvSpPr>
        <p:spPr bwMode="auto">
          <a:xfrm>
            <a:off x="685800" y="914400"/>
            <a:ext cx="2209800" cy="3557588"/>
          </a:xfrm>
          <a:prstGeom prst="rtTriangle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3" name="PubPieSlice"/>
          <p:cNvSpPr>
            <a:spLocks noEditPoints="1" noChangeArrowheads="1"/>
          </p:cNvSpPr>
          <p:nvPr/>
        </p:nvSpPr>
        <p:spPr bwMode="auto">
          <a:xfrm rot="10800000">
            <a:off x="2408238" y="3992563"/>
            <a:ext cx="954088" cy="954088"/>
          </a:xfrm>
          <a:custGeom>
            <a:avLst/>
            <a:gdLst>
              <a:gd name="T0" fmla="*/ 13 w 21600"/>
              <a:gd name="T1" fmla="*/ 16 h 21600"/>
              <a:gd name="T2" fmla="*/ 8 w 21600"/>
              <a:gd name="T3" fmla="*/ 8 h 21600"/>
              <a:gd name="T4" fmla="*/ 17 w 21600"/>
              <a:gd name="T5" fmla="*/ 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6298" y="20095"/>
                </a:moveTo>
                <a:cubicBezTo>
                  <a:pt x="19579" y="18154"/>
                  <a:pt x="21594" y="14628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" name="Text Box 37"/>
          <p:cNvSpPr txBox="1">
            <a:spLocks noChangeArrowheads="1"/>
          </p:cNvSpPr>
          <p:nvPr/>
        </p:nvSpPr>
        <p:spPr bwMode="auto">
          <a:xfrm>
            <a:off x="2057400" y="38862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i="1">
              <a:latin typeface="Times New Roman" panose="02020603050405020304" pitchFamily="18" charset="0"/>
            </a:endParaRP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304800" y="1670050"/>
            <a:ext cx="342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S</a:t>
            </a:r>
          </a:p>
          <a:p>
            <a:pPr algn="ctr"/>
            <a:r>
              <a:rPr lang="en-GB" sz="1600" b="1"/>
              <a:t>I</a:t>
            </a:r>
          </a:p>
          <a:p>
            <a:pPr algn="ctr"/>
            <a:r>
              <a:rPr lang="en-GB" sz="1600" b="1"/>
              <a:t>T</a:t>
            </a:r>
          </a:p>
          <a:p>
            <a:pPr algn="ctr"/>
            <a:r>
              <a:rPr lang="en-GB" sz="1600" b="1"/>
              <a:t>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219200" y="154305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H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1360488" y="1762125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Y</a:t>
            </a:r>
          </a:p>
        </p:txBody>
      </p:sp>
      <p:sp>
        <p:nvSpPr>
          <p:cNvPr id="78" name="Text Box 42"/>
          <p:cNvSpPr txBox="1">
            <a:spLocks noChangeArrowheads="1"/>
          </p:cNvSpPr>
          <p:nvPr/>
        </p:nvSpPr>
        <p:spPr bwMode="auto">
          <a:xfrm>
            <a:off x="1489075" y="197961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P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617663" y="2197100"/>
            <a:ext cx="342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O</a:t>
            </a:r>
          </a:p>
        </p:txBody>
      </p:sp>
      <p:sp>
        <p:nvSpPr>
          <p:cNvPr id="80" name="Text Box 44"/>
          <p:cNvSpPr txBox="1">
            <a:spLocks noChangeArrowheads="1"/>
          </p:cNvSpPr>
          <p:nvPr/>
        </p:nvSpPr>
        <p:spPr bwMode="auto">
          <a:xfrm>
            <a:off x="1770063" y="2416175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T</a:t>
            </a:r>
          </a:p>
        </p:txBody>
      </p:sp>
      <p:sp>
        <p:nvSpPr>
          <p:cNvPr id="81" name="Text Box 45"/>
          <p:cNvSpPr txBox="1">
            <a:spLocks noChangeArrowheads="1"/>
          </p:cNvSpPr>
          <p:nvPr/>
        </p:nvSpPr>
        <p:spPr bwMode="auto">
          <a:xfrm>
            <a:off x="1887538" y="263366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2" name="Text Box 46"/>
          <p:cNvSpPr txBox="1">
            <a:spLocks noChangeArrowheads="1"/>
          </p:cNvSpPr>
          <p:nvPr/>
        </p:nvSpPr>
        <p:spPr bwMode="auto">
          <a:xfrm>
            <a:off x="2016125" y="285115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N</a:t>
            </a:r>
          </a:p>
        </p:txBody>
      </p:sp>
      <p:sp>
        <p:nvSpPr>
          <p:cNvPr id="83" name="Text Box 47"/>
          <p:cNvSpPr txBox="1">
            <a:spLocks noChangeArrowheads="1"/>
          </p:cNvSpPr>
          <p:nvPr/>
        </p:nvSpPr>
        <p:spPr bwMode="auto">
          <a:xfrm>
            <a:off x="2155825" y="30702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U</a:t>
            </a:r>
          </a:p>
        </p:txBody>
      </p:sp>
      <p:sp>
        <p:nvSpPr>
          <p:cNvPr id="84" name="Text Box 48"/>
          <p:cNvSpPr txBox="1">
            <a:spLocks noChangeArrowheads="1"/>
          </p:cNvSpPr>
          <p:nvPr/>
        </p:nvSpPr>
        <p:spPr bwMode="auto">
          <a:xfrm>
            <a:off x="2295525" y="328771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S</a:t>
            </a:r>
          </a:p>
        </p:txBody>
      </p:sp>
      <p:sp>
        <p:nvSpPr>
          <p:cNvPr id="85" name="Text Box 49"/>
          <p:cNvSpPr txBox="1">
            <a:spLocks noChangeArrowheads="1"/>
          </p:cNvSpPr>
          <p:nvPr/>
        </p:nvSpPr>
        <p:spPr bwMode="auto">
          <a:xfrm>
            <a:off x="2424113" y="3505200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6" name="Rectangle 50"/>
          <p:cNvSpPr>
            <a:spLocks noChangeArrowheads="1"/>
          </p:cNvSpPr>
          <p:nvPr/>
        </p:nvSpPr>
        <p:spPr bwMode="auto">
          <a:xfrm>
            <a:off x="685800" y="4243388"/>
            <a:ext cx="228600" cy="228600"/>
          </a:xfrm>
          <a:prstGeom prst="rect">
            <a:avLst/>
          </a:pr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" name="Text Box 52"/>
          <p:cNvSpPr txBox="1">
            <a:spLocks noChangeArrowheads="1"/>
          </p:cNvSpPr>
          <p:nvPr/>
        </p:nvSpPr>
        <p:spPr bwMode="auto">
          <a:xfrm>
            <a:off x="947738" y="4492625"/>
            <a:ext cx="1685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A D J A C E N T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19447" y="5721822"/>
            <a:ext cx="84702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/>
              <a:t>You can use trigonometric ratios to find unknown side lengths and angles in right-angled triangles.</a:t>
            </a:r>
            <a:endParaRPr lang="en-GB" sz="2400" dirty="0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C081A173-071F-4ED1-900A-2C1C6399D1B7}"/>
              </a:ext>
            </a:extLst>
          </p:cNvPr>
          <p:cNvSpPr/>
          <p:nvPr/>
        </p:nvSpPr>
        <p:spPr>
          <a:xfrm>
            <a:off x="8078372" y="613937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B742BD6C-77A1-4CA7-A0E7-6EFD1A6B83C2}"/>
              </a:ext>
            </a:extLst>
          </p:cNvPr>
          <p:cNvSpPr/>
          <p:nvPr/>
        </p:nvSpPr>
        <p:spPr>
          <a:xfrm>
            <a:off x="6096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1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6" grpId="0"/>
      <p:bldP spid="90172" grpId="0"/>
      <p:bldP spid="90180" grpId="0"/>
      <p:bldP spid="8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</TotalTime>
  <Words>1646</Words>
  <Application>Microsoft Office PowerPoint</Application>
  <PresentationFormat>On-screen Show (4:3)</PresentationFormat>
  <Paragraphs>522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Trigonometric ratios</vt:lpstr>
      <vt:lpstr>Right-angled triangles</vt:lpstr>
      <vt:lpstr>The opposite and adjacent sides</vt:lpstr>
      <vt:lpstr>The opposite and adjacent sides</vt:lpstr>
      <vt:lpstr>Trigonometric ratios</vt:lpstr>
      <vt:lpstr>Trigonometric ratios</vt:lpstr>
      <vt:lpstr>Trigonometric ratios</vt:lpstr>
      <vt:lpstr>Trigonometric ratios</vt:lpstr>
      <vt:lpstr>The three trigonometric ratios</vt:lpstr>
      <vt:lpstr>Relation between sine, cosine and tangent</vt:lpstr>
      <vt:lpstr>Finding side lengths</vt:lpstr>
      <vt:lpstr>Finding side lengths</vt:lpstr>
      <vt:lpstr>Finding side lengths</vt:lpstr>
      <vt:lpstr>Finding side lengths</vt:lpstr>
      <vt:lpstr>Finding side lengths</vt:lpstr>
      <vt:lpstr>PowerPoint Presentation</vt:lpstr>
      <vt:lpstr>Finding angles</vt:lpstr>
      <vt:lpstr>Finding angles</vt:lpstr>
      <vt:lpstr>Finding angles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Trigonometric ratios</dc:title>
  <dc:creator>Mathssupport</dc:creator>
  <cp:lastModifiedBy>Orlando Hurtado</cp:lastModifiedBy>
  <cp:revision>4</cp:revision>
  <dcterms:created xsi:type="dcterms:W3CDTF">2020-03-26T17:18:58Z</dcterms:created>
  <dcterms:modified xsi:type="dcterms:W3CDTF">2023-07-28T17:49:54Z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