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5"/>
  </p:notesMasterIdLst>
  <p:handoutMasterIdLst>
    <p:handoutMasterId r:id="rId26"/>
  </p:handoutMasterIdLst>
  <p:sldIdLst>
    <p:sldId id="256" r:id="rId2"/>
    <p:sldId id="317" r:id="rId3"/>
    <p:sldId id="257" r:id="rId4"/>
    <p:sldId id="259" r:id="rId5"/>
    <p:sldId id="316" r:id="rId6"/>
    <p:sldId id="260" r:id="rId7"/>
    <p:sldId id="261" r:id="rId8"/>
    <p:sldId id="321" r:id="rId9"/>
    <p:sldId id="262" r:id="rId10"/>
    <p:sldId id="318" r:id="rId11"/>
    <p:sldId id="319" r:id="rId12"/>
    <p:sldId id="320" r:id="rId13"/>
    <p:sldId id="269" r:id="rId14"/>
    <p:sldId id="258" r:id="rId15"/>
    <p:sldId id="263" r:id="rId16"/>
    <p:sldId id="264" r:id="rId17"/>
    <p:sldId id="266" r:id="rId18"/>
    <p:sldId id="322" r:id="rId19"/>
    <p:sldId id="267" r:id="rId20"/>
    <p:sldId id="265" r:id="rId21"/>
    <p:sldId id="268" r:id="rId22"/>
    <p:sldId id="324" r:id="rId23"/>
    <p:sldId id="315" r:id="rId24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6600"/>
    <a:srgbClr val="FFFFCC"/>
    <a:srgbClr val="009900"/>
    <a:srgbClr val="336600"/>
    <a:srgbClr val="FFFF57"/>
    <a:srgbClr val="99CCFF"/>
    <a:srgbClr val="CC00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C15A22-88FE-4B4F-9DBC-3DC61919E0B4}" type="slidenum">
              <a:rPr lang="en-GB"/>
              <a:pPr/>
              <a:t>5</a:t>
            </a:fld>
            <a:endParaRPr lang="en-GB"/>
          </a:p>
        </p:txBody>
      </p:sp>
      <p:sp>
        <p:nvSpPr>
          <p:cNvPr id="62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05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21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6436322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22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394826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10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57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11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32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12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26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12D6B-A09E-43F7-8B0A-90A35B9BF023}" type="slidenum">
              <a:rPr lang="en-GB"/>
              <a:pPr/>
              <a:t>13</a:t>
            </a:fld>
            <a:endParaRPr lang="en-GB"/>
          </a:p>
        </p:txBody>
      </p:sp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95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17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213837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18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105328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19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1950556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A29D9-C5E0-4992-B87E-6EA9B4B83DFE}" type="slidenum">
              <a:rPr lang="en-GB"/>
              <a:pPr/>
              <a:t>20</a:t>
            </a:fld>
            <a:endParaRPr lang="en-GB"/>
          </a:p>
        </p:txBody>
      </p:sp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/>
              <a:t>A sphere can be described as the 3-D locus of the points that are a fixed distance from a point.</a:t>
            </a:r>
          </a:p>
          <a:p>
            <a:r>
              <a:rPr lang="en-US"/>
              <a:t>These formulae will usually be given in an examination and it is not necessary for pupils to learn or derive them.</a:t>
            </a:r>
          </a:p>
        </p:txBody>
      </p:sp>
    </p:spTree>
    <p:extLst>
      <p:ext uri="{BB962C8B-B14F-4D97-AF65-F5344CB8AC3E}">
        <p14:creationId xmlns:p14="http://schemas.microsoft.com/office/powerpoint/2010/main" val="337228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28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7/28/2023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8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8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hyperlink" Target="http://www.mathssupport.org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80772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Volume and surface area of pyramid, right cone, sphere and hemisphere.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Calculate volume and surface area of 3-D solids.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8C4E60E-DEB8-491E-8BCC-A2CCD169A94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52EFE61-F3A1-4A03-AF92-1F6EA27523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Date Placeholder 2">
            <a:extLst>
              <a:ext uri="{FF2B5EF4-FFF2-40B4-BE49-F238E27FC236}">
                <a16:creationId xmlns:a16="http://schemas.microsoft.com/office/drawing/2014/main" id="{98E0424A-649F-29A6-46AD-9285398DFE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28 July 2023</a:t>
            </a:fld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422275" y="1143000"/>
            <a:ext cx="811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Calculate the volume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908299" y="4081473"/>
            <a:ext cx="1828800" cy="798514"/>
            <a:chOff x="3120" y="3234"/>
            <a:chExt cx="1152" cy="503"/>
          </a:xfrm>
        </p:grpSpPr>
        <p:sp>
          <p:nvSpPr>
            <p:cNvPr id="641061" name="Rectangle 37"/>
            <p:cNvSpPr>
              <a:spLocks noChangeArrowheads="1"/>
            </p:cNvSpPr>
            <p:nvPr/>
          </p:nvSpPr>
          <p:spPr bwMode="auto">
            <a:xfrm>
              <a:off x="3120" y="3263"/>
              <a:ext cx="1152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3190" y="3234"/>
              <a:ext cx="1035" cy="503"/>
              <a:chOff x="3190" y="3215"/>
              <a:chExt cx="1035" cy="503"/>
            </a:xfrm>
          </p:grpSpPr>
          <p:sp>
            <p:nvSpPr>
              <p:cNvPr id="641033" name="Text Box 9"/>
              <p:cNvSpPr txBox="1">
                <a:spLocks noChangeArrowheads="1"/>
              </p:cNvSpPr>
              <p:nvPr/>
            </p:nvSpPr>
            <p:spPr bwMode="auto">
              <a:xfrm>
                <a:off x="3190" y="3316"/>
                <a:ext cx="1035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/>
                  <a:t>V</a:t>
                </a:r>
                <a:r>
                  <a:rPr lang="en-GB" sz="2400" dirty="0"/>
                  <a:t> =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GB" sz="2400" baseline="30000" dirty="0">
                    <a:cs typeface="Times New Roman" charset="0"/>
                  </a:rPr>
                  <a:t>2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h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7" name="Group 32"/>
              <p:cNvGrpSpPr>
                <a:grpSpLocks/>
              </p:cNvGrpSpPr>
              <p:nvPr/>
            </p:nvGrpSpPr>
            <p:grpSpPr bwMode="auto">
              <a:xfrm>
                <a:off x="3580" y="3215"/>
                <a:ext cx="234" cy="503"/>
                <a:chOff x="3643" y="3096"/>
                <a:chExt cx="234" cy="503"/>
              </a:xfrm>
            </p:grpSpPr>
            <p:sp>
              <p:nvSpPr>
                <p:cNvPr id="64105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643" y="3096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1</a:t>
                  </a:r>
                </a:p>
              </p:txBody>
            </p:sp>
            <p:sp>
              <p:nvSpPr>
                <p:cNvPr id="641058" name="Line 34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1059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/>
                    <a:t>3</a:t>
                  </a:r>
                </a:p>
              </p:txBody>
            </p:sp>
          </p:grpSp>
        </p:grpSp>
      </p:grp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2870199" y="1787525"/>
            <a:ext cx="1916113" cy="2187575"/>
            <a:chOff x="480" y="2250"/>
            <a:chExt cx="1207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1115" y="3268"/>
              <a:ext cx="4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charset="0"/>
                </a:rPr>
                <a:t>3cm</a:t>
              </a:r>
            </a:p>
          </p:txBody>
        </p:sp>
        <p:sp>
          <p:nvSpPr>
            <p:cNvPr id="641044" name="Text Box 20"/>
            <p:cNvSpPr txBox="1">
              <a:spLocks noChangeArrowheads="1"/>
            </p:cNvSpPr>
            <p:nvPr/>
          </p:nvSpPr>
          <p:spPr bwMode="auto">
            <a:xfrm>
              <a:off x="688" y="2765"/>
              <a:ext cx="43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latin typeface="Times New Roman" charset="0"/>
                </a:rPr>
                <a:t>7cm</a:t>
              </a:r>
            </a:p>
          </p:txBody>
        </p:sp>
      </p:grpSp>
      <p:grpSp>
        <p:nvGrpSpPr>
          <p:cNvPr id="44" name="Group 29"/>
          <p:cNvGrpSpPr>
            <a:grpSpLocks/>
          </p:cNvGrpSpPr>
          <p:nvPr/>
        </p:nvGrpSpPr>
        <p:grpSpPr bwMode="auto">
          <a:xfrm>
            <a:off x="3029743" y="4989513"/>
            <a:ext cx="2628900" cy="825500"/>
            <a:chOff x="2293" y="2432"/>
            <a:chExt cx="1656" cy="520"/>
          </a:xfrm>
        </p:grpSpPr>
        <p:sp>
          <p:nvSpPr>
            <p:cNvPr id="45" name="Text Box 10"/>
            <p:cNvSpPr txBox="1">
              <a:spLocks noChangeArrowheads="1"/>
            </p:cNvSpPr>
            <p:nvPr/>
          </p:nvSpPr>
          <p:spPr bwMode="auto">
            <a:xfrm>
              <a:off x="2293" y="2549"/>
              <a:ext cx="16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/>
                <a:t>V</a:t>
              </a:r>
              <a:r>
                <a:rPr lang="en-GB" sz="2400" dirty="0"/>
                <a:t> =       × </a:t>
              </a:r>
              <a:r>
                <a:rPr lang="el-GR" sz="2400" i="1" dirty="0">
                  <a:latin typeface="Times New Roman" charset="0"/>
                  <a:cs typeface="Times New Roman" charset="0"/>
                </a:rPr>
                <a:t>π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GB" sz="2400" dirty="0"/>
                <a:t>× 3</a:t>
              </a:r>
              <a:r>
                <a:rPr lang="en-GB" sz="2400" baseline="30000" dirty="0">
                  <a:cs typeface="Times New Roman" charset="0"/>
                </a:rPr>
                <a:t>2</a:t>
              </a:r>
              <a:r>
                <a:rPr lang="en-GB" sz="2400" dirty="0"/>
                <a:t> × 7</a:t>
              </a:r>
            </a:p>
          </p:txBody>
        </p:sp>
        <p:grpSp>
          <p:nvGrpSpPr>
            <p:cNvPr id="46" name="Group 25"/>
            <p:cNvGrpSpPr>
              <a:grpSpLocks/>
            </p:cNvGrpSpPr>
            <p:nvPr/>
          </p:nvGrpSpPr>
          <p:grpSpPr bwMode="auto">
            <a:xfrm>
              <a:off x="2736" y="2432"/>
              <a:ext cx="234" cy="520"/>
              <a:chOff x="3643" y="3079"/>
              <a:chExt cx="234" cy="520"/>
            </a:xfrm>
          </p:grpSpPr>
          <p:sp>
            <p:nvSpPr>
              <p:cNvPr id="47" name="Text Box 26"/>
              <p:cNvSpPr txBox="1">
                <a:spLocks noChangeArrowheads="1"/>
              </p:cNvSpPr>
              <p:nvPr/>
            </p:nvSpPr>
            <p:spPr bwMode="auto">
              <a:xfrm>
                <a:off x="3643" y="3079"/>
                <a:ext cx="2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</a:t>
                </a:r>
              </a:p>
            </p:txBody>
          </p:sp>
          <p:sp>
            <p:nvSpPr>
              <p:cNvPr id="48" name="Line 27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49" name="Text Box 28"/>
              <p:cNvSpPr txBox="1">
                <a:spLocks noChangeArrowheads="1"/>
              </p:cNvSpPr>
              <p:nvPr/>
            </p:nvSpPr>
            <p:spPr bwMode="auto">
              <a:xfrm>
                <a:off x="3643" y="3308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</a:t>
                </a:r>
              </a:p>
            </p:txBody>
          </p:sp>
        </p:grpSp>
      </p:grp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4786312" y="5992094"/>
            <a:ext cx="2263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cs typeface="Times New Roman" panose="02020603050405020304" pitchFamily="18" charset="0"/>
              </a:rPr>
              <a:t>≈</a:t>
            </a:r>
            <a:r>
              <a:rPr lang="en-GB" sz="2400" dirty="0"/>
              <a:t>  66.0 cm</a:t>
            </a:r>
            <a:r>
              <a:rPr lang="en-GB" sz="2400" baseline="30000" dirty="0"/>
              <a:t>3</a:t>
            </a:r>
            <a:r>
              <a:rPr lang="en-GB" sz="2400" dirty="0"/>
              <a:t> (3sf)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A11E4A-754E-4E52-A4FF-2378D8C6C5D7}"/>
              </a:ext>
            </a:extLst>
          </p:cNvPr>
          <p:cNvSpPr txBox="1"/>
          <p:nvPr/>
        </p:nvSpPr>
        <p:spPr>
          <a:xfrm>
            <a:off x="3021131" y="5992095"/>
            <a:ext cx="216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 = </a:t>
            </a:r>
            <a:r>
              <a:rPr lang="en-GB" dirty="0"/>
              <a:t>21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US" dirty="0">
                <a:cs typeface="Times New Roman" panose="02020603050405020304" pitchFamily="18" charset="0"/>
              </a:rPr>
              <a:t> cm</a:t>
            </a:r>
            <a:r>
              <a:rPr lang="en-US" baseline="30000" dirty="0"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30" name="Rectangle 29">
            <a:hlinkClick r:id="rId4"/>
            <a:extLst>
              <a:ext uri="{FF2B5EF4-FFF2-40B4-BE49-F238E27FC236}">
                <a16:creationId xmlns:a16="http://schemas.microsoft.com/office/drawing/2014/main" id="{A8332033-B5BF-42E3-91C6-36D298DA6F3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40572996-1CBD-4750-9527-F4AFD363936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38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 rot="1090072">
            <a:off x="944602" y="-57752"/>
            <a:ext cx="3060000" cy="3024000"/>
          </a:xfrm>
          <a:prstGeom prst="pie">
            <a:avLst>
              <a:gd name="adj1" fmla="val 0"/>
              <a:gd name="adj2" fmla="val 8992645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363076" y="782153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sector bellow is assembled to form a cone as shown.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6444208" y="1340768"/>
            <a:ext cx="1916113" cy="2187575"/>
            <a:chOff x="480" y="2250"/>
            <a:chExt cx="1207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 dirty="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1115" y="3268"/>
              <a:ext cx="4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FF0000"/>
                  </a:solidFill>
                  <a:latin typeface="Times New Roman" charset="0"/>
                </a:rPr>
                <a:t>r cm</a:t>
              </a:r>
            </a:p>
          </p:txBody>
        </p:sp>
        <p:sp>
          <p:nvSpPr>
            <p:cNvPr id="641044" name="Text Box 20"/>
            <p:cNvSpPr txBox="1">
              <a:spLocks noChangeArrowheads="1"/>
            </p:cNvSpPr>
            <p:nvPr/>
          </p:nvSpPr>
          <p:spPr bwMode="auto">
            <a:xfrm rot="18056697">
              <a:off x="327" y="2603"/>
              <a:ext cx="6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l</a:t>
              </a:r>
              <a:r>
                <a:rPr lang="en-GB" sz="2400" dirty="0">
                  <a:solidFill>
                    <a:srgbClr val="0070C0"/>
                  </a:solidFill>
                  <a:latin typeface="Times New Roman" charset="0"/>
                </a:rPr>
                <a:t> = 9</a:t>
              </a:r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cm</a:t>
              </a:r>
            </a:p>
          </p:txBody>
        </p:sp>
      </p:grpSp>
      <p:grpSp>
        <p:nvGrpSpPr>
          <p:cNvPr id="44" name="Group 29"/>
          <p:cNvGrpSpPr>
            <a:grpSpLocks/>
          </p:cNvGrpSpPr>
          <p:nvPr/>
        </p:nvGrpSpPr>
        <p:grpSpPr bwMode="auto">
          <a:xfrm>
            <a:off x="1530893" y="4634974"/>
            <a:ext cx="4533903" cy="836614"/>
            <a:chOff x="1641" y="2432"/>
            <a:chExt cx="2856" cy="527"/>
          </a:xfrm>
        </p:grpSpPr>
        <p:sp>
          <p:nvSpPr>
            <p:cNvPr id="45" name="Text Box 10"/>
            <p:cNvSpPr txBox="1">
              <a:spLocks noChangeArrowheads="1"/>
            </p:cNvSpPr>
            <p:nvPr/>
          </p:nvSpPr>
          <p:spPr bwMode="auto">
            <a:xfrm>
              <a:off x="1641" y="2549"/>
              <a:ext cx="28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/>
                <a:t>Arc length =         × 2</a:t>
              </a:r>
              <a:r>
                <a:rPr lang="el-GR" sz="2400" i="1" dirty="0">
                  <a:latin typeface="Times New Roman" charset="0"/>
                  <a:cs typeface="Times New Roman" charset="0"/>
                </a:rPr>
                <a:t>π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GB" sz="2400" dirty="0"/>
                <a:t>×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l</a:t>
              </a:r>
              <a:endParaRPr lang="en-GB" sz="2400" dirty="0"/>
            </a:p>
          </p:txBody>
        </p:sp>
        <p:grpSp>
          <p:nvGrpSpPr>
            <p:cNvPr id="46" name="Group 25"/>
            <p:cNvGrpSpPr>
              <a:grpSpLocks/>
            </p:cNvGrpSpPr>
            <p:nvPr/>
          </p:nvGrpSpPr>
          <p:grpSpPr bwMode="auto">
            <a:xfrm>
              <a:off x="2649" y="2432"/>
              <a:ext cx="471" cy="527"/>
              <a:chOff x="3556" y="3079"/>
              <a:chExt cx="471" cy="527"/>
            </a:xfrm>
          </p:grpSpPr>
          <p:sp>
            <p:nvSpPr>
              <p:cNvPr id="47" name="Text Box 26"/>
              <p:cNvSpPr txBox="1">
                <a:spLocks noChangeArrowheads="1"/>
              </p:cNvSpPr>
              <p:nvPr/>
            </p:nvSpPr>
            <p:spPr bwMode="auto">
              <a:xfrm>
                <a:off x="3643" y="3079"/>
                <a:ext cx="21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Symbol" panose="05050102010706020507" pitchFamily="18" charset="2"/>
                  </a:rPr>
                  <a:t>q</a:t>
                </a:r>
              </a:p>
            </p:txBody>
          </p:sp>
          <p:sp>
            <p:nvSpPr>
              <p:cNvPr id="48" name="Line 27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2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49" name="Text Box 28"/>
              <p:cNvSpPr txBox="1">
                <a:spLocks noChangeArrowheads="1"/>
              </p:cNvSpPr>
              <p:nvPr/>
            </p:nvSpPr>
            <p:spPr bwMode="auto">
              <a:xfrm>
                <a:off x="3556" y="3315"/>
                <a:ext cx="4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360</a:t>
                </a:r>
              </a:p>
            </p:txBody>
          </p:sp>
        </p:grpSp>
      </p:grp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1513308" y="6161650"/>
            <a:ext cx="66351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 the base circumference is  23.6 cm (3sf)</a:t>
            </a:r>
          </a:p>
        </p:txBody>
      </p:sp>
      <p:sp>
        <p:nvSpPr>
          <p:cNvPr id="3" name="Arc 2"/>
          <p:cNvSpPr/>
          <p:nvPr/>
        </p:nvSpPr>
        <p:spPr>
          <a:xfrm rot="8520219">
            <a:off x="2078232" y="994740"/>
            <a:ext cx="661720" cy="688368"/>
          </a:xfrm>
          <a:prstGeom prst="arc">
            <a:avLst>
              <a:gd name="adj1" fmla="val 1516841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35577" y="1578610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q </a:t>
            </a:r>
            <a:r>
              <a:rPr lang="en-GB" sz="2400" i="1" dirty="0">
                <a:latin typeface="Times New Roman" charset="0"/>
              </a:rPr>
              <a:t>=150</a:t>
            </a:r>
            <a:r>
              <a:rPr lang="en-GB" sz="2400" i="1" baseline="30000" dirty="0">
                <a:latin typeface="Times New Roman" charset="0"/>
              </a:rPr>
              <a:t>o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 rot="909387">
            <a:off x="2779867" y="1318103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</a:rPr>
              <a:t>l = </a:t>
            </a:r>
            <a:r>
              <a:rPr lang="en-GB" sz="2400" dirty="0">
                <a:latin typeface="Times New Roman" charset="0"/>
              </a:rPr>
              <a:t>9</a:t>
            </a:r>
            <a:r>
              <a:rPr lang="en-GB" sz="2400" i="1" dirty="0">
                <a:latin typeface="Times New Roman" charset="0"/>
              </a:rPr>
              <a:t>cm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99418" y="3044128"/>
            <a:ext cx="6211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a) Calculate the base circumference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399418" y="3904112"/>
            <a:ext cx="825418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base circumference of the cone is equal to the arc length of the sector.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41" name="Group 29"/>
          <p:cNvGrpSpPr>
            <a:grpSpLocks/>
          </p:cNvGrpSpPr>
          <p:nvPr/>
        </p:nvGrpSpPr>
        <p:grpSpPr bwMode="auto">
          <a:xfrm>
            <a:off x="1560240" y="5472706"/>
            <a:ext cx="4533903" cy="836614"/>
            <a:chOff x="1659" y="2432"/>
            <a:chExt cx="2856" cy="527"/>
          </a:xfrm>
        </p:grpSpPr>
        <p:sp>
          <p:nvSpPr>
            <p:cNvPr id="42" name="Text Box 10"/>
            <p:cNvSpPr txBox="1">
              <a:spLocks noChangeArrowheads="1"/>
            </p:cNvSpPr>
            <p:nvPr/>
          </p:nvSpPr>
          <p:spPr bwMode="auto">
            <a:xfrm>
              <a:off x="1659" y="2542"/>
              <a:ext cx="285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GB" sz="2400" dirty="0"/>
                <a:t>Arc length =        × 2</a:t>
              </a:r>
              <a:r>
                <a:rPr lang="el-GR" sz="2400" i="1" dirty="0">
                  <a:latin typeface="Times New Roman" charset="0"/>
                  <a:cs typeface="Times New Roman" charset="0"/>
                </a:rPr>
                <a:t>π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GB" sz="2400" dirty="0"/>
                <a:t>×</a:t>
              </a:r>
              <a:r>
                <a:rPr lang="en-US" sz="2400" i="1" dirty="0">
                  <a:latin typeface="Times New Roman" charset="0"/>
                  <a:cs typeface="Times New Roman" charset="0"/>
                </a:rPr>
                <a:t> </a:t>
              </a:r>
              <a:r>
                <a:rPr lang="en-US" sz="2400" dirty="0"/>
                <a:t>9</a:t>
              </a:r>
              <a:endParaRPr lang="en-GB" sz="2400" dirty="0"/>
            </a:p>
          </p:txBody>
        </p:sp>
        <p:grpSp>
          <p:nvGrpSpPr>
            <p:cNvPr id="43" name="Group 25"/>
            <p:cNvGrpSpPr>
              <a:grpSpLocks/>
            </p:cNvGrpSpPr>
            <p:nvPr/>
          </p:nvGrpSpPr>
          <p:grpSpPr bwMode="auto">
            <a:xfrm>
              <a:off x="2649" y="2432"/>
              <a:ext cx="471" cy="527"/>
              <a:chOff x="3556" y="3079"/>
              <a:chExt cx="471" cy="527"/>
            </a:xfrm>
          </p:grpSpPr>
          <p:sp>
            <p:nvSpPr>
              <p:cNvPr id="51" name="Text Box 26"/>
              <p:cNvSpPr txBox="1">
                <a:spLocks noChangeArrowheads="1"/>
              </p:cNvSpPr>
              <p:nvPr/>
            </p:nvSpPr>
            <p:spPr bwMode="auto">
              <a:xfrm>
                <a:off x="3588" y="3079"/>
                <a:ext cx="439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150</a:t>
                </a:r>
              </a:p>
            </p:txBody>
          </p:sp>
          <p:sp>
            <p:nvSpPr>
              <p:cNvPr id="52" name="Line 27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29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53" name="Text Box 28"/>
              <p:cNvSpPr txBox="1">
                <a:spLocks noChangeArrowheads="1"/>
              </p:cNvSpPr>
              <p:nvPr/>
            </p:nvSpPr>
            <p:spPr bwMode="auto">
              <a:xfrm>
                <a:off x="3556" y="3315"/>
                <a:ext cx="47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360</a:t>
                </a:r>
              </a:p>
            </p:txBody>
          </p: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F693613B-F4C5-450D-AA94-FA9F0175E5B1}"/>
              </a:ext>
            </a:extLst>
          </p:cNvPr>
          <p:cNvSpPr txBox="1"/>
          <p:nvPr/>
        </p:nvSpPr>
        <p:spPr>
          <a:xfrm>
            <a:off x="4967883" y="5699985"/>
            <a:ext cx="14992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= 7.5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endParaRPr lang="en-GB" dirty="0"/>
          </a:p>
        </p:txBody>
      </p:sp>
      <p:sp>
        <p:nvSpPr>
          <p:cNvPr id="37" name="Rectangle 36">
            <a:hlinkClick r:id="rId4"/>
            <a:extLst>
              <a:ext uri="{FF2B5EF4-FFF2-40B4-BE49-F238E27FC236}">
                <a16:creationId xmlns:a16="http://schemas.microsoft.com/office/drawing/2014/main" id="{0B2AF4FF-E6F6-4961-95E0-0B5285F8828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4"/>
            <a:extLst>
              <a:ext uri="{FF2B5EF4-FFF2-40B4-BE49-F238E27FC236}">
                <a16:creationId xmlns:a16="http://schemas.microsoft.com/office/drawing/2014/main" id="{68981790-5F87-476D-BFBF-B48D60F4742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58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9" grpId="0"/>
      <p:bldP spid="40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 rot="1090072">
            <a:off x="944602" y="-57752"/>
            <a:ext cx="3060000" cy="3024000"/>
          </a:xfrm>
          <a:prstGeom prst="pie">
            <a:avLst>
              <a:gd name="adj1" fmla="val 0"/>
              <a:gd name="adj2" fmla="val 8992645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422274" y="762000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sector bellow is assembled to form a cone as shown.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6444208" y="1340768"/>
            <a:ext cx="1916113" cy="2187575"/>
            <a:chOff x="480" y="2250"/>
            <a:chExt cx="1207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rgbClr val="FFC0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1115" y="3268"/>
              <a:ext cx="46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FF0000"/>
                  </a:solidFill>
                  <a:latin typeface="Times New Roman" charset="0"/>
                </a:rPr>
                <a:t>r cm</a:t>
              </a:r>
            </a:p>
          </p:txBody>
        </p:sp>
        <p:sp>
          <p:nvSpPr>
            <p:cNvPr id="641044" name="Text Box 20"/>
            <p:cNvSpPr txBox="1">
              <a:spLocks noChangeArrowheads="1"/>
            </p:cNvSpPr>
            <p:nvPr/>
          </p:nvSpPr>
          <p:spPr bwMode="auto">
            <a:xfrm rot="18056697">
              <a:off x="314" y="2603"/>
              <a:ext cx="72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l = </a:t>
              </a:r>
              <a:r>
                <a:rPr lang="en-GB" sz="2400" dirty="0">
                  <a:solidFill>
                    <a:srgbClr val="0070C0"/>
                  </a:solidFill>
                  <a:latin typeface="Times New Roman" charset="0"/>
                </a:rPr>
                <a:t>9</a:t>
              </a:r>
              <a:r>
                <a:rPr lang="en-GB" sz="2400" i="1" dirty="0">
                  <a:solidFill>
                    <a:srgbClr val="0070C0"/>
                  </a:solidFill>
                  <a:latin typeface="Times New Roman" charset="0"/>
                </a:rPr>
                <a:t>cm</a:t>
              </a:r>
            </a:p>
          </p:txBody>
        </p:sp>
      </p:grp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2918369" y="4365104"/>
            <a:ext cx="1481404" cy="461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C = 2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US" sz="2400" i="1" dirty="0">
                <a:latin typeface="Times New Roman" charset="0"/>
                <a:cs typeface="Times New Roman" charset="0"/>
              </a:rPr>
              <a:t> </a:t>
            </a:r>
            <a:r>
              <a:rPr lang="en-GB" sz="2400" dirty="0"/>
              <a:t>×</a:t>
            </a:r>
            <a:r>
              <a:rPr lang="en-US" sz="2400" i="1" dirty="0">
                <a:latin typeface="Times New Roman" charset="0"/>
                <a:cs typeface="Times New Roman" charset="0"/>
              </a:rPr>
              <a:t> r</a:t>
            </a:r>
            <a:endParaRPr lang="en-GB" sz="2400" dirty="0"/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2336753" y="5941219"/>
            <a:ext cx="48149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So the radius is  </a:t>
            </a:r>
            <a:r>
              <a:rPr lang="en-GB" sz="2400" dirty="0"/>
              <a:t>3.75 cm </a:t>
            </a:r>
            <a:r>
              <a:rPr lang="en-GB" sz="2400" dirty="0">
                <a:latin typeface="+mn-lt"/>
              </a:rPr>
              <a:t>to 3sf </a:t>
            </a:r>
          </a:p>
        </p:txBody>
      </p:sp>
      <p:sp>
        <p:nvSpPr>
          <p:cNvPr id="3" name="Arc 2"/>
          <p:cNvSpPr/>
          <p:nvPr/>
        </p:nvSpPr>
        <p:spPr>
          <a:xfrm rot="8520219">
            <a:off x="2078232" y="994740"/>
            <a:ext cx="661720" cy="688368"/>
          </a:xfrm>
          <a:prstGeom prst="arc">
            <a:avLst>
              <a:gd name="adj1" fmla="val 1516841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35577" y="1578610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q </a:t>
            </a:r>
            <a:r>
              <a:rPr lang="en-GB" sz="2400" i="1" dirty="0">
                <a:latin typeface="Times New Roman" charset="0"/>
              </a:rPr>
              <a:t>=150</a:t>
            </a:r>
            <a:r>
              <a:rPr lang="en-GB" sz="2400" i="1" baseline="30000" dirty="0">
                <a:latin typeface="Times New Roman" charset="0"/>
              </a:rPr>
              <a:t>o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 rot="909387">
            <a:off x="2828741" y="1340768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</a:rPr>
              <a:t>l = </a:t>
            </a:r>
            <a:r>
              <a:rPr lang="en-GB" sz="2400" dirty="0">
                <a:latin typeface="Times New Roman" charset="0"/>
              </a:rPr>
              <a:t>9</a:t>
            </a:r>
            <a:r>
              <a:rPr lang="en-GB" sz="2400" i="1" dirty="0">
                <a:latin typeface="Times New Roman" charset="0"/>
              </a:rPr>
              <a:t>cm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19836" y="3185169"/>
            <a:ext cx="62110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b) Calculate the base radius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617138" y="3929571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base of the cone is circular, therefore: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8224" y="3429000"/>
            <a:ext cx="1803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936130" y="4919325"/>
            <a:ext cx="4391421" cy="852489"/>
            <a:chOff x="3004138" y="4894024"/>
            <a:chExt cx="4391421" cy="852489"/>
          </a:xfrm>
        </p:grpSpPr>
        <p:grpSp>
          <p:nvGrpSpPr>
            <p:cNvPr id="41" name="Group 29"/>
            <p:cNvGrpSpPr>
              <a:grpSpLocks/>
            </p:cNvGrpSpPr>
            <p:nvPr/>
          </p:nvGrpSpPr>
          <p:grpSpPr bwMode="auto">
            <a:xfrm>
              <a:off x="3004138" y="4894024"/>
              <a:ext cx="4391421" cy="852489"/>
              <a:chOff x="2415" y="2432"/>
              <a:chExt cx="1436" cy="537"/>
            </a:xfrm>
          </p:grpSpPr>
          <p:sp>
            <p:nvSpPr>
              <p:cNvPr id="42" name="Text Box 10"/>
              <p:cNvSpPr txBox="1">
                <a:spLocks noChangeArrowheads="1"/>
              </p:cNvSpPr>
              <p:nvPr/>
            </p:nvSpPr>
            <p:spPr bwMode="auto">
              <a:xfrm>
                <a:off x="2415" y="2547"/>
                <a:ext cx="143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GB" sz="2400" dirty="0"/>
                  <a:t> =          </a:t>
                </a:r>
              </a:p>
            </p:txBody>
          </p:sp>
          <p:grpSp>
            <p:nvGrpSpPr>
              <p:cNvPr id="43" name="Group 25"/>
              <p:cNvGrpSpPr>
                <a:grpSpLocks/>
              </p:cNvGrpSpPr>
              <p:nvPr/>
            </p:nvGrpSpPr>
            <p:grpSpPr bwMode="auto">
              <a:xfrm>
                <a:off x="2635" y="2432"/>
                <a:ext cx="279" cy="537"/>
                <a:chOff x="3542" y="3079"/>
                <a:chExt cx="279" cy="537"/>
              </a:xfrm>
            </p:grpSpPr>
            <p:sp>
              <p:nvSpPr>
                <p:cNvPr id="51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567" y="3079"/>
                  <a:ext cx="19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C</a:t>
                  </a:r>
                </a:p>
              </p:txBody>
            </p:sp>
            <p:sp>
              <p:nvSpPr>
                <p:cNvPr id="53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542" y="3325"/>
                  <a:ext cx="279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2</a:t>
                  </a:r>
                  <a:r>
                    <a:rPr lang="en-GB" sz="2400" i="1" dirty="0">
                      <a:latin typeface="Symbol" panose="05050102010706020507" pitchFamily="18" charset="2"/>
                    </a:rPr>
                    <a:t>p</a:t>
                  </a:r>
                </a:p>
              </p:txBody>
            </p:sp>
          </p:grpSp>
        </p:grpSp>
        <p:sp>
          <p:nvSpPr>
            <p:cNvPr id="37" name="Line 27"/>
            <p:cNvSpPr>
              <a:spLocks noChangeShapeType="1"/>
            </p:cNvSpPr>
            <p:nvPr/>
          </p:nvSpPr>
          <p:spPr bwMode="auto">
            <a:xfrm>
              <a:off x="3635896" y="5313146"/>
              <a:ext cx="5439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79BDA3A4-3E8F-4424-97A8-011DA7308E82}"/>
              </a:ext>
            </a:extLst>
          </p:cNvPr>
          <p:cNvGrpSpPr/>
          <p:nvPr/>
        </p:nvGrpSpPr>
        <p:grpSpPr>
          <a:xfrm>
            <a:off x="4188277" y="4816431"/>
            <a:ext cx="1480117" cy="936104"/>
            <a:chOff x="4294654" y="4797152"/>
            <a:chExt cx="1480117" cy="936104"/>
          </a:xfrm>
        </p:grpSpPr>
        <p:grpSp>
          <p:nvGrpSpPr>
            <p:cNvPr id="44" name="Group 29">
              <a:extLst>
                <a:ext uri="{FF2B5EF4-FFF2-40B4-BE49-F238E27FC236}">
                  <a16:creationId xmlns:a16="http://schemas.microsoft.com/office/drawing/2014/main" id="{5DADC71F-58C3-461F-AD63-46839B7746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4654" y="5094047"/>
              <a:ext cx="1480117" cy="461963"/>
              <a:chOff x="2837" y="2558"/>
              <a:chExt cx="484" cy="291"/>
            </a:xfrm>
          </p:grpSpPr>
          <p:sp>
            <p:nvSpPr>
              <p:cNvPr id="49" name="Text Box 10">
                <a:extLst>
                  <a:ext uri="{FF2B5EF4-FFF2-40B4-BE49-F238E27FC236}">
                    <a16:creationId xmlns:a16="http://schemas.microsoft.com/office/drawing/2014/main" id="{D4C26433-E743-4C58-9A5C-D6AED94AD7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7" y="2558"/>
                <a:ext cx="48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/>
                  <a:t>=</a:t>
                </a:r>
              </a:p>
            </p:txBody>
          </p:sp>
          <p:sp>
            <p:nvSpPr>
              <p:cNvPr id="56" name="Line 27">
                <a:extLst>
                  <a:ext uri="{FF2B5EF4-FFF2-40B4-BE49-F238E27FC236}">
                    <a16:creationId xmlns:a16="http://schemas.microsoft.com/office/drawing/2014/main" id="{76E923BA-1C64-4071-8CF8-49754A4719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5" y="2694"/>
                <a:ext cx="2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</p:grpSp>
        <p:sp>
          <p:nvSpPr>
            <p:cNvPr id="46" name="Text Box 26">
              <a:extLst>
                <a:ext uri="{FF2B5EF4-FFF2-40B4-BE49-F238E27FC236}">
                  <a16:creationId xmlns:a16="http://schemas.microsoft.com/office/drawing/2014/main" id="{17D951BC-293E-4445-A883-1BA1DFD0E9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3839" y="4797152"/>
              <a:ext cx="8242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23.6</a:t>
              </a:r>
            </a:p>
          </p:txBody>
        </p:sp>
        <p:sp>
          <p:nvSpPr>
            <p:cNvPr id="48" name="Text Box 28">
              <a:extLst>
                <a:ext uri="{FF2B5EF4-FFF2-40B4-BE49-F238E27FC236}">
                  <a16:creationId xmlns:a16="http://schemas.microsoft.com/office/drawing/2014/main" id="{53EB474A-7803-4FF6-A170-E6938DC82B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7645" y="5271293"/>
              <a:ext cx="51443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2</a:t>
              </a:r>
              <a:r>
                <a:rPr lang="en-GB" sz="2400" i="1" dirty="0">
                  <a:latin typeface="Symbol" panose="05050102010706020507" pitchFamily="18" charset="2"/>
                </a:rPr>
                <a:t>p</a:t>
              </a:r>
            </a:p>
          </p:txBody>
        </p:sp>
      </p:grpSp>
      <p:sp>
        <p:nvSpPr>
          <p:cNvPr id="63" name="Text Box 10">
            <a:extLst>
              <a:ext uri="{FF2B5EF4-FFF2-40B4-BE49-F238E27FC236}">
                <a16:creationId xmlns:a16="http://schemas.microsoft.com/office/drawing/2014/main" id="{AF6B6A58-EF43-4FF0-971C-8E1F04A04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029" y="5071203"/>
            <a:ext cx="163448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 </a:t>
            </a:r>
            <a:r>
              <a:rPr lang="en-GB" sz="2400" dirty="0">
                <a:cs typeface="Times New Roman" panose="02020603050405020304" pitchFamily="18" charset="0"/>
              </a:rPr>
              <a:t>≈</a:t>
            </a:r>
            <a:r>
              <a:rPr lang="en-GB" sz="2400" dirty="0"/>
              <a:t> 3.75 cm</a:t>
            </a:r>
          </a:p>
        </p:txBody>
      </p:sp>
      <p:sp>
        <p:nvSpPr>
          <p:cNvPr id="68" name="Rectangle 67">
            <a:hlinkClick r:id="rId4"/>
            <a:extLst>
              <a:ext uri="{FF2B5EF4-FFF2-40B4-BE49-F238E27FC236}">
                <a16:creationId xmlns:a16="http://schemas.microsoft.com/office/drawing/2014/main" id="{39413913-8E62-4B5D-9FA4-C102A258526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>
            <a:hlinkClick r:id="rId4"/>
            <a:extLst>
              <a:ext uri="{FF2B5EF4-FFF2-40B4-BE49-F238E27FC236}">
                <a16:creationId xmlns:a16="http://schemas.microsoft.com/office/drawing/2014/main" id="{35E09247-CBCB-44E0-9984-96AA203762B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07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39" grpId="0"/>
      <p:bldP spid="40" grpId="0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 rot="1090072">
            <a:off x="944602" y="-57752"/>
            <a:ext cx="3060000" cy="3024000"/>
          </a:xfrm>
          <a:prstGeom prst="pie">
            <a:avLst>
              <a:gd name="adj1" fmla="val 0"/>
              <a:gd name="adj2" fmla="val 8992645"/>
            </a:avLst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102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dirty="0"/>
              <a:t>Worked examples</a:t>
            </a:r>
            <a:endParaRPr lang="en-GB" dirty="0"/>
          </a:p>
        </p:txBody>
      </p:sp>
      <p:sp>
        <p:nvSpPr>
          <p:cNvPr id="641030" name="Text Box 6"/>
          <p:cNvSpPr txBox="1">
            <a:spLocks noChangeArrowheads="1"/>
          </p:cNvSpPr>
          <p:nvPr/>
        </p:nvSpPr>
        <p:spPr bwMode="auto">
          <a:xfrm>
            <a:off x="422274" y="908720"/>
            <a:ext cx="82541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sector bellow is assembled to form a cone as shown.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6444208" y="1340768"/>
            <a:ext cx="2108200" cy="2187575"/>
            <a:chOff x="480" y="2250"/>
            <a:chExt cx="1328" cy="1378"/>
          </a:xfrm>
        </p:grpSpPr>
        <p:pic>
          <p:nvPicPr>
            <p:cNvPr id="641064" name="Picture 4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7" y="2250"/>
              <a:ext cx="1200" cy="1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1065" name="Arc 41"/>
            <p:cNvSpPr>
              <a:spLocks/>
            </p:cNvSpPr>
            <p:nvPr/>
          </p:nvSpPr>
          <p:spPr bwMode="auto">
            <a:xfrm>
              <a:off x="486" y="3103"/>
              <a:ext cx="1192" cy="297"/>
            </a:xfrm>
            <a:custGeom>
              <a:avLst/>
              <a:gdLst>
                <a:gd name="G0" fmla="+- 21434 0 0"/>
                <a:gd name="G1" fmla="+- 21600 0 0"/>
                <a:gd name="G2" fmla="+- 21600 0 0"/>
                <a:gd name="T0" fmla="*/ 0 w 43034"/>
                <a:gd name="T1" fmla="*/ 18930 h 24394"/>
                <a:gd name="T2" fmla="*/ 42853 w 43034"/>
                <a:gd name="T3" fmla="*/ 24394 h 24394"/>
                <a:gd name="T4" fmla="*/ 21434 w 43034"/>
                <a:gd name="T5" fmla="*/ 21600 h 24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034" h="24394" fill="none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</a:path>
                <a:path w="43034" h="24394" stroke="0" extrusionOk="0">
                  <a:moveTo>
                    <a:pt x="-1" y="18929"/>
                  </a:moveTo>
                  <a:cubicBezTo>
                    <a:pt x="1346" y="8116"/>
                    <a:pt x="10537" y="-1"/>
                    <a:pt x="21434" y="0"/>
                  </a:cubicBezTo>
                  <a:cubicBezTo>
                    <a:pt x="33363" y="0"/>
                    <a:pt x="43034" y="9670"/>
                    <a:pt x="43034" y="21600"/>
                  </a:cubicBezTo>
                  <a:cubicBezTo>
                    <a:pt x="43034" y="22534"/>
                    <a:pt x="42973" y="23467"/>
                    <a:pt x="42852" y="24393"/>
                  </a:cubicBezTo>
                  <a:lnTo>
                    <a:pt x="21434" y="2160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6" name="Arc 42"/>
            <p:cNvSpPr>
              <a:spLocks/>
            </p:cNvSpPr>
            <p:nvPr/>
          </p:nvSpPr>
          <p:spPr bwMode="auto">
            <a:xfrm>
              <a:off x="481" y="3336"/>
              <a:ext cx="1195" cy="275"/>
            </a:xfrm>
            <a:custGeom>
              <a:avLst/>
              <a:gdLst>
                <a:gd name="G0" fmla="+- 21600 0 0"/>
                <a:gd name="G1" fmla="+- 1517 0 0"/>
                <a:gd name="G2" fmla="+- 21600 0 0"/>
                <a:gd name="T0" fmla="*/ 43196 w 43196"/>
                <a:gd name="T1" fmla="*/ 1906 h 23117"/>
                <a:gd name="T2" fmla="*/ 53 w 43196"/>
                <a:gd name="T3" fmla="*/ 0 h 23117"/>
                <a:gd name="T4" fmla="*/ 21600 w 43196"/>
                <a:gd name="T5" fmla="*/ 1517 h 23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6" h="23117" fill="none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</a:path>
                <a:path w="43196" h="23117" stroke="0" extrusionOk="0">
                  <a:moveTo>
                    <a:pt x="43196" y="1906"/>
                  </a:moveTo>
                  <a:cubicBezTo>
                    <a:pt x="42984" y="13681"/>
                    <a:pt x="33377" y="23116"/>
                    <a:pt x="21600" y="23117"/>
                  </a:cubicBezTo>
                  <a:cubicBezTo>
                    <a:pt x="9670" y="23117"/>
                    <a:pt x="0" y="13446"/>
                    <a:pt x="0" y="1517"/>
                  </a:cubicBezTo>
                  <a:cubicBezTo>
                    <a:pt x="-1" y="1010"/>
                    <a:pt x="17" y="504"/>
                    <a:pt x="53" y="0"/>
                  </a:cubicBezTo>
                  <a:lnTo>
                    <a:pt x="21600" y="1517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41067" name="Line 43"/>
            <p:cNvSpPr>
              <a:spLocks noChangeShapeType="1"/>
            </p:cNvSpPr>
            <p:nvPr/>
          </p:nvSpPr>
          <p:spPr bwMode="auto">
            <a:xfrm flipV="1">
              <a:off x="480" y="2265"/>
              <a:ext cx="596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68" name="Line 44"/>
            <p:cNvSpPr>
              <a:spLocks noChangeShapeType="1"/>
            </p:cNvSpPr>
            <p:nvPr/>
          </p:nvSpPr>
          <p:spPr bwMode="auto">
            <a:xfrm flipH="1" flipV="1">
              <a:off x="1076" y="2265"/>
              <a:ext cx="597" cy="10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3" name="Line 19"/>
            <p:cNvSpPr>
              <a:spLocks noChangeShapeType="1"/>
            </p:cNvSpPr>
            <p:nvPr/>
          </p:nvSpPr>
          <p:spPr bwMode="auto">
            <a:xfrm>
              <a:off x="1080" y="2256"/>
              <a:ext cx="0" cy="1054"/>
            </a:xfrm>
            <a:prstGeom prst="line">
              <a:avLst/>
            </a:prstGeom>
            <a:noFill/>
            <a:ln w="19050">
              <a:solidFill>
                <a:srgbClr val="FF660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5" name="Line 21"/>
            <p:cNvSpPr>
              <a:spLocks noChangeShapeType="1"/>
            </p:cNvSpPr>
            <p:nvPr/>
          </p:nvSpPr>
          <p:spPr bwMode="auto">
            <a:xfrm>
              <a:off x="1077" y="3321"/>
              <a:ext cx="58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41046" name="Text Box 22"/>
            <p:cNvSpPr txBox="1">
              <a:spLocks noChangeArrowheads="1"/>
            </p:cNvSpPr>
            <p:nvPr/>
          </p:nvSpPr>
          <p:spPr bwMode="auto">
            <a:xfrm>
              <a:off x="936" y="3330"/>
              <a:ext cx="87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000" b="1" i="1" dirty="0">
                  <a:solidFill>
                    <a:srgbClr val="FF0000"/>
                  </a:solidFill>
                  <a:latin typeface="Times New Roman" charset="0"/>
                </a:rPr>
                <a:t>r = 3.75 cm</a:t>
              </a:r>
            </a:p>
          </p:txBody>
        </p:sp>
      </p:grp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3055223" y="5141540"/>
            <a:ext cx="3533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/>
              <a:t>h</a:t>
            </a:r>
            <a:r>
              <a:rPr lang="en-GB" sz="2400" baseline="30000" dirty="0"/>
              <a:t>2 </a:t>
            </a:r>
            <a:r>
              <a:rPr lang="en-GB" sz="2400" dirty="0"/>
              <a:t>= 9</a:t>
            </a:r>
            <a:r>
              <a:rPr lang="en-GB" sz="2400" baseline="30000" dirty="0"/>
              <a:t>2</a:t>
            </a:r>
            <a:r>
              <a:rPr lang="en-GB" sz="2400" dirty="0"/>
              <a:t> – 3.75</a:t>
            </a:r>
            <a:r>
              <a:rPr lang="en-GB" sz="2400" baseline="30000" dirty="0"/>
              <a:t>2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2286000" y="6160141"/>
            <a:ext cx="5726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 the vertical height is  </a:t>
            </a:r>
            <a:r>
              <a:rPr lang="en-GB" sz="2400" dirty="0"/>
              <a:t>8.18 cm </a:t>
            </a:r>
            <a:r>
              <a:rPr lang="en-GB" sz="2400" dirty="0">
                <a:latin typeface="+mn-lt"/>
              </a:rPr>
              <a:t>(3sf) </a:t>
            </a:r>
          </a:p>
        </p:txBody>
      </p:sp>
      <p:sp>
        <p:nvSpPr>
          <p:cNvPr id="3" name="Arc 2"/>
          <p:cNvSpPr/>
          <p:nvPr/>
        </p:nvSpPr>
        <p:spPr>
          <a:xfrm rot="8520219">
            <a:off x="2078232" y="994740"/>
            <a:ext cx="661720" cy="688368"/>
          </a:xfrm>
          <a:prstGeom prst="arc">
            <a:avLst>
              <a:gd name="adj1" fmla="val 15168411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1835577" y="1578610"/>
            <a:ext cx="1194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Symbol" panose="05050102010706020507" pitchFamily="18" charset="2"/>
              </a:rPr>
              <a:t>q </a:t>
            </a:r>
            <a:r>
              <a:rPr lang="en-GB" sz="2400" i="1" dirty="0">
                <a:latin typeface="Times New Roman" charset="0"/>
              </a:rPr>
              <a:t>=150</a:t>
            </a:r>
            <a:r>
              <a:rPr lang="en-GB" sz="2400" i="1" baseline="30000" dirty="0">
                <a:latin typeface="Times New Roman" charset="0"/>
              </a:rPr>
              <a:t>o</a:t>
            </a: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 rot="909387">
            <a:off x="2828741" y="1340768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</a:rPr>
              <a:t>l = </a:t>
            </a:r>
            <a:r>
              <a:rPr lang="en-GB" sz="2400" dirty="0">
                <a:latin typeface="Times New Roman" charset="0"/>
              </a:rPr>
              <a:t>9</a:t>
            </a:r>
            <a:r>
              <a:rPr lang="en-GB" sz="2400" i="1" dirty="0">
                <a:latin typeface="Times New Roman" charset="0"/>
              </a:rPr>
              <a:t>cm</a:t>
            </a: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533020" y="3059668"/>
            <a:ext cx="6211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c) Calculate the vertical height of the cone.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378693" y="3884855"/>
            <a:ext cx="87298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The vertical height of the cone can be calculated using Pythagoras’ theorem on the right angled triangle enclosed by the </a:t>
            </a:r>
            <a:r>
              <a:rPr lang="en-GB" sz="2400" dirty="0">
                <a:solidFill>
                  <a:srgbClr val="FF0000"/>
                </a:solidFill>
                <a:latin typeface="+mn-lt"/>
                <a:cs typeface="Arial" charset="0"/>
              </a:rPr>
              <a:t>base radius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, </a:t>
            </a:r>
            <a:r>
              <a:rPr lang="en-GB" sz="2400" dirty="0">
                <a:solidFill>
                  <a:srgbClr val="FF6600"/>
                </a:solidFill>
                <a:latin typeface="+mn-lt"/>
                <a:cs typeface="Arial" charset="0"/>
              </a:rPr>
              <a:t>vertical height 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and the </a:t>
            </a:r>
            <a:r>
              <a:rPr lang="en-GB" sz="2400" dirty="0">
                <a:solidFill>
                  <a:srgbClr val="0070C0"/>
                </a:solidFill>
                <a:latin typeface="+mn-lt"/>
                <a:cs typeface="Arial" charset="0"/>
              </a:rPr>
              <a:t>slant height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: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8224" y="3429000"/>
            <a:ext cx="18036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23.6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cm </a:t>
            </a: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7101246" y="2150235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charset="0"/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55223" y="5582763"/>
                <a:ext cx="3461589" cy="4605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 − 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3.75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8.18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223" y="5582763"/>
                <a:ext cx="3461589" cy="4605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20">
            <a:extLst>
              <a:ext uri="{FF2B5EF4-FFF2-40B4-BE49-F238E27FC236}">
                <a16:creationId xmlns:a16="http://schemas.microsoft.com/office/drawing/2014/main" id="{FFD5E3FE-96C6-40B8-9C2E-CB516B4F7BE9}"/>
              </a:ext>
            </a:extLst>
          </p:cNvPr>
          <p:cNvSpPr txBox="1">
            <a:spLocks noChangeArrowheads="1"/>
          </p:cNvSpPr>
          <p:nvPr/>
        </p:nvSpPr>
        <p:spPr bwMode="auto">
          <a:xfrm rot="18056697">
            <a:off x="6180683" y="1901155"/>
            <a:ext cx="1144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70C0"/>
                </a:solidFill>
                <a:latin typeface="Times New Roman" charset="0"/>
              </a:rPr>
              <a:t>l = </a:t>
            </a:r>
            <a:r>
              <a:rPr lang="en-GB" sz="2400" dirty="0">
                <a:solidFill>
                  <a:srgbClr val="0070C0"/>
                </a:solidFill>
                <a:latin typeface="Times New Roman" charset="0"/>
              </a:rPr>
              <a:t>9</a:t>
            </a:r>
            <a:r>
              <a:rPr lang="en-GB" sz="2400" i="1" dirty="0">
                <a:solidFill>
                  <a:srgbClr val="0070C0"/>
                </a:solidFill>
                <a:latin typeface="Times New Roman" charset="0"/>
              </a:rPr>
              <a:t>cm</a:t>
            </a:r>
          </a:p>
        </p:txBody>
      </p:sp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1E3D132E-4A2B-480E-A3F5-5CD4363E036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8DCAD0DB-B41F-482C-A4B9-45A49360CFB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91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0" grpId="0"/>
      <p:bldP spid="39" grpId="0"/>
      <p:bldP spid="40" grpId="0"/>
      <p:bldP spid="3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3079">
            <a:extLst>
              <a:ext uri="{FF2B5EF4-FFF2-40B4-BE49-F238E27FC236}">
                <a16:creationId xmlns:a16="http://schemas.microsoft.com/office/drawing/2014/main" id="{D6F466E1-F4EE-46C2-8FA5-B438147C4FA2}"/>
              </a:ext>
            </a:extLst>
          </p:cNvPr>
          <p:cNvSpPr/>
          <p:nvPr/>
        </p:nvSpPr>
        <p:spPr>
          <a:xfrm>
            <a:off x="7297930" y="3780953"/>
            <a:ext cx="1675745" cy="441236"/>
          </a:xfrm>
          <a:prstGeom prst="rect">
            <a:avLst/>
          </a:prstGeom>
          <a:solidFill>
            <a:srgbClr val="FFFFCC"/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Partial Circle 30">
            <a:extLst>
              <a:ext uri="{FF2B5EF4-FFF2-40B4-BE49-F238E27FC236}">
                <a16:creationId xmlns:a16="http://schemas.microsoft.com/office/drawing/2014/main" id="{9DDBDD7E-655F-4C96-A725-621320A8C659}"/>
              </a:ext>
            </a:extLst>
          </p:cNvPr>
          <p:cNvSpPr/>
          <p:nvPr/>
        </p:nvSpPr>
        <p:spPr>
          <a:xfrm rot="20480760">
            <a:off x="5716485" y="1335390"/>
            <a:ext cx="2055087" cy="2057400"/>
          </a:xfrm>
          <a:prstGeom prst="pie">
            <a:avLst>
              <a:gd name="adj1" fmla="val 0"/>
              <a:gd name="adj2" fmla="val 15125086"/>
            </a:avLst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Partial Circle 61">
            <a:extLst>
              <a:ext uri="{FF2B5EF4-FFF2-40B4-BE49-F238E27FC236}">
                <a16:creationId xmlns:a16="http://schemas.microsoft.com/office/drawing/2014/main" id="{1A18F681-128B-404E-BE4D-BE16E736CAB5}"/>
              </a:ext>
            </a:extLst>
          </p:cNvPr>
          <p:cNvSpPr/>
          <p:nvPr/>
        </p:nvSpPr>
        <p:spPr>
          <a:xfrm rot="20480760">
            <a:off x="5703930" y="1356416"/>
            <a:ext cx="2055087" cy="2057400"/>
          </a:xfrm>
          <a:prstGeom prst="pie">
            <a:avLst>
              <a:gd name="adj1" fmla="val 0"/>
              <a:gd name="adj2" fmla="val 15125086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22257D-B85D-44F2-89CB-E55A7678912C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cone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DB344-42CF-4855-B0CA-65B7D728E1EC}"/>
              </a:ext>
            </a:extLst>
          </p:cNvPr>
          <p:cNvSpPr txBox="1"/>
          <p:nvPr/>
        </p:nvSpPr>
        <p:spPr>
          <a:xfrm>
            <a:off x="443401" y="565613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surface area of a cone is the sum of the area of the circular base (</a:t>
            </a:r>
            <a:r>
              <a:rPr lang="en-US" b="0" i="1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A</a:t>
            </a:r>
            <a:r>
              <a:rPr lang="en-US" b="0" i="0" baseline="-25000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b</a:t>
            </a:r>
            <a:r>
              <a:rPr lang="en-US" b="0" i="0" dirty="0">
                <a:effectLst/>
                <a:latin typeface="+mn-lt"/>
                <a:cs typeface="Times New Roman" panose="02020603050405020304" pitchFamily="18" charset="0"/>
              </a:rPr>
              <a:t>)</a:t>
            </a:r>
            <a:endParaRPr lang="en-GB" baseline="-250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AF33B-BBA6-4384-B876-976D3B2C1804}"/>
              </a:ext>
            </a:extLst>
          </p:cNvPr>
          <p:cNvSpPr txBox="1"/>
          <p:nvPr/>
        </p:nvSpPr>
        <p:spPr>
          <a:xfrm>
            <a:off x="504870" y="3429457"/>
            <a:ext cx="4067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area of the circular base 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US" sz="20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sz="2000" baseline="30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57299C-C7D5-4ED3-A23F-586A7E2C07AD}"/>
              </a:ext>
            </a:extLst>
          </p:cNvPr>
          <p:cNvGrpSpPr/>
          <p:nvPr/>
        </p:nvGrpSpPr>
        <p:grpSpPr>
          <a:xfrm>
            <a:off x="1360513" y="1617126"/>
            <a:ext cx="1739841" cy="1643967"/>
            <a:chOff x="2969801" y="1905159"/>
            <a:chExt cx="1739841" cy="1643967"/>
          </a:xfrm>
        </p:grpSpPr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1E6F12C-6678-40AE-ADF9-70AD0D616085}"/>
                </a:ext>
              </a:extLst>
            </p:cNvPr>
            <p:cNvSpPr/>
            <p:nvPr/>
          </p:nvSpPr>
          <p:spPr>
            <a:xfrm>
              <a:off x="2971800" y="2971801"/>
              <a:ext cx="1737360" cy="533400"/>
            </a:xfrm>
            <a:prstGeom prst="arc">
              <a:avLst>
                <a:gd name="adj1" fmla="val 28361"/>
                <a:gd name="adj2" fmla="val 107622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BF76F39-0688-4725-B8BE-ADEAC3DE8DCC}"/>
                </a:ext>
              </a:extLst>
            </p:cNvPr>
            <p:cNvSpPr/>
            <p:nvPr/>
          </p:nvSpPr>
          <p:spPr>
            <a:xfrm flipV="1">
              <a:off x="2971800" y="3015726"/>
              <a:ext cx="1737360" cy="533400"/>
            </a:xfrm>
            <a:prstGeom prst="arc">
              <a:avLst>
                <a:gd name="adj1" fmla="val 71742"/>
                <a:gd name="adj2" fmla="val 10762227"/>
              </a:avLst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12D026-97A5-4595-AA74-B60A008324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9801" y="1905159"/>
              <a:ext cx="866856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36E77B-8D59-4928-9A15-B4D023585EEF}"/>
                </a:ext>
              </a:extLst>
            </p:cNvPr>
            <p:cNvCxnSpPr>
              <a:cxnSpLocks/>
            </p:cNvCxnSpPr>
            <p:nvPr/>
          </p:nvCxnSpPr>
          <p:spPr>
            <a:xfrm>
              <a:off x="3839138" y="1905159"/>
              <a:ext cx="870504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1666809-1C67-4599-AA68-BB0C0ADBB026}"/>
              </a:ext>
            </a:extLst>
          </p:cNvPr>
          <p:cNvSpPr txBox="1"/>
          <p:nvPr/>
        </p:nvSpPr>
        <p:spPr>
          <a:xfrm>
            <a:off x="2227369" y="1286242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17C945-DC3C-42B2-B034-C476C98B035B}"/>
              </a:ext>
            </a:extLst>
          </p:cNvPr>
          <p:cNvCxnSpPr>
            <a:cxnSpLocks/>
          </p:cNvCxnSpPr>
          <p:nvPr/>
        </p:nvCxnSpPr>
        <p:spPr>
          <a:xfrm>
            <a:off x="2213565" y="1650615"/>
            <a:ext cx="0" cy="130759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2EA33B-F535-4A2C-85BF-FC561A2B0446}"/>
              </a:ext>
            </a:extLst>
          </p:cNvPr>
          <p:cNvCxnSpPr>
            <a:cxnSpLocks/>
          </p:cNvCxnSpPr>
          <p:nvPr/>
        </p:nvCxnSpPr>
        <p:spPr>
          <a:xfrm>
            <a:off x="2227369" y="2975324"/>
            <a:ext cx="82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48EAB7-4E0E-47E6-B289-7768B9B57935}"/>
              </a:ext>
            </a:extLst>
          </p:cNvPr>
          <p:cNvSpPr txBox="1"/>
          <p:nvPr/>
        </p:nvSpPr>
        <p:spPr>
          <a:xfrm>
            <a:off x="2166249" y="216859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Height (</a:t>
            </a:r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)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A35376-170A-4A60-A4D7-0ED05EEE0CD0}"/>
              </a:ext>
            </a:extLst>
          </p:cNvPr>
          <p:cNvSpPr txBox="1"/>
          <p:nvPr/>
        </p:nvSpPr>
        <p:spPr>
          <a:xfrm>
            <a:off x="443401" y="1777519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088E22-D369-4DCD-9460-6C6E111FA05A}"/>
              </a:ext>
            </a:extLst>
          </p:cNvPr>
          <p:cNvSpPr/>
          <p:nvPr/>
        </p:nvSpPr>
        <p:spPr>
          <a:xfrm>
            <a:off x="2213083" y="2829538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E66CC2-50F4-4D38-8186-DFEA86245EC9}"/>
              </a:ext>
            </a:extLst>
          </p:cNvPr>
          <p:cNvSpPr txBox="1"/>
          <p:nvPr/>
        </p:nvSpPr>
        <p:spPr>
          <a:xfrm>
            <a:off x="3091627" y="278761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radius (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)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E41E98-E7D9-4492-A708-E1F1512F2DE5}"/>
              </a:ext>
            </a:extLst>
          </p:cNvPr>
          <p:cNvSpPr txBox="1"/>
          <p:nvPr/>
        </p:nvSpPr>
        <p:spPr>
          <a:xfrm>
            <a:off x="498046" y="4942393"/>
            <a:ext cx="52707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length of the arc of the sector is </a:t>
            </a:r>
            <a:r>
              <a:rPr lang="en-GB" sz="2000" b="0" i="0" dirty="0">
                <a:solidFill>
                  <a:srgbClr val="009900"/>
                </a:solidFill>
                <a:effectLst/>
                <a:latin typeface="+mn-lt"/>
              </a:rPr>
              <a:t>2</a:t>
            </a:r>
            <a:r>
              <a:rPr lang="en-GB" sz="2000" b="0" i="0" dirty="0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sz="2000" b="0" i="1" dirty="0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</a:t>
            </a:r>
            <a:endParaRPr lang="en-GB" sz="2000" baseline="30000" dirty="0">
              <a:solidFill>
                <a:srgbClr val="0099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AA6EC0-F240-4F6E-A49D-E410FA508A44}"/>
              </a:ext>
            </a:extLst>
          </p:cNvPr>
          <p:cNvSpPr txBox="1"/>
          <p:nvPr/>
        </p:nvSpPr>
        <p:spPr>
          <a:xfrm>
            <a:off x="7297930" y="3822079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SA = </a:t>
            </a:r>
            <a:r>
              <a:rPr lang="en-GB" sz="2000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+</a:t>
            </a:r>
            <a:endParaRPr lang="en-GB" sz="2000" dirty="0"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CEC40CF-894B-4ED0-B12C-436E34BA470F}"/>
              </a:ext>
            </a:extLst>
          </p:cNvPr>
          <p:cNvSpPr txBox="1"/>
          <p:nvPr/>
        </p:nvSpPr>
        <p:spPr>
          <a:xfrm>
            <a:off x="8468959" y="3780953"/>
            <a:ext cx="614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olidFill>
                  <a:srgbClr val="009900"/>
                </a:solidFill>
                <a:latin typeface="Symbol" panose="05050102010706020507" pitchFamily="18" charset="2"/>
              </a:rPr>
              <a:t>p</a:t>
            </a:r>
            <a:r>
              <a:rPr lang="en-GB" sz="2000" i="1" dirty="0" err="1">
                <a:solidFill>
                  <a:srgbClr val="009900"/>
                </a:solidFill>
                <a:cs typeface="Times New Roman" panose="02020603050405020304" pitchFamily="18" charset="0"/>
              </a:rPr>
              <a:t>r</a:t>
            </a:r>
            <a:r>
              <a:rPr lang="en-GB" sz="2000" i="1" dirty="0" err="1">
                <a:solidFill>
                  <a:srgbClr val="009900"/>
                </a:solidFill>
              </a:rPr>
              <a:t>l</a:t>
            </a:r>
            <a:endParaRPr lang="en-GB" sz="2000" i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1FEF7FA-3976-49E8-B8E4-FA5950E17782}"/>
              </a:ext>
            </a:extLst>
          </p:cNvPr>
          <p:cNvSpPr/>
          <p:nvPr/>
        </p:nvSpPr>
        <p:spPr>
          <a:xfrm>
            <a:off x="7784955" y="1776197"/>
            <a:ext cx="1188720" cy="1188720"/>
          </a:xfrm>
          <a:prstGeom prst="ellipse">
            <a:avLst/>
          </a:prstGeom>
          <a:pattFill prst="wdDnDiag">
            <a:fgClr>
              <a:srgbClr val="FF6600"/>
            </a:fgClr>
            <a:bgClr>
              <a:schemeClr val="bg1"/>
            </a:bgClr>
          </a:patt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6FC167-E61B-4488-BC32-4FBEB9571A31}"/>
              </a:ext>
            </a:extLst>
          </p:cNvPr>
          <p:cNvSpPr txBox="1"/>
          <p:nvPr/>
        </p:nvSpPr>
        <p:spPr>
          <a:xfrm>
            <a:off x="8499294" y="2024311"/>
            <a:ext cx="227626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 r 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5C3CA2A-BA7C-4D15-B5F1-84729BDE0D91}"/>
              </a:ext>
            </a:extLst>
          </p:cNvPr>
          <p:cNvCxnSpPr>
            <a:cxnSpLocks/>
          </p:cNvCxnSpPr>
          <p:nvPr/>
        </p:nvCxnSpPr>
        <p:spPr>
          <a:xfrm>
            <a:off x="8414453" y="2368654"/>
            <a:ext cx="54864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DFACE1D-C447-40D7-9CB3-3C085BFA6BD5}"/>
              </a:ext>
            </a:extLst>
          </p:cNvPr>
          <p:cNvSpPr txBox="1"/>
          <p:nvPr/>
        </p:nvSpPr>
        <p:spPr>
          <a:xfrm>
            <a:off x="3039541" y="904878"/>
            <a:ext cx="64642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and the curved side of the cone (</a:t>
            </a:r>
            <a:r>
              <a:rPr lang="en-GB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dirty="0">
                <a:solidFill>
                  <a:srgbClr val="222222"/>
                </a:solidFill>
                <a:latin typeface="+mn-lt"/>
              </a:rPr>
              <a:t>).</a:t>
            </a:r>
            <a:endParaRPr lang="en-GB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55B458-9090-4037-895D-A5A9E71CDAA0}"/>
              </a:ext>
            </a:extLst>
          </p:cNvPr>
          <p:cNvSpPr txBox="1"/>
          <p:nvPr/>
        </p:nvSpPr>
        <p:spPr>
          <a:xfrm>
            <a:off x="498046" y="3786522"/>
            <a:ext cx="67998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curved side is a sector of the circle with radius </a:t>
            </a:r>
            <a:r>
              <a:rPr lang="en-GB" sz="2000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endParaRPr lang="en-GB" sz="2000" i="1" baseline="30000" dirty="0"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FA397F-3B74-4FAD-9D8D-F78F2D4683FA}"/>
              </a:ext>
            </a:extLst>
          </p:cNvPr>
          <p:cNvSpPr txBox="1"/>
          <p:nvPr/>
        </p:nvSpPr>
        <p:spPr>
          <a:xfrm>
            <a:off x="504870" y="4175493"/>
            <a:ext cx="4448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area of the whole circle is </a:t>
            </a:r>
            <a:r>
              <a:rPr lang="en-GB" sz="20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GB" sz="2000" b="0" i="0" baseline="30000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000" baseline="30000" dirty="0"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038539-7197-4AC9-A55E-1A854FD3F368}"/>
              </a:ext>
            </a:extLst>
          </p:cNvPr>
          <p:cNvSpPr txBox="1"/>
          <p:nvPr/>
        </p:nvSpPr>
        <p:spPr>
          <a:xfrm>
            <a:off x="7363525" y="3267303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SA = </a:t>
            </a:r>
            <a:r>
              <a:rPr lang="en-GB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sz="2000" dirty="0">
                <a:solidFill>
                  <a:srgbClr val="222222"/>
                </a:solidFill>
                <a:cs typeface="Times New Roman" panose="02020603050405020304" pitchFamily="18" charset="0"/>
              </a:rPr>
              <a:t>+ </a:t>
            </a:r>
            <a:r>
              <a:rPr lang="en-GB" sz="20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838BC8D-C4A8-44F9-9305-D16510BAA4DF}"/>
              </a:ext>
            </a:extLst>
          </p:cNvPr>
          <p:cNvSpPr txBox="1"/>
          <p:nvPr/>
        </p:nvSpPr>
        <p:spPr>
          <a:xfrm>
            <a:off x="8165260" y="2469746"/>
            <a:ext cx="324021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GB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r>
              <a:rPr lang="en-GB" sz="24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DD6B7B-5832-4800-83F5-71298C52A154}"/>
              </a:ext>
            </a:extLst>
          </p:cNvPr>
          <p:cNvSpPr txBox="1"/>
          <p:nvPr/>
        </p:nvSpPr>
        <p:spPr>
          <a:xfrm>
            <a:off x="6435976" y="2469746"/>
            <a:ext cx="267702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/>
          <a:p>
            <a:r>
              <a:rPr lang="en-GB" sz="24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4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CC1D347-BCA9-4F2C-B215-01B13BE68A58}"/>
              </a:ext>
            </a:extLst>
          </p:cNvPr>
          <p:cNvSpPr txBox="1"/>
          <p:nvPr/>
        </p:nvSpPr>
        <p:spPr>
          <a:xfrm>
            <a:off x="498046" y="4553422"/>
            <a:ext cx="55911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circumference of the whole circle is </a:t>
            </a:r>
            <a:r>
              <a:rPr lang="en-GB" sz="2000" dirty="0">
                <a:solidFill>
                  <a:srgbClr val="222222"/>
                </a:solidFill>
              </a:rPr>
              <a:t>2</a:t>
            </a:r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l</a:t>
            </a:r>
            <a:endParaRPr lang="en-GB" sz="2000" baseline="30000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E24C66C-6689-4C57-A812-0C4237542070}"/>
              </a:ext>
            </a:extLst>
          </p:cNvPr>
          <p:cNvSpPr txBox="1"/>
          <p:nvPr/>
        </p:nvSpPr>
        <p:spPr>
          <a:xfrm>
            <a:off x="510255" y="5293940"/>
            <a:ext cx="44427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The ratio of the area of the sector</a:t>
            </a:r>
            <a:endParaRPr lang="en-GB" sz="2000" baseline="30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4750C46-B7CE-4421-B45F-59B2ADBDCBEA}"/>
              </a:ext>
            </a:extLst>
          </p:cNvPr>
          <p:cNvSpPr txBox="1"/>
          <p:nvPr/>
        </p:nvSpPr>
        <p:spPr>
          <a:xfrm>
            <a:off x="3460859" y="5909493"/>
            <a:ext cx="48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9D5A88-DADF-416D-9624-81AD0BCBECBB}"/>
              </a:ext>
            </a:extLst>
          </p:cNvPr>
          <p:cNvSpPr txBox="1"/>
          <p:nvPr/>
        </p:nvSpPr>
        <p:spPr>
          <a:xfrm>
            <a:off x="3429000" y="6305490"/>
            <a:ext cx="4827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GB" sz="2000" b="0" i="0" baseline="30000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0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548E82F-D9F3-4002-A4E2-9C209F696E97}"/>
              </a:ext>
            </a:extLst>
          </p:cNvPr>
          <p:cNvSpPr txBox="1"/>
          <p:nvPr/>
        </p:nvSpPr>
        <p:spPr>
          <a:xfrm>
            <a:off x="4229555" y="5909493"/>
            <a:ext cx="58221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b="0" i="0" dirty="0">
                <a:solidFill>
                  <a:srgbClr val="009900"/>
                </a:solidFill>
                <a:effectLst/>
                <a:latin typeface="+mn-lt"/>
              </a:rPr>
              <a:t>2</a:t>
            </a:r>
            <a:r>
              <a:rPr lang="en-GB" sz="2000" b="0" i="0" dirty="0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sz="2000" b="0" i="1" dirty="0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</a:t>
            </a:r>
            <a:endParaRPr lang="en-GB" sz="2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106DDF-6DCB-4DEB-A50D-7CAF7C438929}"/>
              </a:ext>
            </a:extLst>
          </p:cNvPr>
          <p:cNvSpPr txBox="1"/>
          <p:nvPr/>
        </p:nvSpPr>
        <p:spPr>
          <a:xfrm>
            <a:off x="4258408" y="6305490"/>
            <a:ext cx="524503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</a:rPr>
              <a:t>2</a:t>
            </a:r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l</a:t>
            </a:r>
            <a:endParaRPr lang="en-GB" sz="2000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E39ED74-279E-42BE-80D0-08EA414F3839}"/>
              </a:ext>
            </a:extLst>
          </p:cNvPr>
          <p:cNvCxnSpPr>
            <a:cxnSpLocks/>
          </p:cNvCxnSpPr>
          <p:nvPr/>
        </p:nvCxnSpPr>
        <p:spPr>
          <a:xfrm>
            <a:off x="3460859" y="6315356"/>
            <a:ext cx="457200" cy="0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8192014-88E4-4EA9-AB93-F55AEA39775C}"/>
              </a:ext>
            </a:extLst>
          </p:cNvPr>
          <p:cNvCxnSpPr>
            <a:cxnSpLocks/>
          </p:cNvCxnSpPr>
          <p:nvPr/>
        </p:nvCxnSpPr>
        <p:spPr>
          <a:xfrm>
            <a:off x="4229555" y="6305490"/>
            <a:ext cx="457200" cy="0"/>
          </a:xfrm>
          <a:prstGeom prst="line">
            <a:avLst/>
          </a:prstGeom>
          <a:ln w="2222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8D91D2B-49CC-4D85-B9BF-11072E6CFD1D}"/>
              </a:ext>
            </a:extLst>
          </p:cNvPr>
          <p:cNvSpPr txBox="1"/>
          <p:nvPr/>
        </p:nvSpPr>
        <p:spPr>
          <a:xfrm>
            <a:off x="3865661" y="6115301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</a:t>
            </a:r>
            <a:endParaRPr lang="en-GB" sz="2000" dirty="0">
              <a:latin typeface="+mn-lt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0578BC9-88BB-446D-965B-41950E58C9F0}"/>
              </a:ext>
            </a:extLst>
          </p:cNvPr>
          <p:cNvSpPr txBox="1"/>
          <p:nvPr/>
        </p:nvSpPr>
        <p:spPr>
          <a:xfrm>
            <a:off x="5352771" y="6009521"/>
            <a:ext cx="4827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009900"/>
                </a:solidFill>
                <a:cs typeface="Times New Roman" panose="02020603050405020304" pitchFamily="18" charset="0"/>
              </a:rPr>
              <a:t>A</a:t>
            </a:r>
            <a:r>
              <a:rPr lang="en-GB" sz="2000" baseline="-25000" dirty="0">
                <a:solidFill>
                  <a:srgbClr val="009900"/>
                </a:solidFill>
                <a:cs typeface="Times New Roman" panose="02020603050405020304" pitchFamily="18" charset="0"/>
              </a:rPr>
              <a:t>s</a:t>
            </a:r>
            <a:r>
              <a:rPr lang="en-GB" sz="2000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endParaRPr lang="en-GB" sz="2000" dirty="0"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6A74683-911E-47D4-A783-5E5ACAB2C4A1}"/>
              </a:ext>
            </a:extLst>
          </p:cNvPr>
          <p:cNvSpPr txBox="1"/>
          <p:nvPr/>
        </p:nvSpPr>
        <p:spPr>
          <a:xfrm>
            <a:off x="6121467" y="6009521"/>
            <a:ext cx="495649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sz="2000" b="0" i="0" dirty="0" err="1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sz="2000" b="0" i="1" dirty="0" err="1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rl</a:t>
            </a:r>
            <a:endParaRPr lang="en-GB" sz="20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90628D9-CABB-405C-8B1D-5185DB448459}"/>
              </a:ext>
            </a:extLst>
          </p:cNvPr>
          <p:cNvSpPr txBox="1"/>
          <p:nvPr/>
        </p:nvSpPr>
        <p:spPr>
          <a:xfrm>
            <a:off x="5757573" y="6076890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=</a:t>
            </a:r>
            <a:endParaRPr lang="en-GB" sz="2000" dirty="0">
              <a:latin typeface="+mn-l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A23889-06C2-498D-A8C4-5F58316B96C6}"/>
              </a:ext>
            </a:extLst>
          </p:cNvPr>
          <p:cNvSpPr txBox="1"/>
          <p:nvPr/>
        </p:nvSpPr>
        <p:spPr>
          <a:xfrm>
            <a:off x="4858778" y="6060840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dirty="0">
              <a:latin typeface="+mn-lt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7ABF98A9-427E-4CE3-B2BB-EDA5A8D3BA8C}"/>
              </a:ext>
            </a:extLst>
          </p:cNvPr>
          <p:cNvSpPr/>
          <p:nvPr/>
        </p:nvSpPr>
        <p:spPr>
          <a:xfrm>
            <a:off x="7772400" y="1777519"/>
            <a:ext cx="1188720" cy="118872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79" name="Group 3078">
            <a:extLst>
              <a:ext uri="{FF2B5EF4-FFF2-40B4-BE49-F238E27FC236}">
                <a16:creationId xmlns:a16="http://schemas.microsoft.com/office/drawing/2014/main" id="{21B4B73E-0AEB-469A-BE30-1CBDE7543812}"/>
              </a:ext>
            </a:extLst>
          </p:cNvPr>
          <p:cNvGrpSpPr/>
          <p:nvPr/>
        </p:nvGrpSpPr>
        <p:grpSpPr>
          <a:xfrm>
            <a:off x="5698892" y="1368682"/>
            <a:ext cx="2057400" cy="2057400"/>
            <a:chOff x="8155106" y="672454"/>
            <a:chExt cx="2057400" cy="2057400"/>
          </a:xfrm>
        </p:grpSpPr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0620CB2B-C504-486A-AB37-11A6B59DDF68}"/>
                </a:ext>
              </a:extLst>
            </p:cNvPr>
            <p:cNvSpPr/>
            <p:nvPr/>
          </p:nvSpPr>
          <p:spPr>
            <a:xfrm>
              <a:off x="8155106" y="672454"/>
              <a:ext cx="2057400" cy="2057400"/>
            </a:xfrm>
            <a:prstGeom prst="pie">
              <a:avLst>
                <a:gd name="adj1" fmla="val 14002588"/>
                <a:gd name="adj2" fmla="val 20513777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58FC8AF5-961D-4313-A6EC-0676583FE1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94610" y="1380191"/>
              <a:ext cx="990600" cy="3198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58FEC3E-A211-409B-AB0D-DDDCC60CC9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73398" y="874811"/>
              <a:ext cx="596760" cy="81154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97A251C3-DB04-44CD-A3A3-40A88EEFF004}"/>
              </a:ext>
            </a:extLst>
          </p:cNvPr>
          <p:cNvSpPr txBox="1"/>
          <p:nvPr/>
        </p:nvSpPr>
        <p:spPr>
          <a:xfrm>
            <a:off x="4419253" y="3429457"/>
            <a:ext cx="879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is </a:t>
            </a:r>
            <a:r>
              <a:rPr lang="en-GB" sz="2000" b="0" i="0" dirty="0">
                <a:solidFill>
                  <a:srgbClr val="FF0000"/>
                </a:solidFill>
                <a:effectLst/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sz="2000" b="0" i="1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r</a:t>
            </a:r>
            <a:r>
              <a:rPr lang="en-GB" sz="2000" b="0" i="0" baseline="30000" dirty="0">
                <a:solidFill>
                  <a:srgbClr val="FF0000"/>
                </a:solidFill>
                <a:effectLst/>
                <a:cs typeface="Times New Roman" panose="02020603050405020304" pitchFamily="18" charset="0"/>
              </a:rPr>
              <a:t>2</a:t>
            </a:r>
            <a:endParaRPr lang="en-GB" sz="2000" baseline="300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C64E087-748D-47A8-A829-E60BF6D8099E}"/>
              </a:ext>
            </a:extLst>
          </p:cNvPr>
          <p:cNvSpPr txBox="1"/>
          <p:nvPr/>
        </p:nvSpPr>
        <p:spPr>
          <a:xfrm>
            <a:off x="6466309" y="1680530"/>
            <a:ext cx="474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D9305E8-2BA4-419E-B718-FA1437D2EE69}"/>
              </a:ext>
            </a:extLst>
          </p:cNvPr>
          <p:cNvSpPr txBox="1"/>
          <p:nvPr/>
        </p:nvSpPr>
        <p:spPr>
          <a:xfrm>
            <a:off x="4816540" y="5293940"/>
            <a:ext cx="40639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to the area of the whole circle</a:t>
            </a:r>
            <a:endParaRPr lang="en-GB" sz="2000" baseline="30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7237B13-F74A-4793-A635-6EAAC649492C}"/>
              </a:ext>
            </a:extLst>
          </p:cNvPr>
          <p:cNvSpPr txBox="1"/>
          <p:nvPr/>
        </p:nvSpPr>
        <p:spPr>
          <a:xfrm>
            <a:off x="510257" y="5583786"/>
            <a:ext cx="61068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is the same as the ratio of the length of the arc</a:t>
            </a:r>
            <a:endParaRPr lang="en-GB" sz="2000" baseline="30000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5506358-5C67-4F9C-A508-FFCECD7447AD}"/>
              </a:ext>
            </a:extLst>
          </p:cNvPr>
          <p:cNvSpPr txBox="1"/>
          <p:nvPr/>
        </p:nvSpPr>
        <p:spPr>
          <a:xfrm>
            <a:off x="6326219" y="5576151"/>
            <a:ext cx="27573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to the circumference </a:t>
            </a:r>
            <a:endParaRPr lang="en-GB" sz="2000" baseline="300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52512CC-6866-4ABD-83FE-506E36FBE438}"/>
              </a:ext>
            </a:extLst>
          </p:cNvPr>
          <p:cNvSpPr txBox="1"/>
          <p:nvPr/>
        </p:nvSpPr>
        <p:spPr>
          <a:xfrm>
            <a:off x="492737" y="5935333"/>
            <a:ext cx="25862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dirty="0">
                <a:solidFill>
                  <a:srgbClr val="222222"/>
                </a:solidFill>
                <a:effectLst/>
                <a:latin typeface="+mn-lt"/>
              </a:rPr>
              <a:t>of the whole circle</a:t>
            </a:r>
            <a:endParaRPr lang="en-GB" sz="2000" baseline="30000" dirty="0"/>
          </a:p>
        </p:txBody>
      </p:sp>
      <p:sp>
        <p:nvSpPr>
          <p:cNvPr id="64" name="Rectangle 63">
            <a:hlinkClick r:id="rId2"/>
            <a:extLst>
              <a:ext uri="{FF2B5EF4-FFF2-40B4-BE49-F238E27FC236}">
                <a16:creationId xmlns:a16="http://schemas.microsoft.com/office/drawing/2014/main" id="{B0C7394E-58D9-4673-A759-73946D219F4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2"/>
            <a:extLst>
              <a:ext uri="{FF2B5EF4-FFF2-40B4-BE49-F238E27FC236}">
                <a16:creationId xmlns:a16="http://schemas.microsoft.com/office/drawing/2014/main" id="{C10A4C49-8E03-47E1-8226-56907DB407A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animBg="1"/>
      <p:bldP spid="31" grpId="0" animBg="1"/>
      <p:bldP spid="62" grpId="0" animBg="1"/>
      <p:bldP spid="4" grpId="0"/>
      <p:bldP spid="28" grpId="0"/>
      <p:bldP spid="29" grpId="0"/>
      <p:bldP spid="30" grpId="0"/>
      <p:bldP spid="19" grpId="0" animBg="1"/>
      <p:bldP spid="33" grpId="0" animBg="1"/>
      <p:bldP spid="36" grpId="0"/>
      <p:bldP spid="39" grpId="0"/>
      <p:bldP spid="40" grpId="0"/>
      <p:bldP spid="41" grpId="0"/>
      <p:bldP spid="43" grpId="0" animBg="1"/>
      <p:bldP spid="44" grpId="0" animBg="1"/>
      <p:bldP spid="45" grpId="0"/>
      <p:bldP spid="46" grpId="0"/>
      <p:bldP spid="47" grpId="0"/>
      <p:bldP spid="49" grpId="0"/>
      <p:bldP spid="51" grpId="0"/>
      <p:bldP spid="53" grpId="0"/>
      <p:bldP spid="56" grpId="0"/>
      <p:bldP spid="57" grpId="0"/>
      <p:bldP spid="58" grpId="0"/>
      <p:bldP spid="59" grpId="0"/>
      <p:bldP spid="60" grpId="0"/>
      <p:bldP spid="61" grpId="0" animBg="1"/>
      <p:bldP spid="73" grpId="0"/>
      <p:bldP spid="35" grpId="0"/>
      <p:bldP spid="74" grpId="0"/>
      <p:bldP spid="75" grpId="0"/>
      <p:bldP spid="76" grpId="0"/>
      <p:bldP spid="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257D-B85D-44F2-89CB-E55A7678912C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cone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DB344-42CF-4855-B0CA-65B7D728E1EC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Given the cone, find (a) The volume, (b) The curved surface area and (c) the total surface area. </a:t>
            </a:r>
            <a:endParaRPr lang="en-GB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AF33B-BBA6-4384-B876-976D3B2C1804}"/>
              </a:ext>
            </a:extLst>
          </p:cNvPr>
          <p:cNvSpPr txBox="1"/>
          <p:nvPr/>
        </p:nvSpPr>
        <p:spPr>
          <a:xfrm>
            <a:off x="2570493" y="1549696"/>
            <a:ext cx="177567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dirty="0">
                <a:solidFill>
                  <a:srgbClr val="222222"/>
                </a:solidFill>
                <a:effectLst/>
                <a:latin typeface="+mn-lt"/>
              </a:rPr>
              <a:t>Solution:</a:t>
            </a:r>
            <a:endParaRPr lang="en-GB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F8C5D-B2C7-47E8-B4C2-A08D105FC501}"/>
              </a:ext>
            </a:extLst>
          </p:cNvPr>
          <p:cNvSpPr txBox="1"/>
          <p:nvPr/>
        </p:nvSpPr>
        <p:spPr>
          <a:xfrm>
            <a:off x="693659" y="3656929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r </a:t>
            </a:r>
            <a:r>
              <a:rPr lang="en-US" sz="2000" dirty="0">
                <a:cs typeface="Times New Roman" panose="02020603050405020304" pitchFamily="18" charset="0"/>
              </a:rPr>
              <a:t>=</a:t>
            </a:r>
            <a:r>
              <a:rPr lang="en-US" sz="2000" dirty="0">
                <a:latin typeface="+mn-lt"/>
              </a:rPr>
              <a:t> 5</a:t>
            </a:r>
            <a:endParaRPr lang="en-GB" sz="2000" dirty="0">
              <a:latin typeface="+mn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57299C-C7D5-4ED3-A23F-586A7E2C07AD}"/>
              </a:ext>
            </a:extLst>
          </p:cNvPr>
          <p:cNvGrpSpPr/>
          <p:nvPr/>
        </p:nvGrpSpPr>
        <p:grpSpPr>
          <a:xfrm>
            <a:off x="596333" y="1683059"/>
            <a:ext cx="1739841" cy="1643967"/>
            <a:chOff x="2969801" y="1905159"/>
            <a:chExt cx="1739841" cy="1643967"/>
          </a:xfrm>
        </p:grpSpPr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1E6F12C-6678-40AE-ADF9-70AD0D616085}"/>
                </a:ext>
              </a:extLst>
            </p:cNvPr>
            <p:cNvSpPr/>
            <p:nvPr/>
          </p:nvSpPr>
          <p:spPr>
            <a:xfrm>
              <a:off x="2971800" y="2971801"/>
              <a:ext cx="1737360" cy="533400"/>
            </a:xfrm>
            <a:prstGeom prst="arc">
              <a:avLst>
                <a:gd name="adj1" fmla="val 28361"/>
                <a:gd name="adj2" fmla="val 107622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BF76F39-0688-4725-B8BE-ADEAC3DE8DCC}"/>
                </a:ext>
              </a:extLst>
            </p:cNvPr>
            <p:cNvSpPr/>
            <p:nvPr/>
          </p:nvSpPr>
          <p:spPr>
            <a:xfrm flipV="1">
              <a:off x="2971800" y="3015726"/>
              <a:ext cx="1737360" cy="533400"/>
            </a:xfrm>
            <a:prstGeom prst="arc">
              <a:avLst>
                <a:gd name="adj1" fmla="val 71742"/>
                <a:gd name="adj2" fmla="val 10762227"/>
              </a:avLst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12D026-97A5-4595-AA74-B60A008324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9801" y="1905159"/>
              <a:ext cx="866856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36E77B-8D59-4928-9A15-B4D023585EEF}"/>
                </a:ext>
              </a:extLst>
            </p:cNvPr>
            <p:cNvCxnSpPr>
              <a:cxnSpLocks/>
            </p:cNvCxnSpPr>
            <p:nvPr/>
          </p:nvCxnSpPr>
          <p:spPr>
            <a:xfrm>
              <a:off x="3839138" y="1905159"/>
              <a:ext cx="870504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17C945-DC3C-42B2-B034-C476C98B035B}"/>
              </a:ext>
            </a:extLst>
          </p:cNvPr>
          <p:cNvCxnSpPr>
            <a:cxnSpLocks/>
          </p:cNvCxnSpPr>
          <p:nvPr/>
        </p:nvCxnSpPr>
        <p:spPr>
          <a:xfrm>
            <a:off x="1449385" y="1716548"/>
            <a:ext cx="0" cy="130759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2EA33B-F535-4A2C-85BF-FC561A2B0446}"/>
              </a:ext>
            </a:extLst>
          </p:cNvPr>
          <p:cNvCxnSpPr>
            <a:cxnSpLocks/>
          </p:cNvCxnSpPr>
          <p:nvPr/>
        </p:nvCxnSpPr>
        <p:spPr>
          <a:xfrm>
            <a:off x="1463189" y="3041257"/>
            <a:ext cx="82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48EAB7-4E0E-47E6-B289-7768B9B57935}"/>
              </a:ext>
            </a:extLst>
          </p:cNvPr>
          <p:cNvSpPr txBox="1"/>
          <p:nvPr/>
        </p:nvSpPr>
        <p:spPr>
          <a:xfrm rot="16200000">
            <a:off x="764598" y="2241598"/>
            <a:ext cx="1101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12 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088E22-D369-4DCD-9460-6C6E111FA05A}"/>
              </a:ext>
            </a:extLst>
          </p:cNvPr>
          <p:cNvSpPr/>
          <p:nvPr/>
        </p:nvSpPr>
        <p:spPr>
          <a:xfrm>
            <a:off x="1448903" y="2895471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E66CC2-50F4-4D38-8186-DFEA86245EC9}"/>
              </a:ext>
            </a:extLst>
          </p:cNvPr>
          <p:cNvSpPr txBox="1"/>
          <p:nvPr/>
        </p:nvSpPr>
        <p:spPr>
          <a:xfrm>
            <a:off x="1463189" y="2925930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5 cm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52EF091-4517-4537-BA71-7A0E0A73DCA4}"/>
                  </a:ext>
                </a:extLst>
              </p:cNvPr>
              <p:cNvSpPr txBox="1"/>
              <p:nvPr/>
            </p:nvSpPr>
            <p:spPr>
              <a:xfrm>
                <a:off x="4642461" y="1910929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52EF091-4517-4537-BA71-7A0E0A73DC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61" y="1910929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E3B5BAE9-1BE0-4E9A-B18C-CDC406AA6A4D}"/>
              </a:ext>
            </a:extLst>
          </p:cNvPr>
          <p:cNvSpPr txBox="1"/>
          <p:nvPr/>
        </p:nvSpPr>
        <p:spPr>
          <a:xfrm>
            <a:off x="5296811" y="1936850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r</a:t>
            </a:r>
            <a:r>
              <a:rPr lang="en-GB" sz="2000" baseline="30000" dirty="0">
                <a:solidFill>
                  <a:srgbClr val="222222"/>
                </a:solidFill>
              </a:rPr>
              <a:t>2</a:t>
            </a:r>
            <a:r>
              <a:rPr lang="en-GB" sz="2000" i="1" dirty="0">
                <a:solidFill>
                  <a:srgbClr val="222222"/>
                </a:solidFill>
              </a:rPr>
              <a:t>h</a:t>
            </a:r>
            <a:endParaRPr lang="en-GB" sz="2000" i="1" dirty="0"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EBD1C2-0314-4143-BF4E-C1B7CAC543E3}"/>
              </a:ext>
            </a:extLst>
          </p:cNvPr>
          <p:cNvSpPr txBox="1"/>
          <p:nvPr/>
        </p:nvSpPr>
        <p:spPr>
          <a:xfrm>
            <a:off x="693659" y="4094999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h </a:t>
            </a:r>
            <a:r>
              <a:rPr lang="en-US" sz="2000" dirty="0">
                <a:cs typeface="Times New Roman" panose="02020603050405020304" pitchFamily="18" charset="0"/>
              </a:rPr>
              <a:t>=</a:t>
            </a:r>
            <a:r>
              <a:rPr lang="en-US" sz="2000" dirty="0">
                <a:latin typeface="+mn-lt"/>
              </a:rPr>
              <a:t> 12</a:t>
            </a:r>
            <a:endParaRPr lang="en-GB" sz="2000" dirty="0">
              <a:latin typeface="+mn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F4E06B9-C9A3-4DF7-B68B-A787BBE5D953}"/>
              </a:ext>
            </a:extLst>
          </p:cNvPr>
          <p:cNvSpPr txBox="1"/>
          <p:nvPr/>
        </p:nvSpPr>
        <p:spPr>
          <a:xfrm>
            <a:off x="679973" y="4547574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l </a:t>
            </a:r>
            <a:r>
              <a:rPr lang="en-US" sz="2000" dirty="0">
                <a:cs typeface="Times New Roman" panose="02020603050405020304" pitchFamily="18" charset="0"/>
              </a:rPr>
              <a:t>=</a:t>
            </a:r>
            <a:r>
              <a:rPr lang="en-US" sz="2000" dirty="0">
                <a:latin typeface="+mn-lt"/>
              </a:rPr>
              <a:t> ?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771378-EA99-4119-802B-825417323ECF}"/>
                  </a:ext>
                </a:extLst>
              </p:cNvPr>
              <p:cNvSpPr txBox="1"/>
              <p:nvPr/>
            </p:nvSpPr>
            <p:spPr>
              <a:xfrm>
                <a:off x="511791" y="5024184"/>
                <a:ext cx="2226597" cy="506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i="1" dirty="0">
                    <a:solidFill>
                      <a:srgbClr val="222222"/>
                    </a:solidFill>
                    <a:effectLst/>
                    <a:cs typeface="Times New Roman" panose="02020603050405020304" pitchFamily="18" charset="0"/>
                  </a:rPr>
                  <a:t>l</a:t>
                </a:r>
                <a:r>
                  <a:rPr lang="en-US" b="0" i="0" dirty="0">
                    <a:solidFill>
                      <a:srgbClr val="222222"/>
                    </a:solidFill>
                    <a:effectLst/>
                    <a:latin typeface="+mn-lt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8771378-EA99-4119-802B-825417323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91" y="5024184"/>
                <a:ext cx="2226597" cy="506805"/>
              </a:xfrm>
              <a:prstGeom prst="rect">
                <a:avLst/>
              </a:prstGeom>
              <a:blipFill>
                <a:blip r:embed="rId3"/>
                <a:stretch>
                  <a:fillRect l="-4384" t="-1205" b="-26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FE22537-D3A5-4562-9C53-6B2C59D99C35}"/>
                  </a:ext>
                </a:extLst>
              </p:cNvPr>
              <p:cNvSpPr txBox="1"/>
              <p:nvPr/>
            </p:nvSpPr>
            <p:spPr>
              <a:xfrm>
                <a:off x="457200" y="5607063"/>
                <a:ext cx="222659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i="1" dirty="0">
                    <a:solidFill>
                      <a:srgbClr val="222222"/>
                    </a:solidFill>
                    <a:effectLst/>
                    <a:cs typeface="Times New Roman" panose="02020603050405020304" pitchFamily="18" charset="0"/>
                  </a:rPr>
                  <a:t>l</a:t>
                </a:r>
                <a:r>
                  <a:rPr lang="en-US" b="0" i="0" dirty="0">
                    <a:solidFill>
                      <a:srgbClr val="222222"/>
                    </a:solidFill>
                    <a:effectLst/>
                    <a:latin typeface="+mn-lt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FE22537-D3A5-4562-9C53-6B2C59D99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607063"/>
                <a:ext cx="2226597" cy="461665"/>
              </a:xfrm>
              <a:prstGeom prst="rect">
                <a:avLst/>
              </a:prstGeom>
              <a:blipFill>
                <a:blip r:embed="rId4"/>
                <a:stretch>
                  <a:fillRect l="-411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56F55D9-F67B-49FE-AF20-937F8B4C693F}"/>
                  </a:ext>
                </a:extLst>
              </p:cNvPr>
              <p:cNvSpPr txBox="1"/>
              <p:nvPr/>
            </p:nvSpPr>
            <p:spPr>
              <a:xfrm>
                <a:off x="4642460" y="2438400"/>
                <a:ext cx="1064683" cy="61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>
                    <a:cs typeface="Times New Roman" panose="02020603050405020304" pitchFamily="18" charset="0"/>
                  </a:rPr>
                  <a:t>V =</a:t>
                </a:r>
                <a:r>
                  <a:rPr lang="en-US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56F55D9-F67B-49FE-AF20-937F8B4C6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60" y="2438400"/>
                <a:ext cx="1064683" cy="615746"/>
              </a:xfrm>
              <a:prstGeom prst="rect">
                <a:avLst/>
              </a:prstGeom>
              <a:blipFill>
                <a:blip r:embed="rId5"/>
                <a:stretch>
                  <a:fillRect l="-9195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>
            <a:extLst>
              <a:ext uri="{FF2B5EF4-FFF2-40B4-BE49-F238E27FC236}">
                <a16:creationId xmlns:a16="http://schemas.microsoft.com/office/drawing/2014/main" id="{AD5BC568-DAE6-4D23-9E2D-70795E95B461}"/>
              </a:ext>
            </a:extLst>
          </p:cNvPr>
          <p:cNvSpPr txBox="1"/>
          <p:nvPr/>
        </p:nvSpPr>
        <p:spPr>
          <a:xfrm>
            <a:off x="5503547" y="2467403"/>
            <a:ext cx="1943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 </a:t>
            </a:r>
            <a:r>
              <a:rPr lang="en-GB" i="1" dirty="0">
                <a:solidFill>
                  <a:srgbClr val="222222"/>
                </a:solidFill>
              </a:rPr>
              <a:t>× </a:t>
            </a:r>
            <a:r>
              <a:rPr lang="en-GB" dirty="0"/>
              <a:t>5</a:t>
            </a:r>
            <a:r>
              <a:rPr lang="en-GB" baseline="30000" dirty="0"/>
              <a:t>2</a:t>
            </a:r>
            <a:r>
              <a:rPr lang="en-GB" dirty="0"/>
              <a:t> ×12</a:t>
            </a:r>
            <a:endParaRPr lang="en-GB" dirty="0">
              <a:latin typeface="+mn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4C20FC-D9CF-4ED9-AEC7-81F72736EA33}"/>
              </a:ext>
            </a:extLst>
          </p:cNvPr>
          <p:cNvSpPr txBox="1"/>
          <p:nvPr/>
        </p:nvSpPr>
        <p:spPr>
          <a:xfrm>
            <a:off x="4632249" y="2967899"/>
            <a:ext cx="216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 = </a:t>
            </a:r>
            <a:r>
              <a:rPr lang="en-GB" dirty="0"/>
              <a:t>100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US" dirty="0">
                <a:cs typeface="Times New Roman" panose="02020603050405020304" pitchFamily="18" charset="0"/>
              </a:rPr>
              <a:t> cm</a:t>
            </a:r>
            <a:r>
              <a:rPr lang="en-US" baseline="30000" dirty="0"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50859D2-B3DA-4F03-9942-9E0B7C44830F}"/>
              </a:ext>
            </a:extLst>
          </p:cNvPr>
          <p:cNvSpPr txBox="1"/>
          <p:nvPr/>
        </p:nvSpPr>
        <p:spPr>
          <a:xfrm>
            <a:off x="4083543" y="1519250"/>
            <a:ext cx="23564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(a) The volume</a:t>
            </a:r>
            <a:endParaRPr lang="en-GB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B70F69-E2AB-493A-9C88-272BC7070AE5}"/>
              </a:ext>
            </a:extLst>
          </p:cNvPr>
          <p:cNvSpPr txBox="1"/>
          <p:nvPr/>
        </p:nvSpPr>
        <p:spPr>
          <a:xfrm>
            <a:off x="4072758" y="332557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(b) The curved surface area </a:t>
            </a:r>
            <a:endParaRPr lang="en-GB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452C87-792A-4E2D-A1FA-77CE18A70618}"/>
              </a:ext>
            </a:extLst>
          </p:cNvPr>
          <p:cNvSpPr txBox="1"/>
          <p:nvPr/>
        </p:nvSpPr>
        <p:spPr>
          <a:xfrm>
            <a:off x="3340151" y="3759513"/>
            <a:ext cx="333937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GB" b="0" i="0" dirty="0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Curved surface area </a:t>
            </a:r>
            <a:r>
              <a:rPr lang="en-GB" b="0" i="0" dirty="0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= </a:t>
            </a:r>
            <a:r>
              <a:rPr lang="en-GB" b="0" i="0" dirty="0" err="1">
                <a:solidFill>
                  <a:srgbClr val="009900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b="0" i="1" dirty="0" err="1">
                <a:solidFill>
                  <a:srgbClr val="009900"/>
                </a:solidFill>
                <a:effectLst/>
                <a:cs typeface="Times New Roman" panose="02020603050405020304" pitchFamily="18" charset="0"/>
              </a:rPr>
              <a:t>rl</a:t>
            </a:r>
            <a:endParaRPr lang="en-GB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1F141F-CEC1-4B37-B2D0-53B06657D1BE}"/>
              </a:ext>
            </a:extLst>
          </p:cNvPr>
          <p:cNvSpPr txBox="1"/>
          <p:nvPr/>
        </p:nvSpPr>
        <p:spPr>
          <a:xfrm>
            <a:off x="5928459" y="4193456"/>
            <a:ext cx="189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</a:rPr>
              <a:t>= p </a:t>
            </a:r>
            <a:r>
              <a:rPr lang="en-GB" sz="2000" i="1" dirty="0">
                <a:solidFill>
                  <a:srgbClr val="222222"/>
                </a:solidFill>
              </a:rPr>
              <a:t>× </a:t>
            </a:r>
            <a:r>
              <a:rPr lang="en-GB" dirty="0"/>
              <a:t>5 ×13</a:t>
            </a:r>
            <a:endParaRPr lang="en-GB" sz="2000" dirty="0">
              <a:latin typeface="+mn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57ABE3-D92A-4574-A73C-5772998A65B5}"/>
              </a:ext>
            </a:extLst>
          </p:cNvPr>
          <p:cNvSpPr txBox="1"/>
          <p:nvPr/>
        </p:nvSpPr>
        <p:spPr>
          <a:xfrm>
            <a:off x="5958116" y="4632791"/>
            <a:ext cx="1166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= </a:t>
            </a:r>
            <a:r>
              <a:rPr lang="en-GB" dirty="0"/>
              <a:t>65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endParaRPr lang="en-GB" dirty="0">
              <a:latin typeface="+mn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7BA2A25-008E-4DB9-A43B-F8D11038F7BA}"/>
              </a:ext>
            </a:extLst>
          </p:cNvPr>
          <p:cNvSpPr txBox="1"/>
          <p:nvPr/>
        </p:nvSpPr>
        <p:spPr>
          <a:xfrm>
            <a:off x="7007744" y="4632790"/>
            <a:ext cx="189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204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76D7F1-684F-4401-882C-9221B94BAEB2}"/>
              </a:ext>
            </a:extLst>
          </p:cNvPr>
          <p:cNvSpPr txBox="1"/>
          <p:nvPr/>
        </p:nvSpPr>
        <p:spPr>
          <a:xfrm>
            <a:off x="4149068" y="5015996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(c) the total surface area</a:t>
            </a:r>
            <a:endParaRPr lang="en-GB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6D358C4-33F0-4B6D-87B8-7A3BE9B5AFB7}"/>
              </a:ext>
            </a:extLst>
          </p:cNvPr>
          <p:cNvSpPr txBox="1"/>
          <p:nvPr/>
        </p:nvSpPr>
        <p:spPr>
          <a:xfrm>
            <a:off x="6460611" y="2972644"/>
            <a:ext cx="216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US" i="1" dirty="0"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314 cm</a:t>
            </a:r>
            <a:r>
              <a:rPr lang="en-US" baseline="30000" dirty="0">
                <a:cs typeface="Times New Roman" panose="02020603050405020304" pitchFamily="18" charset="0"/>
              </a:rPr>
              <a:t>3</a:t>
            </a:r>
            <a:r>
              <a:rPr lang="en-US" dirty="0"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4C50D38-C6EC-4EBE-962A-01E377A32FBE}"/>
              </a:ext>
            </a:extLst>
          </p:cNvPr>
          <p:cNvSpPr txBox="1"/>
          <p:nvPr/>
        </p:nvSpPr>
        <p:spPr>
          <a:xfrm>
            <a:off x="4973592" y="5434301"/>
            <a:ext cx="150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 = </a:t>
            </a:r>
            <a:r>
              <a:rPr lang="en-GB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GB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+</a:t>
            </a:r>
            <a:endParaRPr lang="en-GB" dirty="0">
              <a:latin typeface="+mn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CBEC558-0A6E-4A16-81A3-C7F58733B0A4}"/>
              </a:ext>
            </a:extLst>
          </p:cNvPr>
          <p:cNvSpPr txBox="1"/>
          <p:nvPr/>
        </p:nvSpPr>
        <p:spPr>
          <a:xfrm>
            <a:off x="6386637" y="5390224"/>
            <a:ext cx="614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9900"/>
                </a:solidFill>
                <a:latin typeface="Symbol" panose="05050102010706020507" pitchFamily="18" charset="2"/>
              </a:rPr>
              <a:t>p</a:t>
            </a:r>
            <a:r>
              <a:rPr lang="en-GB" i="1" dirty="0" err="1">
                <a:solidFill>
                  <a:srgbClr val="009900"/>
                </a:solidFill>
                <a:cs typeface="Times New Roman" panose="02020603050405020304" pitchFamily="18" charset="0"/>
              </a:rPr>
              <a:t>r</a:t>
            </a:r>
            <a:r>
              <a:rPr lang="en-GB" i="1" dirty="0" err="1">
                <a:solidFill>
                  <a:srgbClr val="009900"/>
                </a:solidFill>
              </a:rPr>
              <a:t>l</a:t>
            </a:r>
            <a:endParaRPr lang="en-GB" i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873FE1-73E1-4A9D-9711-031CF0CDC325}"/>
              </a:ext>
            </a:extLst>
          </p:cNvPr>
          <p:cNvSpPr txBox="1"/>
          <p:nvPr/>
        </p:nvSpPr>
        <p:spPr>
          <a:xfrm>
            <a:off x="4973592" y="5839018"/>
            <a:ext cx="2082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 = </a:t>
            </a:r>
            <a:r>
              <a:rPr lang="en-GB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i="1" dirty="0">
                <a:solidFill>
                  <a:srgbClr val="222222"/>
                </a:solidFill>
              </a:rPr>
              <a:t> × </a:t>
            </a:r>
            <a:r>
              <a:rPr lang="en-GB" dirty="0"/>
              <a:t>5</a:t>
            </a:r>
            <a:r>
              <a:rPr lang="en-GB" baseline="30000" dirty="0"/>
              <a:t>2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+</a:t>
            </a:r>
            <a:endParaRPr lang="en-GB" dirty="0"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1CABE73-3E4E-40CB-A1F0-B634B957CC64}"/>
              </a:ext>
            </a:extLst>
          </p:cNvPr>
          <p:cNvSpPr txBox="1"/>
          <p:nvPr/>
        </p:nvSpPr>
        <p:spPr>
          <a:xfrm>
            <a:off x="6798946" y="5838536"/>
            <a:ext cx="877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9900"/>
                </a:solidFill>
                <a:latin typeface="Symbol" panose="05050102010706020507" pitchFamily="18" charset="2"/>
              </a:rPr>
              <a:t>65p</a:t>
            </a:r>
            <a:endParaRPr lang="en-GB" i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DD62EB3-8ED3-403D-8197-B2FB43903044}"/>
              </a:ext>
            </a:extLst>
          </p:cNvPr>
          <p:cNvSpPr txBox="1"/>
          <p:nvPr/>
        </p:nvSpPr>
        <p:spPr>
          <a:xfrm>
            <a:off x="4976880" y="6241973"/>
            <a:ext cx="1613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 = </a:t>
            </a:r>
            <a:r>
              <a:rPr lang="en-US" dirty="0">
                <a:cs typeface="Times New Roman" panose="02020603050405020304" pitchFamily="18" charset="0"/>
              </a:rPr>
              <a:t>90</a:t>
            </a:r>
            <a:r>
              <a:rPr lang="en-GB" dirty="0">
                <a:latin typeface="Symbol" panose="05050102010706020507" pitchFamily="18" charset="2"/>
                <a:cs typeface="Times New Roman" panose="02020603050405020304" pitchFamily="18" charset="0"/>
              </a:rPr>
              <a:t>p</a:t>
            </a:r>
            <a:r>
              <a:rPr lang="en-GB" i="1" dirty="0"/>
              <a:t> </a:t>
            </a:r>
            <a:endParaRPr lang="en-GB" dirty="0"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41E9AB3-AF60-42A9-940D-42AB09832299}"/>
              </a:ext>
            </a:extLst>
          </p:cNvPr>
          <p:cNvSpPr txBox="1"/>
          <p:nvPr/>
        </p:nvSpPr>
        <p:spPr>
          <a:xfrm>
            <a:off x="6241564" y="6279172"/>
            <a:ext cx="1895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283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52" name="Rectangle 51">
            <a:hlinkClick r:id="rId6"/>
            <a:extLst>
              <a:ext uri="{FF2B5EF4-FFF2-40B4-BE49-F238E27FC236}">
                <a16:creationId xmlns:a16="http://schemas.microsoft.com/office/drawing/2014/main" id="{68E44238-A978-4455-A9A5-67B7841B8DC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9AC72F46-7218-4644-881F-363D48A9108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847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/>
              <a:t>Sphere</a:t>
            </a:r>
          </a:p>
        </p:txBody>
      </p:sp>
      <p:pic>
        <p:nvPicPr>
          <p:cNvPr id="155674" name="Picture 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302594"/>
            <a:ext cx="38100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5675" name="Text Box 27"/>
          <p:cNvSpPr txBox="1">
            <a:spLocks noChangeArrowheads="1"/>
          </p:cNvSpPr>
          <p:nvPr/>
        </p:nvSpPr>
        <p:spPr bwMode="auto">
          <a:xfrm>
            <a:off x="4419600" y="2664455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Every point on the surface of the sphere is the same distance from the </a:t>
            </a:r>
            <a:r>
              <a:rPr lang="en-US" sz="2400" dirty="0" err="1">
                <a:solidFill>
                  <a:srgbClr val="000066"/>
                </a:solidFill>
                <a:latin typeface="+mn-lt"/>
                <a:cs typeface="Arial" charset="0"/>
              </a:rPr>
              <a:t>centre</a:t>
            </a: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.</a:t>
            </a:r>
          </a:p>
        </p:txBody>
      </p:sp>
      <p:sp>
        <p:nvSpPr>
          <p:cNvPr id="155676" name="Text Box 28"/>
          <p:cNvSpPr txBox="1">
            <a:spLocks noChangeArrowheads="1"/>
          </p:cNvSpPr>
          <p:nvPr/>
        </p:nvSpPr>
        <p:spPr bwMode="auto">
          <a:xfrm>
            <a:off x="4419600" y="2179712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sz="2400" dirty="0">
                <a:latin typeface="+mn-lt"/>
              </a:rPr>
              <a:t>Key Feature</a:t>
            </a:r>
          </a:p>
        </p:txBody>
      </p:sp>
      <p:sp>
        <p:nvSpPr>
          <p:cNvPr id="155677" name="Text Box 29"/>
          <p:cNvSpPr txBox="1">
            <a:spLocks noChangeArrowheads="1"/>
          </p:cNvSpPr>
          <p:nvPr/>
        </p:nvSpPr>
        <p:spPr bwMode="auto">
          <a:xfrm>
            <a:off x="381000" y="5687144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Planes of Symmetry?</a:t>
            </a:r>
          </a:p>
        </p:txBody>
      </p:sp>
      <p:sp>
        <p:nvSpPr>
          <p:cNvPr id="155678" name="Text Box 30"/>
          <p:cNvSpPr txBox="1">
            <a:spLocks noChangeArrowheads="1"/>
          </p:cNvSpPr>
          <p:nvPr/>
        </p:nvSpPr>
        <p:spPr bwMode="auto">
          <a:xfrm>
            <a:off x="381000" y="6137658"/>
            <a:ext cx="2209800" cy="3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Infinite</a:t>
            </a:r>
          </a:p>
        </p:txBody>
      </p:sp>
      <p:sp>
        <p:nvSpPr>
          <p:cNvPr id="155679" name="Text Box 31"/>
          <p:cNvSpPr txBox="1">
            <a:spLocks noChangeArrowheads="1"/>
          </p:cNvSpPr>
          <p:nvPr/>
        </p:nvSpPr>
        <p:spPr bwMode="auto">
          <a:xfrm>
            <a:off x="381000" y="4239344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+mn-lt"/>
              </a:rPr>
              <a:t>Faces, Edges and Corners</a:t>
            </a:r>
          </a:p>
        </p:txBody>
      </p:sp>
      <p:sp>
        <p:nvSpPr>
          <p:cNvPr id="155681" name="Text Box 33"/>
          <p:cNvSpPr txBox="1">
            <a:spLocks noChangeArrowheads="1"/>
          </p:cNvSpPr>
          <p:nvPr/>
        </p:nvSpPr>
        <p:spPr bwMode="auto">
          <a:xfrm>
            <a:off x="381000" y="4692208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The normal definitions of faces, corners and edges are not appropriate for a sphere.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23863" y="836712"/>
            <a:ext cx="81105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A </a:t>
            </a:r>
            <a:r>
              <a:rPr lang="en-US" sz="2400" b="1" dirty="0">
                <a:solidFill>
                  <a:srgbClr val="FF6600"/>
                </a:solidFill>
                <a:latin typeface="+mn-lt"/>
                <a:cs typeface="Arial" charset="0"/>
              </a:rPr>
              <a:t>sphere</a:t>
            </a: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 is a 3-D shape in which the surface is always the same distance from the </a:t>
            </a:r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centre</a:t>
            </a:r>
            <a:r>
              <a:rPr lang="en-US" sz="2400" dirty="0">
                <a:solidFill>
                  <a:srgbClr val="000066"/>
                </a:solidFill>
                <a:latin typeface="+mn-lt"/>
                <a:cs typeface="Arial" charset="0"/>
              </a:rPr>
              <a:t>. This fixed distance is the radius of the sphere. 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380696" y="3153239"/>
            <a:ext cx="86382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699792" y="2755776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13" name="Rectangle 12">
            <a:hlinkClick r:id="rId3"/>
            <a:extLst>
              <a:ext uri="{FF2B5EF4-FFF2-40B4-BE49-F238E27FC236}">
                <a16:creationId xmlns:a16="http://schemas.microsoft.com/office/drawing/2014/main" id="{8A794C1A-1D8E-4343-BD2F-FA7AC5A1C7C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3"/>
            <a:extLst>
              <a:ext uri="{FF2B5EF4-FFF2-40B4-BE49-F238E27FC236}">
                <a16:creationId xmlns:a16="http://schemas.microsoft.com/office/drawing/2014/main" id="{DF3E3ECD-26DB-4DB8-9132-366E987137A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75" grpId="0" autoUpdateAnimBg="0"/>
      <p:bldP spid="155676" grpId="0" autoUpdateAnimBg="0"/>
      <p:bldP spid="155677" grpId="0" autoUpdateAnimBg="0"/>
      <p:bldP spid="155678" grpId="0" autoUpdateAnimBg="0"/>
      <p:bldP spid="155679" grpId="0" autoUpdateAnimBg="0"/>
      <p:bldP spid="155681" grpId="0" autoUpdateAnimBg="0"/>
      <p:bldP spid="11" grpId="0" animBg="1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0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and surface area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075605" y="363889"/>
            <a:ext cx="2377440" cy="237744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 flipV="1">
            <a:off x="6075605" y="1558655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6518358" y="108217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978694" y="709612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1604405" y="1203795"/>
            <a:ext cx="2509837" cy="828675"/>
            <a:chOff x="3171" y="3264"/>
            <a:chExt cx="1581" cy="522"/>
          </a:xfrm>
        </p:grpSpPr>
        <p:sp>
          <p:nvSpPr>
            <p:cNvPr id="647184" name="Rectangle 16"/>
            <p:cNvSpPr>
              <a:spLocks noChangeArrowheads="1"/>
            </p:cNvSpPr>
            <p:nvPr/>
          </p:nvSpPr>
          <p:spPr bwMode="auto">
            <a:xfrm>
              <a:off x="3171" y="331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241" y="3264"/>
              <a:ext cx="1490" cy="522"/>
              <a:chOff x="3241" y="3264"/>
              <a:chExt cx="1490" cy="522"/>
            </a:xfrm>
          </p:grpSpPr>
          <p:sp>
            <p:nvSpPr>
              <p:cNvPr id="647186" name="Text Box 18"/>
              <p:cNvSpPr txBox="1">
                <a:spLocks noChangeArrowheads="1"/>
              </p:cNvSpPr>
              <p:nvPr/>
            </p:nvSpPr>
            <p:spPr bwMode="auto">
              <a:xfrm>
                <a:off x="3241" y="3384"/>
                <a:ext cx="1490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Volume</a:t>
                </a:r>
                <a:r>
                  <a:rPr lang="en-GB" sz="2400" dirty="0"/>
                  <a:t> = 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64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4</a:t>
                  </a:r>
                  <a:endParaRPr lang="en-GB" sz="2400" dirty="0"/>
                </a:p>
              </p:txBody>
            </p:sp>
            <p:sp>
              <p:nvSpPr>
                <p:cNvPr id="647189" name="Line 21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71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972832" y="2973695"/>
            <a:ext cx="4911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a hemisphere of radius </a:t>
            </a:r>
            <a:r>
              <a:rPr lang="en-US" sz="2400" i="1" dirty="0"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26" name="Rectangle 25">
            <a:hlinkClick r:id="rId4"/>
            <a:extLst>
              <a:ext uri="{FF2B5EF4-FFF2-40B4-BE49-F238E27FC236}">
                <a16:creationId xmlns:a16="http://schemas.microsoft.com/office/drawing/2014/main" id="{0D8B24E2-BB4E-4C12-B855-9EEB328D78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D40F85D6-B848-42D4-A69F-CBE36CD428A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DD45E07E-E348-478F-A93D-7B19FA264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339" y="2178101"/>
            <a:ext cx="299473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Surface area =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grpSp>
        <p:nvGrpSpPr>
          <p:cNvPr id="32" name="Group 24">
            <a:extLst>
              <a:ext uri="{FF2B5EF4-FFF2-40B4-BE49-F238E27FC236}">
                <a16:creationId xmlns:a16="http://schemas.microsoft.com/office/drawing/2014/main" id="{20C64D6E-3598-4406-B430-E26F4A37C688}"/>
              </a:ext>
            </a:extLst>
          </p:cNvPr>
          <p:cNvGrpSpPr>
            <a:grpSpLocks/>
          </p:cNvGrpSpPr>
          <p:nvPr/>
        </p:nvGrpSpPr>
        <p:grpSpPr bwMode="auto">
          <a:xfrm>
            <a:off x="1748670" y="3439194"/>
            <a:ext cx="2509837" cy="828675"/>
            <a:chOff x="3171" y="3264"/>
            <a:chExt cx="1581" cy="522"/>
          </a:xfrm>
        </p:grpSpPr>
        <p:sp>
          <p:nvSpPr>
            <p:cNvPr id="33" name="Rectangle 16">
              <a:extLst>
                <a:ext uri="{FF2B5EF4-FFF2-40B4-BE49-F238E27FC236}">
                  <a16:creationId xmlns:a16="http://schemas.microsoft.com/office/drawing/2014/main" id="{2EEC8AF6-55F0-4716-B454-6AAD58B0B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1" y="331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34" name="Group 23">
              <a:extLst>
                <a:ext uri="{FF2B5EF4-FFF2-40B4-BE49-F238E27FC236}">
                  <a16:creationId xmlns:a16="http://schemas.microsoft.com/office/drawing/2014/main" id="{8817225E-D9D1-4A39-8611-9B1B5942F5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41" y="3264"/>
              <a:ext cx="1490" cy="522"/>
              <a:chOff x="3241" y="3264"/>
              <a:chExt cx="1490" cy="522"/>
            </a:xfrm>
          </p:grpSpPr>
          <p:sp>
            <p:nvSpPr>
              <p:cNvPr id="35" name="Text Box 18">
                <a:extLst>
                  <a:ext uri="{FF2B5EF4-FFF2-40B4-BE49-F238E27FC236}">
                    <a16:creationId xmlns:a16="http://schemas.microsoft.com/office/drawing/2014/main" id="{693BB2BA-F630-428F-BEF5-19C3C0DBDE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1" y="3384"/>
                <a:ext cx="1490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+mn-lt"/>
                  </a:rPr>
                  <a:t>Volume</a:t>
                </a:r>
                <a:r>
                  <a:rPr lang="en-GB" sz="2400" dirty="0"/>
                  <a:t> = 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36" name="Group 19">
                <a:extLst>
                  <a:ext uri="{FF2B5EF4-FFF2-40B4-BE49-F238E27FC236}">
                    <a16:creationId xmlns:a16="http://schemas.microsoft.com/office/drawing/2014/main" id="{F1699E8C-E58C-4A79-8390-316F84CC56A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37" name="Text Box 20">
                  <a:extLst>
                    <a:ext uri="{FF2B5EF4-FFF2-40B4-BE49-F238E27FC236}">
                      <a16:creationId xmlns:a16="http://schemas.microsoft.com/office/drawing/2014/main" id="{F0628664-0AA4-40D9-A5E4-EEA336EB36A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1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2</a:t>
                  </a:r>
                  <a:endParaRPr lang="en-GB" sz="2400" dirty="0"/>
                </a:p>
              </p:txBody>
            </p:sp>
            <p:sp>
              <p:nvSpPr>
                <p:cNvPr id="38" name="Line 21">
                  <a:extLst>
                    <a:ext uri="{FF2B5EF4-FFF2-40B4-BE49-F238E27FC236}">
                      <a16:creationId xmlns:a16="http://schemas.microsoft.com/office/drawing/2014/main" id="{F2C21A4C-ECC7-4703-A01C-811B1CFFD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39" name="Text Box 22">
                  <a:extLst>
                    <a:ext uri="{FF2B5EF4-FFF2-40B4-BE49-F238E27FC236}">
                      <a16:creationId xmlns:a16="http://schemas.microsoft.com/office/drawing/2014/main" id="{557B80FD-1F9D-4F11-9A42-3C5DEB9B7F4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40" name="Text Box 26">
            <a:extLst>
              <a:ext uri="{FF2B5EF4-FFF2-40B4-BE49-F238E27FC236}">
                <a16:creationId xmlns:a16="http://schemas.microsoft.com/office/drawing/2014/main" id="{D8458ADD-0C72-4316-9C8F-12CE77C6B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825" y="4781012"/>
            <a:ext cx="468750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Surface area of the curve side = 2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41" name="Text Box 26">
            <a:extLst>
              <a:ext uri="{FF2B5EF4-FFF2-40B4-BE49-F238E27FC236}">
                <a16:creationId xmlns:a16="http://schemas.microsoft.com/office/drawing/2014/main" id="{4DD87998-AD56-4A55-A3CA-6F39B294D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34" y="5893303"/>
            <a:ext cx="5610107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/>
              <a:t>Surface area of the solid hemisphere = 3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42" name="Text Box 13">
            <a:extLst>
              <a:ext uri="{FF2B5EF4-FFF2-40B4-BE49-F238E27FC236}">
                <a16:creationId xmlns:a16="http://schemas.microsoft.com/office/drawing/2014/main" id="{626698B3-37A1-4D52-89B6-41AF3BE0C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98" y="4241385"/>
            <a:ext cx="5524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a hollow hemisphere of radius </a:t>
            </a:r>
            <a:r>
              <a:rPr lang="en-US" sz="2400" i="1" dirty="0"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+mn-lt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372AD64-2702-4091-B887-CF3B63BFD7EB}"/>
              </a:ext>
            </a:extLst>
          </p:cNvPr>
          <p:cNvGrpSpPr/>
          <p:nvPr/>
        </p:nvGrpSpPr>
        <p:grpSpPr>
          <a:xfrm>
            <a:off x="5602649" y="2127421"/>
            <a:ext cx="2377901" cy="2377440"/>
            <a:chOff x="5602649" y="2127421"/>
            <a:chExt cx="2377901" cy="2377440"/>
          </a:xfrm>
        </p:grpSpPr>
        <p:sp>
          <p:nvSpPr>
            <p:cNvPr id="9" name="Arc 8">
              <a:extLst>
                <a:ext uri="{FF2B5EF4-FFF2-40B4-BE49-F238E27FC236}">
                  <a16:creationId xmlns:a16="http://schemas.microsoft.com/office/drawing/2014/main" id="{7352FA91-0367-4730-86B7-AD4F8869B21F}"/>
                </a:ext>
              </a:extLst>
            </p:cNvPr>
            <p:cNvSpPr/>
            <p:nvPr/>
          </p:nvSpPr>
          <p:spPr>
            <a:xfrm>
              <a:off x="5602649" y="2127421"/>
              <a:ext cx="2377440" cy="2377440"/>
            </a:xfrm>
            <a:prstGeom prst="arc">
              <a:avLst>
                <a:gd name="adj1" fmla="val 135998"/>
                <a:gd name="adj2" fmla="val 10877675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F00849C2-B230-47B0-9609-6CEC19E24AA2}"/>
                </a:ext>
              </a:extLst>
            </p:cNvPr>
            <p:cNvSpPr/>
            <p:nvPr/>
          </p:nvSpPr>
          <p:spPr>
            <a:xfrm>
              <a:off x="5603110" y="2929715"/>
              <a:ext cx="2377440" cy="772852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4" name="Text Box 13">
            <a:extLst>
              <a:ext uri="{FF2B5EF4-FFF2-40B4-BE49-F238E27FC236}">
                <a16:creationId xmlns:a16="http://schemas.microsoft.com/office/drawing/2014/main" id="{2EBA974F-4B34-4675-A9E5-70A81519F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397" y="5399120"/>
            <a:ext cx="5524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a solid hemisphere of radius </a:t>
            </a:r>
            <a:r>
              <a:rPr lang="en-US" sz="2400" i="1" dirty="0">
                <a:cs typeface="Times New Roman" panose="02020603050405020304" pitchFamily="18" charset="0"/>
              </a:rPr>
              <a:t>r</a:t>
            </a:r>
            <a:r>
              <a:rPr lang="en-US" sz="2400" dirty="0">
                <a:latin typeface="+mn-lt"/>
              </a:rPr>
              <a:t>.</a:t>
            </a:r>
          </a:p>
        </p:txBody>
      </p:sp>
      <p:sp>
        <p:nvSpPr>
          <p:cNvPr id="30" name="Line 11">
            <a:extLst>
              <a:ext uri="{FF2B5EF4-FFF2-40B4-BE49-F238E27FC236}">
                <a16:creationId xmlns:a16="http://schemas.microsoft.com/office/drawing/2014/main" id="{B4F502C2-D0CC-4F83-8FFC-3988B8E9D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4108" y="3263896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5CFB38D5-9967-4102-B6E0-4C10EAE88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837" y="2834511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634A0C-352B-49F7-9F97-15D9F7988A8E}"/>
              </a:ext>
            </a:extLst>
          </p:cNvPr>
          <p:cNvGrpSpPr/>
          <p:nvPr/>
        </p:nvGrpSpPr>
        <p:grpSpPr>
          <a:xfrm>
            <a:off x="6078551" y="3977528"/>
            <a:ext cx="2377440" cy="2377440"/>
            <a:chOff x="6078551" y="3977528"/>
            <a:chExt cx="2377440" cy="2377440"/>
          </a:xfrm>
        </p:grpSpPr>
        <p:sp>
          <p:nvSpPr>
            <p:cNvPr id="45" name="Arc 44">
              <a:extLst>
                <a:ext uri="{FF2B5EF4-FFF2-40B4-BE49-F238E27FC236}">
                  <a16:creationId xmlns:a16="http://schemas.microsoft.com/office/drawing/2014/main" id="{8CDF1F76-CEF6-485F-AE32-D200C974D11D}"/>
                </a:ext>
              </a:extLst>
            </p:cNvPr>
            <p:cNvSpPr/>
            <p:nvPr/>
          </p:nvSpPr>
          <p:spPr>
            <a:xfrm>
              <a:off x="6078551" y="3977528"/>
              <a:ext cx="2377440" cy="2377440"/>
            </a:xfrm>
            <a:prstGeom prst="arc">
              <a:avLst>
                <a:gd name="adj1" fmla="val 135998"/>
                <a:gd name="adj2" fmla="val 10877675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4DA78A3-E03C-4DA3-B8DF-C82BC2D8C553}"/>
                </a:ext>
              </a:extLst>
            </p:cNvPr>
            <p:cNvSpPr/>
            <p:nvPr/>
          </p:nvSpPr>
          <p:spPr>
            <a:xfrm>
              <a:off x="6078551" y="4779822"/>
              <a:ext cx="2377440" cy="77285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8" name="Line 11">
            <a:extLst>
              <a:ext uri="{FF2B5EF4-FFF2-40B4-BE49-F238E27FC236}">
                <a16:creationId xmlns:a16="http://schemas.microsoft.com/office/drawing/2014/main" id="{72CC3023-EDC6-4F4A-BB4C-EF942C24E8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60010" y="5114003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49" name="Text Box 12">
            <a:extLst>
              <a:ext uri="{FF2B5EF4-FFF2-40B4-BE49-F238E27FC236}">
                <a16:creationId xmlns:a16="http://schemas.microsoft.com/office/drawing/2014/main" id="{2E8E0CE0-C608-4D2E-A938-923DA4AE8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739" y="4684618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9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9" grpId="0" animBg="1"/>
      <p:bldP spid="647180" grpId="0"/>
      <p:bldP spid="19" grpId="0"/>
      <p:bldP spid="28" grpId="0" animBg="1"/>
      <p:bldP spid="40" grpId="0" animBg="1"/>
      <p:bldP spid="41" grpId="0" animBg="1"/>
      <p:bldP spid="42" grpId="0"/>
      <p:bldP spid="44" grpId="0"/>
      <p:bldP spid="30" grpId="0" animBg="1"/>
      <p:bldP spid="31" grpId="0"/>
      <p:bldP spid="48" grpId="0" animBg="1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172443" y="2488608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1340768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867475" y="1967323"/>
            <a:ext cx="2509837" cy="828675"/>
            <a:chOff x="3424" y="3264"/>
            <a:chExt cx="1581" cy="522"/>
          </a:xfrm>
        </p:grpSpPr>
        <p:sp>
          <p:nvSpPr>
            <p:cNvPr id="647184" name="Rectangle 16"/>
            <p:cNvSpPr>
              <a:spLocks noChangeArrowheads="1"/>
            </p:cNvSpPr>
            <p:nvPr/>
          </p:nvSpPr>
          <p:spPr bwMode="auto">
            <a:xfrm>
              <a:off x="3424" y="332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771" y="3264"/>
              <a:ext cx="969" cy="522"/>
              <a:chOff x="3771" y="3264"/>
              <a:chExt cx="969" cy="522"/>
            </a:xfrm>
          </p:grpSpPr>
          <p:sp>
            <p:nvSpPr>
              <p:cNvPr id="647186" name="Text Box 18"/>
              <p:cNvSpPr txBox="1">
                <a:spLocks noChangeArrowheads="1"/>
              </p:cNvSpPr>
              <p:nvPr/>
            </p:nvSpPr>
            <p:spPr bwMode="auto">
              <a:xfrm>
                <a:off x="3771" y="3384"/>
                <a:ext cx="969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/>
                  <a:t> = 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64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4</a:t>
                  </a:r>
                  <a:endParaRPr lang="en-GB" sz="2400" dirty="0"/>
                </a:p>
              </p:txBody>
            </p:sp>
            <p:sp>
              <p:nvSpPr>
                <p:cNvPr id="647189" name="Line 21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71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995937" y="3161724"/>
            <a:ext cx="5148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volume of the sphere, giving your answer to 3 sf.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331640" y="2543200"/>
            <a:ext cx="10246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charset="0"/>
              </a:rPr>
              <a:t>= 3</a:t>
            </a:r>
            <a:r>
              <a:rPr lang="en-US" sz="2400" i="1" dirty="0">
                <a:latin typeface="Times New Roman" charset="0"/>
              </a:rPr>
              <a:t> cm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413654" y="4240848"/>
            <a:ext cx="147508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=      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376089" y="4928391"/>
            <a:ext cx="199926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=    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 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US" sz="2400" i="1" dirty="0">
                <a:latin typeface="Times New Roman" charset="0"/>
                <a:cs typeface="Times New Roman" charset="0"/>
              </a:rPr>
              <a:t>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 3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41391" y="4165054"/>
                <a:ext cx="219611" cy="577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391" y="4165054"/>
                <a:ext cx="219611" cy="5771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30350" y="4868626"/>
                <a:ext cx="219611" cy="5771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350" y="4868626"/>
                <a:ext cx="219611" cy="5771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5475308" y="6150609"/>
            <a:ext cx="179549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V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/>
              <a:t>≈  113 cm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0D8B24E2-BB4E-4C12-B855-9EEB328D78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D40F85D6-B848-42D4-A69F-CBE36CD428A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18">
                <a:extLst>
                  <a:ext uri="{FF2B5EF4-FFF2-40B4-BE49-F238E27FC236}">
                    <a16:creationId xmlns:a16="http://schemas.microsoft.com/office/drawing/2014/main" id="{B8B20A35-C903-45B3-8ED1-D65A842B9C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97475" y="5523266"/>
                <a:ext cx="1284326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28" name="Text Box 18">
                <a:extLst>
                  <a:ext uri="{FF2B5EF4-FFF2-40B4-BE49-F238E27FC236}">
                    <a16:creationId xmlns:a16="http://schemas.microsoft.com/office/drawing/2014/main" id="{B8B20A35-C903-45B3-8ED1-D65A842B9C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7475" y="5523266"/>
                <a:ext cx="1284326" cy="461665"/>
              </a:xfrm>
              <a:prstGeom prst="rect">
                <a:avLst/>
              </a:prstGeom>
              <a:blipFill>
                <a:blip r:embed="rId7"/>
                <a:stretch>
                  <a:fillRect l="-7583" t="-10526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704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6" grpId="0"/>
      <p:bldP spid="24" grpId="0"/>
      <p:bldP spid="25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8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-3086" y="-13218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of a sphere</a:t>
            </a:r>
            <a:endParaRPr lang="en-GB" sz="2800" dirty="0"/>
          </a:p>
        </p:txBody>
      </p: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316459" y="2543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3970429" y="1517820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4582938" y="2055759"/>
            <a:ext cx="2509837" cy="828675"/>
            <a:chOff x="3393" y="3264"/>
            <a:chExt cx="1581" cy="522"/>
          </a:xfrm>
        </p:grpSpPr>
        <p:sp>
          <p:nvSpPr>
            <p:cNvPr id="647184" name="Rectangle 16"/>
            <p:cNvSpPr>
              <a:spLocks noChangeArrowheads="1"/>
            </p:cNvSpPr>
            <p:nvPr/>
          </p:nvSpPr>
          <p:spPr bwMode="auto">
            <a:xfrm>
              <a:off x="3393" y="3312"/>
              <a:ext cx="1581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grpSp>
          <p:nvGrpSpPr>
            <p:cNvPr id="4" name="Group 23"/>
            <p:cNvGrpSpPr>
              <a:grpSpLocks/>
            </p:cNvGrpSpPr>
            <p:nvPr/>
          </p:nvGrpSpPr>
          <p:grpSpPr bwMode="auto">
            <a:xfrm>
              <a:off x="3754" y="3264"/>
              <a:ext cx="938" cy="522"/>
              <a:chOff x="3754" y="3264"/>
              <a:chExt cx="938" cy="522"/>
            </a:xfrm>
          </p:grpSpPr>
          <p:sp>
            <p:nvSpPr>
              <p:cNvPr id="647186" name="Text Box 18"/>
              <p:cNvSpPr txBox="1">
                <a:spLocks noChangeArrowheads="1"/>
              </p:cNvSpPr>
              <p:nvPr/>
            </p:nvSpPr>
            <p:spPr bwMode="auto">
              <a:xfrm>
                <a:off x="3754" y="3384"/>
                <a:ext cx="938" cy="29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/>
                  <a:t>V</a:t>
                </a:r>
                <a:r>
                  <a:rPr lang="en-GB" sz="2400" dirty="0"/>
                  <a:t> =     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4158" y="3264"/>
                <a:ext cx="234" cy="522"/>
                <a:chOff x="3643" y="3077"/>
                <a:chExt cx="234" cy="522"/>
              </a:xfrm>
            </p:grpSpPr>
            <p:sp>
              <p:nvSpPr>
                <p:cNvPr id="64718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643" y="3077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/>
                    <a:t>4</a:t>
                  </a:r>
                  <a:endParaRPr lang="en-GB" sz="2400" dirty="0"/>
                </a:p>
              </p:txBody>
            </p:sp>
            <p:sp>
              <p:nvSpPr>
                <p:cNvPr id="647189" name="Line 21"/>
                <p:cNvSpPr>
                  <a:spLocks noChangeShapeType="1"/>
                </p:cNvSpPr>
                <p:nvPr/>
              </p:nvSpPr>
              <p:spPr bwMode="auto">
                <a:xfrm>
                  <a:off x="3645" y="3341"/>
                  <a:ext cx="19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 sz="2400"/>
                </a:p>
              </p:txBody>
            </p:sp>
            <p:sp>
              <p:nvSpPr>
                <p:cNvPr id="64719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643" y="3308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GB" sz="2400" dirty="0"/>
                    <a:t>3</a:t>
                  </a:r>
                </a:p>
              </p:txBody>
            </p:sp>
          </p:grpSp>
        </p:grpSp>
      </p:grp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79512" y="836712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Given that the volume of the sphere is 150 cm</a:t>
            </a:r>
            <a:r>
              <a:rPr lang="en-US" sz="2400" baseline="30000" dirty="0">
                <a:latin typeface="+mn-lt"/>
              </a:rPr>
              <a:t>3</a:t>
            </a:r>
            <a:r>
              <a:rPr lang="en-US" sz="2400" dirty="0">
                <a:latin typeface="+mn-lt"/>
              </a:rPr>
              <a:t>, calculate its radius to 3 sf.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4705776" y="4119314"/>
            <a:ext cx="73930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3 </a:t>
            </a:r>
            <a:r>
              <a:rPr lang="en-GB" sz="2400" dirty="0"/>
              <a:t> =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45081" y="4029079"/>
                <a:ext cx="448969" cy="695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b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l-GR" i="1" dirty="0">
                              <a:latin typeface="Times New Roman" charset="0"/>
                              <a:cs typeface="Times New Roman" charset="0"/>
                            </a:rPr>
                            <m:t>π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081" y="4029079"/>
                <a:ext cx="448969" cy="6950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865560" y="4871693"/>
                <a:ext cx="1074397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560" y="4871693"/>
                <a:ext cx="1074397" cy="9093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6087259" y="6047655"/>
            <a:ext cx="169469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400" dirty="0"/>
              <a:t> ≈  3.30 cm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962400" y="2967335"/>
            <a:ext cx="32271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Making</a:t>
            </a:r>
            <a:r>
              <a:rPr lang="en-US" sz="2400" dirty="0"/>
              <a:t> </a:t>
            </a:r>
            <a:r>
              <a:rPr lang="en-US" sz="2400" i="1" dirty="0">
                <a:latin typeface="Times New Roman" charset="0"/>
              </a:rPr>
              <a:t>r </a:t>
            </a:r>
            <a:r>
              <a:rPr lang="en-US" sz="2400" dirty="0">
                <a:latin typeface="+mn-lt"/>
              </a:rPr>
              <a:t>the subject:</a:t>
            </a:r>
            <a:endParaRPr lang="en-GB" sz="2400" dirty="0">
              <a:latin typeface="+mn-lt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4665568" y="3479201"/>
            <a:ext cx="146065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3</a:t>
            </a:r>
            <a:r>
              <a:rPr lang="en-US" sz="2400" i="1" dirty="0"/>
              <a:t>V</a:t>
            </a:r>
            <a:r>
              <a:rPr lang="en-GB" sz="2400" dirty="0"/>
              <a:t> = 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3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105350" y="4828974"/>
                <a:ext cx="1431994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×150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350" y="4828974"/>
                <a:ext cx="1431994" cy="909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79077" y="6120881"/>
                <a:ext cx="2458045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35.8098622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77" y="6120881"/>
                <a:ext cx="2458045" cy="4203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hlinkClick r:id="rId8"/>
            <a:extLst>
              <a:ext uri="{FF2B5EF4-FFF2-40B4-BE49-F238E27FC236}">
                <a16:creationId xmlns:a16="http://schemas.microsoft.com/office/drawing/2014/main" id="{044B8030-4983-4957-98D3-A7562B6B2F63}"/>
              </a:ext>
            </a:extLst>
          </p:cNvPr>
          <p:cNvSpPr/>
          <p:nvPr/>
        </p:nvSpPr>
        <p:spPr>
          <a:xfrm>
            <a:off x="7483824" y="608395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8"/>
            <a:extLst>
              <a:ext uri="{FF2B5EF4-FFF2-40B4-BE49-F238E27FC236}">
                <a16:creationId xmlns:a16="http://schemas.microsoft.com/office/drawing/2014/main" id="{5B1DA562-3B5D-43E7-AE13-3ABF631C47D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6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21" grpId="0"/>
      <p:bldP spid="6" grpId="0"/>
      <p:bldP spid="24" grpId="0"/>
      <p:bldP spid="25" grpId="0"/>
      <p:bldP spid="29" grpId="0"/>
      <p:bldP spid="30" grpId="0"/>
      <p:bldP spid="31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724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Square-Based Pyramid</a:t>
            </a:r>
          </a:p>
        </p:txBody>
      </p:sp>
      <p:sp>
        <p:nvSpPr>
          <p:cNvPr id="156699" name="Text Box 27"/>
          <p:cNvSpPr txBox="1">
            <a:spLocks noChangeArrowheads="1"/>
          </p:cNvSpPr>
          <p:nvPr/>
        </p:nvSpPr>
        <p:spPr bwMode="auto">
          <a:xfrm>
            <a:off x="457200" y="4491464"/>
            <a:ext cx="5486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 dirty="0">
                <a:latin typeface="+mn-lt"/>
              </a:rPr>
              <a:t>A shape with a square base and triangular sides that meet at a point.</a:t>
            </a:r>
          </a:p>
        </p:txBody>
      </p:sp>
      <p:sp>
        <p:nvSpPr>
          <p:cNvPr id="156700" name="Text Box 28"/>
          <p:cNvSpPr txBox="1">
            <a:spLocks noChangeArrowheads="1"/>
          </p:cNvSpPr>
          <p:nvPr/>
        </p:nvSpPr>
        <p:spPr bwMode="auto">
          <a:xfrm>
            <a:off x="457200" y="4038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Key Feature</a:t>
            </a:r>
          </a:p>
        </p:txBody>
      </p:sp>
      <p:sp>
        <p:nvSpPr>
          <p:cNvPr id="156701" name="Text Box 29"/>
          <p:cNvSpPr txBox="1">
            <a:spLocks noChangeArrowheads="1"/>
          </p:cNvSpPr>
          <p:nvPr/>
        </p:nvSpPr>
        <p:spPr bwMode="auto">
          <a:xfrm>
            <a:off x="457200" y="5635625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Planes of Symmetry?</a:t>
            </a:r>
          </a:p>
        </p:txBody>
      </p:sp>
      <p:sp>
        <p:nvSpPr>
          <p:cNvPr id="156702" name="Text Box 30"/>
          <p:cNvSpPr txBox="1">
            <a:spLocks noChangeArrowheads="1"/>
          </p:cNvSpPr>
          <p:nvPr/>
        </p:nvSpPr>
        <p:spPr bwMode="auto">
          <a:xfrm>
            <a:off x="457200" y="6089314"/>
            <a:ext cx="1447800" cy="3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2400" b="0">
                <a:latin typeface="+mn-lt"/>
              </a:rPr>
              <a:t>Four</a:t>
            </a:r>
          </a:p>
        </p:txBody>
      </p:sp>
      <p:sp>
        <p:nvSpPr>
          <p:cNvPr id="156703" name="Text Box 31"/>
          <p:cNvSpPr txBox="1">
            <a:spLocks noChangeArrowheads="1"/>
          </p:cNvSpPr>
          <p:nvPr/>
        </p:nvSpPr>
        <p:spPr bwMode="auto">
          <a:xfrm>
            <a:off x="6096000" y="4036368"/>
            <a:ext cx="9130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Faces</a:t>
            </a:r>
          </a:p>
        </p:txBody>
      </p:sp>
      <p:sp>
        <p:nvSpPr>
          <p:cNvPr id="156704" name="Text Box 32"/>
          <p:cNvSpPr txBox="1">
            <a:spLocks noChangeArrowheads="1"/>
          </p:cNvSpPr>
          <p:nvPr/>
        </p:nvSpPr>
        <p:spPr bwMode="auto">
          <a:xfrm>
            <a:off x="7620000" y="4038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latin typeface="+mn-lt"/>
              </a:rPr>
              <a:t>5</a:t>
            </a:r>
          </a:p>
        </p:txBody>
      </p:sp>
      <p:sp>
        <p:nvSpPr>
          <p:cNvPr id="156705" name="Text Box 33"/>
          <p:cNvSpPr txBox="1">
            <a:spLocks noChangeArrowheads="1"/>
          </p:cNvSpPr>
          <p:nvPr/>
        </p:nvSpPr>
        <p:spPr bwMode="auto">
          <a:xfrm>
            <a:off x="6096000" y="4572000"/>
            <a:ext cx="126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Corners</a:t>
            </a:r>
          </a:p>
        </p:txBody>
      </p:sp>
      <p:sp>
        <p:nvSpPr>
          <p:cNvPr id="156706" name="Text Box 34"/>
          <p:cNvSpPr txBox="1">
            <a:spLocks noChangeArrowheads="1"/>
          </p:cNvSpPr>
          <p:nvPr/>
        </p:nvSpPr>
        <p:spPr bwMode="auto">
          <a:xfrm>
            <a:off x="7620000" y="4572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latin typeface="+mn-lt"/>
              </a:rPr>
              <a:t>5</a:t>
            </a:r>
          </a:p>
        </p:txBody>
      </p:sp>
      <p:sp>
        <p:nvSpPr>
          <p:cNvPr id="156707" name="Text Box 35"/>
          <p:cNvSpPr txBox="1">
            <a:spLocks noChangeArrowheads="1"/>
          </p:cNvSpPr>
          <p:nvPr/>
        </p:nvSpPr>
        <p:spPr bwMode="auto">
          <a:xfrm>
            <a:off x="6096000" y="5103168"/>
            <a:ext cx="9467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Edges</a:t>
            </a:r>
          </a:p>
        </p:txBody>
      </p:sp>
      <p:sp>
        <p:nvSpPr>
          <p:cNvPr id="156708" name="Text Box 36"/>
          <p:cNvSpPr txBox="1">
            <a:spLocks noChangeArrowheads="1"/>
          </p:cNvSpPr>
          <p:nvPr/>
        </p:nvSpPr>
        <p:spPr bwMode="auto">
          <a:xfrm>
            <a:off x="76200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>
                <a:latin typeface="+mn-lt"/>
              </a:rPr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28EC75-8071-44BF-85F0-B3B29F386021}"/>
              </a:ext>
            </a:extLst>
          </p:cNvPr>
          <p:cNvSpPr txBox="1"/>
          <p:nvPr/>
        </p:nvSpPr>
        <p:spPr>
          <a:xfrm>
            <a:off x="457200" y="762000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is a solid figure that has a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base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, which can be any polygon, and the rest of the faces are triangles that meet at a point called the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apex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. </a:t>
            </a:r>
            <a:endParaRPr lang="en-GB" dirty="0">
              <a:latin typeface="+mn-lt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10757D8-CAE8-4077-B232-2DDE1C5BBAD2}"/>
              </a:ext>
            </a:extLst>
          </p:cNvPr>
          <p:cNvGrpSpPr/>
          <p:nvPr/>
        </p:nvGrpSpPr>
        <p:grpSpPr>
          <a:xfrm>
            <a:off x="1125609" y="2020281"/>
            <a:ext cx="2553602" cy="1598237"/>
            <a:chOff x="903415" y="3163459"/>
            <a:chExt cx="2553602" cy="1598237"/>
          </a:xfrm>
        </p:grpSpPr>
        <p:sp>
          <p:nvSpPr>
            <p:cNvPr id="16" name="Parallelogram 15">
              <a:extLst>
                <a:ext uri="{FF2B5EF4-FFF2-40B4-BE49-F238E27FC236}">
                  <a16:creationId xmlns:a16="http://schemas.microsoft.com/office/drawing/2014/main" id="{5415639F-A965-4185-95FC-6FC34BCB66F1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E7C8002-9C17-43A1-A697-AFE7185EA02F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10C80CFB-DC0A-4749-905D-2186637DBD0C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B2DBC85-9E37-4365-B319-BBB5649B6E31}"/>
                </a:ext>
              </a:extLst>
            </p:cNvPr>
            <p:cNvCxnSpPr>
              <a:cxnSpLocks/>
              <a:stCxn id="18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FA5DCF4-4BFA-4D7F-8E94-87242C0E840C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199FC11-E303-408D-BA09-0581CD7DF05A}"/>
                </a:ext>
              </a:extLst>
            </p:cNvPr>
            <p:cNvCxnSpPr>
              <a:stCxn id="17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F534F1D5-F4FD-4DC1-9588-04C07D412713}"/>
              </a:ext>
            </a:extLst>
          </p:cNvPr>
          <p:cNvSpPr txBox="1"/>
          <p:nvPr/>
        </p:nvSpPr>
        <p:spPr>
          <a:xfrm rot="21122601">
            <a:off x="2567660" y="3431479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base</a:t>
            </a:r>
            <a:endParaRPr lang="en-GB" sz="2000" dirty="0">
              <a:latin typeface="+mn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CD9BC8-7403-4628-94C3-025142D09AE7}"/>
              </a:ext>
            </a:extLst>
          </p:cNvPr>
          <p:cNvSpPr txBox="1"/>
          <p:nvPr/>
        </p:nvSpPr>
        <p:spPr>
          <a:xfrm>
            <a:off x="2499250" y="1768558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0B7E082-EFBF-44D7-AFCF-0473F38EC6F0}"/>
              </a:ext>
            </a:extLst>
          </p:cNvPr>
          <p:cNvGrpSpPr/>
          <p:nvPr/>
        </p:nvGrpSpPr>
        <p:grpSpPr>
          <a:xfrm>
            <a:off x="5091188" y="1960507"/>
            <a:ext cx="2053405" cy="1754032"/>
            <a:chOff x="5069428" y="2023803"/>
            <a:chExt cx="2053405" cy="1754032"/>
          </a:xfrm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F76C4260-F88D-468E-9DC0-E554136237FF}"/>
                </a:ext>
              </a:extLst>
            </p:cNvPr>
            <p:cNvSpPr/>
            <p:nvPr/>
          </p:nvSpPr>
          <p:spPr>
            <a:xfrm rot="1393718">
              <a:off x="5069428" y="2023803"/>
              <a:ext cx="1258853" cy="1742160"/>
            </a:xfrm>
            <a:prstGeom prst="triangle">
              <a:avLst>
                <a:gd name="adj" fmla="val 47385"/>
              </a:avLst>
            </a:prstGeom>
            <a:solidFill>
              <a:srgbClr val="0070C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6F76A2D1-9D32-44D2-9D06-94C3B915E380}"/>
                </a:ext>
              </a:extLst>
            </p:cNvPr>
            <p:cNvSpPr/>
            <p:nvPr/>
          </p:nvSpPr>
          <p:spPr>
            <a:xfrm rot="20525443">
              <a:off x="5647933" y="2035675"/>
              <a:ext cx="1474900" cy="1742160"/>
            </a:xfrm>
            <a:prstGeom prst="triangle">
              <a:avLst>
                <a:gd name="adj" fmla="val 44167"/>
              </a:avLst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FD86D1FD-F402-45E2-92B4-9C27AD23C7F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hlinkClick r:id="rId2"/>
            <a:extLst>
              <a:ext uri="{FF2B5EF4-FFF2-40B4-BE49-F238E27FC236}">
                <a16:creationId xmlns:a16="http://schemas.microsoft.com/office/drawing/2014/main" id="{43243C8A-E81A-4183-AB5F-7E8A9333CA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5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99" grpId="0" autoUpdateAnimBg="0"/>
      <p:bldP spid="156700" grpId="0" autoUpdateAnimBg="0"/>
      <p:bldP spid="156701" grpId="0" autoUpdateAnimBg="0"/>
      <p:bldP spid="156702" grpId="0" autoUpdateAnimBg="0"/>
      <p:bldP spid="156703" grpId="0" autoUpdateAnimBg="0"/>
      <p:bldP spid="156704" grpId="0" autoUpdateAnimBg="0"/>
      <p:bldP spid="156705" grpId="0" autoUpdateAnimBg="0"/>
      <p:bldP spid="156706" grpId="0" autoUpdateAnimBg="0"/>
      <p:bldP spid="156707" grpId="0" autoUpdateAnimBg="0"/>
      <p:bldP spid="156708" grpId="0" autoUpdateAnimBg="0"/>
      <p:bldP spid="14" grpId="0"/>
      <p:bldP spid="23" grpId="0"/>
      <p:bldP spid="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Surface area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172443" y="2543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1340768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sp>
        <p:nvSpPr>
          <p:cNvPr id="647194" name="Text Box 26"/>
          <p:cNvSpPr txBox="1">
            <a:spLocks noChangeArrowheads="1"/>
          </p:cNvSpPr>
          <p:nvPr/>
        </p:nvSpPr>
        <p:spPr bwMode="auto">
          <a:xfrm>
            <a:off x="4524741" y="2066666"/>
            <a:ext cx="2994731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/>
              <a:t>Surface area = 4</a:t>
            </a:r>
            <a:r>
              <a:rPr lang="el-GR" sz="2400" i="1">
                <a:latin typeface="Times New Roman" charset="0"/>
                <a:cs typeface="Times New Roman" charset="0"/>
              </a:rPr>
              <a:t>π</a:t>
            </a:r>
            <a:r>
              <a:rPr lang="en-GB" sz="2400" i="1">
                <a:latin typeface="Times New Roman" charset="0"/>
                <a:cs typeface="Times New Roman" charset="0"/>
              </a:rPr>
              <a:t>r</a:t>
            </a:r>
            <a:r>
              <a:rPr lang="en-US" sz="2400" baseline="30000">
                <a:cs typeface="Times New Roman" charset="0"/>
              </a:rPr>
              <a:t>2</a:t>
            </a:r>
            <a:endParaRPr lang="en-GB" sz="2400" baseline="30000">
              <a:cs typeface="Times New Roman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3995937" y="3161724"/>
            <a:ext cx="5148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Calculate the surface area of the sphere, giving your answer to 3 sf.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255426" y="4245988"/>
            <a:ext cx="15488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SA</a:t>
            </a:r>
            <a:r>
              <a:rPr lang="en-GB" sz="2400" dirty="0"/>
              <a:t> =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5211001" y="4911551"/>
            <a:ext cx="224131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SA</a:t>
            </a:r>
            <a:r>
              <a:rPr lang="en-GB" sz="2400" dirty="0"/>
              <a:t> = 4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 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US" sz="2400" i="1" dirty="0">
                <a:latin typeface="Times New Roman" charset="0"/>
                <a:cs typeface="Times New Roman" charset="0"/>
              </a:rPr>
              <a:t> </a:t>
            </a:r>
            <a:r>
              <a:rPr lang="el-GR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</a:t>
            </a:r>
            <a:r>
              <a:rPr lang="en-US" sz="2400" dirty="0">
                <a:latin typeface="Times New Roman" charset="0"/>
                <a:cs typeface="Times New Roman" charset="0"/>
                <a:sym typeface="Symbol" panose="05050102010706020507" pitchFamily="18" charset="2"/>
              </a:rPr>
              <a:t> 5</a:t>
            </a:r>
            <a:r>
              <a:rPr lang="en-US" sz="2400" baseline="30000" dirty="0">
                <a:cs typeface="Times New Roman" charset="0"/>
                <a:sym typeface="Symbol" panose="05050102010706020507" pitchFamily="18" charset="2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5212037" y="5626483"/>
            <a:ext cx="197746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SA</a:t>
            </a:r>
            <a:r>
              <a:rPr lang="en-GB" sz="2400" dirty="0"/>
              <a:t> ≈  314 cm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1331640" y="2543200"/>
            <a:ext cx="10246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charset="0"/>
              </a:rPr>
              <a:t>= 5</a:t>
            </a:r>
            <a:r>
              <a:rPr lang="en-US" sz="2400" i="1" dirty="0">
                <a:latin typeface="Times New Roman" charset="0"/>
              </a:rPr>
              <a:t> cm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AA9A07A0-FD6B-48D0-93F5-F941BEFD9F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6906B91C-7A8F-44DE-99B1-FD5AC36A429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647194" grpId="0" animBg="1"/>
      <p:bldP spid="20" grpId="0"/>
      <p:bldP spid="21" grpId="0"/>
      <p:bldP spid="22" grpId="0"/>
      <p:bldP spid="23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Surface area of a sphere</a:t>
            </a:r>
            <a:endParaRPr lang="en-GB" sz="2800" dirty="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14400" y="1628800"/>
            <a:ext cx="2667000" cy="2667000"/>
            <a:chOff x="624" y="1800"/>
            <a:chExt cx="1680" cy="1680"/>
          </a:xfrm>
        </p:grpSpPr>
        <p:pic>
          <p:nvPicPr>
            <p:cNvPr id="6471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" y="1800"/>
              <a:ext cx="1680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47177" name="Oval 9"/>
            <p:cNvSpPr>
              <a:spLocks noChangeArrowheads="1"/>
            </p:cNvSpPr>
            <p:nvPr/>
          </p:nvSpPr>
          <p:spPr bwMode="auto">
            <a:xfrm>
              <a:off x="624" y="1800"/>
              <a:ext cx="1680" cy="168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</p:grpSp>
      <p:sp>
        <p:nvSpPr>
          <p:cNvPr id="647179" name="Line 11"/>
          <p:cNvSpPr>
            <a:spLocks noChangeShapeType="1"/>
          </p:cNvSpPr>
          <p:nvPr/>
        </p:nvSpPr>
        <p:spPr bwMode="auto">
          <a:xfrm>
            <a:off x="914400" y="2962300"/>
            <a:ext cx="13668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47180" name="Text Box 12"/>
          <p:cNvSpPr txBox="1">
            <a:spLocks noChangeArrowheads="1"/>
          </p:cNvSpPr>
          <p:nvPr/>
        </p:nvSpPr>
        <p:spPr bwMode="auto">
          <a:xfrm>
            <a:off x="1172443" y="25432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>
                <a:latin typeface="Times New Roman" charset="0"/>
              </a:rPr>
              <a:t>r</a:t>
            </a:r>
            <a:endParaRPr lang="en-GB" sz="2400" i="1" dirty="0">
              <a:latin typeface="Times New Roman" charset="0"/>
            </a:endParaRPr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1779772"/>
            <a:ext cx="3684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For a sphere of radius </a:t>
            </a:r>
            <a:r>
              <a:rPr lang="en-US" sz="2400" i="1" dirty="0">
                <a:latin typeface="Times New Roman" charset="0"/>
              </a:rPr>
              <a:t>r</a:t>
            </a:r>
            <a:r>
              <a:rPr lang="en-US" sz="2400" dirty="0"/>
              <a:t>:</a:t>
            </a:r>
            <a:endParaRPr lang="en-GB" sz="2400" dirty="0"/>
          </a:p>
        </p:txBody>
      </p:sp>
      <p:sp>
        <p:nvSpPr>
          <p:cNvPr id="647194" name="Text Box 26"/>
          <p:cNvSpPr txBox="1">
            <a:spLocks noChangeArrowheads="1"/>
          </p:cNvSpPr>
          <p:nvPr/>
        </p:nvSpPr>
        <p:spPr bwMode="auto">
          <a:xfrm>
            <a:off x="5502981" y="2474641"/>
            <a:ext cx="154882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/>
              <a:t>SA = 4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9512" y="836712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Given that the surface area of the sphere is 100 cm</a:t>
            </a:r>
            <a:r>
              <a:rPr lang="en-US" sz="2400" baseline="30000" dirty="0">
                <a:latin typeface="+mn-lt"/>
              </a:rPr>
              <a:t>2</a:t>
            </a:r>
            <a:r>
              <a:rPr lang="en-US" sz="2400" dirty="0">
                <a:latin typeface="+mn-lt"/>
              </a:rPr>
              <a:t>, calculate its radius to 3 sf.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88962" y="4518839"/>
                <a:ext cx="1028038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𝑆𝐴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962" y="4518839"/>
                <a:ext cx="1028038" cy="9093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272354" y="3151618"/>
            <a:ext cx="32415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Making </a:t>
            </a:r>
            <a:r>
              <a:rPr lang="en-US" sz="2400" i="1" dirty="0">
                <a:latin typeface="Times New Roman" charset="0"/>
              </a:rPr>
              <a:t>r </a:t>
            </a:r>
            <a:r>
              <a:rPr lang="en-US" sz="2400" dirty="0">
                <a:latin typeface="+mn-lt"/>
              </a:rPr>
              <a:t>the subject:</a:t>
            </a:r>
            <a:endParaRPr lang="en-GB" sz="2400" dirty="0">
              <a:latin typeface="+mn-lt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5226121" y="3761122"/>
            <a:ext cx="678391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= 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l-GR" sz="2400" dirty="0">
              <a:latin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27102" y="3675938"/>
                <a:ext cx="453457" cy="695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𝑆𝐴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l-GR" sz="2400" i="1" dirty="0">
                              <a:latin typeface="Times New Roman" charset="0"/>
                              <a:cs typeface="Times New Roman" charset="0"/>
                            </a:rPr>
                            <m:t>π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102" y="3675938"/>
                <a:ext cx="453457" cy="695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7392" y="4518839"/>
                <a:ext cx="951863" cy="909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nor/>
                                </m:rPr>
                                <a:rPr lang="el-GR" sz="2000" i="1" dirty="0">
                                  <a:latin typeface="Times New Roman" charset="0"/>
                                  <a:cs typeface="Times New Roman" charset="0"/>
                                </a:rPr>
                                <m:t>π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7392" y="4518839"/>
                <a:ext cx="951863" cy="9093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62624" y="5576030"/>
                <a:ext cx="2083776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7.957747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624" y="5576030"/>
                <a:ext cx="2083776" cy="4203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04420" y="6216568"/>
                <a:ext cx="15317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GB" dirty="0"/>
                  <a:t> 2.82 cm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4420" y="6216568"/>
                <a:ext cx="1531701" cy="369332"/>
              </a:xfrm>
              <a:prstGeom prst="rect">
                <a:avLst/>
              </a:prstGeom>
              <a:blipFill>
                <a:blip r:embed="rId8"/>
                <a:stretch>
                  <a:fillRect l="-5179" t="-26667" r="-9960" b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9"/>
            <a:extLst>
              <a:ext uri="{FF2B5EF4-FFF2-40B4-BE49-F238E27FC236}">
                <a16:creationId xmlns:a16="http://schemas.microsoft.com/office/drawing/2014/main" id="{BB01D430-E722-41C6-8378-45F135E73CD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9"/>
            <a:extLst>
              <a:ext uri="{FF2B5EF4-FFF2-40B4-BE49-F238E27FC236}">
                <a16:creationId xmlns:a16="http://schemas.microsoft.com/office/drawing/2014/main" id="{A570E969-226E-45FC-ABB2-EBB89BCF33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67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647194" grpId="0" animBg="1"/>
      <p:bldP spid="17" grpId="0"/>
      <p:bldP spid="18" grpId="0"/>
      <p:bldP spid="19" grpId="0"/>
      <p:bldP spid="3" grpId="0"/>
      <p:bldP spid="4" grpId="0"/>
      <p:bldP spid="5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/>
          </a:bodyPr>
          <a:lstStyle/>
          <a:p>
            <a:r>
              <a:rPr lang="en-US" sz="2800" dirty="0"/>
              <a:t>Volume and Surface area of a hemisphere</a:t>
            </a:r>
            <a:endParaRPr lang="en-GB" sz="2800" dirty="0"/>
          </a:p>
        </p:txBody>
      </p:sp>
      <p:sp>
        <p:nvSpPr>
          <p:cNvPr id="647181" name="Text Box 13"/>
          <p:cNvSpPr txBox="1">
            <a:spLocks noChangeArrowheads="1"/>
          </p:cNvSpPr>
          <p:nvPr/>
        </p:nvSpPr>
        <p:spPr bwMode="auto">
          <a:xfrm>
            <a:off x="4121471" y="2281535"/>
            <a:ext cx="41408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(b) the curved surface area</a:t>
            </a:r>
          </a:p>
        </p:txBody>
      </p:sp>
      <p:sp>
        <p:nvSpPr>
          <p:cNvPr id="647194" name="Text Box 26"/>
          <p:cNvSpPr txBox="1">
            <a:spLocks noChangeArrowheads="1"/>
          </p:cNvSpPr>
          <p:nvPr/>
        </p:nvSpPr>
        <p:spPr bwMode="auto">
          <a:xfrm>
            <a:off x="5502981" y="2725540"/>
            <a:ext cx="1419619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i="1" dirty="0"/>
              <a:t>SA</a:t>
            </a:r>
            <a:r>
              <a:rPr lang="en-US" sz="2400" dirty="0"/>
              <a:t> = 2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9512" y="836712"/>
            <a:ext cx="4092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For this hemisphere, find: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251974" y="4201158"/>
            <a:ext cx="38443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+mn-lt"/>
              </a:rPr>
              <a:t>(c) the total surface area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BB01D430-E722-41C6-8378-45F135E73CD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A570E969-226E-45FC-ABB2-EBB89BCF336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4964D05-9C14-4EA8-8047-039B803E1107}"/>
              </a:ext>
            </a:extLst>
          </p:cNvPr>
          <p:cNvGrpSpPr/>
          <p:nvPr/>
        </p:nvGrpSpPr>
        <p:grpSpPr>
          <a:xfrm>
            <a:off x="561914" y="1823718"/>
            <a:ext cx="2377440" cy="2377440"/>
            <a:chOff x="6078551" y="3977528"/>
            <a:chExt cx="2377440" cy="2377440"/>
          </a:xfrm>
        </p:grpSpPr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00A8E4CA-2202-4CB1-A808-B3E31CF4934C}"/>
                </a:ext>
              </a:extLst>
            </p:cNvPr>
            <p:cNvSpPr/>
            <p:nvPr/>
          </p:nvSpPr>
          <p:spPr>
            <a:xfrm>
              <a:off x="6078551" y="3977528"/>
              <a:ext cx="2377440" cy="2377440"/>
            </a:xfrm>
            <a:prstGeom prst="arc">
              <a:avLst>
                <a:gd name="adj1" fmla="val 135998"/>
                <a:gd name="adj2" fmla="val 10877675"/>
              </a:avLst>
            </a:prstGeom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070215-F68B-4526-BEDE-8A4B6E3A2773}"/>
                </a:ext>
              </a:extLst>
            </p:cNvPr>
            <p:cNvSpPr/>
            <p:nvPr/>
          </p:nvSpPr>
          <p:spPr>
            <a:xfrm>
              <a:off x="6078551" y="4779822"/>
              <a:ext cx="2377440" cy="772852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6" name="Line 11">
            <a:extLst>
              <a:ext uri="{FF2B5EF4-FFF2-40B4-BE49-F238E27FC236}">
                <a16:creationId xmlns:a16="http://schemas.microsoft.com/office/drawing/2014/main" id="{90683A40-D68F-4498-A2D9-057260EA71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43373" y="2960193"/>
            <a:ext cx="118872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27" name="Text Box 12">
            <a:extLst>
              <a:ext uri="{FF2B5EF4-FFF2-40B4-BE49-F238E27FC236}">
                <a16:creationId xmlns:a16="http://schemas.microsoft.com/office/drawing/2014/main" id="{1E96028C-313C-41E1-8C6B-C22687451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486" y="2601666"/>
            <a:ext cx="6254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charset="0"/>
              </a:rPr>
              <a:t>6cm</a:t>
            </a:r>
            <a:endParaRPr lang="en-GB" sz="2000" dirty="0">
              <a:latin typeface="Times New Roman" charset="0"/>
            </a:endParaRP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7F1C40C4-8377-4DD4-8405-204C48AAF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367647"/>
            <a:ext cx="2443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(a) the volume</a:t>
            </a:r>
          </a:p>
        </p:txBody>
      </p:sp>
      <p:sp>
        <p:nvSpPr>
          <p:cNvPr id="29" name="Text Box 13">
            <a:extLst>
              <a:ext uri="{FF2B5EF4-FFF2-40B4-BE49-F238E27FC236}">
                <a16:creationId xmlns:a16="http://schemas.microsoft.com/office/drawing/2014/main" id="{F64C8A51-8A48-4552-815C-AA81FC61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258" y="1366053"/>
            <a:ext cx="41833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(b) the curved surface area</a:t>
            </a:r>
          </a:p>
        </p:txBody>
      </p:sp>
      <p:sp>
        <p:nvSpPr>
          <p:cNvPr id="30" name="Text Box 13">
            <a:extLst>
              <a:ext uri="{FF2B5EF4-FFF2-40B4-BE49-F238E27FC236}">
                <a16:creationId xmlns:a16="http://schemas.microsoft.com/office/drawing/2014/main" id="{D178DF93-7703-4DAC-9C22-983EE347B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1802"/>
            <a:ext cx="39419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(c) the total surface area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649C382E-073A-48B1-8241-B902D25F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640" y="4304506"/>
            <a:ext cx="24434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(a) the volume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18">
                <a:extLst>
                  <a:ext uri="{FF2B5EF4-FFF2-40B4-BE49-F238E27FC236}">
                    <a16:creationId xmlns:a16="http://schemas.microsoft.com/office/drawing/2014/main" id="{F57EC372-7350-4BB9-97A9-1FA1125031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4662" y="4798361"/>
                <a:ext cx="1282723" cy="61651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GB" sz="2400" i="1" dirty="0">
                    <a:latin typeface="Times New Roman" charset="0"/>
                    <a:cs typeface="Times New Roman" charset="0"/>
                  </a:rPr>
                  <a:t>r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2" name="Text Box 18">
                <a:extLst>
                  <a:ext uri="{FF2B5EF4-FFF2-40B4-BE49-F238E27FC236}">
                    <a16:creationId xmlns:a16="http://schemas.microsoft.com/office/drawing/2014/main" id="{F57EC372-7350-4BB9-97A9-1FA112503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4662" y="4798361"/>
                <a:ext cx="1282723" cy="616515"/>
              </a:xfrm>
              <a:prstGeom prst="rect">
                <a:avLst/>
              </a:prstGeom>
              <a:blipFill>
                <a:blip r:embed="rId4"/>
                <a:stretch>
                  <a:fillRect l="-7619" r="-1429" b="-8911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18">
                <a:extLst>
                  <a:ext uri="{FF2B5EF4-FFF2-40B4-BE49-F238E27FC236}">
                    <a16:creationId xmlns:a16="http://schemas.microsoft.com/office/drawing/2014/main" id="{38CBA5A1-3B13-4416-A0F4-7EB9F8F659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644" y="5447066"/>
                <a:ext cx="1898277" cy="61651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 6</a:t>
                </a:r>
                <a:r>
                  <a:rPr lang="en-US" sz="2400" baseline="30000" dirty="0">
                    <a:cs typeface="Times New Roman" charset="0"/>
                  </a:rPr>
                  <a:t>3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3" name="Text Box 18">
                <a:extLst>
                  <a:ext uri="{FF2B5EF4-FFF2-40B4-BE49-F238E27FC236}">
                    <a16:creationId xmlns:a16="http://schemas.microsoft.com/office/drawing/2014/main" id="{38CBA5A1-3B13-4416-A0F4-7EB9F8F65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5644" y="5447066"/>
                <a:ext cx="1898277" cy="616515"/>
              </a:xfrm>
              <a:prstGeom prst="rect">
                <a:avLst/>
              </a:prstGeom>
              <a:blipFill>
                <a:blip r:embed="rId5"/>
                <a:stretch>
                  <a:fillRect l="-4808" r="-962" b="-8911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Box 18">
                <a:extLst>
                  <a:ext uri="{FF2B5EF4-FFF2-40B4-BE49-F238E27FC236}">
                    <a16:creationId xmlns:a16="http://schemas.microsoft.com/office/drawing/2014/main" id="{EEFDEE59-8D5F-4C3F-B02C-6DE3C13232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129" y="6020521"/>
                <a:ext cx="1454244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V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144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4" name="Text Box 18">
                <a:extLst>
                  <a:ext uri="{FF2B5EF4-FFF2-40B4-BE49-F238E27FC236}">
                    <a16:creationId xmlns:a16="http://schemas.microsoft.com/office/drawing/2014/main" id="{EEFDEE59-8D5F-4C3F-B02C-6DE3C13232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129" y="6020521"/>
                <a:ext cx="1454244" cy="461665"/>
              </a:xfrm>
              <a:prstGeom prst="rect">
                <a:avLst/>
              </a:prstGeom>
              <a:blipFill>
                <a:blip r:embed="rId6"/>
                <a:stretch>
                  <a:fillRect l="-6276" t="-10667" r="-418" b="-3066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5A17FC47-8340-477E-A66C-696A522EBC5B}"/>
              </a:ext>
            </a:extLst>
          </p:cNvPr>
          <p:cNvSpPr txBox="1"/>
          <p:nvPr/>
        </p:nvSpPr>
        <p:spPr>
          <a:xfrm>
            <a:off x="1675174" y="6054721"/>
            <a:ext cx="213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452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3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(3sf)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36" name="Text Box 13">
            <a:extLst>
              <a:ext uri="{FF2B5EF4-FFF2-40B4-BE49-F238E27FC236}">
                <a16:creationId xmlns:a16="http://schemas.microsoft.com/office/drawing/2014/main" id="{6877758A-C8C0-4DC8-8940-77C9418B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6835" y="1804227"/>
            <a:ext cx="50009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Give the answers rounded to 3 sf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Box 18">
                <a:extLst>
                  <a:ext uri="{FF2B5EF4-FFF2-40B4-BE49-F238E27FC236}">
                    <a16:creationId xmlns:a16="http://schemas.microsoft.com/office/drawing/2014/main" id="{46CCE677-1390-4D9E-A007-7A7C5C6804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7518" y="3156535"/>
                <a:ext cx="2082621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 6</a:t>
                </a:r>
                <a:r>
                  <a:rPr lang="en-US" baseline="30000" dirty="0">
                    <a:cs typeface="Times New Roman" charset="0"/>
                    <a:sym typeface="Symbol" panose="05050102010706020507" pitchFamily="18" charset="2"/>
                  </a:rPr>
                  <a:t>2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7" name="Text Box 18">
                <a:extLst>
                  <a:ext uri="{FF2B5EF4-FFF2-40B4-BE49-F238E27FC236}">
                    <a16:creationId xmlns:a16="http://schemas.microsoft.com/office/drawing/2014/main" id="{46CCE677-1390-4D9E-A007-7A7C5C6804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7518" y="3156535"/>
                <a:ext cx="2082621" cy="461665"/>
              </a:xfrm>
              <a:prstGeom prst="rect">
                <a:avLst/>
              </a:prstGeom>
              <a:blipFill>
                <a:blip r:embed="rId7"/>
                <a:stretch>
                  <a:fillRect l="-4386" t="-11842" r="-877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18">
                <a:extLst>
                  <a:ext uri="{FF2B5EF4-FFF2-40B4-BE49-F238E27FC236}">
                    <a16:creationId xmlns:a16="http://schemas.microsoft.com/office/drawing/2014/main" id="{4A267805-4BDF-462B-9A90-D138B9FC2E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86268" y="3641743"/>
                <a:ext cx="1505540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39" name="Text Box 18">
                <a:extLst>
                  <a:ext uri="{FF2B5EF4-FFF2-40B4-BE49-F238E27FC236}">
                    <a16:creationId xmlns:a16="http://schemas.microsoft.com/office/drawing/2014/main" id="{4A267805-4BDF-462B-9A90-D138B9FC2E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86268" y="3641743"/>
                <a:ext cx="1505540" cy="461665"/>
              </a:xfrm>
              <a:prstGeom prst="rect">
                <a:avLst/>
              </a:prstGeom>
              <a:blipFill>
                <a:blip r:embed="rId8"/>
                <a:stretch>
                  <a:fillRect l="-6478" t="-10526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8408067C-370C-4D30-9D61-227D851E1A32}"/>
              </a:ext>
            </a:extLst>
          </p:cNvPr>
          <p:cNvSpPr txBox="1"/>
          <p:nvPr/>
        </p:nvSpPr>
        <p:spPr>
          <a:xfrm>
            <a:off x="6890098" y="3648887"/>
            <a:ext cx="213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226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(3sf)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  <p:sp>
        <p:nvSpPr>
          <p:cNvPr id="41" name="Text Box 26">
            <a:extLst>
              <a:ext uri="{FF2B5EF4-FFF2-40B4-BE49-F238E27FC236}">
                <a16:creationId xmlns:a16="http://schemas.microsoft.com/office/drawing/2014/main" id="{0E827B52-F2AA-4A40-840B-F0989A500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5853" y="4638019"/>
            <a:ext cx="1419619" cy="461665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sz="2400" i="1" dirty="0"/>
              <a:t>SA</a:t>
            </a:r>
            <a:r>
              <a:rPr lang="en-US" sz="2400" dirty="0"/>
              <a:t> = 3</a:t>
            </a:r>
            <a:r>
              <a:rPr lang="el-GR" sz="2400" i="1" dirty="0">
                <a:latin typeface="Times New Roman" charset="0"/>
                <a:cs typeface="Times New Roman" charset="0"/>
              </a:rPr>
              <a:t>π</a:t>
            </a:r>
            <a:r>
              <a:rPr lang="en-GB" sz="2400" i="1" dirty="0">
                <a:latin typeface="Times New Roman" charset="0"/>
                <a:cs typeface="Times New Roman" charset="0"/>
              </a:rPr>
              <a:t>r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GB" sz="2400" baseline="30000" dirty="0"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18">
                <a:extLst>
                  <a:ext uri="{FF2B5EF4-FFF2-40B4-BE49-F238E27FC236}">
                    <a16:creationId xmlns:a16="http://schemas.microsoft.com/office/drawing/2014/main" id="{9DF17D95-0EE3-4127-B477-334C624234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00390" y="5069014"/>
                <a:ext cx="2082621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 </a:t>
                </a:r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r>
                  <a:rPr lang="el-GR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</a:t>
                </a:r>
                <a:r>
                  <a:rPr lang="en-US" sz="2400" dirty="0">
                    <a:latin typeface="Times New Roman" charset="0"/>
                    <a:cs typeface="Times New Roman" charset="0"/>
                    <a:sym typeface="Symbol" panose="05050102010706020507" pitchFamily="18" charset="2"/>
                  </a:rPr>
                  <a:t> 6</a:t>
                </a:r>
                <a:r>
                  <a:rPr lang="en-US" baseline="30000" dirty="0">
                    <a:cs typeface="Times New Roman" charset="0"/>
                    <a:sym typeface="Symbol" panose="05050102010706020507" pitchFamily="18" charset="2"/>
                  </a:rPr>
                  <a:t>2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2" name="Text Box 18">
                <a:extLst>
                  <a:ext uri="{FF2B5EF4-FFF2-40B4-BE49-F238E27FC236}">
                    <a16:creationId xmlns:a16="http://schemas.microsoft.com/office/drawing/2014/main" id="{9DF17D95-0EE3-4127-B477-334C62423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00390" y="5069014"/>
                <a:ext cx="2082621" cy="461665"/>
              </a:xfrm>
              <a:prstGeom prst="rect">
                <a:avLst/>
              </a:prstGeom>
              <a:blipFill>
                <a:blip r:embed="rId9"/>
                <a:stretch>
                  <a:fillRect l="-4386" t="-12000" r="-877" b="-3066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18">
                <a:extLst>
                  <a:ext uri="{FF2B5EF4-FFF2-40B4-BE49-F238E27FC236}">
                    <a16:creationId xmlns:a16="http://schemas.microsoft.com/office/drawing/2014/main" id="{6F9757B9-A628-49CA-9E6B-0FDABD0AAA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69140" y="5554222"/>
                <a:ext cx="1675459" cy="461665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cs typeface="Times New Roman" panose="02020603050405020304" pitchFamily="18" charset="0"/>
                  </a:rPr>
                  <a:t>SA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108 </m:t>
                    </m:r>
                  </m:oMath>
                </a14:m>
                <a:r>
                  <a:rPr lang="el-GR" sz="2400" i="1" dirty="0">
                    <a:latin typeface="Times New Roman" charset="0"/>
                    <a:cs typeface="Times New Roman" charset="0"/>
                  </a:rPr>
                  <a:t>π</a:t>
                </a:r>
                <a:r>
                  <a:rPr lang="en-US" sz="2400" i="1" dirty="0">
                    <a:latin typeface="Times New Roman" charset="0"/>
                    <a:cs typeface="Times New Roman" charset="0"/>
                  </a:rPr>
                  <a:t> </a:t>
                </a:r>
                <a:endParaRPr lang="el-GR" sz="2400" dirty="0">
                  <a:latin typeface="Times New Roman" charset="0"/>
                  <a:cs typeface="Times New Roman" charset="0"/>
                </a:endParaRPr>
              </a:p>
            </p:txBody>
          </p:sp>
        </mc:Choice>
        <mc:Fallback xmlns="">
          <p:sp>
            <p:nvSpPr>
              <p:cNvPr id="43" name="Text Box 18">
                <a:extLst>
                  <a:ext uri="{FF2B5EF4-FFF2-40B4-BE49-F238E27FC236}">
                    <a16:creationId xmlns:a16="http://schemas.microsoft.com/office/drawing/2014/main" id="{6F9757B9-A628-49CA-9E6B-0FDABD0AA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69140" y="5554222"/>
                <a:ext cx="1675459" cy="461665"/>
              </a:xfrm>
              <a:prstGeom prst="rect">
                <a:avLst/>
              </a:prstGeom>
              <a:blipFill>
                <a:blip r:embed="rId10"/>
                <a:stretch>
                  <a:fillRect l="-5455" t="-10526" r="-364" b="-28947"/>
                </a:stretch>
              </a:blip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AA2885CC-EA48-4946-AE1A-A746B6874917}"/>
              </a:ext>
            </a:extLst>
          </p:cNvPr>
          <p:cNvSpPr txBox="1"/>
          <p:nvPr/>
        </p:nvSpPr>
        <p:spPr>
          <a:xfrm>
            <a:off x="6872970" y="5561366"/>
            <a:ext cx="213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≈</a:t>
            </a:r>
            <a:r>
              <a:rPr lang="en-GB" dirty="0">
                <a:solidFill>
                  <a:srgbClr val="222222"/>
                </a:solidFill>
                <a:latin typeface="Symbol" panose="05050102010706020507" pitchFamily="18" charset="2"/>
              </a:rPr>
              <a:t> 339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cm</a:t>
            </a:r>
            <a:r>
              <a:rPr lang="en-GB" baseline="30000" dirty="0">
                <a:solidFill>
                  <a:srgbClr val="222222"/>
                </a:solidFill>
                <a:cs typeface="Times New Roman" panose="02020603050405020304" pitchFamily="18" charset="0"/>
              </a:rPr>
              <a:t>2 </a:t>
            </a:r>
            <a:r>
              <a:rPr lang="en-GB" dirty="0">
                <a:solidFill>
                  <a:srgbClr val="222222"/>
                </a:solidFill>
                <a:cs typeface="Times New Roman" panose="02020603050405020304" pitchFamily="18" charset="0"/>
              </a:rPr>
              <a:t>(3sf)</a:t>
            </a:r>
            <a:endParaRPr lang="en-GB" baseline="30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22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81" grpId="0"/>
      <p:bldP spid="647194" grpId="0" animBg="1"/>
      <p:bldP spid="18" grpId="0"/>
      <p:bldP spid="31" grpId="0"/>
      <p:bldP spid="32" grpId="0"/>
      <p:bldP spid="33" grpId="0"/>
      <p:bldP spid="34" grpId="0"/>
      <p:bldP spid="35" grpId="0"/>
      <p:bldP spid="37" grpId="0"/>
      <p:bldP spid="39" grpId="0"/>
      <p:bldP spid="40" grpId="0"/>
      <p:bldP spid="41" grpId="0" animBg="1"/>
      <p:bldP spid="42" grpId="0"/>
      <p:bldP spid="43" grpId="0"/>
      <p:bldP spid="4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756445" y="2702598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1DE15-C2AF-4099-B629-9B4178A160A4}"/>
              </a:ext>
            </a:extLst>
          </p:cNvPr>
          <p:cNvCxnSpPr>
            <a:cxnSpLocks/>
          </p:cNvCxnSpPr>
          <p:nvPr/>
        </p:nvCxnSpPr>
        <p:spPr>
          <a:xfrm flipV="1">
            <a:off x="1354879" y="2817800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Pentagon 63">
            <a:extLst>
              <a:ext uri="{FF2B5EF4-FFF2-40B4-BE49-F238E27FC236}">
                <a16:creationId xmlns:a16="http://schemas.microsoft.com/office/drawing/2014/main" id="{53851EA4-90C7-4350-8B09-84C61998CC69}"/>
              </a:ext>
            </a:extLst>
          </p:cNvPr>
          <p:cNvSpPr/>
          <p:nvPr/>
        </p:nvSpPr>
        <p:spPr>
          <a:xfrm>
            <a:off x="6345439" y="3650991"/>
            <a:ext cx="2117256" cy="554684"/>
          </a:xfrm>
          <a:prstGeom prst="pentagon">
            <a:avLst/>
          </a:prstGeom>
          <a:solidFill>
            <a:srgbClr val="FFFF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FE73C743-9E9F-4CB7-A523-0E051622671C}"/>
              </a:ext>
            </a:extLst>
          </p:cNvPr>
          <p:cNvSpPr/>
          <p:nvPr/>
        </p:nvSpPr>
        <p:spPr>
          <a:xfrm rot="357304" flipV="1">
            <a:off x="4198340" y="4054644"/>
            <a:ext cx="1243147" cy="386129"/>
          </a:xfrm>
          <a:prstGeom prst="triangle">
            <a:avLst>
              <a:gd name="adj" fmla="val 16988"/>
            </a:avLst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08326" y="-3913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Volume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762000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is a solid figure that has a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base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, which can be any polygon, and the rest of the faces are triangles that meet at a point called the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apex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. 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2198496" y="4113796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base</a:t>
            </a:r>
            <a:endParaRPr lang="en-GB" sz="2000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BCD7BED-9AF0-44DA-A0C8-599B6817E339}"/>
              </a:ext>
            </a:extLst>
          </p:cNvPr>
          <p:cNvSpPr txBox="1"/>
          <p:nvPr/>
        </p:nvSpPr>
        <p:spPr>
          <a:xfrm>
            <a:off x="1957166" y="2483536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8F96624-526B-4695-9AC3-ABD84276BF2C}"/>
              </a:ext>
            </a:extLst>
          </p:cNvPr>
          <p:cNvCxnSpPr>
            <a:cxnSpLocks/>
          </p:cNvCxnSpPr>
          <p:nvPr/>
        </p:nvCxnSpPr>
        <p:spPr>
          <a:xfrm flipH="1">
            <a:off x="1865008" y="3737823"/>
            <a:ext cx="342641" cy="53685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7AD27BA2-6F48-4E2B-9D42-671B7A57206B}"/>
              </a:ext>
            </a:extLst>
          </p:cNvPr>
          <p:cNvGrpSpPr/>
          <p:nvPr/>
        </p:nvGrpSpPr>
        <p:grpSpPr>
          <a:xfrm>
            <a:off x="2027661" y="3873939"/>
            <a:ext cx="103305" cy="116842"/>
            <a:chOff x="2175569" y="3955064"/>
            <a:chExt cx="103305" cy="116842"/>
          </a:xfrm>
        </p:grpSpPr>
        <p:cxnSp>
          <p:nvCxnSpPr>
            <p:cNvPr id="1024" name="Straight Connector 1023">
              <a:extLst>
                <a:ext uri="{FF2B5EF4-FFF2-40B4-BE49-F238E27FC236}">
                  <a16:creationId xmlns:a16="http://schemas.microsoft.com/office/drawing/2014/main" id="{F8D52A03-2D51-4379-B8B4-5CC367D8C7FB}"/>
                </a:ext>
              </a:extLst>
            </p:cNvPr>
            <p:cNvCxnSpPr>
              <a:cxnSpLocks/>
            </p:cNvCxnSpPr>
            <p:nvPr/>
          </p:nvCxnSpPr>
          <p:spPr>
            <a:xfrm>
              <a:off x="2179480" y="3965023"/>
              <a:ext cx="99394" cy="54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id="{364B671A-1FA4-4DF9-A4F8-CCA805CAA64D}"/>
                </a:ext>
              </a:extLst>
            </p:cNvPr>
            <p:cNvCxnSpPr/>
            <p:nvPr/>
          </p:nvCxnSpPr>
          <p:spPr>
            <a:xfrm>
              <a:off x="2272029" y="3962178"/>
              <a:ext cx="0" cy="1097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B1068B6-4779-4E45-8A69-78067B012A02}"/>
                </a:ext>
              </a:extLst>
            </p:cNvPr>
            <p:cNvCxnSpPr/>
            <p:nvPr/>
          </p:nvCxnSpPr>
          <p:spPr>
            <a:xfrm>
              <a:off x="2180668" y="3955064"/>
              <a:ext cx="0" cy="1097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36C5070-3D11-46F2-85DE-5ED543F9A30B}"/>
                </a:ext>
              </a:extLst>
            </p:cNvPr>
            <p:cNvCxnSpPr>
              <a:cxnSpLocks/>
            </p:cNvCxnSpPr>
            <p:nvPr/>
          </p:nvCxnSpPr>
          <p:spPr>
            <a:xfrm>
              <a:off x="2175569" y="4063632"/>
              <a:ext cx="99394" cy="54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F656D5-294F-4298-9F6C-B44BB1E79A58}"/>
              </a:ext>
            </a:extLst>
          </p:cNvPr>
          <p:cNvCxnSpPr>
            <a:cxnSpLocks/>
          </p:cNvCxnSpPr>
          <p:nvPr/>
        </p:nvCxnSpPr>
        <p:spPr>
          <a:xfrm>
            <a:off x="2015477" y="2812556"/>
            <a:ext cx="20851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FA6997-0785-4253-97A0-1B23E21885B8}"/>
              </a:ext>
            </a:extLst>
          </p:cNvPr>
          <p:cNvCxnSpPr>
            <a:cxnSpLocks/>
          </p:cNvCxnSpPr>
          <p:nvPr/>
        </p:nvCxnSpPr>
        <p:spPr>
          <a:xfrm>
            <a:off x="823418" y="3882151"/>
            <a:ext cx="2553904" cy="19712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86BA590-0363-4F0B-98C3-95DFBEB2BE85}"/>
              </a:ext>
            </a:extLst>
          </p:cNvPr>
          <p:cNvSpPr txBox="1"/>
          <p:nvPr/>
        </p:nvSpPr>
        <p:spPr>
          <a:xfrm>
            <a:off x="1954132" y="3300656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Height (</a:t>
            </a:r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)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6854B44-FD35-4AB3-B5C2-C005569E5702}"/>
              </a:ext>
            </a:extLst>
          </p:cNvPr>
          <p:cNvSpPr txBox="1"/>
          <p:nvPr/>
        </p:nvSpPr>
        <p:spPr>
          <a:xfrm>
            <a:off x="413539" y="3027218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96C0CB-1267-498A-BEAA-EA969B8A7FC8}"/>
              </a:ext>
            </a:extLst>
          </p:cNvPr>
          <p:cNvSpPr txBox="1"/>
          <p:nvPr/>
        </p:nvSpPr>
        <p:spPr>
          <a:xfrm>
            <a:off x="405665" y="198120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apex is vertically above the centre of the base</a:t>
            </a:r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199BF38-5413-4E4A-9DB8-71B4B943F059}"/>
              </a:ext>
            </a:extLst>
          </p:cNvPr>
          <p:cNvSpPr txBox="1"/>
          <p:nvPr/>
        </p:nvSpPr>
        <p:spPr>
          <a:xfrm>
            <a:off x="994611" y="4549929"/>
            <a:ext cx="22210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Square-based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B48B770-0459-44F4-9503-5CB520E2AFEE}"/>
              </a:ext>
            </a:extLst>
          </p:cNvPr>
          <p:cNvGrpSpPr/>
          <p:nvPr/>
        </p:nvGrpSpPr>
        <p:grpSpPr>
          <a:xfrm>
            <a:off x="4208011" y="2889120"/>
            <a:ext cx="1266373" cy="1519809"/>
            <a:chOff x="4220027" y="2971800"/>
            <a:chExt cx="1266373" cy="1519809"/>
          </a:xfrm>
        </p:grpSpPr>
        <p:cxnSp>
          <p:nvCxnSpPr>
            <p:cNvPr id="1039" name="Straight Connector 1038">
              <a:extLst>
                <a:ext uri="{FF2B5EF4-FFF2-40B4-BE49-F238E27FC236}">
                  <a16:creationId xmlns:a16="http://schemas.microsoft.com/office/drawing/2014/main" id="{1E6F0E65-08EC-4DB3-88F0-97BCA8B3F4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5331" y="4191000"/>
              <a:ext cx="1091069" cy="30060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3" name="Straight Connector 1042">
              <a:extLst>
                <a:ext uri="{FF2B5EF4-FFF2-40B4-BE49-F238E27FC236}">
                  <a16:creationId xmlns:a16="http://schemas.microsoft.com/office/drawing/2014/main" id="{5B02EB91-5366-4242-9D74-06BC4C6DA44B}"/>
                </a:ext>
              </a:extLst>
            </p:cNvPr>
            <p:cNvCxnSpPr>
              <a:cxnSpLocks/>
            </p:cNvCxnSpPr>
            <p:nvPr/>
          </p:nvCxnSpPr>
          <p:spPr>
            <a:xfrm>
              <a:off x="4662378" y="2971800"/>
              <a:ext cx="810460" cy="12192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6" name="Straight Connector 1045">
              <a:extLst>
                <a:ext uri="{FF2B5EF4-FFF2-40B4-BE49-F238E27FC236}">
                  <a16:creationId xmlns:a16="http://schemas.microsoft.com/office/drawing/2014/main" id="{600CA00D-1223-4638-B357-9C70123150E3}"/>
                </a:ext>
              </a:extLst>
            </p:cNvPr>
            <p:cNvCxnSpPr/>
            <p:nvPr/>
          </p:nvCxnSpPr>
          <p:spPr>
            <a:xfrm flipV="1">
              <a:off x="4220027" y="2977486"/>
              <a:ext cx="442351" cy="108274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8" name="Straight Connector 1047">
              <a:extLst>
                <a:ext uri="{FF2B5EF4-FFF2-40B4-BE49-F238E27FC236}">
                  <a16:creationId xmlns:a16="http://schemas.microsoft.com/office/drawing/2014/main" id="{144DA5F2-B9FA-481D-9048-68EDA12760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94761" y="2971800"/>
              <a:ext cx="275441" cy="151980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0" name="Straight Connector 1049">
              <a:extLst>
                <a:ext uri="{FF2B5EF4-FFF2-40B4-BE49-F238E27FC236}">
                  <a16:creationId xmlns:a16="http://schemas.microsoft.com/office/drawing/2014/main" id="{B58A6D56-FA77-4D38-BBF8-056ED3B9ABA1}"/>
                </a:ext>
              </a:extLst>
            </p:cNvPr>
            <p:cNvCxnSpPr/>
            <p:nvPr/>
          </p:nvCxnSpPr>
          <p:spPr>
            <a:xfrm flipH="1" flipV="1">
              <a:off x="4220027" y="4060229"/>
              <a:ext cx="174734" cy="43137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2" name="Straight Connector 1051">
              <a:extLst>
                <a:ext uri="{FF2B5EF4-FFF2-40B4-BE49-F238E27FC236}">
                  <a16:creationId xmlns:a16="http://schemas.microsoft.com/office/drawing/2014/main" id="{774A36E4-BD1D-4714-AF69-584D958852A4}"/>
                </a:ext>
              </a:extLst>
            </p:cNvPr>
            <p:cNvCxnSpPr/>
            <p:nvPr/>
          </p:nvCxnSpPr>
          <p:spPr>
            <a:xfrm>
              <a:off x="4225462" y="4060229"/>
              <a:ext cx="1260938" cy="130771"/>
            </a:xfrm>
            <a:prstGeom prst="line">
              <a:avLst/>
            </a:prstGeom>
            <a:ln w="158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04597DFB-6284-42AA-8702-8BDEF189F98D}"/>
              </a:ext>
            </a:extLst>
          </p:cNvPr>
          <p:cNvSpPr txBox="1"/>
          <p:nvPr/>
        </p:nvSpPr>
        <p:spPr>
          <a:xfrm>
            <a:off x="3927338" y="4545387"/>
            <a:ext cx="2356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Triangular-based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96A3BCD-881B-4F46-B306-DB96653C331A}"/>
              </a:ext>
            </a:extLst>
          </p:cNvPr>
          <p:cNvGrpSpPr/>
          <p:nvPr/>
        </p:nvGrpSpPr>
        <p:grpSpPr>
          <a:xfrm>
            <a:off x="6346000" y="2763377"/>
            <a:ext cx="2126998" cy="1455049"/>
            <a:chOff x="6341499" y="2971800"/>
            <a:chExt cx="2126998" cy="1455049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6D1A429-FBD2-45F7-A8FD-517B6CF7C2B4}"/>
                </a:ext>
              </a:extLst>
            </p:cNvPr>
            <p:cNvCxnSpPr/>
            <p:nvPr/>
          </p:nvCxnSpPr>
          <p:spPr>
            <a:xfrm flipV="1">
              <a:off x="6341499" y="2971800"/>
              <a:ext cx="1074169" cy="108842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4ED3275-0E0D-4D51-A270-B71DA88A7ED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15128" y="2983771"/>
              <a:ext cx="1043072" cy="106875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92250EA8-3F2F-4189-BEAD-3156884EF7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77200" y="4053016"/>
              <a:ext cx="391297" cy="37163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FE1442BC-34BE-4333-8AA1-886E47BD944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1500" y="4060230"/>
              <a:ext cx="411556" cy="360705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CF520D3C-845A-4279-83BF-A7CA9F9011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53056" y="4426848"/>
              <a:ext cx="1324144" cy="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0A50D5F-EDAB-40EE-80DC-D5F7FDC1224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50817" y="3853500"/>
              <a:ext cx="1062170" cy="202318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C713F42-B45A-49CB-AEF6-1AF7A3DDE91B}"/>
                </a:ext>
              </a:extLst>
            </p:cNvPr>
            <p:cNvCxnSpPr>
              <a:cxnSpLocks/>
            </p:cNvCxnSpPr>
            <p:nvPr/>
          </p:nvCxnSpPr>
          <p:spPr>
            <a:xfrm>
              <a:off x="7404890" y="3854556"/>
              <a:ext cx="1053310" cy="197970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2782BC0B-2338-47B4-AF4E-F5F3AD4DFA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7889" y="2976068"/>
              <a:ext cx="0" cy="877433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E90FAACA-316C-4CA5-B0FB-2EECB23E70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58263" y="2983771"/>
              <a:ext cx="654724" cy="143716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FF8B9FB6-601C-4E93-8B77-C47DF85C1D1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07889" y="2976069"/>
              <a:ext cx="669311" cy="1444866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A6F215F4-D273-43BF-B4FC-65BD68AE5FB2}"/>
              </a:ext>
            </a:extLst>
          </p:cNvPr>
          <p:cNvSpPr txBox="1"/>
          <p:nvPr/>
        </p:nvSpPr>
        <p:spPr>
          <a:xfrm>
            <a:off x="6526379" y="4572295"/>
            <a:ext cx="2356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Pentagonal-based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BD87411-48C6-4208-8B48-0511B045AFFC}"/>
              </a:ext>
            </a:extLst>
          </p:cNvPr>
          <p:cNvSpPr/>
          <p:nvPr/>
        </p:nvSpPr>
        <p:spPr>
          <a:xfrm rot="1230989">
            <a:off x="1272047" y="3950936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2256469-CAFC-4B2F-8A87-62B23DD5EFC7}"/>
              </a:ext>
            </a:extLst>
          </p:cNvPr>
          <p:cNvSpPr txBox="1"/>
          <p:nvPr/>
        </p:nvSpPr>
        <p:spPr>
          <a:xfrm>
            <a:off x="5105400" y="1520793"/>
            <a:ext cx="4038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It is named for its base</a:t>
            </a:r>
            <a:endParaRPr lang="en-GB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592761" y="534117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any pyramid is: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/>
              <p:nvPr/>
            </p:nvSpPr>
            <p:spPr>
              <a:xfrm>
                <a:off x="3406114" y="5884056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114" y="5884056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89D2858C-5C0F-449E-99AD-FEDB71794931}"/>
              </a:ext>
            </a:extLst>
          </p:cNvPr>
          <p:cNvSpPr txBox="1"/>
          <p:nvPr/>
        </p:nvSpPr>
        <p:spPr>
          <a:xfrm>
            <a:off x="4060464" y="5909977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(base area</a:t>
            </a:r>
            <a:endParaRPr lang="en-GB" sz="2000" dirty="0">
              <a:latin typeface="+mn-lt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9F0D325-0430-4919-BB05-20975747F34C}"/>
              </a:ext>
            </a:extLst>
          </p:cNvPr>
          <p:cNvSpPr txBox="1"/>
          <p:nvPr/>
        </p:nvSpPr>
        <p:spPr>
          <a:xfrm>
            <a:off x="5482828" y="5913318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height)</a:t>
            </a:r>
            <a:endParaRPr lang="en-GB" sz="2000" dirty="0">
              <a:latin typeface="+mn-lt"/>
            </a:endParaRPr>
          </a:p>
        </p:txBody>
      </p:sp>
      <p:sp>
        <p:nvSpPr>
          <p:cNvPr id="54" name="Rectangle 53">
            <a:hlinkClick r:id="rId3"/>
            <a:extLst>
              <a:ext uri="{FF2B5EF4-FFF2-40B4-BE49-F238E27FC236}">
                <a16:creationId xmlns:a16="http://schemas.microsoft.com/office/drawing/2014/main" id="{783191AC-FBDD-4CC5-B000-D155736E02E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3"/>
            <a:extLst>
              <a:ext uri="{FF2B5EF4-FFF2-40B4-BE49-F238E27FC236}">
                <a16:creationId xmlns:a16="http://schemas.microsoft.com/office/drawing/2014/main" id="{87995666-1CCB-43AA-B9BE-14C6BE893A6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3" grpId="0" animBg="1"/>
      <p:bldP spid="45" grpId="0"/>
      <p:bldP spid="46" grpId="0"/>
      <p:bldP spid="48" grpId="0"/>
      <p:bldP spid="50" grpId="0"/>
      <p:bldP spid="72" grpId="0"/>
      <p:bldP spid="105" grpId="0"/>
      <p:bldP spid="70" grpId="0" animBg="1"/>
      <p:bldP spid="117" grpId="0"/>
      <p:bldP spid="120" grpId="0"/>
      <p:bldP spid="121" grpId="0"/>
      <p:bldP spid="122" grpId="0"/>
      <p:bldP spid="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5184682" y="2260356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Volume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968048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Find the volume of a square-based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if the perimeter of the base is 20 cm and the height is 12 cm.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6623651" y="3658538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5 cm</a:t>
            </a:r>
            <a:endParaRPr lang="en-GB" sz="2000" dirty="0">
              <a:latin typeface="+mn-lt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F656D5-294F-4298-9F6C-B44BB1E79A58}"/>
              </a:ext>
            </a:extLst>
          </p:cNvPr>
          <p:cNvCxnSpPr>
            <a:cxnSpLocks/>
          </p:cNvCxnSpPr>
          <p:nvPr/>
        </p:nvCxnSpPr>
        <p:spPr>
          <a:xfrm>
            <a:off x="6440632" y="2357298"/>
            <a:ext cx="20851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386BA590-0363-4F0B-98C3-95DFBEB2BE85}"/>
              </a:ext>
            </a:extLst>
          </p:cNvPr>
          <p:cNvSpPr txBox="1"/>
          <p:nvPr/>
        </p:nvSpPr>
        <p:spPr>
          <a:xfrm>
            <a:off x="6357455" y="2787294"/>
            <a:ext cx="118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12 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96C0CB-1267-498A-BEAA-EA969B8A7FC8}"/>
              </a:ext>
            </a:extLst>
          </p:cNvPr>
          <p:cNvSpPr txBox="1"/>
          <p:nvPr/>
        </p:nvSpPr>
        <p:spPr>
          <a:xfrm>
            <a:off x="304800" y="1908859"/>
            <a:ext cx="18709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i="0" dirty="0">
                <a:solidFill>
                  <a:srgbClr val="222222"/>
                </a:solidFill>
                <a:effectLst/>
                <a:latin typeface="+mn-lt"/>
              </a:rPr>
              <a:t>Solution:</a:t>
            </a:r>
            <a:endParaRPr lang="en-GB" b="1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740520" y="421893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any pyramid is: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/>
              <p:nvPr/>
            </p:nvSpPr>
            <p:spPr>
              <a:xfrm>
                <a:off x="3553873" y="4761816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C1CEE357-515A-4207-84DE-95D1A8098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3873" y="4761816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89D2858C-5C0F-449E-99AD-FEDB71794931}"/>
              </a:ext>
            </a:extLst>
          </p:cNvPr>
          <p:cNvSpPr txBox="1"/>
          <p:nvPr/>
        </p:nvSpPr>
        <p:spPr>
          <a:xfrm>
            <a:off x="4208223" y="4787737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(base area</a:t>
            </a:r>
            <a:endParaRPr lang="en-GB" sz="2000" dirty="0">
              <a:latin typeface="+mn-lt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09F0D325-0430-4919-BB05-20975747F34C}"/>
              </a:ext>
            </a:extLst>
          </p:cNvPr>
          <p:cNvSpPr txBox="1"/>
          <p:nvPr/>
        </p:nvSpPr>
        <p:spPr>
          <a:xfrm>
            <a:off x="5630587" y="4791078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height)</a:t>
            </a:r>
            <a:endParaRPr lang="en-GB" sz="2000" dirty="0">
              <a:latin typeface="+mn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E163768-E929-4F88-A862-FF4A52D6F7AF}"/>
              </a:ext>
            </a:extLst>
          </p:cNvPr>
          <p:cNvSpPr txBox="1"/>
          <p:nvPr/>
        </p:nvSpPr>
        <p:spPr>
          <a:xfrm>
            <a:off x="549177" y="2451745"/>
            <a:ext cx="44284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222222"/>
                </a:solidFill>
                <a:effectLst/>
                <a:latin typeface="+mn-lt"/>
              </a:rPr>
              <a:t>If the perimeter is 20 cm, and is a square, each side is 5 cm long</a:t>
            </a:r>
            <a:endParaRPr lang="en-GB" sz="18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42FBECA-8F86-47E4-B09D-CAF6D6660CB7}"/>
              </a:ext>
            </a:extLst>
          </p:cNvPr>
          <p:cNvSpPr txBox="1"/>
          <p:nvPr/>
        </p:nvSpPr>
        <p:spPr>
          <a:xfrm>
            <a:off x="545367" y="3450558"/>
            <a:ext cx="41088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dirty="0">
                <a:solidFill>
                  <a:srgbClr val="222222"/>
                </a:solidFill>
                <a:effectLst/>
                <a:latin typeface="+mn-lt"/>
              </a:rPr>
              <a:t>The height is 12 cm</a:t>
            </a:r>
            <a:endParaRPr lang="en-GB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FDA2221-3585-417E-979A-137FA333C60D}"/>
                  </a:ext>
                </a:extLst>
              </p:cNvPr>
              <p:cNvSpPr txBox="1"/>
              <p:nvPr/>
            </p:nvSpPr>
            <p:spPr>
              <a:xfrm>
                <a:off x="3572225" y="5291985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FDA2221-3585-417E-979A-137FA333C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2225" y="5291985"/>
                <a:ext cx="861086" cy="526939"/>
              </a:xfrm>
              <a:prstGeom prst="rect">
                <a:avLst/>
              </a:prstGeom>
              <a:blipFill>
                <a:blip r:embed="rId3"/>
                <a:stretch>
                  <a:fillRect l="-7801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73FF2BDA-EF82-41F1-9451-654FDD0F2F27}"/>
              </a:ext>
            </a:extLst>
          </p:cNvPr>
          <p:cNvSpPr txBox="1"/>
          <p:nvPr/>
        </p:nvSpPr>
        <p:spPr>
          <a:xfrm>
            <a:off x="4226575" y="5317906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(5</a:t>
            </a:r>
            <a:r>
              <a:rPr lang="en-US" sz="2000" baseline="30000" dirty="0">
                <a:latin typeface="+mn-lt"/>
              </a:rPr>
              <a:t>2</a:t>
            </a:r>
            <a:endParaRPr lang="en-GB" sz="2000" baseline="30000" dirty="0">
              <a:latin typeface="+mn-lt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96CBDB2-0B5E-448B-83F9-C241E485FBBD}"/>
              </a:ext>
            </a:extLst>
          </p:cNvPr>
          <p:cNvSpPr txBox="1"/>
          <p:nvPr/>
        </p:nvSpPr>
        <p:spPr>
          <a:xfrm>
            <a:off x="4710691" y="5287629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12)</a:t>
            </a:r>
            <a:endParaRPr lang="en-GB" sz="2000" dirty="0">
              <a:latin typeface="+mn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2A6990-3559-49F5-A936-CB1D4989535D}"/>
              </a:ext>
            </a:extLst>
          </p:cNvPr>
          <p:cNvSpPr txBox="1"/>
          <p:nvPr/>
        </p:nvSpPr>
        <p:spPr>
          <a:xfrm>
            <a:off x="3577618" y="5889952"/>
            <a:ext cx="1756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cs typeface="Times New Roman" panose="02020603050405020304" pitchFamily="18" charset="0"/>
              </a:rPr>
              <a:t>V =</a:t>
            </a:r>
            <a:r>
              <a:rPr lang="en-US" sz="2000" dirty="0">
                <a:latin typeface="+mn-lt"/>
              </a:rPr>
              <a:t> 100 cm</a:t>
            </a:r>
            <a:r>
              <a:rPr lang="en-US" sz="2000" baseline="30000" dirty="0">
                <a:latin typeface="+mn-lt"/>
              </a:rPr>
              <a:t>3</a:t>
            </a:r>
            <a:endParaRPr lang="en-GB" sz="2000" baseline="30000" dirty="0">
              <a:latin typeface="+mn-lt"/>
            </a:endParaRPr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95D2A4D4-5CEF-44DD-83AD-0F0474875F7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263ACB1A-2035-4E5D-A52F-8E93565C9D7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45" grpId="0"/>
      <p:bldP spid="48" grpId="0"/>
      <p:bldP spid="120" grpId="0"/>
      <p:bldP spid="121" grpId="0"/>
      <p:bldP spid="122" grpId="0"/>
      <p:bldP spid="12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2" name="Text Box 4"/>
          <p:cNvSpPr txBox="1">
            <a:spLocks noChangeArrowheads="1"/>
          </p:cNvSpPr>
          <p:nvPr/>
        </p:nvSpPr>
        <p:spPr bwMode="auto">
          <a:xfrm>
            <a:off x="896938" y="1219200"/>
            <a:ext cx="7348537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GB" sz="2400" dirty="0">
                <a:solidFill>
                  <a:srgbClr val="000066"/>
                </a:solidFill>
                <a:latin typeface="+mn-lt"/>
                <a:cs typeface="Arial" charset="0"/>
              </a:rPr>
              <a:t>What is the volume of this rectangle-based pyramid?</a:t>
            </a:r>
            <a:endParaRPr lang="en-GB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2669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50813" y="150813"/>
            <a:ext cx="7354887" cy="633412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/>
              <a:t>Volume of a pyramid</a:t>
            </a:r>
            <a:endParaRPr lang="en-GB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838200" y="2335213"/>
            <a:ext cx="2870200" cy="3216274"/>
            <a:chOff x="528" y="1471"/>
            <a:chExt cx="1808" cy="2026"/>
          </a:xfrm>
        </p:grpSpPr>
        <p:sp>
          <p:nvSpPr>
            <p:cNvPr id="626699" name="AutoShape 11"/>
            <p:cNvSpPr>
              <a:spLocks noChangeArrowheads="1"/>
            </p:cNvSpPr>
            <p:nvPr/>
          </p:nvSpPr>
          <p:spPr bwMode="auto">
            <a:xfrm>
              <a:off x="528" y="2767"/>
              <a:ext cx="1344" cy="432"/>
            </a:xfrm>
            <a:prstGeom prst="parallelogram">
              <a:avLst>
                <a:gd name="adj" fmla="val 57642"/>
              </a:avLst>
            </a:prstGeom>
            <a:solidFill>
              <a:srgbClr val="CBECA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6694" name="Line 6"/>
            <p:cNvSpPr>
              <a:spLocks noChangeShapeType="1"/>
            </p:cNvSpPr>
            <p:nvPr/>
          </p:nvSpPr>
          <p:spPr bwMode="auto">
            <a:xfrm>
              <a:off x="528" y="3199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695" name="Line 7"/>
            <p:cNvSpPr>
              <a:spLocks noChangeShapeType="1"/>
            </p:cNvSpPr>
            <p:nvPr/>
          </p:nvSpPr>
          <p:spPr bwMode="auto">
            <a:xfrm>
              <a:off x="768" y="2767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696" name="Line 8"/>
            <p:cNvSpPr>
              <a:spLocks noChangeShapeType="1"/>
            </p:cNvSpPr>
            <p:nvPr/>
          </p:nvSpPr>
          <p:spPr bwMode="auto">
            <a:xfrm flipV="1">
              <a:off x="528" y="2767"/>
              <a:ext cx="24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697" name="Line 9"/>
            <p:cNvSpPr>
              <a:spLocks noChangeShapeType="1"/>
            </p:cNvSpPr>
            <p:nvPr/>
          </p:nvSpPr>
          <p:spPr bwMode="auto">
            <a:xfrm flipV="1">
              <a:off x="1632" y="2767"/>
              <a:ext cx="24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0" name="Oval 12"/>
            <p:cNvSpPr>
              <a:spLocks noChangeArrowheads="1"/>
            </p:cNvSpPr>
            <p:nvPr/>
          </p:nvSpPr>
          <p:spPr bwMode="auto">
            <a:xfrm>
              <a:off x="1176" y="1471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626701" name="Line 13"/>
            <p:cNvSpPr>
              <a:spLocks noChangeShapeType="1"/>
            </p:cNvSpPr>
            <p:nvPr/>
          </p:nvSpPr>
          <p:spPr bwMode="auto">
            <a:xfrm flipV="1">
              <a:off x="768" y="1471"/>
              <a:ext cx="432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3" name="Line 15"/>
            <p:cNvSpPr>
              <a:spLocks noChangeShapeType="1"/>
            </p:cNvSpPr>
            <p:nvPr/>
          </p:nvSpPr>
          <p:spPr bwMode="auto">
            <a:xfrm flipV="1">
              <a:off x="528" y="1471"/>
              <a:ext cx="672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4" name="Line 16"/>
            <p:cNvSpPr>
              <a:spLocks noChangeShapeType="1"/>
            </p:cNvSpPr>
            <p:nvPr/>
          </p:nvSpPr>
          <p:spPr bwMode="auto">
            <a:xfrm flipH="1" flipV="1">
              <a:off x="1200" y="1471"/>
              <a:ext cx="672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5" name="Line 17"/>
            <p:cNvSpPr>
              <a:spLocks noChangeShapeType="1"/>
            </p:cNvSpPr>
            <p:nvPr/>
          </p:nvSpPr>
          <p:spPr bwMode="auto">
            <a:xfrm flipH="1" flipV="1">
              <a:off x="1200" y="1519"/>
              <a:ext cx="432" cy="16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6" name="Line 18"/>
            <p:cNvSpPr>
              <a:spLocks noChangeShapeType="1"/>
            </p:cNvSpPr>
            <p:nvPr/>
          </p:nvSpPr>
          <p:spPr bwMode="auto">
            <a:xfrm>
              <a:off x="1200" y="1484"/>
              <a:ext cx="0" cy="14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/>
            <a:lstStyle/>
            <a:p>
              <a:endParaRPr lang="en-GB" sz="2400"/>
            </a:p>
          </p:txBody>
        </p:sp>
        <p:sp>
          <p:nvSpPr>
            <p:cNvPr id="626707" name="Text Box 19"/>
            <p:cNvSpPr txBox="1">
              <a:spLocks noChangeArrowheads="1"/>
            </p:cNvSpPr>
            <p:nvPr/>
          </p:nvSpPr>
          <p:spPr bwMode="auto">
            <a:xfrm>
              <a:off x="768" y="2439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8 cm</a:t>
              </a:r>
              <a:endParaRPr lang="en-GB" sz="2400" dirty="0"/>
            </a:p>
          </p:txBody>
        </p:sp>
        <p:sp>
          <p:nvSpPr>
            <p:cNvPr id="626710" name="Text Box 22"/>
            <p:cNvSpPr txBox="1">
              <a:spLocks noChangeArrowheads="1"/>
            </p:cNvSpPr>
            <p:nvPr/>
          </p:nvSpPr>
          <p:spPr bwMode="auto">
            <a:xfrm>
              <a:off x="902" y="3206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5 cm</a:t>
              </a:r>
              <a:endParaRPr lang="en-GB" sz="2400"/>
            </a:p>
          </p:txBody>
        </p:sp>
        <p:sp>
          <p:nvSpPr>
            <p:cNvPr id="626711" name="Text Box 23"/>
            <p:cNvSpPr txBox="1">
              <a:spLocks noChangeArrowheads="1"/>
            </p:cNvSpPr>
            <p:nvPr/>
          </p:nvSpPr>
          <p:spPr bwMode="auto">
            <a:xfrm>
              <a:off x="1794" y="2863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/>
                <a:t>3 cm</a:t>
              </a:r>
              <a:endParaRPr lang="en-GB" sz="2400"/>
            </a:p>
          </p:txBody>
        </p:sp>
      </p:grpSp>
      <p:sp>
        <p:nvSpPr>
          <p:cNvPr id="626713" name="Text Box 25"/>
          <p:cNvSpPr txBox="1">
            <a:spLocks noChangeArrowheads="1"/>
          </p:cNvSpPr>
          <p:nvPr/>
        </p:nvSpPr>
        <p:spPr bwMode="auto">
          <a:xfrm>
            <a:off x="3810000" y="2478088"/>
            <a:ext cx="3667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latin typeface="+mn-lt"/>
              </a:rPr>
              <a:t>Area of the base </a:t>
            </a:r>
            <a:r>
              <a:rPr lang="en-US" sz="2400" dirty="0"/>
              <a:t>= 5 × 3</a:t>
            </a:r>
            <a:endParaRPr lang="en-GB" sz="2400" dirty="0"/>
          </a:p>
        </p:txBody>
      </p:sp>
      <p:sp>
        <p:nvSpPr>
          <p:cNvPr id="626714" name="Text Box 26"/>
          <p:cNvSpPr txBox="1">
            <a:spLocks noChangeArrowheads="1"/>
          </p:cNvSpPr>
          <p:nvPr/>
        </p:nvSpPr>
        <p:spPr bwMode="auto">
          <a:xfrm>
            <a:off x="6143625" y="3028950"/>
            <a:ext cx="1389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15 cm</a:t>
            </a:r>
            <a:r>
              <a:rPr lang="en-US" sz="2400" baseline="30000"/>
              <a:t>2</a:t>
            </a:r>
            <a:endParaRPr lang="en-GB" sz="2400" baseline="30000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4019552" y="3886200"/>
            <a:ext cx="3624263" cy="800100"/>
            <a:chOff x="2628" y="2532"/>
            <a:chExt cx="2283" cy="504"/>
          </a:xfrm>
        </p:grpSpPr>
        <p:sp>
          <p:nvSpPr>
            <p:cNvPr id="626715" name="Text Box 27"/>
            <p:cNvSpPr txBox="1">
              <a:spLocks noChangeArrowheads="1"/>
            </p:cNvSpPr>
            <p:nvPr/>
          </p:nvSpPr>
          <p:spPr bwMode="auto">
            <a:xfrm>
              <a:off x="2628" y="2601"/>
              <a:ext cx="228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Volume of pyramid =      </a:t>
              </a:r>
              <a:r>
                <a:rPr lang="en-US" sz="2400" i="1" dirty="0"/>
                <a:t>A</a:t>
              </a:r>
              <a:r>
                <a:rPr lang="en-US" sz="2400" i="1" dirty="0">
                  <a:latin typeface="Times New Roman" charset="0"/>
                </a:rPr>
                <a:t>h</a:t>
              </a:r>
              <a:endParaRPr lang="en-GB" sz="2400" i="1" dirty="0">
                <a:latin typeface="Times New Roman" charset="0"/>
              </a:endParaRPr>
            </a:p>
          </p:txBody>
        </p:sp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4368" y="2532"/>
              <a:ext cx="234" cy="504"/>
              <a:chOff x="3643" y="3095"/>
              <a:chExt cx="234" cy="504"/>
            </a:xfrm>
          </p:grpSpPr>
          <p:sp>
            <p:nvSpPr>
              <p:cNvPr id="626723" name="Text Box 35"/>
              <p:cNvSpPr txBox="1">
                <a:spLocks noChangeArrowheads="1"/>
              </p:cNvSpPr>
              <p:nvPr/>
            </p:nvSpPr>
            <p:spPr bwMode="auto">
              <a:xfrm>
                <a:off x="3643" y="3095"/>
                <a:ext cx="2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1</a:t>
                </a:r>
              </a:p>
            </p:txBody>
          </p:sp>
          <p:sp>
            <p:nvSpPr>
              <p:cNvPr id="626724" name="Line 36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26725" name="Text Box 37"/>
              <p:cNvSpPr txBox="1">
                <a:spLocks noChangeArrowheads="1"/>
              </p:cNvSpPr>
              <p:nvPr/>
            </p:nvSpPr>
            <p:spPr bwMode="auto">
              <a:xfrm>
                <a:off x="3643" y="3308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/>
                  <a:t>3</a:t>
                </a:r>
              </a:p>
            </p:txBody>
          </p:sp>
        </p:grp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6477000" y="4611691"/>
            <a:ext cx="1984375" cy="798513"/>
            <a:chOff x="4166" y="2977"/>
            <a:chExt cx="1250" cy="503"/>
          </a:xfrm>
        </p:grpSpPr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4412" y="2977"/>
              <a:ext cx="234" cy="503"/>
              <a:chOff x="3643" y="3096"/>
              <a:chExt cx="234" cy="503"/>
            </a:xfrm>
          </p:grpSpPr>
          <p:sp>
            <p:nvSpPr>
              <p:cNvPr id="626719" name="Text Box 31"/>
              <p:cNvSpPr txBox="1">
                <a:spLocks noChangeArrowheads="1"/>
              </p:cNvSpPr>
              <p:nvPr/>
            </p:nvSpPr>
            <p:spPr bwMode="auto">
              <a:xfrm>
                <a:off x="3643" y="3096"/>
                <a:ext cx="20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/>
                  <a:t>1</a:t>
                </a:r>
              </a:p>
            </p:txBody>
          </p:sp>
          <p:sp>
            <p:nvSpPr>
              <p:cNvPr id="626720" name="Line 32"/>
              <p:cNvSpPr>
                <a:spLocks noChangeShapeType="1"/>
              </p:cNvSpPr>
              <p:nvPr/>
            </p:nvSpPr>
            <p:spPr bwMode="auto">
              <a:xfrm>
                <a:off x="3645" y="3341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 sz="2400"/>
              </a:p>
            </p:txBody>
          </p:sp>
          <p:sp>
            <p:nvSpPr>
              <p:cNvPr id="626721" name="Text Box 33"/>
              <p:cNvSpPr txBox="1">
                <a:spLocks noChangeArrowheads="1"/>
              </p:cNvSpPr>
              <p:nvPr/>
            </p:nvSpPr>
            <p:spPr bwMode="auto">
              <a:xfrm>
                <a:off x="3643" y="3308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/>
                  <a:t>3</a:t>
                </a:r>
              </a:p>
            </p:txBody>
          </p:sp>
        </p:grpSp>
        <p:sp>
          <p:nvSpPr>
            <p:cNvPr id="626727" name="Text Box 39"/>
            <p:cNvSpPr txBox="1">
              <a:spLocks noChangeArrowheads="1"/>
            </p:cNvSpPr>
            <p:nvPr/>
          </p:nvSpPr>
          <p:spPr bwMode="auto">
            <a:xfrm>
              <a:off x="4166" y="3078"/>
              <a:ext cx="12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=      × 15 × 8</a:t>
              </a:r>
              <a:endParaRPr lang="en-GB" sz="2400" dirty="0"/>
            </a:p>
          </p:txBody>
        </p:sp>
      </p:grpSp>
      <p:sp>
        <p:nvSpPr>
          <p:cNvPr id="626729" name="Text Box 41"/>
          <p:cNvSpPr txBox="1">
            <a:spLocks noChangeArrowheads="1"/>
          </p:cNvSpPr>
          <p:nvPr/>
        </p:nvSpPr>
        <p:spPr bwMode="auto">
          <a:xfrm>
            <a:off x="6477000" y="5410200"/>
            <a:ext cx="14638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= </a:t>
            </a:r>
            <a:r>
              <a:rPr lang="en-US" sz="2400" b="1">
                <a:solidFill>
                  <a:srgbClr val="FF6600"/>
                </a:solidFill>
              </a:rPr>
              <a:t>40 cm</a:t>
            </a:r>
            <a:r>
              <a:rPr lang="en-US" sz="2400" b="1" baseline="30000">
                <a:solidFill>
                  <a:srgbClr val="FF6600"/>
                </a:solidFill>
              </a:rPr>
              <a:t>3</a:t>
            </a:r>
            <a:endParaRPr lang="en-GB" sz="2400" b="1" baseline="30000">
              <a:solidFill>
                <a:srgbClr val="FF6600"/>
              </a:solidFill>
            </a:endParaRPr>
          </a:p>
        </p:txBody>
      </p:sp>
      <p:sp>
        <p:nvSpPr>
          <p:cNvPr id="36" name="Rectangle 35">
            <a:hlinkClick r:id="rId3"/>
            <a:extLst>
              <a:ext uri="{FF2B5EF4-FFF2-40B4-BE49-F238E27FC236}">
                <a16:creationId xmlns:a16="http://schemas.microsoft.com/office/drawing/2014/main" id="{D53197E6-9A5D-44D7-84E9-58D2A4A7C72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434D623-F5D4-4513-87E1-398B94F046F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713" grpId="0"/>
      <p:bldP spid="626714" grpId="0"/>
      <p:bldP spid="6267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3380723" y="2243856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C1DE15-C2AF-4099-B629-9B4178A160A4}"/>
              </a:ext>
            </a:extLst>
          </p:cNvPr>
          <p:cNvCxnSpPr>
            <a:cxnSpLocks/>
          </p:cNvCxnSpPr>
          <p:nvPr/>
        </p:nvCxnSpPr>
        <p:spPr>
          <a:xfrm flipV="1">
            <a:off x="3979157" y="2359058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05881" y="23758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surface area of a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is the sum of the areas of all of its faces.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4822774" y="3655054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base</a:t>
            </a:r>
            <a:endParaRPr lang="en-GB" sz="2000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96C0CB-1267-498A-BEAA-EA969B8A7FC8}"/>
              </a:ext>
            </a:extLst>
          </p:cNvPr>
          <p:cNvSpPr txBox="1"/>
          <p:nvPr/>
        </p:nvSpPr>
        <p:spPr>
          <a:xfrm>
            <a:off x="457200" y="1540573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square-based pyramid has a total of five faces, one square and four isosceles triangles.</a:t>
            </a:r>
            <a:endParaRPr lang="en-G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199BF38-5413-4E4A-9DB8-71B4B943F059}"/>
              </a:ext>
            </a:extLst>
          </p:cNvPr>
          <p:cNvSpPr txBox="1"/>
          <p:nvPr/>
        </p:nvSpPr>
        <p:spPr>
          <a:xfrm>
            <a:off x="3618889" y="4091187"/>
            <a:ext cx="222104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+mn-lt"/>
              </a:rPr>
              <a:t>Square-based pyramid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BD87411-48C6-4208-8B48-0511B045AFFC}"/>
              </a:ext>
            </a:extLst>
          </p:cNvPr>
          <p:cNvSpPr/>
          <p:nvPr/>
        </p:nvSpPr>
        <p:spPr>
          <a:xfrm rot="1230989">
            <a:off x="3896325" y="3492194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221582" y="2312325"/>
            <a:ext cx="2743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To calculate the surface area we need the area of the base</a:t>
            </a:r>
            <a:endParaRPr lang="en-GB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1CEE357-515A-4207-84DE-95D1A80981DD}"/>
              </a:ext>
            </a:extLst>
          </p:cNvPr>
          <p:cNvSpPr txBox="1"/>
          <p:nvPr/>
        </p:nvSpPr>
        <p:spPr>
          <a:xfrm>
            <a:off x="436418" y="5326162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89D2858C-5C0F-449E-99AD-FEDB71794931}"/>
                  </a:ext>
                </a:extLst>
              </p:cNvPr>
              <p:cNvSpPr txBox="1"/>
              <p:nvPr/>
            </p:nvSpPr>
            <p:spPr>
              <a:xfrm>
                <a:off x="1540000" y="5316044"/>
                <a:ext cx="1502136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i="1" dirty="0">
                    <a:cs typeface="Times New Roman" panose="02020603050405020304" pitchFamily="18" charset="0"/>
                  </a:rPr>
                  <a:t> l x</a:t>
                </a:r>
              </a:p>
            </p:txBody>
          </p:sp>
        </mc:Choice>
        <mc:Fallback xmlns=""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89D2858C-5C0F-449E-99AD-FEDB717949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0000" y="5316044"/>
                <a:ext cx="1502136" cy="613886"/>
              </a:xfrm>
              <a:prstGeom prst="rect">
                <a:avLst/>
              </a:prstGeom>
              <a:blipFill>
                <a:blip r:embed="rId2"/>
                <a:stretch>
                  <a:fillRect l="-6504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TextBox 122">
            <a:extLst>
              <a:ext uri="{FF2B5EF4-FFF2-40B4-BE49-F238E27FC236}">
                <a16:creationId xmlns:a16="http://schemas.microsoft.com/office/drawing/2014/main" id="{09F0D325-0430-4919-BB05-20975747F34C}"/>
              </a:ext>
            </a:extLst>
          </p:cNvPr>
          <p:cNvSpPr txBox="1"/>
          <p:nvPr/>
        </p:nvSpPr>
        <p:spPr>
          <a:xfrm>
            <a:off x="2397387" y="5404341"/>
            <a:ext cx="1299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× </a:t>
            </a:r>
            <a:r>
              <a:rPr lang="en-US" i="1" dirty="0">
                <a:cs typeface="Times New Roman" panose="02020603050405020304" pitchFamily="18" charset="0"/>
              </a:rPr>
              <a:t>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75DE35-9D4B-46AE-880A-4049301A3D78}"/>
              </a:ext>
            </a:extLst>
          </p:cNvPr>
          <p:cNvSpPr/>
          <p:nvPr/>
        </p:nvSpPr>
        <p:spPr>
          <a:xfrm>
            <a:off x="7096889" y="3054521"/>
            <a:ext cx="914400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ECF2165E-D787-4D03-9883-A82478DE5060}"/>
              </a:ext>
            </a:extLst>
          </p:cNvPr>
          <p:cNvSpPr/>
          <p:nvPr/>
        </p:nvSpPr>
        <p:spPr>
          <a:xfrm>
            <a:off x="7095752" y="2174566"/>
            <a:ext cx="914400" cy="871249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BCA73354-F3CE-456E-8F0E-B0F3615B1729}"/>
              </a:ext>
            </a:extLst>
          </p:cNvPr>
          <p:cNvSpPr/>
          <p:nvPr/>
        </p:nvSpPr>
        <p:spPr>
          <a:xfrm flipV="1">
            <a:off x="7086600" y="3970478"/>
            <a:ext cx="914400" cy="86868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93CFA520-4E1B-48B4-919D-B6F947837972}"/>
              </a:ext>
            </a:extLst>
          </p:cNvPr>
          <p:cNvSpPr/>
          <p:nvPr/>
        </p:nvSpPr>
        <p:spPr>
          <a:xfrm rot="5400000">
            <a:off x="7988576" y="3073367"/>
            <a:ext cx="914400" cy="871249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Isosceles Triangle 57">
            <a:extLst>
              <a:ext uri="{FF2B5EF4-FFF2-40B4-BE49-F238E27FC236}">
                <a16:creationId xmlns:a16="http://schemas.microsoft.com/office/drawing/2014/main" id="{CE9A80C2-F08F-4BA6-A693-3FD4B0C361F6}"/>
              </a:ext>
            </a:extLst>
          </p:cNvPr>
          <p:cNvSpPr/>
          <p:nvPr/>
        </p:nvSpPr>
        <p:spPr>
          <a:xfrm rot="5400000" flipV="1">
            <a:off x="6195059" y="3074557"/>
            <a:ext cx="914402" cy="868680"/>
          </a:xfrm>
          <a:prstGeom prst="triangl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134A66A-6832-4C09-A548-01F07F448DA8}"/>
              </a:ext>
            </a:extLst>
          </p:cNvPr>
          <p:cNvSpPr txBox="1"/>
          <p:nvPr/>
        </p:nvSpPr>
        <p:spPr>
          <a:xfrm>
            <a:off x="7345084" y="3244708"/>
            <a:ext cx="5753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endParaRPr lang="en-GB" baseline="-250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89C7382-C63D-43B3-A049-C9C9FC210BD2}"/>
              </a:ext>
            </a:extLst>
          </p:cNvPr>
          <p:cNvSpPr txBox="1"/>
          <p:nvPr/>
        </p:nvSpPr>
        <p:spPr>
          <a:xfrm>
            <a:off x="2971563" y="2626257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82270C7-77B0-49B6-8129-0C02C8AE0236}"/>
              </a:ext>
            </a:extLst>
          </p:cNvPr>
          <p:cNvSpPr txBox="1"/>
          <p:nvPr/>
        </p:nvSpPr>
        <p:spPr>
          <a:xfrm>
            <a:off x="7551383" y="2491474"/>
            <a:ext cx="61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ED9E21-17A3-4B8F-9147-B21391719740}"/>
              </a:ext>
            </a:extLst>
          </p:cNvPr>
          <p:cNvSpPr txBox="1"/>
          <p:nvPr/>
        </p:nvSpPr>
        <p:spPr>
          <a:xfrm>
            <a:off x="7235147" y="2920742"/>
            <a:ext cx="6138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39F93CC-D1DF-4256-AD84-6A2833055DA1}"/>
              </a:ext>
            </a:extLst>
          </p:cNvPr>
          <p:cNvCxnSpPr>
            <a:cxnSpLocks/>
          </p:cNvCxnSpPr>
          <p:nvPr/>
        </p:nvCxnSpPr>
        <p:spPr>
          <a:xfrm flipH="1">
            <a:off x="7560425" y="2174566"/>
            <a:ext cx="0" cy="856620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4C6A25D6-05DC-41AC-B9F8-DEB2F5B42438}"/>
              </a:ext>
            </a:extLst>
          </p:cNvPr>
          <p:cNvSpPr txBox="1"/>
          <p:nvPr/>
        </p:nvSpPr>
        <p:spPr>
          <a:xfrm>
            <a:off x="1632318" y="3423375"/>
            <a:ext cx="15301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and the 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A6057E-18A1-4AF4-B3F7-0501A2C99F24}"/>
              </a:ext>
            </a:extLst>
          </p:cNvPr>
          <p:cNvSpPr txBox="1"/>
          <p:nvPr/>
        </p:nvSpPr>
        <p:spPr>
          <a:xfrm>
            <a:off x="1025787" y="4118063"/>
            <a:ext cx="2743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and multiply by</a:t>
            </a:r>
            <a:endParaRPr lang="en-GB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7BB09F3-EC1F-43D2-9734-9689609DF77F}"/>
              </a:ext>
            </a:extLst>
          </p:cNvPr>
          <p:cNvSpPr txBox="1"/>
          <p:nvPr/>
        </p:nvSpPr>
        <p:spPr>
          <a:xfrm>
            <a:off x="230689" y="4518879"/>
            <a:ext cx="34271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number of triangular faces,</a:t>
            </a:r>
            <a:endParaRPr lang="en-GB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2F8DC8E-4868-4620-9E1C-03B301F73A1C}"/>
              </a:ext>
            </a:extLst>
          </p:cNvPr>
          <p:cNvSpPr txBox="1"/>
          <p:nvPr/>
        </p:nvSpPr>
        <p:spPr>
          <a:xfrm>
            <a:off x="230689" y="3745323"/>
            <a:ext cx="33198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area of one triangular face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F7076AE-CAA6-4253-89BD-D6CCB2F14E47}"/>
              </a:ext>
            </a:extLst>
          </p:cNvPr>
          <p:cNvSpPr txBox="1"/>
          <p:nvPr/>
        </p:nvSpPr>
        <p:spPr>
          <a:xfrm>
            <a:off x="1131434" y="5341654"/>
            <a:ext cx="5753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endParaRPr lang="en-GB" baseline="-25000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E7AE7BB-49D1-4FA7-9B59-50870C7A9009}"/>
              </a:ext>
            </a:extLst>
          </p:cNvPr>
          <p:cNvSpPr txBox="1"/>
          <p:nvPr/>
        </p:nvSpPr>
        <p:spPr>
          <a:xfrm>
            <a:off x="457200" y="5939681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/>
              <p:nvPr/>
            </p:nvSpPr>
            <p:spPr>
              <a:xfrm>
                <a:off x="1182318" y="5828929"/>
                <a:ext cx="1803548" cy="686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0" i="0" dirty="0">
                    <a:solidFill>
                      <a:srgbClr val="222222"/>
                    </a:solidFill>
                    <a:effectLst/>
                    <a:latin typeface="+mn-lt"/>
                  </a:rPr>
                  <a:t>A</a:t>
                </a:r>
                <a:r>
                  <a:rPr lang="en-GB" b="0" i="0" baseline="-25000" dirty="0">
                    <a:solidFill>
                      <a:srgbClr val="222222"/>
                    </a:solidFill>
                    <a:effectLst/>
                    <a:latin typeface="+mn-lt"/>
                  </a:rPr>
                  <a:t>b</a:t>
                </a:r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318" y="5828929"/>
                <a:ext cx="1803548" cy="686278"/>
              </a:xfrm>
              <a:prstGeom prst="rect">
                <a:avLst/>
              </a:prstGeom>
              <a:blipFill>
                <a:blip r:embed="rId3"/>
                <a:stretch>
                  <a:fillRect l="-5405"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7BA8EDC4-7CE7-48BB-8DAC-88B77A24D953}"/>
              </a:ext>
            </a:extLst>
          </p:cNvPr>
          <p:cNvSpPr txBox="1"/>
          <p:nvPr/>
        </p:nvSpPr>
        <p:spPr>
          <a:xfrm>
            <a:off x="4060264" y="5008050"/>
            <a:ext cx="3102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r>
              <a:rPr lang="en-US" dirty="0"/>
              <a:t> = Area of the base</a:t>
            </a:r>
            <a:endParaRPr lang="en-GB" baseline="-25000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BE2711E-F991-488D-9D05-FE712E4FF6D7}"/>
              </a:ext>
            </a:extLst>
          </p:cNvPr>
          <p:cNvSpPr txBox="1"/>
          <p:nvPr/>
        </p:nvSpPr>
        <p:spPr>
          <a:xfrm>
            <a:off x="4145610" y="5869718"/>
            <a:ext cx="310283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dirty="0"/>
              <a:t> = Slant height</a:t>
            </a:r>
            <a:endParaRPr lang="en-GB" baseline="-25000" dirty="0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C2FF9BC-6BD5-44A0-A734-FB3A3DA820A4}"/>
              </a:ext>
            </a:extLst>
          </p:cNvPr>
          <p:cNvSpPr txBox="1"/>
          <p:nvPr/>
        </p:nvSpPr>
        <p:spPr>
          <a:xfrm>
            <a:off x="4145610" y="5402652"/>
            <a:ext cx="39740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x</a:t>
            </a:r>
            <a:r>
              <a:rPr lang="en-US" dirty="0"/>
              <a:t> = length of a side of the base</a:t>
            </a:r>
            <a:endParaRPr lang="en-GB" baseline="-25000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77D6A3A-E7E4-4226-8F67-DC59F2086660}"/>
              </a:ext>
            </a:extLst>
          </p:cNvPr>
          <p:cNvSpPr txBox="1"/>
          <p:nvPr/>
        </p:nvSpPr>
        <p:spPr>
          <a:xfrm>
            <a:off x="4088081" y="6258919"/>
            <a:ext cx="42080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n</a:t>
            </a:r>
            <a:r>
              <a:rPr lang="en-US" dirty="0"/>
              <a:t> = Number of sides of the base</a:t>
            </a:r>
            <a:endParaRPr lang="en-GB" baseline="-25000" dirty="0"/>
          </a:p>
        </p:txBody>
      </p:sp>
      <p:sp>
        <p:nvSpPr>
          <p:cNvPr id="41" name="Rectangle 40">
            <a:hlinkClick r:id="rId4"/>
            <a:extLst>
              <a:ext uri="{FF2B5EF4-FFF2-40B4-BE49-F238E27FC236}">
                <a16:creationId xmlns:a16="http://schemas.microsoft.com/office/drawing/2014/main" id="{3156CFF3-E21C-47E7-BD67-CF2675C843C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hlinkClick r:id="rId4"/>
            <a:extLst>
              <a:ext uri="{FF2B5EF4-FFF2-40B4-BE49-F238E27FC236}">
                <a16:creationId xmlns:a16="http://schemas.microsoft.com/office/drawing/2014/main" id="{DC36E5CF-A6CD-483B-B4E0-50BDF57AF9C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75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48" grpId="0"/>
      <p:bldP spid="50" grpId="0"/>
      <p:bldP spid="70" grpId="0" animBg="1"/>
      <p:bldP spid="120" grpId="0"/>
      <p:bldP spid="121" grpId="0"/>
      <p:bldP spid="122" grpId="0"/>
      <p:bldP spid="123" grpId="0"/>
      <p:bldP spid="2" grpId="0" animBg="1"/>
      <p:bldP spid="3" grpId="0" animBg="1"/>
      <p:bldP spid="56" grpId="0" animBg="1"/>
      <p:bldP spid="57" grpId="0" animBg="1"/>
      <p:bldP spid="58" grpId="0" animBg="1"/>
      <p:bldP spid="60" grpId="0"/>
      <p:bldP spid="61" grpId="0"/>
      <p:bldP spid="65" grpId="0"/>
      <p:bldP spid="67" grpId="0"/>
      <p:bldP spid="71" grpId="0"/>
      <p:bldP spid="73" grpId="0"/>
      <p:bldP spid="74" grpId="0"/>
      <p:bldP spid="75" grpId="0"/>
      <p:bldP spid="78" grpId="0"/>
      <p:bldP spid="79" grpId="0"/>
      <p:bldP spid="81" grpId="0"/>
      <p:bldP spid="83" grpId="0"/>
      <p:bldP spid="85" grpId="0"/>
      <p:bldP spid="86" grpId="0"/>
      <p:bldP spid="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>
            <a:extLst>
              <a:ext uri="{FF2B5EF4-FFF2-40B4-BE49-F238E27FC236}">
                <a16:creationId xmlns:a16="http://schemas.microsoft.com/office/drawing/2014/main" id="{5945FA75-08C1-42E6-B290-E1711E01CA3F}"/>
              </a:ext>
            </a:extLst>
          </p:cNvPr>
          <p:cNvGrpSpPr/>
          <p:nvPr/>
        </p:nvGrpSpPr>
        <p:grpSpPr>
          <a:xfrm>
            <a:off x="846110" y="1311962"/>
            <a:ext cx="2553602" cy="1598237"/>
            <a:chOff x="903415" y="3163459"/>
            <a:chExt cx="2553602" cy="1598237"/>
          </a:xfrm>
        </p:grpSpPr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0E44069F-1150-4B3A-9807-128792FBD695}"/>
                </a:ext>
              </a:extLst>
            </p:cNvPr>
            <p:cNvSpPr/>
            <p:nvPr/>
          </p:nvSpPr>
          <p:spPr>
            <a:xfrm rot="1068435">
              <a:off x="940672" y="4157216"/>
              <a:ext cx="2508047" cy="604480"/>
            </a:xfrm>
            <a:prstGeom prst="parallelogram">
              <a:avLst>
                <a:gd name="adj" fmla="val 217911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A5EAA37A-08F7-4FD4-912F-BD94FD6C3523}"/>
                </a:ext>
              </a:extLst>
            </p:cNvPr>
            <p:cNvSpPr/>
            <p:nvPr/>
          </p:nvSpPr>
          <p:spPr>
            <a:xfrm rot="1082351">
              <a:off x="1093167" y="3163459"/>
              <a:ext cx="1174417" cy="1411941"/>
            </a:xfrm>
            <a:prstGeom prst="triangle">
              <a:avLst>
                <a:gd name="adj" fmla="val 72945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57AC4A2-0657-4897-99F5-B495F4B4F6C1}"/>
                </a:ext>
              </a:extLst>
            </p:cNvPr>
            <p:cNvSpPr/>
            <p:nvPr/>
          </p:nvSpPr>
          <p:spPr>
            <a:xfrm rot="21160947">
              <a:off x="1931104" y="3210983"/>
              <a:ext cx="1441385" cy="1428411"/>
            </a:xfrm>
            <a:prstGeom prst="triangle">
              <a:avLst>
                <a:gd name="adj" fmla="val 21908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8366732-F661-4830-A97B-91A067CB703E}"/>
                </a:ext>
              </a:extLst>
            </p:cNvPr>
            <p:cNvCxnSpPr>
              <a:cxnSpLocks/>
              <a:stCxn id="11" idx="0"/>
            </p:cNvCxnSpPr>
            <p:nvPr/>
          </p:nvCxnSpPr>
          <p:spPr>
            <a:xfrm>
              <a:off x="2159214" y="3268373"/>
              <a:ext cx="203229" cy="917999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F0F24992-C59A-4999-A12C-05D47AD5B53D}"/>
                </a:ext>
              </a:extLst>
            </p:cNvPr>
            <p:cNvCxnSpPr/>
            <p:nvPr/>
          </p:nvCxnSpPr>
          <p:spPr>
            <a:xfrm>
              <a:off x="2362443" y="4175275"/>
              <a:ext cx="1094574" cy="35267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AEDD89D-B48D-417E-8D4C-C18B2C509BB0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903415" y="4175275"/>
              <a:ext cx="1459028" cy="183584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A2EDFAE-1F00-40E7-9545-78CDD87AA515}"/>
              </a:ext>
            </a:extLst>
          </p:cNvPr>
          <p:cNvSpPr txBox="1"/>
          <p:nvPr/>
        </p:nvSpPr>
        <p:spPr>
          <a:xfrm>
            <a:off x="304800" y="25330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Surface area of a pyramid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A196C4-F66F-45A2-BD81-E355D7677336}"/>
              </a:ext>
            </a:extLst>
          </p:cNvPr>
          <p:cNvSpPr txBox="1"/>
          <p:nvPr/>
        </p:nvSpPr>
        <p:spPr>
          <a:xfrm>
            <a:off x="457200" y="762000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Find the surface area of the following 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</a:t>
            </a:r>
            <a:endParaRPr lang="en-GB" dirty="0">
              <a:latin typeface="+mn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5179BA-4385-4F37-94CF-A46DC6AB2220}"/>
              </a:ext>
            </a:extLst>
          </p:cNvPr>
          <p:cNvSpPr txBox="1"/>
          <p:nvPr/>
        </p:nvSpPr>
        <p:spPr>
          <a:xfrm rot="21122601">
            <a:off x="2288161" y="2723160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6 cm</a:t>
            </a:r>
            <a:endParaRPr lang="en-GB" sz="2000" dirty="0">
              <a:latin typeface="+mn-lt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DEE94EAD-0034-4927-8624-A4AF45A16FDE}"/>
              </a:ext>
            </a:extLst>
          </p:cNvPr>
          <p:cNvSpPr txBox="1"/>
          <p:nvPr/>
        </p:nvSpPr>
        <p:spPr>
          <a:xfrm>
            <a:off x="4225086" y="1211569"/>
            <a:ext cx="4485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To calculate the surface are we need the area of the base</a:t>
            </a:r>
            <a:endParaRPr lang="en-GB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2F8DC8E-4868-4620-9E1C-03B301F73A1C}"/>
              </a:ext>
            </a:extLst>
          </p:cNvPr>
          <p:cNvSpPr txBox="1"/>
          <p:nvPr/>
        </p:nvSpPr>
        <p:spPr>
          <a:xfrm>
            <a:off x="4419600" y="2923215"/>
            <a:ext cx="4290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We need the slant height (</a:t>
            </a:r>
            <a:r>
              <a:rPr lang="en-US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)</a:t>
            </a:r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E7AE7BB-49D1-4FA7-9B59-50870C7A9009}"/>
              </a:ext>
            </a:extLst>
          </p:cNvPr>
          <p:cNvSpPr txBox="1"/>
          <p:nvPr/>
        </p:nvSpPr>
        <p:spPr>
          <a:xfrm>
            <a:off x="4864108" y="4639884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/>
              <p:nvPr/>
            </p:nvSpPr>
            <p:spPr>
              <a:xfrm>
                <a:off x="5513878" y="4602024"/>
                <a:ext cx="1803548" cy="686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0" i="0" dirty="0">
                    <a:solidFill>
                      <a:srgbClr val="222222"/>
                    </a:solidFill>
                    <a:effectLst/>
                    <a:latin typeface="+mn-lt"/>
                  </a:rPr>
                  <a:t>A</a:t>
                </a:r>
                <a:r>
                  <a:rPr lang="en-GB" b="0" i="0" baseline="-25000" dirty="0">
                    <a:solidFill>
                      <a:srgbClr val="222222"/>
                    </a:solidFill>
                    <a:effectLst/>
                    <a:latin typeface="+mn-lt"/>
                  </a:rPr>
                  <a:t>b</a:t>
                </a:r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GB" i="1" dirty="0">
                            <a:cs typeface="Times New Roman" panose="02020603050405020304" pitchFamily="18" charset="0"/>
                          </a:rPr>
                          <m:t>x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3438CE83-D640-45D9-BCEA-76D3783116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78" y="4602024"/>
                <a:ext cx="1803548" cy="686278"/>
              </a:xfrm>
              <a:prstGeom prst="rect">
                <a:avLst/>
              </a:prstGeom>
              <a:blipFill>
                <a:blip r:embed="rId2"/>
                <a:stretch>
                  <a:fillRect l="-5424"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>
            <a:extLst>
              <a:ext uri="{FF2B5EF4-FFF2-40B4-BE49-F238E27FC236}">
                <a16:creationId xmlns:a16="http://schemas.microsoft.com/office/drawing/2014/main" id="{7BA8EDC4-7CE7-48BB-8DAC-88B77A24D953}"/>
              </a:ext>
            </a:extLst>
          </p:cNvPr>
          <p:cNvSpPr txBox="1"/>
          <p:nvPr/>
        </p:nvSpPr>
        <p:spPr>
          <a:xfrm>
            <a:off x="5586105" y="2021095"/>
            <a:ext cx="1747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r>
              <a:rPr lang="en-US" dirty="0"/>
              <a:t> = 6</a:t>
            </a:r>
            <a:r>
              <a:rPr lang="en-US" baseline="30000" dirty="0"/>
              <a:t>2</a:t>
            </a:r>
            <a:endParaRPr lang="en-GB" baseline="3000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C2D70B4-A3AE-47A6-B9A2-996D66E09257}"/>
              </a:ext>
            </a:extLst>
          </p:cNvPr>
          <p:cNvCxnSpPr>
            <a:cxnSpLocks/>
          </p:cNvCxnSpPr>
          <p:nvPr/>
        </p:nvCxnSpPr>
        <p:spPr>
          <a:xfrm>
            <a:off x="2125623" y="1398754"/>
            <a:ext cx="20851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45AB5F3-C4CB-4F27-BEAE-448BF8C6CA48}"/>
              </a:ext>
            </a:extLst>
          </p:cNvPr>
          <p:cNvSpPr txBox="1"/>
          <p:nvPr/>
        </p:nvSpPr>
        <p:spPr>
          <a:xfrm>
            <a:off x="2171686" y="1942214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 = 4cm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B15C46F-8364-4F27-9C09-C97117A48A84}"/>
              </a:ext>
            </a:extLst>
          </p:cNvPr>
          <p:cNvSpPr txBox="1"/>
          <p:nvPr/>
        </p:nvSpPr>
        <p:spPr>
          <a:xfrm>
            <a:off x="5607710" y="2492135"/>
            <a:ext cx="1747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A</a:t>
            </a:r>
            <a:r>
              <a:rPr lang="en-GB" b="0" i="0" baseline="-25000" dirty="0">
                <a:solidFill>
                  <a:srgbClr val="222222"/>
                </a:solidFill>
                <a:effectLst/>
                <a:latin typeface="+mn-lt"/>
              </a:rPr>
              <a:t>b</a:t>
            </a:r>
            <a:r>
              <a:rPr lang="en-US" dirty="0"/>
              <a:t> = 36</a:t>
            </a:r>
            <a:endParaRPr lang="en-GB" baseline="30000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0580EF5-5236-469A-8D3A-94644EED2E84}"/>
              </a:ext>
            </a:extLst>
          </p:cNvPr>
          <p:cNvCxnSpPr>
            <a:cxnSpLocks/>
          </p:cNvCxnSpPr>
          <p:nvPr/>
        </p:nvCxnSpPr>
        <p:spPr>
          <a:xfrm flipV="1">
            <a:off x="1443316" y="1441938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0F929E1E-3DD9-4208-B3EE-3ED3DC316279}"/>
              </a:ext>
            </a:extLst>
          </p:cNvPr>
          <p:cNvSpPr txBox="1"/>
          <p:nvPr/>
        </p:nvSpPr>
        <p:spPr>
          <a:xfrm>
            <a:off x="435722" y="1709137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5B1D25-12D4-4C41-8DB3-FC5F5768404B}"/>
              </a:ext>
            </a:extLst>
          </p:cNvPr>
          <p:cNvCxnSpPr>
            <a:cxnSpLocks/>
          </p:cNvCxnSpPr>
          <p:nvPr/>
        </p:nvCxnSpPr>
        <p:spPr>
          <a:xfrm flipV="1">
            <a:off x="1497308" y="2553142"/>
            <a:ext cx="674378" cy="135224"/>
          </a:xfrm>
          <a:prstGeom prst="line">
            <a:avLst/>
          </a:prstGeom>
          <a:ln w="19050">
            <a:solidFill>
              <a:srgbClr val="33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BBA35F6-4C7E-4B86-8FFD-032F24F17FF2}"/>
              </a:ext>
            </a:extLst>
          </p:cNvPr>
          <p:cNvCxnSpPr>
            <a:cxnSpLocks/>
          </p:cNvCxnSpPr>
          <p:nvPr/>
        </p:nvCxnSpPr>
        <p:spPr>
          <a:xfrm>
            <a:off x="1981200" y="3317158"/>
            <a:ext cx="0" cy="117864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709973A-6996-46DB-83C2-485A23262314}"/>
              </a:ext>
            </a:extLst>
          </p:cNvPr>
          <p:cNvCxnSpPr>
            <a:cxnSpLocks/>
          </p:cNvCxnSpPr>
          <p:nvPr/>
        </p:nvCxnSpPr>
        <p:spPr>
          <a:xfrm flipV="1">
            <a:off x="1329073" y="3269247"/>
            <a:ext cx="643803" cy="1270099"/>
          </a:xfrm>
          <a:prstGeom prst="line">
            <a:avLst/>
          </a:prstGeom>
          <a:ln w="19050">
            <a:solidFill>
              <a:srgbClr val="C0000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01205B7-68C3-45D3-9E49-5BAF7BDA7F66}"/>
              </a:ext>
            </a:extLst>
          </p:cNvPr>
          <p:cNvCxnSpPr>
            <a:cxnSpLocks/>
          </p:cNvCxnSpPr>
          <p:nvPr/>
        </p:nvCxnSpPr>
        <p:spPr>
          <a:xfrm flipV="1">
            <a:off x="1383065" y="4495800"/>
            <a:ext cx="640080" cy="0"/>
          </a:xfrm>
          <a:prstGeom prst="line">
            <a:avLst/>
          </a:prstGeom>
          <a:ln w="19050">
            <a:solidFill>
              <a:srgbClr val="33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705077D8-E01F-4DD4-A428-D67AF7D44CDB}"/>
              </a:ext>
            </a:extLst>
          </p:cNvPr>
          <p:cNvSpPr txBox="1"/>
          <p:nvPr/>
        </p:nvSpPr>
        <p:spPr>
          <a:xfrm>
            <a:off x="1974303" y="3729612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 = 4cm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CAB4DEA-5312-4111-BC0C-436E6DBE232C}"/>
                  </a:ext>
                </a:extLst>
              </p:cNvPr>
              <p:cNvSpPr txBox="1"/>
              <p:nvPr/>
            </p:nvSpPr>
            <p:spPr>
              <a:xfrm>
                <a:off x="1521553" y="4475970"/>
                <a:ext cx="1502136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CAB4DEA-5312-4111-BC0C-436E6DBE2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553" y="4475970"/>
                <a:ext cx="1502136" cy="668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9584D53D-B921-4A4E-B82D-18EA430CC8EA}"/>
              </a:ext>
            </a:extLst>
          </p:cNvPr>
          <p:cNvSpPr txBox="1"/>
          <p:nvPr/>
        </p:nvSpPr>
        <p:spPr>
          <a:xfrm>
            <a:off x="1373839" y="3648409"/>
            <a:ext cx="4849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9FD8EE-7018-482B-BC70-646976854C80}"/>
                  </a:ext>
                </a:extLst>
              </p:cNvPr>
              <p:cNvSpPr txBox="1"/>
              <p:nvPr/>
            </p:nvSpPr>
            <p:spPr>
              <a:xfrm>
                <a:off x="5368205" y="3422862"/>
                <a:ext cx="2226597" cy="506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b="0" i="1" dirty="0">
                    <a:solidFill>
                      <a:srgbClr val="222222"/>
                    </a:solidFill>
                    <a:effectLst/>
                    <a:cs typeface="Times New Roman" panose="02020603050405020304" pitchFamily="18" charset="0"/>
                  </a:rPr>
                  <a:t>l</a:t>
                </a:r>
                <a:r>
                  <a:rPr lang="en-US" b="0" i="0" dirty="0">
                    <a:solidFill>
                      <a:srgbClr val="222222"/>
                    </a:solidFill>
                    <a:effectLst/>
                    <a:latin typeface="+mn-lt"/>
                  </a:rPr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A49FD8EE-7018-482B-BC70-646976854C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8205" y="3422862"/>
                <a:ext cx="2226597" cy="506805"/>
              </a:xfrm>
              <a:prstGeom prst="rect">
                <a:avLst/>
              </a:prstGeom>
              <a:blipFill>
                <a:blip r:embed="rId4"/>
                <a:stretch>
                  <a:fillRect l="-4384" t="-119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>
            <a:extLst>
              <a:ext uri="{FF2B5EF4-FFF2-40B4-BE49-F238E27FC236}">
                <a16:creationId xmlns:a16="http://schemas.microsoft.com/office/drawing/2014/main" id="{8021C063-862B-4F71-8342-E545CF6C41A7}"/>
              </a:ext>
            </a:extLst>
          </p:cNvPr>
          <p:cNvSpPr txBox="1"/>
          <p:nvPr/>
        </p:nvSpPr>
        <p:spPr>
          <a:xfrm>
            <a:off x="5339011" y="3962699"/>
            <a:ext cx="17475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l</a:t>
            </a:r>
            <a:r>
              <a:rPr lang="en-US" dirty="0"/>
              <a:t> = 5</a:t>
            </a:r>
            <a:endParaRPr lang="en-GB" baseline="30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78D818-DF8A-4AD9-BD29-30529BF39546}"/>
              </a:ext>
            </a:extLst>
          </p:cNvPr>
          <p:cNvSpPr txBox="1"/>
          <p:nvPr/>
        </p:nvSpPr>
        <p:spPr>
          <a:xfrm>
            <a:off x="4836399" y="5257511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389EFCD-88E7-473A-A6A4-B5B4D68B9B0D}"/>
                  </a:ext>
                </a:extLst>
              </p:cNvPr>
              <p:cNvSpPr txBox="1"/>
              <p:nvPr/>
            </p:nvSpPr>
            <p:spPr>
              <a:xfrm>
                <a:off x="5486169" y="5219651"/>
                <a:ext cx="1803548" cy="6199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0" i="0" dirty="0">
                    <a:solidFill>
                      <a:srgbClr val="222222"/>
                    </a:solidFill>
                    <a:effectLst/>
                    <a:latin typeface="+mn-lt"/>
                  </a:rPr>
                  <a:t>36</a:t>
                </a:r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×5×6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389EFCD-88E7-473A-A6A4-B5B4D68B9B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169" y="5219651"/>
                <a:ext cx="1803548" cy="619913"/>
              </a:xfrm>
              <a:prstGeom prst="rect">
                <a:avLst/>
              </a:prstGeom>
              <a:blipFill>
                <a:blip r:embed="rId5"/>
                <a:stretch>
                  <a:fillRect l="-5405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A2498963-9CE7-48CA-BD02-049F1E2B2FCD}"/>
              </a:ext>
            </a:extLst>
          </p:cNvPr>
          <p:cNvSpPr txBox="1"/>
          <p:nvPr/>
        </p:nvSpPr>
        <p:spPr>
          <a:xfrm>
            <a:off x="4808690" y="5867942"/>
            <a:ext cx="855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SA</a:t>
            </a:r>
            <a:r>
              <a:rPr lang="en-US" sz="2000" i="1" dirty="0">
                <a:cs typeface="Times New Roman" panose="02020603050405020304" pitchFamily="18" charset="0"/>
              </a:rPr>
              <a:t> =</a:t>
            </a:r>
            <a:endParaRPr lang="en-GB" sz="2000" dirty="0">
              <a:latin typeface="+mn-lt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69959E8-4A7D-449C-AC04-4C3442ECEC0D}"/>
              </a:ext>
            </a:extLst>
          </p:cNvPr>
          <p:cNvSpPr txBox="1"/>
          <p:nvPr/>
        </p:nvSpPr>
        <p:spPr>
          <a:xfrm>
            <a:off x="5458460" y="5830082"/>
            <a:ext cx="1803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96cm</a:t>
            </a:r>
            <a:r>
              <a:rPr lang="en-GB" b="0" i="0" baseline="30000" dirty="0">
                <a:solidFill>
                  <a:srgbClr val="222222"/>
                </a:solidFill>
                <a:effectLst/>
                <a:latin typeface="+mn-lt"/>
              </a:rPr>
              <a:t>2</a:t>
            </a:r>
            <a:endParaRPr lang="en-GB" baseline="30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00A31D-3A83-4393-82CB-3273AC23166B}"/>
              </a:ext>
            </a:extLst>
          </p:cNvPr>
          <p:cNvSpPr/>
          <p:nvPr/>
        </p:nvSpPr>
        <p:spPr>
          <a:xfrm>
            <a:off x="1849661" y="4353195"/>
            <a:ext cx="137160" cy="137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6"/>
            <a:extLst>
              <a:ext uri="{FF2B5EF4-FFF2-40B4-BE49-F238E27FC236}">
                <a16:creationId xmlns:a16="http://schemas.microsoft.com/office/drawing/2014/main" id="{01CE941F-2C10-4D31-85FD-68E3D2BB17F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hlinkClick r:id="rId6"/>
            <a:extLst>
              <a:ext uri="{FF2B5EF4-FFF2-40B4-BE49-F238E27FC236}">
                <a16:creationId xmlns:a16="http://schemas.microsoft.com/office/drawing/2014/main" id="{D466F85F-B7F4-40D7-9009-D301D98BF39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0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  <p:bldP spid="75" grpId="0"/>
      <p:bldP spid="79" grpId="0"/>
      <p:bldP spid="81" grpId="0"/>
      <p:bldP spid="83" grpId="0"/>
      <p:bldP spid="43" grpId="0"/>
      <p:bldP spid="45" grpId="0"/>
      <p:bldP spid="53" grpId="0"/>
      <p:bldP spid="54" grpId="0"/>
      <p:bldP spid="55" grpId="0"/>
      <p:bldP spid="59" grpId="0"/>
      <p:bldP spid="62" grpId="0"/>
      <p:bldP spid="63" grpId="0"/>
      <p:bldP spid="64" grpId="0"/>
      <p:bldP spid="72" grpId="0"/>
      <p:bldP spid="76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Cone</a:t>
            </a:r>
          </a:p>
        </p:txBody>
      </p:sp>
      <p:pic>
        <p:nvPicPr>
          <p:cNvPr id="154663" name="Picture 39" descr="C:\WINDOWS\Desktop\mycone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4400" y="2133600"/>
            <a:ext cx="1752600" cy="2362200"/>
          </a:xfrm>
          <a:prstGeom prst="rect">
            <a:avLst/>
          </a:prstGeom>
          <a:noFill/>
        </p:spPr>
      </p:pic>
      <p:sp>
        <p:nvSpPr>
          <p:cNvPr id="154664" name="Text Box 40"/>
          <p:cNvSpPr txBox="1">
            <a:spLocks noChangeArrowheads="1"/>
          </p:cNvSpPr>
          <p:nvPr/>
        </p:nvSpPr>
        <p:spPr bwMode="auto">
          <a:xfrm>
            <a:off x="4038600" y="2082711"/>
            <a:ext cx="48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+mn-lt"/>
              </a:rPr>
              <a:t>The point of the cone is directly above the centre of the circular base.</a:t>
            </a:r>
          </a:p>
        </p:txBody>
      </p:sp>
      <p:sp>
        <p:nvSpPr>
          <p:cNvPr id="154665" name="Text Box 41"/>
          <p:cNvSpPr txBox="1">
            <a:spLocks noChangeArrowheads="1"/>
          </p:cNvSpPr>
          <p:nvPr/>
        </p:nvSpPr>
        <p:spPr bwMode="auto">
          <a:xfrm>
            <a:off x="4038600" y="1676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>
                <a:latin typeface="+mn-lt"/>
              </a:rPr>
              <a:t>Key Feature</a:t>
            </a:r>
          </a:p>
        </p:txBody>
      </p:sp>
      <p:sp>
        <p:nvSpPr>
          <p:cNvPr id="154666" name="Text Box 42"/>
          <p:cNvSpPr txBox="1">
            <a:spLocks noChangeArrowheads="1"/>
          </p:cNvSpPr>
          <p:nvPr/>
        </p:nvSpPr>
        <p:spPr bwMode="auto">
          <a:xfrm>
            <a:off x="4038600" y="5178425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Planes of Symmetry?</a:t>
            </a:r>
          </a:p>
        </p:txBody>
      </p:sp>
      <p:sp>
        <p:nvSpPr>
          <p:cNvPr id="154667" name="Text Box 43"/>
          <p:cNvSpPr txBox="1">
            <a:spLocks noChangeArrowheads="1"/>
          </p:cNvSpPr>
          <p:nvPr/>
        </p:nvSpPr>
        <p:spPr bwMode="auto">
          <a:xfrm>
            <a:off x="4038600" y="5635289"/>
            <a:ext cx="1447800" cy="39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</a:pPr>
            <a:r>
              <a:rPr lang="en-US" sz="2400" b="0">
                <a:latin typeface="+mn-lt"/>
              </a:rPr>
              <a:t>Infinite</a:t>
            </a:r>
          </a:p>
        </p:txBody>
      </p:sp>
      <p:sp>
        <p:nvSpPr>
          <p:cNvPr id="154670" name="Text Box 46"/>
          <p:cNvSpPr txBox="1">
            <a:spLocks noChangeArrowheads="1"/>
          </p:cNvSpPr>
          <p:nvPr/>
        </p:nvSpPr>
        <p:spPr bwMode="auto">
          <a:xfrm>
            <a:off x="4038600" y="3426768"/>
            <a:ext cx="37487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latin typeface="+mn-lt"/>
              </a:rPr>
              <a:t>Faces, Corners and Edges</a:t>
            </a:r>
          </a:p>
        </p:txBody>
      </p:sp>
      <p:sp>
        <p:nvSpPr>
          <p:cNvPr id="154672" name="Text Box 48"/>
          <p:cNvSpPr txBox="1">
            <a:spLocks noChangeArrowheads="1"/>
          </p:cNvSpPr>
          <p:nvPr/>
        </p:nvSpPr>
        <p:spPr bwMode="auto">
          <a:xfrm>
            <a:off x="4038600" y="3819436"/>
            <a:ext cx="48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0">
                <a:latin typeface="+mn-lt"/>
              </a:rPr>
              <a:t>The normal definitions of faces, corners and edges are not appropriate for a cone.</a:t>
            </a:r>
            <a:endParaRPr lang="en-US" sz="2400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FE2604-F46C-4CC3-A513-3DB0725465C2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cone is a special type of 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with a circular base, so it does not have triangular faces. </a:t>
            </a:r>
            <a:endParaRPr lang="en-GB" dirty="0">
              <a:latin typeface="+mn-lt"/>
            </a:endParaRPr>
          </a:p>
        </p:txBody>
      </p:sp>
      <p:sp>
        <p:nvSpPr>
          <p:cNvPr id="11" name="Rectangle 10">
            <a:hlinkClick r:id="rId3"/>
            <a:extLst>
              <a:ext uri="{FF2B5EF4-FFF2-40B4-BE49-F238E27FC236}">
                <a16:creationId xmlns:a16="http://schemas.microsoft.com/office/drawing/2014/main" id="{1E6A95D0-C742-4D80-97DA-95FD1C385AF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3"/>
            <a:extLst>
              <a:ext uri="{FF2B5EF4-FFF2-40B4-BE49-F238E27FC236}">
                <a16:creationId xmlns:a16="http://schemas.microsoft.com/office/drawing/2014/main" id="{0EE088FC-7CFB-42E6-B94B-F405DC03527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4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4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64" grpId="0" autoUpdateAnimBg="0"/>
      <p:bldP spid="154665" grpId="0" autoUpdateAnimBg="0"/>
      <p:bldP spid="154666" grpId="0" autoUpdateAnimBg="0"/>
      <p:bldP spid="154667" grpId="0" autoUpdateAnimBg="0"/>
      <p:bldP spid="154670" grpId="0" autoUpdateAnimBg="0"/>
      <p:bldP spid="1546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22257D-B85D-44F2-89CB-E55A7678912C}"/>
              </a:ext>
            </a:extLst>
          </p:cNvPr>
          <p:cNvSpPr txBox="1"/>
          <p:nvPr/>
        </p:nvSpPr>
        <p:spPr>
          <a:xfrm>
            <a:off x="342331" y="-5434"/>
            <a:ext cx="67818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336600"/>
                </a:solidFill>
                <a:latin typeface="+mn-lt"/>
              </a:rPr>
              <a:t>Volume of a cone</a:t>
            </a:r>
            <a:endParaRPr lang="en-GB" sz="3600" dirty="0">
              <a:solidFill>
                <a:srgbClr val="336600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DB344-42CF-4855-B0CA-65B7D728E1EC}"/>
              </a:ext>
            </a:extLst>
          </p:cNvPr>
          <p:cNvSpPr txBox="1"/>
          <p:nvPr/>
        </p:nvSpPr>
        <p:spPr>
          <a:xfrm>
            <a:off x="457200" y="762000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The cone is a special type of a </a:t>
            </a:r>
            <a:r>
              <a:rPr lang="en-US" b="1" i="0" dirty="0">
                <a:solidFill>
                  <a:srgbClr val="222222"/>
                </a:solidFill>
                <a:effectLst/>
                <a:latin typeface="+mn-lt"/>
              </a:rPr>
              <a:t>pyramid</a:t>
            </a:r>
            <a:r>
              <a:rPr lang="en-US" b="0" i="0" dirty="0">
                <a:solidFill>
                  <a:srgbClr val="222222"/>
                </a:solidFill>
                <a:effectLst/>
                <a:latin typeface="+mn-lt"/>
              </a:rPr>
              <a:t> with a circular base, so it does not have triangular faces. </a:t>
            </a:r>
            <a:endParaRPr lang="en-GB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AF33B-BBA6-4384-B876-976D3B2C1804}"/>
              </a:ext>
            </a:extLst>
          </p:cNvPr>
          <p:cNvSpPr txBox="1"/>
          <p:nvPr/>
        </p:nvSpPr>
        <p:spPr>
          <a:xfrm>
            <a:off x="596333" y="3554709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the cone is the same as of any pyramid: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BC5E0A-ECDD-47E8-A7FA-7869C70DF72F}"/>
                  </a:ext>
                </a:extLst>
              </p:cNvPr>
              <p:cNvSpPr txBox="1"/>
              <p:nvPr/>
            </p:nvSpPr>
            <p:spPr>
              <a:xfrm>
                <a:off x="3092109" y="4473281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BC5E0A-ECDD-47E8-A7FA-7869C70DF7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2109" y="4473281"/>
                <a:ext cx="861086" cy="526939"/>
              </a:xfrm>
              <a:prstGeom prst="rect">
                <a:avLst/>
              </a:prstGeom>
              <a:blipFill>
                <a:blip r:embed="rId2"/>
                <a:stretch>
                  <a:fillRect l="-7092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69F8C5D-B2C7-47E8-B4C2-A08D105FC501}"/>
              </a:ext>
            </a:extLst>
          </p:cNvPr>
          <p:cNvSpPr txBox="1"/>
          <p:nvPr/>
        </p:nvSpPr>
        <p:spPr>
          <a:xfrm>
            <a:off x="3746459" y="4499202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(base area</a:t>
            </a:r>
            <a:endParaRPr lang="en-GB" sz="200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BE61C-F1C4-488D-9623-ADD8C9F5C424}"/>
              </a:ext>
            </a:extLst>
          </p:cNvPr>
          <p:cNvSpPr txBox="1"/>
          <p:nvPr/>
        </p:nvSpPr>
        <p:spPr>
          <a:xfrm>
            <a:off x="5168823" y="4502543"/>
            <a:ext cx="1299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x height)</a:t>
            </a:r>
            <a:endParaRPr lang="en-GB" sz="2000" dirty="0">
              <a:latin typeface="+mn-lt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157299C-C7D5-4ED3-A23F-586A7E2C07AD}"/>
              </a:ext>
            </a:extLst>
          </p:cNvPr>
          <p:cNvGrpSpPr/>
          <p:nvPr/>
        </p:nvGrpSpPr>
        <p:grpSpPr>
          <a:xfrm>
            <a:off x="3437709" y="1823116"/>
            <a:ext cx="1739841" cy="1643967"/>
            <a:chOff x="2969801" y="1905159"/>
            <a:chExt cx="1739841" cy="1643967"/>
          </a:xfrm>
        </p:grpSpPr>
        <p:sp>
          <p:nvSpPr>
            <p:cNvPr id="8" name="Arc 7">
              <a:extLst>
                <a:ext uri="{FF2B5EF4-FFF2-40B4-BE49-F238E27FC236}">
                  <a16:creationId xmlns:a16="http://schemas.microsoft.com/office/drawing/2014/main" id="{A1E6F12C-6678-40AE-ADF9-70AD0D616085}"/>
                </a:ext>
              </a:extLst>
            </p:cNvPr>
            <p:cNvSpPr/>
            <p:nvPr/>
          </p:nvSpPr>
          <p:spPr>
            <a:xfrm>
              <a:off x="2971800" y="2971801"/>
              <a:ext cx="1737360" cy="533400"/>
            </a:xfrm>
            <a:prstGeom prst="arc">
              <a:avLst>
                <a:gd name="adj1" fmla="val 28361"/>
                <a:gd name="adj2" fmla="val 10762227"/>
              </a:avLst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CBF76F39-0688-4725-B8BE-ADEAC3DE8DCC}"/>
                </a:ext>
              </a:extLst>
            </p:cNvPr>
            <p:cNvSpPr/>
            <p:nvPr/>
          </p:nvSpPr>
          <p:spPr>
            <a:xfrm flipV="1">
              <a:off x="2971800" y="3015726"/>
              <a:ext cx="1737360" cy="533400"/>
            </a:xfrm>
            <a:prstGeom prst="arc">
              <a:avLst>
                <a:gd name="adj1" fmla="val 71742"/>
                <a:gd name="adj2" fmla="val 10762227"/>
              </a:avLst>
            </a:prstGeom>
            <a:ln w="222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12D026-97A5-4595-AA74-B60A008324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69801" y="1905159"/>
              <a:ext cx="866856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36E77B-8D59-4928-9A15-B4D023585EEF}"/>
                </a:ext>
              </a:extLst>
            </p:cNvPr>
            <p:cNvCxnSpPr>
              <a:cxnSpLocks/>
            </p:cNvCxnSpPr>
            <p:nvPr/>
          </p:nvCxnSpPr>
          <p:spPr>
            <a:xfrm>
              <a:off x="3839138" y="1905159"/>
              <a:ext cx="870504" cy="135933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1666809-1C67-4599-AA68-BB0C0ADBB026}"/>
              </a:ext>
            </a:extLst>
          </p:cNvPr>
          <p:cNvSpPr txBox="1"/>
          <p:nvPr/>
        </p:nvSpPr>
        <p:spPr>
          <a:xfrm>
            <a:off x="4304565" y="1492232"/>
            <a:ext cx="1023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n-lt"/>
              </a:rPr>
              <a:t>apex</a:t>
            </a:r>
            <a:endParaRPr lang="en-GB" sz="2000" dirty="0">
              <a:latin typeface="+mn-lt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17C945-DC3C-42B2-B034-C476C98B035B}"/>
              </a:ext>
            </a:extLst>
          </p:cNvPr>
          <p:cNvCxnSpPr>
            <a:cxnSpLocks/>
          </p:cNvCxnSpPr>
          <p:nvPr/>
        </p:nvCxnSpPr>
        <p:spPr>
          <a:xfrm>
            <a:off x="4290761" y="1856605"/>
            <a:ext cx="0" cy="1307592"/>
          </a:xfrm>
          <a:prstGeom prst="line">
            <a:avLst/>
          </a:prstGeom>
          <a:ln w="19050">
            <a:solidFill>
              <a:srgbClr val="0070C0"/>
            </a:solidFill>
            <a:prstDash val="sysDash"/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2EA33B-F535-4A2C-85BF-FC561A2B0446}"/>
              </a:ext>
            </a:extLst>
          </p:cNvPr>
          <p:cNvCxnSpPr>
            <a:cxnSpLocks/>
          </p:cNvCxnSpPr>
          <p:nvPr/>
        </p:nvCxnSpPr>
        <p:spPr>
          <a:xfrm>
            <a:off x="4304565" y="3181314"/>
            <a:ext cx="822960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C48EAB7-4E0E-47E6-B289-7768B9B57935}"/>
              </a:ext>
            </a:extLst>
          </p:cNvPr>
          <p:cNvSpPr txBox="1"/>
          <p:nvPr/>
        </p:nvSpPr>
        <p:spPr>
          <a:xfrm>
            <a:off x="4243445" y="237458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+mn-lt"/>
              </a:rPr>
              <a:t>Height (</a:t>
            </a:r>
            <a:r>
              <a:rPr lang="en-US" sz="2000" i="1" dirty="0">
                <a:solidFill>
                  <a:srgbClr val="0070C0"/>
                </a:solidFill>
                <a:cs typeface="Times New Roman" panose="02020603050405020304" pitchFamily="18" charset="0"/>
              </a:rPr>
              <a:t>h</a:t>
            </a:r>
            <a:r>
              <a:rPr lang="en-US" sz="2000" dirty="0">
                <a:solidFill>
                  <a:srgbClr val="0070C0"/>
                </a:solidFill>
                <a:latin typeface="+mn-lt"/>
              </a:rPr>
              <a:t>)</a:t>
            </a:r>
            <a:endParaRPr lang="en-GB" sz="2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AA35376-170A-4A60-A4D7-0ED05EEE0CD0}"/>
              </a:ext>
            </a:extLst>
          </p:cNvPr>
          <p:cNvSpPr txBox="1"/>
          <p:nvPr/>
        </p:nvSpPr>
        <p:spPr>
          <a:xfrm>
            <a:off x="2520597" y="1983509"/>
            <a:ext cx="1620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+mn-lt"/>
              </a:rPr>
              <a:t>Slant height (</a:t>
            </a:r>
            <a:r>
              <a:rPr lang="en-US" sz="2000" i="1" dirty="0">
                <a:solidFill>
                  <a:srgbClr val="C00000"/>
                </a:solidFill>
                <a:cs typeface="Times New Roman" panose="02020603050405020304" pitchFamily="18" charset="0"/>
              </a:rPr>
              <a:t>l</a:t>
            </a:r>
            <a:r>
              <a:rPr lang="en-US" sz="2000" dirty="0">
                <a:solidFill>
                  <a:srgbClr val="C00000"/>
                </a:solidFill>
                <a:latin typeface="+mn-lt"/>
              </a:rPr>
              <a:t>)</a:t>
            </a:r>
            <a:endParaRPr lang="en-GB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F088E22-D369-4DCD-9460-6C6E111FA05A}"/>
              </a:ext>
            </a:extLst>
          </p:cNvPr>
          <p:cNvSpPr/>
          <p:nvPr/>
        </p:nvSpPr>
        <p:spPr>
          <a:xfrm>
            <a:off x="4290279" y="3035528"/>
            <a:ext cx="113492" cy="12866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E66CC2-50F4-4D38-8186-DFEA86245EC9}"/>
              </a:ext>
            </a:extLst>
          </p:cNvPr>
          <p:cNvSpPr txBox="1"/>
          <p:nvPr/>
        </p:nvSpPr>
        <p:spPr>
          <a:xfrm>
            <a:off x="5168823" y="2993609"/>
            <a:ext cx="1465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+mn-lt"/>
              </a:rPr>
              <a:t>radius (</a:t>
            </a:r>
            <a:r>
              <a:rPr lang="en-US" sz="2000" i="1" dirty="0">
                <a:solidFill>
                  <a:srgbClr val="FF0000"/>
                </a:solidFill>
                <a:cs typeface="Times New Roman" panose="02020603050405020304" pitchFamily="18" charset="0"/>
              </a:rPr>
              <a:t>r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)</a:t>
            </a:r>
            <a:endParaRPr lang="en-GB" sz="2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E41E98-E7D9-4492-A708-E1F1512F2DE5}"/>
              </a:ext>
            </a:extLst>
          </p:cNvPr>
          <p:cNvSpPr txBox="1"/>
          <p:nvPr/>
        </p:nvSpPr>
        <p:spPr>
          <a:xfrm>
            <a:off x="529506" y="4992715"/>
            <a:ext cx="8229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Since we know that the base will always be a circle, the are of the base is </a:t>
            </a:r>
            <a:r>
              <a:rPr lang="en-GB" b="0" i="0" dirty="0">
                <a:solidFill>
                  <a:srgbClr val="222222"/>
                </a:solidFill>
                <a:effectLst/>
                <a:latin typeface="Symbol" panose="05050102010706020507" pitchFamily="18" charset="2"/>
              </a:rPr>
              <a:t>p</a:t>
            </a:r>
            <a:r>
              <a:rPr lang="en-GB" b="0" i="1" dirty="0">
                <a:solidFill>
                  <a:srgbClr val="222222"/>
                </a:solidFill>
                <a:effectLst/>
                <a:cs typeface="Times New Roman" panose="02020603050405020304" pitchFamily="18" charset="0"/>
              </a:rPr>
              <a:t>r</a:t>
            </a:r>
            <a:r>
              <a:rPr lang="en-GB" b="0" i="0" baseline="30000" dirty="0">
                <a:solidFill>
                  <a:srgbClr val="222222"/>
                </a:solidFill>
                <a:effectLst/>
                <a:latin typeface="+mn-lt"/>
              </a:rPr>
              <a:t>2</a:t>
            </a:r>
            <a:endParaRPr lang="en-GB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5AA6EC0-F240-4F6E-A49D-E410FA508A44}"/>
                  </a:ext>
                </a:extLst>
              </p:cNvPr>
              <p:cNvSpPr txBox="1"/>
              <p:nvPr/>
            </p:nvSpPr>
            <p:spPr>
              <a:xfrm>
                <a:off x="3429193" y="6156552"/>
                <a:ext cx="861086" cy="526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>
                    <a:cs typeface="Times New Roman" panose="02020603050405020304" pitchFamily="18" charset="0"/>
                  </a:rPr>
                  <a:t>V =</a:t>
                </a:r>
                <a:r>
                  <a:rPr lang="en-US" sz="20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5AA6EC0-F240-4F6E-A49D-E410FA508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193" y="6156552"/>
                <a:ext cx="861086" cy="526939"/>
              </a:xfrm>
              <a:prstGeom prst="rect">
                <a:avLst/>
              </a:prstGeom>
              <a:blipFill>
                <a:blip r:embed="rId3"/>
                <a:stretch>
                  <a:fillRect l="-7801" b="-8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4CEC40CF-894B-4ED0-B12C-436E34BA470F}"/>
              </a:ext>
            </a:extLst>
          </p:cNvPr>
          <p:cNvSpPr txBox="1"/>
          <p:nvPr/>
        </p:nvSpPr>
        <p:spPr>
          <a:xfrm>
            <a:off x="4083543" y="6182473"/>
            <a:ext cx="1502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222222"/>
                </a:solidFill>
                <a:latin typeface="Symbol" panose="05050102010706020507" pitchFamily="18" charset="2"/>
              </a:rPr>
              <a:t>p</a:t>
            </a:r>
            <a:r>
              <a:rPr lang="en-GB" sz="2000" i="1" dirty="0">
                <a:solidFill>
                  <a:srgbClr val="222222"/>
                </a:solidFill>
                <a:cs typeface="Times New Roman" panose="02020603050405020304" pitchFamily="18" charset="0"/>
              </a:rPr>
              <a:t>r</a:t>
            </a:r>
            <a:r>
              <a:rPr lang="en-GB" sz="2000" baseline="30000" dirty="0">
                <a:solidFill>
                  <a:srgbClr val="222222"/>
                </a:solidFill>
              </a:rPr>
              <a:t>2</a:t>
            </a:r>
            <a:r>
              <a:rPr lang="en-GB" sz="2000" i="1" dirty="0">
                <a:solidFill>
                  <a:srgbClr val="222222"/>
                </a:solidFill>
              </a:rPr>
              <a:t>h</a:t>
            </a:r>
            <a:endParaRPr lang="en-GB" sz="2000" i="1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0DB81F-89B1-4323-B62A-C68FC3434171}"/>
              </a:ext>
            </a:extLst>
          </p:cNvPr>
          <p:cNvSpPr txBox="1"/>
          <p:nvPr/>
        </p:nvSpPr>
        <p:spPr>
          <a:xfrm>
            <a:off x="499936" y="5736028"/>
            <a:ext cx="8229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rgbClr val="222222"/>
                </a:solidFill>
                <a:effectLst/>
                <a:latin typeface="+mn-lt"/>
              </a:rPr>
              <a:t>The formula to calculate the volume of the cone is</a:t>
            </a:r>
            <a:endParaRPr lang="en-GB" dirty="0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3EF80673-9F70-414B-8D8A-77BC8C96F9E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4"/>
            <a:extLst>
              <a:ext uri="{FF2B5EF4-FFF2-40B4-BE49-F238E27FC236}">
                <a16:creationId xmlns:a16="http://schemas.microsoft.com/office/drawing/2014/main" id="{CCBDD52B-1D11-40B3-B2D9-79A9B147658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1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20" grpId="0"/>
      <p:bldP spid="23" grpId="0"/>
      <p:bldP spid="24" grpId="0"/>
      <p:bldP spid="25" grpId="0" animBg="1"/>
      <p:bldP spid="27" grpId="0"/>
      <p:bldP spid="28" grpId="0"/>
      <p:bldP spid="29" grpId="0"/>
      <p:bldP spid="30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3124</TotalTime>
  <Words>2069</Words>
  <Application>Microsoft Office PowerPoint</Application>
  <PresentationFormat>On-screen Show (4:3)</PresentationFormat>
  <Paragraphs>375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Volume and surface area of pyramid, right cone, sphere and hemisphere.</vt:lpstr>
      <vt:lpstr>Square-Based Pyramid</vt:lpstr>
      <vt:lpstr>PowerPoint Presentation</vt:lpstr>
      <vt:lpstr>PowerPoint Presentation</vt:lpstr>
      <vt:lpstr>Volume of a pyramid</vt:lpstr>
      <vt:lpstr>PowerPoint Presentation</vt:lpstr>
      <vt:lpstr>PowerPoint Presentation</vt:lpstr>
      <vt:lpstr>Cone</vt:lpstr>
      <vt:lpstr>PowerPoint Presentation</vt:lpstr>
      <vt:lpstr>Worked examples</vt:lpstr>
      <vt:lpstr>Worked examples</vt:lpstr>
      <vt:lpstr>Worked examples</vt:lpstr>
      <vt:lpstr>Worked examples</vt:lpstr>
      <vt:lpstr>PowerPoint Presentation</vt:lpstr>
      <vt:lpstr>PowerPoint Presentation</vt:lpstr>
      <vt:lpstr>Sphere</vt:lpstr>
      <vt:lpstr>Volume and surface area of a sphere</vt:lpstr>
      <vt:lpstr>Volume of a sphere</vt:lpstr>
      <vt:lpstr>Volume of a sphere</vt:lpstr>
      <vt:lpstr>Surface area of a sphere</vt:lpstr>
      <vt:lpstr>Surface area of a sphere</vt:lpstr>
      <vt:lpstr>Volume and Surface area of a hemisphere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Volume and surface area of pyramid, right cone, sphere and hemisphere.</dc:title>
  <dc:creator>Mathssupport</dc:creator>
  <cp:lastModifiedBy>Orlando Hurtado</cp:lastModifiedBy>
  <cp:revision>72</cp:revision>
  <dcterms:created xsi:type="dcterms:W3CDTF">2020-07-20T10:03:02Z</dcterms:created>
  <dcterms:modified xsi:type="dcterms:W3CDTF">2023-07-28T17:44:29Z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