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81" r:id="rId4"/>
    <p:sldId id="283" r:id="rId5"/>
    <p:sldId id="284" r:id="rId6"/>
    <p:sldId id="299" r:id="rId7"/>
    <p:sldId id="300" r:id="rId8"/>
    <p:sldId id="286" r:id="rId9"/>
    <p:sldId id="287" r:id="rId10"/>
    <p:sldId id="302" r:id="rId11"/>
    <p:sldId id="301" r:id="rId12"/>
    <p:sldId id="298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DC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49E-4916-96A0-58F6B4613C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132632"/>
        <c:axId val="271389504"/>
      </c:scatterChart>
      <c:valAx>
        <c:axId val="270132632"/>
        <c:scaling>
          <c:orientation val="minMax"/>
          <c:max val="4"/>
          <c:min val="-4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89504"/>
        <c:crosses val="autoZero"/>
        <c:crossBetween val="midCat"/>
        <c:majorUnit val="1"/>
        <c:minorUnit val="0.25"/>
      </c:valAx>
      <c:valAx>
        <c:axId val="271389504"/>
        <c:scaling>
          <c:orientation val="minMax"/>
          <c:max val="6"/>
          <c:min val="-6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0132632"/>
        <c:crosses val="autoZero"/>
        <c:crossBetween val="midCat"/>
        <c:majorUnit val="1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1FD-48A8-A521-73B5A3781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1393032"/>
        <c:axId val="271394208"/>
      </c:scatterChart>
      <c:valAx>
        <c:axId val="271393032"/>
        <c:scaling>
          <c:orientation val="minMax"/>
          <c:max val="4"/>
          <c:min val="-4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94208"/>
        <c:crosses val="autoZero"/>
        <c:crossBetween val="midCat"/>
        <c:majorUnit val="1"/>
        <c:minorUnit val="0.25"/>
      </c:valAx>
      <c:valAx>
        <c:axId val="271394208"/>
        <c:scaling>
          <c:orientation val="minMax"/>
          <c:max val="6"/>
          <c:min val="-6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93032"/>
        <c:crosses val="autoZero"/>
        <c:crossBetween val="midCat"/>
        <c:majorUnit val="1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BEA-4464-9283-D513E0510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1391464"/>
        <c:axId val="271391072"/>
      </c:scatterChart>
      <c:valAx>
        <c:axId val="271391464"/>
        <c:scaling>
          <c:orientation val="minMax"/>
          <c:max val="4"/>
          <c:min val="-4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91072"/>
        <c:crosses val="autoZero"/>
        <c:crossBetween val="midCat"/>
        <c:majorUnit val="1"/>
        <c:minorUnit val="0.25"/>
      </c:valAx>
      <c:valAx>
        <c:axId val="271391072"/>
        <c:scaling>
          <c:orientation val="minMax"/>
          <c:max val="6"/>
          <c:min val="-6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91464"/>
        <c:crosses val="autoZero"/>
        <c:crossBetween val="midCat"/>
        <c:majorUnit val="1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176-49AF-870B-22689BD10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132632"/>
        <c:axId val="271389504"/>
      </c:scatterChart>
      <c:valAx>
        <c:axId val="270132632"/>
        <c:scaling>
          <c:orientation val="minMax"/>
          <c:max val="4"/>
          <c:min val="-4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one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89504"/>
        <c:crosses val="autoZero"/>
        <c:crossBetween val="midCat"/>
        <c:majorUnit val="1"/>
        <c:minorUnit val="0.25"/>
      </c:valAx>
      <c:valAx>
        <c:axId val="271389504"/>
        <c:scaling>
          <c:orientation val="minMax"/>
          <c:max val="6"/>
          <c:min val="-6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one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0132632"/>
        <c:crosses val="autoZero"/>
        <c:crossBetween val="midCat"/>
        <c:majorUnit val="1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416-43F8-A1DD-F16E5A9011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132632"/>
        <c:axId val="271389504"/>
      </c:scatterChart>
      <c:valAx>
        <c:axId val="270132632"/>
        <c:scaling>
          <c:orientation val="minMax"/>
          <c:max val="4"/>
          <c:min val="-4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one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89504"/>
        <c:crosses val="autoZero"/>
        <c:crossBetween val="midCat"/>
        <c:majorUnit val="1"/>
        <c:minorUnit val="0.25"/>
      </c:valAx>
      <c:valAx>
        <c:axId val="271389504"/>
        <c:scaling>
          <c:orientation val="minMax"/>
          <c:max val="6"/>
          <c:min val="-6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one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0132632"/>
        <c:crosses val="autoZero"/>
        <c:crossBetween val="midCat"/>
        <c:majorUnit val="1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70E-4AC2-AC83-78E4D48AF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1387544"/>
        <c:axId val="271393816"/>
      </c:scatterChart>
      <c:valAx>
        <c:axId val="271387544"/>
        <c:scaling>
          <c:orientation val="minMax"/>
          <c:max val="4"/>
          <c:min val="-4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one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93816"/>
        <c:crosses val="autoZero"/>
        <c:crossBetween val="midCat"/>
        <c:majorUnit val="1"/>
        <c:minorUnit val="0.25"/>
      </c:valAx>
      <c:valAx>
        <c:axId val="271393816"/>
        <c:scaling>
          <c:orientation val="minMax"/>
          <c:max val="6"/>
          <c:min val="-6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one"/>
        <c:spPr>
          <a:ln w="22225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87544"/>
        <c:crosses val="autoZero"/>
        <c:crossBetween val="midCat"/>
        <c:majorUnit val="1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01B-4547-893A-F218501CFB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1391856"/>
        <c:axId val="271392640"/>
      </c:scatterChart>
      <c:valAx>
        <c:axId val="271391856"/>
        <c:scaling>
          <c:orientation val="minMax"/>
          <c:max val="20"/>
          <c:min val="-12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92640"/>
        <c:crosses val="autoZero"/>
        <c:crossBetween val="midCat"/>
        <c:majorUnit val="4"/>
        <c:minorUnit val="1"/>
      </c:valAx>
      <c:valAx>
        <c:axId val="271392640"/>
        <c:scaling>
          <c:orientation val="minMax"/>
          <c:max val="6"/>
          <c:min val="-6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91856"/>
        <c:crosses val="autoZero"/>
        <c:crossBetween val="midCat"/>
        <c:majorUnit val="1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176-49AF-870B-22689BD10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132632"/>
        <c:axId val="271389504"/>
      </c:scatterChart>
      <c:valAx>
        <c:axId val="270132632"/>
        <c:scaling>
          <c:orientation val="minMax"/>
          <c:max val="4"/>
          <c:min val="-4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one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1389504"/>
        <c:crosses val="autoZero"/>
        <c:crossBetween val="midCat"/>
        <c:majorUnit val="1"/>
        <c:minorUnit val="0.25"/>
      </c:valAx>
      <c:valAx>
        <c:axId val="271389504"/>
        <c:scaling>
          <c:orientation val="minMax"/>
          <c:max val="6"/>
          <c:min val="-6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one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70132632"/>
        <c:crosses val="autoZero"/>
        <c:crossBetween val="midCat"/>
        <c:majorUnit val="1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05749-45B5-4506-AB58-D1573FD46A45}" type="slidenum">
              <a:rPr lang="en-GB" altLang="en-US">
                <a:solidFill>
                  <a:srgbClr val="000000"/>
                </a:solidFill>
              </a:rPr>
              <a:pPr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GB" altLang="en-US"/>
              <a:t>Tell students that the graph on the left shows exponential growth while the graph on the right shows exponential decay.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893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3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GB" dirty="0"/>
              <a:t>Discuss the behaviour of the function as the value of </a:t>
            </a:r>
            <a:r>
              <a:rPr lang="en-GB" i="1" dirty="0"/>
              <a:t>x</a:t>
            </a:r>
            <a:r>
              <a:rPr lang="en-GB" dirty="0"/>
              <a:t> approaches 0.</a:t>
            </a:r>
          </a:p>
          <a:p>
            <a:r>
              <a:rPr lang="en-GB" dirty="0"/>
              <a:t>Ask students to imagine drawing this function with a pencil. It cannot be drawn without taking the pencil off the page and is therefore defined as discontinuous.</a:t>
            </a:r>
          </a:p>
        </p:txBody>
      </p:sp>
    </p:spTree>
    <p:extLst>
      <p:ext uri="{BB962C8B-B14F-4D97-AF65-F5344CB8AC3E}">
        <p14:creationId xmlns:p14="http://schemas.microsoft.com/office/powerpoint/2010/main" val="3711870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4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730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5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481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8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483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9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63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57DF3C6-B5AE-4A24-A495-A5477912C4AA}"/>
              </a:ext>
            </a:extLst>
          </p:cNvPr>
          <p:cNvSpPr/>
          <p:nvPr userDrawn="1"/>
        </p:nvSpPr>
        <p:spPr>
          <a:xfrm>
            <a:off x="587869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60BBFE7-2C30-416F-8073-2A7E7F28777B}"/>
              </a:ext>
            </a:extLst>
          </p:cNvPr>
          <p:cNvSpPr/>
          <p:nvPr userDrawn="1"/>
        </p:nvSpPr>
        <p:spPr>
          <a:xfrm>
            <a:off x="587869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3804B7-3979-43D5-B16E-4DD6B4E63470}"/>
              </a:ext>
            </a:extLst>
          </p:cNvPr>
          <p:cNvSpPr/>
          <p:nvPr userDrawn="1"/>
        </p:nvSpPr>
        <p:spPr>
          <a:xfrm>
            <a:off x="587869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11" Type="http://schemas.openxmlformats.org/officeDocument/2006/relationships/chart" Target="../charts/chart1.xml"/><Relationship Id="rId10" Type="http://schemas.openxmlformats.org/officeDocument/2006/relationships/image" Target="../media/image50.png"/><Relationship Id="rId9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chart" Target="../charts/chart7.xml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8.png"/><Relationship Id="rId5" Type="http://schemas.openxmlformats.org/officeDocument/2006/relationships/image" Target="../media/image13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24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Logarithmic functions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2743200" indent="-2743200"/>
            <a:r>
              <a:rPr lang="en-US" dirty="0"/>
              <a:t>LO: To sketch logarithmic functions.</a:t>
            </a:r>
          </a:p>
          <a:p>
            <a:pPr marL="633413" indent="-633413"/>
            <a:r>
              <a:rPr lang="en-US" dirty="0"/>
              <a:t>	To identify the properties of the </a:t>
            </a:r>
            <a:r>
              <a:rPr lang="en-US"/>
              <a:t>logarithmic function.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44728E8F-12F6-41CE-9D6D-EEC2C7BBCA1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1E7D3D7-0AC7-4763-ABAA-ED656E1FF18B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>
            <a:extLst>
              <a:ext uri="{FF2B5EF4-FFF2-40B4-BE49-F238E27FC236}">
                <a16:creationId xmlns:a16="http://schemas.microsoft.com/office/drawing/2014/main" id="{62E4F817-7CE3-8B37-AA82-BED852C678F1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-76200"/>
            <a:ext cx="8229600" cy="70609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GB" sz="2800" b="1" dirty="0"/>
              <a:t>The logarithmic function</a:t>
            </a:r>
            <a:endParaRPr lang="en-GB" sz="2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C5641951-2B78-0381-2A01-833005F35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69" y="728446"/>
            <a:ext cx="2326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Letting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010066"/>
                </a:solidFill>
              </a:rPr>
              <a:t>= </a:t>
            </a:r>
            <a:r>
              <a:rPr lang="en-GB" sz="2400" b="1" i="1" dirty="0" err="1">
                <a:solidFill>
                  <a:srgbClr val="010066"/>
                </a:solidFill>
              </a:rPr>
              <a:t>a</a:t>
            </a:r>
            <a:r>
              <a:rPr lang="en-GB" sz="2400" b="1" i="1" baseline="30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28772C5-61CB-3E04-71C6-A14A47A4A6D6}"/>
              </a:ext>
            </a:extLst>
          </p:cNvPr>
          <p:cNvGraphicFramePr/>
          <p:nvPr/>
        </p:nvGraphicFramePr>
        <p:xfrm>
          <a:off x="679450" y="2037604"/>
          <a:ext cx="3068638" cy="472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reeform 1">
            <a:extLst>
              <a:ext uri="{FF2B5EF4-FFF2-40B4-BE49-F238E27FC236}">
                <a16:creationId xmlns:a16="http://schemas.microsoft.com/office/drawing/2014/main" id="{062D840F-70F2-A6E5-1DA1-E0E443154846}"/>
              </a:ext>
            </a:extLst>
          </p:cNvPr>
          <p:cNvSpPr/>
          <p:nvPr/>
        </p:nvSpPr>
        <p:spPr>
          <a:xfrm flipH="1">
            <a:off x="1296341" y="2122207"/>
            <a:ext cx="2329200" cy="2181225"/>
          </a:xfrm>
          <a:custGeom>
            <a:avLst/>
            <a:gdLst>
              <a:gd name="connsiteX0" fmla="*/ 0 w 2328863"/>
              <a:gd name="connsiteY0" fmla="*/ 2181225 h 2181225"/>
              <a:gd name="connsiteX1" fmla="*/ 357188 w 2328863"/>
              <a:gd name="connsiteY1" fmla="*/ 2147887 h 2181225"/>
              <a:gd name="connsiteX2" fmla="*/ 709613 w 2328863"/>
              <a:gd name="connsiteY2" fmla="*/ 2114550 h 2181225"/>
              <a:gd name="connsiteX3" fmla="*/ 1057275 w 2328863"/>
              <a:gd name="connsiteY3" fmla="*/ 2024062 h 2181225"/>
              <a:gd name="connsiteX4" fmla="*/ 1409700 w 2328863"/>
              <a:gd name="connsiteY4" fmla="*/ 1824037 h 2181225"/>
              <a:gd name="connsiteX5" fmla="*/ 1752600 w 2328863"/>
              <a:gd name="connsiteY5" fmla="*/ 1466850 h 2181225"/>
              <a:gd name="connsiteX6" fmla="*/ 2109788 w 2328863"/>
              <a:gd name="connsiteY6" fmla="*/ 733425 h 2181225"/>
              <a:gd name="connsiteX7" fmla="*/ 2328863 w 2328863"/>
              <a:gd name="connsiteY7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8863" h="2181225">
                <a:moveTo>
                  <a:pt x="0" y="2181225"/>
                </a:moveTo>
                <a:lnTo>
                  <a:pt x="357188" y="2147887"/>
                </a:lnTo>
                <a:cubicBezTo>
                  <a:pt x="475457" y="2136774"/>
                  <a:pt x="592932" y="2135188"/>
                  <a:pt x="709613" y="2114550"/>
                </a:cubicBezTo>
                <a:cubicBezTo>
                  <a:pt x="826294" y="2093912"/>
                  <a:pt x="940594" y="2072481"/>
                  <a:pt x="1057275" y="2024062"/>
                </a:cubicBezTo>
                <a:cubicBezTo>
                  <a:pt x="1173956" y="1975643"/>
                  <a:pt x="1293813" y="1916906"/>
                  <a:pt x="1409700" y="1824037"/>
                </a:cubicBezTo>
                <a:cubicBezTo>
                  <a:pt x="1525588" y="1731168"/>
                  <a:pt x="1635919" y="1648619"/>
                  <a:pt x="1752600" y="1466850"/>
                </a:cubicBezTo>
                <a:cubicBezTo>
                  <a:pt x="1869281" y="1285081"/>
                  <a:pt x="2013744" y="977900"/>
                  <a:pt x="2109788" y="733425"/>
                </a:cubicBezTo>
                <a:cubicBezTo>
                  <a:pt x="2205832" y="488950"/>
                  <a:pt x="2267347" y="244475"/>
                  <a:pt x="232886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2481F3F0-E6B5-4BE8-9F85-D6131DB670AE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D2314-6EFE-D5D0-D50B-F16861BBE7D1}"/>
              </a:ext>
            </a:extLst>
          </p:cNvPr>
          <p:cNvSpPr txBox="1"/>
          <p:nvPr/>
        </p:nvSpPr>
        <p:spPr>
          <a:xfrm>
            <a:off x="2005097" y="3840605"/>
            <a:ext cx="304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386B5B-CFF1-7423-7BD7-BFB642710540}"/>
              </a:ext>
            </a:extLst>
          </p:cNvPr>
          <p:cNvSpPr txBox="1"/>
          <p:nvPr/>
        </p:nvSpPr>
        <p:spPr>
          <a:xfrm>
            <a:off x="2470674" y="4390727"/>
            <a:ext cx="304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1</a:t>
            </a:r>
          </a:p>
        </p:txBody>
      </p:sp>
      <p:sp>
        <p:nvSpPr>
          <p:cNvPr id="19" name="Text Box 34">
            <a:extLst>
              <a:ext uri="{FF2B5EF4-FFF2-40B4-BE49-F238E27FC236}">
                <a16:creationId xmlns:a16="http://schemas.microsoft.com/office/drawing/2014/main" id="{78AB635A-B3AD-C8A6-1D88-7E26C2ACC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4095" y="3905452"/>
            <a:ext cx="572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010066"/>
                </a:solidFill>
              </a:rPr>
              <a:t>(1, </a:t>
            </a:r>
            <a:r>
              <a:rPr lang="en-GB" altLang="en-US" sz="1400" i="1" dirty="0">
                <a:solidFill>
                  <a:srgbClr val="010066"/>
                </a:solidFill>
              </a:rPr>
              <a:t>a</a:t>
            </a:r>
            <a:r>
              <a:rPr lang="en-GB" altLang="en-US" sz="1400" dirty="0">
                <a:solidFill>
                  <a:srgbClr val="010066"/>
                </a:solidFill>
              </a:rPr>
              <a:t>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0477A4F-04C8-8127-36F5-E300DC068AB5}"/>
              </a:ext>
            </a:extLst>
          </p:cNvPr>
          <p:cNvSpPr/>
          <p:nvPr/>
        </p:nvSpPr>
        <p:spPr>
          <a:xfrm>
            <a:off x="1871553" y="359215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34">
                <a:extLst>
                  <a:ext uri="{FF2B5EF4-FFF2-40B4-BE49-F238E27FC236}">
                    <a16:creationId xmlns:a16="http://schemas.microsoft.com/office/drawing/2014/main" id="{57EA8C02-49A0-0F34-4418-EAAE817253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1344" y="3449891"/>
                <a:ext cx="644728" cy="329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dirty="0">
                    <a:solidFill>
                      <a:srgbClr val="010066"/>
                    </a:solidFill>
                  </a:rPr>
                  <a:t>(</a:t>
                </a:r>
                <a:r>
                  <a:rPr lang="en-GB" altLang="en-US" sz="1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–</a:t>
                </a:r>
                <a:r>
                  <a:rPr lang="en-GB" altLang="en-US" sz="1400" dirty="0">
                    <a:solidFill>
                      <a:srgbClr val="010066"/>
                    </a:solidFill>
                  </a:rPr>
                  <a:t>1,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altLang="en-US" sz="14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altLang="en-US" sz="14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4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14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altLang="en-US" sz="1400" dirty="0">
                    <a:solidFill>
                      <a:srgbClr val="010066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1" name="Text Box 34">
                <a:extLst>
                  <a:ext uri="{FF2B5EF4-FFF2-40B4-BE49-F238E27FC236}">
                    <a16:creationId xmlns:a16="http://schemas.microsoft.com/office/drawing/2014/main" id="{57EA8C02-49A0-0F34-4418-EAAE81725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1344" y="3449891"/>
                <a:ext cx="644728" cy="329834"/>
              </a:xfrm>
              <a:prstGeom prst="rect">
                <a:avLst/>
              </a:prstGeom>
              <a:blipFill>
                <a:blip r:embed="rId4"/>
                <a:stretch>
                  <a:fillRect l="-2830" t="-3704" r="-1887" b="-111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19">
            <a:extLst>
              <a:ext uri="{FF2B5EF4-FFF2-40B4-BE49-F238E27FC236}">
                <a16:creationId xmlns:a16="http://schemas.microsoft.com/office/drawing/2014/main" id="{BD15EE53-2B36-6CD0-295D-C80502B6B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950" y="1234877"/>
            <a:ext cx="5700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Finding the inverse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–1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40C12EF4-AA7B-4FD9-2C6B-11D58BCA393D}"/>
              </a:ext>
            </a:extLst>
          </p:cNvPr>
          <p:cNvSpPr/>
          <p:nvPr/>
        </p:nvSpPr>
        <p:spPr>
          <a:xfrm flipV="1">
            <a:off x="2295258" y="2139201"/>
            <a:ext cx="1365562" cy="2912137"/>
          </a:xfrm>
          <a:custGeom>
            <a:avLst/>
            <a:gdLst>
              <a:gd name="connsiteX0" fmla="*/ 1365955 w 1365955"/>
              <a:gd name="connsiteY0" fmla="*/ 0 h 2959100"/>
              <a:gd name="connsiteX1" fmla="*/ 673805 w 1365955"/>
              <a:gd name="connsiteY1" fmla="*/ 374650 h 2959100"/>
              <a:gd name="connsiteX2" fmla="*/ 324555 w 1365955"/>
              <a:gd name="connsiteY2" fmla="*/ 742950 h 2959100"/>
              <a:gd name="connsiteX3" fmla="*/ 134055 w 1365955"/>
              <a:gd name="connsiteY3" fmla="*/ 1111250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  <a:gd name="connsiteX0" fmla="*/ 1365955 w 1365955"/>
              <a:gd name="connsiteY0" fmla="*/ 0 h 2959100"/>
              <a:gd name="connsiteX1" fmla="*/ 673805 w 1365955"/>
              <a:gd name="connsiteY1" fmla="*/ 374650 h 2959100"/>
              <a:gd name="connsiteX2" fmla="*/ 324555 w 1365955"/>
              <a:gd name="connsiteY2" fmla="*/ 742950 h 2959100"/>
              <a:gd name="connsiteX3" fmla="*/ 123670 w 1365955"/>
              <a:gd name="connsiteY3" fmla="*/ 1123961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  <a:gd name="connsiteX0" fmla="*/ 1365955 w 1365955"/>
              <a:gd name="connsiteY0" fmla="*/ 0 h 2959100"/>
              <a:gd name="connsiteX1" fmla="*/ 673805 w 1365955"/>
              <a:gd name="connsiteY1" fmla="*/ 374650 h 2959100"/>
              <a:gd name="connsiteX2" fmla="*/ 267435 w 1365955"/>
              <a:gd name="connsiteY2" fmla="*/ 730239 h 2959100"/>
              <a:gd name="connsiteX3" fmla="*/ 123670 w 1365955"/>
              <a:gd name="connsiteY3" fmla="*/ 1123961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  <a:gd name="connsiteX0" fmla="*/ 1365955 w 1365955"/>
              <a:gd name="connsiteY0" fmla="*/ 0 h 2959100"/>
              <a:gd name="connsiteX1" fmla="*/ 569949 w 1365955"/>
              <a:gd name="connsiteY1" fmla="*/ 463626 h 2959100"/>
              <a:gd name="connsiteX2" fmla="*/ 267435 w 1365955"/>
              <a:gd name="connsiteY2" fmla="*/ 730239 h 2959100"/>
              <a:gd name="connsiteX3" fmla="*/ 123670 w 1365955"/>
              <a:gd name="connsiteY3" fmla="*/ 1123961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  <a:gd name="connsiteX0" fmla="*/ 1137473 w 1137473"/>
              <a:gd name="connsiteY0" fmla="*/ 0 h 2863769"/>
              <a:gd name="connsiteX1" fmla="*/ 569949 w 1137473"/>
              <a:gd name="connsiteY1" fmla="*/ 368295 h 2863769"/>
              <a:gd name="connsiteX2" fmla="*/ 267435 w 1137473"/>
              <a:gd name="connsiteY2" fmla="*/ 634908 h 2863769"/>
              <a:gd name="connsiteX3" fmla="*/ 123670 w 1137473"/>
              <a:gd name="connsiteY3" fmla="*/ 1028630 h 2863769"/>
              <a:gd name="connsiteX4" fmla="*/ 51505 w 1137473"/>
              <a:gd name="connsiteY4" fmla="*/ 1377869 h 2863769"/>
              <a:gd name="connsiteX5" fmla="*/ 7055 w 1137473"/>
              <a:gd name="connsiteY5" fmla="*/ 1752519 h 2863769"/>
              <a:gd name="connsiteX6" fmla="*/ 705 w 1137473"/>
              <a:gd name="connsiteY6" fmla="*/ 2863769 h 2863769"/>
              <a:gd name="connsiteX0" fmla="*/ 1137473 w 1137473"/>
              <a:gd name="connsiteY0" fmla="*/ 0 h 2863769"/>
              <a:gd name="connsiteX1" fmla="*/ 569949 w 1137473"/>
              <a:gd name="connsiteY1" fmla="*/ 368295 h 2863769"/>
              <a:gd name="connsiteX2" fmla="*/ 267435 w 1137473"/>
              <a:gd name="connsiteY2" fmla="*/ 634908 h 2863769"/>
              <a:gd name="connsiteX3" fmla="*/ 123670 w 1137473"/>
              <a:gd name="connsiteY3" fmla="*/ 1028630 h 2863769"/>
              <a:gd name="connsiteX4" fmla="*/ 51505 w 1137473"/>
              <a:gd name="connsiteY4" fmla="*/ 1377869 h 2863769"/>
              <a:gd name="connsiteX5" fmla="*/ 7055 w 1137473"/>
              <a:gd name="connsiteY5" fmla="*/ 1752519 h 2863769"/>
              <a:gd name="connsiteX6" fmla="*/ 705 w 1137473"/>
              <a:gd name="connsiteY6" fmla="*/ 2863769 h 2863769"/>
              <a:gd name="connsiteX0" fmla="*/ 1137473 w 1137473"/>
              <a:gd name="connsiteY0" fmla="*/ 0 h 2863769"/>
              <a:gd name="connsiteX1" fmla="*/ 569949 w 1137473"/>
              <a:gd name="connsiteY1" fmla="*/ 368295 h 2863769"/>
              <a:gd name="connsiteX2" fmla="*/ 267435 w 1137473"/>
              <a:gd name="connsiteY2" fmla="*/ 634908 h 2863769"/>
              <a:gd name="connsiteX3" fmla="*/ 123670 w 1137473"/>
              <a:gd name="connsiteY3" fmla="*/ 1028630 h 2863769"/>
              <a:gd name="connsiteX4" fmla="*/ 51505 w 1137473"/>
              <a:gd name="connsiteY4" fmla="*/ 1377869 h 2863769"/>
              <a:gd name="connsiteX5" fmla="*/ 7055 w 1137473"/>
              <a:gd name="connsiteY5" fmla="*/ 1752519 h 2863769"/>
              <a:gd name="connsiteX6" fmla="*/ 705 w 1137473"/>
              <a:gd name="connsiteY6" fmla="*/ 2863769 h 2863769"/>
              <a:gd name="connsiteX0" fmla="*/ 1137473 w 1137473"/>
              <a:gd name="connsiteY0" fmla="*/ 0 h 2863769"/>
              <a:gd name="connsiteX1" fmla="*/ 569949 w 1137473"/>
              <a:gd name="connsiteY1" fmla="*/ 368295 h 2863769"/>
              <a:gd name="connsiteX2" fmla="*/ 267435 w 1137473"/>
              <a:gd name="connsiteY2" fmla="*/ 634908 h 2863769"/>
              <a:gd name="connsiteX3" fmla="*/ 123670 w 1137473"/>
              <a:gd name="connsiteY3" fmla="*/ 1028630 h 2863769"/>
              <a:gd name="connsiteX4" fmla="*/ 51505 w 1137473"/>
              <a:gd name="connsiteY4" fmla="*/ 1377869 h 2863769"/>
              <a:gd name="connsiteX5" fmla="*/ 7055 w 1137473"/>
              <a:gd name="connsiteY5" fmla="*/ 1752519 h 2863769"/>
              <a:gd name="connsiteX6" fmla="*/ 705 w 1137473"/>
              <a:gd name="connsiteY6" fmla="*/ 2863769 h 2863769"/>
              <a:gd name="connsiteX0" fmla="*/ 1127087 w 1127087"/>
              <a:gd name="connsiteY0" fmla="*/ 0 h 2736661"/>
              <a:gd name="connsiteX1" fmla="*/ 569949 w 1127087"/>
              <a:gd name="connsiteY1" fmla="*/ 241187 h 2736661"/>
              <a:gd name="connsiteX2" fmla="*/ 267435 w 1127087"/>
              <a:gd name="connsiteY2" fmla="*/ 507800 h 2736661"/>
              <a:gd name="connsiteX3" fmla="*/ 123670 w 1127087"/>
              <a:gd name="connsiteY3" fmla="*/ 901522 h 2736661"/>
              <a:gd name="connsiteX4" fmla="*/ 51505 w 1127087"/>
              <a:gd name="connsiteY4" fmla="*/ 1250761 h 2736661"/>
              <a:gd name="connsiteX5" fmla="*/ 7055 w 1127087"/>
              <a:gd name="connsiteY5" fmla="*/ 1625411 h 2736661"/>
              <a:gd name="connsiteX6" fmla="*/ 705 w 1127087"/>
              <a:gd name="connsiteY6" fmla="*/ 2736661 h 2736661"/>
              <a:gd name="connsiteX0" fmla="*/ 1127087 w 1127087"/>
              <a:gd name="connsiteY0" fmla="*/ 0 h 2736661"/>
              <a:gd name="connsiteX1" fmla="*/ 569949 w 1127087"/>
              <a:gd name="connsiteY1" fmla="*/ 241187 h 2736661"/>
              <a:gd name="connsiteX2" fmla="*/ 267435 w 1127087"/>
              <a:gd name="connsiteY2" fmla="*/ 507800 h 2736661"/>
              <a:gd name="connsiteX3" fmla="*/ 123670 w 1127087"/>
              <a:gd name="connsiteY3" fmla="*/ 901522 h 2736661"/>
              <a:gd name="connsiteX4" fmla="*/ 51505 w 1127087"/>
              <a:gd name="connsiteY4" fmla="*/ 1250761 h 2736661"/>
              <a:gd name="connsiteX5" fmla="*/ 7055 w 1127087"/>
              <a:gd name="connsiteY5" fmla="*/ 1625411 h 2736661"/>
              <a:gd name="connsiteX6" fmla="*/ 705 w 1127087"/>
              <a:gd name="connsiteY6" fmla="*/ 2736661 h 2736661"/>
              <a:gd name="connsiteX0" fmla="*/ 1127087 w 1127087"/>
              <a:gd name="connsiteY0" fmla="*/ 0 h 2736661"/>
              <a:gd name="connsiteX1" fmla="*/ 569949 w 1127087"/>
              <a:gd name="connsiteY1" fmla="*/ 241187 h 2736661"/>
              <a:gd name="connsiteX2" fmla="*/ 267435 w 1127087"/>
              <a:gd name="connsiteY2" fmla="*/ 507800 h 2736661"/>
              <a:gd name="connsiteX3" fmla="*/ 123670 w 1127087"/>
              <a:gd name="connsiteY3" fmla="*/ 901522 h 2736661"/>
              <a:gd name="connsiteX4" fmla="*/ 51505 w 1127087"/>
              <a:gd name="connsiteY4" fmla="*/ 1250761 h 2736661"/>
              <a:gd name="connsiteX5" fmla="*/ 7055 w 1127087"/>
              <a:gd name="connsiteY5" fmla="*/ 1625411 h 2736661"/>
              <a:gd name="connsiteX6" fmla="*/ 705 w 1127087"/>
              <a:gd name="connsiteY6" fmla="*/ 2736661 h 2736661"/>
              <a:gd name="connsiteX0" fmla="*/ 1127087 w 1127087"/>
              <a:gd name="connsiteY0" fmla="*/ 0 h 2736661"/>
              <a:gd name="connsiteX1" fmla="*/ 564757 w 1127087"/>
              <a:gd name="connsiteY1" fmla="*/ 152211 h 2736661"/>
              <a:gd name="connsiteX2" fmla="*/ 267435 w 1127087"/>
              <a:gd name="connsiteY2" fmla="*/ 507800 h 2736661"/>
              <a:gd name="connsiteX3" fmla="*/ 123670 w 1127087"/>
              <a:gd name="connsiteY3" fmla="*/ 901522 h 2736661"/>
              <a:gd name="connsiteX4" fmla="*/ 51505 w 1127087"/>
              <a:gd name="connsiteY4" fmla="*/ 1250761 h 2736661"/>
              <a:gd name="connsiteX5" fmla="*/ 7055 w 1127087"/>
              <a:gd name="connsiteY5" fmla="*/ 1625411 h 2736661"/>
              <a:gd name="connsiteX6" fmla="*/ 705 w 1127087"/>
              <a:gd name="connsiteY6" fmla="*/ 2736661 h 2736661"/>
              <a:gd name="connsiteX0" fmla="*/ 1116701 w 1116701"/>
              <a:gd name="connsiteY0" fmla="*/ 0 h 2914612"/>
              <a:gd name="connsiteX1" fmla="*/ 564757 w 1116701"/>
              <a:gd name="connsiteY1" fmla="*/ 330162 h 2914612"/>
              <a:gd name="connsiteX2" fmla="*/ 267435 w 1116701"/>
              <a:gd name="connsiteY2" fmla="*/ 685751 h 2914612"/>
              <a:gd name="connsiteX3" fmla="*/ 123670 w 1116701"/>
              <a:gd name="connsiteY3" fmla="*/ 1079473 h 2914612"/>
              <a:gd name="connsiteX4" fmla="*/ 51505 w 1116701"/>
              <a:gd name="connsiteY4" fmla="*/ 1428712 h 2914612"/>
              <a:gd name="connsiteX5" fmla="*/ 7055 w 1116701"/>
              <a:gd name="connsiteY5" fmla="*/ 1803362 h 2914612"/>
              <a:gd name="connsiteX6" fmla="*/ 705 w 1116701"/>
              <a:gd name="connsiteY6" fmla="*/ 2914612 h 2914612"/>
              <a:gd name="connsiteX0" fmla="*/ 1116701 w 1116701"/>
              <a:gd name="connsiteY0" fmla="*/ 0 h 2914612"/>
              <a:gd name="connsiteX1" fmla="*/ 564757 w 1116701"/>
              <a:gd name="connsiteY1" fmla="*/ 330162 h 2914612"/>
              <a:gd name="connsiteX2" fmla="*/ 267435 w 1116701"/>
              <a:gd name="connsiteY2" fmla="*/ 685751 h 2914612"/>
              <a:gd name="connsiteX3" fmla="*/ 123670 w 1116701"/>
              <a:gd name="connsiteY3" fmla="*/ 1079473 h 2914612"/>
              <a:gd name="connsiteX4" fmla="*/ 51505 w 1116701"/>
              <a:gd name="connsiteY4" fmla="*/ 1428712 h 2914612"/>
              <a:gd name="connsiteX5" fmla="*/ 7055 w 1116701"/>
              <a:gd name="connsiteY5" fmla="*/ 1803362 h 2914612"/>
              <a:gd name="connsiteX6" fmla="*/ 705 w 1116701"/>
              <a:gd name="connsiteY6" fmla="*/ 2914612 h 2914612"/>
              <a:gd name="connsiteX0" fmla="*/ 1116701 w 1116701"/>
              <a:gd name="connsiteY0" fmla="*/ 0 h 2914612"/>
              <a:gd name="connsiteX1" fmla="*/ 564757 w 1116701"/>
              <a:gd name="connsiteY1" fmla="*/ 330162 h 2914612"/>
              <a:gd name="connsiteX2" fmla="*/ 267435 w 1116701"/>
              <a:gd name="connsiteY2" fmla="*/ 685751 h 2914612"/>
              <a:gd name="connsiteX3" fmla="*/ 123670 w 1116701"/>
              <a:gd name="connsiteY3" fmla="*/ 1079473 h 2914612"/>
              <a:gd name="connsiteX4" fmla="*/ 51505 w 1116701"/>
              <a:gd name="connsiteY4" fmla="*/ 1428712 h 2914612"/>
              <a:gd name="connsiteX5" fmla="*/ 7055 w 1116701"/>
              <a:gd name="connsiteY5" fmla="*/ 1803362 h 2914612"/>
              <a:gd name="connsiteX6" fmla="*/ 705 w 1116701"/>
              <a:gd name="connsiteY6" fmla="*/ 2914612 h 2914612"/>
              <a:gd name="connsiteX0" fmla="*/ 1116701 w 1116701"/>
              <a:gd name="connsiteY0" fmla="*/ 0 h 2914612"/>
              <a:gd name="connsiteX1" fmla="*/ 564757 w 1116701"/>
              <a:gd name="connsiteY1" fmla="*/ 330162 h 2914612"/>
              <a:gd name="connsiteX2" fmla="*/ 267435 w 1116701"/>
              <a:gd name="connsiteY2" fmla="*/ 685751 h 2914612"/>
              <a:gd name="connsiteX3" fmla="*/ 113284 w 1116701"/>
              <a:gd name="connsiteY3" fmla="*/ 1098539 h 2914612"/>
              <a:gd name="connsiteX4" fmla="*/ 51505 w 1116701"/>
              <a:gd name="connsiteY4" fmla="*/ 1428712 h 2914612"/>
              <a:gd name="connsiteX5" fmla="*/ 7055 w 1116701"/>
              <a:gd name="connsiteY5" fmla="*/ 1803362 h 2914612"/>
              <a:gd name="connsiteX6" fmla="*/ 705 w 1116701"/>
              <a:gd name="connsiteY6" fmla="*/ 2914612 h 2914612"/>
              <a:gd name="connsiteX0" fmla="*/ 1116701 w 1116701"/>
              <a:gd name="connsiteY0" fmla="*/ 0 h 2914612"/>
              <a:gd name="connsiteX1" fmla="*/ 564757 w 1116701"/>
              <a:gd name="connsiteY1" fmla="*/ 330162 h 2914612"/>
              <a:gd name="connsiteX2" fmla="*/ 267435 w 1116701"/>
              <a:gd name="connsiteY2" fmla="*/ 685751 h 2914612"/>
              <a:gd name="connsiteX3" fmla="*/ 113284 w 1116701"/>
              <a:gd name="connsiteY3" fmla="*/ 1098539 h 2914612"/>
              <a:gd name="connsiteX4" fmla="*/ 51505 w 1116701"/>
              <a:gd name="connsiteY4" fmla="*/ 1428712 h 2914612"/>
              <a:gd name="connsiteX5" fmla="*/ 7055 w 1116701"/>
              <a:gd name="connsiteY5" fmla="*/ 1803362 h 2914612"/>
              <a:gd name="connsiteX6" fmla="*/ 705 w 1116701"/>
              <a:gd name="connsiteY6" fmla="*/ 2914612 h 291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16701" h="2914612">
                <a:moveTo>
                  <a:pt x="1116701" y="0"/>
                </a:moveTo>
                <a:cubicBezTo>
                  <a:pt x="847025" y="87280"/>
                  <a:pt x="706301" y="215870"/>
                  <a:pt x="564757" y="330162"/>
                </a:cubicBezTo>
                <a:cubicBezTo>
                  <a:pt x="423213" y="444454"/>
                  <a:pt x="342680" y="557688"/>
                  <a:pt x="267435" y="685751"/>
                </a:cubicBezTo>
                <a:cubicBezTo>
                  <a:pt x="192190" y="813814"/>
                  <a:pt x="149272" y="974712"/>
                  <a:pt x="113284" y="1098539"/>
                </a:cubicBezTo>
                <a:cubicBezTo>
                  <a:pt x="77296" y="1222366"/>
                  <a:pt x="69210" y="1311242"/>
                  <a:pt x="51505" y="1428712"/>
                </a:cubicBezTo>
                <a:cubicBezTo>
                  <a:pt x="33800" y="1546182"/>
                  <a:pt x="15522" y="1549357"/>
                  <a:pt x="7055" y="1803362"/>
                </a:cubicBezTo>
                <a:cubicBezTo>
                  <a:pt x="-1412" y="2051012"/>
                  <a:pt x="-354" y="2482812"/>
                  <a:pt x="705" y="2914612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659D921-153B-2CDA-3D21-B4B426F650A0}"/>
              </a:ext>
            </a:extLst>
          </p:cNvPr>
          <p:cNvCxnSpPr>
            <a:cxnSpLocks/>
          </p:cNvCxnSpPr>
          <p:nvPr/>
        </p:nvCxnSpPr>
        <p:spPr>
          <a:xfrm flipV="1">
            <a:off x="819150" y="2881709"/>
            <a:ext cx="2867789" cy="2919363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AB9A95C-DBD3-70A6-13B5-6EB8A2E0D319}"/>
              </a:ext>
            </a:extLst>
          </p:cNvPr>
          <p:cNvSpPr/>
          <p:nvPr/>
        </p:nvSpPr>
        <p:spPr>
          <a:xfrm>
            <a:off x="3046329" y="2407191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b="1" dirty="0">
                <a:solidFill>
                  <a:srgbClr val="00B050"/>
                </a:solidFill>
                <a:latin typeface="Arial" charset="0"/>
              </a:rPr>
              <a:t>= </a:t>
            </a:r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00B050"/>
                </a:solidFill>
                <a:latin typeface="Arial" charset="0"/>
              </a:rPr>
              <a:t> </a:t>
            </a:r>
            <a:endParaRPr lang="en-GB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D2243CA-B01D-7A70-EB0D-648EAB5DE49D}"/>
              </a:ext>
            </a:extLst>
          </p:cNvPr>
          <p:cNvSpPr/>
          <p:nvPr/>
        </p:nvSpPr>
        <p:spPr>
          <a:xfrm>
            <a:off x="2251294" y="4898934"/>
            <a:ext cx="156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</a:t>
            </a:r>
            <a:r>
              <a:rPr lang="en-GB" b="1" dirty="0" err="1">
                <a:solidFill>
                  <a:srgbClr val="0000FF"/>
                </a:solidFill>
                <a:latin typeface="Arial" charset="0"/>
              </a:rPr>
              <a:t>log</a:t>
            </a:r>
            <a:r>
              <a:rPr lang="en-GB" b="1" baseline="-25000" dirty="0" err="1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376F2CD-EB20-A4D9-FAFF-51BB20404BD9}"/>
              </a:ext>
            </a:extLst>
          </p:cNvPr>
          <p:cNvSpPr/>
          <p:nvPr/>
        </p:nvSpPr>
        <p:spPr>
          <a:xfrm>
            <a:off x="2577493" y="4329113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 Box 34">
            <a:extLst>
              <a:ext uri="{FF2B5EF4-FFF2-40B4-BE49-F238E27FC236}">
                <a16:creationId xmlns:a16="http://schemas.microsoft.com/office/drawing/2014/main" id="{0BDB10C2-2596-6F74-3720-52D22B858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7748" y="3646534"/>
            <a:ext cx="572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010066"/>
                </a:solidFill>
              </a:rPr>
              <a:t>(0, 1)</a:t>
            </a:r>
          </a:p>
        </p:txBody>
      </p:sp>
      <p:sp>
        <p:nvSpPr>
          <p:cNvPr id="44" name="Text Box 34">
            <a:extLst>
              <a:ext uri="{FF2B5EF4-FFF2-40B4-BE49-F238E27FC236}">
                <a16:creationId xmlns:a16="http://schemas.microsoft.com/office/drawing/2014/main" id="{98E0E83B-7AFC-2D50-217C-735334DB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056" y="3623253"/>
            <a:ext cx="572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 dirty="0">
                <a:solidFill>
                  <a:srgbClr val="010066"/>
                </a:solidFill>
              </a:rPr>
              <a:t>(</a:t>
            </a:r>
            <a:r>
              <a:rPr lang="en-GB" altLang="en-US" sz="1400" i="1" dirty="0">
                <a:solidFill>
                  <a:srgbClr val="010066"/>
                </a:solidFill>
              </a:rPr>
              <a:t>a, </a:t>
            </a:r>
            <a:r>
              <a:rPr lang="en-GB" altLang="en-US" sz="1400" dirty="0">
                <a:solidFill>
                  <a:srgbClr val="010066"/>
                </a:solidFill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34">
                <a:extLst>
                  <a:ext uri="{FF2B5EF4-FFF2-40B4-BE49-F238E27FC236}">
                    <a16:creationId xmlns:a16="http://schemas.microsoft.com/office/drawing/2014/main" id="{AAF9C97F-49BF-C6FA-8EA7-5C23020D7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9723" y="4457274"/>
                <a:ext cx="657552" cy="397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400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1400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, –</a:t>
                </a:r>
                <a:r>
                  <a:rPr lang="en-GB" altLang="en-US" sz="1400" dirty="0">
                    <a:solidFill>
                      <a:srgbClr val="010066"/>
                    </a:solidFill>
                  </a:rPr>
                  <a:t>1)</a:t>
                </a:r>
              </a:p>
            </p:txBody>
          </p:sp>
        </mc:Choice>
        <mc:Fallback xmlns="">
          <p:sp>
            <p:nvSpPr>
              <p:cNvPr id="45" name="Text Box 34">
                <a:extLst>
                  <a:ext uri="{FF2B5EF4-FFF2-40B4-BE49-F238E27FC236}">
                    <a16:creationId xmlns:a16="http://schemas.microsoft.com/office/drawing/2014/main" id="{AAF9C97F-49BF-C6FA-8EA7-5C23020D7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9723" y="4457274"/>
                <a:ext cx="657552" cy="397673"/>
              </a:xfrm>
              <a:prstGeom prst="rect">
                <a:avLst/>
              </a:prstGeom>
              <a:blipFill>
                <a:blip r:embed="rId5"/>
                <a:stretch>
                  <a:fillRect l="-2778" r="-1852" b="-46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34">
            <a:extLst>
              <a:ext uri="{FF2B5EF4-FFF2-40B4-BE49-F238E27FC236}">
                <a16:creationId xmlns:a16="http://schemas.microsoft.com/office/drawing/2014/main" id="{FDCDC7F7-663E-DBC4-5C05-B73C9816E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067" y="4264366"/>
            <a:ext cx="572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010066"/>
                </a:solidFill>
              </a:rPr>
              <a:t>(1, 0)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B87E292-2240-FD0A-AAE4-6B716EE216BE}"/>
              </a:ext>
            </a:extLst>
          </p:cNvPr>
          <p:cNvSpPr txBox="1"/>
          <p:nvPr/>
        </p:nvSpPr>
        <p:spPr>
          <a:xfrm>
            <a:off x="1735120" y="4349977"/>
            <a:ext cx="336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cs typeface="Times New Roman" panose="02020603050405020304" pitchFamily="18" charset="0"/>
              </a:rPr>
              <a:t>–</a:t>
            </a:r>
            <a:r>
              <a:rPr lang="en-GB" sz="1050" dirty="0"/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215E484-9CC1-9D37-FADD-54F4A6FCCF39}"/>
              </a:ext>
            </a:extLst>
          </p:cNvPr>
          <p:cNvSpPr txBox="1"/>
          <p:nvPr/>
        </p:nvSpPr>
        <p:spPr>
          <a:xfrm>
            <a:off x="1939115" y="4575517"/>
            <a:ext cx="336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cs typeface="Times New Roman" panose="02020603050405020304" pitchFamily="18" charset="0"/>
              </a:rPr>
              <a:t>–</a:t>
            </a:r>
            <a:r>
              <a:rPr lang="en-GB" sz="1050" dirty="0"/>
              <a:t>1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884E3B8-68EC-8500-6C8D-6D18000DB3A3}"/>
              </a:ext>
            </a:extLst>
          </p:cNvPr>
          <p:cNvCxnSpPr/>
          <p:nvPr/>
        </p:nvCxnSpPr>
        <p:spPr>
          <a:xfrm>
            <a:off x="2228434" y="3967563"/>
            <a:ext cx="365760" cy="0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2F654F1-04AA-DBF1-E225-07EF9C8B9290}"/>
              </a:ext>
            </a:extLst>
          </p:cNvPr>
          <p:cNvCxnSpPr/>
          <p:nvPr/>
        </p:nvCxnSpPr>
        <p:spPr>
          <a:xfrm>
            <a:off x="2600633" y="3976615"/>
            <a:ext cx="0" cy="352498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66580D9-E15E-7078-59F0-F83B2592AA08}"/>
              </a:ext>
            </a:extLst>
          </p:cNvPr>
          <p:cNvCxnSpPr/>
          <p:nvPr/>
        </p:nvCxnSpPr>
        <p:spPr>
          <a:xfrm>
            <a:off x="1920240" y="3606800"/>
            <a:ext cx="1044000" cy="0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1D9D13F-635C-C11F-8852-03F014575304}"/>
              </a:ext>
            </a:extLst>
          </p:cNvPr>
          <p:cNvCxnSpPr/>
          <p:nvPr/>
        </p:nvCxnSpPr>
        <p:spPr>
          <a:xfrm>
            <a:off x="2971797" y="3615065"/>
            <a:ext cx="0" cy="1044000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B643ED4-D41A-2467-3653-3D1ADE4F24F6}"/>
              </a:ext>
            </a:extLst>
          </p:cNvPr>
          <p:cNvCxnSpPr>
            <a:cxnSpLocks/>
          </p:cNvCxnSpPr>
          <p:nvPr/>
        </p:nvCxnSpPr>
        <p:spPr>
          <a:xfrm flipH="1" flipV="1">
            <a:off x="2430364" y="3950897"/>
            <a:ext cx="3894" cy="229928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19">
            <a:extLst>
              <a:ext uri="{FF2B5EF4-FFF2-40B4-BE49-F238E27FC236}">
                <a16:creationId xmlns:a16="http://schemas.microsoft.com/office/drawing/2014/main" id="{11714D66-86FA-DDC1-0F5F-A03C4B0F3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688" y="2050447"/>
            <a:ext cx="4835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Drawing the line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y = x</a:t>
            </a:r>
          </a:p>
        </p:txBody>
      </p:sp>
      <p:sp>
        <p:nvSpPr>
          <p:cNvPr id="59" name="Text Box 19">
            <a:extLst>
              <a:ext uri="{FF2B5EF4-FFF2-40B4-BE49-F238E27FC236}">
                <a16:creationId xmlns:a16="http://schemas.microsoft.com/office/drawing/2014/main" id="{58C11C91-A637-F7F7-5715-8408BE066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6673" y="2770086"/>
            <a:ext cx="48358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Reflecting the points over the line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y = x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0660D33-EC87-8694-C1B0-EC5A867101B9}"/>
              </a:ext>
            </a:extLst>
          </p:cNvPr>
          <p:cNvSpPr/>
          <p:nvPr/>
        </p:nvSpPr>
        <p:spPr>
          <a:xfrm>
            <a:off x="1370517" y="2143805"/>
            <a:ext cx="9781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GB" b="1" i="1" dirty="0" err="1">
                <a:solidFill>
                  <a:srgbClr val="FF0000"/>
                </a:solidFill>
              </a:rPr>
              <a:t>a</a:t>
            </a:r>
            <a:r>
              <a:rPr lang="en-GB" b="1" i="1" baseline="30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Text Box 19">
            <a:extLst>
              <a:ext uri="{FF2B5EF4-FFF2-40B4-BE49-F238E27FC236}">
                <a16:creationId xmlns:a16="http://schemas.microsoft.com/office/drawing/2014/main" id="{FE5F81AC-2B62-F229-A3E5-71474FD40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376" y="769724"/>
            <a:ext cx="22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where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GB" sz="2400" b="1" i="1" dirty="0">
                <a:solidFill>
                  <a:srgbClr val="010066"/>
                </a:solidFill>
              </a:rPr>
              <a:t>a &lt; </a:t>
            </a:r>
            <a:r>
              <a:rPr lang="en-GB" sz="2400" b="1" dirty="0">
                <a:solidFill>
                  <a:srgbClr val="010066"/>
                </a:solidFill>
              </a:rPr>
              <a:t>1</a:t>
            </a:r>
            <a:endParaRPr lang="en-GB" sz="2400" dirty="0">
              <a:solidFill>
                <a:srgbClr val="010066"/>
              </a:solidFill>
              <a:latin typeface="Arial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4C068FE-09DC-E340-E0E1-1F7B2FD7339D}"/>
              </a:ext>
            </a:extLst>
          </p:cNvPr>
          <p:cNvSpPr/>
          <p:nvPr/>
        </p:nvSpPr>
        <p:spPr>
          <a:xfrm>
            <a:off x="2408843" y="3945443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6F05D4C-BBAB-3ACA-96A2-B5BA5A40051A}"/>
              </a:ext>
            </a:extLst>
          </p:cNvPr>
          <p:cNvSpPr/>
          <p:nvPr/>
        </p:nvSpPr>
        <p:spPr>
          <a:xfrm>
            <a:off x="2948937" y="469626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A41B86B-1091-A9FB-C75D-75FEC985C0CA}"/>
              </a:ext>
            </a:extLst>
          </p:cNvPr>
          <p:cNvSpPr/>
          <p:nvPr/>
        </p:nvSpPr>
        <p:spPr>
          <a:xfrm>
            <a:off x="2228434" y="395089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3766B53-C249-1585-E6B7-22A6BD395D76}"/>
              </a:ext>
            </a:extLst>
          </p:cNvPr>
          <p:cNvSpPr/>
          <p:nvPr/>
        </p:nvSpPr>
        <p:spPr>
          <a:xfrm>
            <a:off x="2577773" y="4145446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089F3E0-DF94-34F8-EFF9-C223BE229E38}"/>
              </a:ext>
            </a:extLst>
          </p:cNvPr>
          <p:cNvCxnSpPr>
            <a:cxnSpLocks/>
            <a:stCxn id="22" idx="7"/>
          </p:cNvCxnSpPr>
          <p:nvPr/>
        </p:nvCxnSpPr>
        <p:spPr>
          <a:xfrm flipH="1">
            <a:off x="2413186" y="4152142"/>
            <a:ext cx="203611" cy="4284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31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/>
      <p:bldP spid="20" grpId="0" animBg="1"/>
      <p:bldP spid="21" grpId="0"/>
      <p:bldP spid="24" grpId="0"/>
      <p:bldP spid="36" grpId="0" animBg="1"/>
      <p:bldP spid="38" grpId="0"/>
      <p:bldP spid="39" grpId="0"/>
      <p:bldP spid="40" grpId="0" animBg="1"/>
      <p:bldP spid="43" grpId="0"/>
      <p:bldP spid="44" grpId="0"/>
      <p:bldP spid="45" grpId="0"/>
      <p:bldP spid="46" grpId="0"/>
      <p:bldP spid="58" grpId="0"/>
      <p:bldP spid="59" grpId="0"/>
      <p:bldP spid="60" grpId="0"/>
      <p:bldP spid="42" grpId="0" animBg="1"/>
      <p:bldP spid="41" grpId="0" animBg="1"/>
      <p:bldP spid="12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4C6502B6-947D-C0E7-3B54-E4BE6F9F42D2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-76200"/>
            <a:ext cx="8229600" cy="70609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GB" sz="2800" b="1" dirty="0"/>
              <a:t>Transformations of the logarithmic function</a:t>
            </a:r>
            <a:endParaRPr lang="en-GB" sz="2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9">
            <a:extLst>
              <a:ext uri="{FF2B5EF4-FFF2-40B4-BE49-F238E27FC236}">
                <a16:creationId xmlns:a16="http://schemas.microsoft.com/office/drawing/2014/main" id="{DA18E085-78DF-DA0C-8685-0AA01C20A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544488"/>
            <a:ext cx="610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Sketch the following graphs from your GDC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3377CC-4CD3-24FF-EE1F-7DF3CD648AEE}"/>
              </a:ext>
            </a:extLst>
          </p:cNvPr>
          <p:cNvSpPr/>
          <p:nvPr/>
        </p:nvSpPr>
        <p:spPr>
          <a:xfrm>
            <a:off x="846044" y="1027861"/>
            <a:ext cx="156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log</a:t>
            </a:r>
            <a:r>
              <a:rPr lang="en-GB" b="1" baseline="-25000" dirty="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50A6D7-E497-1887-50CE-E0C1B0397268}"/>
              </a:ext>
            </a:extLst>
          </p:cNvPr>
          <p:cNvSpPr/>
          <p:nvPr/>
        </p:nvSpPr>
        <p:spPr>
          <a:xfrm>
            <a:off x="5244491" y="984650"/>
            <a:ext cx="2226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log</a:t>
            </a:r>
            <a:r>
              <a:rPr lang="en-GB" b="1" baseline="-25000" dirty="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3)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0104FF-EAF3-0137-D1F8-17729338BA89}"/>
              </a:ext>
            </a:extLst>
          </p:cNvPr>
          <p:cNvSpPr/>
          <p:nvPr/>
        </p:nvSpPr>
        <p:spPr>
          <a:xfrm>
            <a:off x="702105" y="3844825"/>
            <a:ext cx="27093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log</a:t>
            </a:r>
            <a:r>
              <a:rPr lang="en-GB" b="1" baseline="-25000" dirty="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3) + 4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BD7720-F3BF-66E5-7AFF-E065D8B6CD9E}"/>
              </a:ext>
            </a:extLst>
          </p:cNvPr>
          <p:cNvSpPr/>
          <p:nvPr/>
        </p:nvSpPr>
        <p:spPr>
          <a:xfrm>
            <a:off x="4996258" y="3828237"/>
            <a:ext cx="2880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3log</a:t>
            </a:r>
            <a:r>
              <a:rPr lang="en-GB" b="1" baseline="-25000" dirty="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3) + 4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6CBD5-6EDC-3AFE-ACB9-A64449E3F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1" y="1799488"/>
            <a:ext cx="3017520" cy="17546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48B1DED-FF3F-F3CE-F302-9C89DFA413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7039" y="1915085"/>
            <a:ext cx="3017520" cy="17592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3B6E267-F28E-6CE0-1FE2-987098A932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111" y="4515384"/>
            <a:ext cx="3017520" cy="17658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086D7EE-FCE3-F3D1-56D9-AC5FE2DAD4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6258" y="4528367"/>
            <a:ext cx="3017520" cy="175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71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639933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24947" y="2018967"/>
            <a:ext cx="2564606" cy="1674020"/>
            <a:chOff x="1974851" y="1638612"/>
            <a:chExt cx="3419475" cy="2232025"/>
          </a:xfrm>
        </p:grpSpPr>
        <p:grpSp>
          <p:nvGrpSpPr>
            <p:cNvPr id="707586" name="Group 2"/>
            <p:cNvGrpSpPr>
              <a:grpSpLocks/>
            </p:cNvGrpSpPr>
            <p:nvPr/>
          </p:nvGrpSpPr>
          <p:grpSpPr bwMode="auto">
            <a:xfrm>
              <a:off x="1974851" y="1638612"/>
              <a:ext cx="3419475" cy="2232025"/>
              <a:chOff x="284" y="1162"/>
              <a:chExt cx="2154" cy="1406"/>
            </a:xfrm>
          </p:grpSpPr>
          <p:sp>
            <p:nvSpPr>
              <p:cNvPr id="707587" name="Rectangle 3"/>
              <p:cNvSpPr>
                <a:spLocks noChangeArrowheads="1"/>
              </p:cNvSpPr>
              <p:nvPr/>
            </p:nvSpPr>
            <p:spPr bwMode="auto">
              <a:xfrm>
                <a:off x="284" y="1162"/>
                <a:ext cx="2154" cy="1406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707588" name="Rectangle 4"/>
              <p:cNvSpPr>
                <a:spLocks noChangeArrowheads="1"/>
              </p:cNvSpPr>
              <p:nvPr/>
            </p:nvSpPr>
            <p:spPr bwMode="auto">
              <a:xfrm>
                <a:off x="397" y="1275"/>
                <a:ext cx="1927" cy="117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</p:grpSp>
        <p:sp>
          <p:nvSpPr>
            <p:cNvPr id="707608" name="Line 24"/>
            <p:cNvSpPr>
              <a:spLocks noChangeShapeType="1"/>
            </p:cNvSpPr>
            <p:nvPr/>
          </p:nvSpPr>
          <p:spPr bwMode="auto">
            <a:xfrm flipV="1">
              <a:off x="3214688" y="1898961"/>
              <a:ext cx="0" cy="17097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10066"/>
                </a:solidFill>
              </a:endParaRPr>
            </a:p>
          </p:txBody>
        </p:sp>
        <p:sp>
          <p:nvSpPr>
            <p:cNvPr id="707609" name="Line 25"/>
            <p:cNvSpPr>
              <a:spLocks noChangeShapeType="1"/>
            </p:cNvSpPr>
            <p:nvPr/>
          </p:nvSpPr>
          <p:spPr bwMode="auto">
            <a:xfrm>
              <a:off x="2316163" y="3367399"/>
              <a:ext cx="2736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10066"/>
                </a:solidFill>
              </a:endParaRPr>
            </a:p>
          </p:txBody>
        </p:sp>
        <p:sp>
          <p:nvSpPr>
            <p:cNvPr id="707610" name="Text Box 26"/>
            <p:cNvSpPr txBox="1">
              <a:spLocks noChangeArrowheads="1"/>
            </p:cNvSpPr>
            <p:nvPr/>
          </p:nvSpPr>
          <p:spPr bwMode="auto">
            <a:xfrm>
              <a:off x="2855632" y="1710049"/>
              <a:ext cx="383011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b="1" i="1" dirty="0">
                  <a:solidFill>
                    <a:srgbClr val="010066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07611" name="Text Box 27"/>
            <p:cNvSpPr txBox="1">
              <a:spLocks noChangeArrowheads="1"/>
            </p:cNvSpPr>
            <p:nvPr/>
          </p:nvSpPr>
          <p:spPr bwMode="auto">
            <a:xfrm>
              <a:off x="4849538" y="3367399"/>
              <a:ext cx="400109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b="1" i="1" dirty="0">
                  <a:solidFill>
                    <a:srgbClr val="010066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70758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76518" y="119521"/>
            <a:ext cx="8229600" cy="679263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Exponential functions</a:t>
            </a:r>
          </a:p>
        </p:txBody>
      </p:sp>
      <p:sp>
        <p:nvSpPr>
          <p:cNvPr id="707590" name="Text Box 6"/>
          <p:cNvSpPr txBox="1">
            <a:spLocks noChangeArrowheads="1"/>
          </p:cNvSpPr>
          <p:nvPr/>
        </p:nvSpPr>
        <p:spPr bwMode="auto">
          <a:xfrm>
            <a:off x="1093956" y="4658886"/>
            <a:ext cx="70894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both cases the graph passes through </a:t>
            </a:r>
            <a:r>
              <a:rPr lang="en-GB" altLang="en-US" sz="2400" dirty="0">
                <a:solidFill>
                  <a:srgbClr val="010066"/>
                </a:solidFill>
              </a:rPr>
              <a:t>(0, 1)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altLang="en-US" sz="2400" dirty="0">
                <a:solidFill>
                  <a:srgbClr val="010066"/>
                </a:solidFill>
              </a:rPr>
              <a:t> (1,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).</a:t>
            </a:r>
          </a:p>
        </p:txBody>
      </p:sp>
      <p:sp>
        <p:nvSpPr>
          <p:cNvPr id="707591" name="Text Box 7"/>
          <p:cNvSpPr txBox="1">
            <a:spLocks noChangeArrowheads="1"/>
          </p:cNvSpPr>
          <p:nvPr/>
        </p:nvSpPr>
        <p:spPr bwMode="auto">
          <a:xfrm>
            <a:off x="609607" y="5135959"/>
            <a:ext cx="2124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because:</a:t>
            </a:r>
          </a:p>
        </p:txBody>
      </p:sp>
      <p:sp>
        <p:nvSpPr>
          <p:cNvPr id="707592" name="Text Box 8"/>
          <p:cNvSpPr txBox="1">
            <a:spLocks noChangeArrowheads="1"/>
          </p:cNvSpPr>
          <p:nvPr/>
        </p:nvSpPr>
        <p:spPr bwMode="auto">
          <a:xfrm>
            <a:off x="2619382" y="5449093"/>
            <a:ext cx="3230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baseline="30000" dirty="0">
                <a:solidFill>
                  <a:srgbClr val="010066"/>
                </a:solidFill>
              </a:rPr>
              <a:t>0</a:t>
            </a:r>
            <a:r>
              <a:rPr lang="en-GB" altLang="en-US" sz="2400" dirty="0">
                <a:solidFill>
                  <a:srgbClr val="010066"/>
                </a:solidFill>
              </a:rPr>
              <a:t> = 1    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	</a:t>
            </a:r>
            <a:r>
              <a:rPr lang="en-GB" altLang="en-US" sz="2400" dirty="0">
                <a:solidFill>
                  <a:srgbClr val="010066"/>
                </a:solidFill>
              </a:rPr>
              <a:t>     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baseline="30000" dirty="0">
                <a:solidFill>
                  <a:srgbClr val="010066"/>
                </a:solidFill>
              </a:rPr>
              <a:t>1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07593" name="Text Box 9"/>
          <p:cNvSpPr txBox="1">
            <a:spLocks noChangeArrowheads="1"/>
          </p:cNvSpPr>
          <p:nvPr/>
        </p:nvSpPr>
        <p:spPr bwMode="auto">
          <a:xfrm>
            <a:off x="5811875" y="5449092"/>
            <a:ext cx="16802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all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 &gt; 0.</a:t>
            </a:r>
          </a:p>
        </p:txBody>
      </p:sp>
      <p:grpSp>
        <p:nvGrpSpPr>
          <p:cNvPr id="707594" name="Group 10"/>
          <p:cNvGrpSpPr>
            <a:grpSpLocks/>
          </p:cNvGrpSpPr>
          <p:nvPr/>
        </p:nvGrpSpPr>
        <p:grpSpPr bwMode="auto">
          <a:xfrm>
            <a:off x="5271881" y="1999509"/>
            <a:ext cx="2726531" cy="1650420"/>
            <a:chOff x="3061" y="1162"/>
            <a:chExt cx="2290" cy="1406"/>
          </a:xfrm>
        </p:grpSpPr>
        <p:grpSp>
          <p:nvGrpSpPr>
            <p:cNvPr id="707595" name="Group 11"/>
            <p:cNvGrpSpPr>
              <a:grpSpLocks/>
            </p:cNvGrpSpPr>
            <p:nvPr/>
          </p:nvGrpSpPr>
          <p:grpSpPr bwMode="auto">
            <a:xfrm>
              <a:off x="3061" y="1162"/>
              <a:ext cx="2290" cy="1406"/>
              <a:chOff x="284" y="1162"/>
              <a:chExt cx="2290" cy="1406"/>
            </a:xfrm>
          </p:grpSpPr>
          <p:sp>
            <p:nvSpPr>
              <p:cNvPr id="707596" name="Rectangle 12"/>
              <p:cNvSpPr>
                <a:spLocks noChangeArrowheads="1"/>
              </p:cNvSpPr>
              <p:nvPr/>
            </p:nvSpPr>
            <p:spPr bwMode="auto">
              <a:xfrm>
                <a:off x="284" y="1162"/>
                <a:ext cx="2290" cy="1406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707597" name="Rectangle 13"/>
              <p:cNvSpPr>
                <a:spLocks noChangeArrowheads="1"/>
              </p:cNvSpPr>
              <p:nvPr/>
            </p:nvSpPr>
            <p:spPr bwMode="auto">
              <a:xfrm>
                <a:off x="397" y="1275"/>
                <a:ext cx="1927" cy="117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</p:grpSp>
        <p:grpSp>
          <p:nvGrpSpPr>
            <p:cNvPr id="707598" name="Group 14"/>
            <p:cNvGrpSpPr>
              <a:grpSpLocks/>
            </p:cNvGrpSpPr>
            <p:nvPr/>
          </p:nvGrpSpPr>
          <p:grpSpPr bwMode="auto">
            <a:xfrm>
              <a:off x="3276" y="1207"/>
              <a:ext cx="1852" cy="1354"/>
              <a:chOff x="3276" y="1207"/>
              <a:chExt cx="1852" cy="1354"/>
            </a:xfrm>
          </p:grpSpPr>
          <p:sp>
            <p:nvSpPr>
              <p:cNvPr id="707600" name="Line 16"/>
              <p:cNvSpPr>
                <a:spLocks noChangeShapeType="1"/>
              </p:cNvSpPr>
              <p:nvPr/>
            </p:nvSpPr>
            <p:spPr bwMode="auto">
              <a:xfrm flipV="1">
                <a:off x="3969" y="1327"/>
                <a:ext cx="0" cy="10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707601" name="Line 17"/>
              <p:cNvSpPr>
                <a:spLocks noChangeShapeType="1"/>
              </p:cNvSpPr>
              <p:nvPr/>
            </p:nvSpPr>
            <p:spPr bwMode="auto">
              <a:xfrm>
                <a:off x="3276" y="2251"/>
                <a:ext cx="17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707602" name="Text Box 18"/>
              <p:cNvSpPr txBox="1">
                <a:spLocks noChangeArrowheads="1"/>
              </p:cNvSpPr>
              <p:nvPr/>
            </p:nvSpPr>
            <p:spPr bwMode="auto">
              <a:xfrm>
                <a:off x="3744" y="1207"/>
                <a:ext cx="241" cy="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b="1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707603" name="Text Box 19"/>
              <p:cNvSpPr txBox="1">
                <a:spLocks noChangeArrowheads="1"/>
              </p:cNvSpPr>
              <p:nvPr/>
            </p:nvSpPr>
            <p:spPr bwMode="auto">
              <a:xfrm>
                <a:off x="4876" y="2251"/>
                <a:ext cx="252" cy="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b="1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</p:grpSp>
      </p:grpSp>
      <p:sp>
        <p:nvSpPr>
          <p:cNvPr id="707604" name="Freeform 20"/>
          <p:cNvSpPr>
            <a:spLocks/>
          </p:cNvSpPr>
          <p:nvPr/>
        </p:nvSpPr>
        <p:spPr bwMode="auto">
          <a:xfrm flipH="1">
            <a:off x="5602708" y="2254302"/>
            <a:ext cx="1674019" cy="933450"/>
          </a:xfrm>
          <a:custGeom>
            <a:avLst/>
            <a:gdLst>
              <a:gd name="T0" fmla="*/ 0 w 953"/>
              <a:gd name="T1" fmla="*/ 590 h 590"/>
              <a:gd name="T2" fmla="*/ 171 w 953"/>
              <a:gd name="T3" fmla="*/ 584 h 590"/>
              <a:gd name="T4" fmla="*/ 385 w 953"/>
              <a:gd name="T5" fmla="*/ 562 h 590"/>
              <a:gd name="T6" fmla="*/ 573 w 953"/>
              <a:gd name="T7" fmla="*/ 506 h 590"/>
              <a:gd name="T8" fmla="*/ 713 w 953"/>
              <a:gd name="T9" fmla="*/ 408 h 590"/>
              <a:gd name="T10" fmla="*/ 841 w 953"/>
              <a:gd name="T11" fmla="*/ 266 h 590"/>
              <a:gd name="T12" fmla="*/ 911 w 953"/>
              <a:gd name="T13" fmla="*/ 124 h 590"/>
              <a:gd name="T14" fmla="*/ 953 w 953"/>
              <a:gd name="T15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3" h="590">
                <a:moveTo>
                  <a:pt x="0" y="590"/>
                </a:moveTo>
                <a:cubicBezTo>
                  <a:pt x="53" y="589"/>
                  <a:pt x="107" y="589"/>
                  <a:pt x="171" y="584"/>
                </a:cubicBezTo>
                <a:cubicBezTo>
                  <a:pt x="235" y="579"/>
                  <a:pt x="318" y="575"/>
                  <a:pt x="385" y="562"/>
                </a:cubicBezTo>
                <a:cubicBezTo>
                  <a:pt x="452" y="549"/>
                  <a:pt x="518" y="532"/>
                  <a:pt x="573" y="506"/>
                </a:cubicBezTo>
                <a:cubicBezTo>
                  <a:pt x="628" y="480"/>
                  <a:pt x="668" y="448"/>
                  <a:pt x="713" y="408"/>
                </a:cubicBezTo>
                <a:cubicBezTo>
                  <a:pt x="758" y="368"/>
                  <a:pt x="808" y="313"/>
                  <a:pt x="841" y="266"/>
                </a:cubicBezTo>
                <a:cubicBezTo>
                  <a:pt x="874" y="219"/>
                  <a:pt x="892" y="168"/>
                  <a:pt x="911" y="124"/>
                </a:cubicBezTo>
                <a:cubicBezTo>
                  <a:pt x="930" y="80"/>
                  <a:pt x="941" y="40"/>
                  <a:pt x="953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</a:endParaRPr>
          </a:p>
        </p:txBody>
      </p:sp>
      <p:sp>
        <p:nvSpPr>
          <p:cNvPr id="707605" name="Text Box 21"/>
          <p:cNvSpPr txBox="1">
            <a:spLocks noChangeArrowheads="1"/>
          </p:cNvSpPr>
          <p:nvPr/>
        </p:nvSpPr>
        <p:spPr bwMode="auto">
          <a:xfrm>
            <a:off x="1922652" y="288931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800" dirty="0">
                <a:solidFill>
                  <a:srgbClr val="010066"/>
                </a:solidFill>
              </a:rPr>
              <a:t>1</a:t>
            </a:r>
          </a:p>
        </p:txBody>
      </p:sp>
      <p:sp>
        <p:nvSpPr>
          <p:cNvPr id="707606" name="Text Box 22"/>
          <p:cNvSpPr txBox="1">
            <a:spLocks noChangeArrowheads="1"/>
          </p:cNvSpPr>
          <p:nvPr/>
        </p:nvSpPr>
        <p:spPr bwMode="auto">
          <a:xfrm>
            <a:off x="6101720" y="2790084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800" dirty="0">
                <a:solidFill>
                  <a:srgbClr val="010066"/>
                </a:solidFill>
              </a:rPr>
              <a:t>1</a:t>
            </a:r>
          </a:p>
        </p:txBody>
      </p:sp>
      <p:sp>
        <p:nvSpPr>
          <p:cNvPr id="707607" name="Rectangle 23"/>
          <p:cNvSpPr>
            <a:spLocks noChangeArrowheads="1"/>
          </p:cNvSpPr>
          <p:nvPr/>
        </p:nvSpPr>
        <p:spPr bwMode="auto">
          <a:xfrm>
            <a:off x="336177" y="901314"/>
            <a:ext cx="4302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 &gt; 1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graph of</a:t>
            </a:r>
            <a:r>
              <a:rPr lang="en-GB" altLang="en-US" sz="2400" dirty="0">
                <a:solidFill>
                  <a:srgbClr val="010066"/>
                </a:solidFill>
              </a:rPr>
              <a:t>          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the following shape:</a:t>
            </a:r>
          </a:p>
        </p:txBody>
      </p:sp>
      <p:grpSp>
        <p:nvGrpSpPr>
          <p:cNvPr id="707612" name="Group 28"/>
          <p:cNvGrpSpPr>
            <a:grpSpLocks/>
          </p:cNvGrpSpPr>
          <p:nvPr/>
        </p:nvGrpSpPr>
        <p:grpSpPr bwMode="auto">
          <a:xfrm>
            <a:off x="6724279" y="2851998"/>
            <a:ext cx="695325" cy="369095"/>
            <a:chOff x="4276" y="1878"/>
            <a:chExt cx="584" cy="310"/>
          </a:xfrm>
        </p:grpSpPr>
        <p:sp>
          <p:nvSpPr>
            <p:cNvPr id="707613" name="Oval 29"/>
            <p:cNvSpPr>
              <a:spLocks noChangeArrowheads="1"/>
            </p:cNvSpPr>
            <p:nvPr/>
          </p:nvSpPr>
          <p:spPr bwMode="auto">
            <a:xfrm>
              <a:off x="4276" y="2103"/>
              <a:ext cx="68" cy="68"/>
            </a:xfrm>
            <a:prstGeom prst="ellipse">
              <a:avLst/>
            </a:prstGeom>
            <a:solidFill>
              <a:srgbClr val="FFD2B3"/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10066"/>
                </a:solidFill>
              </a:endParaRPr>
            </a:p>
          </p:txBody>
        </p:sp>
        <p:sp>
          <p:nvSpPr>
            <p:cNvPr id="707614" name="Text Box 30"/>
            <p:cNvSpPr txBox="1">
              <a:spLocks noChangeArrowheads="1"/>
            </p:cNvSpPr>
            <p:nvPr/>
          </p:nvSpPr>
          <p:spPr bwMode="auto">
            <a:xfrm>
              <a:off x="4285" y="1878"/>
              <a:ext cx="57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800" dirty="0">
                  <a:solidFill>
                    <a:srgbClr val="010066"/>
                  </a:solidFill>
                </a:rPr>
                <a:t>(1, </a:t>
              </a:r>
              <a:r>
                <a:rPr lang="en-GB" altLang="en-US" sz="1800" i="1" dirty="0">
                  <a:solidFill>
                    <a:srgbClr val="010066"/>
                  </a:solidFill>
                </a:rPr>
                <a:t>a</a:t>
              </a:r>
              <a:r>
                <a:rPr lang="en-GB" altLang="en-US" sz="1800" dirty="0">
                  <a:solidFill>
                    <a:srgbClr val="010066"/>
                  </a:solidFill>
                </a:rPr>
                <a:t>)</a:t>
              </a:r>
            </a:p>
          </p:txBody>
        </p:sp>
      </p:grpSp>
      <p:sp>
        <p:nvSpPr>
          <p:cNvPr id="707615" name="Freeform 31"/>
          <p:cNvSpPr>
            <a:spLocks/>
          </p:cNvSpPr>
          <p:nvPr/>
        </p:nvSpPr>
        <p:spPr bwMode="auto">
          <a:xfrm>
            <a:off x="1561894" y="2273760"/>
            <a:ext cx="1674019" cy="933450"/>
          </a:xfrm>
          <a:custGeom>
            <a:avLst/>
            <a:gdLst>
              <a:gd name="T0" fmla="*/ 0 w 953"/>
              <a:gd name="T1" fmla="*/ 590 h 590"/>
              <a:gd name="T2" fmla="*/ 171 w 953"/>
              <a:gd name="T3" fmla="*/ 584 h 590"/>
              <a:gd name="T4" fmla="*/ 385 w 953"/>
              <a:gd name="T5" fmla="*/ 562 h 590"/>
              <a:gd name="T6" fmla="*/ 573 w 953"/>
              <a:gd name="T7" fmla="*/ 506 h 590"/>
              <a:gd name="T8" fmla="*/ 713 w 953"/>
              <a:gd name="T9" fmla="*/ 408 h 590"/>
              <a:gd name="T10" fmla="*/ 841 w 953"/>
              <a:gd name="T11" fmla="*/ 266 h 590"/>
              <a:gd name="T12" fmla="*/ 911 w 953"/>
              <a:gd name="T13" fmla="*/ 124 h 590"/>
              <a:gd name="T14" fmla="*/ 953 w 953"/>
              <a:gd name="T15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3" h="590">
                <a:moveTo>
                  <a:pt x="0" y="590"/>
                </a:moveTo>
                <a:cubicBezTo>
                  <a:pt x="53" y="589"/>
                  <a:pt x="107" y="589"/>
                  <a:pt x="171" y="584"/>
                </a:cubicBezTo>
                <a:cubicBezTo>
                  <a:pt x="235" y="579"/>
                  <a:pt x="318" y="575"/>
                  <a:pt x="385" y="562"/>
                </a:cubicBezTo>
                <a:cubicBezTo>
                  <a:pt x="452" y="549"/>
                  <a:pt x="518" y="532"/>
                  <a:pt x="573" y="506"/>
                </a:cubicBezTo>
                <a:cubicBezTo>
                  <a:pt x="628" y="480"/>
                  <a:pt x="668" y="448"/>
                  <a:pt x="713" y="408"/>
                </a:cubicBezTo>
                <a:cubicBezTo>
                  <a:pt x="758" y="368"/>
                  <a:pt x="808" y="313"/>
                  <a:pt x="841" y="266"/>
                </a:cubicBezTo>
                <a:cubicBezTo>
                  <a:pt x="874" y="219"/>
                  <a:pt x="892" y="168"/>
                  <a:pt x="911" y="124"/>
                </a:cubicBezTo>
                <a:cubicBezTo>
                  <a:pt x="930" y="80"/>
                  <a:pt x="941" y="40"/>
                  <a:pt x="953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</a:endParaRPr>
          </a:p>
        </p:txBody>
      </p:sp>
      <p:grpSp>
        <p:nvGrpSpPr>
          <p:cNvPr id="707616" name="Group 32"/>
          <p:cNvGrpSpPr>
            <a:grpSpLocks/>
          </p:cNvGrpSpPr>
          <p:nvPr/>
        </p:nvGrpSpPr>
        <p:grpSpPr bwMode="auto">
          <a:xfrm>
            <a:off x="2504870" y="2989324"/>
            <a:ext cx="806053" cy="369094"/>
            <a:chOff x="1087" y="1977"/>
            <a:chExt cx="677" cy="310"/>
          </a:xfrm>
        </p:grpSpPr>
        <p:sp>
          <p:nvSpPr>
            <p:cNvPr id="707617" name="Oval 33"/>
            <p:cNvSpPr>
              <a:spLocks noChangeArrowheads="1"/>
            </p:cNvSpPr>
            <p:nvPr/>
          </p:nvSpPr>
          <p:spPr bwMode="auto">
            <a:xfrm>
              <a:off x="1087" y="2019"/>
              <a:ext cx="68" cy="68"/>
            </a:xfrm>
            <a:prstGeom prst="ellipse">
              <a:avLst/>
            </a:prstGeom>
            <a:solidFill>
              <a:srgbClr val="FFD2B3"/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10066"/>
                </a:solidFill>
              </a:endParaRPr>
            </a:p>
          </p:txBody>
        </p:sp>
        <p:sp>
          <p:nvSpPr>
            <p:cNvPr id="707618" name="Text Box 34"/>
            <p:cNvSpPr txBox="1">
              <a:spLocks noChangeArrowheads="1"/>
            </p:cNvSpPr>
            <p:nvPr/>
          </p:nvSpPr>
          <p:spPr bwMode="auto">
            <a:xfrm>
              <a:off x="1189" y="1977"/>
              <a:ext cx="57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800" dirty="0">
                  <a:solidFill>
                    <a:srgbClr val="010066"/>
                  </a:solidFill>
                </a:rPr>
                <a:t>(1, </a:t>
              </a:r>
              <a:r>
                <a:rPr lang="en-GB" altLang="en-US" sz="1800" i="1" dirty="0">
                  <a:solidFill>
                    <a:srgbClr val="010066"/>
                  </a:solidFill>
                </a:rPr>
                <a:t>a</a:t>
              </a:r>
              <a:r>
                <a:rPr lang="en-GB" altLang="en-US" sz="1800" dirty="0">
                  <a:solidFill>
                    <a:srgbClr val="010066"/>
                  </a:solidFill>
                </a:rPr>
                <a:t>)</a:t>
              </a:r>
            </a:p>
          </p:txBody>
        </p:sp>
      </p:grp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376518" y="3857591"/>
            <a:ext cx="38541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an exponential </a:t>
            </a:r>
            <a:r>
              <a:rPr lang="en-GB" alt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function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787504" y="3892387"/>
            <a:ext cx="36330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 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-x </a:t>
            </a:r>
            <a:r>
              <a:rPr lang="en-GB" alt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an exponential </a:t>
            </a:r>
            <a:r>
              <a:rPr lang="en-GB" alt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decay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function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4638677" y="877938"/>
            <a:ext cx="4302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GB" altLang="en-US" sz="2400" dirty="0">
                <a:solidFill>
                  <a:srgbClr val="010066"/>
                </a:solidFill>
              </a:rPr>
              <a:t>0 &lt;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 &lt; 1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graph of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the following shape:</a:t>
            </a: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B61CEE16-F5DD-4029-911B-4F386E14483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2348CCBB-1F42-4CD3-983F-FB29F04F498C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65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0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0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590" grpId="0"/>
      <p:bldP spid="707591" grpId="0"/>
      <p:bldP spid="707592" grpId="0"/>
      <p:bldP spid="707593" grpId="0"/>
      <p:bldP spid="707604" grpId="0" animBg="1"/>
      <p:bldP spid="707605" grpId="0"/>
      <p:bldP spid="707606" grpId="0"/>
      <p:bldP spid="707607" grpId="0"/>
      <p:bldP spid="707615" grpId="0" animBg="1"/>
      <p:bldP spid="35" grpId="0"/>
      <p:bldP spid="36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-76200"/>
            <a:ext cx="8229600" cy="70609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2800" b="1" dirty="0">
                <a:solidFill>
                  <a:schemeClr val="tx2"/>
                </a:solidFill>
              </a:rPr>
              <a:t>The graph of y = 2</a:t>
            </a:r>
            <a:r>
              <a:rPr lang="en-GB" sz="2800" b="1" i="1" baseline="30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4624388" y="2144415"/>
            <a:ext cx="38228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This is the graph of the exponential function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b="1" dirty="0">
                <a:solidFill>
                  <a:srgbClr val="010066"/>
                </a:solidFill>
              </a:rPr>
              <a:t>2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640016" name="Text Box 16"/>
          <p:cNvSpPr txBox="1">
            <a:spLocks noChangeArrowheads="1"/>
          </p:cNvSpPr>
          <p:nvPr/>
        </p:nvSpPr>
        <p:spPr bwMode="auto">
          <a:xfrm>
            <a:off x="4646396" y="5169657"/>
            <a:ext cx="4124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Is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asymptotic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to the x-axis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539552" y="544488"/>
            <a:ext cx="6430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You should be familiar with the graph of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sz="2400" b="1" dirty="0">
                <a:solidFill>
                  <a:srgbClr val="010066"/>
                </a:solidFill>
              </a:rPr>
              <a:t>= 2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679450" y="1029544"/>
            <a:ext cx="6946900" cy="1008061"/>
            <a:chOff x="144" y="661"/>
            <a:chExt cx="4376" cy="635"/>
          </a:xfrm>
        </p:grpSpPr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144" y="661"/>
              <a:ext cx="1267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i="1" dirty="0">
                  <a:solidFill>
                    <a:srgbClr val="010066"/>
                  </a:solidFill>
                  <a:latin typeface="Times New Roman" pitchFamily="18" charset="0"/>
                </a:rPr>
                <a:t>x</a:t>
              </a:r>
              <a:endParaRPr lang="en-GB" sz="2400" b="1" i="1" dirty="0">
                <a:solidFill>
                  <a:srgbClr val="010066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408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- 3</a:t>
              </a:r>
              <a:endParaRPr lang="en-GB" sz="2400" dirty="0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934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-2 </a:t>
              </a:r>
              <a:endParaRPr lang="en-GB" sz="2400" dirty="0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451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400" dirty="0"/>
                <a:t>-1 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968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0 </a:t>
              </a:r>
              <a:endParaRPr lang="en-GB" sz="2400" dirty="0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485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1</a:t>
              </a:r>
              <a:endParaRPr lang="en-GB" sz="2400" dirty="0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002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400" dirty="0"/>
                <a:t>2 </a:t>
              </a: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44" y="978"/>
              <a:ext cx="1267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 </a:t>
              </a:r>
              <a:endParaRPr lang="en-GB" sz="2400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1408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1934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2451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2968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3485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4002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553" y="972"/>
                  <a:ext cx="204" cy="313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en-GB" sz="1400" dirty="0">
                    <a:solidFill>
                      <a:srgbClr val="FF660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 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53" y="972"/>
                  <a:ext cx="204" cy="313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220"/>
                  </a:stretch>
                </a:blipFill>
                <a:ln w="28575" algn="ctr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077" y="964"/>
                  <a:ext cx="204" cy="312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sz="1400" dirty="0">
                    <a:solidFill>
                      <a:srgbClr val="FF6600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 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77" y="964"/>
                  <a:ext cx="204" cy="31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220"/>
                  </a:stretch>
                </a:blipFill>
                <a:ln w="28575" algn="ctr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596" y="972"/>
                  <a:ext cx="204" cy="312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GB" sz="1400" dirty="0">
                    <a:solidFill>
                      <a:srgbClr val="FF660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 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96" y="972"/>
                  <a:ext cx="204" cy="31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220"/>
                  </a:stretch>
                </a:blipFill>
                <a:ln w="28575" algn="ctr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Text Box 49"/>
            <p:cNvSpPr txBox="1">
              <a:spLocks noChangeArrowheads="1"/>
            </p:cNvSpPr>
            <p:nvPr/>
          </p:nvSpPr>
          <p:spPr bwMode="auto">
            <a:xfrm>
              <a:off x="3095" y="993"/>
              <a:ext cx="214" cy="29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6600"/>
                  </a:solidFill>
                </a:rPr>
                <a:t>1</a:t>
              </a:r>
              <a:endParaRPr lang="en-GB" sz="2400" dirty="0">
                <a:solidFill>
                  <a:srgbClr val="FF6600"/>
                </a:solidFill>
              </a:endParaRPr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3672" y="993"/>
              <a:ext cx="214" cy="29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FF6600"/>
                  </a:solidFill>
                </a:rPr>
                <a:t>2</a:t>
              </a:r>
            </a:p>
          </p:txBody>
        </p:sp>
        <p:sp>
          <p:nvSpPr>
            <p:cNvPr id="50" name="Text Box 51"/>
            <p:cNvSpPr txBox="1">
              <a:spLocks noChangeArrowheads="1"/>
            </p:cNvSpPr>
            <p:nvPr/>
          </p:nvSpPr>
          <p:spPr bwMode="auto">
            <a:xfrm>
              <a:off x="4172" y="993"/>
              <a:ext cx="214" cy="29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6600"/>
                  </a:solidFill>
                </a:rPr>
                <a:t>4</a:t>
              </a:r>
              <a:endParaRPr lang="en-GB" sz="2400" dirty="0">
                <a:solidFill>
                  <a:srgbClr val="FF6600"/>
                </a:solidFill>
              </a:endParaRPr>
            </a:p>
          </p:txBody>
        </p:sp>
      </p:grp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4646396" y="4125939"/>
            <a:ext cx="4124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range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is the set of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all positive real numbers.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7624912" y="1029544"/>
            <a:ext cx="822325" cy="504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dirty="0"/>
              <a:t>3 </a:t>
            </a:r>
          </a:p>
        </p:txBody>
      </p:sp>
      <p:sp>
        <p:nvSpPr>
          <p:cNvPr id="110" name="Rectangle 44"/>
          <p:cNvSpPr>
            <a:spLocks noChangeArrowheads="1"/>
          </p:cNvSpPr>
          <p:nvPr/>
        </p:nvSpPr>
        <p:spPr bwMode="auto">
          <a:xfrm>
            <a:off x="7624912" y="1532781"/>
            <a:ext cx="822325" cy="504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14774" y="148059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11" name="Text Box 51"/>
          <p:cNvSpPr txBox="1">
            <a:spLocks noChangeArrowheads="1"/>
          </p:cNvSpPr>
          <p:nvPr/>
        </p:nvSpPr>
        <p:spPr bwMode="auto">
          <a:xfrm>
            <a:off x="7837637" y="1554212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8</a:t>
            </a:r>
            <a:endParaRPr lang="en-GB" sz="2400" dirty="0">
              <a:solidFill>
                <a:srgbClr val="FF6600"/>
              </a:solidFill>
            </a:endParaRPr>
          </a:p>
        </p:txBody>
      </p:sp>
      <p:graphicFrame>
        <p:nvGraphicFramePr>
          <p:cNvPr id="113" name="Chart 112"/>
          <p:cNvGraphicFramePr/>
          <p:nvPr>
            <p:extLst>
              <p:ext uri="{D42A27DB-BD31-4B8C-83A1-F6EECF244321}">
                <p14:modId xmlns:p14="http://schemas.microsoft.com/office/powerpoint/2010/main" val="3816391398"/>
              </p:ext>
            </p:extLst>
          </p:nvPr>
        </p:nvGraphicFramePr>
        <p:xfrm>
          <a:off x="679450" y="2037604"/>
          <a:ext cx="3068638" cy="472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" name="Freeform 1"/>
          <p:cNvSpPr/>
          <p:nvPr/>
        </p:nvSpPr>
        <p:spPr>
          <a:xfrm>
            <a:off x="819150" y="2147888"/>
            <a:ext cx="2328863" cy="2181225"/>
          </a:xfrm>
          <a:custGeom>
            <a:avLst/>
            <a:gdLst>
              <a:gd name="connsiteX0" fmla="*/ 0 w 2328863"/>
              <a:gd name="connsiteY0" fmla="*/ 2181225 h 2181225"/>
              <a:gd name="connsiteX1" fmla="*/ 357188 w 2328863"/>
              <a:gd name="connsiteY1" fmla="*/ 2147887 h 2181225"/>
              <a:gd name="connsiteX2" fmla="*/ 709613 w 2328863"/>
              <a:gd name="connsiteY2" fmla="*/ 2114550 h 2181225"/>
              <a:gd name="connsiteX3" fmla="*/ 1057275 w 2328863"/>
              <a:gd name="connsiteY3" fmla="*/ 2024062 h 2181225"/>
              <a:gd name="connsiteX4" fmla="*/ 1409700 w 2328863"/>
              <a:gd name="connsiteY4" fmla="*/ 1824037 h 2181225"/>
              <a:gd name="connsiteX5" fmla="*/ 1752600 w 2328863"/>
              <a:gd name="connsiteY5" fmla="*/ 1466850 h 2181225"/>
              <a:gd name="connsiteX6" fmla="*/ 2109788 w 2328863"/>
              <a:gd name="connsiteY6" fmla="*/ 733425 h 2181225"/>
              <a:gd name="connsiteX7" fmla="*/ 2328863 w 2328863"/>
              <a:gd name="connsiteY7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8863" h="2181225">
                <a:moveTo>
                  <a:pt x="0" y="2181225"/>
                </a:moveTo>
                <a:lnTo>
                  <a:pt x="357188" y="2147887"/>
                </a:lnTo>
                <a:cubicBezTo>
                  <a:pt x="475457" y="2136774"/>
                  <a:pt x="592932" y="2135188"/>
                  <a:pt x="709613" y="2114550"/>
                </a:cubicBezTo>
                <a:cubicBezTo>
                  <a:pt x="826294" y="2093912"/>
                  <a:pt x="940594" y="2072481"/>
                  <a:pt x="1057275" y="2024062"/>
                </a:cubicBezTo>
                <a:cubicBezTo>
                  <a:pt x="1173956" y="1975643"/>
                  <a:pt x="1293813" y="1916906"/>
                  <a:pt x="1409700" y="1824037"/>
                </a:cubicBezTo>
                <a:cubicBezTo>
                  <a:pt x="1525588" y="1731168"/>
                  <a:pt x="1635919" y="1648619"/>
                  <a:pt x="1752600" y="1466850"/>
                </a:cubicBezTo>
                <a:cubicBezTo>
                  <a:pt x="1869281" y="1285081"/>
                  <a:pt x="2013744" y="977900"/>
                  <a:pt x="2109788" y="733425"/>
                </a:cubicBezTo>
                <a:cubicBezTo>
                  <a:pt x="2205832" y="488950"/>
                  <a:pt x="2267347" y="244475"/>
                  <a:pt x="232886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2911475" y="2858270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2551013" y="3592639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/>
          <p:cNvSpPr/>
          <p:nvPr/>
        </p:nvSpPr>
        <p:spPr>
          <a:xfrm>
            <a:off x="2203535" y="3952679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>
            <a:off x="1848626" y="414488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/>
          <p:cNvSpPr/>
          <p:nvPr/>
        </p:nvSpPr>
        <p:spPr>
          <a:xfrm>
            <a:off x="1504234" y="423365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1151430" y="427176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 Box 27"/>
          <p:cNvSpPr txBox="1">
            <a:spLocks noChangeArrowheads="1"/>
          </p:cNvSpPr>
          <p:nvPr/>
        </p:nvSpPr>
        <p:spPr bwMode="auto">
          <a:xfrm>
            <a:off x="4624388" y="3082221"/>
            <a:ext cx="43767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domain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is the set of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all real numbers.</a:t>
            </a:r>
          </a:p>
        </p:txBody>
      </p:sp>
      <p:sp>
        <p:nvSpPr>
          <p:cNvPr id="51" name="Rectangle 50">
            <a:hlinkClick r:id="rId12"/>
            <a:extLst>
              <a:ext uri="{FF2B5EF4-FFF2-40B4-BE49-F238E27FC236}">
                <a16:creationId xmlns:a16="http://schemas.microsoft.com/office/drawing/2014/main" id="{EC834895-F951-44EB-B317-06A0705E1F0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12"/>
            <a:extLst>
              <a:ext uri="{FF2B5EF4-FFF2-40B4-BE49-F238E27FC236}">
                <a16:creationId xmlns:a16="http://schemas.microsoft.com/office/drawing/2014/main" id="{B87584ED-2A4A-4473-B652-15A1E7717928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1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640016" grpId="0"/>
      <p:bldP spid="108" grpId="0"/>
      <p:bldP spid="2" grpId="0" animBg="1"/>
      <p:bldP spid="121" grpId="0" animBg="1"/>
      <p:bldP spid="120" grpId="0" animBg="1"/>
      <p:bldP spid="119" grpId="0" animBg="1"/>
      <p:bldP spid="118" grpId="0" animBg="1"/>
      <p:bldP spid="117" grpId="0" animBg="1"/>
      <p:bldP spid="116" grpId="0" animBg="1"/>
      <p:bldP spid="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-76200"/>
            <a:ext cx="8229600" cy="70609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2800" b="1" dirty="0">
                <a:solidFill>
                  <a:schemeClr val="tx2"/>
                </a:solidFill>
              </a:rPr>
              <a:t>The graph of </a:t>
            </a:r>
            <a:r>
              <a:rPr lang="en-GB" sz="28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>
                <a:solidFill>
                  <a:srgbClr val="010066"/>
                </a:solidFill>
                <a:latin typeface="Arial" charset="0"/>
              </a:rPr>
              <a:t> = log</a:t>
            </a:r>
            <a:r>
              <a:rPr lang="en-GB" sz="28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8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800" dirty="0">
                <a:solidFill>
                  <a:srgbClr val="010066"/>
                </a:solidFill>
                <a:latin typeface="Arial" charset="0"/>
              </a:rPr>
              <a:t> </a:t>
            </a:r>
            <a:endParaRPr lang="en-GB" sz="2800" b="1" i="1" baseline="30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4624388" y="2144415"/>
            <a:ext cx="38228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This is the graph of the inverse function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b="1" dirty="0">
                <a:solidFill>
                  <a:srgbClr val="010066"/>
                </a:solidFill>
              </a:rPr>
              <a:t>2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539552" y="544488"/>
            <a:ext cx="46474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If we switch the values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and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679450" y="1029544"/>
            <a:ext cx="6946900" cy="1008061"/>
            <a:chOff x="144" y="661"/>
            <a:chExt cx="4376" cy="635"/>
          </a:xfrm>
        </p:grpSpPr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144" y="661"/>
              <a:ext cx="1267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i="1" dirty="0">
                  <a:solidFill>
                    <a:srgbClr val="010066"/>
                  </a:solidFill>
                  <a:latin typeface="Times New Roman" pitchFamily="18" charset="0"/>
                </a:rPr>
                <a:t>x</a:t>
              </a:r>
              <a:endParaRPr lang="en-GB" sz="2400" b="1" i="1" dirty="0">
                <a:solidFill>
                  <a:srgbClr val="010066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408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934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 </a:t>
              </a:r>
              <a:endParaRPr lang="en-GB" sz="2400" dirty="0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451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400" dirty="0"/>
                <a:t> 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968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 </a:t>
              </a:r>
              <a:endParaRPr lang="en-GB" sz="2400" dirty="0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485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002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400" dirty="0"/>
                <a:t> </a:t>
              </a: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44" y="978"/>
              <a:ext cx="1267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 </a:t>
              </a:r>
              <a:endParaRPr lang="en-GB" sz="2400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1408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1934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2451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2968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3485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4002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6275170" y="3725946"/>
            <a:ext cx="10577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b="1" dirty="0">
                <a:solidFill>
                  <a:srgbClr val="010066"/>
                </a:solidFill>
              </a:rPr>
              <a:t>2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7624912" y="1029544"/>
            <a:ext cx="822325" cy="504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400" dirty="0"/>
          </a:p>
        </p:txBody>
      </p:sp>
      <p:sp>
        <p:nvSpPr>
          <p:cNvPr id="110" name="Rectangle 44"/>
          <p:cNvSpPr>
            <a:spLocks noChangeArrowheads="1"/>
          </p:cNvSpPr>
          <p:nvPr/>
        </p:nvSpPr>
        <p:spPr bwMode="auto">
          <a:xfrm>
            <a:off x="7624912" y="1532781"/>
            <a:ext cx="822325" cy="504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14774" y="148059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dirty="0">
              <a:solidFill>
                <a:srgbClr val="010066"/>
              </a:solidFill>
            </a:endParaRPr>
          </a:p>
        </p:txBody>
      </p:sp>
      <p:graphicFrame>
        <p:nvGraphicFramePr>
          <p:cNvPr id="113" name="Chart 112"/>
          <p:cNvGraphicFramePr/>
          <p:nvPr>
            <p:extLst>
              <p:ext uri="{D42A27DB-BD31-4B8C-83A1-F6EECF244321}">
                <p14:modId xmlns:p14="http://schemas.microsoft.com/office/powerpoint/2010/main" val="1688076356"/>
              </p:ext>
            </p:extLst>
          </p:nvPr>
        </p:nvGraphicFramePr>
        <p:xfrm>
          <a:off x="679450" y="2037604"/>
          <a:ext cx="3068638" cy="472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reeform 1"/>
          <p:cNvSpPr/>
          <p:nvPr/>
        </p:nvSpPr>
        <p:spPr>
          <a:xfrm>
            <a:off x="819150" y="2147888"/>
            <a:ext cx="2328863" cy="2181225"/>
          </a:xfrm>
          <a:custGeom>
            <a:avLst/>
            <a:gdLst>
              <a:gd name="connsiteX0" fmla="*/ 0 w 2328863"/>
              <a:gd name="connsiteY0" fmla="*/ 2181225 h 2181225"/>
              <a:gd name="connsiteX1" fmla="*/ 357188 w 2328863"/>
              <a:gd name="connsiteY1" fmla="*/ 2147887 h 2181225"/>
              <a:gd name="connsiteX2" fmla="*/ 709613 w 2328863"/>
              <a:gd name="connsiteY2" fmla="*/ 2114550 h 2181225"/>
              <a:gd name="connsiteX3" fmla="*/ 1057275 w 2328863"/>
              <a:gd name="connsiteY3" fmla="*/ 2024062 h 2181225"/>
              <a:gd name="connsiteX4" fmla="*/ 1409700 w 2328863"/>
              <a:gd name="connsiteY4" fmla="*/ 1824037 h 2181225"/>
              <a:gd name="connsiteX5" fmla="*/ 1752600 w 2328863"/>
              <a:gd name="connsiteY5" fmla="*/ 1466850 h 2181225"/>
              <a:gd name="connsiteX6" fmla="*/ 2109788 w 2328863"/>
              <a:gd name="connsiteY6" fmla="*/ 733425 h 2181225"/>
              <a:gd name="connsiteX7" fmla="*/ 2328863 w 2328863"/>
              <a:gd name="connsiteY7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8863" h="2181225">
                <a:moveTo>
                  <a:pt x="0" y="2181225"/>
                </a:moveTo>
                <a:lnTo>
                  <a:pt x="357188" y="2147887"/>
                </a:lnTo>
                <a:cubicBezTo>
                  <a:pt x="475457" y="2136774"/>
                  <a:pt x="592932" y="2135188"/>
                  <a:pt x="709613" y="2114550"/>
                </a:cubicBezTo>
                <a:cubicBezTo>
                  <a:pt x="826294" y="2093912"/>
                  <a:pt x="940594" y="2072481"/>
                  <a:pt x="1057275" y="2024062"/>
                </a:cubicBezTo>
                <a:cubicBezTo>
                  <a:pt x="1173956" y="1975643"/>
                  <a:pt x="1293813" y="1916906"/>
                  <a:pt x="1409700" y="1824037"/>
                </a:cubicBezTo>
                <a:cubicBezTo>
                  <a:pt x="1525588" y="1731168"/>
                  <a:pt x="1635919" y="1648619"/>
                  <a:pt x="1752600" y="1466850"/>
                </a:cubicBezTo>
                <a:cubicBezTo>
                  <a:pt x="1869281" y="1285081"/>
                  <a:pt x="2013744" y="977900"/>
                  <a:pt x="2109788" y="733425"/>
                </a:cubicBezTo>
                <a:cubicBezTo>
                  <a:pt x="2205832" y="488950"/>
                  <a:pt x="2267347" y="244475"/>
                  <a:pt x="232886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2911475" y="2858270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2551013" y="3592639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/>
          <p:cNvSpPr/>
          <p:nvPr/>
        </p:nvSpPr>
        <p:spPr>
          <a:xfrm>
            <a:off x="2203535" y="3952679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>
            <a:off x="1848626" y="414488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/>
          <p:cNvSpPr/>
          <p:nvPr/>
        </p:nvSpPr>
        <p:spPr>
          <a:xfrm>
            <a:off x="1504234" y="423365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1151430" y="427176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 Box 27"/>
          <p:cNvSpPr txBox="1">
            <a:spLocks noChangeArrowheads="1"/>
          </p:cNvSpPr>
          <p:nvPr/>
        </p:nvSpPr>
        <p:spPr bwMode="auto">
          <a:xfrm>
            <a:off x="4615656" y="2939074"/>
            <a:ext cx="43767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To get the inverse function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baseline="30000" dirty="0">
                <a:solidFill>
                  <a:srgbClr val="010066"/>
                </a:solidFill>
                <a:latin typeface="Arial" charset="0"/>
              </a:rPr>
              <a:t>-1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) = 2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="1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06124" y="1051123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- 3</a:t>
            </a:r>
            <a:endParaRPr lang="en-GB" sz="2400" dirty="0"/>
          </a:p>
        </p:txBody>
      </p:sp>
      <p:sp>
        <p:nvSpPr>
          <p:cNvPr id="57" name="Rectangle 56"/>
          <p:cNvSpPr/>
          <p:nvPr/>
        </p:nvSpPr>
        <p:spPr>
          <a:xfrm>
            <a:off x="3694557" y="1054551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- 2</a:t>
            </a:r>
            <a:endParaRPr lang="en-GB" sz="2400" dirty="0"/>
          </a:p>
        </p:txBody>
      </p:sp>
      <p:sp>
        <p:nvSpPr>
          <p:cNvPr id="58" name="Rectangle 57"/>
          <p:cNvSpPr/>
          <p:nvPr/>
        </p:nvSpPr>
        <p:spPr>
          <a:xfrm>
            <a:off x="4445581" y="1055227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- 1</a:t>
            </a:r>
            <a:endParaRPr lang="en-GB" sz="2400" dirty="0"/>
          </a:p>
        </p:txBody>
      </p:sp>
      <p:sp>
        <p:nvSpPr>
          <p:cNvPr id="59" name="Rectangle 58"/>
          <p:cNvSpPr/>
          <p:nvPr/>
        </p:nvSpPr>
        <p:spPr>
          <a:xfrm>
            <a:off x="5363946" y="105244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0</a:t>
            </a:r>
            <a:endParaRPr lang="en-GB" sz="2400" dirty="0"/>
          </a:p>
        </p:txBody>
      </p:sp>
      <p:sp>
        <p:nvSpPr>
          <p:cNvPr id="60" name="Rectangle 59"/>
          <p:cNvSpPr/>
          <p:nvPr/>
        </p:nvSpPr>
        <p:spPr>
          <a:xfrm>
            <a:off x="6197964" y="105455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1</a:t>
            </a:r>
            <a:endParaRPr lang="en-GB" sz="2400" dirty="0"/>
          </a:p>
        </p:txBody>
      </p:sp>
      <p:sp>
        <p:nvSpPr>
          <p:cNvPr id="61" name="Rectangle 60"/>
          <p:cNvSpPr/>
          <p:nvPr/>
        </p:nvSpPr>
        <p:spPr>
          <a:xfrm>
            <a:off x="7030115" y="106000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2</a:t>
            </a:r>
            <a:endParaRPr lang="en-GB" sz="2400" dirty="0"/>
          </a:p>
        </p:txBody>
      </p:sp>
      <p:sp>
        <p:nvSpPr>
          <p:cNvPr id="62" name="Rectangle 61"/>
          <p:cNvSpPr/>
          <p:nvPr/>
        </p:nvSpPr>
        <p:spPr>
          <a:xfrm>
            <a:off x="7865995" y="10592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3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46"/>
              <p:cNvSpPr txBox="1">
                <a:spLocks noChangeArrowheads="1"/>
              </p:cNvSpPr>
              <p:nvPr/>
            </p:nvSpPr>
            <p:spPr bwMode="auto">
              <a:xfrm>
                <a:off x="2916238" y="1523256"/>
                <a:ext cx="323850" cy="496887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63" name="Text 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6238" y="1523256"/>
                <a:ext cx="323850" cy="496887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  <a:ln w="2857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46"/>
              <p:cNvSpPr txBox="1">
                <a:spLocks noChangeArrowheads="1"/>
              </p:cNvSpPr>
              <p:nvPr/>
            </p:nvSpPr>
            <p:spPr bwMode="auto">
              <a:xfrm>
                <a:off x="3833535" y="1509390"/>
                <a:ext cx="324128" cy="495649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69" name="Text 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3535" y="1509390"/>
                <a:ext cx="324128" cy="495649"/>
              </a:xfrm>
              <a:prstGeom prst="rect">
                <a:avLst/>
              </a:prstGeom>
              <a:blipFill>
                <a:blip r:embed="rId5"/>
                <a:stretch>
                  <a:fillRect b="-1235"/>
                </a:stretch>
              </a:blipFill>
              <a:ln w="2857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46"/>
              <p:cNvSpPr txBox="1">
                <a:spLocks noChangeArrowheads="1"/>
              </p:cNvSpPr>
              <p:nvPr/>
            </p:nvSpPr>
            <p:spPr bwMode="auto">
              <a:xfrm>
                <a:off x="4561769" y="1516216"/>
                <a:ext cx="324128" cy="495649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70" name="Text 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1769" y="1516216"/>
                <a:ext cx="324128" cy="495649"/>
              </a:xfrm>
              <a:prstGeom prst="rect">
                <a:avLst/>
              </a:prstGeom>
              <a:blipFill>
                <a:blip r:embed="rId6"/>
                <a:stretch>
                  <a:fillRect b="-1235"/>
                </a:stretch>
              </a:blipFill>
              <a:ln w="2857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 Box 46"/>
          <p:cNvSpPr txBox="1">
            <a:spLocks noChangeArrowheads="1"/>
          </p:cNvSpPr>
          <p:nvPr/>
        </p:nvSpPr>
        <p:spPr bwMode="auto">
          <a:xfrm>
            <a:off x="5405762" y="1553043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1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2" name="Text Box 46"/>
          <p:cNvSpPr txBox="1">
            <a:spLocks noChangeArrowheads="1"/>
          </p:cNvSpPr>
          <p:nvPr/>
        </p:nvSpPr>
        <p:spPr bwMode="auto">
          <a:xfrm>
            <a:off x="6245661" y="1533207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2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3" name="Text Box 46"/>
          <p:cNvSpPr txBox="1">
            <a:spLocks noChangeArrowheads="1"/>
          </p:cNvSpPr>
          <p:nvPr/>
        </p:nvSpPr>
        <p:spPr bwMode="auto">
          <a:xfrm>
            <a:off x="7085851" y="1555919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4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4" name="Text Box 46"/>
          <p:cNvSpPr txBox="1">
            <a:spLocks noChangeArrowheads="1"/>
          </p:cNvSpPr>
          <p:nvPr/>
        </p:nvSpPr>
        <p:spPr bwMode="auto">
          <a:xfrm>
            <a:off x="7888873" y="1543374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8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2286796" y="5064413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2375566" y="4697137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2555776" y="4327571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2906290" y="395744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3604465" y="3587876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2247424" y="542706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269942" y="3610736"/>
            <a:ext cx="1365955" cy="2959100"/>
          </a:xfrm>
          <a:custGeom>
            <a:avLst/>
            <a:gdLst>
              <a:gd name="connsiteX0" fmla="*/ 1365955 w 1365955"/>
              <a:gd name="connsiteY0" fmla="*/ 0 h 2959100"/>
              <a:gd name="connsiteX1" fmla="*/ 673805 w 1365955"/>
              <a:gd name="connsiteY1" fmla="*/ 374650 h 2959100"/>
              <a:gd name="connsiteX2" fmla="*/ 324555 w 1365955"/>
              <a:gd name="connsiteY2" fmla="*/ 742950 h 2959100"/>
              <a:gd name="connsiteX3" fmla="*/ 134055 w 1365955"/>
              <a:gd name="connsiteY3" fmla="*/ 1111250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955" h="2959100">
                <a:moveTo>
                  <a:pt x="1365955" y="0"/>
                </a:moveTo>
                <a:cubicBezTo>
                  <a:pt x="1106663" y="125412"/>
                  <a:pt x="847372" y="250825"/>
                  <a:pt x="673805" y="374650"/>
                </a:cubicBezTo>
                <a:cubicBezTo>
                  <a:pt x="500238" y="498475"/>
                  <a:pt x="414513" y="620183"/>
                  <a:pt x="324555" y="742950"/>
                </a:cubicBezTo>
                <a:cubicBezTo>
                  <a:pt x="234597" y="865717"/>
                  <a:pt x="179563" y="989542"/>
                  <a:pt x="134055" y="1111250"/>
                </a:cubicBezTo>
                <a:cubicBezTo>
                  <a:pt x="88547" y="1232958"/>
                  <a:pt x="72672" y="1350433"/>
                  <a:pt x="51505" y="1473200"/>
                </a:cubicBezTo>
                <a:cubicBezTo>
                  <a:pt x="30338" y="1595967"/>
                  <a:pt x="15522" y="1600200"/>
                  <a:pt x="7055" y="1847850"/>
                </a:cubicBezTo>
                <a:cubicBezTo>
                  <a:pt x="-1412" y="2095500"/>
                  <a:pt x="-354" y="2527300"/>
                  <a:pt x="705" y="295910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 Box 16"/>
          <p:cNvSpPr txBox="1">
            <a:spLocks noChangeArrowheads="1"/>
          </p:cNvSpPr>
          <p:nvPr/>
        </p:nvSpPr>
        <p:spPr bwMode="auto">
          <a:xfrm>
            <a:off x="6275170" y="4209874"/>
            <a:ext cx="10577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b="1" dirty="0">
                <a:solidFill>
                  <a:srgbClr val="010066"/>
                </a:solidFill>
              </a:rPr>
              <a:t>2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6245661" y="4671539"/>
            <a:ext cx="2421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log</a:t>
            </a:r>
            <a:r>
              <a:rPr lang="en-GB" sz="24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log</a:t>
            </a:r>
            <a:r>
              <a:rPr lang="en-GB" sz="24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  <a:r>
              <a:rPr lang="en-GB" sz="2400" b="1" dirty="0">
                <a:solidFill>
                  <a:srgbClr val="010066"/>
                </a:solidFill>
              </a:rPr>
              <a:t>2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 Box 16"/>
          <p:cNvSpPr txBox="1">
            <a:spLocks noChangeArrowheads="1"/>
          </p:cNvSpPr>
          <p:nvPr/>
        </p:nvSpPr>
        <p:spPr bwMode="auto">
          <a:xfrm>
            <a:off x="6246143" y="5162608"/>
            <a:ext cx="2421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log</a:t>
            </a:r>
            <a:r>
              <a:rPr lang="en-GB" sz="24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log</a:t>
            </a:r>
            <a:r>
              <a:rPr lang="en-GB" sz="24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  <a:r>
              <a:rPr lang="en-GB" sz="2400" b="1" dirty="0">
                <a:solidFill>
                  <a:srgbClr val="010066"/>
                </a:solidFill>
              </a:rPr>
              <a:t>2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 Box 16"/>
          <p:cNvSpPr txBox="1">
            <a:spLocks noChangeArrowheads="1"/>
          </p:cNvSpPr>
          <p:nvPr/>
        </p:nvSpPr>
        <p:spPr bwMode="auto">
          <a:xfrm>
            <a:off x="6275170" y="5653677"/>
            <a:ext cx="2421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log</a:t>
            </a:r>
            <a:r>
              <a:rPr lang="en-GB" sz="24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 Box 27"/>
          <p:cNvSpPr txBox="1">
            <a:spLocks noChangeArrowheads="1"/>
          </p:cNvSpPr>
          <p:nvPr/>
        </p:nvSpPr>
        <p:spPr bwMode="auto">
          <a:xfrm>
            <a:off x="4156709" y="6066446"/>
            <a:ext cx="4376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So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baseline="30000" dirty="0">
                <a:solidFill>
                  <a:srgbClr val="010066"/>
                </a:solidFill>
                <a:latin typeface="Arial" charset="0"/>
              </a:rPr>
              <a:t>-1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log</a:t>
            </a:r>
            <a:r>
              <a:rPr lang="en-GB" sz="24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3834792" y="4279378"/>
            <a:ext cx="2241854" cy="33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Switch x and y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834421" y="4669396"/>
            <a:ext cx="24733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Take logs to the base 2 of both sides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 Box 16"/>
          <p:cNvSpPr txBox="1">
            <a:spLocks noChangeArrowheads="1"/>
          </p:cNvSpPr>
          <p:nvPr/>
        </p:nvSpPr>
        <p:spPr bwMode="auto">
          <a:xfrm>
            <a:off x="3875947" y="5675660"/>
            <a:ext cx="2241854" cy="33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Since log</a:t>
            </a:r>
            <a:r>
              <a:rPr lang="en-GB" sz="1600" b="1" baseline="-250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GB" sz="16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2 = 1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>
            <a:hlinkClick r:id="rId7"/>
            <a:extLst>
              <a:ext uri="{FF2B5EF4-FFF2-40B4-BE49-F238E27FC236}">
                <a16:creationId xmlns:a16="http://schemas.microsoft.com/office/drawing/2014/main" id="{D97FB147-87BA-4633-9BE0-5AEB3B2741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hlinkClick r:id="rId7"/>
            <a:extLst>
              <a:ext uri="{FF2B5EF4-FFF2-40B4-BE49-F238E27FC236}">
                <a16:creationId xmlns:a16="http://schemas.microsoft.com/office/drawing/2014/main" id="{7E7C1570-372D-4DC6-8BB3-CA11199CDE10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4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232 L 0.00018 0.060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134 L -0.00208 -0.0738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232 L 0.00017 0.060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1134 L -0.00208 -0.0738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231 L 0.00017 0.0601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135 L -0.00209 -0.0738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232 L 0.00017 0.0601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1134 L -0.00208 -0.0738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232 L 0.00018 0.0601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1135 L -0.00208 -0.0738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232 L 0.00017 0.0601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1134 L -0.00209 -0.0738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231 L 0.00017 0.0601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1135 L -0.00208 -0.0738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108" grpId="0"/>
      <p:bldP spid="122" grpId="0"/>
      <p:bldP spid="3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6" grpId="0" animBg="1"/>
      <p:bldP spid="81" grpId="0"/>
      <p:bldP spid="82" grpId="0"/>
      <p:bldP spid="83" grpId="0"/>
      <p:bldP spid="84" grpId="0"/>
      <p:bldP spid="85" grpId="0"/>
      <p:bldP spid="64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-76200"/>
            <a:ext cx="8229600" cy="70609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2800" b="1" dirty="0">
                <a:solidFill>
                  <a:schemeClr val="tx2"/>
                </a:solidFill>
              </a:rPr>
              <a:t>The graph of </a:t>
            </a:r>
            <a:r>
              <a:rPr lang="en-GB" sz="28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>
                <a:solidFill>
                  <a:srgbClr val="010066"/>
                </a:solidFill>
                <a:latin typeface="Arial" charset="0"/>
              </a:rPr>
              <a:t> = log</a:t>
            </a:r>
            <a:r>
              <a:rPr lang="en-GB" sz="28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8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800" dirty="0">
                <a:solidFill>
                  <a:srgbClr val="010066"/>
                </a:solidFill>
                <a:latin typeface="Arial" charset="0"/>
              </a:rPr>
              <a:t> </a:t>
            </a:r>
            <a:endParaRPr lang="en-GB" sz="2800" b="1" i="1" baseline="30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4624388" y="2144415"/>
            <a:ext cx="382284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graph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log</a:t>
            </a:r>
            <a:r>
              <a:rPr lang="en-GB" sz="24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is a reflection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b="1" dirty="0">
                <a:solidFill>
                  <a:srgbClr val="010066"/>
                </a:solidFill>
              </a:rPr>
              <a:t>2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in the line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539552" y="544488"/>
            <a:ext cx="46474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If we switch the values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and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679450" y="1029544"/>
            <a:ext cx="6946900" cy="1008061"/>
            <a:chOff x="144" y="661"/>
            <a:chExt cx="4376" cy="635"/>
          </a:xfrm>
        </p:grpSpPr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144" y="661"/>
              <a:ext cx="1267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i="1" dirty="0">
                  <a:solidFill>
                    <a:srgbClr val="010066"/>
                  </a:solidFill>
                  <a:latin typeface="Times New Roman" pitchFamily="18" charset="0"/>
                </a:rPr>
                <a:t>x</a:t>
              </a:r>
              <a:endParaRPr lang="en-GB" sz="2400" b="1" i="1" dirty="0">
                <a:solidFill>
                  <a:srgbClr val="010066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408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934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 </a:t>
              </a:r>
              <a:endParaRPr lang="en-GB" sz="2400" dirty="0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451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400" dirty="0"/>
                <a:t> 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968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 </a:t>
              </a:r>
              <a:endParaRPr lang="en-GB" sz="2400" dirty="0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485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002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400" dirty="0"/>
                <a:t> </a:t>
              </a: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44" y="978"/>
              <a:ext cx="1267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 </a:t>
              </a:r>
              <a:endParaRPr lang="en-GB" sz="2400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1408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1934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2451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2968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3485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4002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7624912" y="1029544"/>
            <a:ext cx="822325" cy="504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400" dirty="0"/>
          </a:p>
        </p:txBody>
      </p:sp>
      <p:sp>
        <p:nvSpPr>
          <p:cNvPr id="110" name="Rectangle 44"/>
          <p:cNvSpPr>
            <a:spLocks noChangeArrowheads="1"/>
          </p:cNvSpPr>
          <p:nvPr/>
        </p:nvSpPr>
        <p:spPr bwMode="auto">
          <a:xfrm>
            <a:off x="7624912" y="1532781"/>
            <a:ext cx="822325" cy="504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14774" y="148059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dirty="0">
              <a:solidFill>
                <a:srgbClr val="010066"/>
              </a:solidFill>
            </a:endParaRPr>
          </a:p>
        </p:txBody>
      </p:sp>
      <p:graphicFrame>
        <p:nvGraphicFramePr>
          <p:cNvPr id="113" name="Chart 112"/>
          <p:cNvGraphicFramePr/>
          <p:nvPr>
            <p:extLst>
              <p:ext uri="{D42A27DB-BD31-4B8C-83A1-F6EECF244321}">
                <p14:modId xmlns:p14="http://schemas.microsoft.com/office/powerpoint/2010/main" val="838282172"/>
              </p:ext>
            </p:extLst>
          </p:nvPr>
        </p:nvGraphicFramePr>
        <p:xfrm>
          <a:off x="679450" y="2037604"/>
          <a:ext cx="3068638" cy="472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reeform 1"/>
          <p:cNvSpPr/>
          <p:nvPr/>
        </p:nvSpPr>
        <p:spPr>
          <a:xfrm>
            <a:off x="819150" y="2147888"/>
            <a:ext cx="2328863" cy="2181225"/>
          </a:xfrm>
          <a:custGeom>
            <a:avLst/>
            <a:gdLst>
              <a:gd name="connsiteX0" fmla="*/ 0 w 2328863"/>
              <a:gd name="connsiteY0" fmla="*/ 2181225 h 2181225"/>
              <a:gd name="connsiteX1" fmla="*/ 357188 w 2328863"/>
              <a:gd name="connsiteY1" fmla="*/ 2147887 h 2181225"/>
              <a:gd name="connsiteX2" fmla="*/ 709613 w 2328863"/>
              <a:gd name="connsiteY2" fmla="*/ 2114550 h 2181225"/>
              <a:gd name="connsiteX3" fmla="*/ 1057275 w 2328863"/>
              <a:gd name="connsiteY3" fmla="*/ 2024062 h 2181225"/>
              <a:gd name="connsiteX4" fmla="*/ 1409700 w 2328863"/>
              <a:gd name="connsiteY4" fmla="*/ 1824037 h 2181225"/>
              <a:gd name="connsiteX5" fmla="*/ 1752600 w 2328863"/>
              <a:gd name="connsiteY5" fmla="*/ 1466850 h 2181225"/>
              <a:gd name="connsiteX6" fmla="*/ 2109788 w 2328863"/>
              <a:gd name="connsiteY6" fmla="*/ 733425 h 2181225"/>
              <a:gd name="connsiteX7" fmla="*/ 2328863 w 2328863"/>
              <a:gd name="connsiteY7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8863" h="2181225">
                <a:moveTo>
                  <a:pt x="0" y="2181225"/>
                </a:moveTo>
                <a:lnTo>
                  <a:pt x="357188" y="2147887"/>
                </a:lnTo>
                <a:cubicBezTo>
                  <a:pt x="475457" y="2136774"/>
                  <a:pt x="592932" y="2135188"/>
                  <a:pt x="709613" y="2114550"/>
                </a:cubicBezTo>
                <a:cubicBezTo>
                  <a:pt x="826294" y="2093912"/>
                  <a:pt x="940594" y="2072481"/>
                  <a:pt x="1057275" y="2024062"/>
                </a:cubicBezTo>
                <a:cubicBezTo>
                  <a:pt x="1173956" y="1975643"/>
                  <a:pt x="1293813" y="1916906"/>
                  <a:pt x="1409700" y="1824037"/>
                </a:cubicBezTo>
                <a:cubicBezTo>
                  <a:pt x="1525588" y="1731168"/>
                  <a:pt x="1635919" y="1648619"/>
                  <a:pt x="1752600" y="1466850"/>
                </a:cubicBezTo>
                <a:cubicBezTo>
                  <a:pt x="1869281" y="1285081"/>
                  <a:pt x="2013744" y="977900"/>
                  <a:pt x="2109788" y="733425"/>
                </a:cubicBezTo>
                <a:cubicBezTo>
                  <a:pt x="2205832" y="488950"/>
                  <a:pt x="2267347" y="244475"/>
                  <a:pt x="232886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2911475" y="2858270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2551013" y="3592639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/>
          <p:cNvSpPr/>
          <p:nvPr/>
        </p:nvSpPr>
        <p:spPr>
          <a:xfrm>
            <a:off x="2203535" y="3952679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>
            <a:off x="1848626" y="414488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/>
          <p:cNvSpPr/>
          <p:nvPr/>
        </p:nvSpPr>
        <p:spPr>
          <a:xfrm>
            <a:off x="1504234" y="423365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1151430" y="427176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799708" y="1568072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- 3</a:t>
            </a:r>
            <a:endParaRPr lang="en-GB" sz="2400" dirty="0"/>
          </a:p>
        </p:txBody>
      </p:sp>
      <p:sp>
        <p:nvSpPr>
          <p:cNvPr id="57" name="Rectangle 56"/>
          <p:cNvSpPr/>
          <p:nvPr/>
        </p:nvSpPr>
        <p:spPr>
          <a:xfrm>
            <a:off x="3688141" y="1571500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- 2</a:t>
            </a:r>
            <a:endParaRPr lang="en-GB" sz="2400" dirty="0"/>
          </a:p>
        </p:txBody>
      </p:sp>
      <p:sp>
        <p:nvSpPr>
          <p:cNvPr id="58" name="Rectangle 57"/>
          <p:cNvSpPr/>
          <p:nvPr/>
        </p:nvSpPr>
        <p:spPr>
          <a:xfrm>
            <a:off x="4439165" y="1572176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- 1</a:t>
            </a:r>
            <a:endParaRPr lang="en-GB" sz="2400" dirty="0"/>
          </a:p>
        </p:txBody>
      </p:sp>
      <p:sp>
        <p:nvSpPr>
          <p:cNvPr id="59" name="Rectangle 58"/>
          <p:cNvSpPr/>
          <p:nvPr/>
        </p:nvSpPr>
        <p:spPr>
          <a:xfrm>
            <a:off x="5357530" y="156939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0</a:t>
            </a:r>
            <a:endParaRPr lang="en-GB" sz="2400" dirty="0"/>
          </a:p>
        </p:txBody>
      </p:sp>
      <p:sp>
        <p:nvSpPr>
          <p:cNvPr id="60" name="Rectangle 59"/>
          <p:cNvSpPr/>
          <p:nvPr/>
        </p:nvSpPr>
        <p:spPr>
          <a:xfrm>
            <a:off x="6191548" y="15715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1</a:t>
            </a:r>
            <a:endParaRPr lang="en-GB" sz="2400" dirty="0"/>
          </a:p>
        </p:txBody>
      </p:sp>
      <p:sp>
        <p:nvSpPr>
          <p:cNvPr id="61" name="Rectangle 60"/>
          <p:cNvSpPr/>
          <p:nvPr/>
        </p:nvSpPr>
        <p:spPr>
          <a:xfrm>
            <a:off x="7023699" y="157695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2</a:t>
            </a:r>
            <a:endParaRPr lang="en-GB" sz="2400" dirty="0"/>
          </a:p>
        </p:txBody>
      </p:sp>
      <p:sp>
        <p:nvSpPr>
          <p:cNvPr id="62" name="Rectangle 61"/>
          <p:cNvSpPr/>
          <p:nvPr/>
        </p:nvSpPr>
        <p:spPr>
          <a:xfrm>
            <a:off x="7859579" y="157616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3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46"/>
              <p:cNvSpPr txBox="1">
                <a:spLocks noChangeArrowheads="1"/>
              </p:cNvSpPr>
              <p:nvPr/>
            </p:nvSpPr>
            <p:spPr bwMode="auto">
              <a:xfrm>
                <a:off x="2913335" y="1009435"/>
                <a:ext cx="323850" cy="496887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63" name="Text 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3335" y="1009435"/>
                <a:ext cx="323850" cy="496887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  <a:ln w="2857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46"/>
              <p:cNvSpPr txBox="1">
                <a:spLocks noChangeArrowheads="1"/>
              </p:cNvSpPr>
              <p:nvPr/>
            </p:nvSpPr>
            <p:spPr bwMode="auto">
              <a:xfrm>
                <a:off x="3830632" y="995569"/>
                <a:ext cx="324128" cy="495649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69" name="Text 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0632" y="995569"/>
                <a:ext cx="324128" cy="495649"/>
              </a:xfrm>
              <a:prstGeom prst="rect">
                <a:avLst/>
              </a:prstGeom>
              <a:blipFill>
                <a:blip r:embed="rId5"/>
                <a:stretch>
                  <a:fillRect b="-1220"/>
                </a:stretch>
              </a:blipFill>
              <a:ln w="2857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46"/>
              <p:cNvSpPr txBox="1">
                <a:spLocks noChangeArrowheads="1"/>
              </p:cNvSpPr>
              <p:nvPr/>
            </p:nvSpPr>
            <p:spPr bwMode="auto">
              <a:xfrm>
                <a:off x="4558866" y="1002395"/>
                <a:ext cx="324128" cy="495649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70" name="Text 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866" y="1002395"/>
                <a:ext cx="324128" cy="49564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  <a:ln w="2857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 Box 46"/>
          <p:cNvSpPr txBox="1">
            <a:spLocks noChangeArrowheads="1"/>
          </p:cNvSpPr>
          <p:nvPr/>
        </p:nvSpPr>
        <p:spPr bwMode="auto">
          <a:xfrm>
            <a:off x="5402859" y="1039222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1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2" name="Text Box 46"/>
          <p:cNvSpPr txBox="1">
            <a:spLocks noChangeArrowheads="1"/>
          </p:cNvSpPr>
          <p:nvPr/>
        </p:nvSpPr>
        <p:spPr bwMode="auto">
          <a:xfrm>
            <a:off x="6242758" y="1019386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2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3" name="Text Box 46"/>
          <p:cNvSpPr txBox="1">
            <a:spLocks noChangeArrowheads="1"/>
          </p:cNvSpPr>
          <p:nvPr/>
        </p:nvSpPr>
        <p:spPr bwMode="auto">
          <a:xfrm>
            <a:off x="7082948" y="1042098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4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4" name="Text Box 46"/>
          <p:cNvSpPr txBox="1">
            <a:spLocks noChangeArrowheads="1"/>
          </p:cNvSpPr>
          <p:nvPr/>
        </p:nvSpPr>
        <p:spPr bwMode="auto">
          <a:xfrm>
            <a:off x="7885970" y="1029553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8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2286796" y="5064413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2375566" y="4697137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2555776" y="4327571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2906290" y="395744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3604465" y="3587876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2247424" y="542706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253545" y="3606800"/>
            <a:ext cx="1365955" cy="2959100"/>
          </a:xfrm>
          <a:custGeom>
            <a:avLst/>
            <a:gdLst>
              <a:gd name="connsiteX0" fmla="*/ 1365955 w 1365955"/>
              <a:gd name="connsiteY0" fmla="*/ 0 h 2959100"/>
              <a:gd name="connsiteX1" fmla="*/ 673805 w 1365955"/>
              <a:gd name="connsiteY1" fmla="*/ 374650 h 2959100"/>
              <a:gd name="connsiteX2" fmla="*/ 324555 w 1365955"/>
              <a:gd name="connsiteY2" fmla="*/ 742950 h 2959100"/>
              <a:gd name="connsiteX3" fmla="*/ 134055 w 1365955"/>
              <a:gd name="connsiteY3" fmla="*/ 1111250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955" h="2959100">
                <a:moveTo>
                  <a:pt x="1365955" y="0"/>
                </a:moveTo>
                <a:cubicBezTo>
                  <a:pt x="1106663" y="125412"/>
                  <a:pt x="847372" y="250825"/>
                  <a:pt x="673805" y="374650"/>
                </a:cubicBezTo>
                <a:cubicBezTo>
                  <a:pt x="500238" y="498475"/>
                  <a:pt x="414513" y="620183"/>
                  <a:pt x="324555" y="742950"/>
                </a:cubicBezTo>
                <a:cubicBezTo>
                  <a:pt x="234597" y="865717"/>
                  <a:pt x="179563" y="989542"/>
                  <a:pt x="134055" y="1111250"/>
                </a:cubicBezTo>
                <a:cubicBezTo>
                  <a:pt x="88547" y="1232958"/>
                  <a:pt x="72672" y="1350433"/>
                  <a:pt x="51505" y="1473200"/>
                </a:cubicBezTo>
                <a:cubicBezTo>
                  <a:pt x="30338" y="1595967"/>
                  <a:pt x="15522" y="1600200"/>
                  <a:pt x="7055" y="1847850"/>
                </a:cubicBezTo>
                <a:cubicBezTo>
                  <a:pt x="-1412" y="2095500"/>
                  <a:pt x="-354" y="2527300"/>
                  <a:pt x="705" y="295910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19150" y="2903990"/>
            <a:ext cx="2785315" cy="289708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70599" y="2707849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b="1" dirty="0">
                <a:solidFill>
                  <a:srgbClr val="00B050"/>
                </a:solidFill>
                <a:latin typeface="Arial" charset="0"/>
              </a:rPr>
              <a:t>= </a:t>
            </a:r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00B050"/>
                </a:solidFill>
                <a:latin typeface="Arial" charset="0"/>
              </a:rPr>
              <a:t> </a:t>
            </a:r>
            <a:endParaRPr lang="en-GB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65426" y="2203772"/>
            <a:ext cx="782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GB" b="1" dirty="0">
                <a:solidFill>
                  <a:srgbClr val="FF0000"/>
                </a:solidFill>
              </a:rPr>
              <a:t>2</a:t>
            </a:r>
            <a:r>
              <a:rPr lang="en-GB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42708" y="5155853"/>
            <a:ext cx="1218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log</a:t>
            </a:r>
            <a:r>
              <a:rPr lang="en-GB" b="1" baseline="-25000" dirty="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4633941" y="3344744"/>
            <a:ext cx="406320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As you can see, there is no part of the curve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log</a:t>
            </a:r>
            <a:r>
              <a:rPr lang="en-GB" sz="2400" baseline="-25000" dirty="0">
                <a:solidFill>
                  <a:srgbClr val="010066"/>
                </a:solidFill>
                <a:latin typeface="Arial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in the second and third quadrants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4581595" y="5021213"/>
            <a:ext cx="382284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This is because, if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b="1" dirty="0">
                <a:solidFill>
                  <a:srgbClr val="010066"/>
                </a:solidFill>
              </a:rPr>
              <a:t>2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,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is positive for al the real values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64" name="Rectangle 63">
            <a:hlinkClick r:id="rId7"/>
            <a:extLst>
              <a:ext uri="{FF2B5EF4-FFF2-40B4-BE49-F238E27FC236}">
                <a16:creationId xmlns:a16="http://schemas.microsoft.com/office/drawing/2014/main" id="{778579C9-8E75-4865-819C-1B5CFB5EFFD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7"/>
            <a:extLst>
              <a:ext uri="{FF2B5EF4-FFF2-40B4-BE49-F238E27FC236}">
                <a16:creationId xmlns:a16="http://schemas.microsoft.com/office/drawing/2014/main" id="{1C0EE569-A553-438C-802E-CE7AEB5CF8E3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60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2" grpId="0" animBg="1"/>
      <p:bldP spid="121" grpId="0" animBg="1"/>
      <p:bldP spid="120" grpId="0" animBg="1"/>
      <p:bldP spid="119" grpId="0" animBg="1"/>
      <p:bldP spid="118" grpId="0" animBg="1"/>
      <p:bldP spid="117" grpId="0" animBg="1"/>
      <p:bldP spid="116" grpId="0" animBg="1"/>
      <p:bldP spid="7" grpId="0"/>
      <p:bldP spid="7" grpId="1"/>
      <p:bldP spid="9" grpId="0"/>
      <p:bldP spid="56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>
            <a:extLst>
              <a:ext uri="{FF2B5EF4-FFF2-40B4-BE49-F238E27FC236}">
                <a16:creationId xmlns:a16="http://schemas.microsoft.com/office/drawing/2014/main" id="{62E4F817-7CE3-8B37-AA82-BED852C678F1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-76200"/>
            <a:ext cx="8229600" cy="70609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GB" sz="2800" b="1" dirty="0"/>
              <a:t>The logarithmic function</a:t>
            </a:r>
            <a:endParaRPr lang="en-GB" sz="2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C5641951-2B78-0381-2A01-833005F35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69" y="728446"/>
            <a:ext cx="2326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Letting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010066"/>
                </a:solidFill>
              </a:rPr>
              <a:t>= </a:t>
            </a:r>
            <a:r>
              <a:rPr lang="en-GB" sz="2400" b="1" i="1" dirty="0" err="1">
                <a:solidFill>
                  <a:srgbClr val="010066"/>
                </a:solidFill>
              </a:rPr>
              <a:t>a</a:t>
            </a:r>
            <a:r>
              <a:rPr lang="en-GB" sz="2400" b="1" i="1" baseline="30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28772C5-61CB-3E04-71C6-A14A47A4A6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1515938"/>
              </p:ext>
            </p:extLst>
          </p:nvPr>
        </p:nvGraphicFramePr>
        <p:xfrm>
          <a:off x="679450" y="2037604"/>
          <a:ext cx="3068638" cy="472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reeform 1">
            <a:extLst>
              <a:ext uri="{FF2B5EF4-FFF2-40B4-BE49-F238E27FC236}">
                <a16:creationId xmlns:a16="http://schemas.microsoft.com/office/drawing/2014/main" id="{062D840F-70F2-A6E5-1DA1-E0E443154846}"/>
              </a:ext>
            </a:extLst>
          </p:cNvPr>
          <p:cNvSpPr/>
          <p:nvPr/>
        </p:nvSpPr>
        <p:spPr>
          <a:xfrm>
            <a:off x="840666" y="2147888"/>
            <a:ext cx="2328863" cy="2181225"/>
          </a:xfrm>
          <a:custGeom>
            <a:avLst/>
            <a:gdLst>
              <a:gd name="connsiteX0" fmla="*/ 0 w 2328863"/>
              <a:gd name="connsiteY0" fmla="*/ 2181225 h 2181225"/>
              <a:gd name="connsiteX1" fmla="*/ 357188 w 2328863"/>
              <a:gd name="connsiteY1" fmla="*/ 2147887 h 2181225"/>
              <a:gd name="connsiteX2" fmla="*/ 709613 w 2328863"/>
              <a:gd name="connsiteY2" fmla="*/ 2114550 h 2181225"/>
              <a:gd name="connsiteX3" fmla="*/ 1057275 w 2328863"/>
              <a:gd name="connsiteY3" fmla="*/ 2024062 h 2181225"/>
              <a:gd name="connsiteX4" fmla="*/ 1409700 w 2328863"/>
              <a:gd name="connsiteY4" fmla="*/ 1824037 h 2181225"/>
              <a:gd name="connsiteX5" fmla="*/ 1752600 w 2328863"/>
              <a:gd name="connsiteY5" fmla="*/ 1466850 h 2181225"/>
              <a:gd name="connsiteX6" fmla="*/ 2109788 w 2328863"/>
              <a:gd name="connsiteY6" fmla="*/ 733425 h 2181225"/>
              <a:gd name="connsiteX7" fmla="*/ 2328863 w 2328863"/>
              <a:gd name="connsiteY7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8863" h="2181225">
                <a:moveTo>
                  <a:pt x="0" y="2181225"/>
                </a:moveTo>
                <a:lnTo>
                  <a:pt x="357188" y="2147887"/>
                </a:lnTo>
                <a:cubicBezTo>
                  <a:pt x="475457" y="2136774"/>
                  <a:pt x="592932" y="2135188"/>
                  <a:pt x="709613" y="2114550"/>
                </a:cubicBezTo>
                <a:cubicBezTo>
                  <a:pt x="826294" y="2093912"/>
                  <a:pt x="940594" y="2072481"/>
                  <a:pt x="1057275" y="2024062"/>
                </a:cubicBezTo>
                <a:cubicBezTo>
                  <a:pt x="1173956" y="1975643"/>
                  <a:pt x="1293813" y="1916906"/>
                  <a:pt x="1409700" y="1824037"/>
                </a:cubicBezTo>
                <a:cubicBezTo>
                  <a:pt x="1525588" y="1731168"/>
                  <a:pt x="1635919" y="1648619"/>
                  <a:pt x="1752600" y="1466850"/>
                </a:cubicBezTo>
                <a:cubicBezTo>
                  <a:pt x="1869281" y="1285081"/>
                  <a:pt x="2013744" y="977900"/>
                  <a:pt x="2109788" y="733425"/>
                </a:cubicBezTo>
                <a:cubicBezTo>
                  <a:pt x="2205832" y="488950"/>
                  <a:pt x="2267347" y="244475"/>
                  <a:pt x="232886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A41B86B-1091-A9FB-C75D-75FEC985C0CA}"/>
              </a:ext>
            </a:extLst>
          </p:cNvPr>
          <p:cNvSpPr/>
          <p:nvPr/>
        </p:nvSpPr>
        <p:spPr>
          <a:xfrm>
            <a:off x="2228434" y="395089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2481F3F0-E6B5-4BE8-9F85-D6131DB670AE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D2314-6EFE-D5D0-D50B-F16861BBE7D1}"/>
              </a:ext>
            </a:extLst>
          </p:cNvPr>
          <p:cNvSpPr txBox="1"/>
          <p:nvPr/>
        </p:nvSpPr>
        <p:spPr>
          <a:xfrm>
            <a:off x="2005097" y="3840605"/>
            <a:ext cx="304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386B5B-CFF1-7423-7BD7-BFB642710540}"/>
              </a:ext>
            </a:extLst>
          </p:cNvPr>
          <p:cNvSpPr txBox="1"/>
          <p:nvPr/>
        </p:nvSpPr>
        <p:spPr>
          <a:xfrm>
            <a:off x="2470674" y="4390727"/>
            <a:ext cx="304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1</a:t>
            </a:r>
          </a:p>
        </p:txBody>
      </p:sp>
      <p:sp>
        <p:nvSpPr>
          <p:cNvPr id="19" name="Text Box 34">
            <a:extLst>
              <a:ext uri="{FF2B5EF4-FFF2-40B4-BE49-F238E27FC236}">
                <a16:creationId xmlns:a16="http://schemas.microsoft.com/office/drawing/2014/main" id="{78AB635A-B3AD-C8A6-1D88-7E26C2ACC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0836" y="3321445"/>
            <a:ext cx="572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010066"/>
                </a:solidFill>
              </a:rPr>
              <a:t>(1, </a:t>
            </a:r>
            <a:r>
              <a:rPr lang="en-GB" altLang="en-US" sz="1400" i="1" dirty="0">
                <a:solidFill>
                  <a:srgbClr val="010066"/>
                </a:solidFill>
              </a:rPr>
              <a:t>a</a:t>
            </a:r>
            <a:r>
              <a:rPr lang="en-GB" altLang="en-US" sz="1400" dirty="0">
                <a:solidFill>
                  <a:srgbClr val="010066"/>
                </a:solidFill>
              </a:rPr>
              <a:t>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0477A4F-04C8-8127-36F5-E300DC068AB5}"/>
              </a:ext>
            </a:extLst>
          </p:cNvPr>
          <p:cNvSpPr/>
          <p:nvPr/>
        </p:nvSpPr>
        <p:spPr>
          <a:xfrm>
            <a:off x="2577354" y="3581400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34">
                <a:extLst>
                  <a:ext uri="{FF2B5EF4-FFF2-40B4-BE49-F238E27FC236}">
                    <a16:creationId xmlns:a16="http://schemas.microsoft.com/office/drawing/2014/main" id="{57EA8C02-49A0-0F34-4418-EAAE817253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07697" y="3894217"/>
                <a:ext cx="644728" cy="329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1400" dirty="0">
                    <a:solidFill>
                      <a:srgbClr val="010066"/>
                    </a:solidFill>
                  </a:rPr>
                  <a:t>(</a:t>
                </a:r>
                <a:r>
                  <a:rPr lang="en-GB" altLang="en-US" sz="1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–</a:t>
                </a:r>
                <a:r>
                  <a:rPr lang="en-GB" altLang="en-US" sz="1400" dirty="0">
                    <a:solidFill>
                      <a:srgbClr val="010066"/>
                    </a:solidFill>
                  </a:rPr>
                  <a:t>1,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altLang="en-US" sz="14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altLang="en-US" sz="14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4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14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altLang="en-US" sz="1400" dirty="0">
                    <a:solidFill>
                      <a:srgbClr val="010066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1" name="Text Box 34">
                <a:extLst>
                  <a:ext uri="{FF2B5EF4-FFF2-40B4-BE49-F238E27FC236}">
                    <a16:creationId xmlns:a16="http://schemas.microsoft.com/office/drawing/2014/main" id="{57EA8C02-49A0-0F34-4418-EAAE81725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07697" y="3894217"/>
                <a:ext cx="644728" cy="329834"/>
              </a:xfrm>
              <a:prstGeom prst="rect">
                <a:avLst/>
              </a:prstGeom>
              <a:blipFill>
                <a:blip r:embed="rId4"/>
                <a:stretch>
                  <a:fillRect l="-2857" t="-3704" r="-2857" b="-111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B3766B53-C249-1585-E6B7-22A6BD395D76}"/>
              </a:ext>
            </a:extLst>
          </p:cNvPr>
          <p:cNvSpPr/>
          <p:nvPr/>
        </p:nvSpPr>
        <p:spPr>
          <a:xfrm>
            <a:off x="1869144" y="4145021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BD15EE53-2B36-6CD0-295D-C80502B6B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950" y="1234877"/>
            <a:ext cx="5700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Finding the inverse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–1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EBCDC92C-613F-D7FE-31A5-CE1043345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483" y="1465709"/>
            <a:ext cx="9909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sz="2400" b="1" dirty="0">
                <a:solidFill>
                  <a:srgbClr val="010066"/>
                </a:solidFill>
              </a:rPr>
              <a:t>= </a:t>
            </a:r>
            <a:r>
              <a:rPr lang="en-GB" sz="2400" b="1" i="1" dirty="0" err="1">
                <a:solidFill>
                  <a:srgbClr val="010066"/>
                </a:solidFill>
              </a:rPr>
              <a:t>a</a:t>
            </a:r>
            <a:r>
              <a:rPr lang="en-GB" sz="2400" b="1" i="1" baseline="30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sp>
        <p:nvSpPr>
          <p:cNvPr id="26" name="Text Box 19">
            <a:extLst>
              <a:ext uri="{FF2B5EF4-FFF2-40B4-BE49-F238E27FC236}">
                <a16:creationId xmlns:a16="http://schemas.microsoft.com/office/drawing/2014/main" id="{AE297739-2D4E-82F6-8CAA-4BE55992F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4851" y="1963189"/>
            <a:ext cx="10086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b="1" dirty="0">
                <a:solidFill>
                  <a:srgbClr val="010066"/>
                </a:solidFill>
              </a:rPr>
              <a:t>= </a:t>
            </a:r>
            <a:r>
              <a:rPr lang="en-GB" sz="2400" b="1" i="1" dirty="0">
                <a:solidFill>
                  <a:srgbClr val="010066"/>
                </a:solidFill>
              </a:rPr>
              <a:t>a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sp>
        <p:nvSpPr>
          <p:cNvPr id="27" name="Text Box 19">
            <a:extLst>
              <a:ext uri="{FF2B5EF4-FFF2-40B4-BE49-F238E27FC236}">
                <a16:creationId xmlns:a16="http://schemas.microsoft.com/office/drawing/2014/main" id="{75194D35-B7B8-5DF6-A48D-2F5ED5EB0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433" y="2438741"/>
            <a:ext cx="2127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GB" sz="2400" b="1" i="1" baseline="-25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2400" b="1" dirty="0">
                <a:solidFill>
                  <a:srgbClr val="010066"/>
                </a:solidFill>
              </a:rPr>
              <a:t>= </a:t>
            </a:r>
            <a:r>
              <a:rPr lang="en-GB" sz="2400" b="1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GB" sz="2400" b="1" i="1" baseline="-25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i="1" baseline="-25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i="1" dirty="0">
                <a:solidFill>
                  <a:srgbClr val="010066"/>
                </a:solidFill>
              </a:rPr>
              <a:t>a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B29AD2D6-8F13-BA56-EEE1-37994035B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0966" y="2935048"/>
            <a:ext cx="22381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GB" sz="2400" b="1" i="1" baseline="-25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2400" b="1" dirty="0">
                <a:solidFill>
                  <a:srgbClr val="010066"/>
                </a:solidFill>
              </a:rPr>
              <a:t>= </a:t>
            </a:r>
            <a:r>
              <a:rPr lang="en-GB" sz="2400" b="1" i="1" dirty="0">
                <a:solidFill>
                  <a:srgbClr val="010066"/>
                </a:solidFill>
              </a:rPr>
              <a:t>y </a:t>
            </a:r>
            <a:r>
              <a:rPr lang="en-GB" sz="2400" b="1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GB" sz="2400" b="1" i="1" baseline="-25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i="1" baseline="-25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i="1" dirty="0">
                <a:solidFill>
                  <a:srgbClr val="010066"/>
                </a:solidFill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</a:t>
            </a:r>
          </a:p>
        </p:txBody>
      </p:sp>
      <p:sp>
        <p:nvSpPr>
          <p:cNvPr id="29" name="Text Box 19">
            <a:extLst>
              <a:ext uri="{FF2B5EF4-FFF2-40B4-BE49-F238E27FC236}">
                <a16:creationId xmlns:a16="http://schemas.microsoft.com/office/drawing/2014/main" id="{249A1F25-5D55-2BFE-3399-93C8B0E21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5581" y="3461288"/>
            <a:ext cx="1375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GB" sz="2400" b="1" i="1" baseline="-25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2400" b="1" dirty="0">
                <a:solidFill>
                  <a:srgbClr val="010066"/>
                </a:solidFill>
              </a:rPr>
              <a:t>= </a:t>
            </a:r>
            <a:r>
              <a:rPr lang="en-GB" sz="2400" b="1" i="1" dirty="0">
                <a:solidFill>
                  <a:srgbClr val="010066"/>
                </a:solidFill>
              </a:rPr>
              <a:t>y</a:t>
            </a:r>
            <a:endParaRPr lang="en-GB" sz="2400" dirty="0">
              <a:solidFill>
                <a:srgbClr val="010066"/>
              </a:solidFill>
              <a:latin typeface="Arial" charset="0"/>
            </a:endParaRPr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id="{82A3B851-68AA-F7FA-6BD9-571319E75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723" y="3952211"/>
            <a:ext cx="1983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–1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b="1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GB" sz="2400" b="1" i="1" baseline="-25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endParaRPr lang="en-GB" sz="2400" dirty="0">
              <a:solidFill>
                <a:srgbClr val="010066"/>
              </a:solidFill>
              <a:latin typeface="Arial" charset="0"/>
            </a:endParaRP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id="{BF9D9CE1-4AE8-DF33-2861-AD2E1BAAE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179" y="2115599"/>
            <a:ext cx="23262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6600"/>
                </a:solidFill>
                <a:latin typeface="Arial" charset="0"/>
              </a:rPr>
              <a:t>Changing the variables</a:t>
            </a:r>
          </a:p>
        </p:txBody>
      </p:sp>
      <p:sp>
        <p:nvSpPr>
          <p:cNvPr id="32" name="Text Box 19">
            <a:extLst>
              <a:ext uri="{FF2B5EF4-FFF2-40B4-BE49-F238E27FC236}">
                <a16:creationId xmlns:a16="http://schemas.microsoft.com/office/drawing/2014/main" id="{E3FDC57F-8023-BC7F-B7A0-1D486247F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206" y="2561852"/>
            <a:ext cx="23262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6600"/>
                </a:solidFill>
                <a:latin typeface="Arial" charset="0"/>
              </a:rPr>
              <a:t>Taking </a:t>
            </a:r>
            <a:r>
              <a:rPr lang="en-GB" sz="1600" dirty="0" err="1">
                <a:solidFill>
                  <a:srgbClr val="FF6600"/>
                </a:solidFill>
                <a:latin typeface="Arial" charset="0"/>
              </a:rPr>
              <a:t>log</a:t>
            </a:r>
            <a:r>
              <a:rPr lang="en-GB" sz="1600" i="1" baseline="-25000" dirty="0" err="1">
                <a:solidFill>
                  <a:srgbClr val="FF6600"/>
                </a:solidFill>
                <a:cs typeface="Times New Roman" panose="02020603050405020304" pitchFamily="18" charset="0"/>
              </a:rPr>
              <a:t>a</a:t>
            </a:r>
            <a:r>
              <a:rPr lang="en-GB" sz="1600" dirty="0">
                <a:solidFill>
                  <a:srgbClr val="FF6600"/>
                </a:solidFill>
                <a:latin typeface="Arial" charset="0"/>
              </a:rPr>
              <a:t> both sides</a:t>
            </a:r>
          </a:p>
        </p:txBody>
      </p:sp>
      <p:sp>
        <p:nvSpPr>
          <p:cNvPr id="33" name="Text Box 19">
            <a:extLst>
              <a:ext uri="{FF2B5EF4-FFF2-40B4-BE49-F238E27FC236}">
                <a16:creationId xmlns:a16="http://schemas.microsoft.com/office/drawing/2014/main" id="{2551D4E4-589B-EBCA-E00D-C41613522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739" y="3014920"/>
            <a:ext cx="26663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6600"/>
                </a:solidFill>
                <a:latin typeface="Arial" charset="0"/>
              </a:rPr>
              <a:t>Applying laws of logarithms</a:t>
            </a: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9A6106E1-4347-E7AF-1CB6-96D5326C3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041" y="3520063"/>
            <a:ext cx="23262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6600"/>
                </a:solidFill>
                <a:latin typeface="Arial" charset="0"/>
              </a:rPr>
              <a:t>Simplifying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4520B881-912E-2C1D-CD67-64C2603BB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362" y="4064223"/>
            <a:ext cx="23262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6600"/>
                </a:solidFill>
                <a:latin typeface="Arial" charset="0"/>
              </a:rPr>
              <a:t>The inverse function is</a:t>
            </a:r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40C12EF4-AA7B-4FD9-2C6B-11D58BCA393D}"/>
              </a:ext>
            </a:extLst>
          </p:cNvPr>
          <p:cNvSpPr/>
          <p:nvPr/>
        </p:nvSpPr>
        <p:spPr>
          <a:xfrm>
            <a:off x="2295259" y="3606800"/>
            <a:ext cx="1365955" cy="2959100"/>
          </a:xfrm>
          <a:custGeom>
            <a:avLst/>
            <a:gdLst>
              <a:gd name="connsiteX0" fmla="*/ 1365955 w 1365955"/>
              <a:gd name="connsiteY0" fmla="*/ 0 h 2959100"/>
              <a:gd name="connsiteX1" fmla="*/ 673805 w 1365955"/>
              <a:gd name="connsiteY1" fmla="*/ 374650 h 2959100"/>
              <a:gd name="connsiteX2" fmla="*/ 324555 w 1365955"/>
              <a:gd name="connsiteY2" fmla="*/ 742950 h 2959100"/>
              <a:gd name="connsiteX3" fmla="*/ 134055 w 1365955"/>
              <a:gd name="connsiteY3" fmla="*/ 1111250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955" h="2959100">
                <a:moveTo>
                  <a:pt x="1365955" y="0"/>
                </a:moveTo>
                <a:cubicBezTo>
                  <a:pt x="1106663" y="125412"/>
                  <a:pt x="847372" y="250825"/>
                  <a:pt x="673805" y="374650"/>
                </a:cubicBezTo>
                <a:cubicBezTo>
                  <a:pt x="500238" y="498475"/>
                  <a:pt x="414513" y="620183"/>
                  <a:pt x="324555" y="742950"/>
                </a:cubicBezTo>
                <a:cubicBezTo>
                  <a:pt x="234597" y="865717"/>
                  <a:pt x="179563" y="989542"/>
                  <a:pt x="134055" y="1111250"/>
                </a:cubicBezTo>
                <a:cubicBezTo>
                  <a:pt x="88547" y="1232958"/>
                  <a:pt x="72672" y="1350433"/>
                  <a:pt x="51505" y="1473200"/>
                </a:cubicBezTo>
                <a:cubicBezTo>
                  <a:pt x="30338" y="1595967"/>
                  <a:pt x="15522" y="1600200"/>
                  <a:pt x="7055" y="1847850"/>
                </a:cubicBezTo>
                <a:cubicBezTo>
                  <a:pt x="-1412" y="2095500"/>
                  <a:pt x="-354" y="2527300"/>
                  <a:pt x="705" y="295910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659D921-153B-2CDA-3D21-B4B426F650A0}"/>
              </a:ext>
            </a:extLst>
          </p:cNvPr>
          <p:cNvCxnSpPr>
            <a:cxnSpLocks/>
          </p:cNvCxnSpPr>
          <p:nvPr/>
        </p:nvCxnSpPr>
        <p:spPr>
          <a:xfrm flipV="1">
            <a:off x="819150" y="2881709"/>
            <a:ext cx="2867789" cy="2919363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AB9A95C-DBD3-70A6-13B5-6EB8A2E0D319}"/>
              </a:ext>
            </a:extLst>
          </p:cNvPr>
          <p:cNvSpPr/>
          <p:nvPr/>
        </p:nvSpPr>
        <p:spPr>
          <a:xfrm>
            <a:off x="3046329" y="2407191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b="1" dirty="0">
                <a:solidFill>
                  <a:srgbClr val="00B050"/>
                </a:solidFill>
                <a:latin typeface="Arial" charset="0"/>
              </a:rPr>
              <a:t>= </a:t>
            </a:r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00B050"/>
                </a:solidFill>
                <a:latin typeface="Arial" charset="0"/>
              </a:rPr>
              <a:t> </a:t>
            </a:r>
            <a:endParaRPr lang="en-GB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D2243CA-B01D-7A70-EB0D-648EAB5DE49D}"/>
              </a:ext>
            </a:extLst>
          </p:cNvPr>
          <p:cNvSpPr/>
          <p:nvPr/>
        </p:nvSpPr>
        <p:spPr>
          <a:xfrm>
            <a:off x="2342708" y="5155853"/>
            <a:ext cx="156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</a:t>
            </a:r>
            <a:r>
              <a:rPr lang="en-GB" b="1" dirty="0" err="1">
                <a:solidFill>
                  <a:srgbClr val="0000FF"/>
                </a:solidFill>
                <a:latin typeface="Arial" charset="0"/>
              </a:rPr>
              <a:t>log</a:t>
            </a:r>
            <a:r>
              <a:rPr lang="en-GB" b="1" baseline="-25000" dirty="0" err="1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376F2CD-EB20-A4D9-FAFF-51BB20404BD9}"/>
              </a:ext>
            </a:extLst>
          </p:cNvPr>
          <p:cNvSpPr/>
          <p:nvPr/>
        </p:nvSpPr>
        <p:spPr>
          <a:xfrm>
            <a:off x="2577493" y="4329113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6F05D4C-BBAB-3ACA-96A2-B5BA5A40051A}"/>
              </a:ext>
            </a:extLst>
          </p:cNvPr>
          <p:cNvSpPr/>
          <p:nvPr/>
        </p:nvSpPr>
        <p:spPr>
          <a:xfrm>
            <a:off x="2955376" y="3950897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4C068FE-09DC-E340-E0E1-1F7B2FD7339D}"/>
              </a:ext>
            </a:extLst>
          </p:cNvPr>
          <p:cNvSpPr/>
          <p:nvPr/>
        </p:nvSpPr>
        <p:spPr>
          <a:xfrm>
            <a:off x="2388805" y="4694995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 Box 34">
            <a:extLst>
              <a:ext uri="{FF2B5EF4-FFF2-40B4-BE49-F238E27FC236}">
                <a16:creationId xmlns:a16="http://schemas.microsoft.com/office/drawing/2014/main" id="{0BDB10C2-2596-6F74-3720-52D22B858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7748" y="3646534"/>
            <a:ext cx="572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010066"/>
                </a:solidFill>
              </a:rPr>
              <a:t>(0, 1)</a:t>
            </a:r>
          </a:p>
        </p:txBody>
      </p:sp>
      <p:sp>
        <p:nvSpPr>
          <p:cNvPr id="44" name="Text Box 34">
            <a:extLst>
              <a:ext uri="{FF2B5EF4-FFF2-40B4-BE49-F238E27FC236}">
                <a16:creationId xmlns:a16="http://schemas.microsoft.com/office/drawing/2014/main" id="{98E0E83B-7AFC-2D50-217C-735334DB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46" y="3857701"/>
            <a:ext cx="572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 dirty="0">
                <a:solidFill>
                  <a:srgbClr val="010066"/>
                </a:solidFill>
              </a:rPr>
              <a:t>(</a:t>
            </a:r>
            <a:r>
              <a:rPr lang="en-GB" altLang="en-US" sz="1400" i="1" dirty="0">
                <a:solidFill>
                  <a:srgbClr val="010066"/>
                </a:solidFill>
              </a:rPr>
              <a:t>a, </a:t>
            </a:r>
            <a:r>
              <a:rPr lang="en-GB" altLang="en-US" sz="1400" dirty="0">
                <a:solidFill>
                  <a:srgbClr val="010066"/>
                </a:solidFill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34">
                <a:extLst>
                  <a:ext uri="{FF2B5EF4-FFF2-40B4-BE49-F238E27FC236}">
                    <a16:creationId xmlns:a16="http://schemas.microsoft.com/office/drawing/2014/main" id="{AAF9C97F-49BF-C6FA-8EA7-5C23020D7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9043" y="4679970"/>
                <a:ext cx="657552" cy="397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400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1400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, –</a:t>
                </a:r>
                <a:r>
                  <a:rPr lang="en-GB" altLang="en-US" sz="1400" dirty="0">
                    <a:solidFill>
                      <a:srgbClr val="010066"/>
                    </a:solidFill>
                  </a:rPr>
                  <a:t>1)</a:t>
                </a:r>
              </a:p>
            </p:txBody>
          </p:sp>
        </mc:Choice>
        <mc:Fallback xmlns="">
          <p:sp>
            <p:nvSpPr>
              <p:cNvPr id="45" name="Text Box 34">
                <a:extLst>
                  <a:ext uri="{FF2B5EF4-FFF2-40B4-BE49-F238E27FC236}">
                    <a16:creationId xmlns:a16="http://schemas.microsoft.com/office/drawing/2014/main" id="{AAF9C97F-49BF-C6FA-8EA7-5C23020D7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9043" y="4679970"/>
                <a:ext cx="657552" cy="397673"/>
              </a:xfrm>
              <a:prstGeom prst="rect">
                <a:avLst/>
              </a:prstGeom>
              <a:blipFill>
                <a:blip r:embed="rId5"/>
                <a:stretch>
                  <a:fillRect l="-2778" r="-1852" b="-307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34">
            <a:extLst>
              <a:ext uri="{FF2B5EF4-FFF2-40B4-BE49-F238E27FC236}">
                <a16:creationId xmlns:a16="http://schemas.microsoft.com/office/drawing/2014/main" id="{FDCDC7F7-663E-DBC4-5C05-B73C9816E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0158" y="4379435"/>
            <a:ext cx="5725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010066"/>
                </a:solidFill>
              </a:rPr>
              <a:t>(1, 0)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B87E292-2240-FD0A-AAE4-6B716EE216BE}"/>
              </a:ext>
            </a:extLst>
          </p:cNvPr>
          <p:cNvSpPr txBox="1"/>
          <p:nvPr/>
        </p:nvSpPr>
        <p:spPr>
          <a:xfrm>
            <a:off x="1735120" y="4349977"/>
            <a:ext cx="336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cs typeface="Times New Roman" panose="02020603050405020304" pitchFamily="18" charset="0"/>
              </a:rPr>
              <a:t>–</a:t>
            </a:r>
            <a:r>
              <a:rPr lang="en-GB" sz="1050" dirty="0"/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215E484-9CC1-9D37-FADD-54F4A6FCCF39}"/>
              </a:ext>
            </a:extLst>
          </p:cNvPr>
          <p:cNvSpPr txBox="1"/>
          <p:nvPr/>
        </p:nvSpPr>
        <p:spPr>
          <a:xfrm>
            <a:off x="1939115" y="4575517"/>
            <a:ext cx="336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cs typeface="Times New Roman" panose="02020603050405020304" pitchFamily="18" charset="0"/>
              </a:rPr>
              <a:t>–</a:t>
            </a:r>
            <a:r>
              <a:rPr lang="en-GB" sz="1050" dirty="0"/>
              <a:t>1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884E3B8-68EC-8500-6C8D-6D18000DB3A3}"/>
              </a:ext>
            </a:extLst>
          </p:cNvPr>
          <p:cNvCxnSpPr/>
          <p:nvPr/>
        </p:nvCxnSpPr>
        <p:spPr>
          <a:xfrm>
            <a:off x="2228434" y="3967563"/>
            <a:ext cx="365760" cy="0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2F654F1-04AA-DBF1-E225-07EF9C8B9290}"/>
              </a:ext>
            </a:extLst>
          </p:cNvPr>
          <p:cNvCxnSpPr/>
          <p:nvPr/>
        </p:nvCxnSpPr>
        <p:spPr>
          <a:xfrm>
            <a:off x="2600633" y="3976615"/>
            <a:ext cx="0" cy="352498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66580D9-E15E-7078-59F0-F83B2592AA08}"/>
              </a:ext>
            </a:extLst>
          </p:cNvPr>
          <p:cNvCxnSpPr/>
          <p:nvPr/>
        </p:nvCxnSpPr>
        <p:spPr>
          <a:xfrm>
            <a:off x="2599598" y="3606013"/>
            <a:ext cx="365760" cy="0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1D9D13F-635C-C11F-8852-03F014575304}"/>
              </a:ext>
            </a:extLst>
          </p:cNvPr>
          <p:cNvCxnSpPr/>
          <p:nvPr/>
        </p:nvCxnSpPr>
        <p:spPr>
          <a:xfrm>
            <a:off x="2971797" y="3615065"/>
            <a:ext cx="0" cy="352498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089F3E0-DF94-34F8-EFF9-C223BE229E38}"/>
              </a:ext>
            </a:extLst>
          </p:cNvPr>
          <p:cNvCxnSpPr/>
          <p:nvPr/>
        </p:nvCxnSpPr>
        <p:spPr>
          <a:xfrm>
            <a:off x="1937698" y="4156426"/>
            <a:ext cx="475488" cy="0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B643ED4-D41A-2467-3653-3D1ADE4F24F6}"/>
              </a:ext>
            </a:extLst>
          </p:cNvPr>
          <p:cNvCxnSpPr/>
          <p:nvPr/>
        </p:nvCxnSpPr>
        <p:spPr>
          <a:xfrm>
            <a:off x="2415208" y="4180825"/>
            <a:ext cx="0" cy="475488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19">
            <a:extLst>
              <a:ext uri="{FF2B5EF4-FFF2-40B4-BE49-F238E27FC236}">
                <a16:creationId xmlns:a16="http://schemas.microsoft.com/office/drawing/2014/main" id="{11714D66-86FA-DDC1-0F5F-A03C4B0F3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1310" y="4603375"/>
            <a:ext cx="4835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Drawing the line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y = x</a:t>
            </a:r>
          </a:p>
        </p:txBody>
      </p:sp>
      <p:sp>
        <p:nvSpPr>
          <p:cNvPr id="59" name="Text Box 19">
            <a:extLst>
              <a:ext uri="{FF2B5EF4-FFF2-40B4-BE49-F238E27FC236}">
                <a16:creationId xmlns:a16="http://schemas.microsoft.com/office/drawing/2014/main" id="{58C11C91-A637-F7F7-5715-8408BE066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1309" y="5095790"/>
            <a:ext cx="48358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Reflecting the points over the line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y = x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0660D33-EC87-8694-C1B0-EC5A867101B9}"/>
              </a:ext>
            </a:extLst>
          </p:cNvPr>
          <p:cNvSpPr/>
          <p:nvPr/>
        </p:nvSpPr>
        <p:spPr>
          <a:xfrm>
            <a:off x="2219566" y="2149832"/>
            <a:ext cx="9781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GB" b="1" i="1" dirty="0" err="1">
                <a:solidFill>
                  <a:srgbClr val="FF0000"/>
                </a:solidFill>
              </a:rPr>
              <a:t>a</a:t>
            </a:r>
            <a:r>
              <a:rPr lang="en-GB" b="1" i="1" baseline="30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Text Box 19">
            <a:extLst>
              <a:ext uri="{FF2B5EF4-FFF2-40B4-BE49-F238E27FC236}">
                <a16:creationId xmlns:a16="http://schemas.microsoft.com/office/drawing/2014/main" id="{FE5F81AC-2B62-F229-A3E5-71474FD40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376" y="769724"/>
            <a:ext cx="1737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where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i="1" dirty="0">
                <a:solidFill>
                  <a:srgbClr val="010066"/>
                </a:solidFill>
              </a:rPr>
              <a:t>a &gt; </a:t>
            </a:r>
            <a:r>
              <a:rPr lang="en-GB" sz="2400" b="1" dirty="0">
                <a:solidFill>
                  <a:srgbClr val="010066"/>
                </a:solidFill>
              </a:rPr>
              <a:t>0</a:t>
            </a:r>
            <a:endParaRPr lang="en-GB" sz="2400" dirty="0">
              <a:solidFill>
                <a:srgbClr val="010066"/>
              </a:solidFill>
              <a:latin typeface="Arial" charset="0"/>
            </a:endParaRPr>
          </a:p>
        </p:txBody>
      </p:sp>
      <p:sp>
        <p:nvSpPr>
          <p:cNvPr id="3" name="Text Box 19">
            <a:extLst>
              <a:ext uri="{FF2B5EF4-FFF2-40B4-BE49-F238E27FC236}">
                <a16:creationId xmlns:a16="http://schemas.microsoft.com/office/drawing/2014/main" id="{6386758A-55C5-7D5F-622F-FB701F439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7795" y="759769"/>
            <a:ext cx="14125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and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i="1" dirty="0">
                <a:solidFill>
                  <a:srgbClr val="010066"/>
                </a:solidFill>
              </a:rPr>
              <a:t>a ≠ </a:t>
            </a:r>
            <a:r>
              <a:rPr lang="en-GB" sz="2400" b="1" dirty="0">
                <a:solidFill>
                  <a:srgbClr val="010066"/>
                </a:solidFill>
              </a:rPr>
              <a:t>1</a:t>
            </a:r>
            <a:endParaRPr lang="en-GB" sz="2400" dirty="0">
              <a:solidFill>
                <a:srgbClr val="01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21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9" grpId="0"/>
      <p:bldP spid="20" grpId="0" animBg="1"/>
      <p:bldP spid="21" grpId="0"/>
      <p:bldP spid="22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8" grpId="1"/>
      <p:bldP spid="39" grpId="0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58" grpId="0"/>
      <p:bldP spid="59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>
            <a:extLst>
              <a:ext uri="{FF2B5EF4-FFF2-40B4-BE49-F238E27FC236}">
                <a16:creationId xmlns:a16="http://schemas.microsoft.com/office/drawing/2014/main" id="{0222D8E8-988A-635C-009A-BCFEB7201FB8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-76200"/>
            <a:ext cx="8229600" cy="70609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GB" sz="2800" b="1" dirty="0"/>
              <a:t>The logarithmic function</a:t>
            </a:r>
            <a:endParaRPr lang="en-GB" sz="2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AEDCA5BB-4B51-3298-10AE-4E0C84B59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69" y="728446"/>
            <a:ext cx="8196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We can compare 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sz="2400" b="1" dirty="0">
                <a:solidFill>
                  <a:srgbClr val="010066"/>
                </a:solidFill>
              </a:rPr>
              <a:t>= </a:t>
            </a:r>
            <a:r>
              <a:rPr lang="en-GB" sz="2400" b="1" i="1" dirty="0" err="1">
                <a:solidFill>
                  <a:srgbClr val="010066"/>
                </a:solidFill>
              </a:rPr>
              <a:t>a</a:t>
            </a:r>
            <a:r>
              <a:rPr lang="en-GB" sz="2400" b="1" i="1" baseline="30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and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b="1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GB" sz="2400" b="1" i="1" baseline="-25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 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C82DD1D-4BFD-90F7-641C-52EEB2CB0D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3966017"/>
              </p:ext>
            </p:extLst>
          </p:nvPr>
        </p:nvGraphicFramePr>
        <p:xfrm>
          <a:off x="679450" y="2037604"/>
          <a:ext cx="3068638" cy="472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reeform 1">
            <a:extLst>
              <a:ext uri="{FF2B5EF4-FFF2-40B4-BE49-F238E27FC236}">
                <a16:creationId xmlns:a16="http://schemas.microsoft.com/office/drawing/2014/main" id="{DCF97ADA-E341-4176-ED26-851B6C950ED5}"/>
              </a:ext>
            </a:extLst>
          </p:cNvPr>
          <p:cNvSpPr/>
          <p:nvPr/>
        </p:nvSpPr>
        <p:spPr>
          <a:xfrm>
            <a:off x="840666" y="2147888"/>
            <a:ext cx="2328863" cy="2181225"/>
          </a:xfrm>
          <a:custGeom>
            <a:avLst/>
            <a:gdLst>
              <a:gd name="connsiteX0" fmla="*/ 0 w 2328863"/>
              <a:gd name="connsiteY0" fmla="*/ 2181225 h 2181225"/>
              <a:gd name="connsiteX1" fmla="*/ 357188 w 2328863"/>
              <a:gd name="connsiteY1" fmla="*/ 2147887 h 2181225"/>
              <a:gd name="connsiteX2" fmla="*/ 709613 w 2328863"/>
              <a:gd name="connsiteY2" fmla="*/ 2114550 h 2181225"/>
              <a:gd name="connsiteX3" fmla="*/ 1057275 w 2328863"/>
              <a:gd name="connsiteY3" fmla="*/ 2024062 h 2181225"/>
              <a:gd name="connsiteX4" fmla="*/ 1409700 w 2328863"/>
              <a:gd name="connsiteY4" fmla="*/ 1824037 h 2181225"/>
              <a:gd name="connsiteX5" fmla="*/ 1752600 w 2328863"/>
              <a:gd name="connsiteY5" fmla="*/ 1466850 h 2181225"/>
              <a:gd name="connsiteX6" fmla="*/ 2109788 w 2328863"/>
              <a:gd name="connsiteY6" fmla="*/ 733425 h 2181225"/>
              <a:gd name="connsiteX7" fmla="*/ 2328863 w 2328863"/>
              <a:gd name="connsiteY7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8863" h="2181225">
                <a:moveTo>
                  <a:pt x="0" y="2181225"/>
                </a:moveTo>
                <a:lnTo>
                  <a:pt x="357188" y="2147887"/>
                </a:lnTo>
                <a:cubicBezTo>
                  <a:pt x="475457" y="2136774"/>
                  <a:pt x="592932" y="2135188"/>
                  <a:pt x="709613" y="2114550"/>
                </a:cubicBezTo>
                <a:cubicBezTo>
                  <a:pt x="826294" y="2093912"/>
                  <a:pt x="940594" y="2072481"/>
                  <a:pt x="1057275" y="2024062"/>
                </a:cubicBezTo>
                <a:cubicBezTo>
                  <a:pt x="1173956" y="1975643"/>
                  <a:pt x="1293813" y="1916906"/>
                  <a:pt x="1409700" y="1824037"/>
                </a:cubicBezTo>
                <a:cubicBezTo>
                  <a:pt x="1525588" y="1731168"/>
                  <a:pt x="1635919" y="1648619"/>
                  <a:pt x="1752600" y="1466850"/>
                </a:cubicBezTo>
                <a:cubicBezTo>
                  <a:pt x="1869281" y="1285081"/>
                  <a:pt x="2013744" y="977900"/>
                  <a:pt x="2109788" y="733425"/>
                </a:cubicBezTo>
                <a:cubicBezTo>
                  <a:pt x="2205832" y="488950"/>
                  <a:pt x="2267347" y="244475"/>
                  <a:pt x="232886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ECA62B-E0FA-1ECC-289E-5350130AADA7}"/>
              </a:ext>
            </a:extLst>
          </p:cNvPr>
          <p:cNvSpPr/>
          <p:nvPr/>
        </p:nvSpPr>
        <p:spPr>
          <a:xfrm>
            <a:off x="2228434" y="395089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5247D4-873A-3139-68AD-8A593250BCCF}"/>
              </a:ext>
            </a:extLst>
          </p:cNvPr>
          <p:cNvSpPr txBox="1"/>
          <p:nvPr/>
        </p:nvSpPr>
        <p:spPr>
          <a:xfrm>
            <a:off x="2005097" y="3840605"/>
            <a:ext cx="304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54031C-ECEE-5583-2CC9-AEC7CEBA1153}"/>
              </a:ext>
            </a:extLst>
          </p:cNvPr>
          <p:cNvSpPr txBox="1"/>
          <p:nvPr/>
        </p:nvSpPr>
        <p:spPr>
          <a:xfrm>
            <a:off x="2470674" y="4390727"/>
            <a:ext cx="304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1B714BF-88BF-8AC4-2197-E5FFBD2EEB98}"/>
              </a:ext>
            </a:extLst>
          </p:cNvPr>
          <p:cNvSpPr/>
          <p:nvPr/>
        </p:nvSpPr>
        <p:spPr>
          <a:xfrm>
            <a:off x="2577354" y="3581400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A524682-E264-C7FB-0CF2-B51FB1D65B9F}"/>
              </a:ext>
            </a:extLst>
          </p:cNvPr>
          <p:cNvSpPr/>
          <p:nvPr/>
        </p:nvSpPr>
        <p:spPr>
          <a:xfrm>
            <a:off x="1869144" y="4145021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0F436F64-5646-50DA-2FDF-E9750325F877}"/>
              </a:ext>
            </a:extLst>
          </p:cNvPr>
          <p:cNvSpPr/>
          <p:nvPr/>
        </p:nvSpPr>
        <p:spPr>
          <a:xfrm>
            <a:off x="2295259" y="3606800"/>
            <a:ext cx="1365955" cy="2959100"/>
          </a:xfrm>
          <a:custGeom>
            <a:avLst/>
            <a:gdLst>
              <a:gd name="connsiteX0" fmla="*/ 1365955 w 1365955"/>
              <a:gd name="connsiteY0" fmla="*/ 0 h 2959100"/>
              <a:gd name="connsiteX1" fmla="*/ 673805 w 1365955"/>
              <a:gd name="connsiteY1" fmla="*/ 374650 h 2959100"/>
              <a:gd name="connsiteX2" fmla="*/ 324555 w 1365955"/>
              <a:gd name="connsiteY2" fmla="*/ 742950 h 2959100"/>
              <a:gd name="connsiteX3" fmla="*/ 134055 w 1365955"/>
              <a:gd name="connsiteY3" fmla="*/ 1111250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955" h="2959100">
                <a:moveTo>
                  <a:pt x="1365955" y="0"/>
                </a:moveTo>
                <a:cubicBezTo>
                  <a:pt x="1106663" y="125412"/>
                  <a:pt x="847372" y="250825"/>
                  <a:pt x="673805" y="374650"/>
                </a:cubicBezTo>
                <a:cubicBezTo>
                  <a:pt x="500238" y="498475"/>
                  <a:pt x="414513" y="620183"/>
                  <a:pt x="324555" y="742950"/>
                </a:cubicBezTo>
                <a:cubicBezTo>
                  <a:pt x="234597" y="865717"/>
                  <a:pt x="179563" y="989542"/>
                  <a:pt x="134055" y="1111250"/>
                </a:cubicBezTo>
                <a:cubicBezTo>
                  <a:pt x="88547" y="1232958"/>
                  <a:pt x="72672" y="1350433"/>
                  <a:pt x="51505" y="1473200"/>
                </a:cubicBezTo>
                <a:cubicBezTo>
                  <a:pt x="30338" y="1595967"/>
                  <a:pt x="15522" y="1600200"/>
                  <a:pt x="7055" y="1847850"/>
                </a:cubicBezTo>
                <a:cubicBezTo>
                  <a:pt x="-1412" y="2095500"/>
                  <a:pt x="-354" y="2527300"/>
                  <a:pt x="705" y="295910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8396BC2-C643-2A01-8F69-BEED4D3ECDBF}"/>
              </a:ext>
            </a:extLst>
          </p:cNvPr>
          <p:cNvCxnSpPr>
            <a:cxnSpLocks/>
          </p:cNvCxnSpPr>
          <p:nvPr/>
        </p:nvCxnSpPr>
        <p:spPr>
          <a:xfrm flipV="1">
            <a:off x="819150" y="2881709"/>
            <a:ext cx="2867789" cy="2919363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E2FF0196-1A5A-2C93-5B0B-CA20E205A2C5}"/>
              </a:ext>
            </a:extLst>
          </p:cNvPr>
          <p:cNvSpPr/>
          <p:nvPr/>
        </p:nvSpPr>
        <p:spPr>
          <a:xfrm>
            <a:off x="3046329" y="2407191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b="1" dirty="0">
                <a:solidFill>
                  <a:srgbClr val="00B050"/>
                </a:solidFill>
                <a:latin typeface="Arial" charset="0"/>
              </a:rPr>
              <a:t>= </a:t>
            </a:r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00B050"/>
                </a:solidFill>
                <a:latin typeface="Arial" charset="0"/>
              </a:rPr>
              <a:t> </a:t>
            </a:r>
            <a:endParaRPr lang="en-GB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6B0653C-2715-D10F-2F18-02CC11A03E12}"/>
              </a:ext>
            </a:extLst>
          </p:cNvPr>
          <p:cNvSpPr/>
          <p:nvPr/>
        </p:nvSpPr>
        <p:spPr>
          <a:xfrm>
            <a:off x="2342708" y="5155853"/>
            <a:ext cx="156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</a:t>
            </a:r>
            <a:r>
              <a:rPr lang="en-GB" b="1" dirty="0" err="1">
                <a:solidFill>
                  <a:srgbClr val="0000FF"/>
                </a:solidFill>
                <a:latin typeface="Arial" charset="0"/>
              </a:rPr>
              <a:t>log</a:t>
            </a:r>
            <a:r>
              <a:rPr lang="en-GB" b="1" baseline="-25000" dirty="0" err="1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EC89006-D816-B31A-7F0C-A8D0035C4DFC}"/>
              </a:ext>
            </a:extLst>
          </p:cNvPr>
          <p:cNvSpPr/>
          <p:nvPr/>
        </p:nvSpPr>
        <p:spPr>
          <a:xfrm>
            <a:off x="2577493" y="4329113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FDF8638-AD80-ABAE-98C8-2D7132025D2C}"/>
              </a:ext>
            </a:extLst>
          </p:cNvPr>
          <p:cNvSpPr/>
          <p:nvPr/>
        </p:nvSpPr>
        <p:spPr>
          <a:xfrm>
            <a:off x="2955376" y="3950897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140D926-76F9-B385-F098-B028E28226DB}"/>
              </a:ext>
            </a:extLst>
          </p:cNvPr>
          <p:cNvSpPr/>
          <p:nvPr/>
        </p:nvSpPr>
        <p:spPr>
          <a:xfrm>
            <a:off x="2388805" y="4694995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5895205-590F-4645-00EA-EDF83B881680}"/>
              </a:ext>
            </a:extLst>
          </p:cNvPr>
          <p:cNvSpPr txBox="1"/>
          <p:nvPr/>
        </p:nvSpPr>
        <p:spPr>
          <a:xfrm>
            <a:off x="1735120" y="4349977"/>
            <a:ext cx="336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cs typeface="Times New Roman" panose="02020603050405020304" pitchFamily="18" charset="0"/>
              </a:rPr>
              <a:t>–</a:t>
            </a:r>
            <a:r>
              <a:rPr lang="en-GB" sz="1050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FBEDF5-DDCB-2299-F364-54430D3F6EAE}"/>
              </a:ext>
            </a:extLst>
          </p:cNvPr>
          <p:cNvSpPr txBox="1"/>
          <p:nvPr/>
        </p:nvSpPr>
        <p:spPr>
          <a:xfrm>
            <a:off x="1939115" y="4575517"/>
            <a:ext cx="336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cs typeface="Times New Roman" panose="02020603050405020304" pitchFamily="18" charset="0"/>
              </a:rPr>
              <a:t>–</a:t>
            </a:r>
            <a:r>
              <a:rPr lang="en-GB" sz="1050" dirty="0"/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0E9782D-FDDF-DA60-CBCE-E7F439F9ABA8}"/>
              </a:ext>
            </a:extLst>
          </p:cNvPr>
          <p:cNvSpPr/>
          <p:nvPr/>
        </p:nvSpPr>
        <p:spPr>
          <a:xfrm>
            <a:off x="2219566" y="2149832"/>
            <a:ext cx="9781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GB" b="1" i="1" dirty="0" err="1">
                <a:solidFill>
                  <a:srgbClr val="FF0000"/>
                </a:solidFill>
              </a:rPr>
              <a:t>a</a:t>
            </a:r>
            <a:r>
              <a:rPr lang="en-GB" b="1" i="1" baseline="30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95A21F5-F6EF-0140-2A58-9596814B84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49220"/>
              </p:ext>
            </p:extLst>
          </p:nvPr>
        </p:nvGraphicFramePr>
        <p:xfrm>
          <a:off x="3943309" y="2236428"/>
          <a:ext cx="493705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91">
                  <a:extLst>
                    <a:ext uri="{9D8B030D-6E8A-4147-A177-3AD203B41FA5}">
                      <a16:colId xmlns:a16="http://schemas.microsoft.com/office/drawing/2014/main" val="211963119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89758359"/>
                    </a:ext>
                  </a:extLst>
                </a:gridCol>
                <a:gridCol w="1793765">
                  <a:extLst>
                    <a:ext uri="{9D8B030D-6E8A-4147-A177-3AD203B41FA5}">
                      <a16:colId xmlns:a16="http://schemas.microsoft.com/office/drawing/2014/main" val="3818489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a</a:t>
                      </a:r>
                      <a:r>
                        <a:rPr lang="en-US" i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AE" i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</a:t>
                      </a:r>
                      <a:r>
                        <a:rPr lang="en-US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</a:t>
                      </a:r>
                      <a:r>
                        <a:rPr lang="en-US" i="1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i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AE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2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64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Range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3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Asymptote</a:t>
                      </a:r>
                    </a:p>
                    <a:p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196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Axes  intercepts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8390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A913B58-D341-0B26-C416-F6DF73BA565D}"/>
              </a:ext>
            </a:extLst>
          </p:cNvPr>
          <p:cNvSpPr txBox="1"/>
          <p:nvPr/>
        </p:nvSpPr>
        <p:spPr>
          <a:xfrm>
            <a:off x="5687311" y="254184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dirty="0"/>
              <a:t> ℝ</a:t>
            </a:r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B6031F-47F5-9A58-CAD9-2996E2917250}"/>
              </a:ext>
            </a:extLst>
          </p:cNvPr>
          <p:cNvSpPr txBox="1"/>
          <p:nvPr/>
        </p:nvSpPr>
        <p:spPr>
          <a:xfrm>
            <a:off x="7524235" y="290985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dirty="0"/>
              <a:t> ℝ</a:t>
            </a:r>
            <a:endParaRPr lang="en-A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7FD476-C564-5309-8055-6736F23AE4A5}"/>
              </a:ext>
            </a:extLst>
          </p:cNvPr>
          <p:cNvSpPr txBox="1"/>
          <p:nvPr/>
        </p:nvSpPr>
        <p:spPr>
          <a:xfrm>
            <a:off x="7524235" y="254184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x</a:t>
            </a:r>
            <a:r>
              <a:rPr lang="en-US" dirty="0"/>
              <a:t> &gt; 0</a:t>
            </a:r>
            <a:endParaRPr lang="en-A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A24349-2D10-6ED2-C31C-379182F929D4}"/>
              </a:ext>
            </a:extLst>
          </p:cNvPr>
          <p:cNvSpPr txBox="1"/>
          <p:nvPr/>
        </p:nvSpPr>
        <p:spPr>
          <a:xfrm>
            <a:off x="5722270" y="290936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y</a:t>
            </a:r>
            <a:r>
              <a:rPr lang="en-US" dirty="0"/>
              <a:t> &gt; 0</a:t>
            </a:r>
            <a:endParaRPr lang="en-AE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09B59E-B7C3-C218-15B8-7FB924F8980D}"/>
              </a:ext>
            </a:extLst>
          </p:cNvPr>
          <p:cNvSpPr txBox="1"/>
          <p:nvPr/>
        </p:nvSpPr>
        <p:spPr>
          <a:xfrm>
            <a:off x="5608696" y="3191301"/>
            <a:ext cx="1330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horizontal</a:t>
            </a:r>
            <a:r>
              <a:rPr lang="en-US" dirty="0"/>
              <a:t> </a:t>
            </a:r>
          </a:p>
          <a:p>
            <a:r>
              <a:rPr lang="en-US" i="1" dirty="0"/>
              <a:t>y = </a:t>
            </a:r>
            <a:r>
              <a:rPr lang="en-US" dirty="0"/>
              <a:t>0</a:t>
            </a:r>
            <a:endParaRPr lang="en-A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F5A1D5-596B-E66E-8EDE-9F4E5D01CAC0}"/>
              </a:ext>
            </a:extLst>
          </p:cNvPr>
          <p:cNvSpPr txBox="1"/>
          <p:nvPr/>
        </p:nvSpPr>
        <p:spPr>
          <a:xfrm>
            <a:off x="7498309" y="3230871"/>
            <a:ext cx="1292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vertical </a:t>
            </a:r>
          </a:p>
          <a:p>
            <a:r>
              <a:rPr lang="en-US" i="1" dirty="0"/>
              <a:t>x = </a:t>
            </a:r>
            <a:r>
              <a:rPr lang="en-US" dirty="0"/>
              <a:t>0</a:t>
            </a:r>
            <a:endParaRPr lang="en-AE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F5884D-8808-EAFE-22CF-FAEE0A4817F5}"/>
              </a:ext>
            </a:extLst>
          </p:cNvPr>
          <p:cNvSpPr txBox="1"/>
          <p:nvPr/>
        </p:nvSpPr>
        <p:spPr>
          <a:xfrm>
            <a:off x="5604377" y="3829713"/>
            <a:ext cx="1330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y</a:t>
            </a:r>
            <a:r>
              <a:rPr lang="en-US" sz="2000" dirty="0"/>
              <a:t>-intercept</a:t>
            </a:r>
            <a:r>
              <a:rPr lang="en-US" dirty="0"/>
              <a:t> </a:t>
            </a:r>
          </a:p>
          <a:p>
            <a:r>
              <a:rPr lang="en-US" dirty="0"/>
              <a:t>(0, 1)</a:t>
            </a:r>
            <a:endParaRPr lang="en-AE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7DBA64F-1A6F-B446-6A93-207064F5DE80}"/>
              </a:ext>
            </a:extLst>
          </p:cNvPr>
          <p:cNvSpPr txBox="1"/>
          <p:nvPr/>
        </p:nvSpPr>
        <p:spPr>
          <a:xfrm>
            <a:off x="7461607" y="3859667"/>
            <a:ext cx="1292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x</a:t>
            </a:r>
            <a:r>
              <a:rPr lang="en-US" sz="2000" dirty="0"/>
              <a:t>-intercept </a:t>
            </a:r>
            <a:r>
              <a:rPr lang="en-US" dirty="0"/>
              <a:t>(1, 0)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70282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5" grpId="0"/>
      <p:bldP spid="17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Chart 112"/>
          <p:cNvGraphicFramePr/>
          <p:nvPr>
            <p:extLst>
              <p:ext uri="{D42A27DB-BD31-4B8C-83A1-F6EECF244321}">
                <p14:modId xmlns:p14="http://schemas.microsoft.com/office/powerpoint/2010/main" val="1182794503"/>
              </p:ext>
            </p:extLst>
          </p:nvPr>
        </p:nvGraphicFramePr>
        <p:xfrm>
          <a:off x="679450" y="2047998"/>
          <a:ext cx="3068638" cy="472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Freeform 5"/>
          <p:cNvSpPr/>
          <p:nvPr/>
        </p:nvSpPr>
        <p:spPr>
          <a:xfrm>
            <a:off x="2269447" y="3617194"/>
            <a:ext cx="1365955" cy="2959100"/>
          </a:xfrm>
          <a:custGeom>
            <a:avLst/>
            <a:gdLst>
              <a:gd name="connsiteX0" fmla="*/ 1365955 w 1365955"/>
              <a:gd name="connsiteY0" fmla="*/ 0 h 2959100"/>
              <a:gd name="connsiteX1" fmla="*/ 673805 w 1365955"/>
              <a:gd name="connsiteY1" fmla="*/ 374650 h 2959100"/>
              <a:gd name="connsiteX2" fmla="*/ 324555 w 1365955"/>
              <a:gd name="connsiteY2" fmla="*/ 742950 h 2959100"/>
              <a:gd name="connsiteX3" fmla="*/ 134055 w 1365955"/>
              <a:gd name="connsiteY3" fmla="*/ 1111250 h 2959100"/>
              <a:gd name="connsiteX4" fmla="*/ 51505 w 1365955"/>
              <a:gd name="connsiteY4" fmla="*/ 1473200 h 2959100"/>
              <a:gd name="connsiteX5" fmla="*/ 7055 w 1365955"/>
              <a:gd name="connsiteY5" fmla="*/ 1847850 h 2959100"/>
              <a:gd name="connsiteX6" fmla="*/ 705 w 1365955"/>
              <a:gd name="connsiteY6" fmla="*/ 2959100 h 295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955" h="2959100">
                <a:moveTo>
                  <a:pt x="1365955" y="0"/>
                </a:moveTo>
                <a:cubicBezTo>
                  <a:pt x="1106663" y="125412"/>
                  <a:pt x="847372" y="250825"/>
                  <a:pt x="673805" y="374650"/>
                </a:cubicBezTo>
                <a:cubicBezTo>
                  <a:pt x="500238" y="498475"/>
                  <a:pt x="414513" y="620183"/>
                  <a:pt x="324555" y="742950"/>
                </a:cubicBezTo>
                <a:cubicBezTo>
                  <a:pt x="234597" y="865717"/>
                  <a:pt x="179563" y="989542"/>
                  <a:pt x="134055" y="1111250"/>
                </a:cubicBezTo>
                <a:cubicBezTo>
                  <a:pt x="88547" y="1232958"/>
                  <a:pt x="72672" y="1350433"/>
                  <a:pt x="51505" y="1473200"/>
                </a:cubicBezTo>
                <a:cubicBezTo>
                  <a:pt x="30338" y="1595967"/>
                  <a:pt x="15522" y="1600200"/>
                  <a:pt x="7055" y="1847850"/>
                </a:cubicBezTo>
                <a:cubicBezTo>
                  <a:pt x="-1412" y="2095500"/>
                  <a:pt x="-354" y="2527300"/>
                  <a:pt x="705" y="295910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001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2800" b="1" dirty="0">
                <a:solidFill>
                  <a:schemeClr val="tx2"/>
                </a:solidFill>
              </a:rPr>
              <a:t>The logarithmic function </a:t>
            </a:r>
            <a:r>
              <a:rPr lang="en-GB" sz="28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800" dirty="0" err="1">
                <a:solidFill>
                  <a:srgbClr val="010066"/>
                </a:solidFill>
                <a:latin typeface="Arial" charset="0"/>
              </a:rPr>
              <a:t>log</a:t>
            </a:r>
            <a:r>
              <a:rPr lang="en-GB" sz="2800" baseline="-25000" dirty="0" err="1">
                <a:solidFill>
                  <a:srgbClr val="010066"/>
                </a:solidFill>
                <a:latin typeface="Arial" charset="0"/>
              </a:rPr>
              <a:t>a</a:t>
            </a:r>
            <a:r>
              <a:rPr lang="en-GB" sz="28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endParaRPr lang="en-GB" sz="2800" b="1" i="1" baseline="30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42708" y="5166247"/>
            <a:ext cx="1218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= </a:t>
            </a:r>
            <a:r>
              <a:rPr lang="en-GB" b="1" dirty="0" err="1">
                <a:solidFill>
                  <a:srgbClr val="0000FF"/>
                </a:solidFill>
                <a:latin typeface="Arial" charset="0"/>
              </a:rPr>
              <a:t>log</a:t>
            </a:r>
            <a:r>
              <a:rPr lang="en-GB" b="1" baseline="-25000" dirty="0" err="1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GB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="1" dirty="0">
                <a:solidFill>
                  <a:srgbClr val="0000FF"/>
                </a:solidFill>
                <a:latin typeface="Arial" charset="0"/>
              </a:rPr>
              <a:t> 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4558424" y="1558717"/>
            <a:ext cx="40632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domain is the set of all positive real numbers.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467544" y="990600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A logarithmic function,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</a:t>
            </a:r>
            <a:r>
              <a:rPr lang="en-GB" sz="2400" dirty="0" err="1">
                <a:solidFill>
                  <a:srgbClr val="010066"/>
                </a:solidFill>
                <a:latin typeface="Arial" charset="0"/>
              </a:rPr>
              <a:t>log</a:t>
            </a:r>
            <a:r>
              <a:rPr lang="en-GB" sz="2400" baseline="-25000" dirty="0" err="1">
                <a:solidFill>
                  <a:srgbClr val="010066"/>
                </a:solidFill>
                <a:latin typeface="Arial" charset="0"/>
              </a:rPr>
              <a:t>a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, has these properties: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4554261" y="2429550"/>
            <a:ext cx="38228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range is the set of all real numbers.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4564534" y="3273233"/>
            <a:ext cx="40738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curve does not intercept the y-axis.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554261" y="4165880"/>
            <a:ext cx="45030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y-axis is a vertical asymptote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4554260" y="5057085"/>
            <a:ext cx="38228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x-intercept is 1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 Box 15"/>
          <p:cNvSpPr txBox="1">
            <a:spLocks noChangeArrowheads="1"/>
          </p:cNvSpPr>
          <p:nvPr/>
        </p:nvSpPr>
        <p:spPr bwMode="auto">
          <a:xfrm>
            <a:off x="4564534" y="5579035"/>
            <a:ext cx="38228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graph is continually increasing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2582064" y="4324945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/>
          <p:cNvCxnSpPr/>
          <p:nvPr/>
        </p:nvCxnSpPr>
        <p:spPr>
          <a:xfrm>
            <a:off x="2240871" y="2139058"/>
            <a:ext cx="705" cy="4437236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74F59290-03E3-46C9-B422-AA58BA0898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0AE1A5E5-0CB7-4943-9B2A-6A98E1F0C493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4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5" grpId="0"/>
      <p:bldP spid="66" grpId="0"/>
      <p:bldP spid="67" grpId="0"/>
      <p:bldP spid="68" grpId="0"/>
      <p:bldP spid="81" grpId="0"/>
      <p:bldP spid="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-76200"/>
            <a:ext cx="8229600" cy="70609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2800" b="1" dirty="0">
                <a:solidFill>
                  <a:schemeClr val="tx2"/>
                </a:solidFill>
              </a:rPr>
              <a:t>The graph of </a:t>
            </a:r>
            <a:r>
              <a:rPr lang="en-GB" sz="28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>
                <a:solidFill>
                  <a:srgbClr val="010066"/>
                </a:solidFill>
                <a:latin typeface="Arial" charset="0"/>
              </a:rPr>
              <a:t> = ln</a:t>
            </a:r>
            <a:r>
              <a:rPr lang="en-GB" sz="28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2800" dirty="0">
                <a:solidFill>
                  <a:srgbClr val="010066"/>
                </a:solidFill>
                <a:latin typeface="Arial" charset="0"/>
              </a:rPr>
              <a:t> </a:t>
            </a:r>
            <a:endParaRPr lang="en-GB" sz="2800" b="1" i="1" baseline="30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539552" y="544488"/>
            <a:ext cx="442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Lets draw the graph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ln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endParaRPr lang="en-GB" sz="2400" dirty="0">
              <a:solidFill>
                <a:srgbClr val="010066"/>
              </a:solidFill>
              <a:latin typeface="Arial" charset="0"/>
            </a:endParaRPr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679450" y="1029544"/>
            <a:ext cx="6946900" cy="1008061"/>
            <a:chOff x="144" y="661"/>
            <a:chExt cx="4376" cy="635"/>
          </a:xfrm>
        </p:grpSpPr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144" y="661"/>
              <a:ext cx="1267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 i="1" dirty="0">
                  <a:solidFill>
                    <a:srgbClr val="010066"/>
                  </a:solidFill>
                  <a:latin typeface="Times New Roman" pitchFamily="18" charset="0"/>
                </a:rPr>
                <a:t>x</a:t>
              </a:r>
              <a:endParaRPr lang="en-GB" sz="2400" b="1" i="1" dirty="0">
                <a:solidFill>
                  <a:srgbClr val="010066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408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934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 </a:t>
              </a:r>
              <a:endParaRPr lang="en-GB" sz="2400" dirty="0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451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400" dirty="0"/>
                <a:t> 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968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 </a:t>
              </a:r>
              <a:endParaRPr lang="en-GB" sz="2400" dirty="0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485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002" y="661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400" dirty="0"/>
                <a:t> </a:t>
              </a: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44" y="978"/>
              <a:ext cx="1267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 </a:t>
              </a:r>
              <a:endParaRPr lang="en-GB" sz="2400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1408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1934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2451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2968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3485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4002" y="978"/>
              <a:ext cx="518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7624912" y="1029544"/>
            <a:ext cx="822325" cy="504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400" dirty="0"/>
          </a:p>
        </p:txBody>
      </p:sp>
      <p:sp>
        <p:nvSpPr>
          <p:cNvPr id="110" name="Rectangle 44"/>
          <p:cNvSpPr>
            <a:spLocks noChangeArrowheads="1"/>
          </p:cNvSpPr>
          <p:nvPr/>
        </p:nvSpPr>
        <p:spPr bwMode="auto">
          <a:xfrm>
            <a:off x="7624912" y="1532781"/>
            <a:ext cx="822325" cy="5048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14774" y="148059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dirty="0">
              <a:solidFill>
                <a:srgbClr val="010066"/>
              </a:solidFill>
            </a:endParaRPr>
          </a:p>
        </p:txBody>
      </p:sp>
      <p:graphicFrame>
        <p:nvGraphicFramePr>
          <p:cNvPr id="113" name="Chart 112"/>
          <p:cNvGraphicFramePr/>
          <p:nvPr>
            <p:extLst>
              <p:ext uri="{D42A27DB-BD31-4B8C-83A1-F6EECF244321}">
                <p14:modId xmlns:p14="http://schemas.microsoft.com/office/powerpoint/2010/main" val="963844032"/>
              </p:ext>
            </p:extLst>
          </p:nvPr>
        </p:nvGraphicFramePr>
        <p:xfrm>
          <a:off x="679450" y="2037604"/>
          <a:ext cx="3068638" cy="472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3773906" y="976536"/>
                <a:ext cx="34496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906" y="976536"/>
                <a:ext cx="344966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5269317" y="1034179"/>
                <a:ext cx="614719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317" y="1034179"/>
                <a:ext cx="614719" cy="4657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58"/>
          <p:cNvSpPr/>
          <p:nvPr/>
        </p:nvSpPr>
        <p:spPr>
          <a:xfrm>
            <a:off x="4552116" y="10245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1</a:t>
            </a:r>
            <a:endParaRPr lang="en-GB" sz="2400" dirty="0"/>
          </a:p>
        </p:txBody>
      </p:sp>
      <p:sp>
        <p:nvSpPr>
          <p:cNvPr id="60" name="Rectangle 59"/>
          <p:cNvSpPr/>
          <p:nvPr/>
        </p:nvSpPr>
        <p:spPr>
          <a:xfrm>
            <a:off x="6207582" y="1054551"/>
            <a:ext cx="320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861341" y="1060003"/>
            <a:ext cx="763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aseline="30000" dirty="0"/>
              <a:t>2</a:t>
            </a:r>
            <a:endParaRPr lang="en-GB" sz="2400" baseline="30000" dirty="0"/>
          </a:p>
        </p:txBody>
      </p:sp>
      <p:sp>
        <p:nvSpPr>
          <p:cNvPr id="62" name="Rectangle 61"/>
          <p:cNvSpPr/>
          <p:nvPr/>
        </p:nvSpPr>
        <p:spPr>
          <a:xfrm>
            <a:off x="7823515" y="1059220"/>
            <a:ext cx="4251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aseline="30000" dirty="0"/>
              <a:t>3</a:t>
            </a:r>
            <a:endParaRPr lang="en-GB" sz="2400" baseline="30000" dirty="0"/>
          </a:p>
        </p:txBody>
      </p:sp>
      <p:sp>
        <p:nvSpPr>
          <p:cNvPr id="63" name="Text Box 46"/>
          <p:cNvSpPr txBox="1">
            <a:spLocks noChangeArrowheads="1"/>
          </p:cNvSpPr>
          <p:nvPr/>
        </p:nvSpPr>
        <p:spPr bwMode="auto">
          <a:xfrm>
            <a:off x="2916238" y="1523256"/>
            <a:ext cx="434734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-2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69" name="Text Box 46"/>
          <p:cNvSpPr txBox="1">
            <a:spLocks noChangeArrowheads="1"/>
          </p:cNvSpPr>
          <p:nvPr/>
        </p:nvSpPr>
        <p:spPr bwMode="auto">
          <a:xfrm>
            <a:off x="3756415" y="1493406"/>
            <a:ext cx="434734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-1</a:t>
            </a:r>
            <a:endParaRPr lang="en-GB" sz="24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46"/>
              <p:cNvSpPr txBox="1">
                <a:spLocks noChangeArrowheads="1"/>
              </p:cNvSpPr>
              <p:nvPr/>
            </p:nvSpPr>
            <p:spPr bwMode="auto">
              <a:xfrm>
                <a:off x="5441034" y="1495168"/>
                <a:ext cx="324128" cy="495649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70" name="Text 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1034" y="1495168"/>
                <a:ext cx="324128" cy="49564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  <a:ln w="2857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 Box 46"/>
          <p:cNvSpPr txBox="1">
            <a:spLocks noChangeArrowheads="1"/>
          </p:cNvSpPr>
          <p:nvPr/>
        </p:nvSpPr>
        <p:spPr bwMode="auto">
          <a:xfrm>
            <a:off x="4593932" y="1525156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0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2" name="Text Box 46"/>
          <p:cNvSpPr txBox="1">
            <a:spLocks noChangeArrowheads="1"/>
          </p:cNvSpPr>
          <p:nvPr/>
        </p:nvSpPr>
        <p:spPr bwMode="auto">
          <a:xfrm>
            <a:off x="6245661" y="1533207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1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3" name="Text Box 46"/>
          <p:cNvSpPr txBox="1">
            <a:spLocks noChangeArrowheads="1"/>
          </p:cNvSpPr>
          <p:nvPr/>
        </p:nvSpPr>
        <p:spPr bwMode="auto">
          <a:xfrm>
            <a:off x="7085851" y="1555919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2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4" name="Text Box 46"/>
          <p:cNvSpPr txBox="1">
            <a:spLocks noChangeArrowheads="1"/>
          </p:cNvSpPr>
          <p:nvPr/>
        </p:nvSpPr>
        <p:spPr bwMode="auto">
          <a:xfrm>
            <a:off x="7888873" y="1543374"/>
            <a:ext cx="34015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3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46506" y="2945355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 = ln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="1" dirty="0">
                <a:solidFill>
                  <a:srgbClr val="FF0000"/>
                </a:solidFill>
                <a:latin typeface="Arial" charset="0"/>
              </a:rPr>
              <a:t> </a:t>
            </a:r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15"/>
              <p:cNvSpPr txBox="1">
                <a:spLocks noChangeArrowheads="1"/>
              </p:cNvSpPr>
              <p:nvPr/>
            </p:nvSpPr>
            <p:spPr bwMode="auto">
              <a:xfrm>
                <a:off x="4624389" y="2144493"/>
                <a:ext cx="1747812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b="1" dirty="0">
                    <a:solidFill>
                      <a:srgbClr val="FF66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GB" sz="24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GB" sz="2400" b="1" baseline="30000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-2</a:t>
                </a:r>
              </a:p>
            </p:txBody>
          </p:sp>
        </mc:Choice>
        <mc:Fallback xmlns="">
          <p:sp>
            <p:nvSpPr>
              <p:cNvPr id="64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4389" y="2144493"/>
                <a:ext cx="1747812" cy="615874"/>
              </a:xfrm>
              <a:prstGeom prst="rect">
                <a:avLst/>
              </a:prstGeom>
              <a:blipFill>
                <a:blip r:embed="rId7"/>
                <a:stretch>
                  <a:fillRect l="-5594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2837494" y="987582"/>
                <a:ext cx="439864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494" y="987582"/>
                <a:ext cx="439864" cy="5549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eform 3"/>
          <p:cNvSpPr/>
          <p:nvPr/>
        </p:nvSpPr>
        <p:spPr>
          <a:xfrm>
            <a:off x="1909916" y="3242187"/>
            <a:ext cx="1681316" cy="3303639"/>
          </a:xfrm>
          <a:custGeom>
            <a:avLst/>
            <a:gdLst>
              <a:gd name="connsiteX0" fmla="*/ 1681316 w 1681316"/>
              <a:gd name="connsiteY0" fmla="*/ 0 h 3303639"/>
              <a:gd name="connsiteX1" fmla="*/ 597310 w 1681316"/>
              <a:gd name="connsiteY1" fmla="*/ 376084 h 3303639"/>
              <a:gd name="connsiteX2" fmla="*/ 199103 w 1681316"/>
              <a:gd name="connsiteY2" fmla="*/ 737419 h 3303639"/>
              <a:gd name="connsiteX3" fmla="*/ 117987 w 1681316"/>
              <a:gd name="connsiteY3" fmla="*/ 929148 h 3303639"/>
              <a:gd name="connsiteX4" fmla="*/ 51619 w 1681316"/>
              <a:gd name="connsiteY4" fmla="*/ 1098755 h 3303639"/>
              <a:gd name="connsiteX5" fmla="*/ 22123 w 1681316"/>
              <a:gd name="connsiteY5" fmla="*/ 1467465 h 3303639"/>
              <a:gd name="connsiteX6" fmla="*/ 14749 w 1681316"/>
              <a:gd name="connsiteY6" fmla="*/ 1858297 h 3303639"/>
              <a:gd name="connsiteX7" fmla="*/ 0 w 1681316"/>
              <a:gd name="connsiteY7" fmla="*/ 3303639 h 3303639"/>
              <a:gd name="connsiteX0" fmla="*/ 1681316 w 1681316"/>
              <a:gd name="connsiteY0" fmla="*/ 0 h 3303639"/>
              <a:gd name="connsiteX1" fmla="*/ 597310 w 1681316"/>
              <a:gd name="connsiteY1" fmla="*/ 376084 h 3303639"/>
              <a:gd name="connsiteX2" fmla="*/ 199103 w 1681316"/>
              <a:gd name="connsiteY2" fmla="*/ 737419 h 3303639"/>
              <a:gd name="connsiteX3" fmla="*/ 104830 w 1681316"/>
              <a:gd name="connsiteY3" fmla="*/ 929148 h 3303639"/>
              <a:gd name="connsiteX4" fmla="*/ 51619 w 1681316"/>
              <a:gd name="connsiteY4" fmla="*/ 1098755 h 3303639"/>
              <a:gd name="connsiteX5" fmla="*/ 22123 w 1681316"/>
              <a:gd name="connsiteY5" fmla="*/ 1467465 h 3303639"/>
              <a:gd name="connsiteX6" fmla="*/ 14749 w 1681316"/>
              <a:gd name="connsiteY6" fmla="*/ 1858297 h 3303639"/>
              <a:gd name="connsiteX7" fmla="*/ 0 w 1681316"/>
              <a:gd name="connsiteY7" fmla="*/ 3303639 h 3303639"/>
              <a:gd name="connsiteX0" fmla="*/ 1681316 w 1681316"/>
              <a:gd name="connsiteY0" fmla="*/ 0 h 3303639"/>
              <a:gd name="connsiteX1" fmla="*/ 597310 w 1681316"/>
              <a:gd name="connsiteY1" fmla="*/ 376084 h 3303639"/>
              <a:gd name="connsiteX2" fmla="*/ 199103 w 1681316"/>
              <a:gd name="connsiteY2" fmla="*/ 737419 h 3303639"/>
              <a:gd name="connsiteX3" fmla="*/ 104830 w 1681316"/>
              <a:gd name="connsiteY3" fmla="*/ 929148 h 3303639"/>
              <a:gd name="connsiteX4" fmla="*/ 51619 w 1681316"/>
              <a:gd name="connsiteY4" fmla="*/ 1098755 h 3303639"/>
              <a:gd name="connsiteX5" fmla="*/ 22123 w 1681316"/>
              <a:gd name="connsiteY5" fmla="*/ 1467465 h 3303639"/>
              <a:gd name="connsiteX6" fmla="*/ 14749 w 1681316"/>
              <a:gd name="connsiteY6" fmla="*/ 1858297 h 3303639"/>
              <a:gd name="connsiteX7" fmla="*/ 0 w 1681316"/>
              <a:gd name="connsiteY7" fmla="*/ 3303639 h 3303639"/>
              <a:gd name="connsiteX0" fmla="*/ 1681316 w 1681316"/>
              <a:gd name="connsiteY0" fmla="*/ 0 h 3303639"/>
              <a:gd name="connsiteX1" fmla="*/ 597310 w 1681316"/>
              <a:gd name="connsiteY1" fmla="*/ 376084 h 3303639"/>
              <a:gd name="connsiteX2" fmla="*/ 199103 w 1681316"/>
              <a:gd name="connsiteY2" fmla="*/ 737419 h 3303639"/>
              <a:gd name="connsiteX3" fmla="*/ 58781 w 1681316"/>
              <a:gd name="connsiteY3" fmla="*/ 1083740 h 3303639"/>
              <a:gd name="connsiteX4" fmla="*/ 51619 w 1681316"/>
              <a:gd name="connsiteY4" fmla="*/ 1098755 h 3303639"/>
              <a:gd name="connsiteX5" fmla="*/ 22123 w 1681316"/>
              <a:gd name="connsiteY5" fmla="*/ 1467465 h 3303639"/>
              <a:gd name="connsiteX6" fmla="*/ 14749 w 1681316"/>
              <a:gd name="connsiteY6" fmla="*/ 1858297 h 3303639"/>
              <a:gd name="connsiteX7" fmla="*/ 0 w 1681316"/>
              <a:gd name="connsiteY7" fmla="*/ 3303639 h 3303639"/>
              <a:gd name="connsiteX0" fmla="*/ 1681316 w 1681316"/>
              <a:gd name="connsiteY0" fmla="*/ 0 h 3303639"/>
              <a:gd name="connsiteX1" fmla="*/ 597310 w 1681316"/>
              <a:gd name="connsiteY1" fmla="*/ 376084 h 3303639"/>
              <a:gd name="connsiteX2" fmla="*/ 199103 w 1681316"/>
              <a:gd name="connsiteY2" fmla="*/ 737419 h 3303639"/>
              <a:gd name="connsiteX3" fmla="*/ 58781 w 1681316"/>
              <a:gd name="connsiteY3" fmla="*/ 1083740 h 3303639"/>
              <a:gd name="connsiteX4" fmla="*/ 51619 w 1681316"/>
              <a:gd name="connsiteY4" fmla="*/ 1098755 h 3303639"/>
              <a:gd name="connsiteX5" fmla="*/ 22123 w 1681316"/>
              <a:gd name="connsiteY5" fmla="*/ 1467465 h 3303639"/>
              <a:gd name="connsiteX6" fmla="*/ 14749 w 1681316"/>
              <a:gd name="connsiteY6" fmla="*/ 1858297 h 3303639"/>
              <a:gd name="connsiteX7" fmla="*/ 0 w 1681316"/>
              <a:gd name="connsiteY7" fmla="*/ 3303639 h 3303639"/>
              <a:gd name="connsiteX0" fmla="*/ 1681316 w 1681316"/>
              <a:gd name="connsiteY0" fmla="*/ 0 h 3303639"/>
              <a:gd name="connsiteX1" fmla="*/ 597310 w 1681316"/>
              <a:gd name="connsiteY1" fmla="*/ 376084 h 3303639"/>
              <a:gd name="connsiteX2" fmla="*/ 199103 w 1681316"/>
              <a:gd name="connsiteY2" fmla="*/ 737419 h 3303639"/>
              <a:gd name="connsiteX3" fmla="*/ 58781 w 1681316"/>
              <a:gd name="connsiteY3" fmla="*/ 1083740 h 3303639"/>
              <a:gd name="connsiteX4" fmla="*/ 22123 w 1681316"/>
              <a:gd name="connsiteY4" fmla="*/ 1467465 h 3303639"/>
              <a:gd name="connsiteX5" fmla="*/ 14749 w 1681316"/>
              <a:gd name="connsiteY5" fmla="*/ 1858297 h 3303639"/>
              <a:gd name="connsiteX6" fmla="*/ 0 w 1681316"/>
              <a:gd name="connsiteY6" fmla="*/ 3303639 h 3303639"/>
              <a:gd name="connsiteX0" fmla="*/ 1681316 w 1681316"/>
              <a:gd name="connsiteY0" fmla="*/ 0 h 3303639"/>
              <a:gd name="connsiteX1" fmla="*/ 597310 w 1681316"/>
              <a:gd name="connsiteY1" fmla="*/ 376084 h 3303639"/>
              <a:gd name="connsiteX2" fmla="*/ 199103 w 1681316"/>
              <a:gd name="connsiteY2" fmla="*/ 737419 h 3303639"/>
              <a:gd name="connsiteX3" fmla="*/ 65359 w 1681316"/>
              <a:gd name="connsiteY3" fmla="*/ 1100186 h 3303639"/>
              <a:gd name="connsiteX4" fmla="*/ 22123 w 1681316"/>
              <a:gd name="connsiteY4" fmla="*/ 1467465 h 3303639"/>
              <a:gd name="connsiteX5" fmla="*/ 14749 w 1681316"/>
              <a:gd name="connsiteY5" fmla="*/ 1858297 h 3303639"/>
              <a:gd name="connsiteX6" fmla="*/ 0 w 1681316"/>
              <a:gd name="connsiteY6" fmla="*/ 3303639 h 3303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1316" h="3303639">
                <a:moveTo>
                  <a:pt x="1681316" y="0"/>
                </a:moveTo>
                <a:cubicBezTo>
                  <a:pt x="1262830" y="126590"/>
                  <a:pt x="844345" y="253181"/>
                  <a:pt x="597310" y="376084"/>
                </a:cubicBezTo>
                <a:cubicBezTo>
                  <a:pt x="350275" y="498987"/>
                  <a:pt x="287761" y="616735"/>
                  <a:pt x="199103" y="737419"/>
                </a:cubicBezTo>
                <a:cubicBezTo>
                  <a:pt x="110445" y="858103"/>
                  <a:pt x="94856" y="978512"/>
                  <a:pt x="65359" y="1100186"/>
                </a:cubicBezTo>
                <a:cubicBezTo>
                  <a:pt x="35862" y="1221860"/>
                  <a:pt x="30558" y="1341113"/>
                  <a:pt x="22123" y="1467465"/>
                </a:cubicBezTo>
                <a:cubicBezTo>
                  <a:pt x="13688" y="1593817"/>
                  <a:pt x="18436" y="1552268"/>
                  <a:pt x="14749" y="1858297"/>
                </a:cubicBezTo>
                <a:cubicBezTo>
                  <a:pt x="11062" y="2164326"/>
                  <a:pt x="5531" y="2733982"/>
                  <a:pt x="0" y="330363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/>
          <p:cNvSpPr/>
          <p:nvPr/>
        </p:nvSpPr>
        <p:spPr>
          <a:xfrm>
            <a:off x="2084610" y="395744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1998106" y="4144888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>
            <a:off x="1943018" y="4322805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2483768" y="3592639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3558745" y="3227602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1907704" y="4697137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1897475" y="5066035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15"/>
              <p:cNvSpPr txBox="1">
                <a:spLocks noChangeArrowheads="1"/>
              </p:cNvSpPr>
              <p:nvPr/>
            </p:nvSpPr>
            <p:spPr bwMode="auto">
              <a:xfrm>
                <a:off x="6699425" y="2162150"/>
                <a:ext cx="1747812" cy="645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ln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GB" sz="2400" b="1" dirty="0">
                    <a:solidFill>
                      <a:srgbClr val="FF66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= -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2</a:t>
                </a:r>
              </a:p>
            </p:txBody>
          </p:sp>
        </mc:Choice>
        <mc:Fallback xmlns="">
          <p:sp>
            <p:nvSpPr>
              <p:cNvPr id="67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9425" y="2162150"/>
                <a:ext cx="1747812" cy="645048"/>
              </a:xfrm>
              <a:prstGeom prst="rect">
                <a:avLst/>
              </a:prstGeom>
              <a:blipFill>
                <a:blip r:embed="rId9"/>
                <a:stretch>
                  <a:fillRect l="-5575" r="-1394" b="-761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15"/>
              <p:cNvSpPr txBox="1">
                <a:spLocks noChangeArrowheads="1"/>
              </p:cNvSpPr>
              <p:nvPr/>
            </p:nvSpPr>
            <p:spPr bwMode="auto">
              <a:xfrm>
                <a:off x="4561769" y="2907663"/>
                <a:ext cx="1747812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GB" sz="2400" b="1" dirty="0">
                    <a:solidFill>
                      <a:srgbClr val="FF66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GB" sz="24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GB" sz="2400" b="1" baseline="30000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-1</a:t>
                </a:r>
              </a:p>
            </p:txBody>
          </p:sp>
        </mc:Choice>
        <mc:Fallback xmlns="">
          <p:sp>
            <p:nvSpPr>
              <p:cNvPr id="6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1769" y="2907663"/>
                <a:ext cx="1747812" cy="615874"/>
              </a:xfrm>
              <a:prstGeom prst="rect">
                <a:avLst/>
              </a:prstGeom>
              <a:blipFill>
                <a:blip r:embed="rId10"/>
                <a:stretch>
                  <a:fillRect l="-5226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15"/>
              <p:cNvSpPr txBox="1">
                <a:spLocks noChangeArrowheads="1"/>
              </p:cNvSpPr>
              <p:nvPr/>
            </p:nvSpPr>
            <p:spPr bwMode="auto">
              <a:xfrm>
                <a:off x="6699425" y="2893882"/>
                <a:ext cx="1747812" cy="645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ln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400" b="1" dirty="0">
                    <a:solidFill>
                      <a:srgbClr val="FF66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= -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1</a:t>
                </a:r>
              </a:p>
            </p:txBody>
          </p:sp>
        </mc:Choice>
        <mc:Fallback xmlns="">
          <p:sp>
            <p:nvSpPr>
              <p:cNvPr id="81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9425" y="2893882"/>
                <a:ext cx="1747812" cy="645048"/>
              </a:xfrm>
              <a:prstGeom prst="rect">
                <a:avLst/>
              </a:prstGeom>
              <a:blipFill>
                <a:blip r:embed="rId11"/>
                <a:stretch>
                  <a:fillRect l="-5575" b="-66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15"/>
              <p:cNvSpPr txBox="1">
                <a:spLocks noChangeArrowheads="1"/>
              </p:cNvSpPr>
              <p:nvPr/>
            </p:nvSpPr>
            <p:spPr bwMode="auto">
              <a:xfrm>
                <a:off x="4570580" y="4216896"/>
                <a:ext cx="1747812" cy="610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As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1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𝒆</m:t>
                        </m:r>
                      </m:e>
                      <m:sup>
                        <m:f>
                          <m:fPr>
                            <m:ctrlPr>
                              <a:rPr lang="en-GB" sz="2400" b="1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endParaRPr lang="en-GB" sz="2400" b="1" baseline="30000" dirty="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2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0580" y="4216896"/>
                <a:ext cx="1747812" cy="610552"/>
              </a:xfrm>
              <a:prstGeom prst="rect">
                <a:avLst/>
              </a:prstGeom>
              <a:blipFill>
                <a:blip r:embed="rId12"/>
                <a:stretch>
                  <a:fillRect l="-5594" b="-23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 Box 15"/>
              <p:cNvSpPr txBox="1">
                <a:spLocks noChangeArrowheads="1"/>
              </p:cNvSpPr>
              <p:nvPr/>
            </p:nvSpPr>
            <p:spPr bwMode="auto">
              <a:xfrm>
                <a:off x="6667158" y="4216896"/>
                <a:ext cx="1747812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ln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66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83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7158" y="4216896"/>
                <a:ext cx="1747812" cy="615874"/>
              </a:xfrm>
              <a:prstGeom prst="rect">
                <a:avLst/>
              </a:prstGeom>
              <a:blipFill>
                <a:blip r:embed="rId13"/>
                <a:stretch>
                  <a:fillRect l="-5594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 Box 15"/>
              <p:cNvSpPr txBox="1">
                <a:spLocks noChangeArrowheads="1"/>
              </p:cNvSpPr>
              <p:nvPr/>
            </p:nvSpPr>
            <p:spPr bwMode="auto">
              <a:xfrm>
                <a:off x="6610665" y="3640832"/>
                <a:ext cx="1747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ln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400" b="1" i="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= 0</a:t>
                </a:r>
                <a:endParaRPr lang="en-GB" sz="2400" dirty="0">
                  <a:solidFill>
                    <a:srgbClr val="010066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84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0665" y="3640832"/>
                <a:ext cx="1747812" cy="461665"/>
              </a:xfrm>
              <a:prstGeom prst="rect">
                <a:avLst/>
              </a:prstGeom>
              <a:blipFill>
                <a:blip r:embed="rId14"/>
                <a:stretch>
                  <a:fillRect l="-5226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15"/>
              <p:cNvSpPr txBox="1">
                <a:spLocks noChangeArrowheads="1"/>
              </p:cNvSpPr>
              <p:nvPr/>
            </p:nvSpPr>
            <p:spPr bwMode="auto">
              <a:xfrm>
                <a:off x="4547424" y="3660032"/>
                <a:ext cx="1747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As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400" b="0" i="1" baseline="30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GB" sz="2400" b="1" baseline="30000" dirty="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5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7424" y="3660032"/>
                <a:ext cx="1747812" cy="461665"/>
              </a:xfrm>
              <a:prstGeom prst="rect">
                <a:avLst/>
              </a:prstGeom>
              <a:blipFill>
                <a:blip r:embed="rId15"/>
                <a:stretch>
                  <a:fillRect l="-5575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 Box 15"/>
              <p:cNvSpPr txBox="1">
                <a:spLocks noChangeArrowheads="1"/>
              </p:cNvSpPr>
              <p:nvPr/>
            </p:nvSpPr>
            <p:spPr bwMode="auto">
              <a:xfrm>
                <a:off x="6625010" y="5008984"/>
                <a:ext cx="1747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ln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𝒆</m:t>
                    </m:r>
                    <m:r>
                      <a:rPr lang="en-US" sz="2400" b="1" i="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= 1</a:t>
                </a:r>
                <a:endParaRPr lang="en-GB" sz="2400" dirty="0">
                  <a:solidFill>
                    <a:srgbClr val="010066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8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25010" y="5008984"/>
                <a:ext cx="1747812" cy="461665"/>
              </a:xfrm>
              <a:prstGeom prst="rect">
                <a:avLst/>
              </a:prstGeom>
              <a:blipFill>
                <a:blip r:embed="rId16"/>
                <a:stretch>
                  <a:fillRect l="-5594" t="-9333" b="-32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 Box 15"/>
              <p:cNvSpPr txBox="1">
                <a:spLocks noChangeArrowheads="1"/>
              </p:cNvSpPr>
              <p:nvPr/>
            </p:nvSpPr>
            <p:spPr bwMode="auto">
              <a:xfrm>
                <a:off x="4561769" y="5043565"/>
                <a:ext cx="1747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As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𝒆</m:t>
                    </m:r>
                    <m:r>
                      <a:rPr lang="en-US" sz="2400" b="1" i="1" baseline="3000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GB" sz="2400" b="1" baseline="30000" dirty="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7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1769" y="5043565"/>
                <a:ext cx="1747812" cy="461665"/>
              </a:xfrm>
              <a:prstGeom prst="rect">
                <a:avLst/>
              </a:prstGeom>
              <a:blipFill>
                <a:blip r:embed="rId17"/>
                <a:stretch>
                  <a:fillRect l="-5226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6169067" y="2261817"/>
            <a:ext cx="450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173973" y="2984511"/>
            <a:ext cx="450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182784" y="4347382"/>
            <a:ext cx="450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149283" y="3641631"/>
            <a:ext cx="450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42659" y="5043565"/>
            <a:ext cx="450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 Box 15"/>
              <p:cNvSpPr txBox="1">
                <a:spLocks noChangeArrowheads="1"/>
              </p:cNvSpPr>
              <p:nvPr/>
            </p:nvSpPr>
            <p:spPr bwMode="auto">
              <a:xfrm>
                <a:off x="6588544" y="5585048"/>
                <a:ext cx="1747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ln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𝒆</m:t>
                    </m:r>
                    <m:r>
                      <a:rPr lang="en-US" sz="2400" b="1" i="1" baseline="30000" dirty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400" b="1" i="0" baseline="3000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= 2</a:t>
                </a:r>
                <a:endParaRPr lang="en-GB" sz="2400" dirty="0">
                  <a:solidFill>
                    <a:srgbClr val="010066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89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8544" y="5585048"/>
                <a:ext cx="1747812" cy="461665"/>
              </a:xfrm>
              <a:prstGeom prst="rect">
                <a:avLst/>
              </a:prstGeom>
              <a:blipFill>
                <a:blip r:embed="rId18"/>
                <a:stretch>
                  <a:fillRect l="-5575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 Box 15"/>
              <p:cNvSpPr txBox="1">
                <a:spLocks noChangeArrowheads="1"/>
              </p:cNvSpPr>
              <p:nvPr/>
            </p:nvSpPr>
            <p:spPr bwMode="auto">
              <a:xfrm>
                <a:off x="4525303" y="5619629"/>
                <a:ext cx="1747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As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𝒆</m:t>
                    </m:r>
                    <m:r>
                      <a:rPr lang="en-US" sz="2400" b="1" i="1" baseline="3000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en-GB" sz="2400" b="1" baseline="30000" dirty="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25303" y="5619629"/>
                <a:ext cx="1747812" cy="461665"/>
              </a:xfrm>
              <a:prstGeom prst="rect">
                <a:avLst/>
              </a:prstGeom>
              <a:blipFill>
                <a:blip r:embed="rId19"/>
                <a:stretch>
                  <a:fillRect l="-5226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Rectangle 90"/>
          <p:cNvSpPr/>
          <p:nvPr/>
        </p:nvSpPr>
        <p:spPr>
          <a:xfrm>
            <a:off x="6106193" y="5619629"/>
            <a:ext cx="450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 Box 15"/>
              <p:cNvSpPr txBox="1">
                <a:spLocks noChangeArrowheads="1"/>
              </p:cNvSpPr>
              <p:nvPr/>
            </p:nvSpPr>
            <p:spPr bwMode="auto">
              <a:xfrm>
                <a:off x="6557321" y="6143645"/>
                <a:ext cx="1747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ln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𝒆</m:t>
                    </m:r>
                    <m:r>
                      <a:rPr lang="en-US" sz="2400" b="1" i="1" baseline="3000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400" b="1" i="0" baseline="3000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= 3</a:t>
                </a:r>
                <a:endParaRPr lang="en-GB" sz="2400" dirty="0">
                  <a:solidFill>
                    <a:srgbClr val="010066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92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57321" y="6143645"/>
                <a:ext cx="1747812" cy="461665"/>
              </a:xfrm>
              <a:prstGeom prst="rect">
                <a:avLst/>
              </a:prstGeom>
              <a:blipFill>
                <a:blip r:embed="rId20"/>
                <a:stretch>
                  <a:fillRect l="-5594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 Box 15"/>
              <p:cNvSpPr txBox="1">
                <a:spLocks noChangeArrowheads="1"/>
              </p:cNvSpPr>
              <p:nvPr/>
            </p:nvSpPr>
            <p:spPr bwMode="auto">
              <a:xfrm>
                <a:off x="4494080" y="6178226"/>
                <a:ext cx="1747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As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b="1" dirty="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𝒆</m:t>
                    </m:r>
                    <m:r>
                      <a:rPr lang="en-US" sz="2400" b="1" i="1" baseline="3000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en-GB" sz="2400" b="1" baseline="30000" dirty="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3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4080" y="6178226"/>
                <a:ext cx="1747812" cy="461665"/>
              </a:xfrm>
              <a:prstGeom prst="rect">
                <a:avLst/>
              </a:prstGeom>
              <a:blipFill>
                <a:blip r:embed="rId21"/>
                <a:stretch>
                  <a:fillRect l="-5226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Rectangle 93"/>
          <p:cNvSpPr/>
          <p:nvPr/>
        </p:nvSpPr>
        <p:spPr>
          <a:xfrm>
            <a:off x="6074970" y="6178226"/>
            <a:ext cx="450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95" name="Rectangle 94">
            <a:hlinkClick r:id="rId22"/>
            <a:extLst>
              <a:ext uri="{FF2B5EF4-FFF2-40B4-BE49-F238E27FC236}">
                <a16:creationId xmlns:a16="http://schemas.microsoft.com/office/drawing/2014/main" id="{ACBE7F0F-8AA7-48CE-B347-7CF88000FC9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hlinkClick r:id="rId22"/>
            <a:extLst>
              <a:ext uri="{FF2B5EF4-FFF2-40B4-BE49-F238E27FC236}">
                <a16:creationId xmlns:a16="http://schemas.microsoft.com/office/drawing/2014/main" id="{F47EA516-77DA-4E45-B42B-A616187F82A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04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  <p:bldP spid="61" grpId="0"/>
      <p:bldP spid="62" grpId="0"/>
      <p:bldP spid="63" grpId="0"/>
      <p:bldP spid="69" grpId="0"/>
      <p:bldP spid="70" grpId="0"/>
      <p:bldP spid="71" grpId="0"/>
      <p:bldP spid="72" grpId="0"/>
      <p:bldP spid="73" grpId="0"/>
      <p:bldP spid="74" grpId="0"/>
      <p:bldP spid="10" grpId="0"/>
      <p:bldP spid="64" grpId="0"/>
      <p:bldP spid="66" grpId="0"/>
      <p:bldP spid="4" grpId="0" animBg="1"/>
      <p:bldP spid="119" grpId="0" animBg="1"/>
      <p:bldP spid="75" grpId="0" animBg="1"/>
      <p:bldP spid="118" grpId="0" animBg="1"/>
      <p:bldP spid="120" grpId="0" animBg="1"/>
      <p:bldP spid="79" grpId="0" animBg="1"/>
      <p:bldP spid="76" grpId="0" animBg="1"/>
      <p:bldP spid="80" grpId="0" animBg="1"/>
      <p:bldP spid="67" grpId="0"/>
      <p:bldP spid="68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56" grpId="0"/>
      <p:bldP spid="65" grpId="0"/>
      <p:bldP spid="77" grpId="0"/>
      <p:bldP spid="78" grpId="0"/>
      <p:bldP spid="88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1022</TotalTime>
  <Words>1058</Words>
  <Application>Microsoft Office PowerPoint</Application>
  <PresentationFormat>On-screen Show (4:3)</PresentationFormat>
  <Paragraphs>259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Logarithmic functions</vt:lpstr>
      <vt:lpstr>Exponential functions</vt:lpstr>
      <vt:lpstr>The graph of y = 2x</vt:lpstr>
      <vt:lpstr>The graph of y = log2 x </vt:lpstr>
      <vt:lpstr>The graph of y = log2 x </vt:lpstr>
      <vt:lpstr>PowerPoint Presentation</vt:lpstr>
      <vt:lpstr>PowerPoint Presentation</vt:lpstr>
      <vt:lpstr>The logarithmic function y = loga x</vt:lpstr>
      <vt:lpstr>The graph of y = ln x 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Logarithmic functions</dc:title>
  <dc:creator>Mathssupport</dc:creator>
  <cp:lastModifiedBy>Orlando Hurtado</cp:lastModifiedBy>
  <cp:revision>9</cp:revision>
  <dcterms:created xsi:type="dcterms:W3CDTF">2020-03-21T17:24:07Z</dcterms:created>
  <dcterms:modified xsi:type="dcterms:W3CDTF">2023-07-24T15:12:11Z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