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65" r:id="rId4"/>
    <p:sldId id="266" r:id="rId5"/>
    <p:sldId id="267" r:id="rId6"/>
    <p:sldId id="268" r:id="rId7"/>
    <p:sldId id="262" r:id="rId8"/>
    <p:sldId id="263" r:id="rId9"/>
    <p:sldId id="264" r:id="rId10"/>
    <p:sldId id="281" r:id="rId11"/>
    <p:sldId id="303" r:id="rId12"/>
    <p:sldId id="304" r:id="rId13"/>
    <p:sldId id="302" r:id="rId14"/>
    <p:sldId id="298" r:id="rId15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4B010-5A1B-4C47-9CC0-36D3A3B8AA60}" type="slidenum">
              <a:rPr lang="en-GB" altLang="en-US">
                <a:solidFill>
                  <a:srgbClr val="000000"/>
                </a:solidFill>
              </a:rPr>
              <a:pPr/>
              <a:t>2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GB" altLang="en-US"/>
              <a:t>Explain that exponential functions frequently occur naturally. For example, when cells multiply by doubling or when radioactive materials decay.</a:t>
            </a:r>
          </a:p>
          <a:p>
            <a:r>
              <a:rPr lang="en-GB" altLang="en-US"/>
              <a:t>Discuss why negative values of </a:t>
            </a:r>
            <a:r>
              <a:rPr lang="en-GB" altLang="en-US" i="1"/>
              <a:t>a</a:t>
            </a:r>
            <a:r>
              <a:rPr lang="en-GB" altLang="en-US"/>
              <a:t> , </a:t>
            </a:r>
            <a:r>
              <a:rPr lang="en-GB" altLang="en-US" i="1"/>
              <a:t>a</a:t>
            </a:r>
            <a:r>
              <a:rPr lang="en-GB" altLang="en-US"/>
              <a:t> = 0 and </a:t>
            </a:r>
            <a:r>
              <a:rPr lang="en-GB" altLang="en-US" i="1"/>
              <a:t>a</a:t>
            </a:r>
            <a:r>
              <a:rPr lang="en-GB" altLang="en-US"/>
              <a:t> = 1 are not included in the general definition of an exponential function. For example, if we tried to plot </a:t>
            </a:r>
            <a:r>
              <a:rPr lang="en-GB" altLang="en-US" i="1"/>
              <a:t>y</a:t>
            </a:r>
            <a:r>
              <a:rPr lang="en-GB" altLang="en-US"/>
              <a:t> = (–2)</a:t>
            </a:r>
            <a:r>
              <a:rPr lang="en-GB" altLang="en-US" i="1" baseline="30000"/>
              <a:t>x</a:t>
            </a:r>
            <a:r>
              <a:rPr lang="en-GB" altLang="en-US"/>
              <a:t> there would be values of </a:t>
            </a:r>
            <a:r>
              <a:rPr lang="en-GB" altLang="en-US" i="1"/>
              <a:t>x</a:t>
            </a:r>
            <a:r>
              <a:rPr lang="en-GB" altLang="en-US"/>
              <a:t>, for example </a:t>
            </a:r>
            <a:r>
              <a:rPr lang="en-GB" altLang="en-US" i="1"/>
              <a:t>x</a:t>
            </a:r>
            <a:r>
              <a:rPr lang="en-GB" altLang="en-US"/>
              <a:t> = ½, for which the function could not be evaluated. Also if </a:t>
            </a:r>
            <a:r>
              <a:rPr lang="en-GB" altLang="en-US" i="1"/>
              <a:t>a</a:t>
            </a:r>
            <a:r>
              <a:rPr lang="en-GB" altLang="en-US"/>
              <a:t> were equal to 1 the function would be a straight line (</a:t>
            </a:r>
            <a:r>
              <a:rPr lang="en-GB" altLang="en-US" i="1"/>
              <a:t>y</a:t>
            </a:r>
            <a:r>
              <a:rPr lang="en-GB" altLang="en-US"/>
              <a:t> = 1).</a:t>
            </a:r>
          </a:p>
        </p:txBody>
      </p:sp>
    </p:spTree>
    <p:extLst>
      <p:ext uri="{BB962C8B-B14F-4D97-AF65-F5344CB8AC3E}">
        <p14:creationId xmlns:p14="http://schemas.microsoft.com/office/powerpoint/2010/main" val="4126808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05749-45B5-4506-AB58-D1573FD46A45}" type="slidenum">
              <a:rPr lang="en-GB" altLang="en-US">
                <a:solidFill>
                  <a:srgbClr val="000000"/>
                </a:solidFill>
              </a:rPr>
              <a:pPr/>
              <a:t>7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GB" altLang="en-US"/>
              <a:t>Tell students that the graph on the left shows exponential growth while the graph on the right shows exponential decay.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893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40073-CF20-4D9A-A120-36623BD192D2}" type="slidenum">
              <a:rPr lang="en-GB"/>
              <a:pPr/>
              <a:t>10</a:t>
            </a:fld>
            <a:endParaRPr lang="en-GB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GB" dirty="0"/>
              <a:t>Discuss the behaviour of the function as the value of </a:t>
            </a:r>
            <a:r>
              <a:rPr lang="en-GB" i="1" dirty="0"/>
              <a:t>x</a:t>
            </a:r>
            <a:r>
              <a:rPr lang="en-GB" dirty="0"/>
              <a:t> approaches 0.</a:t>
            </a:r>
          </a:p>
          <a:p>
            <a:r>
              <a:rPr lang="en-GB" dirty="0"/>
              <a:t>Ask students to imagine drawing this function with a pencil. It cannot be drawn without taking the pencil off the page and is therefore defined as discontinuous.</a:t>
            </a:r>
          </a:p>
        </p:txBody>
      </p:sp>
    </p:spTree>
    <p:extLst>
      <p:ext uri="{BB962C8B-B14F-4D97-AF65-F5344CB8AC3E}">
        <p14:creationId xmlns:p14="http://schemas.microsoft.com/office/powerpoint/2010/main" val="371187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24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0CE02FE-6F4D-44C7-8A15-9FE4D6FDF36C}"/>
              </a:ext>
            </a:extLst>
          </p:cNvPr>
          <p:cNvSpPr/>
          <p:nvPr userDrawn="1"/>
        </p:nvSpPr>
        <p:spPr>
          <a:xfrm>
            <a:off x="58272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713A0A6-9B69-4188-BBAD-67BC276A244A}"/>
              </a:ext>
            </a:extLst>
          </p:cNvPr>
          <p:cNvSpPr/>
          <p:nvPr userDrawn="1"/>
        </p:nvSpPr>
        <p:spPr>
          <a:xfrm>
            <a:off x="58272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D11C78-EFE5-4B60-8F98-A1CD1BCCAADB}"/>
              </a:ext>
            </a:extLst>
          </p:cNvPr>
          <p:cNvSpPr/>
          <p:nvPr userDrawn="1"/>
        </p:nvSpPr>
        <p:spPr>
          <a:xfrm>
            <a:off x="58272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272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9.png"/><Relationship Id="rId5" Type="http://schemas.openxmlformats.org/officeDocument/2006/relationships/image" Target="../media/image130.png"/><Relationship Id="rId10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12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0.png"/><Relationship Id="rId11" Type="http://schemas.openxmlformats.org/officeDocument/2006/relationships/image" Target="../media/image8.png"/><Relationship Id="rId10" Type="http://schemas.openxmlformats.org/officeDocument/2006/relationships/image" Target="../media/image7.png"/><Relationship Id="rId9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24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altLang="en-US" dirty="0"/>
              <a:t>Exponential functions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7696200" cy="1600200"/>
          </a:xfrm>
        </p:spPr>
        <p:txBody>
          <a:bodyPr>
            <a:normAutofit lnSpcReduction="10000"/>
          </a:bodyPr>
          <a:lstStyle/>
          <a:p>
            <a:pPr marL="631825" indent="-631825" algn="l"/>
            <a:r>
              <a:rPr lang="en-US" dirty="0"/>
              <a:t>LO: To identify the properties of an exponential function. </a:t>
            </a:r>
          </a:p>
          <a:p>
            <a:pPr marL="631825" algn="l"/>
            <a:r>
              <a:rPr lang="en-US" dirty="0"/>
              <a:t>To draw the graph of an exponential function.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1D7824CB-271F-4504-BB49-EE73827FC50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B3DA501-0D56-41CD-ACEE-A5150FF676D0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31C9AC-642B-42AA-8001-5DF3198B9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946" y="2474572"/>
            <a:ext cx="3752048" cy="3689644"/>
          </a:xfrm>
          <a:prstGeom prst="rect">
            <a:avLst/>
          </a:prstGeom>
        </p:spPr>
      </p:pic>
      <p:sp>
        <p:nvSpPr>
          <p:cNvPr id="64001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-76200"/>
            <a:ext cx="8229600" cy="706090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2800" b="1" dirty="0">
                <a:solidFill>
                  <a:srgbClr val="7030A0"/>
                </a:solidFill>
              </a:rPr>
              <a:t>The exponential graph</a:t>
            </a:r>
            <a:endParaRPr lang="en-GB" sz="2800" b="1" i="1" baseline="30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4908475" y="3135230"/>
            <a:ext cx="382284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Estimate the number of years it will take for the population of the village to reach 5000</a:t>
            </a:r>
          </a:p>
        </p:txBody>
      </p:sp>
      <p:sp>
        <p:nvSpPr>
          <p:cNvPr id="640016" name="Text Box 16"/>
          <p:cNvSpPr txBox="1">
            <a:spLocks noChangeArrowheads="1"/>
          </p:cNvSpPr>
          <p:nvPr/>
        </p:nvSpPr>
        <p:spPr bwMode="auto">
          <a:xfrm>
            <a:off x="5058617" y="4990450"/>
            <a:ext cx="39814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Estimate the population of the village after 17 years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539552" y="544488"/>
            <a:ext cx="71881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population of a village doubles every five years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79450" y="1029544"/>
            <a:ext cx="2011363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 dirty="0">
                <a:solidFill>
                  <a:srgbClr val="010066"/>
                </a:solidFill>
                <a:latin typeface="Times New Roman" pitchFamily="18" charset="0"/>
              </a:rPr>
              <a:t>Number of years</a:t>
            </a:r>
            <a:endParaRPr lang="en-GB" sz="2000" b="1" i="1" dirty="0">
              <a:solidFill>
                <a:srgbClr val="010066"/>
              </a:solidFill>
              <a:latin typeface="Times New Roman" pitchFamily="18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686050" y="1029544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0</a:t>
            </a:r>
            <a:endParaRPr lang="en-GB" sz="2400" dirty="0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521075" y="1029544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5 </a:t>
            </a:r>
            <a:endParaRPr lang="en-GB" sz="2400" dirty="0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4341813" y="1029544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 dirty="0"/>
              <a:t>10 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162550" y="1029544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15 </a:t>
            </a:r>
            <a:endParaRPr lang="en-GB" sz="2400" dirty="0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983288" y="1029544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20</a:t>
            </a:r>
            <a:endParaRPr lang="en-GB" sz="2400" dirty="0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804025" y="1029544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 dirty="0"/>
              <a:t>25 </a:t>
            </a:r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679450" y="1532781"/>
            <a:ext cx="2011363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/>
              <a:t> </a:t>
            </a:r>
            <a:endParaRPr lang="en-GB" sz="2400"/>
          </a:p>
        </p:txBody>
      </p:sp>
      <p:sp>
        <p:nvSpPr>
          <p:cNvPr id="39" name="Rectangle 39"/>
          <p:cNvSpPr>
            <a:spLocks noChangeArrowheads="1"/>
          </p:cNvSpPr>
          <p:nvPr/>
        </p:nvSpPr>
        <p:spPr bwMode="auto">
          <a:xfrm>
            <a:off x="2686050" y="1532781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3521075" y="1532781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auto">
          <a:xfrm>
            <a:off x="4341813" y="1532781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>
            <a:off x="5162550" y="1532781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3" name="Rectangle 43"/>
          <p:cNvSpPr>
            <a:spLocks noChangeArrowheads="1"/>
          </p:cNvSpPr>
          <p:nvPr/>
        </p:nvSpPr>
        <p:spPr bwMode="auto">
          <a:xfrm>
            <a:off x="5983288" y="1532781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4" name="Rectangle 44"/>
          <p:cNvSpPr>
            <a:spLocks noChangeArrowheads="1"/>
          </p:cNvSpPr>
          <p:nvPr/>
        </p:nvSpPr>
        <p:spPr bwMode="auto">
          <a:xfrm>
            <a:off x="6804025" y="1532781"/>
            <a:ext cx="822325" cy="504824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2771775" y="1555006"/>
            <a:ext cx="650875" cy="4619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200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3621088" y="1553418"/>
            <a:ext cx="650875" cy="4619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400</a:t>
            </a:r>
            <a:endParaRPr lang="en-GB" sz="24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48"/>
              <p:cNvSpPr txBox="1">
                <a:spLocks noChangeArrowheads="1"/>
              </p:cNvSpPr>
              <p:nvPr/>
            </p:nvSpPr>
            <p:spPr bwMode="auto">
              <a:xfrm>
                <a:off x="4387850" y="1594693"/>
                <a:ext cx="763588" cy="46196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800</m:t>
                      </m:r>
                    </m:oMath>
                  </m:oMathPara>
                </a14:m>
                <a:endParaRPr lang="en-GB" sz="2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47" name="Text 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7850" y="1594693"/>
                <a:ext cx="763588" cy="461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 Box 49"/>
          <p:cNvSpPr txBox="1">
            <a:spLocks noChangeArrowheads="1"/>
          </p:cNvSpPr>
          <p:nvPr/>
        </p:nvSpPr>
        <p:spPr bwMode="auto">
          <a:xfrm>
            <a:off x="5178425" y="1575643"/>
            <a:ext cx="806450" cy="4619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1600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49" name="Text Box 50"/>
          <p:cNvSpPr txBox="1">
            <a:spLocks noChangeArrowheads="1"/>
          </p:cNvSpPr>
          <p:nvPr/>
        </p:nvSpPr>
        <p:spPr bwMode="auto">
          <a:xfrm>
            <a:off x="6013450" y="1570881"/>
            <a:ext cx="806450" cy="4619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3200</a:t>
            </a:r>
          </a:p>
        </p:txBody>
      </p:sp>
      <p:sp>
        <p:nvSpPr>
          <p:cNvPr id="50" name="Text Box 51"/>
          <p:cNvSpPr txBox="1">
            <a:spLocks noChangeArrowheads="1"/>
          </p:cNvSpPr>
          <p:nvPr/>
        </p:nvSpPr>
        <p:spPr bwMode="auto">
          <a:xfrm>
            <a:off x="6781800" y="1570881"/>
            <a:ext cx="806450" cy="4619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6400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108" name="Text Box 16"/>
          <p:cNvSpPr txBox="1">
            <a:spLocks noChangeArrowheads="1"/>
          </p:cNvSpPr>
          <p:nvPr/>
        </p:nvSpPr>
        <p:spPr bwMode="auto">
          <a:xfrm>
            <a:off x="5979247" y="4656679"/>
            <a:ext cx="21480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23 years.</a:t>
            </a:r>
          </a:p>
        </p:txBody>
      </p:sp>
      <p:sp>
        <p:nvSpPr>
          <p:cNvPr id="8" name="Rectangle 7"/>
          <p:cNvSpPr/>
          <p:nvPr/>
        </p:nvSpPr>
        <p:spPr>
          <a:xfrm>
            <a:off x="920105" y="1536031"/>
            <a:ext cx="1585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122" name="Text Box 27"/>
          <p:cNvSpPr txBox="1">
            <a:spLocks noChangeArrowheads="1"/>
          </p:cNvSpPr>
          <p:nvPr/>
        </p:nvSpPr>
        <p:spPr bwMode="auto">
          <a:xfrm>
            <a:off x="5117136" y="5839010"/>
            <a:ext cx="3208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Population is 2000</a:t>
            </a:r>
          </a:p>
        </p:txBody>
      </p:sp>
      <p:sp>
        <p:nvSpPr>
          <p:cNvPr id="517" name="Text Box 23">
            <a:extLst>
              <a:ext uri="{FF2B5EF4-FFF2-40B4-BE49-F238E27FC236}">
                <a16:creationId xmlns:a16="http://schemas.microsoft.com/office/drawing/2014/main" id="{6B6607A5-FADC-4CA7-95D1-CDCA93FBA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834" y="6292009"/>
            <a:ext cx="1993901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Number of Years(g)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8" name="Text Box 24">
            <a:extLst>
              <a:ext uri="{FF2B5EF4-FFF2-40B4-BE49-F238E27FC236}">
                <a16:creationId xmlns:a16="http://schemas.microsoft.com/office/drawing/2014/main" id="{70492CD4-36A5-43C3-8358-27A3BCE53DB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45404" y="4071097"/>
            <a:ext cx="1198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Population</a:t>
            </a: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4" name="Line 14">
            <a:extLst>
              <a:ext uri="{FF2B5EF4-FFF2-40B4-BE49-F238E27FC236}">
                <a16:creationId xmlns:a16="http://schemas.microsoft.com/office/drawing/2014/main" id="{37473937-A58C-4A06-83F7-361B8E0C87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8409" y="2356596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15" name="Line 15">
            <a:extLst>
              <a:ext uri="{FF2B5EF4-FFF2-40B4-BE49-F238E27FC236}">
                <a16:creationId xmlns:a16="http://schemas.microsoft.com/office/drawing/2014/main" id="{03CCA30E-D9AF-4EEE-B0A1-EE964F5F3638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2853410" y="4218011"/>
            <a:ext cx="0" cy="38100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20" name="Text Box 615">
            <a:extLst>
              <a:ext uri="{FF2B5EF4-FFF2-40B4-BE49-F238E27FC236}">
                <a16:creationId xmlns:a16="http://schemas.microsoft.com/office/drawing/2014/main" id="{45BCF6A6-943E-4172-81AF-790F0381D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1430" y="6190409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21" name="Text Box 615">
            <a:extLst>
              <a:ext uri="{FF2B5EF4-FFF2-40B4-BE49-F238E27FC236}">
                <a16:creationId xmlns:a16="http://schemas.microsoft.com/office/drawing/2014/main" id="{8BE99973-1ABB-4ACC-90E7-DAADAEF9A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4953" y="6190409"/>
            <a:ext cx="3536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522" name="Text Box 615">
            <a:extLst>
              <a:ext uri="{FF2B5EF4-FFF2-40B4-BE49-F238E27FC236}">
                <a16:creationId xmlns:a16="http://schemas.microsoft.com/office/drawing/2014/main" id="{76819C24-6881-492F-8D90-E76F653FC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2227" y="6177565"/>
            <a:ext cx="35367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523" name="Text Box 615">
            <a:extLst>
              <a:ext uri="{FF2B5EF4-FFF2-40B4-BE49-F238E27FC236}">
                <a16:creationId xmlns:a16="http://schemas.microsoft.com/office/drawing/2014/main" id="{B11D3D47-1D6E-4185-9176-C3A4DF78F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6778" y="6190409"/>
            <a:ext cx="38166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524" name="Text Box 615">
            <a:extLst>
              <a:ext uri="{FF2B5EF4-FFF2-40B4-BE49-F238E27FC236}">
                <a16:creationId xmlns:a16="http://schemas.microsoft.com/office/drawing/2014/main" id="{1FFE879A-DB80-40FE-BFC5-9B3CB7E99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447" y="6177662"/>
            <a:ext cx="34307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525" name="Text Box 615">
            <a:extLst>
              <a:ext uri="{FF2B5EF4-FFF2-40B4-BE49-F238E27FC236}">
                <a16:creationId xmlns:a16="http://schemas.microsoft.com/office/drawing/2014/main" id="{037F7DC7-AAA8-488B-9793-23AA72C76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073" y="6177565"/>
            <a:ext cx="34307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25</a:t>
            </a:r>
          </a:p>
        </p:txBody>
      </p:sp>
      <p:sp>
        <p:nvSpPr>
          <p:cNvPr id="526" name="Text Box 615">
            <a:extLst>
              <a:ext uri="{FF2B5EF4-FFF2-40B4-BE49-F238E27FC236}">
                <a16:creationId xmlns:a16="http://schemas.microsoft.com/office/drawing/2014/main" id="{DCB6D353-AB47-4F4E-B53A-FB9C494AA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2520" y="6177565"/>
            <a:ext cx="34307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35</a:t>
            </a:r>
          </a:p>
        </p:txBody>
      </p:sp>
      <p:sp>
        <p:nvSpPr>
          <p:cNvPr id="527" name="Text Box 615">
            <a:extLst>
              <a:ext uri="{FF2B5EF4-FFF2-40B4-BE49-F238E27FC236}">
                <a16:creationId xmlns:a16="http://schemas.microsoft.com/office/drawing/2014/main" id="{45A1BB52-F56B-4095-B5F5-4D9F2A2CA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9145" y="6190409"/>
            <a:ext cx="34307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528" name="Text Box 615">
            <a:extLst>
              <a:ext uri="{FF2B5EF4-FFF2-40B4-BE49-F238E27FC236}">
                <a16:creationId xmlns:a16="http://schemas.microsoft.com/office/drawing/2014/main" id="{54D9BF43-98F9-46D1-8D2A-0A92AE99F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2222" y="6202268"/>
            <a:ext cx="34352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530" name="Text Box 615">
            <a:extLst>
              <a:ext uri="{FF2B5EF4-FFF2-40B4-BE49-F238E27FC236}">
                <a16:creationId xmlns:a16="http://schemas.microsoft.com/office/drawing/2014/main" id="{4FC67731-E8ED-4DAC-ACE1-303C3FEC4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022" y="5680757"/>
            <a:ext cx="6429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1000</a:t>
            </a:r>
          </a:p>
        </p:txBody>
      </p:sp>
      <p:sp>
        <p:nvSpPr>
          <p:cNvPr id="532" name="Text Box 615">
            <a:extLst>
              <a:ext uri="{FF2B5EF4-FFF2-40B4-BE49-F238E27FC236}">
                <a16:creationId xmlns:a16="http://schemas.microsoft.com/office/drawing/2014/main" id="{AE0D293D-9008-4594-B14D-FDE0F39E0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0" y="5298154"/>
            <a:ext cx="6429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2000</a:t>
            </a:r>
          </a:p>
        </p:txBody>
      </p:sp>
      <p:sp>
        <p:nvSpPr>
          <p:cNvPr id="533" name="Text Box 615">
            <a:extLst>
              <a:ext uri="{FF2B5EF4-FFF2-40B4-BE49-F238E27FC236}">
                <a16:creationId xmlns:a16="http://schemas.microsoft.com/office/drawing/2014/main" id="{98877B74-0E7B-44BE-9BC2-0CC32FD7D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836" y="4930570"/>
            <a:ext cx="6429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3000</a:t>
            </a:r>
          </a:p>
        </p:txBody>
      </p:sp>
      <p:sp>
        <p:nvSpPr>
          <p:cNvPr id="534" name="Text Box 615">
            <a:extLst>
              <a:ext uri="{FF2B5EF4-FFF2-40B4-BE49-F238E27FC236}">
                <a16:creationId xmlns:a16="http://schemas.microsoft.com/office/drawing/2014/main" id="{D0073443-D375-4C7C-A599-8B8D6D151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90" y="4551269"/>
            <a:ext cx="6429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4000</a:t>
            </a:r>
          </a:p>
        </p:txBody>
      </p:sp>
      <p:sp>
        <p:nvSpPr>
          <p:cNvPr id="535" name="Text Box 615">
            <a:extLst>
              <a:ext uri="{FF2B5EF4-FFF2-40B4-BE49-F238E27FC236}">
                <a16:creationId xmlns:a16="http://schemas.microsoft.com/office/drawing/2014/main" id="{D946F131-9F10-4094-95EF-B2EF413EB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30" y="4233850"/>
            <a:ext cx="6429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5000</a:t>
            </a:r>
          </a:p>
        </p:txBody>
      </p:sp>
      <p:sp>
        <p:nvSpPr>
          <p:cNvPr id="536" name="Text Box 615">
            <a:extLst>
              <a:ext uri="{FF2B5EF4-FFF2-40B4-BE49-F238E27FC236}">
                <a16:creationId xmlns:a16="http://schemas.microsoft.com/office/drawing/2014/main" id="{566D99B7-E9DC-436C-9D26-A9843534E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90" y="3839963"/>
            <a:ext cx="6429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6000</a:t>
            </a:r>
          </a:p>
        </p:txBody>
      </p:sp>
      <p:sp>
        <p:nvSpPr>
          <p:cNvPr id="537" name="Text Box 615">
            <a:extLst>
              <a:ext uri="{FF2B5EF4-FFF2-40B4-BE49-F238E27FC236}">
                <a16:creationId xmlns:a16="http://schemas.microsoft.com/office/drawing/2014/main" id="{26810F7F-E87B-470B-A738-B2027D13E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17" y="3470665"/>
            <a:ext cx="6429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7000</a:t>
            </a:r>
          </a:p>
        </p:txBody>
      </p:sp>
      <p:sp>
        <p:nvSpPr>
          <p:cNvPr id="538" name="Text Box 615">
            <a:extLst>
              <a:ext uri="{FF2B5EF4-FFF2-40B4-BE49-F238E27FC236}">
                <a16:creationId xmlns:a16="http://schemas.microsoft.com/office/drawing/2014/main" id="{0C723615-0D97-4982-9CC8-8688517EA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0" y="3128804"/>
            <a:ext cx="6429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8000</a:t>
            </a:r>
          </a:p>
        </p:txBody>
      </p:sp>
      <p:sp>
        <p:nvSpPr>
          <p:cNvPr id="539" name="Text Box 615">
            <a:extLst>
              <a:ext uri="{FF2B5EF4-FFF2-40B4-BE49-F238E27FC236}">
                <a16:creationId xmlns:a16="http://schemas.microsoft.com/office/drawing/2014/main" id="{92F6970B-1810-44C6-BCAD-8709E0F13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90" y="2709867"/>
            <a:ext cx="6429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9000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26DD914-4B59-42D8-A6F2-AF12F62F2932}"/>
              </a:ext>
            </a:extLst>
          </p:cNvPr>
          <p:cNvSpPr/>
          <p:nvPr/>
        </p:nvSpPr>
        <p:spPr>
          <a:xfrm>
            <a:off x="939452" y="3816850"/>
            <a:ext cx="1856330" cy="2244704"/>
          </a:xfrm>
          <a:custGeom>
            <a:avLst/>
            <a:gdLst>
              <a:gd name="connsiteX0" fmla="*/ 0 w 2099811"/>
              <a:gd name="connsiteY0" fmla="*/ 3611477 h 3611477"/>
              <a:gd name="connsiteX1" fmla="*/ 388307 w 2099811"/>
              <a:gd name="connsiteY1" fmla="*/ 3573899 h 3611477"/>
              <a:gd name="connsiteX2" fmla="*/ 739036 w 2099811"/>
              <a:gd name="connsiteY2" fmla="*/ 3411061 h 3611477"/>
              <a:gd name="connsiteX3" fmla="*/ 1114816 w 2099811"/>
              <a:gd name="connsiteY3" fmla="*/ 3085384 h 3611477"/>
              <a:gd name="connsiteX4" fmla="*/ 1503123 w 2099811"/>
              <a:gd name="connsiteY4" fmla="*/ 2634447 h 3611477"/>
              <a:gd name="connsiteX5" fmla="*/ 1866378 w 2099811"/>
              <a:gd name="connsiteY5" fmla="*/ 1381845 h 3611477"/>
              <a:gd name="connsiteX6" fmla="*/ 2079321 w 2099811"/>
              <a:gd name="connsiteY6" fmla="*/ 141768 h 3611477"/>
              <a:gd name="connsiteX7" fmla="*/ 2079321 w 2099811"/>
              <a:gd name="connsiteY7" fmla="*/ 79138 h 3611477"/>
              <a:gd name="connsiteX0" fmla="*/ 0 w 2099811"/>
              <a:gd name="connsiteY0" fmla="*/ 3611477 h 3611477"/>
              <a:gd name="connsiteX1" fmla="*/ 388307 w 2099811"/>
              <a:gd name="connsiteY1" fmla="*/ 3573899 h 3611477"/>
              <a:gd name="connsiteX2" fmla="*/ 739036 w 2099811"/>
              <a:gd name="connsiteY2" fmla="*/ 3411061 h 3611477"/>
              <a:gd name="connsiteX3" fmla="*/ 1114816 w 2099811"/>
              <a:gd name="connsiteY3" fmla="*/ 3085384 h 3611477"/>
              <a:gd name="connsiteX4" fmla="*/ 1498099 w 2099811"/>
              <a:gd name="connsiteY4" fmla="*/ 2584205 h 3611477"/>
              <a:gd name="connsiteX5" fmla="*/ 1866378 w 2099811"/>
              <a:gd name="connsiteY5" fmla="*/ 1381845 h 3611477"/>
              <a:gd name="connsiteX6" fmla="*/ 2079321 w 2099811"/>
              <a:gd name="connsiteY6" fmla="*/ 141768 h 3611477"/>
              <a:gd name="connsiteX7" fmla="*/ 2079321 w 2099811"/>
              <a:gd name="connsiteY7" fmla="*/ 79138 h 3611477"/>
              <a:gd name="connsiteX0" fmla="*/ 0 w 2099811"/>
              <a:gd name="connsiteY0" fmla="*/ 3611477 h 3611477"/>
              <a:gd name="connsiteX1" fmla="*/ 388307 w 2099811"/>
              <a:gd name="connsiteY1" fmla="*/ 3573899 h 3611477"/>
              <a:gd name="connsiteX2" fmla="*/ 759132 w 2099811"/>
              <a:gd name="connsiteY2" fmla="*/ 3385940 h 3611477"/>
              <a:gd name="connsiteX3" fmla="*/ 1114816 w 2099811"/>
              <a:gd name="connsiteY3" fmla="*/ 3085384 h 3611477"/>
              <a:gd name="connsiteX4" fmla="*/ 1498099 w 2099811"/>
              <a:gd name="connsiteY4" fmla="*/ 2584205 h 3611477"/>
              <a:gd name="connsiteX5" fmla="*/ 1866378 w 2099811"/>
              <a:gd name="connsiteY5" fmla="*/ 1381845 h 3611477"/>
              <a:gd name="connsiteX6" fmla="*/ 2079321 w 2099811"/>
              <a:gd name="connsiteY6" fmla="*/ 141768 h 3611477"/>
              <a:gd name="connsiteX7" fmla="*/ 2079321 w 2099811"/>
              <a:gd name="connsiteY7" fmla="*/ 79138 h 3611477"/>
              <a:gd name="connsiteX0" fmla="*/ 0 w 2099811"/>
              <a:gd name="connsiteY0" fmla="*/ 3611477 h 3611477"/>
              <a:gd name="connsiteX1" fmla="*/ 383283 w 2099811"/>
              <a:gd name="connsiteY1" fmla="*/ 3553802 h 3611477"/>
              <a:gd name="connsiteX2" fmla="*/ 759132 w 2099811"/>
              <a:gd name="connsiteY2" fmla="*/ 3385940 h 3611477"/>
              <a:gd name="connsiteX3" fmla="*/ 1114816 w 2099811"/>
              <a:gd name="connsiteY3" fmla="*/ 3085384 h 3611477"/>
              <a:gd name="connsiteX4" fmla="*/ 1498099 w 2099811"/>
              <a:gd name="connsiteY4" fmla="*/ 2584205 h 3611477"/>
              <a:gd name="connsiteX5" fmla="*/ 1866378 w 2099811"/>
              <a:gd name="connsiteY5" fmla="*/ 1381845 h 3611477"/>
              <a:gd name="connsiteX6" fmla="*/ 2079321 w 2099811"/>
              <a:gd name="connsiteY6" fmla="*/ 141768 h 3611477"/>
              <a:gd name="connsiteX7" fmla="*/ 2079321 w 2099811"/>
              <a:gd name="connsiteY7" fmla="*/ 79138 h 3611477"/>
              <a:gd name="connsiteX0" fmla="*/ 0 w 2100520"/>
              <a:gd name="connsiteY0" fmla="*/ 3610515 h 3610515"/>
              <a:gd name="connsiteX1" fmla="*/ 383283 w 2100520"/>
              <a:gd name="connsiteY1" fmla="*/ 3552840 h 3610515"/>
              <a:gd name="connsiteX2" fmla="*/ 759132 w 2100520"/>
              <a:gd name="connsiteY2" fmla="*/ 3384978 h 3610515"/>
              <a:gd name="connsiteX3" fmla="*/ 1114816 w 2100520"/>
              <a:gd name="connsiteY3" fmla="*/ 3084422 h 3610515"/>
              <a:gd name="connsiteX4" fmla="*/ 1498099 w 2100520"/>
              <a:gd name="connsiteY4" fmla="*/ 2583243 h 3610515"/>
              <a:gd name="connsiteX5" fmla="*/ 1856330 w 2100520"/>
              <a:gd name="connsiteY5" fmla="*/ 1365811 h 3610515"/>
              <a:gd name="connsiteX6" fmla="*/ 2079321 w 2100520"/>
              <a:gd name="connsiteY6" fmla="*/ 140806 h 3610515"/>
              <a:gd name="connsiteX7" fmla="*/ 2079321 w 2100520"/>
              <a:gd name="connsiteY7" fmla="*/ 78176 h 3610515"/>
              <a:gd name="connsiteX0" fmla="*/ 0 w 2079321"/>
              <a:gd name="connsiteY0" fmla="*/ 3469709 h 3469709"/>
              <a:gd name="connsiteX1" fmla="*/ 383283 w 2079321"/>
              <a:gd name="connsiteY1" fmla="*/ 3412034 h 3469709"/>
              <a:gd name="connsiteX2" fmla="*/ 759132 w 2079321"/>
              <a:gd name="connsiteY2" fmla="*/ 3244172 h 3469709"/>
              <a:gd name="connsiteX3" fmla="*/ 1114816 w 2079321"/>
              <a:gd name="connsiteY3" fmla="*/ 2943616 h 3469709"/>
              <a:gd name="connsiteX4" fmla="*/ 1498099 w 2079321"/>
              <a:gd name="connsiteY4" fmla="*/ 2442437 h 3469709"/>
              <a:gd name="connsiteX5" fmla="*/ 1856330 w 2079321"/>
              <a:gd name="connsiteY5" fmla="*/ 1225005 h 3469709"/>
              <a:gd name="connsiteX6" fmla="*/ 2079321 w 2079321"/>
              <a:gd name="connsiteY6" fmla="*/ 0 h 3469709"/>
              <a:gd name="connsiteX0" fmla="*/ 0 w 1856330"/>
              <a:gd name="connsiteY0" fmla="*/ 2244704 h 2244704"/>
              <a:gd name="connsiteX1" fmla="*/ 383283 w 1856330"/>
              <a:gd name="connsiteY1" fmla="*/ 2187029 h 2244704"/>
              <a:gd name="connsiteX2" fmla="*/ 759132 w 1856330"/>
              <a:gd name="connsiteY2" fmla="*/ 2019167 h 2244704"/>
              <a:gd name="connsiteX3" fmla="*/ 1114816 w 1856330"/>
              <a:gd name="connsiteY3" fmla="*/ 1718611 h 2244704"/>
              <a:gd name="connsiteX4" fmla="*/ 1498099 w 1856330"/>
              <a:gd name="connsiteY4" fmla="*/ 1217432 h 2244704"/>
              <a:gd name="connsiteX5" fmla="*/ 1856330 w 1856330"/>
              <a:gd name="connsiteY5" fmla="*/ 0 h 2244704"/>
              <a:gd name="connsiteX0" fmla="*/ 0 w 1856330"/>
              <a:gd name="connsiteY0" fmla="*/ 2244704 h 2244704"/>
              <a:gd name="connsiteX1" fmla="*/ 393331 w 1856330"/>
              <a:gd name="connsiteY1" fmla="*/ 2161908 h 2244704"/>
              <a:gd name="connsiteX2" fmla="*/ 759132 w 1856330"/>
              <a:gd name="connsiteY2" fmla="*/ 2019167 h 2244704"/>
              <a:gd name="connsiteX3" fmla="*/ 1114816 w 1856330"/>
              <a:gd name="connsiteY3" fmla="*/ 1718611 h 2244704"/>
              <a:gd name="connsiteX4" fmla="*/ 1498099 w 1856330"/>
              <a:gd name="connsiteY4" fmla="*/ 1217432 h 2244704"/>
              <a:gd name="connsiteX5" fmla="*/ 1856330 w 1856330"/>
              <a:gd name="connsiteY5" fmla="*/ 0 h 2244704"/>
              <a:gd name="connsiteX0" fmla="*/ 0 w 1856330"/>
              <a:gd name="connsiteY0" fmla="*/ 2244704 h 2244704"/>
              <a:gd name="connsiteX1" fmla="*/ 393331 w 1856330"/>
              <a:gd name="connsiteY1" fmla="*/ 2161908 h 2244704"/>
              <a:gd name="connsiteX2" fmla="*/ 754108 w 1856330"/>
              <a:gd name="connsiteY2" fmla="*/ 2014143 h 2244704"/>
              <a:gd name="connsiteX3" fmla="*/ 1114816 w 1856330"/>
              <a:gd name="connsiteY3" fmla="*/ 1718611 h 2244704"/>
              <a:gd name="connsiteX4" fmla="*/ 1498099 w 1856330"/>
              <a:gd name="connsiteY4" fmla="*/ 1217432 h 2244704"/>
              <a:gd name="connsiteX5" fmla="*/ 1856330 w 1856330"/>
              <a:gd name="connsiteY5" fmla="*/ 0 h 2244704"/>
              <a:gd name="connsiteX0" fmla="*/ 0 w 1856330"/>
              <a:gd name="connsiteY0" fmla="*/ 2244704 h 2244704"/>
              <a:gd name="connsiteX1" fmla="*/ 393331 w 1856330"/>
              <a:gd name="connsiteY1" fmla="*/ 2161908 h 2244704"/>
              <a:gd name="connsiteX2" fmla="*/ 754108 w 1856330"/>
              <a:gd name="connsiteY2" fmla="*/ 2014143 h 2244704"/>
              <a:gd name="connsiteX3" fmla="*/ 1119840 w 1856330"/>
              <a:gd name="connsiteY3" fmla="*/ 1708563 h 2244704"/>
              <a:gd name="connsiteX4" fmla="*/ 1498099 w 1856330"/>
              <a:gd name="connsiteY4" fmla="*/ 1217432 h 2244704"/>
              <a:gd name="connsiteX5" fmla="*/ 1856330 w 1856330"/>
              <a:gd name="connsiteY5" fmla="*/ 0 h 2244704"/>
              <a:gd name="connsiteX0" fmla="*/ 0 w 1856330"/>
              <a:gd name="connsiteY0" fmla="*/ 2244704 h 2244704"/>
              <a:gd name="connsiteX1" fmla="*/ 393331 w 1856330"/>
              <a:gd name="connsiteY1" fmla="*/ 2161908 h 2244704"/>
              <a:gd name="connsiteX2" fmla="*/ 754108 w 1856330"/>
              <a:gd name="connsiteY2" fmla="*/ 2014143 h 2244704"/>
              <a:gd name="connsiteX3" fmla="*/ 1119840 w 1856330"/>
              <a:gd name="connsiteY3" fmla="*/ 1708563 h 2244704"/>
              <a:gd name="connsiteX4" fmla="*/ 1493075 w 1856330"/>
              <a:gd name="connsiteY4" fmla="*/ 1202359 h 2244704"/>
              <a:gd name="connsiteX5" fmla="*/ 1856330 w 1856330"/>
              <a:gd name="connsiteY5" fmla="*/ 0 h 2244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6330" h="2244704">
                <a:moveTo>
                  <a:pt x="0" y="2244704"/>
                </a:moveTo>
                <a:cubicBezTo>
                  <a:pt x="132567" y="2242616"/>
                  <a:pt x="267646" y="2200335"/>
                  <a:pt x="393331" y="2161908"/>
                </a:cubicBezTo>
                <a:cubicBezTo>
                  <a:pt x="519016" y="2123481"/>
                  <a:pt x="633023" y="2089700"/>
                  <a:pt x="754108" y="2014143"/>
                </a:cubicBezTo>
                <a:cubicBezTo>
                  <a:pt x="875193" y="1938586"/>
                  <a:pt x="996679" y="1843860"/>
                  <a:pt x="1119840" y="1708563"/>
                </a:cubicBezTo>
                <a:cubicBezTo>
                  <a:pt x="1243001" y="1573266"/>
                  <a:pt x="1370327" y="1487119"/>
                  <a:pt x="1493075" y="1202359"/>
                </a:cubicBezTo>
                <a:cubicBezTo>
                  <a:pt x="1615823" y="917599"/>
                  <a:pt x="1759460" y="407073"/>
                  <a:pt x="185633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96844AA-64E3-4FCF-AA7C-B13434B39B33}"/>
              </a:ext>
            </a:extLst>
          </p:cNvPr>
          <p:cNvCxnSpPr/>
          <p:nvPr/>
        </p:nvCxnSpPr>
        <p:spPr>
          <a:xfrm flipH="1">
            <a:off x="948408" y="4357868"/>
            <a:ext cx="1705066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Straight Connector 539">
            <a:extLst>
              <a:ext uri="{FF2B5EF4-FFF2-40B4-BE49-F238E27FC236}">
                <a16:creationId xmlns:a16="http://schemas.microsoft.com/office/drawing/2014/main" id="{5CF352E7-22AD-4327-8FFD-38FDFC490872}"/>
              </a:ext>
            </a:extLst>
          </p:cNvPr>
          <p:cNvCxnSpPr>
            <a:cxnSpLocks/>
          </p:cNvCxnSpPr>
          <p:nvPr/>
        </p:nvCxnSpPr>
        <p:spPr>
          <a:xfrm flipH="1">
            <a:off x="2648595" y="4352673"/>
            <a:ext cx="0" cy="1793934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1" name="Text Box 615">
            <a:extLst>
              <a:ext uri="{FF2B5EF4-FFF2-40B4-BE49-F238E27FC236}">
                <a16:creationId xmlns:a16="http://schemas.microsoft.com/office/drawing/2014/main" id="{9787ABA6-DDDD-4870-BC1E-C0CBD89F6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948" y="6115599"/>
            <a:ext cx="34307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solidFill>
                  <a:srgbClr val="FF3300"/>
                </a:solidFill>
                <a:latin typeface="Comic Sans MS" panose="030F0702030302020204" pitchFamily="66" charset="0"/>
              </a:rPr>
              <a:t>23</a:t>
            </a:r>
          </a:p>
        </p:txBody>
      </p:sp>
      <p:sp>
        <p:nvSpPr>
          <p:cNvPr id="121" name="Oval 120"/>
          <p:cNvSpPr/>
          <p:nvPr/>
        </p:nvSpPr>
        <p:spPr>
          <a:xfrm>
            <a:off x="2771800" y="3811136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/>
          <p:cNvSpPr/>
          <p:nvPr/>
        </p:nvSpPr>
        <p:spPr>
          <a:xfrm>
            <a:off x="2417125" y="4996554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/>
          <p:cNvSpPr/>
          <p:nvPr/>
        </p:nvSpPr>
        <p:spPr>
          <a:xfrm>
            <a:off x="2041446" y="5498655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/>
          <p:cNvSpPr/>
          <p:nvPr/>
        </p:nvSpPr>
        <p:spPr>
          <a:xfrm>
            <a:off x="1667230" y="5808343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/>
          <p:cNvSpPr/>
          <p:nvPr/>
        </p:nvSpPr>
        <p:spPr>
          <a:xfrm>
            <a:off x="1301829" y="5950797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/>
          <p:cNvSpPr/>
          <p:nvPr/>
        </p:nvSpPr>
        <p:spPr>
          <a:xfrm>
            <a:off x="925549" y="6034160"/>
            <a:ext cx="45720" cy="4572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2" name="Straight Connector 541">
            <a:extLst>
              <a:ext uri="{FF2B5EF4-FFF2-40B4-BE49-F238E27FC236}">
                <a16:creationId xmlns:a16="http://schemas.microsoft.com/office/drawing/2014/main" id="{FDDC446E-CA3C-48AE-BEAA-C0ACB2DA4ED4}"/>
              </a:ext>
            </a:extLst>
          </p:cNvPr>
          <p:cNvCxnSpPr>
            <a:cxnSpLocks/>
          </p:cNvCxnSpPr>
          <p:nvPr/>
        </p:nvCxnSpPr>
        <p:spPr>
          <a:xfrm flipH="1">
            <a:off x="2205784" y="5358703"/>
            <a:ext cx="0" cy="758952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>
            <a:extLst>
              <a:ext uri="{FF2B5EF4-FFF2-40B4-BE49-F238E27FC236}">
                <a16:creationId xmlns:a16="http://schemas.microsoft.com/office/drawing/2014/main" id="{71526132-FFED-4E53-A3D3-220A0B43B117}"/>
              </a:ext>
            </a:extLst>
          </p:cNvPr>
          <p:cNvCxnSpPr/>
          <p:nvPr/>
        </p:nvCxnSpPr>
        <p:spPr>
          <a:xfrm flipH="1">
            <a:off x="967187" y="5378195"/>
            <a:ext cx="1243584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19">
            <a:extLst>
              <a:ext uri="{FF2B5EF4-FFF2-40B4-BE49-F238E27FC236}">
                <a16:creationId xmlns:a16="http://schemas.microsoft.com/office/drawing/2014/main" id="{33FADED4-E770-4F7D-A70A-7D5DDA797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1962427"/>
            <a:ext cx="55948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Complete the table and draw the graph.</a:t>
            </a:r>
          </a:p>
        </p:txBody>
      </p:sp>
      <p:sp>
        <p:nvSpPr>
          <p:cNvPr id="66" name="Rectangle 65">
            <a:hlinkClick r:id="rId5"/>
            <a:extLst>
              <a:ext uri="{FF2B5EF4-FFF2-40B4-BE49-F238E27FC236}">
                <a16:creationId xmlns:a16="http://schemas.microsoft.com/office/drawing/2014/main" id="{FA6567AD-5EF2-48C8-887E-29731CB98AD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hlinkClick r:id="rId5"/>
            <a:extLst>
              <a:ext uri="{FF2B5EF4-FFF2-40B4-BE49-F238E27FC236}">
                <a16:creationId xmlns:a16="http://schemas.microsoft.com/office/drawing/2014/main" id="{5D184CBB-789B-4842-9C68-7C2373D628FA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19">
            <a:extLst>
              <a:ext uri="{FF2B5EF4-FFF2-40B4-BE49-F238E27FC236}">
                <a16:creationId xmlns:a16="http://schemas.microsoft.com/office/drawing/2014/main" id="{EE166D03-4746-971E-3AE9-7715354FC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257" y="2349905"/>
            <a:ext cx="43150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charset="0"/>
              </a:rPr>
              <a:t>Plot the points and draw the graph.</a:t>
            </a:r>
          </a:p>
        </p:txBody>
      </p:sp>
    </p:spTree>
    <p:extLst>
      <p:ext uri="{BB962C8B-B14F-4D97-AF65-F5344CB8AC3E}">
        <p14:creationId xmlns:p14="http://schemas.microsoft.com/office/powerpoint/2010/main" val="103517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15" grpId="0"/>
      <p:bldP spid="640016" grpId="0"/>
      <p:bldP spid="46" grpId="0"/>
      <p:bldP spid="47" grpId="0"/>
      <p:bldP spid="48" grpId="0"/>
      <p:bldP spid="49" grpId="0"/>
      <p:bldP spid="50" grpId="0"/>
      <p:bldP spid="108" grpId="0"/>
      <p:bldP spid="122" grpId="0"/>
      <p:bldP spid="4" grpId="0" animBg="1"/>
      <p:bldP spid="541" grpId="0"/>
      <p:bldP spid="121" grpId="0" animBg="1"/>
      <p:bldP spid="120" grpId="0" animBg="1"/>
      <p:bldP spid="119" grpId="0" animBg="1"/>
      <p:bldP spid="118" grpId="0" animBg="1"/>
      <p:bldP spid="117" grpId="0" animBg="1"/>
      <p:bldP spid="116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92083" y="323796"/>
            <a:ext cx="8290475" cy="461665"/>
          </a:xfrm>
          <a:prstGeom prst="rect">
            <a:avLst/>
          </a:prstGeom>
          <a:solidFill>
            <a:srgbClr val="FFFFB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a GDC, transformations of the exponential function</a:t>
            </a: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507387" y="3003201"/>
            <a:ext cx="1034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 Box 6"/>
          <p:cNvSpPr txBox="1">
            <a:spLocks noChangeArrowheads="1"/>
          </p:cNvSpPr>
          <p:nvPr/>
        </p:nvSpPr>
        <p:spPr bwMode="auto">
          <a:xfrm>
            <a:off x="2789002" y="3022241"/>
            <a:ext cx="132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</a:t>
            </a: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4961043" y="3003201"/>
            <a:ext cx="132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 + 2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235446" y="3343759"/>
            <a:ext cx="883235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your graphs. What can you say about the exponential function after adding a positive or a negative constant value to </a:t>
            </a:r>
            <a:r>
              <a:rPr lang="en-GB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y</a:t>
            </a:r>
            <a:r>
              <a:rPr lang="en-GB" alt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4" name="Rectangle 23">
            <a:hlinkClick r:id="rId2"/>
            <a:extLst>
              <a:ext uri="{FF2B5EF4-FFF2-40B4-BE49-F238E27FC236}">
                <a16:creationId xmlns:a16="http://schemas.microsoft.com/office/drawing/2014/main" id="{7EA74D47-9EE6-4587-A48D-E39693CC555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80ACDB25-D989-49B6-9134-312B56A3DBFE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5A621C-A3F6-9FC9-1728-DEC9FC75A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18" y="1691894"/>
            <a:ext cx="2194560" cy="1279485"/>
          </a:xfrm>
          <a:prstGeom prst="rect">
            <a:avLst/>
          </a:prstGeom>
        </p:spPr>
      </p:pic>
      <p:sp>
        <p:nvSpPr>
          <p:cNvPr id="3" name="Text Box 6">
            <a:extLst>
              <a:ext uri="{FF2B5EF4-FFF2-40B4-BE49-F238E27FC236}">
                <a16:creationId xmlns:a16="http://schemas.microsoft.com/office/drawing/2014/main" id="{B0315CDE-58AB-9F02-8014-07DB9A130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5766" y="2999379"/>
            <a:ext cx="132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/>
              <a:t>–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 2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68963C-9CE4-40C2-6598-3A0A0186CA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6658" y="1700547"/>
            <a:ext cx="2194560" cy="12551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F64EE7-195A-D4B0-BBAA-4737F2188B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3031" y="1688282"/>
            <a:ext cx="2194560" cy="126328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B5CC8F-A986-1018-6FC6-C0E2884FDE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8071" y="1681878"/>
            <a:ext cx="2194560" cy="1276095"/>
          </a:xfrm>
          <a:prstGeom prst="rect">
            <a:avLst/>
          </a:prstGeom>
        </p:spPr>
      </p:pic>
      <p:sp>
        <p:nvSpPr>
          <p:cNvPr id="16" name="Text Box 16">
            <a:extLst>
              <a:ext uri="{FF2B5EF4-FFF2-40B4-BE49-F238E27FC236}">
                <a16:creationId xmlns:a16="http://schemas.microsoft.com/office/drawing/2014/main" id="{C091D906-7AAA-6540-A152-ACD133B09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61" y="5087258"/>
            <a:ext cx="8817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effect of adding a negative constant to 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y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5968C985-2E55-2DD6-A49B-1FF8D3336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35" y="4168628"/>
            <a:ext cx="8445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effect of adding a positive constant to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01C5F8DD-784A-2A6A-FDA0-696FE354E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278" y="4636888"/>
            <a:ext cx="4674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Vertical translation upwards</a:t>
            </a:r>
            <a:endParaRPr lang="en-GB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9211D1CF-8FDB-8A44-BFF5-AF5844190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6351" y="5605697"/>
            <a:ext cx="4674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Vertical translation downwards</a:t>
            </a:r>
            <a:endParaRPr lang="en-GB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97BB2806-6EF8-018C-9520-418E64BD3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86" y="779871"/>
            <a:ext cx="85962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are going to investigate the effect of adding </a:t>
            </a:r>
            <a:r>
              <a:rPr lang="en-GB" alt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positive or a negative constant value to </a:t>
            </a:r>
            <a:r>
              <a:rPr lang="en-GB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45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76" grpId="0"/>
      <p:bldP spid="77" grpId="0"/>
      <p:bldP spid="79" grpId="0"/>
      <p:bldP spid="3" grpId="0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92083" y="323796"/>
            <a:ext cx="8290475" cy="461665"/>
          </a:xfrm>
          <a:prstGeom prst="rect">
            <a:avLst/>
          </a:prstGeom>
          <a:solidFill>
            <a:srgbClr val="FFFFB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a GDC, transformations of the exponential function</a:t>
            </a: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507387" y="3003201"/>
            <a:ext cx="1034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 Box 6"/>
          <p:cNvSpPr txBox="1">
            <a:spLocks noChangeArrowheads="1"/>
          </p:cNvSpPr>
          <p:nvPr/>
        </p:nvSpPr>
        <p:spPr bwMode="auto">
          <a:xfrm>
            <a:off x="2789002" y="3022241"/>
            <a:ext cx="132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GB" sz="1800" b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800" b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4961043" y="3003201"/>
            <a:ext cx="132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800" b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</a:t>
            </a:r>
            <a:r>
              <a:rPr lang="en-GB" sz="1800" b="1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235446" y="3343759"/>
            <a:ext cx="859627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your graphs. What can you say about the exponential function after adding to </a:t>
            </a:r>
            <a:r>
              <a:rPr lang="en-GB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positive or a negative constant value?</a:t>
            </a:r>
          </a:p>
        </p:txBody>
      </p:sp>
      <p:sp>
        <p:nvSpPr>
          <p:cNvPr id="24" name="Rectangle 23">
            <a:hlinkClick r:id="rId2"/>
            <a:extLst>
              <a:ext uri="{FF2B5EF4-FFF2-40B4-BE49-F238E27FC236}">
                <a16:creationId xmlns:a16="http://schemas.microsoft.com/office/drawing/2014/main" id="{7EA74D47-9EE6-4587-A48D-E39693CC555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80ACDB25-D989-49B6-9134-312B56A3DBFE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5A621C-A3F6-9FC9-1728-DEC9FC75A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18" y="1691894"/>
            <a:ext cx="2194560" cy="1279485"/>
          </a:xfrm>
          <a:prstGeom prst="rect">
            <a:avLst/>
          </a:prstGeom>
        </p:spPr>
      </p:pic>
      <p:sp>
        <p:nvSpPr>
          <p:cNvPr id="3" name="Text Box 6">
            <a:extLst>
              <a:ext uri="{FF2B5EF4-FFF2-40B4-BE49-F238E27FC236}">
                <a16:creationId xmlns:a16="http://schemas.microsoft.com/office/drawing/2014/main" id="{B0315CDE-58AB-9F02-8014-07DB9A130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5766" y="2999379"/>
            <a:ext cx="132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–</a:t>
            </a:r>
            <a:r>
              <a:rPr lang="en-GB" sz="1800" b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C091D906-7AAA-6540-A152-ACD133B09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61" y="5087258"/>
            <a:ext cx="8817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effect of adding a negative constant to 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5968C985-2E55-2DD6-A49B-1FF8D3336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35" y="4168628"/>
            <a:ext cx="8445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the effect of adding a positive constant to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01C5F8DD-784A-2A6A-FDA0-696FE354E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278" y="4636888"/>
            <a:ext cx="4674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Horizontal translation to the left</a:t>
            </a:r>
            <a:endParaRPr lang="en-GB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9211D1CF-8FDB-8A44-BFF5-AF5844190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6351" y="5605697"/>
            <a:ext cx="4674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Horizontal translation to the right</a:t>
            </a:r>
            <a:endParaRPr lang="en-GB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97BB2806-6EF8-018C-9520-418E64BD3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85" y="779871"/>
            <a:ext cx="8745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are going to investigate the effect of adding a constant value to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11D646-868C-BF4C-0822-7AEBF0AD05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6410" y="1667705"/>
            <a:ext cx="2194560" cy="12760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1684EE-6EFA-B71F-B5EB-5ABD8B6B98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7240" y="1667416"/>
            <a:ext cx="2194560" cy="12808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6668864-61E9-FAB0-F70E-226BD1BA5D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8302" y="1674637"/>
            <a:ext cx="2194560" cy="126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94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76" grpId="0"/>
      <p:bldP spid="77" grpId="0"/>
      <p:bldP spid="79" grpId="0"/>
      <p:bldP spid="3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F5D412E-84E7-7683-61FD-FC36782A2AF9}"/>
              </a:ext>
            </a:extLst>
          </p:cNvPr>
          <p:cNvSpPr txBox="1">
            <a:spLocks noChangeArrowheads="1"/>
          </p:cNvSpPr>
          <p:nvPr/>
        </p:nvSpPr>
        <p:spPr>
          <a:xfrm>
            <a:off x="349623" y="357258"/>
            <a:ext cx="8229600" cy="638922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7030A0"/>
                </a:solidFill>
              </a:rPr>
              <a:t>Exponential functions</a:t>
            </a:r>
            <a:endParaRPr lang="en-GB" altLang="en-US" dirty="0">
              <a:solidFill>
                <a:srgbClr val="7030A0"/>
              </a:solidFill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8E2E50B1-2851-D696-C786-CB165E26F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83" y="1249504"/>
            <a:ext cx="35613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the function</a:t>
            </a: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98FB75FC-8669-5283-CD7A-264D23693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828800"/>
            <a:ext cx="17988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3 – 2</a:t>
            </a:r>
            <a:r>
              <a:rPr lang="en-GB" altLang="en-US" sz="2400" i="1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–x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1C556297-3487-F6EB-3067-4B6F0136A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18" y="2388039"/>
            <a:ext cx="35613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Find:</a:t>
            </a: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9DC77598-7E73-2410-B4C2-6753C3195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0701" y="2388038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(0)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F209D6A1-371C-2C2C-8CC7-F8DD8E20F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451" y="3198167"/>
            <a:ext cx="1782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(0)</a:t>
            </a:r>
            <a:r>
              <a:rPr lang="en-GB" altLang="en-US" sz="2400" dirty="0">
                <a:solidFill>
                  <a:srgbClr val="010066"/>
                </a:solidFill>
              </a:rPr>
              <a:t> = 3 – 2</a:t>
            </a:r>
            <a:r>
              <a:rPr lang="en-GB" altLang="en-US" sz="2400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0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8ECA8CE6-1B61-5384-7579-5A5F29169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934" y="3885083"/>
            <a:ext cx="16225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(0)</a:t>
            </a:r>
            <a:r>
              <a:rPr lang="en-GB" altLang="en-US" sz="2400" dirty="0">
                <a:solidFill>
                  <a:srgbClr val="010066"/>
                </a:solidFill>
              </a:rPr>
              <a:t> = 3 – 1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6D16CA82-5C95-7E9F-83F8-49A384306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6242" y="4572000"/>
            <a:ext cx="12378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(0)</a:t>
            </a:r>
            <a:r>
              <a:rPr lang="en-GB" altLang="en-US" sz="2400" dirty="0">
                <a:solidFill>
                  <a:srgbClr val="010066"/>
                </a:solidFill>
              </a:rPr>
              <a:t> = 2 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92D5B336-4EE0-9C83-A20B-E28F890B1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1601" y="2309222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(3)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6CAC35DA-5F30-5AA6-6514-05543D474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351" y="3119351"/>
            <a:ext cx="1776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(3)</a:t>
            </a:r>
            <a:r>
              <a:rPr lang="en-GB" altLang="en-US" sz="2400" dirty="0">
                <a:solidFill>
                  <a:srgbClr val="010066"/>
                </a:solidFill>
              </a:rPr>
              <a:t> = 3 – 2</a:t>
            </a:r>
            <a:r>
              <a:rPr lang="en-GB" altLang="en-US" sz="2400" i="1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–</a:t>
            </a:r>
            <a:r>
              <a:rPr lang="en-GB" altLang="en-US" sz="2400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3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0">
                <a:extLst>
                  <a:ext uri="{FF2B5EF4-FFF2-40B4-BE49-F238E27FC236}">
                    <a16:creationId xmlns:a16="http://schemas.microsoft.com/office/drawing/2014/main" id="{4E524B9E-5C12-0638-856D-2172839D1B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7834" y="3806267"/>
                <a:ext cx="1598515" cy="6163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f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(3)</a:t>
                </a:r>
                <a:r>
                  <a:rPr lang="en-GB" altLang="en-US" sz="2400" dirty="0">
                    <a:solidFill>
                      <a:srgbClr val="010066"/>
                    </a:solidFill>
                  </a:rPr>
                  <a:t> = 3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altLang="en-US" sz="2400" i="1" baseline="300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 </a:t>
                </a:r>
                <a:endParaRPr lang="en-GB" altLang="en-US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7" name="Text Box 10">
                <a:extLst>
                  <a:ext uri="{FF2B5EF4-FFF2-40B4-BE49-F238E27FC236}">
                    <a16:creationId xmlns:a16="http://schemas.microsoft.com/office/drawing/2014/main" id="{4E524B9E-5C12-0638-856D-2172839D1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7834" y="3806267"/>
                <a:ext cx="1598515" cy="616387"/>
              </a:xfrm>
              <a:prstGeom prst="rect">
                <a:avLst/>
              </a:prstGeom>
              <a:blipFill>
                <a:blip r:embed="rId2"/>
                <a:stretch>
                  <a:fillRect l="-6107"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0">
                <a:extLst>
                  <a:ext uri="{FF2B5EF4-FFF2-40B4-BE49-F238E27FC236}">
                    <a16:creationId xmlns:a16="http://schemas.microsoft.com/office/drawing/2014/main" id="{1AFDD0B7-4597-AC74-5570-98C9312B2B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67142" y="4493184"/>
                <a:ext cx="1444626" cy="6163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f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(3)</a:t>
                </a:r>
                <a:r>
                  <a:rPr lang="en-GB" altLang="en-US" sz="2400" dirty="0">
                    <a:solidFill>
                      <a:srgbClr val="010066"/>
                    </a:solidFill>
                  </a:rPr>
                  <a:t> =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altLang="en-US" sz="24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altLang="en-US" sz="2400" dirty="0">
                    <a:solidFill>
                      <a:srgbClr val="010066"/>
                    </a:solidFill>
                  </a:rPr>
                  <a:t> </a:t>
                </a:r>
                <a:r>
                  <a:rPr lang="en-GB" altLang="en-US" sz="2400" i="1" baseline="300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 </a:t>
                </a:r>
                <a:endParaRPr lang="en-GB" altLang="en-US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8" name="Text Box 10">
                <a:extLst>
                  <a:ext uri="{FF2B5EF4-FFF2-40B4-BE49-F238E27FC236}">
                    <a16:creationId xmlns:a16="http://schemas.microsoft.com/office/drawing/2014/main" id="{1AFDD0B7-4597-AC74-5570-98C9312B2B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67142" y="4493184"/>
                <a:ext cx="1444626" cy="616387"/>
              </a:xfrm>
              <a:prstGeom prst="rect">
                <a:avLst/>
              </a:prstGeom>
              <a:blipFill>
                <a:blip r:embed="rId3"/>
                <a:stretch>
                  <a:fillRect l="-6751" b="-79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10">
            <a:extLst>
              <a:ext uri="{FF2B5EF4-FFF2-40B4-BE49-F238E27FC236}">
                <a16:creationId xmlns:a16="http://schemas.microsoft.com/office/drawing/2014/main" id="{7C079A2E-A951-1165-5AF5-4FA004288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4491" y="2388038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dirty="0">
                <a:solidFill>
                  <a:srgbClr val="010066"/>
                </a:solidFill>
              </a:rPr>
              <a:t>–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68A9F25A-5813-3126-B4F2-1250B59A3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4241" y="3198167"/>
            <a:ext cx="20056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(3)</a:t>
            </a:r>
            <a:r>
              <a:rPr lang="en-GB" altLang="en-US" sz="2400" dirty="0">
                <a:solidFill>
                  <a:srgbClr val="010066"/>
                </a:solidFill>
              </a:rPr>
              <a:t> = 3 – 2</a:t>
            </a:r>
            <a:r>
              <a:rPr lang="en-GB" altLang="en-US" sz="2400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–(–</a:t>
            </a:r>
            <a:r>
              <a:rPr lang="en-GB" altLang="en-US" sz="2400" i="1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7B72592E-7D16-C3A2-FDAD-8C01060C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0724" y="3885083"/>
            <a:ext cx="16626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(3)</a:t>
            </a:r>
            <a:r>
              <a:rPr lang="en-GB" altLang="en-US" sz="2400" dirty="0">
                <a:solidFill>
                  <a:srgbClr val="010066"/>
                </a:solidFill>
              </a:rPr>
              <a:t> = 3 – 2</a:t>
            </a:r>
            <a:r>
              <a:rPr lang="en-GB" altLang="en-US" sz="2400" i="1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05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9623" y="357258"/>
            <a:ext cx="8229600" cy="638922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Exponential functions</a:t>
            </a:r>
          </a:p>
        </p:txBody>
      </p:sp>
      <p:sp>
        <p:nvSpPr>
          <p:cNvPr id="703492" name="Text Box 4"/>
          <p:cNvSpPr txBox="1">
            <a:spLocks noChangeArrowheads="1"/>
          </p:cNvSpPr>
          <p:nvPr/>
        </p:nvSpPr>
        <p:spPr bwMode="auto">
          <a:xfrm>
            <a:off x="477283" y="1249504"/>
            <a:ext cx="72750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an </a:t>
            </a:r>
            <a:r>
              <a:rPr lang="en-GB" alt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exponential function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the variable is in the index.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example:</a:t>
            </a:r>
          </a:p>
        </p:txBody>
      </p:sp>
      <p:sp>
        <p:nvSpPr>
          <p:cNvPr id="703493" name="Text Box 5"/>
          <p:cNvSpPr txBox="1">
            <a:spLocks noChangeArrowheads="1"/>
          </p:cNvSpPr>
          <p:nvPr/>
        </p:nvSpPr>
        <p:spPr bwMode="auto">
          <a:xfrm>
            <a:off x="477283" y="2678191"/>
            <a:ext cx="77153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general form of an exponential function to the base </a:t>
            </a:r>
            <a:r>
              <a:rPr lang="en-GB" altLang="en-US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is:</a:t>
            </a:r>
          </a:p>
        </p:txBody>
      </p:sp>
      <p:sp>
        <p:nvSpPr>
          <p:cNvPr id="703494" name="Text Box 6"/>
          <p:cNvSpPr txBox="1">
            <a:spLocks noChangeArrowheads="1"/>
          </p:cNvSpPr>
          <p:nvPr/>
        </p:nvSpPr>
        <p:spPr bwMode="auto">
          <a:xfrm>
            <a:off x="914400" y="3379100"/>
            <a:ext cx="7664824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 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GB" altLang="en-US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 positive real number </a:t>
            </a:r>
            <a:r>
              <a:rPr lang="en-GB" altLang="en-US" sz="2400" dirty="0">
                <a:solidFill>
                  <a:srgbClr val="010066"/>
                </a:solidFill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 </a:t>
            </a:r>
            <a:r>
              <a:rPr lang="en-GB" altLang="en-US" sz="2400" dirty="0">
                <a:solidFill>
                  <a:srgbClr val="010066"/>
                </a:solidFill>
              </a:rPr>
              <a:t>&gt; 0)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dirty="0">
                <a:solidFill>
                  <a:srgbClr val="010066"/>
                </a:solidFill>
              </a:rPr>
              <a:t> ≠1.</a:t>
            </a:r>
          </a:p>
        </p:txBody>
      </p:sp>
      <p:sp>
        <p:nvSpPr>
          <p:cNvPr id="703495" name="Text Box 7"/>
          <p:cNvSpPr txBox="1">
            <a:spLocks noChangeArrowheads="1"/>
          </p:cNvSpPr>
          <p:nvPr/>
        </p:nvSpPr>
        <p:spPr bwMode="auto">
          <a:xfrm>
            <a:off x="477282" y="3967085"/>
            <a:ext cx="810194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have probably heard of exponential increase and decrease or exponential growth and decay.</a:t>
            </a:r>
          </a:p>
        </p:txBody>
      </p:sp>
      <p:sp>
        <p:nvSpPr>
          <p:cNvPr id="703496" name="Text Box 8"/>
          <p:cNvSpPr txBox="1">
            <a:spLocks noChangeArrowheads="1"/>
          </p:cNvSpPr>
          <p:nvPr/>
        </p:nvSpPr>
        <p:spPr bwMode="auto">
          <a:xfrm>
            <a:off x="477282" y="4924402"/>
            <a:ext cx="82229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quantity that changes exponentially either increases or decreases increasingly rapidly as time goes on. </a:t>
            </a:r>
          </a:p>
        </p:txBody>
      </p:sp>
      <p:sp>
        <p:nvSpPr>
          <p:cNvPr id="703498" name="Text Box 10"/>
          <p:cNvSpPr txBox="1">
            <a:spLocks noChangeArrowheads="1"/>
          </p:cNvSpPr>
          <p:nvPr/>
        </p:nvSpPr>
        <p:spPr bwMode="auto">
          <a:xfrm>
            <a:off x="762312" y="2089908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2</a:t>
            </a:r>
            <a:r>
              <a:rPr lang="en-GB" altLang="en-US" sz="2400" i="1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703499" name="Text Box 11"/>
          <p:cNvSpPr txBox="1">
            <a:spLocks noChangeArrowheads="1"/>
          </p:cNvSpPr>
          <p:nvPr/>
        </p:nvSpPr>
        <p:spPr bwMode="auto">
          <a:xfrm>
            <a:off x="2248892" y="2089908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5</a:t>
            </a:r>
            <a:r>
              <a:rPr lang="en-GB" altLang="en-US" sz="2400" i="1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703500" name="Text Box 12"/>
          <p:cNvSpPr txBox="1">
            <a:spLocks noChangeArrowheads="1"/>
          </p:cNvSpPr>
          <p:nvPr/>
        </p:nvSpPr>
        <p:spPr bwMode="auto">
          <a:xfrm>
            <a:off x="3714178" y="2078471"/>
            <a:ext cx="14654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0.1</a:t>
            </a:r>
            <a:r>
              <a:rPr lang="en-GB" altLang="en-US" sz="2400" i="1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703501" name="Text Box 13"/>
          <p:cNvSpPr txBox="1">
            <a:spLocks noChangeArrowheads="1"/>
          </p:cNvSpPr>
          <p:nvPr/>
        </p:nvSpPr>
        <p:spPr bwMode="auto">
          <a:xfrm>
            <a:off x="5351540" y="2078472"/>
            <a:ext cx="1337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3</a:t>
            </a:r>
            <a:r>
              <a:rPr lang="en-GB" altLang="en-US" sz="2400" baseline="50000" dirty="0">
                <a:solidFill>
                  <a:srgbClr val="010066"/>
                </a:solidFill>
              </a:rPr>
              <a:t>–</a:t>
            </a:r>
            <a:r>
              <a:rPr lang="en-GB" altLang="en-US" sz="2400" i="1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703502" name="Text Box 14"/>
          <p:cNvSpPr txBox="1">
            <a:spLocks noChangeArrowheads="1"/>
          </p:cNvSpPr>
          <p:nvPr/>
        </p:nvSpPr>
        <p:spPr bwMode="auto">
          <a:xfrm>
            <a:off x="6971614" y="2089908"/>
            <a:ext cx="14526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7</a:t>
            </a:r>
            <a:r>
              <a:rPr lang="en-GB" altLang="en-US" sz="2400" i="1" baseline="5000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baseline="50000" dirty="0">
                <a:solidFill>
                  <a:srgbClr val="010066"/>
                </a:solidFill>
              </a:rPr>
              <a:t>+1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28172F66-C551-4A5E-BCEB-5C6F078CE1B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7C9D3997-6788-4775-AC11-185A8F227037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83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2" grpId="0"/>
      <p:bldP spid="703493" grpId="0"/>
      <p:bldP spid="703494" grpId="0" animBg="1"/>
      <p:bldP spid="703495" grpId="0"/>
      <p:bldP spid="703496" grpId="0"/>
      <p:bldP spid="703498" grpId="0"/>
      <p:bldP spid="703499" grpId="0"/>
      <p:bldP spid="703500" grpId="0"/>
      <p:bldP spid="703501" grpId="0"/>
      <p:bldP spid="7035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CF50C19-422B-A4F9-2544-E3E110E0F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7516" y="1098120"/>
            <a:ext cx="2572109" cy="14765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0B1AB4A-EBCA-D182-3E8A-856D8C3FE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2068" y="1098121"/>
            <a:ext cx="2591162" cy="14765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65A621C-A3F6-9FC9-1728-DEC9FC75A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416" y="1084833"/>
            <a:ext cx="2581635" cy="1505160"/>
          </a:xfrm>
          <a:prstGeom prst="rect">
            <a:avLst/>
          </a:prstGeom>
        </p:spPr>
      </p:pic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92083" y="323796"/>
            <a:ext cx="8290475" cy="461665"/>
          </a:xfrm>
          <a:prstGeom prst="rect">
            <a:avLst/>
          </a:prstGeom>
          <a:solidFill>
            <a:srgbClr val="FFFFB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a GDC, sketch the graphs of these exponential functions</a:t>
            </a: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607494" y="2647277"/>
            <a:ext cx="1034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 Box 6"/>
          <p:cNvSpPr txBox="1">
            <a:spLocks noChangeArrowheads="1"/>
          </p:cNvSpPr>
          <p:nvPr/>
        </p:nvSpPr>
        <p:spPr bwMode="auto">
          <a:xfrm>
            <a:off x="4140462" y="2647277"/>
            <a:ext cx="1034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5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6893994" y="2647277"/>
            <a:ext cx="13298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10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251020" y="2949359"/>
            <a:ext cx="88323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at your graphs. What can you say about the exponential function </a:t>
            </a:r>
            <a:r>
              <a:rPr lang="en-GB" altLang="en-US" sz="1800" i="1" dirty="0">
                <a:solidFill>
                  <a:srgbClr val="010066"/>
                </a:solidFill>
              </a:rPr>
              <a:t>f</a:t>
            </a:r>
            <a:r>
              <a:rPr lang="en-GB" altLang="en-US" sz="1800" dirty="0">
                <a:solidFill>
                  <a:srgbClr val="010066"/>
                </a:solidFill>
              </a:rPr>
              <a:t>(</a:t>
            </a:r>
            <a:r>
              <a:rPr lang="en-GB" altLang="en-US" sz="1800" i="1" dirty="0">
                <a:solidFill>
                  <a:srgbClr val="010066"/>
                </a:solidFill>
              </a:rPr>
              <a:t>x</a:t>
            </a:r>
            <a:r>
              <a:rPr lang="en-GB" altLang="en-US" sz="1800" dirty="0">
                <a:solidFill>
                  <a:srgbClr val="010066"/>
                </a:solidFill>
              </a:rPr>
              <a:t>) = </a:t>
            </a:r>
            <a:r>
              <a:rPr lang="en-GB" altLang="en-US" sz="1800" i="1" dirty="0" err="1">
                <a:solidFill>
                  <a:srgbClr val="010066"/>
                </a:solidFill>
              </a:rPr>
              <a:t>a</a:t>
            </a:r>
            <a:r>
              <a:rPr lang="en-GB" altLang="en-US" sz="1800" i="1" baseline="30000" dirty="0" err="1">
                <a:solidFill>
                  <a:srgbClr val="010066"/>
                </a:solidFill>
              </a:rPr>
              <a:t>x</a:t>
            </a:r>
            <a:r>
              <a:rPr lang="en-GB" altLang="en-US" sz="1800" i="1" dirty="0">
                <a:solidFill>
                  <a:srgbClr val="010066"/>
                </a:solidFill>
              </a:rPr>
              <a:t>,</a:t>
            </a:r>
            <a:r>
              <a:rPr lang="en-GB" altLang="en-US" sz="1800" i="1" baseline="30000" dirty="0">
                <a:solidFill>
                  <a:srgbClr val="010066"/>
                </a:solidFill>
              </a:rPr>
              <a:t> </a:t>
            </a:r>
            <a:r>
              <a:rPr lang="en-GB" altLang="en-US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sz="1800" i="1" dirty="0">
                <a:solidFill>
                  <a:srgbClr val="010066"/>
                </a:solidFill>
              </a:rPr>
              <a:t>a </a:t>
            </a:r>
            <a:r>
              <a:rPr lang="en-GB" altLang="en-US" sz="1800" dirty="0">
                <a:solidFill>
                  <a:srgbClr val="010066"/>
                </a:solidFill>
              </a:rPr>
              <a:t>&gt; 1?</a:t>
            </a:r>
          </a:p>
        </p:txBody>
      </p:sp>
      <p:sp>
        <p:nvSpPr>
          <p:cNvPr id="80" name="Text Box 11"/>
          <p:cNvSpPr txBox="1">
            <a:spLocks noChangeArrowheads="1"/>
          </p:cNvSpPr>
          <p:nvPr/>
        </p:nvSpPr>
        <p:spPr bwMode="auto">
          <a:xfrm>
            <a:off x="173365" y="3346387"/>
            <a:ext cx="13909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Think about</a:t>
            </a:r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173365" y="3667504"/>
            <a:ext cx="1469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domain</a:t>
            </a:r>
          </a:p>
        </p:txBody>
      </p:sp>
      <p:sp>
        <p:nvSpPr>
          <p:cNvPr id="82" name="Text Box 11"/>
          <p:cNvSpPr txBox="1">
            <a:spLocks noChangeArrowheads="1"/>
          </p:cNvSpPr>
          <p:nvPr/>
        </p:nvSpPr>
        <p:spPr bwMode="auto">
          <a:xfrm>
            <a:off x="173365" y="4055561"/>
            <a:ext cx="1469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range</a:t>
            </a:r>
          </a:p>
        </p:txBody>
      </p:sp>
      <p:sp>
        <p:nvSpPr>
          <p:cNvPr id="83" name="Text Box 11"/>
          <p:cNvSpPr txBox="1">
            <a:spLocks noChangeArrowheads="1"/>
          </p:cNvSpPr>
          <p:nvPr/>
        </p:nvSpPr>
        <p:spPr bwMode="auto">
          <a:xfrm>
            <a:off x="173365" y="4426762"/>
            <a:ext cx="24401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Intercepts on the axes</a:t>
            </a:r>
          </a:p>
        </p:txBody>
      </p:sp>
      <p:sp>
        <p:nvSpPr>
          <p:cNvPr id="84" name="Text Box 11"/>
          <p:cNvSpPr txBox="1">
            <a:spLocks noChangeArrowheads="1"/>
          </p:cNvSpPr>
          <p:nvPr/>
        </p:nvSpPr>
        <p:spPr bwMode="auto">
          <a:xfrm>
            <a:off x="174589" y="5183585"/>
            <a:ext cx="1469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shape</a:t>
            </a:r>
          </a:p>
        </p:txBody>
      </p:sp>
      <p:sp>
        <p:nvSpPr>
          <p:cNvPr id="85" name="Text Box 11"/>
          <p:cNvSpPr txBox="1">
            <a:spLocks noChangeArrowheads="1"/>
          </p:cNvSpPr>
          <p:nvPr/>
        </p:nvSpPr>
        <p:spPr bwMode="auto">
          <a:xfrm>
            <a:off x="1563060" y="3668455"/>
            <a:ext cx="5960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domain of </a:t>
            </a:r>
            <a:r>
              <a:rPr lang="en-GB" altLang="en-US" sz="1800" i="1" dirty="0">
                <a:solidFill>
                  <a:srgbClr val="FF0000"/>
                </a:solidFill>
              </a:rPr>
              <a:t>f</a:t>
            </a:r>
            <a:r>
              <a:rPr lang="en-GB" altLang="en-US" sz="1800" dirty="0">
                <a:solidFill>
                  <a:srgbClr val="FF0000"/>
                </a:solidFill>
              </a:rPr>
              <a:t>(</a:t>
            </a:r>
            <a:r>
              <a:rPr lang="en-GB" altLang="en-US" sz="1800" i="1" dirty="0">
                <a:solidFill>
                  <a:srgbClr val="FF0000"/>
                </a:solidFill>
              </a:rPr>
              <a:t>x</a:t>
            </a:r>
            <a:r>
              <a:rPr lang="en-GB" altLang="en-US" sz="1800" dirty="0">
                <a:solidFill>
                  <a:srgbClr val="FF0000"/>
                </a:solidFill>
              </a:rPr>
              <a:t>) = </a:t>
            </a:r>
            <a:r>
              <a:rPr lang="en-GB" altLang="en-US" sz="1800" i="1" dirty="0" err="1">
                <a:solidFill>
                  <a:srgbClr val="FF0000"/>
                </a:solidFill>
              </a:rPr>
              <a:t>a</a:t>
            </a:r>
            <a:r>
              <a:rPr lang="en-GB" altLang="en-US" sz="1800" i="1" baseline="30000" dirty="0" err="1">
                <a:solidFill>
                  <a:srgbClr val="FF0000"/>
                </a:solidFill>
              </a:rPr>
              <a:t>x</a:t>
            </a:r>
            <a:r>
              <a:rPr lang="en-GB" altLang="en-US" sz="1800" i="1" baseline="30000" dirty="0">
                <a:solidFill>
                  <a:srgbClr val="FF0000"/>
                </a:solidFill>
              </a:rPr>
              <a:t> </a:t>
            </a:r>
            <a:r>
              <a:rPr lang="en-GB" alt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set of all real numbers.</a:t>
            </a:r>
            <a:r>
              <a:rPr lang="en-GB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86" name="Text Box 11"/>
          <p:cNvSpPr txBox="1">
            <a:spLocks noChangeArrowheads="1"/>
          </p:cNvSpPr>
          <p:nvPr/>
        </p:nvSpPr>
        <p:spPr bwMode="auto">
          <a:xfrm>
            <a:off x="1598234" y="4058367"/>
            <a:ext cx="5960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range of </a:t>
            </a:r>
            <a:r>
              <a:rPr lang="en-GB" altLang="en-US" sz="1800" i="1" dirty="0">
                <a:solidFill>
                  <a:srgbClr val="00B050"/>
                </a:solidFill>
              </a:rPr>
              <a:t>f</a:t>
            </a:r>
            <a:r>
              <a:rPr lang="en-GB" altLang="en-US" sz="1800" dirty="0">
                <a:solidFill>
                  <a:srgbClr val="00B050"/>
                </a:solidFill>
              </a:rPr>
              <a:t>(</a:t>
            </a:r>
            <a:r>
              <a:rPr lang="en-GB" altLang="en-US" sz="1800" i="1" dirty="0">
                <a:solidFill>
                  <a:srgbClr val="00B050"/>
                </a:solidFill>
              </a:rPr>
              <a:t>x</a:t>
            </a:r>
            <a:r>
              <a:rPr lang="en-GB" altLang="en-US" sz="1800" dirty="0">
                <a:solidFill>
                  <a:srgbClr val="00B050"/>
                </a:solidFill>
              </a:rPr>
              <a:t>) = </a:t>
            </a:r>
            <a:r>
              <a:rPr lang="en-GB" altLang="en-US" sz="1800" i="1" dirty="0" err="1">
                <a:solidFill>
                  <a:srgbClr val="00B050"/>
                </a:solidFill>
              </a:rPr>
              <a:t>a</a:t>
            </a:r>
            <a:r>
              <a:rPr lang="en-GB" altLang="en-US" sz="1800" i="1" baseline="30000" dirty="0" err="1">
                <a:solidFill>
                  <a:srgbClr val="00B050"/>
                </a:solidFill>
              </a:rPr>
              <a:t>x</a:t>
            </a:r>
            <a:r>
              <a:rPr lang="en-GB" altLang="en-US" sz="1800" i="1" baseline="30000" dirty="0">
                <a:solidFill>
                  <a:srgbClr val="00B050"/>
                </a:solidFill>
              </a:rPr>
              <a:t> </a:t>
            </a:r>
            <a:r>
              <a:rPr lang="en-GB" altLang="en-US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set of all positive real numbers.</a:t>
            </a:r>
            <a:r>
              <a:rPr lang="en-GB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87" name="Text Box 11"/>
          <p:cNvSpPr txBox="1">
            <a:spLocks noChangeArrowheads="1"/>
          </p:cNvSpPr>
          <p:nvPr/>
        </p:nvSpPr>
        <p:spPr bwMode="auto">
          <a:xfrm>
            <a:off x="1474930" y="4772635"/>
            <a:ext cx="7722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graph approaches closer and closer to the </a:t>
            </a:r>
            <a:r>
              <a:rPr lang="en-GB" sz="18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-axis as the value of </a:t>
            </a:r>
            <a:r>
              <a:rPr lang="en-GB" sz="18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decreases</a:t>
            </a:r>
            <a:r>
              <a:rPr lang="en-GB" altLang="en-US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89" name="Text Box 11"/>
          <p:cNvSpPr txBox="1">
            <a:spLocks noChangeArrowheads="1"/>
          </p:cNvSpPr>
          <p:nvPr/>
        </p:nvSpPr>
        <p:spPr bwMode="auto">
          <a:xfrm>
            <a:off x="2459056" y="4426761"/>
            <a:ext cx="29467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CC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1800" i="1" dirty="0">
                <a:solidFill>
                  <a:srgbClr val="CC00CC"/>
                </a:solidFill>
                <a:cs typeface="Times New Roman" panose="02020603050405020304" pitchFamily="18" charset="0"/>
              </a:rPr>
              <a:t>y</a:t>
            </a:r>
            <a:r>
              <a:rPr lang="en-GB" sz="1800" dirty="0">
                <a:solidFill>
                  <a:srgbClr val="CC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-intercept is 1</a:t>
            </a:r>
          </a:p>
        </p:txBody>
      </p:sp>
      <p:sp>
        <p:nvSpPr>
          <p:cNvPr id="90" name="Text Box 11"/>
          <p:cNvSpPr txBox="1">
            <a:spLocks noChangeArrowheads="1"/>
          </p:cNvSpPr>
          <p:nvPr/>
        </p:nvSpPr>
        <p:spPr bwMode="auto">
          <a:xfrm>
            <a:off x="4558787" y="4426760"/>
            <a:ext cx="384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curve does not intercept the x-axis.</a:t>
            </a:r>
          </a:p>
        </p:txBody>
      </p:sp>
      <p:sp>
        <p:nvSpPr>
          <p:cNvPr id="91" name="Text Box 11"/>
          <p:cNvSpPr txBox="1">
            <a:spLocks noChangeArrowheads="1"/>
          </p:cNvSpPr>
          <p:nvPr/>
        </p:nvSpPr>
        <p:spPr bwMode="auto">
          <a:xfrm>
            <a:off x="174589" y="4773346"/>
            <a:ext cx="1469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Asymptotes</a:t>
            </a:r>
          </a:p>
        </p:txBody>
      </p:sp>
      <p:sp>
        <p:nvSpPr>
          <p:cNvPr id="92" name="Text Box 11"/>
          <p:cNvSpPr txBox="1">
            <a:spLocks noChangeArrowheads="1"/>
          </p:cNvSpPr>
          <p:nvPr/>
        </p:nvSpPr>
        <p:spPr bwMode="auto">
          <a:xfrm>
            <a:off x="1474930" y="5192636"/>
            <a:ext cx="7722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graph increases continually</a:t>
            </a:r>
            <a:r>
              <a:rPr lang="en-GB" altLang="en-US" sz="1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93" name="Text Box 11"/>
          <p:cNvSpPr txBox="1">
            <a:spLocks noChangeArrowheads="1"/>
          </p:cNvSpPr>
          <p:nvPr/>
        </p:nvSpPr>
        <p:spPr bwMode="auto">
          <a:xfrm>
            <a:off x="173365" y="5647689"/>
            <a:ext cx="1469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 err="1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Behavior</a:t>
            </a:r>
            <a:endParaRPr lang="en-GB" sz="1800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 Box 11"/>
              <p:cNvSpPr txBox="1">
                <a:spLocks noChangeArrowheads="1"/>
              </p:cNvSpPr>
              <p:nvPr/>
            </p:nvSpPr>
            <p:spPr bwMode="auto">
              <a:xfrm>
                <a:off x="1420521" y="5583499"/>
                <a:ext cx="7722255" cy="506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solidFill>
                      <a:srgbClr val="FF99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 graph of </a:t>
                </a:r>
                <a:r>
                  <a:rPr lang="en-GB" altLang="en-US" sz="1800" i="1" dirty="0">
                    <a:solidFill>
                      <a:srgbClr val="FF99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 </a:t>
                </a:r>
                <a:r>
                  <a:rPr lang="en-GB" altLang="en-US" sz="1800" dirty="0">
                    <a:solidFill>
                      <a:srgbClr val="FF99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passes through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sz="1800" i="1">
                            <a:solidFill>
                              <a:srgbClr val="FF99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800" i="1">
                            <a:solidFill>
                              <a:srgbClr val="FF9900"/>
                            </a:solidFill>
                            <a:latin typeface="Cambria Math" panose="02040503050406030204" pitchFamily="18" charset="0"/>
                          </a:rPr>
                          <m:t>−1,</m:t>
                        </m:r>
                        <m:f>
                          <m:fPr>
                            <m:ctrlPr>
                              <a:rPr lang="en-US" altLang="en-US" sz="1800" i="1">
                                <a:solidFill>
                                  <a:srgbClr val="FF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1800" i="1">
                                <a:solidFill>
                                  <a:srgbClr val="FF99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sz="1800" i="1">
                                <a:solidFill>
                                  <a:srgbClr val="FF99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800" dirty="0">
                    <a:solidFill>
                      <a:srgbClr val="FF9900"/>
                    </a:solidFill>
                  </a:rPr>
                  <a:t>, (0,1), (1,</a:t>
                </a:r>
                <a:r>
                  <a:rPr lang="en-GB" sz="1800" i="1" dirty="0">
                    <a:solidFill>
                      <a:srgbClr val="FF9900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GB" sz="1800" dirty="0">
                    <a:solidFill>
                      <a:srgbClr val="FF9900"/>
                    </a:solidFill>
                  </a:rPr>
                  <a:t>)</a:t>
                </a:r>
                <a:r>
                  <a:rPr lang="en-GB" altLang="en-US" sz="1800" dirty="0">
                    <a:solidFill>
                      <a:srgbClr val="FF9900"/>
                    </a:solidFill>
                  </a:rPr>
                  <a:t>.</a:t>
                </a:r>
                <a:r>
                  <a:rPr lang="en-GB" sz="1800" dirty="0">
                    <a:solidFill>
                      <a:srgbClr val="FF99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0521" y="5583499"/>
                <a:ext cx="7722255" cy="506870"/>
              </a:xfrm>
              <a:prstGeom prst="rect">
                <a:avLst/>
              </a:prstGeom>
              <a:blipFill>
                <a:blip r:embed="rId5"/>
                <a:stretch>
                  <a:fillRect l="-631" b="-60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hlinkClick r:id="rId6"/>
            <a:extLst>
              <a:ext uri="{FF2B5EF4-FFF2-40B4-BE49-F238E27FC236}">
                <a16:creationId xmlns:a16="http://schemas.microsoft.com/office/drawing/2014/main" id="{7EA74D47-9EE6-4587-A48D-E39693CC555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6"/>
            <a:extLst>
              <a:ext uri="{FF2B5EF4-FFF2-40B4-BE49-F238E27FC236}">
                <a16:creationId xmlns:a16="http://schemas.microsoft.com/office/drawing/2014/main" id="{80ACDB25-D989-49B6-9134-312B56A3DBFE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14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76" grpId="0"/>
      <p:bldP spid="77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1" grpId="0"/>
      <p:bldP spid="92" grpId="0"/>
      <p:bldP spid="93" grpId="0"/>
      <p:bldP spid="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EACFEC0-413C-A4A4-29E7-C0F531C04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7512" y="1464708"/>
            <a:ext cx="2581635" cy="15051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A2CB7FC-E763-30EF-FC49-2A9ED17FE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8500" y="1533883"/>
            <a:ext cx="2581635" cy="14956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5C680B-B77F-B16C-29C5-707D54BDF9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088" y="1524406"/>
            <a:ext cx="2581635" cy="1495634"/>
          </a:xfrm>
          <a:prstGeom prst="rect">
            <a:avLst/>
          </a:prstGeom>
        </p:spPr>
      </p:pic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54704" y="203695"/>
            <a:ext cx="8127893" cy="461665"/>
          </a:xfrm>
          <a:prstGeom prst="rect">
            <a:avLst/>
          </a:prstGeom>
          <a:solidFill>
            <a:srgbClr val="FFFFB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a GDC, sketch the graphs of these exponential functions</a:t>
            </a: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2315441" y="6306244"/>
            <a:ext cx="13352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20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–x</a:t>
            </a:r>
            <a:endParaRPr lang="en-GB" sz="20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 Box 6"/>
          <p:cNvSpPr txBox="1">
            <a:spLocks noChangeArrowheads="1"/>
          </p:cNvSpPr>
          <p:nvPr/>
        </p:nvSpPr>
        <p:spPr bwMode="auto">
          <a:xfrm>
            <a:off x="4233824" y="6304384"/>
            <a:ext cx="1469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5</a:t>
            </a:r>
            <a:r>
              <a:rPr lang="en-GB" sz="20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–x</a:t>
            </a:r>
            <a:endParaRPr lang="en-GB" sz="20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6286346" y="6304384"/>
            <a:ext cx="14910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10</a:t>
            </a:r>
            <a:r>
              <a:rPr lang="en-GB" sz="20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–x</a:t>
            </a:r>
            <a:endParaRPr lang="en-GB" sz="20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454723" y="684123"/>
            <a:ext cx="8694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Now, look at the graphs of exponential functions when the base a is between 0 and 1. 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 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,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GB" altLang="en-US" sz="2400" dirty="0">
                <a:solidFill>
                  <a:srgbClr val="010066"/>
                </a:solidFill>
              </a:rPr>
              <a:t> 0 &lt;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 &lt;</a:t>
            </a:r>
            <a:r>
              <a:rPr lang="en-GB" altLang="en-US" sz="2400" dirty="0">
                <a:solidFill>
                  <a:srgbClr val="010066"/>
                </a:solidFill>
              </a:rPr>
              <a:t> 1?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991924" y="5960289"/>
            <a:ext cx="54770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Sketch the following graphs, and compare: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 Box 6"/>
              <p:cNvSpPr txBox="1">
                <a:spLocks noChangeArrowheads="1"/>
              </p:cNvSpPr>
              <p:nvPr/>
            </p:nvSpPr>
            <p:spPr bwMode="auto">
              <a:xfrm>
                <a:off x="3339080" y="2431964"/>
                <a:ext cx="1861844" cy="537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b="1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9080" y="2431964"/>
                <a:ext cx="1861844" cy="537904"/>
              </a:xfrm>
              <a:prstGeom prst="rect">
                <a:avLst/>
              </a:prstGeom>
              <a:blipFill>
                <a:blip r:embed="rId5"/>
                <a:stretch>
                  <a:fillRect l="-2951" b="-45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 Box 6"/>
              <p:cNvSpPr txBox="1">
                <a:spLocks noChangeArrowheads="1"/>
              </p:cNvSpPr>
              <p:nvPr/>
            </p:nvSpPr>
            <p:spPr bwMode="auto">
              <a:xfrm>
                <a:off x="6193976" y="2403632"/>
                <a:ext cx="1749187" cy="537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b="1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3976" y="2403632"/>
                <a:ext cx="1749187" cy="537904"/>
              </a:xfrm>
              <a:prstGeom prst="rect">
                <a:avLst/>
              </a:prstGeom>
              <a:blipFill>
                <a:blip r:embed="rId6"/>
                <a:stretch>
                  <a:fillRect l="-2787" b="-337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7"/>
            <a:extLst>
              <a:ext uri="{FF2B5EF4-FFF2-40B4-BE49-F238E27FC236}">
                <a16:creationId xmlns:a16="http://schemas.microsoft.com/office/drawing/2014/main" id="{A5B262E8-C7DB-4DE8-8336-3C11DEE6723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7"/>
            <a:extLst>
              <a:ext uri="{FF2B5EF4-FFF2-40B4-BE49-F238E27FC236}">
                <a16:creationId xmlns:a16="http://schemas.microsoft.com/office/drawing/2014/main" id="{BD731473-160E-45F9-B011-CAE8BC27D1FD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 Box 6"/>
              <p:cNvSpPr txBox="1">
                <a:spLocks noChangeArrowheads="1"/>
              </p:cNvSpPr>
              <p:nvPr/>
            </p:nvSpPr>
            <p:spPr bwMode="auto">
              <a:xfrm>
                <a:off x="420087" y="2380129"/>
                <a:ext cx="1635580" cy="537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b="1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0087" y="2380129"/>
                <a:ext cx="1635580" cy="537904"/>
              </a:xfrm>
              <a:prstGeom prst="rect">
                <a:avLst/>
              </a:prstGeom>
              <a:blipFill>
                <a:blip r:embed="rId8"/>
                <a:stretch>
                  <a:fillRect l="-3358" b="-337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11">
            <a:extLst>
              <a:ext uri="{FF2B5EF4-FFF2-40B4-BE49-F238E27FC236}">
                <a16:creationId xmlns:a16="http://schemas.microsoft.com/office/drawing/2014/main" id="{3DBC4C5F-0360-B26E-F05B-9619A169B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65" y="3346387"/>
            <a:ext cx="13909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Think about</a:t>
            </a: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8C796F20-A924-F23C-9E7A-53367BC4C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65" y="3667504"/>
            <a:ext cx="1469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domain</a:t>
            </a: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CD1886D1-B74C-7282-6875-874279264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65" y="4055561"/>
            <a:ext cx="1469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range</a:t>
            </a: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CD6CAC93-AB87-202D-E504-91EE8D0AA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65" y="4426762"/>
            <a:ext cx="24401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Intercepts on the axes</a:t>
            </a: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B9941D66-5DF2-3323-B0EC-229717BC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89" y="5183585"/>
            <a:ext cx="1469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shape</a:t>
            </a:r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51D655B4-B79F-F389-AD7D-3731D5EA8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060" y="3668455"/>
            <a:ext cx="5960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domain of </a:t>
            </a:r>
            <a:r>
              <a:rPr lang="en-GB" altLang="en-US" sz="1800" i="1" dirty="0">
                <a:solidFill>
                  <a:srgbClr val="FF0000"/>
                </a:solidFill>
              </a:rPr>
              <a:t>f</a:t>
            </a:r>
            <a:r>
              <a:rPr lang="en-GB" altLang="en-US" sz="1800" dirty="0">
                <a:solidFill>
                  <a:srgbClr val="FF0000"/>
                </a:solidFill>
              </a:rPr>
              <a:t>(</a:t>
            </a:r>
            <a:r>
              <a:rPr lang="en-GB" altLang="en-US" sz="1800" i="1" dirty="0">
                <a:solidFill>
                  <a:srgbClr val="FF0000"/>
                </a:solidFill>
              </a:rPr>
              <a:t>x</a:t>
            </a:r>
            <a:r>
              <a:rPr lang="en-GB" altLang="en-US" sz="1800" dirty="0">
                <a:solidFill>
                  <a:srgbClr val="FF0000"/>
                </a:solidFill>
              </a:rPr>
              <a:t>) = </a:t>
            </a:r>
            <a:r>
              <a:rPr lang="en-GB" altLang="en-US" sz="1800" i="1" dirty="0" err="1">
                <a:solidFill>
                  <a:srgbClr val="FF0000"/>
                </a:solidFill>
              </a:rPr>
              <a:t>a</a:t>
            </a:r>
            <a:r>
              <a:rPr lang="en-GB" altLang="en-US" sz="1800" i="1" baseline="30000" dirty="0" err="1">
                <a:solidFill>
                  <a:srgbClr val="FF0000"/>
                </a:solidFill>
              </a:rPr>
              <a:t>x</a:t>
            </a:r>
            <a:r>
              <a:rPr lang="en-GB" altLang="en-US" sz="1800" i="1" baseline="30000" dirty="0">
                <a:solidFill>
                  <a:srgbClr val="FF0000"/>
                </a:solidFill>
              </a:rPr>
              <a:t> </a:t>
            </a:r>
            <a:r>
              <a:rPr lang="en-GB" alt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set of all real numbers.</a:t>
            </a:r>
            <a:r>
              <a:rPr lang="en-GB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4" name="Text Box 11">
            <a:extLst>
              <a:ext uri="{FF2B5EF4-FFF2-40B4-BE49-F238E27FC236}">
                <a16:creationId xmlns:a16="http://schemas.microsoft.com/office/drawing/2014/main" id="{E616A19C-F5A8-FF98-10DD-E36F035B2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234" y="4058367"/>
            <a:ext cx="5960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range of </a:t>
            </a:r>
            <a:r>
              <a:rPr lang="en-GB" altLang="en-US" sz="1800" i="1" dirty="0">
                <a:solidFill>
                  <a:srgbClr val="00B050"/>
                </a:solidFill>
              </a:rPr>
              <a:t>f</a:t>
            </a:r>
            <a:r>
              <a:rPr lang="en-GB" altLang="en-US" sz="1800" dirty="0">
                <a:solidFill>
                  <a:srgbClr val="00B050"/>
                </a:solidFill>
              </a:rPr>
              <a:t>(</a:t>
            </a:r>
            <a:r>
              <a:rPr lang="en-GB" altLang="en-US" sz="1800" i="1" dirty="0">
                <a:solidFill>
                  <a:srgbClr val="00B050"/>
                </a:solidFill>
              </a:rPr>
              <a:t>x</a:t>
            </a:r>
            <a:r>
              <a:rPr lang="en-GB" altLang="en-US" sz="1800" dirty="0">
                <a:solidFill>
                  <a:srgbClr val="00B050"/>
                </a:solidFill>
              </a:rPr>
              <a:t>) = </a:t>
            </a:r>
            <a:r>
              <a:rPr lang="en-GB" altLang="en-US" sz="1800" i="1" dirty="0" err="1">
                <a:solidFill>
                  <a:srgbClr val="00B050"/>
                </a:solidFill>
              </a:rPr>
              <a:t>a</a:t>
            </a:r>
            <a:r>
              <a:rPr lang="en-GB" altLang="en-US" sz="1800" i="1" baseline="30000" dirty="0" err="1">
                <a:solidFill>
                  <a:srgbClr val="00B050"/>
                </a:solidFill>
              </a:rPr>
              <a:t>x</a:t>
            </a:r>
            <a:r>
              <a:rPr lang="en-GB" altLang="en-US" sz="1800" i="1" baseline="30000" dirty="0">
                <a:solidFill>
                  <a:srgbClr val="00B050"/>
                </a:solidFill>
              </a:rPr>
              <a:t> </a:t>
            </a:r>
            <a:r>
              <a:rPr lang="en-GB" altLang="en-US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set of all positive real numbers.</a:t>
            </a:r>
            <a:r>
              <a:rPr lang="en-GB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5" name="Text Box 11">
            <a:extLst>
              <a:ext uri="{FF2B5EF4-FFF2-40B4-BE49-F238E27FC236}">
                <a16:creationId xmlns:a16="http://schemas.microsoft.com/office/drawing/2014/main" id="{989A8843-60D4-4609-D15E-07A446D8A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930" y="4772635"/>
            <a:ext cx="7722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graph approaches closer and closer to the </a:t>
            </a:r>
            <a:r>
              <a:rPr lang="en-GB" sz="18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-axis as the value of </a:t>
            </a:r>
            <a:r>
              <a:rPr lang="en-GB" sz="1800" i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increases</a:t>
            </a:r>
            <a:r>
              <a:rPr lang="en-GB" altLang="en-US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6" name="Text Box 11">
            <a:extLst>
              <a:ext uri="{FF2B5EF4-FFF2-40B4-BE49-F238E27FC236}">
                <a16:creationId xmlns:a16="http://schemas.microsoft.com/office/drawing/2014/main" id="{A28B8FCC-5874-7A31-A849-D2BF6607D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056" y="4426761"/>
            <a:ext cx="29467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CC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1800" i="1" dirty="0">
                <a:solidFill>
                  <a:srgbClr val="CC00CC"/>
                </a:solidFill>
                <a:cs typeface="Times New Roman" panose="02020603050405020304" pitchFamily="18" charset="0"/>
              </a:rPr>
              <a:t>y</a:t>
            </a:r>
            <a:r>
              <a:rPr lang="en-GB" sz="1800" dirty="0">
                <a:solidFill>
                  <a:srgbClr val="CC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-intercept is 1</a:t>
            </a: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0091263E-EFF9-44C5-1878-CB51FF4BF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8787" y="4426760"/>
            <a:ext cx="384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curve does not intercept the x-axis.</a:t>
            </a:r>
          </a:p>
        </p:txBody>
      </p:sp>
      <p:sp>
        <p:nvSpPr>
          <p:cNvPr id="28" name="Text Box 11">
            <a:extLst>
              <a:ext uri="{FF2B5EF4-FFF2-40B4-BE49-F238E27FC236}">
                <a16:creationId xmlns:a16="http://schemas.microsoft.com/office/drawing/2014/main" id="{F95C0B82-98A4-082B-5BAF-48039DD2F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89" y="4773346"/>
            <a:ext cx="1469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Asymptotes</a:t>
            </a:r>
          </a:p>
        </p:txBody>
      </p:sp>
      <p:sp>
        <p:nvSpPr>
          <p:cNvPr id="29" name="Text Box 11">
            <a:extLst>
              <a:ext uri="{FF2B5EF4-FFF2-40B4-BE49-F238E27FC236}">
                <a16:creationId xmlns:a16="http://schemas.microsoft.com/office/drawing/2014/main" id="{4EB8BB5C-B2C9-73EB-9164-D50970AF9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930" y="5192636"/>
            <a:ext cx="7722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graph decreases continually</a:t>
            </a:r>
            <a:r>
              <a:rPr lang="en-GB" altLang="en-US" sz="1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800" dirty="0">
                <a:solidFill>
                  <a:srgbClr val="CC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7D3981FA-B9A1-446F-3C23-CC66050BF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79" y="5567426"/>
            <a:ext cx="1469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 err="1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Behavior</a:t>
            </a:r>
            <a:endParaRPr lang="en-GB" sz="1800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11">
                <a:extLst>
                  <a:ext uri="{FF2B5EF4-FFF2-40B4-BE49-F238E27FC236}">
                    <a16:creationId xmlns:a16="http://schemas.microsoft.com/office/drawing/2014/main" id="{F3820672-1A59-2F7E-64CB-090A9A7F0F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8635" y="5503236"/>
                <a:ext cx="7722255" cy="506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solidFill>
                      <a:srgbClr val="FF99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 graph of </a:t>
                </a:r>
                <a:r>
                  <a:rPr lang="en-GB" altLang="en-US" sz="1800" i="1" dirty="0">
                    <a:solidFill>
                      <a:srgbClr val="FF99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 </a:t>
                </a:r>
                <a:r>
                  <a:rPr lang="en-GB" altLang="en-US" sz="1800" dirty="0">
                    <a:solidFill>
                      <a:srgbClr val="FF99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passes through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sz="1800" i="1">
                            <a:solidFill>
                              <a:srgbClr val="FF99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800" i="1">
                            <a:solidFill>
                              <a:srgbClr val="FF9900"/>
                            </a:solidFill>
                            <a:latin typeface="Cambria Math" panose="02040503050406030204" pitchFamily="18" charset="0"/>
                          </a:rPr>
                          <m:t>−1,</m:t>
                        </m:r>
                        <m:f>
                          <m:fPr>
                            <m:ctrlPr>
                              <a:rPr lang="en-US" altLang="en-US" sz="1800" i="1">
                                <a:solidFill>
                                  <a:srgbClr val="FF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1800" i="1">
                                <a:solidFill>
                                  <a:srgbClr val="FF99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sz="1800" i="1">
                                <a:solidFill>
                                  <a:srgbClr val="FF99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800" dirty="0">
                    <a:solidFill>
                      <a:srgbClr val="FF9900"/>
                    </a:solidFill>
                  </a:rPr>
                  <a:t>, (0,1), (1,</a:t>
                </a:r>
                <a:r>
                  <a:rPr lang="en-GB" sz="1800" i="1" dirty="0">
                    <a:solidFill>
                      <a:srgbClr val="FF9900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GB" sz="1800" dirty="0">
                    <a:solidFill>
                      <a:srgbClr val="FF9900"/>
                    </a:solidFill>
                  </a:rPr>
                  <a:t>)</a:t>
                </a:r>
                <a:r>
                  <a:rPr lang="en-GB" altLang="en-US" sz="1800" dirty="0">
                    <a:solidFill>
                      <a:srgbClr val="FF9900"/>
                    </a:solidFill>
                  </a:rPr>
                  <a:t>.</a:t>
                </a:r>
                <a:r>
                  <a:rPr lang="en-GB" sz="1800" dirty="0">
                    <a:solidFill>
                      <a:srgbClr val="FF99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31" name="Text Box 11">
                <a:extLst>
                  <a:ext uri="{FF2B5EF4-FFF2-40B4-BE49-F238E27FC236}">
                    <a16:creationId xmlns:a16="http://schemas.microsoft.com/office/drawing/2014/main" id="{F3820672-1A59-2F7E-64CB-090A9A7F0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8635" y="5503236"/>
                <a:ext cx="7722255" cy="506870"/>
              </a:xfrm>
              <a:prstGeom prst="rect">
                <a:avLst/>
              </a:prstGeom>
              <a:blipFill>
                <a:blip r:embed="rId9"/>
                <a:stretch>
                  <a:fillRect l="-631" b="-60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5">
            <a:extLst>
              <a:ext uri="{FF2B5EF4-FFF2-40B4-BE49-F238E27FC236}">
                <a16:creationId xmlns:a16="http://schemas.microsoft.com/office/drawing/2014/main" id="{8D53E129-FC1E-9C49-1275-7CD1B025E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811" y="3068841"/>
            <a:ext cx="417383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2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are reflections over the y-axis</a:t>
            </a:r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47D420E4-85CE-CDAC-8122-566D794FC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76" y="3058737"/>
            <a:ext cx="425937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2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Compare with the  previous graphs:</a:t>
            </a:r>
          </a:p>
        </p:txBody>
      </p:sp>
    </p:spTree>
    <p:extLst>
      <p:ext uri="{BB962C8B-B14F-4D97-AF65-F5344CB8AC3E}">
        <p14:creationId xmlns:p14="http://schemas.microsoft.com/office/powerpoint/2010/main" val="97001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76" grpId="0"/>
      <p:bldP spid="77" grpId="0"/>
      <p:bldP spid="79" grpId="0"/>
      <p:bldP spid="19" grpId="0"/>
      <p:bldP spid="21" grpId="0" animBg="1"/>
      <p:bldP spid="22" grpId="0" animBg="1"/>
      <p:bldP spid="20" grpId="0" animBg="1"/>
      <p:bldP spid="12" grpId="0"/>
      <p:bldP spid="13" grpId="0"/>
      <p:bldP spid="16" grpId="0"/>
      <p:bldP spid="17" grpId="0"/>
      <p:bldP spid="18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54704" y="329454"/>
            <a:ext cx="8127893" cy="461665"/>
          </a:xfrm>
          <a:prstGeom prst="rect">
            <a:avLst/>
          </a:prstGeom>
          <a:solidFill>
            <a:srgbClr val="FFFFB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a GDC, sketch the graphs of these exponential functions</a:t>
            </a: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1191158" y="3261499"/>
            <a:ext cx="11319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 Box 6"/>
          <p:cNvSpPr txBox="1">
            <a:spLocks noChangeArrowheads="1"/>
          </p:cNvSpPr>
          <p:nvPr/>
        </p:nvSpPr>
        <p:spPr bwMode="auto">
          <a:xfrm>
            <a:off x="4134369" y="3260201"/>
            <a:ext cx="11319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5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7274497" y="3244334"/>
            <a:ext cx="11529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10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57200" y="861150"/>
            <a:ext cx="8694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Now, look at the graphs of exponential functions when the base a is greater than 1 but the index is negative  </a:t>
            </a:r>
            <a:r>
              <a:rPr lang="en-GB" alt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) = </a:t>
            </a:r>
            <a:r>
              <a:rPr lang="en-GB" alt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a</a:t>
            </a:r>
            <a:r>
              <a:rPr lang="en-GB" altLang="en-US" sz="2400" i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–x</a:t>
            </a:r>
            <a:r>
              <a:rPr lang="en-GB" alt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,</a:t>
            </a:r>
            <a:r>
              <a:rPr lang="en-GB" altLang="en-US" sz="2400" i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 </a:t>
            </a:r>
            <a:r>
              <a:rPr lang="en-GB" alt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a &gt;</a:t>
            </a:r>
            <a:r>
              <a:rPr lang="en-GB" alt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687534" y="5978462"/>
                <a:ext cx="1635580" cy="537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b="1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7534" y="5978462"/>
                <a:ext cx="1635580" cy="537904"/>
              </a:xfrm>
              <a:prstGeom prst="rect">
                <a:avLst/>
              </a:prstGeom>
              <a:blipFill>
                <a:blip r:embed="rId5"/>
                <a:stretch>
                  <a:fillRect l="-3358" b="-45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6"/>
              <p:cNvSpPr txBox="1">
                <a:spLocks noChangeArrowheads="1"/>
              </p:cNvSpPr>
              <p:nvPr/>
            </p:nvSpPr>
            <p:spPr bwMode="auto">
              <a:xfrm>
                <a:off x="3675117" y="5978462"/>
                <a:ext cx="1861844" cy="537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b="1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75117" y="5978462"/>
                <a:ext cx="1861844" cy="537904"/>
              </a:xfrm>
              <a:prstGeom prst="rect">
                <a:avLst/>
              </a:prstGeom>
              <a:blipFill>
                <a:blip r:embed="rId6"/>
                <a:stretch>
                  <a:fillRect l="-2951" b="-45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6"/>
              <p:cNvSpPr txBox="1">
                <a:spLocks noChangeArrowheads="1"/>
              </p:cNvSpPr>
              <p:nvPr/>
            </p:nvSpPr>
            <p:spPr bwMode="auto">
              <a:xfrm>
                <a:off x="6889842" y="5974653"/>
                <a:ext cx="1749187" cy="537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b="1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89842" y="5974653"/>
                <a:ext cx="1749187" cy="537904"/>
              </a:xfrm>
              <a:prstGeom prst="rect">
                <a:avLst/>
              </a:prstGeom>
              <a:blipFill>
                <a:blip r:embed="rId7"/>
                <a:stretch>
                  <a:fillRect l="-2787" b="-45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8"/>
            <a:extLst>
              <a:ext uri="{FF2B5EF4-FFF2-40B4-BE49-F238E27FC236}">
                <a16:creationId xmlns:a16="http://schemas.microsoft.com/office/drawing/2014/main" id="{BBEC8997-5EEE-4AD7-8B51-769F8A1C76D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8"/>
            <a:extLst>
              <a:ext uri="{FF2B5EF4-FFF2-40B4-BE49-F238E27FC236}">
                <a16:creationId xmlns:a16="http://schemas.microsoft.com/office/drawing/2014/main" id="{752CF706-9E50-4601-ADC2-999AF2E81DC1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729C93-D67B-AD31-E8FA-FBF66CC4C6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3640" y="1737360"/>
            <a:ext cx="2581635" cy="15051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A9746B-3AEB-2A10-0BA1-D6A767BD93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3640" y="4434840"/>
            <a:ext cx="2581635" cy="15051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C830ECC-B1B8-5706-E740-CE4818247C1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37560" y="1737360"/>
            <a:ext cx="2581635" cy="14956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DD0908-65AA-EF14-BB31-4FBF2522DD6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37560" y="4438062"/>
            <a:ext cx="2581635" cy="14956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C8B81D0-7CBF-BF0B-29E1-F6BF1B87DE4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4320" y="1737360"/>
            <a:ext cx="2581635" cy="149563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6ECB3CC-0676-30B1-ABFF-8F4AFBB318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4320" y="4434840"/>
            <a:ext cx="2581635" cy="1495634"/>
          </a:xfrm>
          <a:prstGeom prst="rect">
            <a:avLst/>
          </a:prstGeom>
        </p:spPr>
      </p:pic>
      <p:sp>
        <p:nvSpPr>
          <p:cNvPr id="24" name="Text Box 5">
            <a:extLst>
              <a:ext uri="{FF2B5EF4-FFF2-40B4-BE49-F238E27FC236}">
                <a16:creationId xmlns:a16="http://schemas.microsoft.com/office/drawing/2014/main" id="{76CD0462-68E0-7F0C-E846-AA2A3F273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418" y="3763149"/>
            <a:ext cx="78866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Sketch the following and compare with the  previous graphs:</a:t>
            </a:r>
          </a:p>
        </p:txBody>
      </p:sp>
    </p:spTree>
    <p:extLst>
      <p:ext uri="{BB962C8B-B14F-4D97-AF65-F5344CB8AC3E}">
        <p14:creationId xmlns:p14="http://schemas.microsoft.com/office/powerpoint/2010/main" val="115377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76" grpId="0"/>
      <p:bldP spid="77" grpId="0"/>
      <p:bldP spid="16" grpId="0"/>
      <p:bldP spid="26" grpId="0" animBg="1"/>
      <p:bldP spid="27" grpId="0" animBg="1"/>
      <p:bldP spid="28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Box 5"/>
              <p:cNvSpPr txBox="1">
                <a:spLocks noChangeArrowheads="1"/>
              </p:cNvSpPr>
              <p:nvPr/>
            </p:nvSpPr>
            <p:spPr bwMode="auto">
              <a:xfrm>
                <a:off x="319507" y="324984"/>
                <a:ext cx="8402721" cy="1057277"/>
              </a:xfrm>
              <a:prstGeom prst="rect">
                <a:avLst/>
              </a:prstGeom>
              <a:solidFill>
                <a:srgbClr val="FFFFBB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Look at your graphs. What can you deduce about the exponential function </a:t>
                </a:r>
                <a:r>
                  <a:rPr lang="en-GB" altLang="en-US" sz="2400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altLang="en-US" sz="24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altLang="en-US" sz="2400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) = </a:t>
                </a:r>
                <a:r>
                  <a:rPr lang="en-GB" altLang="en-US" sz="2400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GB" altLang="en-US" sz="2400" i="1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–x</a:t>
                </a:r>
                <a:r>
                  <a:rPr lang="en-GB" altLang="en-US" sz="2400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,</a:t>
                </a:r>
                <a:r>
                  <a:rPr lang="en-GB" altLang="en-US" sz="2400" i="1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when </a:t>
                </a:r>
                <a:r>
                  <a:rPr lang="en-GB" altLang="en-US" sz="2400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a </a:t>
                </a:r>
                <a:r>
                  <a:rPr lang="en-GB" altLang="en-US" sz="24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&gt; 1 </a:t>
                </a:r>
                <a:r>
                  <a:rPr lang="en-GB" altLang="en-US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compared to </a:t>
                </a: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f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)</a:t>
                </a:r>
                <a:r>
                  <a:rPr lang="en-GB" altLang="en-US" sz="2400" dirty="0">
                    <a:solidFill>
                      <a:srgbClr val="010066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sz="24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sz="24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en-US" sz="24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en-US" sz="24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alt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2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507" y="324984"/>
                <a:ext cx="8402721" cy="1057277"/>
              </a:xfrm>
              <a:prstGeom prst="rect">
                <a:avLst/>
              </a:prstGeom>
              <a:blipFill>
                <a:blip r:embed="rId2"/>
                <a:stretch>
                  <a:fillRect l="-939" t="-3352" b="-2235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497363" y="2003167"/>
            <a:ext cx="1034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319507" y="5909546"/>
            <a:ext cx="807640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2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Whatever positive value </a:t>
            </a:r>
            <a:r>
              <a:rPr lang="en-GB" altLang="en-US" sz="2200" i="1" dirty="0">
                <a:solidFill>
                  <a:srgbClr val="010066"/>
                </a:solidFill>
                <a:cs typeface="Times New Roman" panose="02020603050405020304" pitchFamily="18" charset="0"/>
              </a:rPr>
              <a:t>a</a:t>
            </a:r>
            <a:r>
              <a:rPr lang="en-GB" altLang="en-US" sz="22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has, the graph of </a:t>
            </a:r>
            <a:r>
              <a:rPr lang="en-GB" altLang="en-US" sz="2200" i="1" dirty="0">
                <a:solidFill>
                  <a:srgbClr val="010066"/>
                </a:solidFill>
                <a:cs typeface="Times New Roman" panose="02020603050405020304" pitchFamily="18" charset="0"/>
              </a:rPr>
              <a:t>f</a:t>
            </a:r>
            <a:r>
              <a:rPr lang="en-GB" altLang="en-US" sz="22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22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2200" dirty="0">
                <a:solidFill>
                  <a:srgbClr val="010066"/>
                </a:solidFill>
                <a:cs typeface="Times New Roman" panose="02020603050405020304" pitchFamily="18" charset="0"/>
              </a:rPr>
              <a:t>) = </a:t>
            </a:r>
            <a:r>
              <a:rPr lang="en-GB" altLang="en-US" sz="2200" i="1" dirty="0">
                <a:solidFill>
                  <a:srgbClr val="010066"/>
                </a:solidFill>
                <a:cs typeface="Times New Roman" panose="02020603050405020304" pitchFamily="18" charset="0"/>
              </a:rPr>
              <a:t>a </a:t>
            </a:r>
            <a:r>
              <a:rPr lang="en-GB" altLang="en-US" sz="2200" i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–x</a:t>
            </a:r>
            <a:r>
              <a:rPr lang="en-GB" altLang="en-US" sz="2200" i="1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2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always have the shape of an </a:t>
            </a:r>
            <a:r>
              <a:rPr lang="en-GB" alt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exponential decay function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5"/>
              <p:cNvSpPr txBox="1">
                <a:spLocks noChangeArrowheads="1"/>
              </p:cNvSpPr>
              <p:nvPr/>
            </p:nvSpPr>
            <p:spPr bwMode="auto">
              <a:xfrm>
                <a:off x="1892675" y="3297071"/>
                <a:ext cx="4930068" cy="6879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f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)</a:t>
                </a:r>
                <a:r>
                  <a:rPr lang="en-GB" altLang="en-US" sz="2400" dirty="0">
                    <a:solidFill>
                      <a:srgbClr val="010066"/>
                    </a:solidFill>
                  </a:rPr>
                  <a:t> = </a:t>
                </a: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a </a:t>
                </a:r>
                <a:r>
                  <a:rPr lang="en-GB" altLang="en-US" sz="2400" i="1" baseline="300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–x</a:t>
                </a: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is equivalent to </a:t>
                </a: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f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en-GB" alt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)</a:t>
                </a:r>
                <a:r>
                  <a:rPr lang="en-GB" altLang="en-US" sz="2400" dirty="0">
                    <a:solidFill>
                      <a:srgbClr val="010066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altLang="en-US" sz="24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sz="24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en-US" sz="24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en-US" sz="24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altLang="en-US" sz="2400" dirty="0">
                    <a:solidFill>
                      <a:srgbClr val="010066"/>
                    </a:solidFill>
                  </a:rPr>
                  <a:t>  </a:t>
                </a:r>
              </a:p>
            </p:txBody>
          </p:sp>
        </mc:Choice>
        <mc:Fallback>
          <p:sp>
            <p:nvSpPr>
              <p:cNvPr id="19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92675" y="3297071"/>
                <a:ext cx="4930068" cy="687945"/>
              </a:xfrm>
              <a:prstGeom prst="rect">
                <a:avLst/>
              </a:prstGeom>
              <a:blipFill>
                <a:blip r:embed="rId3"/>
                <a:stretch>
                  <a:fillRect l="-1854" b="-70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892382" y="4447225"/>
                <a:ext cx="1635580" cy="537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b="1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2382" y="4447225"/>
                <a:ext cx="1635580" cy="537904"/>
              </a:xfrm>
              <a:prstGeom prst="rect">
                <a:avLst/>
              </a:prstGeom>
              <a:blipFill>
                <a:blip r:embed="rId6"/>
                <a:stretch>
                  <a:fillRect l="-2974" b="-45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6"/>
              <p:cNvSpPr txBox="1">
                <a:spLocks noChangeArrowheads="1"/>
              </p:cNvSpPr>
              <p:nvPr/>
            </p:nvSpPr>
            <p:spPr bwMode="auto">
              <a:xfrm>
                <a:off x="4076849" y="4442881"/>
                <a:ext cx="1861844" cy="537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b="1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76849" y="4442881"/>
                <a:ext cx="1861844" cy="537904"/>
              </a:xfrm>
              <a:prstGeom prst="rect">
                <a:avLst/>
              </a:prstGeom>
              <a:blipFill>
                <a:blip r:embed="rId7"/>
                <a:stretch>
                  <a:fillRect l="-2951" b="-45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6"/>
              <p:cNvSpPr txBox="1">
                <a:spLocks noChangeArrowheads="1"/>
              </p:cNvSpPr>
              <p:nvPr/>
            </p:nvSpPr>
            <p:spPr bwMode="auto">
              <a:xfrm>
                <a:off x="6973041" y="4492270"/>
                <a:ext cx="1749187" cy="537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sz="1800" b="1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1800" b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b="1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1800" b="1" i="1" dirty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1800" b="1" i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73041" y="4492270"/>
                <a:ext cx="1749187" cy="537904"/>
              </a:xfrm>
              <a:prstGeom prst="rect">
                <a:avLst/>
              </a:prstGeom>
              <a:blipFill>
                <a:blip r:embed="rId8"/>
                <a:stretch>
                  <a:fillRect l="-3136" b="-45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 Box 6"/>
          <p:cNvSpPr txBox="1">
            <a:spLocks noChangeArrowheads="1"/>
          </p:cNvSpPr>
          <p:nvPr/>
        </p:nvSpPr>
        <p:spPr bwMode="auto">
          <a:xfrm>
            <a:off x="3656199" y="2065807"/>
            <a:ext cx="1034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5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6494051" y="2075767"/>
            <a:ext cx="11529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8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10</a:t>
            </a:r>
            <a:r>
              <a:rPr lang="en-GB" sz="1800" b="1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-x</a:t>
            </a:r>
            <a:endParaRPr lang="en-GB" sz="1800" b="1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hlinkClick r:id="rId9"/>
            <a:extLst>
              <a:ext uri="{FF2B5EF4-FFF2-40B4-BE49-F238E27FC236}">
                <a16:creationId xmlns:a16="http://schemas.microsoft.com/office/drawing/2014/main" id="{1928602E-619A-4494-B3DE-1F3F91C9D5E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9"/>
            <a:extLst>
              <a:ext uri="{FF2B5EF4-FFF2-40B4-BE49-F238E27FC236}">
                <a16:creationId xmlns:a16="http://schemas.microsoft.com/office/drawing/2014/main" id="{39BF9807-20B6-4D66-9C54-7B582C4AFFD0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8C1E6C-2F36-204C-EF28-946986A1CE7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63640" y="1737360"/>
            <a:ext cx="2581635" cy="15051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42E1A1-E2A6-A4B7-B753-3F65DD6A9C1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63640" y="4434840"/>
            <a:ext cx="2581635" cy="15051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6A85FF-3840-2EFF-CA9B-5FEBE595E4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37560" y="1737360"/>
            <a:ext cx="2581635" cy="14956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ECB18-4C71-AF91-AC27-025C173918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37560" y="4434840"/>
            <a:ext cx="2581635" cy="14956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4AF1FD3-79FA-5789-D5F7-5F70F217C7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74320" y="1737360"/>
            <a:ext cx="2581635" cy="149563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CE81985-1357-4771-44D3-5F137C56F83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74320" y="4434840"/>
            <a:ext cx="2581635" cy="149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82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24947" y="2018967"/>
            <a:ext cx="2564606" cy="1674020"/>
            <a:chOff x="1974851" y="1638612"/>
            <a:chExt cx="3419475" cy="2232025"/>
          </a:xfrm>
        </p:grpSpPr>
        <p:grpSp>
          <p:nvGrpSpPr>
            <p:cNvPr id="707586" name="Group 2"/>
            <p:cNvGrpSpPr>
              <a:grpSpLocks/>
            </p:cNvGrpSpPr>
            <p:nvPr/>
          </p:nvGrpSpPr>
          <p:grpSpPr bwMode="auto">
            <a:xfrm>
              <a:off x="1974851" y="1638612"/>
              <a:ext cx="3419475" cy="2232025"/>
              <a:chOff x="284" y="1162"/>
              <a:chExt cx="2154" cy="1406"/>
            </a:xfrm>
          </p:grpSpPr>
          <p:sp>
            <p:nvSpPr>
              <p:cNvPr id="707587" name="Rectangle 3"/>
              <p:cNvSpPr>
                <a:spLocks noChangeArrowheads="1"/>
              </p:cNvSpPr>
              <p:nvPr/>
            </p:nvSpPr>
            <p:spPr bwMode="auto">
              <a:xfrm>
                <a:off x="284" y="1162"/>
                <a:ext cx="2154" cy="1406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  <p:sp>
            <p:nvSpPr>
              <p:cNvPr id="707588" name="Rectangle 4"/>
              <p:cNvSpPr>
                <a:spLocks noChangeArrowheads="1"/>
              </p:cNvSpPr>
              <p:nvPr/>
            </p:nvSpPr>
            <p:spPr bwMode="auto">
              <a:xfrm>
                <a:off x="397" y="1275"/>
                <a:ext cx="1927" cy="117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</p:grpSp>
        <p:sp>
          <p:nvSpPr>
            <p:cNvPr id="707608" name="Line 24"/>
            <p:cNvSpPr>
              <a:spLocks noChangeShapeType="1"/>
            </p:cNvSpPr>
            <p:nvPr/>
          </p:nvSpPr>
          <p:spPr bwMode="auto">
            <a:xfrm flipV="1">
              <a:off x="3214688" y="1898961"/>
              <a:ext cx="0" cy="17097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10066"/>
                </a:solidFill>
              </a:endParaRPr>
            </a:p>
          </p:txBody>
        </p:sp>
        <p:sp>
          <p:nvSpPr>
            <p:cNvPr id="707609" name="Line 25"/>
            <p:cNvSpPr>
              <a:spLocks noChangeShapeType="1"/>
            </p:cNvSpPr>
            <p:nvPr/>
          </p:nvSpPr>
          <p:spPr bwMode="auto">
            <a:xfrm>
              <a:off x="2316163" y="3367399"/>
              <a:ext cx="2736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10066"/>
                </a:solidFill>
              </a:endParaRPr>
            </a:p>
          </p:txBody>
        </p:sp>
        <p:sp>
          <p:nvSpPr>
            <p:cNvPr id="707610" name="Text Box 26"/>
            <p:cNvSpPr txBox="1">
              <a:spLocks noChangeArrowheads="1"/>
            </p:cNvSpPr>
            <p:nvPr/>
          </p:nvSpPr>
          <p:spPr bwMode="auto">
            <a:xfrm>
              <a:off x="2855632" y="1710049"/>
              <a:ext cx="383011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b="1" i="1" dirty="0">
                  <a:solidFill>
                    <a:srgbClr val="010066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707611" name="Text Box 27"/>
            <p:cNvSpPr txBox="1">
              <a:spLocks noChangeArrowheads="1"/>
            </p:cNvSpPr>
            <p:nvPr/>
          </p:nvSpPr>
          <p:spPr bwMode="auto">
            <a:xfrm>
              <a:off x="4849538" y="3367399"/>
              <a:ext cx="400109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b="1" i="1" dirty="0">
                  <a:solidFill>
                    <a:srgbClr val="010066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70758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76518" y="119521"/>
            <a:ext cx="8229600" cy="679263"/>
          </a:xfrm>
        </p:spPr>
        <p:txBody>
          <a:bodyPr>
            <a:normAutofit fontScale="90000"/>
          </a:bodyPr>
          <a:lstStyle/>
          <a:p>
            <a:r>
              <a:rPr lang="en-GB" altLang="en-US" dirty="0">
                <a:solidFill>
                  <a:srgbClr val="7030A0"/>
                </a:solidFill>
              </a:rPr>
              <a:t>Exponential functions</a:t>
            </a:r>
          </a:p>
        </p:txBody>
      </p:sp>
      <p:sp>
        <p:nvSpPr>
          <p:cNvPr id="707590" name="Text Box 6"/>
          <p:cNvSpPr txBox="1">
            <a:spLocks noChangeArrowheads="1"/>
          </p:cNvSpPr>
          <p:nvPr/>
        </p:nvSpPr>
        <p:spPr bwMode="auto">
          <a:xfrm>
            <a:off x="1093956" y="4658886"/>
            <a:ext cx="70894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both cases the graph passes through </a:t>
            </a:r>
            <a:r>
              <a:rPr lang="en-GB" altLang="en-US" sz="2400" dirty="0">
                <a:solidFill>
                  <a:srgbClr val="010066"/>
                </a:solidFill>
              </a:rPr>
              <a:t>(0, 1)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altLang="en-US" sz="2400" dirty="0">
                <a:solidFill>
                  <a:srgbClr val="010066"/>
                </a:solidFill>
              </a:rPr>
              <a:t> (1,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dirty="0">
                <a:solidFill>
                  <a:srgbClr val="010066"/>
                </a:solidFill>
              </a:rPr>
              <a:t>).</a:t>
            </a:r>
          </a:p>
        </p:txBody>
      </p:sp>
      <p:sp>
        <p:nvSpPr>
          <p:cNvPr id="707591" name="Text Box 7"/>
          <p:cNvSpPr txBox="1">
            <a:spLocks noChangeArrowheads="1"/>
          </p:cNvSpPr>
          <p:nvPr/>
        </p:nvSpPr>
        <p:spPr bwMode="auto">
          <a:xfrm>
            <a:off x="609607" y="5135959"/>
            <a:ext cx="2124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because:</a:t>
            </a:r>
          </a:p>
        </p:txBody>
      </p:sp>
      <p:sp>
        <p:nvSpPr>
          <p:cNvPr id="707592" name="Text Box 8"/>
          <p:cNvSpPr txBox="1">
            <a:spLocks noChangeArrowheads="1"/>
          </p:cNvSpPr>
          <p:nvPr/>
        </p:nvSpPr>
        <p:spPr bwMode="auto">
          <a:xfrm>
            <a:off x="2619382" y="5449093"/>
            <a:ext cx="32303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baseline="30000" dirty="0">
                <a:solidFill>
                  <a:srgbClr val="010066"/>
                </a:solidFill>
              </a:rPr>
              <a:t>0</a:t>
            </a:r>
            <a:r>
              <a:rPr lang="en-GB" altLang="en-US" sz="2400" dirty="0">
                <a:solidFill>
                  <a:srgbClr val="010066"/>
                </a:solidFill>
              </a:rPr>
              <a:t> = 1    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	</a:t>
            </a:r>
            <a:r>
              <a:rPr lang="en-GB" altLang="en-US" sz="2400" dirty="0">
                <a:solidFill>
                  <a:srgbClr val="010066"/>
                </a:solidFill>
              </a:rPr>
              <a:t>     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baseline="30000" dirty="0">
                <a:solidFill>
                  <a:srgbClr val="010066"/>
                </a:solidFill>
              </a:rPr>
              <a:t>1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07593" name="Text Box 9"/>
          <p:cNvSpPr txBox="1">
            <a:spLocks noChangeArrowheads="1"/>
          </p:cNvSpPr>
          <p:nvPr/>
        </p:nvSpPr>
        <p:spPr bwMode="auto">
          <a:xfrm>
            <a:off x="5811875" y="5449092"/>
            <a:ext cx="16802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all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dirty="0">
                <a:solidFill>
                  <a:srgbClr val="010066"/>
                </a:solidFill>
              </a:rPr>
              <a:t> &gt; 0.</a:t>
            </a:r>
          </a:p>
        </p:txBody>
      </p:sp>
      <p:grpSp>
        <p:nvGrpSpPr>
          <p:cNvPr id="707594" name="Group 10"/>
          <p:cNvGrpSpPr>
            <a:grpSpLocks/>
          </p:cNvGrpSpPr>
          <p:nvPr/>
        </p:nvGrpSpPr>
        <p:grpSpPr bwMode="auto">
          <a:xfrm>
            <a:off x="5271881" y="1999509"/>
            <a:ext cx="2726531" cy="1650420"/>
            <a:chOff x="3061" y="1162"/>
            <a:chExt cx="2290" cy="1406"/>
          </a:xfrm>
        </p:grpSpPr>
        <p:grpSp>
          <p:nvGrpSpPr>
            <p:cNvPr id="707595" name="Group 11"/>
            <p:cNvGrpSpPr>
              <a:grpSpLocks/>
            </p:cNvGrpSpPr>
            <p:nvPr/>
          </p:nvGrpSpPr>
          <p:grpSpPr bwMode="auto">
            <a:xfrm>
              <a:off x="3061" y="1162"/>
              <a:ext cx="2290" cy="1406"/>
              <a:chOff x="284" y="1162"/>
              <a:chExt cx="2290" cy="1406"/>
            </a:xfrm>
          </p:grpSpPr>
          <p:sp>
            <p:nvSpPr>
              <p:cNvPr id="707596" name="Rectangle 12"/>
              <p:cNvSpPr>
                <a:spLocks noChangeArrowheads="1"/>
              </p:cNvSpPr>
              <p:nvPr/>
            </p:nvSpPr>
            <p:spPr bwMode="auto">
              <a:xfrm>
                <a:off x="284" y="1162"/>
                <a:ext cx="2290" cy="1406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  <p:sp>
            <p:nvSpPr>
              <p:cNvPr id="707597" name="Rectangle 13"/>
              <p:cNvSpPr>
                <a:spLocks noChangeArrowheads="1"/>
              </p:cNvSpPr>
              <p:nvPr/>
            </p:nvSpPr>
            <p:spPr bwMode="auto">
              <a:xfrm>
                <a:off x="397" y="1275"/>
                <a:ext cx="1927" cy="117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</p:grpSp>
        <p:grpSp>
          <p:nvGrpSpPr>
            <p:cNvPr id="707598" name="Group 14"/>
            <p:cNvGrpSpPr>
              <a:grpSpLocks/>
            </p:cNvGrpSpPr>
            <p:nvPr/>
          </p:nvGrpSpPr>
          <p:grpSpPr bwMode="auto">
            <a:xfrm>
              <a:off x="3276" y="1207"/>
              <a:ext cx="1852" cy="1354"/>
              <a:chOff x="3276" y="1207"/>
              <a:chExt cx="1852" cy="1354"/>
            </a:xfrm>
          </p:grpSpPr>
          <p:sp>
            <p:nvSpPr>
              <p:cNvPr id="707600" name="Line 16"/>
              <p:cNvSpPr>
                <a:spLocks noChangeShapeType="1"/>
              </p:cNvSpPr>
              <p:nvPr/>
            </p:nvSpPr>
            <p:spPr bwMode="auto">
              <a:xfrm flipV="1">
                <a:off x="3969" y="1327"/>
                <a:ext cx="0" cy="107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  <p:sp>
            <p:nvSpPr>
              <p:cNvPr id="707601" name="Line 17"/>
              <p:cNvSpPr>
                <a:spLocks noChangeShapeType="1"/>
              </p:cNvSpPr>
              <p:nvPr/>
            </p:nvSpPr>
            <p:spPr bwMode="auto">
              <a:xfrm>
                <a:off x="3276" y="2251"/>
                <a:ext cx="17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10066"/>
                  </a:solidFill>
                </a:endParaRPr>
              </a:p>
            </p:txBody>
          </p:sp>
          <p:sp>
            <p:nvSpPr>
              <p:cNvPr id="707602" name="Text Box 18"/>
              <p:cNvSpPr txBox="1">
                <a:spLocks noChangeArrowheads="1"/>
              </p:cNvSpPr>
              <p:nvPr/>
            </p:nvSpPr>
            <p:spPr bwMode="auto">
              <a:xfrm>
                <a:off x="3744" y="1207"/>
                <a:ext cx="241" cy="3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b="1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707603" name="Text Box 19"/>
              <p:cNvSpPr txBox="1">
                <a:spLocks noChangeArrowheads="1"/>
              </p:cNvSpPr>
              <p:nvPr/>
            </p:nvSpPr>
            <p:spPr bwMode="auto">
              <a:xfrm>
                <a:off x="4876" y="2251"/>
                <a:ext cx="252" cy="3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altLang="en-US" b="1" i="1" dirty="0">
                    <a:solidFill>
                      <a:srgbClr val="010066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</p:grpSp>
      </p:grpSp>
      <p:sp>
        <p:nvSpPr>
          <p:cNvPr id="707604" name="Freeform 20"/>
          <p:cNvSpPr>
            <a:spLocks/>
          </p:cNvSpPr>
          <p:nvPr/>
        </p:nvSpPr>
        <p:spPr bwMode="auto">
          <a:xfrm flipH="1">
            <a:off x="5602708" y="2254302"/>
            <a:ext cx="1674019" cy="933450"/>
          </a:xfrm>
          <a:custGeom>
            <a:avLst/>
            <a:gdLst>
              <a:gd name="T0" fmla="*/ 0 w 953"/>
              <a:gd name="T1" fmla="*/ 590 h 590"/>
              <a:gd name="T2" fmla="*/ 171 w 953"/>
              <a:gd name="T3" fmla="*/ 584 h 590"/>
              <a:gd name="T4" fmla="*/ 385 w 953"/>
              <a:gd name="T5" fmla="*/ 562 h 590"/>
              <a:gd name="T6" fmla="*/ 573 w 953"/>
              <a:gd name="T7" fmla="*/ 506 h 590"/>
              <a:gd name="T8" fmla="*/ 713 w 953"/>
              <a:gd name="T9" fmla="*/ 408 h 590"/>
              <a:gd name="T10" fmla="*/ 841 w 953"/>
              <a:gd name="T11" fmla="*/ 266 h 590"/>
              <a:gd name="T12" fmla="*/ 911 w 953"/>
              <a:gd name="T13" fmla="*/ 124 h 590"/>
              <a:gd name="T14" fmla="*/ 953 w 953"/>
              <a:gd name="T15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3" h="590">
                <a:moveTo>
                  <a:pt x="0" y="590"/>
                </a:moveTo>
                <a:cubicBezTo>
                  <a:pt x="53" y="589"/>
                  <a:pt x="107" y="589"/>
                  <a:pt x="171" y="584"/>
                </a:cubicBezTo>
                <a:cubicBezTo>
                  <a:pt x="235" y="579"/>
                  <a:pt x="318" y="575"/>
                  <a:pt x="385" y="562"/>
                </a:cubicBezTo>
                <a:cubicBezTo>
                  <a:pt x="452" y="549"/>
                  <a:pt x="518" y="532"/>
                  <a:pt x="573" y="506"/>
                </a:cubicBezTo>
                <a:cubicBezTo>
                  <a:pt x="628" y="480"/>
                  <a:pt x="668" y="448"/>
                  <a:pt x="713" y="408"/>
                </a:cubicBezTo>
                <a:cubicBezTo>
                  <a:pt x="758" y="368"/>
                  <a:pt x="808" y="313"/>
                  <a:pt x="841" y="266"/>
                </a:cubicBezTo>
                <a:cubicBezTo>
                  <a:pt x="874" y="219"/>
                  <a:pt x="892" y="168"/>
                  <a:pt x="911" y="124"/>
                </a:cubicBezTo>
                <a:cubicBezTo>
                  <a:pt x="930" y="80"/>
                  <a:pt x="941" y="40"/>
                  <a:pt x="953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</a:endParaRPr>
          </a:p>
        </p:txBody>
      </p:sp>
      <p:sp>
        <p:nvSpPr>
          <p:cNvPr id="707605" name="Text Box 21"/>
          <p:cNvSpPr txBox="1">
            <a:spLocks noChangeArrowheads="1"/>
          </p:cNvSpPr>
          <p:nvPr/>
        </p:nvSpPr>
        <p:spPr bwMode="auto">
          <a:xfrm>
            <a:off x="1922652" y="2889315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800" dirty="0">
                <a:solidFill>
                  <a:srgbClr val="010066"/>
                </a:solidFill>
              </a:rPr>
              <a:t>1</a:t>
            </a:r>
          </a:p>
        </p:txBody>
      </p:sp>
      <p:sp>
        <p:nvSpPr>
          <p:cNvPr id="707606" name="Text Box 22"/>
          <p:cNvSpPr txBox="1">
            <a:spLocks noChangeArrowheads="1"/>
          </p:cNvSpPr>
          <p:nvPr/>
        </p:nvSpPr>
        <p:spPr bwMode="auto">
          <a:xfrm>
            <a:off x="6101720" y="2790084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800" dirty="0">
                <a:solidFill>
                  <a:srgbClr val="010066"/>
                </a:solidFill>
              </a:rPr>
              <a:t>1</a:t>
            </a:r>
          </a:p>
        </p:txBody>
      </p:sp>
      <p:sp>
        <p:nvSpPr>
          <p:cNvPr id="707607" name="Rectangle 23"/>
          <p:cNvSpPr>
            <a:spLocks noChangeArrowheads="1"/>
          </p:cNvSpPr>
          <p:nvPr/>
        </p:nvSpPr>
        <p:spPr bwMode="auto">
          <a:xfrm>
            <a:off x="336177" y="901314"/>
            <a:ext cx="4302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dirty="0">
                <a:solidFill>
                  <a:srgbClr val="010066"/>
                </a:solidFill>
              </a:rPr>
              <a:t> &gt; 1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graph of</a:t>
            </a:r>
            <a:r>
              <a:rPr lang="en-GB" altLang="en-US" sz="2400" dirty="0">
                <a:solidFill>
                  <a:srgbClr val="010066"/>
                </a:solidFill>
              </a:rPr>
              <a:t>          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the following shape:</a:t>
            </a:r>
          </a:p>
        </p:txBody>
      </p:sp>
      <p:grpSp>
        <p:nvGrpSpPr>
          <p:cNvPr id="707612" name="Group 28"/>
          <p:cNvGrpSpPr>
            <a:grpSpLocks/>
          </p:cNvGrpSpPr>
          <p:nvPr/>
        </p:nvGrpSpPr>
        <p:grpSpPr bwMode="auto">
          <a:xfrm>
            <a:off x="6724279" y="2851998"/>
            <a:ext cx="695325" cy="369095"/>
            <a:chOff x="4276" y="1878"/>
            <a:chExt cx="584" cy="310"/>
          </a:xfrm>
        </p:grpSpPr>
        <p:sp>
          <p:nvSpPr>
            <p:cNvPr id="707613" name="Oval 29"/>
            <p:cNvSpPr>
              <a:spLocks noChangeArrowheads="1"/>
            </p:cNvSpPr>
            <p:nvPr/>
          </p:nvSpPr>
          <p:spPr bwMode="auto">
            <a:xfrm>
              <a:off x="4276" y="2103"/>
              <a:ext cx="68" cy="68"/>
            </a:xfrm>
            <a:prstGeom prst="ellipse">
              <a:avLst/>
            </a:prstGeom>
            <a:solidFill>
              <a:srgbClr val="FFD2B3"/>
            </a:solidFill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10066"/>
                </a:solidFill>
              </a:endParaRPr>
            </a:p>
          </p:txBody>
        </p:sp>
        <p:sp>
          <p:nvSpPr>
            <p:cNvPr id="707614" name="Text Box 30"/>
            <p:cNvSpPr txBox="1">
              <a:spLocks noChangeArrowheads="1"/>
            </p:cNvSpPr>
            <p:nvPr/>
          </p:nvSpPr>
          <p:spPr bwMode="auto">
            <a:xfrm>
              <a:off x="4285" y="1878"/>
              <a:ext cx="57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800" dirty="0">
                  <a:solidFill>
                    <a:srgbClr val="010066"/>
                  </a:solidFill>
                </a:rPr>
                <a:t>(1, </a:t>
              </a:r>
              <a:r>
                <a:rPr lang="en-GB" altLang="en-US" sz="1800" i="1" dirty="0">
                  <a:solidFill>
                    <a:srgbClr val="010066"/>
                  </a:solidFill>
                </a:rPr>
                <a:t>a</a:t>
              </a:r>
              <a:r>
                <a:rPr lang="en-GB" altLang="en-US" sz="1800" dirty="0">
                  <a:solidFill>
                    <a:srgbClr val="010066"/>
                  </a:solidFill>
                </a:rPr>
                <a:t>)</a:t>
              </a:r>
            </a:p>
          </p:txBody>
        </p:sp>
      </p:grpSp>
      <p:sp>
        <p:nvSpPr>
          <p:cNvPr id="707615" name="Freeform 31"/>
          <p:cNvSpPr>
            <a:spLocks/>
          </p:cNvSpPr>
          <p:nvPr/>
        </p:nvSpPr>
        <p:spPr bwMode="auto">
          <a:xfrm>
            <a:off x="1561894" y="2273760"/>
            <a:ext cx="1674019" cy="933450"/>
          </a:xfrm>
          <a:custGeom>
            <a:avLst/>
            <a:gdLst>
              <a:gd name="T0" fmla="*/ 0 w 953"/>
              <a:gd name="T1" fmla="*/ 590 h 590"/>
              <a:gd name="T2" fmla="*/ 171 w 953"/>
              <a:gd name="T3" fmla="*/ 584 h 590"/>
              <a:gd name="T4" fmla="*/ 385 w 953"/>
              <a:gd name="T5" fmla="*/ 562 h 590"/>
              <a:gd name="T6" fmla="*/ 573 w 953"/>
              <a:gd name="T7" fmla="*/ 506 h 590"/>
              <a:gd name="T8" fmla="*/ 713 w 953"/>
              <a:gd name="T9" fmla="*/ 408 h 590"/>
              <a:gd name="T10" fmla="*/ 841 w 953"/>
              <a:gd name="T11" fmla="*/ 266 h 590"/>
              <a:gd name="T12" fmla="*/ 911 w 953"/>
              <a:gd name="T13" fmla="*/ 124 h 590"/>
              <a:gd name="T14" fmla="*/ 953 w 953"/>
              <a:gd name="T15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3" h="590">
                <a:moveTo>
                  <a:pt x="0" y="590"/>
                </a:moveTo>
                <a:cubicBezTo>
                  <a:pt x="53" y="589"/>
                  <a:pt x="107" y="589"/>
                  <a:pt x="171" y="584"/>
                </a:cubicBezTo>
                <a:cubicBezTo>
                  <a:pt x="235" y="579"/>
                  <a:pt x="318" y="575"/>
                  <a:pt x="385" y="562"/>
                </a:cubicBezTo>
                <a:cubicBezTo>
                  <a:pt x="452" y="549"/>
                  <a:pt x="518" y="532"/>
                  <a:pt x="573" y="506"/>
                </a:cubicBezTo>
                <a:cubicBezTo>
                  <a:pt x="628" y="480"/>
                  <a:pt x="668" y="448"/>
                  <a:pt x="713" y="408"/>
                </a:cubicBezTo>
                <a:cubicBezTo>
                  <a:pt x="758" y="368"/>
                  <a:pt x="808" y="313"/>
                  <a:pt x="841" y="266"/>
                </a:cubicBezTo>
                <a:cubicBezTo>
                  <a:pt x="874" y="219"/>
                  <a:pt x="892" y="168"/>
                  <a:pt x="911" y="124"/>
                </a:cubicBezTo>
                <a:cubicBezTo>
                  <a:pt x="930" y="80"/>
                  <a:pt x="941" y="40"/>
                  <a:pt x="953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10066"/>
              </a:solidFill>
            </a:endParaRPr>
          </a:p>
        </p:txBody>
      </p:sp>
      <p:grpSp>
        <p:nvGrpSpPr>
          <p:cNvPr id="707616" name="Group 32"/>
          <p:cNvGrpSpPr>
            <a:grpSpLocks/>
          </p:cNvGrpSpPr>
          <p:nvPr/>
        </p:nvGrpSpPr>
        <p:grpSpPr bwMode="auto">
          <a:xfrm>
            <a:off x="2504870" y="2989324"/>
            <a:ext cx="806053" cy="369094"/>
            <a:chOff x="1087" y="1977"/>
            <a:chExt cx="677" cy="310"/>
          </a:xfrm>
        </p:grpSpPr>
        <p:sp>
          <p:nvSpPr>
            <p:cNvPr id="707617" name="Oval 33"/>
            <p:cNvSpPr>
              <a:spLocks noChangeArrowheads="1"/>
            </p:cNvSpPr>
            <p:nvPr/>
          </p:nvSpPr>
          <p:spPr bwMode="auto">
            <a:xfrm>
              <a:off x="1087" y="2019"/>
              <a:ext cx="68" cy="68"/>
            </a:xfrm>
            <a:prstGeom prst="ellipse">
              <a:avLst/>
            </a:prstGeom>
            <a:solidFill>
              <a:srgbClr val="FFD2B3"/>
            </a:solidFill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10066"/>
                </a:solidFill>
              </a:endParaRPr>
            </a:p>
          </p:txBody>
        </p:sp>
        <p:sp>
          <p:nvSpPr>
            <p:cNvPr id="707618" name="Text Box 34"/>
            <p:cNvSpPr txBox="1">
              <a:spLocks noChangeArrowheads="1"/>
            </p:cNvSpPr>
            <p:nvPr/>
          </p:nvSpPr>
          <p:spPr bwMode="auto">
            <a:xfrm>
              <a:off x="1189" y="1977"/>
              <a:ext cx="575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800" dirty="0">
                  <a:solidFill>
                    <a:srgbClr val="010066"/>
                  </a:solidFill>
                </a:rPr>
                <a:t>(1, </a:t>
              </a:r>
              <a:r>
                <a:rPr lang="en-GB" altLang="en-US" sz="1800" i="1" dirty="0">
                  <a:solidFill>
                    <a:srgbClr val="010066"/>
                  </a:solidFill>
                </a:rPr>
                <a:t>a</a:t>
              </a:r>
              <a:r>
                <a:rPr lang="en-GB" altLang="en-US" sz="1800" dirty="0">
                  <a:solidFill>
                    <a:srgbClr val="010066"/>
                  </a:solidFill>
                </a:rPr>
                <a:t>)</a:t>
              </a:r>
            </a:p>
          </p:txBody>
        </p:sp>
      </p:grp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376518" y="3857591"/>
            <a:ext cx="38541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an exponential </a:t>
            </a:r>
            <a:r>
              <a:rPr lang="en-GB" alt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function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787504" y="3892387"/>
            <a:ext cx="36330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 </a:t>
            </a:r>
            <a:r>
              <a:rPr lang="en-GB" alt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</a:rPr>
              <a:t>-x </a:t>
            </a:r>
            <a:r>
              <a:rPr lang="en-GB" alt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an exponential </a:t>
            </a:r>
            <a:r>
              <a:rPr lang="en-GB" alt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decay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function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4638677" y="877938"/>
            <a:ext cx="4302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</a:t>
            </a:r>
            <a:r>
              <a:rPr lang="en-GB" altLang="en-US" sz="2400" dirty="0">
                <a:solidFill>
                  <a:srgbClr val="010066"/>
                </a:solidFill>
              </a:rPr>
              <a:t>0 &lt;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dirty="0">
                <a:solidFill>
                  <a:srgbClr val="010066"/>
                </a:solidFill>
              </a:rPr>
              <a:t> &lt; 1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graph of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the following shape:</a:t>
            </a: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B61CEE16-F5DD-4029-911B-4F386E14483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2348CCBB-1F42-4CD3-983F-FB29F04F498C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65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0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0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590" grpId="0"/>
      <p:bldP spid="707591" grpId="0"/>
      <p:bldP spid="707592" grpId="0"/>
      <p:bldP spid="707593" grpId="0"/>
      <p:bldP spid="707604" grpId="0" animBg="1"/>
      <p:bldP spid="707605" grpId="0"/>
      <p:bldP spid="707606" grpId="0"/>
      <p:bldP spid="707607" grpId="0"/>
      <p:bldP spid="707615" grpId="0" animBg="1"/>
      <p:bldP spid="35" grpId="0"/>
      <p:bldP spid="36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58725" y="913210"/>
            <a:ext cx="6772068" cy="461665"/>
          </a:xfrm>
          <a:prstGeom prst="rect">
            <a:avLst/>
          </a:prstGeom>
          <a:solidFill>
            <a:srgbClr val="FFFFB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Draw a graph of the function 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f(x)</a:t>
            </a:r>
            <a:r>
              <a:rPr lang="en-GB" dirty="0">
                <a:solidFill>
                  <a:srgbClr val="010066"/>
                </a:solidFill>
              </a:rPr>
              <a:t> = 3</a:t>
            </a:r>
            <a:r>
              <a:rPr lang="en-GB" i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 </a:t>
            </a:r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GB" dirty="0">
                <a:solidFill>
                  <a:srgbClr val="010066"/>
                </a:solidFill>
              </a:rPr>
              <a:t> -2 ≤ 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 ≤ 2.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92568" y="2179297"/>
            <a:ext cx="3784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make a table of values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363807" y="3906091"/>
            <a:ext cx="3949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Plot the points.</a:t>
            </a:r>
          </a:p>
        </p:txBody>
      </p: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333637" y="2836600"/>
            <a:ext cx="4450556" cy="757238"/>
            <a:chOff x="630" y="2112"/>
            <a:chExt cx="3738" cy="636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630" y="2112"/>
              <a:ext cx="859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i="1" dirty="0"/>
                <a:t>x</a:t>
              </a:r>
              <a:endParaRPr lang="en-GB" sz="1800" i="1" dirty="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630" y="2430"/>
              <a:ext cx="859" cy="318"/>
            </a:xfrm>
            <a:prstGeom prst="rect">
              <a:avLst/>
            </a:prstGeom>
            <a:solidFill>
              <a:srgbClr val="D9EC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i="1" dirty="0"/>
                <a:t> </a:t>
              </a:r>
              <a:r>
                <a:rPr lang="en-GB" sz="1800" i="1" dirty="0">
                  <a:solidFill>
                    <a:srgbClr val="010066"/>
                  </a:solidFill>
                  <a:cs typeface="Times New Roman" panose="02020603050405020304" pitchFamily="18" charset="0"/>
                </a:rPr>
                <a:t>f(x)</a:t>
              </a:r>
              <a:r>
                <a:rPr lang="en-GB" sz="1800" dirty="0">
                  <a:solidFill>
                    <a:srgbClr val="010066"/>
                  </a:solidFill>
                </a:rPr>
                <a:t> = 3</a:t>
              </a:r>
              <a:r>
                <a:rPr lang="en-GB" sz="1800" i="1" baseline="30000" dirty="0">
                  <a:solidFill>
                    <a:srgbClr val="010066"/>
                  </a:solidFill>
                  <a:cs typeface="Times New Roman" panose="02020603050405020304" pitchFamily="18" charset="0"/>
                </a:rPr>
                <a:t>x</a:t>
              </a:r>
              <a:endParaRPr lang="en-GB" sz="1800" dirty="0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1489" y="2112"/>
              <a:ext cx="576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–2</a:t>
              </a:r>
              <a:endParaRPr lang="en-GB" sz="1800" dirty="0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2065" y="2112"/>
              <a:ext cx="576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–1</a:t>
              </a:r>
              <a:endParaRPr lang="en-GB" sz="1800" dirty="0"/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2641" y="2112"/>
              <a:ext cx="576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0</a:t>
              </a:r>
              <a:endParaRPr lang="en-GB" sz="1800" dirty="0"/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3217" y="2112"/>
              <a:ext cx="575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1</a:t>
              </a:r>
              <a:endParaRPr lang="en-GB" sz="1800" dirty="0"/>
            </a:p>
          </p:txBody>
        </p:sp>
        <p:sp>
          <p:nvSpPr>
            <p:cNvPr id="13" name="Rectangle 18"/>
            <p:cNvSpPr>
              <a:spLocks noChangeArrowheads="1"/>
            </p:cNvSpPr>
            <p:nvPr/>
          </p:nvSpPr>
          <p:spPr bwMode="auto">
            <a:xfrm>
              <a:off x="3792" y="2112"/>
              <a:ext cx="576" cy="318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2</a:t>
              </a:r>
              <a:endParaRPr lang="en-GB" sz="1800" dirty="0"/>
            </a:p>
          </p:txBody>
        </p:sp>
        <p:sp>
          <p:nvSpPr>
            <p:cNvPr id="16" name="Rectangle 21"/>
            <p:cNvSpPr>
              <a:spLocks noChangeArrowheads="1"/>
            </p:cNvSpPr>
            <p:nvPr/>
          </p:nvSpPr>
          <p:spPr bwMode="auto">
            <a:xfrm>
              <a:off x="1489" y="2430"/>
              <a:ext cx="576" cy="318"/>
            </a:xfrm>
            <a:prstGeom prst="rect">
              <a:avLst/>
            </a:prstGeom>
            <a:solidFill>
              <a:srgbClr val="D9EC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2065" y="2430"/>
              <a:ext cx="576" cy="318"/>
            </a:xfrm>
            <a:prstGeom prst="rect">
              <a:avLst/>
            </a:prstGeom>
            <a:solidFill>
              <a:srgbClr val="D9EC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2641" y="2430"/>
              <a:ext cx="576" cy="318"/>
            </a:xfrm>
            <a:prstGeom prst="rect">
              <a:avLst/>
            </a:prstGeom>
            <a:solidFill>
              <a:srgbClr val="D9EC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217" y="2430"/>
              <a:ext cx="575" cy="318"/>
            </a:xfrm>
            <a:prstGeom prst="rect">
              <a:avLst/>
            </a:prstGeom>
            <a:solidFill>
              <a:srgbClr val="D9EC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3792" y="2430"/>
              <a:ext cx="576" cy="318"/>
            </a:xfrm>
            <a:prstGeom prst="rect">
              <a:avLst/>
            </a:prstGeom>
            <a:solidFill>
              <a:srgbClr val="D9EC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0" name="Text Box 80"/>
          <p:cNvSpPr txBox="1">
            <a:spLocks noChangeArrowheads="1"/>
          </p:cNvSpPr>
          <p:nvPr/>
        </p:nvSpPr>
        <p:spPr bwMode="auto">
          <a:xfrm>
            <a:off x="1546112" y="3117229"/>
            <a:ext cx="30008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 Box 81"/>
          <p:cNvSpPr txBox="1">
            <a:spLocks noChangeArrowheads="1"/>
          </p:cNvSpPr>
          <p:nvPr/>
        </p:nvSpPr>
        <p:spPr bwMode="auto">
          <a:xfrm>
            <a:off x="2196194" y="3117229"/>
            <a:ext cx="30008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 Box 82"/>
          <p:cNvSpPr txBox="1">
            <a:spLocks noChangeArrowheads="1"/>
          </p:cNvSpPr>
          <p:nvPr/>
        </p:nvSpPr>
        <p:spPr bwMode="auto">
          <a:xfrm>
            <a:off x="2911246" y="3233079"/>
            <a:ext cx="30008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 Box 83"/>
          <p:cNvSpPr txBox="1">
            <a:spLocks noChangeArrowheads="1"/>
          </p:cNvSpPr>
          <p:nvPr/>
        </p:nvSpPr>
        <p:spPr bwMode="auto">
          <a:xfrm>
            <a:off x="3660150" y="3233079"/>
            <a:ext cx="30008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 Box 84"/>
          <p:cNvSpPr txBox="1">
            <a:spLocks noChangeArrowheads="1"/>
          </p:cNvSpPr>
          <p:nvPr/>
        </p:nvSpPr>
        <p:spPr bwMode="auto">
          <a:xfrm>
            <a:off x="4344759" y="3233079"/>
            <a:ext cx="30008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 Box 87"/>
          <p:cNvSpPr txBox="1">
            <a:spLocks noChangeArrowheads="1"/>
          </p:cNvSpPr>
          <p:nvPr/>
        </p:nvSpPr>
        <p:spPr bwMode="auto">
          <a:xfrm>
            <a:off x="1539646" y="3340720"/>
            <a:ext cx="30008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 Box 88"/>
          <p:cNvSpPr txBox="1">
            <a:spLocks noChangeArrowheads="1"/>
          </p:cNvSpPr>
          <p:nvPr/>
        </p:nvSpPr>
        <p:spPr bwMode="auto">
          <a:xfrm>
            <a:off x="2196194" y="3322496"/>
            <a:ext cx="300082" cy="3693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349854" y="1654072"/>
            <a:ext cx="28843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1: By hand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2256847" y="3404528"/>
            <a:ext cx="173865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594693" y="3415079"/>
            <a:ext cx="173865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5"/>
          <p:cNvGrpSpPr>
            <a:grpSpLocks/>
          </p:cNvGrpSpPr>
          <p:nvPr/>
        </p:nvGrpSpPr>
        <p:grpSpPr bwMode="auto">
          <a:xfrm>
            <a:off x="5209842" y="1684319"/>
            <a:ext cx="3831431" cy="3811191"/>
            <a:chOff x="336" y="624"/>
            <a:chExt cx="3218" cy="3201"/>
          </a:xfrm>
        </p:grpSpPr>
        <p:pic>
          <p:nvPicPr>
            <p:cNvPr id="51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8" y="624"/>
              <a:ext cx="3193" cy="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Line 7"/>
            <p:cNvSpPr>
              <a:spLocks noChangeShapeType="1"/>
            </p:cNvSpPr>
            <p:nvPr/>
          </p:nvSpPr>
          <p:spPr bwMode="auto">
            <a:xfrm>
              <a:off x="1942" y="624"/>
              <a:ext cx="0" cy="31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53" name="Line 8"/>
            <p:cNvSpPr>
              <a:spLocks noChangeShapeType="1"/>
            </p:cNvSpPr>
            <p:nvPr/>
          </p:nvSpPr>
          <p:spPr bwMode="auto">
            <a:xfrm>
              <a:off x="336" y="2579"/>
              <a:ext cx="32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54" name="Text Box 9"/>
            <p:cNvSpPr txBox="1">
              <a:spLocks noChangeArrowheads="1"/>
            </p:cNvSpPr>
            <p:nvPr/>
          </p:nvSpPr>
          <p:spPr bwMode="auto">
            <a:xfrm>
              <a:off x="1434" y="2579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–1</a:t>
              </a:r>
            </a:p>
          </p:txBody>
        </p:sp>
        <p:sp>
          <p:nvSpPr>
            <p:cNvPr id="55" name="Text Box 10"/>
            <p:cNvSpPr txBox="1">
              <a:spLocks noChangeArrowheads="1"/>
            </p:cNvSpPr>
            <p:nvPr/>
          </p:nvSpPr>
          <p:spPr bwMode="auto">
            <a:xfrm>
              <a:off x="1079" y="2579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–2</a:t>
              </a:r>
            </a:p>
          </p:txBody>
        </p:sp>
        <p:sp>
          <p:nvSpPr>
            <p:cNvPr id="56" name="Text Box 11"/>
            <p:cNvSpPr txBox="1">
              <a:spLocks noChangeArrowheads="1"/>
            </p:cNvSpPr>
            <p:nvPr/>
          </p:nvSpPr>
          <p:spPr bwMode="auto">
            <a:xfrm>
              <a:off x="725" y="2579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–3</a:t>
              </a:r>
            </a:p>
          </p:txBody>
        </p:sp>
        <p:sp>
          <p:nvSpPr>
            <p:cNvPr id="57" name="Text Box 12"/>
            <p:cNvSpPr txBox="1">
              <a:spLocks noChangeArrowheads="1"/>
            </p:cNvSpPr>
            <p:nvPr/>
          </p:nvSpPr>
          <p:spPr bwMode="auto">
            <a:xfrm>
              <a:off x="371" y="2579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–4</a:t>
              </a:r>
            </a:p>
          </p:txBody>
        </p:sp>
        <p:sp>
          <p:nvSpPr>
            <p:cNvPr id="58" name="Text Box 13"/>
            <p:cNvSpPr txBox="1">
              <a:spLocks noChangeArrowheads="1"/>
            </p:cNvSpPr>
            <p:nvPr/>
          </p:nvSpPr>
          <p:spPr bwMode="auto">
            <a:xfrm>
              <a:off x="1753" y="2579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0</a:t>
              </a:r>
            </a:p>
          </p:txBody>
        </p:sp>
        <p:sp>
          <p:nvSpPr>
            <p:cNvPr id="59" name="Text Box 14"/>
            <p:cNvSpPr txBox="1">
              <a:spLocks noChangeArrowheads="1"/>
            </p:cNvSpPr>
            <p:nvPr/>
          </p:nvSpPr>
          <p:spPr bwMode="auto">
            <a:xfrm>
              <a:off x="2190" y="2579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1</a:t>
              </a:r>
            </a:p>
          </p:txBody>
        </p:sp>
        <p:sp>
          <p:nvSpPr>
            <p:cNvPr id="60" name="Text Box 15"/>
            <p:cNvSpPr txBox="1">
              <a:spLocks noChangeArrowheads="1"/>
            </p:cNvSpPr>
            <p:nvPr/>
          </p:nvSpPr>
          <p:spPr bwMode="auto">
            <a:xfrm>
              <a:off x="2545" y="2579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2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2901" y="2579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3</a:t>
              </a:r>
            </a:p>
          </p:txBody>
        </p:sp>
        <p:sp>
          <p:nvSpPr>
            <p:cNvPr id="62" name="Text Box 17"/>
            <p:cNvSpPr txBox="1">
              <a:spLocks noChangeArrowheads="1"/>
            </p:cNvSpPr>
            <p:nvPr/>
          </p:nvSpPr>
          <p:spPr bwMode="auto">
            <a:xfrm>
              <a:off x="3257" y="2579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4</a:t>
              </a:r>
            </a:p>
          </p:txBody>
        </p:sp>
        <p:sp>
          <p:nvSpPr>
            <p:cNvPr id="63" name="Text Box 18"/>
            <p:cNvSpPr txBox="1">
              <a:spLocks noChangeArrowheads="1"/>
            </p:cNvSpPr>
            <p:nvPr/>
          </p:nvSpPr>
          <p:spPr bwMode="auto">
            <a:xfrm>
              <a:off x="1664" y="2796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–2</a:t>
              </a:r>
            </a:p>
          </p:txBody>
        </p:sp>
        <p:sp>
          <p:nvSpPr>
            <p:cNvPr id="64" name="Text Box 19"/>
            <p:cNvSpPr txBox="1">
              <a:spLocks noChangeArrowheads="1"/>
            </p:cNvSpPr>
            <p:nvPr/>
          </p:nvSpPr>
          <p:spPr bwMode="auto">
            <a:xfrm>
              <a:off x="1664" y="3150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–4</a:t>
              </a:r>
            </a:p>
          </p:txBody>
        </p:sp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1664" y="3504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–6</a:t>
              </a:r>
            </a:p>
          </p:txBody>
        </p:sp>
        <p:sp>
          <p:nvSpPr>
            <p:cNvPr id="66" name="Text Box 21"/>
            <p:cNvSpPr txBox="1">
              <a:spLocks noChangeArrowheads="1"/>
            </p:cNvSpPr>
            <p:nvPr/>
          </p:nvSpPr>
          <p:spPr bwMode="auto">
            <a:xfrm>
              <a:off x="1753" y="2088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2</a:t>
              </a:r>
            </a:p>
          </p:txBody>
        </p:sp>
        <p:sp>
          <p:nvSpPr>
            <p:cNvPr id="67" name="Text Box 22"/>
            <p:cNvSpPr txBox="1">
              <a:spLocks noChangeArrowheads="1"/>
            </p:cNvSpPr>
            <p:nvPr/>
          </p:nvSpPr>
          <p:spPr bwMode="auto">
            <a:xfrm>
              <a:off x="1753" y="1734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4</a:t>
              </a:r>
            </a:p>
          </p:txBody>
        </p:sp>
        <p:sp>
          <p:nvSpPr>
            <p:cNvPr id="68" name="Text Box 23"/>
            <p:cNvSpPr txBox="1">
              <a:spLocks noChangeArrowheads="1"/>
            </p:cNvSpPr>
            <p:nvPr/>
          </p:nvSpPr>
          <p:spPr bwMode="auto">
            <a:xfrm>
              <a:off x="1753" y="1380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6</a:t>
              </a:r>
            </a:p>
          </p:txBody>
        </p:sp>
        <p:sp>
          <p:nvSpPr>
            <p:cNvPr id="69" name="Text Box 24"/>
            <p:cNvSpPr txBox="1">
              <a:spLocks noChangeArrowheads="1"/>
            </p:cNvSpPr>
            <p:nvPr/>
          </p:nvSpPr>
          <p:spPr bwMode="auto">
            <a:xfrm>
              <a:off x="1753" y="1026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8</a:t>
              </a:r>
            </a:p>
          </p:txBody>
        </p:sp>
        <p:sp>
          <p:nvSpPr>
            <p:cNvPr id="70" name="Text Box 25"/>
            <p:cNvSpPr txBox="1">
              <a:spLocks noChangeArrowheads="1"/>
            </p:cNvSpPr>
            <p:nvPr/>
          </p:nvSpPr>
          <p:spPr bwMode="auto">
            <a:xfrm>
              <a:off x="1664" y="672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10</a:t>
              </a:r>
            </a:p>
          </p:txBody>
        </p:sp>
      </p:grpSp>
      <p:sp>
        <p:nvSpPr>
          <p:cNvPr id="71" name="Oval 32"/>
          <p:cNvSpPr>
            <a:spLocks noChangeArrowheads="1"/>
          </p:cNvSpPr>
          <p:nvPr/>
        </p:nvSpPr>
        <p:spPr bwMode="auto">
          <a:xfrm>
            <a:off x="7087559" y="3765797"/>
            <a:ext cx="41148" cy="41148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2" name="Oval 32"/>
          <p:cNvSpPr>
            <a:spLocks noChangeArrowheads="1"/>
          </p:cNvSpPr>
          <p:nvPr/>
        </p:nvSpPr>
        <p:spPr bwMode="auto">
          <a:xfrm>
            <a:off x="7513967" y="3360981"/>
            <a:ext cx="41148" cy="41148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3" name="Oval 32"/>
          <p:cNvSpPr>
            <a:spLocks noChangeArrowheads="1"/>
          </p:cNvSpPr>
          <p:nvPr/>
        </p:nvSpPr>
        <p:spPr bwMode="auto">
          <a:xfrm>
            <a:off x="7936639" y="2080303"/>
            <a:ext cx="41148" cy="41148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4" name="Oval 32"/>
          <p:cNvSpPr>
            <a:spLocks noChangeArrowheads="1"/>
          </p:cNvSpPr>
          <p:nvPr/>
        </p:nvSpPr>
        <p:spPr bwMode="auto">
          <a:xfrm>
            <a:off x="6679010" y="3860145"/>
            <a:ext cx="41148" cy="41148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5" name="Oval 32"/>
          <p:cNvSpPr>
            <a:spLocks noChangeArrowheads="1"/>
          </p:cNvSpPr>
          <p:nvPr/>
        </p:nvSpPr>
        <p:spPr bwMode="auto">
          <a:xfrm flipH="1">
            <a:off x="6262256" y="3953343"/>
            <a:ext cx="41148" cy="37545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8" name="Freeform 31"/>
          <p:cNvSpPr>
            <a:spLocks/>
          </p:cNvSpPr>
          <p:nvPr/>
        </p:nvSpPr>
        <p:spPr bwMode="auto">
          <a:xfrm>
            <a:off x="5240892" y="1715911"/>
            <a:ext cx="2779687" cy="2271995"/>
          </a:xfrm>
          <a:custGeom>
            <a:avLst/>
            <a:gdLst>
              <a:gd name="T0" fmla="*/ 0 w 953"/>
              <a:gd name="T1" fmla="*/ 590 h 590"/>
              <a:gd name="T2" fmla="*/ 171 w 953"/>
              <a:gd name="T3" fmla="*/ 584 h 590"/>
              <a:gd name="T4" fmla="*/ 385 w 953"/>
              <a:gd name="T5" fmla="*/ 562 h 590"/>
              <a:gd name="T6" fmla="*/ 573 w 953"/>
              <a:gd name="T7" fmla="*/ 506 h 590"/>
              <a:gd name="T8" fmla="*/ 713 w 953"/>
              <a:gd name="T9" fmla="*/ 408 h 590"/>
              <a:gd name="T10" fmla="*/ 841 w 953"/>
              <a:gd name="T11" fmla="*/ 266 h 590"/>
              <a:gd name="T12" fmla="*/ 911 w 953"/>
              <a:gd name="T13" fmla="*/ 124 h 590"/>
              <a:gd name="T14" fmla="*/ 953 w 953"/>
              <a:gd name="T15" fmla="*/ 0 h 590"/>
              <a:gd name="connsiteX0" fmla="*/ 0 w 10000"/>
              <a:gd name="connsiteY0" fmla="*/ 10000 h 10000"/>
              <a:gd name="connsiteX1" fmla="*/ 1794 w 10000"/>
              <a:gd name="connsiteY1" fmla="*/ 9898 h 10000"/>
              <a:gd name="connsiteX2" fmla="*/ 4040 w 10000"/>
              <a:gd name="connsiteY2" fmla="*/ 9525 h 10000"/>
              <a:gd name="connsiteX3" fmla="*/ 6013 w 10000"/>
              <a:gd name="connsiteY3" fmla="*/ 8576 h 10000"/>
              <a:gd name="connsiteX4" fmla="*/ 7482 w 10000"/>
              <a:gd name="connsiteY4" fmla="*/ 6915 h 10000"/>
              <a:gd name="connsiteX5" fmla="*/ 8825 w 10000"/>
              <a:gd name="connsiteY5" fmla="*/ 4508 h 10000"/>
              <a:gd name="connsiteX6" fmla="*/ 9633 w 10000"/>
              <a:gd name="connsiteY6" fmla="*/ 1774 h 10000"/>
              <a:gd name="connsiteX7" fmla="*/ 10000 w 10000"/>
              <a:gd name="connsiteY7" fmla="*/ 0 h 10000"/>
              <a:gd name="connsiteX0" fmla="*/ 0 w 10000"/>
              <a:gd name="connsiteY0" fmla="*/ 10000 h 10000"/>
              <a:gd name="connsiteX1" fmla="*/ 1794 w 10000"/>
              <a:gd name="connsiteY1" fmla="*/ 9898 h 10000"/>
              <a:gd name="connsiteX2" fmla="*/ 4040 w 10000"/>
              <a:gd name="connsiteY2" fmla="*/ 9525 h 10000"/>
              <a:gd name="connsiteX3" fmla="*/ 6013 w 10000"/>
              <a:gd name="connsiteY3" fmla="*/ 8576 h 10000"/>
              <a:gd name="connsiteX4" fmla="*/ 8115 w 10000"/>
              <a:gd name="connsiteY4" fmla="*/ 7478 h 10000"/>
              <a:gd name="connsiteX5" fmla="*/ 8825 w 10000"/>
              <a:gd name="connsiteY5" fmla="*/ 4508 h 10000"/>
              <a:gd name="connsiteX6" fmla="*/ 9633 w 10000"/>
              <a:gd name="connsiteY6" fmla="*/ 1774 h 10000"/>
              <a:gd name="connsiteX7" fmla="*/ 10000 w 10000"/>
              <a:gd name="connsiteY7" fmla="*/ 0 h 10000"/>
              <a:gd name="connsiteX0" fmla="*/ 0 w 10000"/>
              <a:gd name="connsiteY0" fmla="*/ 10000 h 10000"/>
              <a:gd name="connsiteX1" fmla="*/ 1794 w 10000"/>
              <a:gd name="connsiteY1" fmla="*/ 9898 h 10000"/>
              <a:gd name="connsiteX2" fmla="*/ 4040 w 10000"/>
              <a:gd name="connsiteY2" fmla="*/ 9525 h 10000"/>
              <a:gd name="connsiteX3" fmla="*/ 6013 w 10000"/>
              <a:gd name="connsiteY3" fmla="*/ 8576 h 10000"/>
              <a:gd name="connsiteX4" fmla="*/ 8115 w 10000"/>
              <a:gd name="connsiteY4" fmla="*/ 7478 h 10000"/>
              <a:gd name="connsiteX5" fmla="*/ 9123 w 10000"/>
              <a:gd name="connsiteY5" fmla="*/ 4602 h 10000"/>
              <a:gd name="connsiteX6" fmla="*/ 9633 w 10000"/>
              <a:gd name="connsiteY6" fmla="*/ 1774 h 10000"/>
              <a:gd name="connsiteX7" fmla="*/ 10000 w 10000"/>
              <a:gd name="connsiteY7" fmla="*/ 0 h 10000"/>
              <a:gd name="connsiteX0" fmla="*/ 0 w 10000"/>
              <a:gd name="connsiteY0" fmla="*/ 10000 h 10000"/>
              <a:gd name="connsiteX1" fmla="*/ 1794 w 10000"/>
              <a:gd name="connsiteY1" fmla="*/ 9898 h 10000"/>
              <a:gd name="connsiteX2" fmla="*/ 4040 w 10000"/>
              <a:gd name="connsiteY2" fmla="*/ 9525 h 10000"/>
              <a:gd name="connsiteX3" fmla="*/ 6572 w 10000"/>
              <a:gd name="connsiteY3" fmla="*/ 9138 h 10000"/>
              <a:gd name="connsiteX4" fmla="*/ 8115 w 10000"/>
              <a:gd name="connsiteY4" fmla="*/ 7478 h 10000"/>
              <a:gd name="connsiteX5" fmla="*/ 9123 w 10000"/>
              <a:gd name="connsiteY5" fmla="*/ 4602 h 10000"/>
              <a:gd name="connsiteX6" fmla="*/ 9633 w 10000"/>
              <a:gd name="connsiteY6" fmla="*/ 1774 h 10000"/>
              <a:gd name="connsiteX7" fmla="*/ 10000 w 10000"/>
              <a:gd name="connsiteY7" fmla="*/ 0 h 10000"/>
              <a:gd name="connsiteX0" fmla="*/ 0 w 10000"/>
              <a:gd name="connsiteY0" fmla="*/ 10000 h 10000"/>
              <a:gd name="connsiteX1" fmla="*/ 1794 w 10000"/>
              <a:gd name="connsiteY1" fmla="*/ 9898 h 10000"/>
              <a:gd name="connsiteX2" fmla="*/ 5195 w 10000"/>
              <a:gd name="connsiteY2" fmla="*/ 9666 h 10000"/>
              <a:gd name="connsiteX3" fmla="*/ 6572 w 10000"/>
              <a:gd name="connsiteY3" fmla="*/ 9138 h 10000"/>
              <a:gd name="connsiteX4" fmla="*/ 8115 w 10000"/>
              <a:gd name="connsiteY4" fmla="*/ 7478 h 10000"/>
              <a:gd name="connsiteX5" fmla="*/ 9123 w 10000"/>
              <a:gd name="connsiteY5" fmla="*/ 4602 h 10000"/>
              <a:gd name="connsiteX6" fmla="*/ 9633 w 10000"/>
              <a:gd name="connsiteY6" fmla="*/ 1774 h 10000"/>
              <a:gd name="connsiteX7" fmla="*/ 10000 w 10000"/>
              <a:gd name="connsiteY7" fmla="*/ 0 h 10000"/>
              <a:gd name="connsiteX0" fmla="*/ 0 w 10000"/>
              <a:gd name="connsiteY0" fmla="*/ 10000 h 10015"/>
              <a:gd name="connsiteX1" fmla="*/ 3694 w 10000"/>
              <a:gd name="connsiteY1" fmla="*/ 9992 h 10015"/>
              <a:gd name="connsiteX2" fmla="*/ 5195 w 10000"/>
              <a:gd name="connsiteY2" fmla="*/ 9666 h 10015"/>
              <a:gd name="connsiteX3" fmla="*/ 6572 w 10000"/>
              <a:gd name="connsiteY3" fmla="*/ 9138 h 10015"/>
              <a:gd name="connsiteX4" fmla="*/ 8115 w 10000"/>
              <a:gd name="connsiteY4" fmla="*/ 7478 h 10015"/>
              <a:gd name="connsiteX5" fmla="*/ 9123 w 10000"/>
              <a:gd name="connsiteY5" fmla="*/ 4602 h 10015"/>
              <a:gd name="connsiteX6" fmla="*/ 9633 w 10000"/>
              <a:gd name="connsiteY6" fmla="*/ 1774 h 10015"/>
              <a:gd name="connsiteX7" fmla="*/ 10000 w 10000"/>
              <a:gd name="connsiteY7" fmla="*/ 0 h 10015"/>
              <a:gd name="connsiteX0" fmla="*/ 0 w 10000"/>
              <a:gd name="connsiteY0" fmla="*/ 10000 h 10015"/>
              <a:gd name="connsiteX1" fmla="*/ 3694 w 10000"/>
              <a:gd name="connsiteY1" fmla="*/ 9992 h 10015"/>
              <a:gd name="connsiteX2" fmla="*/ 5195 w 10000"/>
              <a:gd name="connsiteY2" fmla="*/ 9666 h 10015"/>
              <a:gd name="connsiteX3" fmla="*/ 6572 w 10000"/>
              <a:gd name="connsiteY3" fmla="*/ 9138 h 10015"/>
              <a:gd name="connsiteX4" fmla="*/ 8115 w 10000"/>
              <a:gd name="connsiteY4" fmla="*/ 7478 h 10015"/>
              <a:gd name="connsiteX5" fmla="*/ 9123 w 10000"/>
              <a:gd name="connsiteY5" fmla="*/ 4602 h 10015"/>
              <a:gd name="connsiteX6" fmla="*/ 9633 w 10000"/>
              <a:gd name="connsiteY6" fmla="*/ 1774 h 10015"/>
              <a:gd name="connsiteX7" fmla="*/ 10000 w 10000"/>
              <a:gd name="connsiteY7" fmla="*/ 0 h 10015"/>
              <a:gd name="connsiteX0" fmla="*/ 0 w 9963"/>
              <a:gd name="connsiteY0" fmla="*/ 10094 h 10094"/>
              <a:gd name="connsiteX1" fmla="*/ 3657 w 9963"/>
              <a:gd name="connsiteY1" fmla="*/ 9992 h 10094"/>
              <a:gd name="connsiteX2" fmla="*/ 5158 w 9963"/>
              <a:gd name="connsiteY2" fmla="*/ 9666 h 10094"/>
              <a:gd name="connsiteX3" fmla="*/ 6535 w 9963"/>
              <a:gd name="connsiteY3" fmla="*/ 9138 h 10094"/>
              <a:gd name="connsiteX4" fmla="*/ 8078 w 9963"/>
              <a:gd name="connsiteY4" fmla="*/ 7478 h 10094"/>
              <a:gd name="connsiteX5" fmla="*/ 9086 w 9963"/>
              <a:gd name="connsiteY5" fmla="*/ 4602 h 10094"/>
              <a:gd name="connsiteX6" fmla="*/ 9596 w 9963"/>
              <a:gd name="connsiteY6" fmla="*/ 1774 h 10094"/>
              <a:gd name="connsiteX7" fmla="*/ 9963 w 9963"/>
              <a:gd name="connsiteY7" fmla="*/ 0 h 10094"/>
              <a:gd name="connsiteX0" fmla="*/ 0 w 9850"/>
              <a:gd name="connsiteY0" fmla="*/ 10000 h 10000"/>
              <a:gd name="connsiteX1" fmla="*/ 3671 w 9850"/>
              <a:gd name="connsiteY1" fmla="*/ 9899 h 10000"/>
              <a:gd name="connsiteX2" fmla="*/ 5177 w 9850"/>
              <a:gd name="connsiteY2" fmla="*/ 9576 h 10000"/>
              <a:gd name="connsiteX3" fmla="*/ 6559 w 9850"/>
              <a:gd name="connsiteY3" fmla="*/ 9053 h 10000"/>
              <a:gd name="connsiteX4" fmla="*/ 8108 w 9850"/>
              <a:gd name="connsiteY4" fmla="*/ 7408 h 10000"/>
              <a:gd name="connsiteX5" fmla="*/ 9120 w 9850"/>
              <a:gd name="connsiteY5" fmla="*/ 4559 h 10000"/>
              <a:gd name="connsiteX6" fmla="*/ 9632 w 9850"/>
              <a:gd name="connsiteY6" fmla="*/ 1757 h 10000"/>
              <a:gd name="connsiteX7" fmla="*/ 9850 w 9850"/>
              <a:gd name="connsiteY7" fmla="*/ 0 h 10000"/>
              <a:gd name="connsiteX0" fmla="*/ 0 w 10000"/>
              <a:gd name="connsiteY0" fmla="*/ 10000 h 10000"/>
              <a:gd name="connsiteX1" fmla="*/ 3727 w 10000"/>
              <a:gd name="connsiteY1" fmla="*/ 9899 h 10000"/>
              <a:gd name="connsiteX2" fmla="*/ 5256 w 10000"/>
              <a:gd name="connsiteY2" fmla="*/ 9576 h 10000"/>
              <a:gd name="connsiteX3" fmla="*/ 6697 w 10000"/>
              <a:gd name="connsiteY3" fmla="*/ 9099 h 10000"/>
              <a:gd name="connsiteX4" fmla="*/ 8231 w 10000"/>
              <a:gd name="connsiteY4" fmla="*/ 7408 h 10000"/>
              <a:gd name="connsiteX5" fmla="*/ 9259 w 10000"/>
              <a:gd name="connsiteY5" fmla="*/ 4559 h 10000"/>
              <a:gd name="connsiteX6" fmla="*/ 9779 w 10000"/>
              <a:gd name="connsiteY6" fmla="*/ 1757 h 10000"/>
              <a:gd name="connsiteX7" fmla="*/ 10000 w 10000"/>
              <a:gd name="connsiteY7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566" y="9983"/>
                  <a:pt x="2850" y="9969"/>
                  <a:pt x="3727" y="9899"/>
                </a:cubicBezTo>
                <a:cubicBezTo>
                  <a:pt x="4603" y="9829"/>
                  <a:pt x="4761" y="9709"/>
                  <a:pt x="5256" y="9576"/>
                </a:cubicBezTo>
                <a:cubicBezTo>
                  <a:pt x="5751" y="9443"/>
                  <a:pt x="6200" y="9461"/>
                  <a:pt x="6697" y="9099"/>
                </a:cubicBezTo>
                <a:cubicBezTo>
                  <a:pt x="7193" y="8737"/>
                  <a:pt x="7804" y="8165"/>
                  <a:pt x="8231" y="7408"/>
                </a:cubicBezTo>
                <a:cubicBezTo>
                  <a:pt x="8658" y="6651"/>
                  <a:pt x="9001" y="5501"/>
                  <a:pt x="9259" y="4559"/>
                </a:cubicBezTo>
                <a:cubicBezTo>
                  <a:pt x="9517" y="3617"/>
                  <a:pt x="9576" y="2496"/>
                  <a:pt x="9779" y="1757"/>
                </a:cubicBezTo>
                <a:cubicBezTo>
                  <a:pt x="9982" y="1018"/>
                  <a:pt x="9872" y="672"/>
                  <a:pt x="10000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srgbClr val="010066"/>
              </a:solidFill>
            </a:endParaRPr>
          </a:p>
        </p:txBody>
      </p:sp>
      <p:sp>
        <p:nvSpPr>
          <p:cNvPr id="76" name="Rectangle 5">
            <a:extLst>
              <a:ext uri="{FF2B5EF4-FFF2-40B4-BE49-F238E27FC236}">
                <a16:creationId xmlns:a16="http://schemas.microsoft.com/office/drawing/2014/main" id="{891E495B-51AE-C838-926B-F7E6C1D52559}"/>
              </a:ext>
            </a:extLst>
          </p:cNvPr>
          <p:cNvSpPr txBox="1">
            <a:spLocks noChangeArrowheads="1"/>
          </p:cNvSpPr>
          <p:nvPr/>
        </p:nvSpPr>
        <p:spPr>
          <a:xfrm>
            <a:off x="376518" y="119521"/>
            <a:ext cx="8229600" cy="679263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7030A0"/>
                </a:solidFill>
              </a:rPr>
              <a:t>Exponential functions</a:t>
            </a:r>
            <a:endParaRPr lang="en-GB" altLang="en-US" dirty="0">
              <a:solidFill>
                <a:srgbClr val="7030A0"/>
              </a:solidFill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CBBB9392-E404-71A6-A601-EC5872D29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53" y="4496592"/>
            <a:ext cx="4294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draw the graph connecting all the points with a smooth curve.</a:t>
            </a:r>
          </a:p>
        </p:txBody>
      </p:sp>
    </p:spTree>
    <p:extLst>
      <p:ext uri="{BB962C8B-B14F-4D97-AF65-F5344CB8AC3E}">
        <p14:creationId xmlns:p14="http://schemas.microsoft.com/office/powerpoint/2010/main" val="188883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7" grpId="0" autoUpdateAnimBg="0"/>
      <p:bldP spid="38" grpId="0" autoUpdateAnimBg="0"/>
      <p:bldP spid="44" grpId="0"/>
      <p:bldP spid="71" grpId="0" animBg="1"/>
      <p:bldP spid="72" grpId="0" animBg="1"/>
      <p:bldP spid="73" grpId="0" animBg="1"/>
      <p:bldP spid="74" grpId="0" animBg="1"/>
      <p:bldP spid="75" grpId="0" animBg="1"/>
      <p:bldP spid="78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380680" y="1006965"/>
            <a:ext cx="6663595" cy="461665"/>
          </a:xfrm>
          <a:prstGeom prst="rect">
            <a:avLst/>
          </a:prstGeom>
          <a:solidFill>
            <a:srgbClr val="FFFFB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Draw a graph of the function 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f(x)</a:t>
            </a:r>
            <a:r>
              <a:rPr lang="en-GB" dirty="0">
                <a:solidFill>
                  <a:srgbClr val="010066"/>
                </a:solidFill>
              </a:rPr>
              <a:t> = 3</a:t>
            </a:r>
            <a:r>
              <a:rPr lang="en-GB" i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 </a:t>
            </a:r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GB" dirty="0">
                <a:solidFill>
                  <a:srgbClr val="010066"/>
                </a:solidFill>
              </a:rPr>
              <a:t> -2 ≤ 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 ≤ 2.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529393" y="2600142"/>
            <a:ext cx="3949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Sketch the graph</a:t>
            </a: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529392" y="1954496"/>
            <a:ext cx="3402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2: Using GDC</a:t>
            </a:r>
          </a:p>
        </p:txBody>
      </p:sp>
      <p:grpSp>
        <p:nvGrpSpPr>
          <p:cNvPr id="50" name="Group 5"/>
          <p:cNvGrpSpPr>
            <a:grpSpLocks/>
          </p:cNvGrpSpPr>
          <p:nvPr/>
        </p:nvGrpSpPr>
        <p:grpSpPr bwMode="auto">
          <a:xfrm>
            <a:off x="5209842" y="1684319"/>
            <a:ext cx="3831431" cy="3811191"/>
            <a:chOff x="336" y="624"/>
            <a:chExt cx="3218" cy="3201"/>
          </a:xfrm>
        </p:grpSpPr>
        <p:pic>
          <p:nvPicPr>
            <p:cNvPr id="51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8" y="624"/>
              <a:ext cx="3193" cy="3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Line 7"/>
            <p:cNvSpPr>
              <a:spLocks noChangeShapeType="1"/>
            </p:cNvSpPr>
            <p:nvPr/>
          </p:nvSpPr>
          <p:spPr bwMode="auto">
            <a:xfrm>
              <a:off x="1942" y="624"/>
              <a:ext cx="0" cy="31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53" name="Line 8"/>
            <p:cNvSpPr>
              <a:spLocks noChangeShapeType="1"/>
            </p:cNvSpPr>
            <p:nvPr/>
          </p:nvSpPr>
          <p:spPr bwMode="auto">
            <a:xfrm>
              <a:off x="336" y="2579"/>
              <a:ext cx="32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GB" sz="1800"/>
            </a:p>
          </p:txBody>
        </p:sp>
        <p:sp>
          <p:nvSpPr>
            <p:cNvPr id="54" name="Text Box 9"/>
            <p:cNvSpPr txBox="1">
              <a:spLocks noChangeArrowheads="1"/>
            </p:cNvSpPr>
            <p:nvPr/>
          </p:nvSpPr>
          <p:spPr bwMode="auto">
            <a:xfrm>
              <a:off x="1434" y="2579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–1</a:t>
              </a:r>
            </a:p>
          </p:txBody>
        </p:sp>
        <p:sp>
          <p:nvSpPr>
            <p:cNvPr id="55" name="Text Box 10"/>
            <p:cNvSpPr txBox="1">
              <a:spLocks noChangeArrowheads="1"/>
            </p:cNvSpPr>
            <p:nvPr/>
          </p:nvSpPr>
          <p:spPr bwMode="auto">
            <a:xfrm>
              <a:off x="1079" y="2579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–2</a:t>
              </a:r>
            </a:p>
          </p:txBody>
        </p:sp>
        <p:sp>
          <p:nvSpPr>
            <p:cNvPr id="56" name="Text Box 11"/>
            <p:cNvSpPr txBox="1">
              <a:spLocks noChangeArrowheads="1"/>
            </p:cNvSpPr>
            <p:nvPr/>
          </p:nvSpPr>
          <p:spPr bwMode="auto">
            <a:xfrm>
              <a:off x="725" y="2579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–3</a:t>
              </a:r>
            </a:p>
          </p:txBody>
        </p:sp>
        <p:sp>
          <p:nvSpPr>
            <p:cNvPr id="57" name="Text Box 12"/>
            <p:cNvSpPr txBox="1">
              <a:spLocks noChangeArrowheads="1"/>
            </p:cNvSpPr>
            <p:nvPr/>
          </p:nvSpPr>
          <p:spPr bwMode="auto">
            <a:xfrm>
              <a:off x="371" y="2579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–4</a:t>
              </a:r>
            </a:p>
          </p:txBody>
        </p:sp>
        <p:sp>
          <p:nvSpPr>
            <p:cNvPr id="58" name="Text Box 13"/>
            <p:cNvSpPr txBox="1">
              <a:spLocks noChangeArrowheads="1"/>
            </p:cNvSpPr>
            <p:nvPr/>
          </p:nvSpPr>
          <p:spPr bwMode="auto">
            <a:xfrm>
              <a:off x="1753" y="2579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0</a:t>
              </a:r>
            </a:p>
          </p:txBody>
        </p:sp>
        <p:sp>
          <p:nvSpPr>
            <p:cNvPr id="59" name="Text Box 14"/>
            <p:cNvSpPr txBox="1">
              <a:spLocks noChangeArrowheads="1"/>
            </p:cNvSpPr>
            <p:nvPr/>
          </p:nvSpPr>
          <p:spPr bwMode="auto">
            <a:xfrm>
              <a:off x="2190" y="2579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1</a:t>
              </a:r>
            </a:p>
          </p:txBody>
        </p:sp>
        <p:sp>
          <p:nvSpPr>
            <p:cNvPr id="60" name="Text Box 15"/>
            <p:cNvSpPr txBox="1">
              <a:spLocks noChangeArrowheads="1"/>
            </p:cNvSpPr>
            <p:nvPr/>
          </p:nvSpPr>
          <p:spPr bwMode="auto">
            <a:xfrm>
              <a:off x="2545" y="2579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2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2901" y="2579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3</a:t>
              </a:r>
            </a:p>
          </p:txBody>
        </p:sp>
        <p:sp>
          <p:nvSpPr>
            <p:cNvPr id="62" name="Text Box 17"/>
            <p:cNvSpPr txBox="1">
              <a:spLocks noChangeArrowheads="1"/>
            </p:cNvSpPr>
            <p:nvPr/>
          </p:nvSpPr>
          <p:spPr bwMode="auto">
            <a:xfrm>
              <a:off x="3257" y="2579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4</a:t>
              </a:r>
            </a:p>
          </p:txBody>
        </p:sp>
        <p:sp>
          <p:nvSpPr>
            <p:cNvPr id="63" name="Text Box 18"/>
            <p:cNvSpPr txBox="1">
              <a:spLocks noChangeArrowheads="1"/>
            </p:cNvSpPr>
            <p:nvPr/>
          </p:nvSpPr>
          <p:spPr bwMode="auto">
            <a:xfrm>
              <a:off x="1664" y="2796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–2</a:t>
              </a:r>
            </a:p>
          </p:txBody>
        </p:sp>
        <p:sp>
          <p:nvSpPr>
            <p:cNvPr id="64" name="Text Box 19"/>
            <p:cNvSpPr txBox="1">
              <a:spLocks noChangeArrowheads="1"/>
            </p:cNvSpPr>
            <p:nvPr/>
          </p:nvSpPr>
          <p:spPr bwMode="auto">
            <a:xfrm>
              <a:off x="1664" y="3150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–4</a:t>
              </a:r>
            </a:p>
          </p:txBody>
        </p:sp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1664" y="3504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–6</a:t>
              </a:r>
            </a:p>
          </p:txBody>
        </p:sp>
        <p:sp>
          <p:nvSpPr>
            <p:cNvPr id="66" name="Text Box 21"/>
            <p:cNvSpPr txBox="1">
              <a:spLocks noChangeArrowheads="1"/>
            </p:cNvSpPr>
            <p:nvPr/>
          </p:nvSpPr>
          <p:spPr bwMode="auto">
            <a:xfrm>
              <a:off x="1753" y="2088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2</a:t>
              </a:r>
            </a:p>
          </p:txBody>
        </p:sp>
        <p:sp>
          <p:nvSpPr>
            <p:cNvPr id="67" name="Text Box 22"/>
            <p:cNvSpPr txBox="1">
              <a:spLocks noChangeArrowheads="1"/>
            </p:cNvSpPr>
            <p:nvPr/>
          </p:nvSpPr>
          <p:spPr bwMode="auto">
            <a:xfrm>
              <a:off x="1753" y="1734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4</a:t>
              </a:r>
            </a:p>
          </p:txBody>
        </p:sp>
        <p:sp>
          <p:nvSpPr>
            <p:cNvPr id="68" name="Text Box 23"/>
            <p:cNvSpPr txBox="1">
              <a:spLocks noChangeArrowheads="1"/>
            </p:cNvSpPr>
            <p:nvPr/>
          </p:nvSpPr>
          <p:spPr bwMode="auto">
            <a:xfrm>
              <a:off x="1753" y="1380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6</a:t>
              </a:r>
            </a:p>
          </p:txBody>
        </p:sp>
        <p:sp>
          <p:nvSpPr>
            <p:cNvPr id="69" name="Text Box 24"/>
            <p:cNvSpPr txBox="1">
              <a:spLocks noChangeArrowheads="1"/>
            </p:cNvSpPr>
            <p:nvPr/>
          </p:nvSpPr>
          <p:spPr bwMode="auto">
            <a:xfrm>
              <a:off x="1753" y="1026"/>
              <a:ext cx="23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8</a:t>
              </a:r>
            </a:p>
          </p:txBody>
        </p:sp>
        <p:sp>
          <p:nvSpPr>
            <p:cNvPr id="70" name="Text Box 25"/>
            <p:cNvSpPr txBox="1">
              <a:spLocks noChangeArrowheads="1"/>
            </p:cNvSpPr>
            <p:nvPr/>
          </p:nvSpPr>
          <p:spPr bwMode="auto">
            <a:xfrm>
              <a:off x="1664" y="672"/>
              <a:ext cx="3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500"/>
                <a:t>10</a:t>
              </a:r>
            </a:p>
          </p:txBody>
        </p:sp>
      </p:grpSp>
      <p:sp>
        <p:nvSpPr>
          <p:cNvPr id="71" name="Oval 32"/>
          <p:cNvSpPr>
            <a:spLocks noChangeArrowheads="1"/>
          </p:cNvSpPr>
          <p:nvPr/>
        </p:nvSpPr>
        <p:spPr bwMode="auto">
          <a:xfrm>
            <a:off x="7087559" y="3765797"/>
            <a:ext cx="41148" cy="41148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3" name="Oval 32"/>
          <p:cNvSpPr>
            <a:spLocks noChangeArrowheads="1"/>
          </p:cNvSpPr>
          <p:nvPr/>
        </p:nvSpPr>
        <p:spPr bwMode="auto">
          <a:xfrm>
            <a:off x="7936639" y="2080303"/>
            <a:ext cx="41148" cy="41148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5" name="Oval 32"/>
          <p:cNvSpPr>
            <a:spLocks noChangeArrowheads="1"/>
          </p:cNvSpPr>
          <p:nvPr/>
        </p:nvSpPr>
        <p:spPr bwMode="auto">
          <a:xfrm flipH="1">
            <a:off x="6262256" y="3953343"/>
            <a:ext cx="41148" cy="37545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8" name="Freeform 31"/>
          <p:cNvSpPr>
            <a:spLocks/>
          </p:cNvSpPr>
          <p:nvPr/>
        </p:nvSpPr>
        <p:spPr bwMode="auto">
          <a:xfrm>
            <a:off x="5240892" y="1715911"/>
            <a:ext cx="2779687" cy="2271995"/>
          </a:xfrm>
          <a:custGeom>
            <a:avLst/>
            <a:gdLst>
              <a:gd name="T0" fmla="*/ 0 w 953"/>
              <a:gd name="T1" fmla="*/ 590 h 590"/>
              <a:gd name="T2" fmla="*/ 171 w 953"/>
              <a:gd name="T3" fmla="*/ 584 h 590"/>
              <a:gd name="T4" fmla="*/ 385 w 953"/>
              <a:gd name="T5" fmla="*/ 562 h 590"/>
              <a:gd name="T6" fmla="*/ 573 w 953"/>
              <a:gd name="T7" fmla="*/ 506 h 590"/>
              <a:gd name="T8" fmla="*/ 713 w 953"/>
              <a:gd name="T9" fmla="*/ 408 h 590"/>
              <a:gd name="T10" fmla="*/ 841 w 953"/>
              <a:gd name="T11" fmla="*/ 266 h 590"/>
              <a:gd name="T12" fmla="*/ 911 w 953"/>
              <a:gd name="T13" fmla="*/ 124 h 590"/>
              <a:gd name="T14" fmla="*/ 953 w 953"/>
              <a:gd name="T15" fmla="*/ 0 h 590"/>
              <a:gd name="connsiteX0" fmla="*/ 0 w 10000"/>
              <a:gd name="connsiteY0" fmla="*/ 10000 h 10000"/>
              <a:gd name="connsiteX1" fmla="*/ 1794 w 10000"/>
              <a:gd name="connsiteY1" fmla="*/ 9898 h 10000"/>
              <a:gd name="connsiteX2" fmla="*/ 4040 w 10000"/>
              <a:gd name="connsiteY2" fmla="*/ 9525 h 10000"/>
              <a:gd name="connsiteX3" fmla="*/ 6013 w 10000"/>
              <a:gd name="connsiteY3" fmla="*/ 8576 h 10000"/>
              <a:gd name="connsiteX4" fmla="*/ 7482 w 10000"/>
              <a:gd name="connsiteY4" fmla="*/ 6915 h 10000"/>
              <a:gd name="connsiteX5" fmla="*/ 8825 w 10000"/>
              <a:gd name="connsiteY5" fmla="*/ 4508 h 10000"/>
              <a:gd name="connsiteX6" fmla="*/ 9633 w 10000"/>
              <a:gd name="connsiteY6" fmla="*/ 1774 h 10000"/>
              <a:gd name="connsiteX7" fmla="*/ 10000 w 10000"/>
              <a:gd name="connsiteY7" fmla="*/ 0 h 10000"/>
              <a:gd name="connsiteX0" fmla="*/ 0 w 10000"/>
              <a:gd name="connsiteY0" fmla="*/ 10000 h 10000"/>
              <a:gd name="connsiteX1" fmla="*/ 1794 w 10000"/>
              <a:gd name="connsiteY1" fmla="*/ 9898 h 10000"/>
              <a:gd name="connsiteX2" fmla="*/ 4040 w 10000"/>
              <a:gd name="connsiteY2" fmla="*/ 9525 h 10000"/>
              <a:gd name="connsiteX3" fmla="*/ 6013 w 10000"/>
              <a:gd name="connsiteY3" fmla="*/ 8576 h 10000"/>
              <a:gd name="connsiteX4" fmla="*/ 8115 w 10000"/>
              <a:gd name="connsiteY4" fmla="*/ 7478 h 10000"/>
              <a:gd name="connsiteX5" fmla="*/ 8825 w 10000"/>
              <a:gd name="connsiteY5" fmla="*/ 4508 h 10000"/>
              <a:gd name="connsiteX6" fmla="*/ 9633 w 10000"/>
              <a:gd name="connsiteY6" fmla="*/ 1774 h 10000"/>
              <a:gd name="connsiteX7" fmla="*/ 10000 w 10000"/>
              <a:gd name="connsiteY7" fmla="*/ 0 h 10000"/>
              <a:gd name="connsiteX0" fmla="*/ 0 w 10000"/>
              <a:gd name="connsiteY0" fmla="*/ 10000 h 10000"/>
              <a:gd name="connsiteX1" fmla="*/ 1794 w 10000"/>
              <a:gd name="connsiteY1" fmla="*/ 9898 h 10000"/>
              <a:gd name="connsiteX2" fmla="*/ 4040 w 10000"/>
              <a:gd name="connsiteY2" fmla="*/ 9525 h 10000"/>
              <a:gd name="connsiteX3" fmla="*/ 6013 w 10000"/>
              <a:gd name="connsiteY3" fmla="*/ 8576 h 10000"/>
              <a:gd name="connsiteX4" fmla="*/ 8115 w 10000"/>
              <a:gd name="connsiteY4" fmla="*/ 7478 h 10000"/>
              <a:gd name="connsiteX5" fmla="*/ 9123 w 10000"/>
              <a:gd name="connsiteY5" fmla="*/ 4602 h 10000"/>
              <a:gd name="connsiteX6" fmla="*/ 9633 w 10000"/>
              <a:gd name="connsiteY6" fmla="*/ 1774 h 10000"/>
              <a:gd name="connsiteX7" fmla="*/ 10000 w 10000"/>
              <a:gd name="connsiteY7" fmla="*/ 0 h 10000"/>
              <a:gd name="connsiteX0" fmla="*/ 0 w 10000"/>
              <a:gd name="connsiteY0" fmla="*/ 10000 h 10000"/>
              <a:gd name="connsiteX1" fmla="*/ 1794 w 10000"/>
              <a:gd name="connsiteY1" fmla="*/ 9898 h 10000"/>
              <a:gd name="connsiteX2" fmla="*/ 4040 w 10000"/>
              <a:gd name="connsiteY2" fmla="*/ 9525 h 10000"/>
              <a:gd name="connsiteX3" fmla="*/ 6572 w 10000"/>
              <a:gd name="connsiteY3" fmla="*/ 9138 h 10000"/>
              <a:gd name="connsiteX4" fmla="*/ 8115 w 10000"/>
              <a:gd name="connsiteY4" fmla="*/ 7478 h 10000"/>
              <a:gd name="connsiteX5" fmla="*/ 9123 w 10000"/>
              <a:gd name="connsiteY5" fmla="*/ 4602 h 10000"/>
              <a:gd name="connsiteX6" fmla="*/ 9633 w 10000"/>
              <a:gd name="connsiteY6" fmla="*/ 1774 h 10000"/>
              <a:gd name="connsiteX7" fmla="*/ 10000 w 10000"/>
              <a:gd name="connsiteY7" fmla="*/ 0 h 10000"/>
              <a:gd name="connsiteX0" fmla="*/ 0 w 10000"/>
              <a:gd name="connsiteY0" fmla="*/ 10000 h 10000"/>
              <a:gd name="connsiteX1" fmla="*/ 1794 w 10000"/>
              <a:gd name="connsiteY1" fmla="*/ 9898 h 10000"/>
              <a:gd name="connsiteX2" fmla="*/ 5195 w 10000"/>
              <a:gd name="connsiteY2" fmla="*/ 9666 h 10000"/>
              <a:gd name="connsiteX3" fmla="*/ 6572 w 10000"/>
              <a:gd name="connsiteY3" fmla="*/ 9138 h 10000"/>
              <a:gd name="connsiteX4" fmla="*/ 8115 w 10000"/>
              <a:gd name="connsiteY4" fmla="*/ 7478 h 10000"/>
              <a:gd name="connsiteX5" fmla="*/ 9123 w 10000"/>
              <a:gd name="connsiteY5" fmla="*/ 4602 h 10000"/>
              <a:gd name="connsiteX6" fmla="*/ 9633 w 10000"/>
              <a:gd name="connsiteY6" fmla="*/ 1774 h 10000"/>
              <a:gd name="connsiteX7" fmla="*/ 10000 w 10000"/>
              <a:gd name="connsiteY7" fmla="*/ 0 h 10000"/>
              <a:gd name="connsiteX0" fmla="*/ 0 w 10000"/>
              <a:gd name="connsiteY0" fmla="*/ 10000 h 10015"/>
              <a:gd name="connsiteX1" fmla="*/ 3694 w 10000"/>
              <a:gd name="connsiteY1" fmla="*/ 9992 h 10015"/>
              <a:gd name="connsiteX2" fmla="*/ 5195 w 10000"/>
              <a:gd name="connsiteY2" fmla="*/ 9666 h 10015"/>
              <a:gd name="connsiteX3" fmla="*/ 6572 w 10000"/>
              <a:gd name="connsiteY3" fmla="*/ 9138 h 10015"/>
              <a:gd name="connsiteX4" fmla="*/ 8115 w 10000"/>
              <a:gd name="connsiteY4" fmla="*/ 7478 h 10015"/>
              <a:gd name="connsiteX5" fmla="*/ 9123 w 10000"/>
              <a:gd name="connsiteY5" fmla="*/ 4602 h 10015"/>
              <a:gd name="connsiteX6" fmla="*/ 9633 w 10000"/>
              <a:gd name="connsiteY6" fmla="*/ 1774 h 10015"/>
              <a:gd name="connsiteX7" fmla="*/ 10000 w 10000"/>
              <a:gd name="connsiteY7" fmla="*/ 0 h 10015"/>
              <a:gd name="connsiteX0" fmla="*/ 0 w 10000"/>
              <a:gd name="connsiteY0" fmla="*/ 10000 h 10015"/>
              <a:gd name="connsiteX1" fmla="*/ 3694 w 10000"/>
              <a:gd name="connsiteY1" fmla="*/ 9992 h 10015"/>
              <a:gd name="connsiteX2" fmla="*/ 5195 w 10000"/>
              <a:gd name="connsiteY2" fmla="*/ 9666 h 10015"/>
              <a:gd name="connsiteX3" fmla="*/ 6572 w 10000"/>
              <a:gd name="connsiteY3" fmla="*/ 9138 h 10015"/>
              <a:gd name="connsiteX4" fmla="*/ 8115 w 10000"/>
              <a:gd name="connsiteY4" fmla="*/ 7478 h 10015"/>
              <a:gd name="connsiteX5" fmla="*/ 9123 w 10000"/>
              <a:gd name="connsiteY5" fmla="*/ 4602 h 10015"/>
              <a:gd name="connsiteX6" fmla="*/ 9633 w 10000"/>
              <a:gd name="connsiteY6" fmla="*/ 1774 h 10015"/>
              <a:gd name="connsiteX7" fmla="*/ 10000 w 10000"/>
              <a:gd name="connsiteY7" fmla="*/ 0 h 10015"/>
              <a:gd name="connsiteX0" fmla="*/ 0 w 9963"/>
              <a:gd name="connsiteY0" fmla="*/ 10094 h 10094"/>
              <a:gd name="connsiteX1" fmla="*/ 3657 w 9963"/>
              <a:gd name="connsiteY1" fmla="*/ 9992 h 10094"/>
              <a:gd name="connsiteX2" fmla="*/ 5158 w 9963"/>
              <a:gd name="connsiteY2" fmla="*/ 9666 h 10094"/>
              <a:gd name="connsiteX3" fmla="*/ 6535 w 9963"/>
              <a:gd name="connsiteY3" fmla="*/ 9138 h 10094"/>
              <a:gd name="connsiteX4" fmla="*/ 8078 w 9963"/>
              <a:gd name="connsiteY4" fmla="*/ 7478 h 10094"/>
              <a:gd name="connsiteX5" fmla="*/ 9086 w 9963"/>
              <a:gd name="connsiteY5" fmla="*/ 4602 h 10094"/>
              <a:gd name="connsiteX6" fmla="*/ 9596 w 9963"/>
              <a:gd name="connsiteY6" fmla="*/ 1774 h 10094"/>
              <a:gd name="connsiteX7" fmla="*/ 9963 w 9963"/>
              <a:gd name="connsiteY7" fmla="*/ 0 h 10094"/>
              <a:gd name="connsiteX0" fmla="*/ 0 w 9850"/>
              <a:gd name="connsiteY0" fmla="*/ 10000 h 10000"/>
              <a:gd name="connsiteX1" fmla="*/ 3671 w 9850"/>
              <a:gd name="connsiteY1" fmla="*/ 9899 h 10000"/>
              <a:gd name="connsiteX2" fmla="*/ 5177 w 9850"/>
              <a:gd name="connsiteY2" fmla="*/ 9576 h 10000"/>
              <a:gd name="connsiteX3" fmla="*/ 6559 w 9850"/>
              <a:gd name="connsiteY3" fmla="*/ 9053 h 10000"/>
              <a:gd name="connsiteX4" fmla="*/ 8108 w 9850"/>
              <a:gd name="connsiteY4" fmla="*/ 7408 h 10000"/>
              <a:gd name="connsiteX5" fmla="*/ 9120 w 9850"/>
              <a:gd name="connsiteY5" fmla="*/ 4559 h 10000"/>
              <a:gd name="connsiteX6" fmla="*/ 9632 w 9850"/>
              <a:gd name="connsiteY6" fmla="*/ 1757 h 10000"/>
              <a:gd name="connsiteX7" fmla="*/ 9850 w 9850"/>
              <a:gd name="connsiteY7" fmla="*/ 0 h 10000"/>
              <a:gd name="connsiteX0" fmla="*/ 0 w 10000"/>
              <a:gd name="connsiteY0" fmla="*/ 10000 h 10000"/>
              <a:gd name="connsiteX1" fmla="*/ 3727 w 10000"/>
              <a:gd name="connsiteY1" fmla="*/ 9899 h 10000"/>
              <a:gd name="connsiteX2" fmla="*/ 5256 w 10000"/>
              <a:gd name="connsiteY2" fmla="*/ 9576 h 10000"/>
              <a:gd name="connsiteX3" fmla="*/ 6697 w 10000"/>
              <a:gd name="connsiteY3" fmla="*/ 9099 h 10000"/>
              <a:gd name="connsiteX4" fmla="*/ 8231 w 10000"/>
              <a:gd name="connsiteY4" fmla="*/ 7408 h 10000"/>
              <a:gd name="connsiteX5" fmla="*/ 9259 w 10000"/>
              <a:gd name="connsiteY5" fmla="*/ 4559 h 10000"/>
              <a:gd name="connsiteX6" fmla="*/ 9779 w 10000"/>
              <a:gd name="connsiteY6" fmla="*/ 1757 h 10000"/>
              <a:gd name="connsiteX7" fmla="*/ 10000 w 10000"/>
              <a:gd name="connsiteY7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566" y="9983"/>
                  <a:pt x="2850" y="9969"/>
                  <a:pt x="3727" y="9899"/>
                </a:cubicBezTo>
                <a:cubicBezTo>
                  <a:pt x="4603" y="9829"/>
                  <a:pt x="4761" y="9709"/>
                  <a:pt x="5256" y="9576"/>
                </a:cubicBezTo>
                <a:cubicBezTo>
                  <a:pt x="5751" y="9443"/>
                  <a:pt x="6200" y="9461"/>
                  <a:pt x="6697" y="9099"/>
                </a:cubicBezTo>
                <a:cubicBezTo>
                  <a:pt x="7193" y="8737"/>
                  <a:pt x="7804" y="8165"/>
                  <a:pt x="8231" y="7408"/>
                </a:cubicBezTo>
                <a:cubicBezTo>
                  <a:pt x="8658" y="6651"/>
                  <a:pt x="9001" y="5501"/>
                  <a:pt x="9259" y="4559"/>
                </a:cubicBezTo>
                <a:cubicBezTo>
                  <a:pt x="9517" y="3617"/>
                  <a:pt x="9576" y="2496"/>
                  <a:pt x="9779" y="1757"/>
                </a:cubicBezTo>
                <a:cubicBezTo>
                  <a:pt x="9982" y="1018"/>
                  <a:pt x="9872" y="672"/>
                  <a:pt x="10000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srgbClr val="010066"/>
              </a:solidFill>
            </a:endParaRPr>
          </a:p>
        </p:txBody>
      </p:sp>
      <p:sp>
        <p:nvSpPr>
          <p:cNvPr id="76" name="Text Box 11"/>
          <p:cNvSpPr txBox="1">
            <a:spLocks noChangeArrowheads="1"/>
          </p:cNvSpPr>
          <p:nvPr/>
        </p:nvSpPr>
        <p:spPr bwMode="auto">
          <a:xfrm>
            <a:off x="512757" y="3089248"/>
            <a:ext cx="1714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</a:rPr>
              <a:t>y</a:t>
            </a:r>
            <a:r>
              <a:rPr lang="en-GB" dirty="0">
                <a:solidFill>
                  <a:srgbClr val="010066"/>
                </a:solidFill>
              </a:rPr>
              <a:t>-</a:t>
            </a:r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intercept</a:t>
            </a:r>
          </a:p>
        </p:txBody>
      </p:sp>
      <p:sp>
        <p:nvSpPr>
          <p:cNvPr id="77" name="Text Box 11"/>
          <p:cNvSpPr txBox="1">
            <a:spLocks noChangeArrowheads="1"/>
          </p:cNvSpPr>
          <p:nvPr/>
        </p:nvSpPr>
        <p:spPr bwMode="auto">
          <a:xfrm>
            <a:off x="512757" y="3823648"/>
            <a:ext cx="23699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Two other points</a:t>
            </a: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2308371" y="3061807"/>
            <a:ext cx="1417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(0,1)</a:t>
            </a:r>
          </a:p>
        </p:txBody>
      </p:sp>
      <p:sp>
        <p:nvSpPr>
          <p:cNvPr id="80" name="Text Box 11"/>
          <p:cNvSpPr txBox="1">
            <a:spLocks noChangeArrowheads="1"/>
          </p:cNvSpPr>
          <p:nvPr/>
        </p:nvSpPr>
        <p:spPr bwMode="auto">
          <a:xfrm>
            <a:off x="2878264" y="3847833"/>
            <a:ext cx="1417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(–2,     )</a:t>
            </a:r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2908735" y="4422033"/>
            <a:ext cx="1417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(2, 9)</a:t>
            </a:r>
          </a:p>
        </p:txBody>
      </p:sp>
      <p:sp>
        <p:nvSpPr>
          <p:cNvPr id="82" name="Text Box 80"/>
          <p:cNvSpPr txBox="1">
            <a:spLocks noChangeArrowheads="1"/>
          </p:cNvSpPr>
          <p:nvPr/>
        </p:nvSpPr>
        <p:spPr bwMode="auto">
          <a:xfrm>
            <a:off x="3467853" y="3675263"/>
            <a:ext cx="338554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1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83" name="Text Box 87"/>
          <p:cNvSpPr txBox="1">
            <a:spLocks noChangeArrowheads="1"/>
          </p:cNvSpPr>
          <p:nvPr/>
        </p:nvSpPr>
        <p:spPr bwMode="auto">
          <a:xfrm>
            <a:off x="3473231" y="4005470"/>
            <a:ext cx="338554" cy="4616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9</a:t>
            </a:r>
            <a:endParaRPr lang="en-GB" dirty="0">
              <a:solidFill>
                <a:srgbClr val="002060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3499970" y="4078665"/>
            <a:ext cx="274320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 Box 11"/>
          <p:cNvSpPr txBox="1">
            <a:spLocks noChangeArrowheads="1"/>
          </p:cNvSpPr>
          <p:nvPr/>
        </p:nvSpPr>
        <p:spPr bwMode="auto">
          <a:xfrm>
            <a:off x="7224318" y="3607095"/>
            <a:ext cx="14172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10066"/>
                </a:solidFill>
              </a:rPr>
              <a:t>(0,1)</a:t>
            </a:r>
          </a:p>
        </p:txBody>
      </p:sp>
      <p:sp>
        <p:nvSpPr>
          <p:cNvPr id="86" name="Text Box 11"/>
          <p:cNvSpPr txBox="1">
            <a:spLocks noChangeArrowheads="1"/>
          </p:cNvSpPr>
          <p:nvPr/>
        </p:nvSpPr>
        <p:spPr bwMode="auto">
          <a:xfrm>
            <a:off x="5798687" y="3664451"/>
            <a:ext cx="14172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10066"/>
                </a:solidFill>
              </a:rPr>
              <a:t>(-2,       )</a:t>
            </a:r>
          </a:p>
        </p:txBody>
      </p:sp>
      <p:sp>
        <p:nvSpPr>
          <p:cNvPr id="87" name="Text Box 80"/>
          <p:cNvSpPr txBox="1">
            <a:spLocks noChangeArrowheads="1"/>
          </p:cNvSpPr>
          <p:nvPr/>
        </p:nvSpPr>
        <p:spPr bwMode="auto">
          <a:xfrm>
            <a:off x="6074891" y="3585337"/>
            <a:ext cx="261610" cy="276999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1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88" name="Text Box 87"/>
          <p:cNvSpPr txBox="1">
            <a:spLocks noChangeArrowheads="1"/>
          </p:cNvSpPr>
          <p:nvPr/>
        </p:nvSpPr>
        <p:spPr bwMode="auto">
          <a:xfrm>
            <a:off x="6090212" y="3758865"/>
            <a:ext cx="261610" cy="276999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9</a:t>
            </a:r>
            <a:endParaRPr lang="en-GB" sz="1200" dirty="0">
              <a:solidFill>
                <a:srgbClr val="002060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6105301" y="3815089"/>
            <a:ext cx="173865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 Box 11"/>
          <p:cNvSpPr txBox="1">
            <a:spLocks noChangeArrowheads="1"/>
          </p:cNvSpPr>
          <p:nvPr/>
        </p:nvSpPr>
        <p:spPr bwMode="auto">
          <a:xfrm>
            <a:off x="7977787" y="1923886"/>
            <a:ext cx="9539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10066"/>
                </a:solidFill>
              </a:rPr>
              <a:t>(2,9)</a:t>
            </a:r>
          </a:p>
        </p:txBody>
      </p:sp>
      <p:sp>
        <p:nvSpPr>
          <p:cNvPr id="45" name="Rectangle 5">
            <a:extLst>
              <a:ext uri="{FF2B5EF4-FFF2-40B4-BE49-F238E27FC236}">
                <a16:creationId xmlns:a16="http://schemas.microsoft.com/office/drawing/2014/main" id="{C61320AB-6E2F-D5E8-C422-0484F521F5BB}"/>
              </a:ext>
            </a:extLst>
          </p:cNvPr>
          <p:cNvSpPr txBox="1">
            <a:spLocks noChangeArrowheads="1"/>
          </p:cNvSpPr>
          <p:nvPr/>
        </p:nvSpPr>
        <p:spPr>
          <a:xfrm>
            <a:off x="376518" y="119521"/>
            <a:ext cx="8229600" cy="679263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7030A0"/>
                </a:solidFill>
              </a:rPr>
              <a:t>Exponential functions</a:t>
            </a:r>
            <a:endParaRPr lang="en-GB" altLang="en-US" dirty="0">
              <a:solidFill>
                <a:srgbClr val="7030A0"/>
              </a:solidFill>
            </a:endParaRP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96BF8762-E74B-0961-F37A-A94469413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8" y="4825458"/>
            <a:ext cx="4294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draw the graph joining the points with a smooth curve asymptotic to the x-axis.</a:t>
            </a:r>
          </a:p>
        </p:txBody>
      </p:sp>
    </p:spTree>
    <p:extLst>
      <p:ext uri="{BB962C8B-B14F-4D97-AF65-F5344CB8AC3E}">
        <p14:creationId xmlns:p14="http://schemas.microsoft.com/office/powerpoint/2010/main" val="173439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4" grpId="0"/>
      <p:bldP spid="71" grpId="0" animBg="1"/>
      <p:bldP spid="73" grpId="0" animBg="1"/>
      <p:bldP spid="75" grpId="0" animBg="1"/>
      <p:bldP spid="78" grpId="0" animBg="1"/>
      <p:bldP spid="76" grpId="0"/>
      <p:bldP spid="77" grpId="0"/>
      <p:bldP spid="79" grpId="0"/>
      <p:bldP spid="80" grpId="0"/>
      <p:bldP spid="81" grpId="0"/>
      <p:bldP spid="82" grpId="0" autoUpdateAnimBg="0"/>
      <p:bldP spid="83" grpId="0" autoUpdateAnimBg="0"/>
      <p:bldP spid="85" grpId="0"/>
      <p:bldP spid="86" grpId="0"/>
      <p:bldP spid="87" grpId="0" autoUpdateAnimBg="0"/>
      <p:bldP spid="88" grpId="0" autoUpdateAnimBg="0"/>
      <p:bldP spid="90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381</TotalTime>
  <Words>1651</Words>
  <Application>Microsoft Office PowerPoint</Application>
  <PresentationFormat>On-screen Show (4:3)</PresentationFormat>
  <Paragraphs>261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Exponential functions</vt:lpstr>
      <vt:lpstr>Exponential functions</vt:lpstr>
      <vt:lpstr>PowerPoint Presentation</vt:lpstr>
      <vt:lpstr>PowerPoint Presentation</vt:lpstr>
      <vt:lpstr>PowerPoint Presentation</vt:lpstr>
      <vt:lpstr>PowerPoint Presentation</vt:lpstr>
      <vt:lpstr>Exponential functions</vt:lpstr>
      <vt:lpstr>PowerPoint Presentation</vt:lpstr>
      <vt:lpstr>PowerPoint Presentation</vt:lpstr>
      <vt:lpstr>The exponential graph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10</cp:revision>
  <dcterms:created xsi:type="dcterms:W3CDTF">2020-03-21T13:24:42Z</dcterms:created>
  <dcterms:modified xsi:type="dcterms:W3CDTF">2023-07-24T14:53:12Z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