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287" r:id="rId4"/>
    <p:sldId id="282" r:id="rId5"/>
    <p:sldId id="284" r:id="rId6"/>
    <p:sldId id="278" r:id="rId7"/>
    <p:sldId id="283" r:id="rId8"/>
    <p:sldId id="299" r:id="rId9"/>
    <p:sldId id="300" r:id="rId10"/>
    <p:sldId id="280" r:id="rId11"/>
    <p:sldId id="285" r:id="rId12"/>
    <p:sldId id="298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2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49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3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999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5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80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6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33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7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845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8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381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9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208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10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37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B9D6A00-6A08-44E9-AD3F-C620211DC443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8842B56-D49B-4777-B1D6-BBD0A3E1EF1E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6A65FC-6F1F-4DA4-B118-2B93901C8E50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80.png"/><Relationship Id="rId4" Type="http://schemas.openxmlformats.org/officeDocument/2006/relationships/image" Target="../media/image2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.bin"/><Relationship Id="rId3" Type="http://schemas.openxmlformats.org/officeDocument/2006/relationships/image" Target="../media/image25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8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61.png"/><Relationship Id="rId1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80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4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49.png"/><Relationship Id="rId17" Type="http://schemas.openxmlformats.org/officeDocument/2006/relationships/image" Target="../media/image53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8.png"/><Relationship Id="rId5" Type="http://schemas.openxmlformats.org/officeDocument/2006/relationships/image" Target="../media/image43.png"/><Relationship Id="rId15" Type="http://schemas.openxmlformats.org/officeDocument/2006/relationships/image" Target="../media/image51.png"/><Relationship Id="rId10" Type="http://schemas.openxmlformats.org/officeDocument/2006/relationships/image" Target="../media/image2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The reciprocal function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696200" cy="1600200"/>
          </a:xfrm>
        </p:spPr>
        <p:txBody>
          <a:bodyPr>
            <a:normAutofit/>
          </a:bodyPr>
          <a:lstStyle/>
          <a:p>
            <a:pPr marL="576263" indent="-576263"/>
            <a:r>
              <a:rPr lang="en-US" dirty="0"/>
              <a:t>LO: Sketch the reciprocal function stating the Domain and Range, equations of Horizontal and Vertical asymptotes.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530AD37-E85B-4220-82EC-89F26F8D1DC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C347BD5-9B1D-4ADE-84CE-06F595D6533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D4B1F-1546-4004-1AF1-42EECBEC3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AE5-1724-4BD8-9C26-C192A4512500}" type="datetime3">
              <a:rPr lang="en-US" smtClean="0"/>
              <a:t>24 July 2023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68" y="2314783"/>
            <a:ext cx="3884613" cy="4392612"/>
            <a:chOff x="386568" y="2314783"/>
            <a:chExt cx="3884613" cy="4392612"/>
          </a:xfrm>
        </p:grpSpPr>
        <p:sp>
          <p:nvSpPr>
            <p:cNvPr id="640003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79963" y="2377387"/>
              <a:ext cx="3371130" cy="3668308"/>
              <a:chOff x="679963" y="2377387"/>
              <a:chExt cx="3371130" cy="366830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693096" y="2377387"/>
                <a:ext cx="3357997" cy="3590435"/>
                <a:chOff x="693096" y="2377387"/>
                <a:chExt cx="3357997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357997" cy="3590435"/>
                  <a:chOff x="693096" y="2377387"/>
                  <a:chExt cx="3357997" cy="3590435"/>
                </a:xfrm>
              </p:grpSpPr>
              <p:cxnSp>
                <p:nvCxnSpPr>
                  <p:cNvPr id="5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0006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40005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121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5" name="53 CuadroTexto"/>
                  <p:cNvSpPr txBox="1"/>
                  <p:nvPr/>
                </p:nvSpPr>
                <p:spPr>
                  <a:xfrm>
                    <a:off x="1261315" y="552339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126" name="53 CuadroTexto"/>
                  <p:cNvSpPr txBox="1"/>
                  <p:nvPr/>
                </p:nvSpPr>
                <p:spPr>
                  <a:xfrm>
                    <a:off x="1590871" y="55458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127" name="53 CuadroTexto"/>
                  <p:cNvSpPr txBox="1"/>
                  <p:nvPr/>
                </p:nvSpPr>
                <p:spPr>
                  <a:xfrm>
                    <a:off x="1933300" y="553893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128" name="53 CuadroTexto"/>
                  <p:cNvSpPr txBox="1"/>
                  <p:nvPr/>
                </p:nvSpPr>
                <p:spPr>
                  <a:xfrm>
                    <a:off x="2278684" y="55458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129" name="53 CuadroTexto"/>
                  <p:cNvSpPr txBox="1"/>
                  <p:nvPr/>
                </p:nvSpPr>
                <p:spPr>
                  <a:xfrm>
                    <a:off x="2545531" y="5552994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130" name="53 CuadroTexto"/>
                  <p:cNvSpPr txBox="1"/>
                  <p:nvPr/>
                </p:nvSpPr>
                <p:spPr>
                  <a:xfrm>
                    <a:off x="2889529" y="5530022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131" name="53 CuadroTexto"/>
                  <p:cNvSpPr txBox="1"/>
                  <p:nvPr/>
                </p:nvSpPr>
                <p:spPr>
                  <a:xfrm>
                    <a:off x="3217485" y="552339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132" name="53 CuadroTexto"/>
                  <p:cNvSpPr txBox="1"/>
                  <p:nvPr/>
                </p:nvSpPr>
                <p:spPr>
                  <a:xfrm>
                    <a:off x="3545441" y="5532815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640009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142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143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144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145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146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147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148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149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42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4510635" y="2220615"/>
            <a:ext cx="46333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What do you notice about the values of x and f(x) in the table?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683568" y="620688"/>
            <a:ext cx="32993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Complete the table for 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 Box 15"/>
          <p:cNvSpPr txBox="1">
            <a:spLocks noChangeArrowheads="1"/>
          </p:cNvSpPr>
          <p:nvPr/>
        </p:nvSpPr>
        <p:spPr bwMode="auto">
          <a:xfrm>
            <a:off x="4520669" y="2989818"/>
            <a:ext cx="4666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 charset="0"/>
              </a:rPr>
              <a:t>The top and bottom rows of the table contain the same numbers but in reverse order.</a:t>
            </a:r>
          </a:p>
        </p:txBody>
      </p:sp>
      <p:sp>
        <p:nvSpPr>
          <p:cNvPr id="103" name="Text Box 15"/>
          <p:cNvSpPr txBox="1">
            <a:spLocks noChangeArrowheads="1"/>
          </p:cNvSpPr>
          <p:nvPr/>
        </p:nvSpPr>
        <p:spPr bwMode="auto">
          <a:xfrm>
            <a:off x="4567511" y="4279673"/>
            <a:ext cx="45196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If we reflect the graph in the line y = x What do you notice?</a:t>
            </a:r>
          </a:p>
        </p:txBody>
      </p:sp>
      <p:sp>
        <p:nvSpPr>
          <p:cNvPr id="3" name="Rectangle 2"/>
          <p:cNvSpPr/>
          <p:nvPr/>
        </p:nvSpPr>
        <p:spPr>
          <a:xfrm>
            <a:off x="4536488" y="5153333"/>
            <a:ext cx="4519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 charset="0"/>
              </a:rPr>
              <a:t>The function reflects onto itself.</a:t>
            </a: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2112963" y="1632794"/>
            <a:ext cx="419100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16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2771775" y="1628031"/>
            <a:ext cx="419100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10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47" name="Text Box 48"/>
          <p:cNvSpPr txBox="1">
            <a:spLocks noChangeArrowheads="1"/>
          </p:cNvSpPr>
          <p:nvPr/>
        </p:nvSpPr>
        <p:spPr bwMode="auto">
          <a:xfrm>
            <a:off x="3419475" y="1632794"/>
            <a:ext cx="301625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8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48" name="Text Box 49"/>
          <p:cNvSpPr txBox="1">
            <a:spLocks noChangeArrowheads="1"/>
          </p:cNvSpPr>
          <p:nvPr/>
        </p:nvSpPr>
        <p:spPr bwMode="auto">
          <a:xfrm>
            <a:off x="4140200" y="1632794"/>
            <a:ext cx="301625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4</a:t>
            </a: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4859338" y="1632794"/>
            <a:ext cx="301625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5508625" y="1632794"/>
            <a:ext cx="301625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9450" y="1105744"/>
            <a:ext cx="7332892" cy="1011070"/>
            <a:chOff x="679450" y="1105744"/>
            <a:chExt cx="7332892" cy="1011070"/>
          </a:xfrm>
        </p:grpSpPr>
        <p:pic>
          <p:nvPicPr>
            <p:cNvPr id="4105" name="Picture 9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4673" y="1599243"/>
              <a:ext cx="573848" cy="504056"/>
            </a:xfrm>
            <a:prstGeom prst="rect">
              <a:avLst/>
            </a:prstGeom>
            <a:noFill/>
          </p:spPr>
        </p:pic>
        <p:sp>
          <p:nvSpPr>
            <p:cNvPr id="105" name="Rectangle 43"/>
            <p:cNvSpPr>
              <a:spLocks noChangeArrowheads="1"/>
            </p:cNvSpPr>
            <p:nvPr/>
          </p:nvSpPr>
          <p:spPr bwMode="auto">
            <a:xfrm>
              <a:off x="5335885" y="1611989"/>
              <a:ext cx="6762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43"/>
            <p:cNvSpPr>
              <a:spLocks noChangeArrowheads="1"/>
            </p:cNvSpPr>
            <p:nvPr/>
          </p:nvSpPr>
          <p:spPr bwMode="auto">
            <a:xfrm>
              <a:off x="6016041" y="1611989"/>
              <a:ext cx="6762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679450" y="1105744"/>
              <a:ext cx="122078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 dirty="0">
                  <a:latin typeface="Times New Roman" pitchFamily="18" charset="0"/>
                </a:rPr>
                <a:t>x</a:t>
              </a:r>
              <a:endParaRPr lang="en-GB" b="1" i="1" dirty="0"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892300" y="1105744"/>
              <a:ext cx="7350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0.25</a:t>
              </a:r>
              <a:endParaRPr lang="en-GB" sz="1800" dirty="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27313" y="1105744"/>
              <a:ext cx="66833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0.4 </a:t>
              </a:r>
              <a:endParaRPr lang="en-GB" sz="1800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276600" y="1105744"/>
              <a:ext cx="71913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dirty="0"/>
                <a:t>0.5 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995738" y="1105744"/>
              <a:ext cx="6715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1</a:t>
              </a:r>
              <a:endParaRPr lang="en-GB" sz="1800" dirty="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4668838" y="1105744"/>
              <a:ext cx="6762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2 </a:t>
              </a:r>
              <a:endParaRPr lang="en-GB" sz="1800" dirty="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6684963" y="1105744"/>
              <a:ext cx="6667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dirty="0"/>
                <a:t>10 </a:t>
              </a: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679450" y="1608981"/>
              <a:ext cx="122078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 </a:t>
              </a:r>
              <a:endParaRPr lang="en-GB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1892300" y="1608981"/>
              <a:ext cx="7350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2627313" y="1608981"/>
              <a:ext cx="66833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3276600" y="1608981"/>
              <a:ext cx="71913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3995738" y="1608981"/>
              <a:ext cx="6715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4668838" y="1608981"/>
              <a:ext cx="6762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6684963" y="1608981"/>
              <a:ext cx="6667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5335885" y="1108752"/>
              <a:ext cx="6762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4 </a:t>
              </a:r>
              <a:endParaRPr lang="en-GB" sz="1800" dirty="0"/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6016041" y="1108752"/>
              <a:ext cx="6762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8 </a:t>
              </a:r>
              <a:endParaRPr lang="en-GB" sz="1800" dirty="0"/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7345592" y="1108702"/>
              <a:ext cx="6667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dirty="0"/>
                <a:t>16 </a:t>
              </a:r>
            </a:p>
          </p:txBody>
        </p:sp>
        <p:sp>
          <p:nvSpPr>
            <p:cNvPr id="110" name="Rectangle 44"/>
            <p:cNvSpPr>
              <a:spLocks noChangeArrowheads="1"/>
            </p:cNvSpPr>
            <p:nvPr/>
          </p:nvSpPr>
          <p:spPr bwMode="auto">
            <a:xfrm>
              <a:off x="7345592" y="1611939"/>
              <a:ext cx="6667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" name="Text Box 51"/>
          <p:cNvSpPr txBox="1">
            <a:spLocks noChangeArrowheads="1"/>
          </p:cNvSpPr>
          <p:nvPr/>
        </p:nvSpPr>
        <p:spPr bwMode="auto">
          <a:xfrm>
            <a:off x="6214591" y="1644842"/>
            <a:ext cx="47641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0.5</a:t>
            </a:r>
          </a:p>
        </p:txBody>
      </p:sp>
      <p:sp>
        <p:nvSpPr>
          <p:cNvPr id="112" name="Text Box 51"/>
          <p:cNvSpPr txBox="1">
            <a:spLocks noChangeArrowheads="1"/>
          </p:cNvSpPr>
          <p:nvPr/>
        </p:nvSpPr>
        <p:spPr bwMode="auto">
          <a:xfrm>
            <a:off x="6862663" y="1634995"/>
            <a:ext cx="47641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0.4</a:t>
            </a:r>
          </a:p>
        </p:txBody>
      </p:sp>
      <p:sp>
        <p:nvSpPr>
          <p:cNvPr id="113" name="Text Box 51"/>
          <p:cNvSpPr txBox="1">
            <a:spLocks noChangeArrowheads="1"/>
          </p:cNvSpPr>
          <p:nvPr/>
        </p:nvSpPr>
        <p:spPr bwMode="auto">
          <a:xfrm>
            <a:off x="7380312" y="1644842"/>
            <a:ext cx="59343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0.25</a:t>
            </a:r>
          </a:p>
        </p:txBody>
      </p: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356809" y="5396597"/>
            <a:ext cx="76200" cy="76200"/>
            <a:chOff x="240" y="2928"/>
            <a:chExt cx="48" cy="48"/>
          </a:xfrm>
        </p:grpSpPr>
        <p:sp>
          <p:nvSpPr>
            <p:cNvPr id="91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" name="Group 56"/>
          <p:cNvGrpSpPr>
            <a:grpSpLocks/>
          </p:cNvGrpSpPr>
          <p:nvPr/>
        </p:nvGrpSpPr>
        <p:grpSpPr bwMode="auto">
          <a:xfrm>
            <a:off x="1204778" y="4825465"/>
            <a:ext cx="76200" cy="76200"/>
            <a:chOff x="240" y="2928"/>
            <a:chExt cx="48" cy="48"/>
          </a:xfrm>
        </p:grpSpPr>
        <p:sp>
          <p:nvSpPr>
            <p:cNvPr id="94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" name="Group 56"/>
          <p:cNvGrpSpPr>
            <a:grpSpLocks/>
          </p:cNvGrpSpPr>
          <p:nvPr/>
        </p:nvGrpSpPr>
        <p:grpSpPr bwMode="auto">
          <a:xfrm>
            <a:off x="1365297" y="5147056"/>
            <a:ext cx="76200" cy="76200"/>
            <a:chOff x="240" y="2928"/>
            <a:chExt cx="48" cy="48"/>
          </a:xfrm>
        </p:grpSpPr>
        <p:sp>
          <p:nvSpPr>
            <p:cNvPr id="100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Freeform 6"/>
          <p:cNvSpPr/>
          <p:nvPr/>
        </p:nvSpPr>
        <p:spPr>
          <a:xfrm>
            <a:off x="1098257" y="2848285"/>
            <a:ext cx="2598821" cy="2630905"/>
          </a:xfrm>
          <a:custGeom>
            <a:avLst/>
            <a:gdLst>
              <a:gd name="connsiteX0" fmla="*/ 0 w 2598821"/>
              <a:gd name="connsiteY0" fmla="*/ 0 h 2630905"/>
              <a:gd name="connsiteX1" fmla="*/ 32084 w 2598821"/>
              <a:gd name="connsiteY1" fmla="*/ 1347537 h 2630905"/>
              <a:gd name="connsiteX2" fmla="*/ 144379 w 2598821"/>
              <a:gd name="connsiteY2" fmla="*/ 2021305 h 2630905"/>
              <a:gd name="connsiteX3" fmla="*/ 304800 w 2598821"/>
              <a:gd name="connsiteY3" fmla="*/ 2342147 h 2630905"/>
              <a:gd name="connsiteX4" fmla="*/ 641684 w 2598821"/>
              <a:gd name="connsiteY4" fmla="*/ 2502569 h 2630905"/>
              <a:gd name="connsiteX5" fmla="*/ 1299410 w 2598821"/>
              <a:gd name="connsiteY5" fmla="*/ 2598821 h 2630905"/>
              <a:gd name="connsiteX6" fmla="*/ 2598821 w 2598821"/>
              <a:gd name="connsiteY6" fmla="*/ 2630905 h 263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8821" h="2630905">
                <a:moveTo>
                  <a:pt x="0" y="0"/>
                </a:moveTo>
                <a:cubicBezTo>
                  <a:pt x="4010" y="505326"/>
                  <a:pt x="8021" y="1010653"/>
                  <a:pt x="32084" y="1347537"/>
                </a:cubicBezTo>
                <a:cubicBezTo>
                  <a:pt x="56147" y="1684421"/>
                  <a:pt x="98926" y="1855537"/>
                  <a:pt x="144379" y="2021305"/>
                </a:cubicBezTo>
                <a:cubicBezTo>
                  <a:pt x="189832" y="2187073"/>
                  <a:pt x="221916" y="2261936"/>
                  <a:pt x="304800" y="2342147"/>
                </a:cubicBezTo>
                <a:cubicBezTo>
                  <a:pt x="387684" y="2422358"/>
                  <a:pt x="475916" y="2459790"/>
                  <a:pt x="641684" y="2502569"/>
                </a:cubicBezTo>
                <a:cubicBezTo>
                  <a:pt x="807452" y="2545348"/>
                  <a:pt x="973221" y="2577432"/>
                  <a:pt x="1299410" y="2598821"/>
                </a:cubicBezTo>
                <a:cubicBezTo>
                  <a:pt x="1625599" y="2620210"/>
                  <a:pt x="2112210" y="2625557"/>
                  <a:pt x="2598821" y="2630905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16873" y="3004928"/>
            <a:ext cx="2828568" cy="284178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 Box 9"/>
          <p:cNvSpPr txBox="1">
            <a:spLocks noChangeArrowheads="1"/>
          </p:cNvSpPr>
          <p:nvPr/>
        </p:nvSpPr>
        <p:spPr bwMode="auto">
          <a:xfrm>
            <a:off x="3791346" y="543440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640011" name="Rectangle 11"/>
          <p:cNvSpPr>
            <a:spLocks noChangeArrowheads="1"/>
          </p:cNvSpPr>
          <p:nvPr/>
        </p:nvSpPr>
        <p:spPr bwMode="auto">
          <a:xfrm>
            <a:off x="1930400" y="5909678"/>
            <a:ext cx="1081087" cy="7191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14" name="Picture 9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927" y="6034870"/>
            <a:ext cx="573848" cy="504056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3960673" y="497274"/>
                <a:ext cx="1042016" cy="577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673" y="497274"/>
                <a:ext cx="1042016" cy="577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Text Box 15"/>
          <p:cNvSpPr txBox="1">
            <a:spLocks noChangeArrowheads="1"/>
          </p:cNvSpPr>
          <p:nvPr/>
        </p:nvSpPr>
        <p:spPr bwMode="auto">
          <a:xfrm>
            <a:off x="4581707" y="5614998"/>
            <a:ext cx="45196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What does this tell you about the inverse function?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4481681" y="6406749"/>
            <a:ext cx="4519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 charset="0"/>
              </a:rPr>
              <a:t>It is a self-inverse function.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707774" y="5424477"/>
            <a:ext cx="76200" cy="76200"/>
            <a:chOff x="774185" y="6188480"/>
            <a:chExt cx="76200" cy="76200"/>
          </a:xfrm>
        </p:grpSpPr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Line 58"/>
            <p:cNvSpPr>
              <a:spLocks noChangeShapeType="1"/>
            </p:cNvSpPr>
            <p:nvPr/>
          </p:nvSpPr>
          <p:spPr bwMode="auto">
            <a:xfrm flipH="1"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062903" y="3802989"/>
            <a:ext cx="92202" cy="76200"/>
            <a:chOff x="774185" y="6188480"/>
            <a:chExt cx="76200" cy="76200"/>
          </a:xfrm>
        </p:grpSpPr>
        <p:sp>
          <p:nvSpPr>
            <p:cNvPr id="137" name="Line 57"/>
            <p:cNvSpPr>
              <a:spLocks noChangeShapeType="1"/>
            </p:cNvSpPr>
            <p:nvPr/>
          </p:nvSpPr>
          <p:spPr bwMode="auto">
            <a:xfrm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" name="Line 58"/>
            <p:cNvSpPr>
              <a:spLocks noChangeShapeType="1"/>
            </p:cNvSpPr>
            <p:nvPr/>
          </p:nvSpPr>
          <p:spPr bwMode="auto">
            <a:xfrm flipH="1"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2701566" y="5413556"/>
            <a:ext cx="76200" cy="76200"/>
            <a:chOff x="774185" y="6188480"/>
            <a:chExt cx="76200" cy="76200"/>
          </a:xfrm>
        </p:grpSpPr>
        <p:sp>
          <p:nvSpPr>
            <p:cNvPr id="140" name="Line 57"/>
            <p:cNvSpPr>
              <a:spLocks noChangeShapeType="1"/>
            </p:cNvSpPr>
            <p:nvPr/>
          </p:nvSpPr>
          <p:spPr bwMode="auto">
            <a:xfrm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Line 58"/>
            <p:cNvSpPr>
              <a:spLocks noChangeShapeType="1"/>
            </p:cNvSpPr>
            <p:nvPr/>
          </p:nvSpPr>
          <p:spPr bwMode="auto">
            <a:xfrm flipH="1"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695089" y="5307082"/>
            <a:ext cx="76200" cy="76200"/>
            <a:chOff x="774185" y="6188480"/>
            <a:chExt cx="76200" cy="76200"/>
          </a:xfrm>
        </p:grpSpPr>
        <p:sp>
          <p:nvSpPr>
            <p:cNvPr id="167" name="Line 57"/>
            <p:cNvSpPr>
              <a:spLocks noChangeShapeType="1"/>
            </p:cNvSpPr>
            <p:nvPr/>
          </p:nvSpPr>
          <p:spPr bwMode="auto">
            <a:xfrm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Line 58"/>
            <p:cNvSpPr>
              <a:spLocks noChangeShapeType="1"/>
            </p:cNvSpPr>
            <p:nvPr/>
          </p:nvSpPr>
          <p:spPr bwMode="auto">
            <a:xfrm flipH="1"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095801" y="4148330"/>
            <a:ext cx="76200" cy="76200"/>
            <a:chOff x="774185" y="6188480"/>
            <a:chExt cx="76200" cy="76200"/>
          </a:xfrm>
        </p:grpSpPr>
        <p:sp>
          <p:nvSpPr>
            <p:cNvPr id="170" name="Line 57"/>
            <p:cNvSpPr>
              <a:spLocks noChangeShapeType="1"/>
            </p:cNvSpPr>
            <p:nvPr/>
          </p:nvSpPr>
          <p:spPr bwMode="auto">
            <a:xfrm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1" name="Line 58"/>
            <p:cNvSpPr>
              <a:spLocks noChangeShapeType="1"/>
            </p:cNvSpPr>
            <p:nvPr/>
          </p:nvSpPr>
          <p:spPr bwMode="auto">
            <a:xfrm flipH="1"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084653" y="2812676"/>
            <a:ext cx="76200" cy="76200"/>
            <a:chOff x="774185" y="6188480"/>
            <a:chExt cx="76200" cy="76200"/>
          </a:xfrm>
        </p:grpSpPr>
        <p:sp>
          <p:nvSpPr>
            <p:cNvPr id="173" name="Line 57"/>
            <p:cNvSpPr>
              <a:spLocks noChangeShapeType="1"/>
            </p:cNvSpPr>
            <p:nvPr/>
          </p:nvSpPr>
          <p:spPr bwMode="auto">
            <a:xfrm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" name="Line 58"/>
            <p:cNvSpPr>
              <a:spLocks noChangeShapeType="1"/>
            </p:cNvSpPr>
            <p:nvPr/>
          </p:nvSpPr>
          <p:spPr bwMode="auto">
            <a:xfrm flipH="1">
              <a:off x="774185" y="6188480"/>
              <a:ext cx="76200" cy="762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11266785-4F3A-4257-A958-018D8B2BC88B}"/>
                  </a:ext>
                </a:extLst>
              </p:cNvPr>
              <p:cNvSpPr txBox="1"/>
              <p:nvPr/>
            </p:nvSpPr>
            <p:spPr>
              <a:xfrm>
                <a:off x="2999580" y="81175"/>
                <a:ext cx="700320" cy="577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11266785-4F3A-4257-A958-018D8B2BC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580" y="81175"/>
                <a:ext cx="700320" cy="5770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6" name="Rectangle 13">
            <a:extLst>
              <a:ext uri="{FF2B5EF4-FFF2-40B4-BE49-F238E27FC236}">
                <a16:creationId xmlns:a16="http://schemas.microsoft.com/office/drawing/2014/main" id="{C84A684D-0161-4A0E-9AF6-61A797D555DB}"/>
              </a:ext>
            </a:extLst>
          </p:cNvPr>
          <p:cNvSpPr txBox="1">
            <a:spLocks noChangeArrowheads="1"/>
          </p:cNvSpPr>
          <p:nvPr/>
        </p:nvSpPr>
        <p:spPr>
          <a:xfrm>
            <a:off x="446856" y="4211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rgbClr val="7030A0"/>
                </a:solidFill>
              </a:rPr>
              <a:t>The graph of</a:t>
            </a:r>
          </a:p>
        </p:txBody>
      </p:sp>
      <p:sp>
        <p:nvSpPr>
          <p:cNvPr id="177" name="Rectangle 176">
            <a:hlinkClick r:id="rId6"/>
            <a:extLst>
              <a:ext uri="{FF2B5EF4-FFF2-40B4-BE49-F238E27FC236}">
                <a16:creationId xmlns:a16="http://schemas.microsoft.com/office/drawing/2014/main" id="{11A96619-ABCA-4537-9FFE-A5EF3E572B2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Rectangle 177">
            <a:hlinkClick r:id="rId6"/>
            <a:extLst>
              <a:ext uri="{FF2B5EF4-FFF2-40B4-BE49-F238E27FC236}">
                <a16:creationId xmlns:a16="http://schemas.microsoft.com/office/drawing/2014/main" id="{6013E07B-711F-41DC-962C-0D68EF8455AC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 autoUpdateAnimBg="0"/>
      <p:bldP spid="102" grpId="0" autoUpdateAnimBg="0"/>
      <p:bldP spid="103" grpId="0" autoUpdateAnimBg="0"/>
      <p:bldP spid="3" grpId="0"/>
      <p:bldP spid="45" grpId="0"/>
      <p:bldP spid="46" grpId="0"/>
      <p:bldP spid="47" grpId="0"/>
      <p:bldP spid="48" grpId="0"/>
      <p:bldP spid="49" grpId="0"/>
      <p:bldP spid="50" grpId="0"/>
      <p:bldP spid="111" grpId="0"/>
      <p:bldP spid="112" grpId="0"/>
      <p:bldP spid="113" grpId="0"/>
      <p:bldP spid="7" grpId="0" animBg="1"/>
      <p:bldP spid="151" grpId="0"/>
      <p:bldP spid="640011" grpId="0" animBg="1"/>
      <p:bldP spid="120" grpId="0" autoUpdateAnimBg="0"/>
      <p:bldP spid="1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4796199" y="2393628"/>
            <a:ext cx="4396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do you notice?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4796199" y="2922085"/>
            <a:ext cx="43961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schemeClr val="accent2"/>
                </a:solidFill>
                <a:latin typeface="Comic Sans MS" pitchFamily="66" charset="0"/>
              </a:rPr>
              <a:t>The curves get closer and closer to the axes but never actually touch or cross them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303036" y="629430"/>
            <a:ext cx="66412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if we take negative values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83" name="Text Box 457"/>
          <p:cNvSpPr txBox="1">
            <a:spLocks noChangeArrowheads="1"/>
          </p:cNvSpPr>
          <p:nvPr/>
        </p:nvSpPr>
        <p:spPr bwMode="auto">
          <a:xfrm>
            <a:off x="4729943" y="4224789"/>
            <a:ext cx="431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Comic Sans MS" pitchFamily="66" charset="0"/>
              </a:rPr>
              <a:t>The axes are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asymptotes </a:t>
            </a:r>
            <a:r>
              <a:rPr lang="en-GB" sz="2400" b="1" dirty="0">
                <a:latin typeface="Comic Sans MS" pitchFamily="66" charset="0"/>
              </a:rPr>
              <a:t>to the graph</a:t>
            </a:r>
            <a:endParaRPr lang="en-GB" sz="2400" dirty="0">
              <a:latin typeface="Comic Sans MS" pitchFamily="66" charset="0"/>
            </a:endParaRPr>
          </a:p>
        </p:txBody>
      </p:sp>
      <p:grpSp>
        <p:nvGrpSpPr>
          <p:cNvPr id="481" name="464 Grupo"/>
          <p:cNvGrpSpPr/>
          <p:nvPr/>
        </p:nvGrpSpPr>
        <p:grpSpPr>
          <a:xfrm>
            <a:off x="55955" y="2323716"/>
            <a:ext cx="4403424" cy="4198001"/>
            <a:chOff x="3746500" y="1262364"/>
            <a:chExt cx="4403424" cy="4198001"/>
          </a:xfrm>
        </p:grpSpPr>
        <p:grpSp>
          <p:nvGrpSpPr>
            <p:cNvPr id="482" name="Group 7"/>
            <p:cNvGrpSpPr>
              <a:grpSpLocks/>
            </p:cNvGrpSpPr>
            <p:nvPr/>
          </p:nvGrpSpPr>
          <p:grpSpPr bwMode="auto">
            <a:xfrm>
              <a:off x="3974148" y="1407196"/>
              <a:ext cx="3987808" cy="3987808"/>
              <a:chOff x="1087" y="1715"/>
              <a:chExt cx="2512" cy="2512"/>
            </a:xfrm>
          </p:grpSpPr>
          <p:sp>
            <p:nvSpPr>
              <p:cNvPr id="573" name="Rectangle 48"/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" name="Rectangle 49"/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5" name="Rectangle 50"/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6" name="Rectangle 51"/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9" name="Rectangle 54"/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0" name="Rectangle 55"/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1" name="Rectangle 56"/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2" name="Rectangle 57"/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" name="Rectangle 58"/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" name="Rectangle 59"/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5" name="Rectangle 60"/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6" name="Rectangle 61"/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7" name="Rectangle 62"/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8" name="Rectangle 63"/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9" name="Rectangle 64"/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0" name="Rectangle 65"/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" name="Rectangle 68"/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" name="Rectangle 69"/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5" name="Rectangle 70"/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6" name="Rectangle 71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9" name="Rectangle 74"/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0" name="Rectangle 75"/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1" name="Rectangle 76"/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2" name="Rectangle 77"/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3" name="Rectangle 78"/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" name="Rectangle 79"/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" name="Rectangle 80"/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6" name="Rectangle 81"/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7" name="Rectangle 82"/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8" name="Rectangle 83"/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9" name="Rectangle 84"/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0" name="Rectangle 85"/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3" name="Rectangle 88"/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" name="Rectangle 89"/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" name="Rectangle 90"/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" name="Rectangle 91"/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" name="Rectangle 94"/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" name="Rectangle 95"/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" name="Rectangle 96"/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" name="Rectangle 97"/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" name="Rectangle 98"/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" name="Rectangle 99"/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" name="Rectangle 100"/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" name="Rectangle 101"/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" name="Rectangle 102"/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" name="Rectangle 103"/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" name="Rectangle 104"/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" name="Rectangle 105"/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" name="Rectangle 108"/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" name="Rectangle 109"/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" name="Rectangle 110"/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" name="Rectangle 111"/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" name="Rectangle 114"/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" name="Rectangle 115"/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" name="Rectangle 116"/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" name="Rectangle 117"/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" name="Rectangle 118"/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" name="Rectangle 119"/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" name="Rectangle 120"/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" name="Rectangle 121"/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" name="Rectangle 122"/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" name="Rectangle 123"/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" name="Rectangle 124"/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" name="Rectangle 125"/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" name="Rectangle 128"/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" name="Rectangle 129"/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" name="Rectangle 130"/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6" name="Rectangle 131"/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9" name="Rectangle 134"/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0" name="Rectangle 135"/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1" name="Rectangle 136"/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2" name="Rectangle 137"/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3" name="Rectangle 138"/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4" name="Rectangle 139"/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" name="Rectangle 140"/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" name="Rectangle 141"/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" name="Rectangle 142"/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" name="Rectangle 143"/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9" name="Rectangle 144"/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0" name="Rectangle 145"/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3" name="Rectangle 148"/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4" name="Rectangle 149"/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" name="Rectangle 150"/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" name="Rectangle 151"/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9" name="Rectangle 154"/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0" name="Rectangle 155"/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1" name="Rectangle 156"/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2" name="Rectangle 157"/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3" name="Rectangle 158"/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" name="Rectangle 159"/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5" name="Rectangle 160"/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" name="Rectangle 161"/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7" name="Rectangle 162"/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8" name="Rectangle 163"/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" name="Rectangle 164"/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0" name="Rectangle 165"/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3" name="Rectangle 168"/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4" name="Rectangle 169"/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5" name="Rectangle 170"/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" name="Rectangle 171"/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9" name="Rectangle 174"/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0" name="Rectangle 175"/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1" name="Rectangle 176"/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2" name="Rectangle 177"/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3" name="Rectangle 178"/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4" name="Rectangle 179"/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5" name="Rectangle 180"/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" name="Rectangle 181"/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" name="Rectangle 182"/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8" name="Rectangle 183"/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9" name="Rectangle 184"/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0" name="Rectangle 185"/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3" name="Rectangle 188"/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4" name="Rectangle 189"/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5" name="Rectangle 190"/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" name="Rectangle 191"/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" name="Rectangle 194"/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" name="Rectangle 195"/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" name="Rectangle 196"/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" name="Rectangle 197"/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" name="Rectangle 198"/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" name="Rectangle 199"/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" name="Rectangle 200"/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" name="Rectangle 201"/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" name="Rectangle 202"/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" name="Rectangle 203"/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" name="Rectangle 204"/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" name="Rectangle 205"/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" name="Rectangle 208"/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" name="Rectangle 209"/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" name="Rectangle 210"/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" name="Rectangle 211"/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" name="Rectangle 214"/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" name="Rectangle 215"/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" name="Rectangle 216"/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" name="Rectangle 217"/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" name="Rectangle 218"/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" name="Rectangle 219"/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" name="Rectangle 220"/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" name="Rectangle 221"/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" name="Rectangle 222"/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" name="Rectangle 223"/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" name="Rectangle 224"/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" name="Rectangle 225"/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" name="Rectangle 228"/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" name="Rectangle 229"/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" name="Rectangle 230"/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" name="Rectangle 231"/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" name="Rectangle 234"/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" name="Rectangle 235"/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" name="Rectangle 236"/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" name="Rectangle 237"/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" name="Rectangle 238"/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" name="Rectangle 239"/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" name="Rectangle 240"/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" name="Rectangle 241"/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" name="Rectangle 242"/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" name="Rectangle 243"/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" name="Rectangle 244"/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" name="Rectangle 245"/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" name="Rectangle 248"/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" name="Rectangle 249"/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" name="Rectangle 250"/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" name="Rectangle 251"/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" name="Rectangle 254"/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" name="Rectangle 255"/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" name="Rectangle 256"/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" name="Rectangle 257"/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" name="Rectangle 258"/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" name="Rectangle 259"/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" name="Rectangle 260"/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" name="Rectangle 261"/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" name="Rectangle 262"/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" name="Rectangle 263"/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" name="Rectangle 264"/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" name="Rectangle 265"/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" name="Rectangle 268"/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" name="Rectangle 269"/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" name="Rectangle 270"/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" name="Rectangle 271"/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" name="Rectangle 274"/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" name="Rectangle 275"/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" name="Rectangle 276"/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" name="Rectangle 277"/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" name="Rectangle 278"/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" name="Rectangle 279"/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" name="Rectangle 280"/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" name="Rectangle 281"/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" name="Rectangle 282"/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" name="Rectangle 283"/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" name="Rectangle 284"/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" name="Rectangle 285"/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" name="Rectangle 288"/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" name="Rectangle 289"/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" name="Rectangle 290"/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" name="Rectangle 291"/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" name="Rectangle 294"/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" name="Rectangle 295"/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" name="Rectangle 296"/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" name="Rectangle 297"/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" name="Rectangle 298"/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" name="Rectangle 299"/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" name="Rectangle 300"/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" name="Rectangle 301"/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" name="Rectangle 302"/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" name="Rectangle 303"/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" name="Rectangle 304"/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" name="Rectangle 305"/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" name="Rectangle 308"/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" name="Rectangle 309"/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" name="Rectangle 310"/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" name="Rectangle 311"/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" name="Rectangle 314"/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" name="Rectangle 315"/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" name="Rectangle 316"/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2" name="Rectangle 317"/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3" name="Rectangle 318"/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" name="Rectangle 319"/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5" name="Rectangle 320"/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6" name="Rectangle 321"/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" name="Rectangle 322"/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8" name="Rectangle 323"/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9" name="Rectangle 324"/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" name="Rectangle 325"/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3" name="Rectangle 328"/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4" name="Rectangle 329"/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5" name="Rectangle 330"/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6" name="Rectangle 331"/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9" name="Rectangle 334"/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" name="Rectangle 335"/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" name="Rectangle 336"/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2" name="Rectangle 337"/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3" name="Rectangle 338"/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4" name="Rectangle 339"/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5" name="Rectangle 340"/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6" name="Rectangle 341"/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7" name="Rectangle 342"/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8" name="Rectangle 343"/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9" name="Rectangle 344"/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" name="Rectangle 345"/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" name="Rectangle 348"/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4" name="Rectangle 349"/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5" name="Rectangle 350"/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6" name="Rectangle 351"/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9" name="Rectangle 354"/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" name="Rectangle 355"/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" name="Rectangle 356"/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2" name="Rectangle 357"/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3" name="Rectangle 358"/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4" name="Rectangle 359"/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5" name="Rectangle 360"/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6" name="Rectangle 361"/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7" name="Rectangle 362"/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8" name="Rectangle 363"/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" name="Rectangle 364"/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0" name="Rectangle 365"/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84" name="471 Grupo"/>
            <p:cNvGrpSpPr/>
            <p:nvPr/>
          </p:nvGrpSpPr>
          <p:grpSpPr>
            <a:xfrm>
              <a:off x="3859922" y="1345565"/>
              <a:ext cx="4206240" cy="4114800"/>
              <a:chOff x="3859922" y="1345565"/>
              <a:chExt cx="4206240" cy="4114800"/>
            </a:xfrm>
          </p:grpSpPr>
          <p:sp>
            <p:nvSpPr>
              <p:cNvPr id="531" name="Line 408"/>
              <p:cNvSpPr>
                <a:spLocks noChangeShapeType="1"/>
              </p:cNvSpPr>
              <p:nvPr/>
            </p:nvSpPr>
            <p:spPr bwMode="auto">
              <a:xfrm>
                <a:off x="5978529" y="1345565"/>
                <a:ext cx="0" cy="411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" name="Line 409"/>
              <p:cNvSpPr>
                <a:spLocks noChangeShapeType="1"/>
              </p:cNvSpPr>
              <p:nvPr/>
            </p:nvSpPr>
            <p:spPr bwMode="auto">
              <a:xfrm>
                <a:off x="3859922" y="3425830"/>
                <a:ext cx="4206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85" name="472 Grupo"/>
            <p:cNvGrpSpPr/>
            <p:nvPr/>
          </p:nvGrpSpPr>
          <p:grpSpPr>
            <a:xfrm>
              <a:off x="3746500" y="1262364"/>
              <a:ext cx="4403424" cy="4095449"/>
              <a:chOff x="3746500" y="1262364"/>
              <a:chExt cx="4403424" cy="4095449"/>
            </a:xfrm>
          </p:grpSpPr>
          <p:sp>
            <p:nvSpPr>
              <p:cNvPr id="487" name="Text Box 433"/>
              <p:cNvSpPr txBox="1">
                <a:spLocks noChangeArrowheads="1"/>
              </p:cNvSpPr>
              <p:nvPr/>
            </p:nvSpPr>
            <p:spPr bwMode="auto">
              <a:xfrm>
                <a:off x="5990082" y="1262364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grpSp>
            <p:nvGrpSpPr>
              <p:cNvPr id="488" name="470 Grupo"/>
              <p:cNvGrpSpPr/>
              <p:nvPr/>
            </p:nvGrpSpPr>
            <p:grpSpPr>
              <a:xfrm>
                <a:off x="3746500" y="1384300"/>
                <a:ext cx="4403424" cy="3973513"/>
                <a:chOff x="3746500" y="1384300"/>
                <a:chExt cx="4403424" cy="3973513"/>
              </a:xfrm>
            </p:grpSpPr>
            <p:sp>
              <p:nvSpPr>
                <p:cNvPr id="489" name="Text Box 411"/>
                <p:cNvSpPr txBox="1">
                  <a:spLocks noChangeArrowheads="1"/>
                </p:cNvSpPr>
                <p:nvPr/>
              </p:nvSpPr>
              <p:spPr bwMode="auto">
                <a:xfrm>
                  <a:off x="5783263" y="33845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0</a:t>
                  </a:r>
                </a:p>
              </p:txBody>
            </p:sp>
            <p:sp>
              <p:nvSpPr>
                <p:cNvPr id="490" name="Text Box 412"/>
                <p:cNvSpPr txBox="1">
                  <a:spLocks noChangeArrowheads="1"/>
                </p:cNvSpPr>
                <p:nvPr/>
              </p:nvSpPr>
              <p:spPr bwMode="auto">
                <a:xfrm>
                  <a:off x="6051550" y="3397250"/>
                  <a:ext cx="2921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491" name="Text Box 413"/>
                <p:cNvSpPr txBox="1">
                  <a:spLocks noChangeArrowheads="1"/>
                </p:cNvSpPr>
                <p:nvPr/>
              </p:nvSpPr>
              <p:spPr bwMode="auto">
                <a:xfrm>
                  <a:off x="6292850" y="3397250"/>
                  <a:ext cx="2921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492" name="Text Box 414"/>
                <p:cNvSpPr txBox="1">
                  <a:spLocks noChangeArrowheads="1"/>
                </p:cNvSpPr>
                <p:nvPr/>
              </p:nvSpPr>
              <p:spPr bwMode="auto">
                <a:xfrm>
                  <a:off x="6546850" y="3397250"/>
                  <a:ext cx="2921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493" name="Text Box 415"/>
                <p:cNvSpPr txBox="1">
                  <a:spLocks noChangeArrowheads="1"/>
                </p:cNvSpPr>
                <p:nvPr/>
              </p:nvSpPr>
              <p:spPr bwMode="auto">
                <a:xfrm>
                  <a:off x="6775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>
                      <a:latin typeface="Comic Sans MS" pitchFamily="66" charset="0"/>
                    </a:rPr>
                    <a:t>8</a:t>
                  </a:r>
                  <a:endParaRPr lang="en-GB" sz="1000" dirty="0">
                    <a:latin typeface="Comic Sans MS" pitchFamily="66" charset="0"/>
                  </a:endParaRPr>
                </a:p>
              </p:txBody>
            </p:sp>
            <p:sp>
              <p:nvSpPr>
                <p:cNvPr id="494" name="Text Box 416"/>
                <p:cNvSpPr txBox="1">
                  <a:spLocks noChangeArrowheads="1"/>
                </p:cNvSpPr>
                <p:nvPr/>
              </p:nvSpPr>
              <p:spPr bwMode="auto">
                <a:xfrm>
                  <a:off x="7016750" y="3397250"/>
                  <a:ext cx="33466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>
                      <a:latin typeface="Comic Sans MS" pitchFamily="66" charset="0"/>
                    </a:rPr>
                    <a:t>10</a:t>
                  </a:r>
                  <a:endParaRPr lang="en-GB" sz="1000" dirty="0">
                    <a:latin typeface="Comic Sans MS" pitchFamily="66" charset="0"/>
                  </a:endParaRPr>
                </a:p>
              </p:txBody>
            </p:sp>
            <p:sp>
              <p:nvSpPr>
                <p:cNvPr id="495" name="Text Box 417"/>
                <p:cNvSpPr txBox="1">
                  <a:spLocks noChangeArrowheads="1"/>
                </p:cNvSpPr>
                <p:nvPr/>
              </p:nvSpPr>
              <p:spPr bwMode="auto">
                <a:xfrm>
                  <a:off x="7283449" y="3397250"/>
                  <a:ext cx="333675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12</a:t>
                  </a:r>
                </a:p>
              </p:txBody>
            </p:sp>
            <p:sp>
              <p:nvSpPr>
                <p:cNvPr id="496" name="Text Box 418"/>
                <p:cNvSpPr txBox="1">
                  <a:spLocks noChangeArrowheads="1"/>
                </p:cNvSpPr>
                <p:nvPr/>
              </p:nvSpPr>
              <p:spPr bwMode="auto">
                <a:xfrm>
                  <a:off x="7524750" y="3397250"/>
                  <a:ext cx="34161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14</a:t>
                  </a:r>
                </a:p>
              </p:txBody>
            </p:sp>
            <p:sp>
              <p:nvSpPr>
                <p:cNvPr id="497" name="Text Box 419"/>
                <p:cNvSpPr txBox="1">
                  <a:spLocks noChangeArrowheads="1"/>
                </p:cNvSpPr>
                <p:nvPr/>
              </p:nvSpPr>
              <p:spPr bwMode="auto">
                <a:xfrm>
                  <a:off x="7759700" y="3403600"/>
                  <a:ext cx="390224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16</a:t>
                  </a:r>
                </a:p>
              </p:txBody>
            </p:sp>
            <p:sp>
              <p:nvSpPr>
                <p:cNvPr id="501" name="Text Box 423"/>
                <p:cNvSpPr txBox="1">
                  <a:spLocks noChangeArrowheads="1"/>
                </p:cNvSpPr>
                <p:nvPr/>
              </p:nvSpPr>
              <p:spPr bwMode="auto">
                <a:xfrm>
                  <a:off x="3746500" y="3403600"/>
                  <a:ext cx="38481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-16</a:t>
                  </a:r>
                </a:p>
              </p:txBody>
            </p:sp>
            <p:sp>
              <p:nvSpPr>
                <p:cNvPr id="502" name="Text Box 424"/>
                <p:cNvSpPr txBox="1">
                  <a:spLocks noChangeArrowheads="1"/>
                </p:cNvSpPr>
                <p:nvPr/>
              </p:nvSpPr>
              <p:spPr bwMode="auto">
                <a:xfrm>
                  <a:off x="3987800" y="3409950"/>
                  <a:ext cx="372754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-14</a:t>
                  </a:r>
                </a:p>
              </p:txBody>
            </p:sp>
            <p:sp>
              <p:nvSpPr>
                <p:cNvPr id="503" name="Text Box 425"/>
                <p:cNvSpPr txBox="1">
                  <a:spLocks noChangeArrowheads="1"/>
                </p:cNvSpPr>
                <p:nvPr/>
              </p:nvSpPr>
              <p:spPr bwMode="auto">
                <a:xfrm>
                  <a:off x="4248150" y="3403600"/>
                  <a:ext cx="45655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-12</a:t>
                  </a:r>
                </a:p>
              </p:txBody>
            </p:sp>
            <p:sp>
              <p:nvSpPr>
                <p:cNvPr id="504" name="Text Box 426"/>
                <p:cNvSpPr txBox="1">
                  <a:spLocks noChangeArrowheads="1"/>
                </p:cNvSpPr>
                <p:nvPr/>
              </p:nvSpPr>
              <p:spPr bwMode="auto">
                <a:xfrm>
                  <a:off x="4476750" y="3409950"/>
                  <a:ext cx="37465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-10</a:t>
                  </a:r>
                </a:p>
              </p:txBody>
            </p:sp>
            <p:sp>
              <p:nvSpPr>
                <p:cNvPr id="505" name="Text Box 427"/>
                <p:cNvSpPr txBox="1">
                  <a:spLocks noChangeArrowheads="1"/>
                </p:cNvSpPr>
                <p:nvPr/>
              </p:nvSpPr>
              <p:spPr bwMode="auto">
                <a:xfrm>
                  <a:off x="4737100" y="3403600"/>
                  <a:ext cx="36195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506" name="Text Box 428"/>
                <p:cNvSpPr txBox="1">
                  <a:spLocks noChangeArrowheads="1"/>
                </p:cNvSpPr>
                <p:nvPr/>
              </p:nvSpPr>
              <p:spPr bwMode="auto">
                <a:xfrm>
                  <a:off x="4984750" y="3403600"/>
                  <a:ext cx="3810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507" name="Text Box 429"/>
                <p:cNvSpPr txBox="1">
                  <a:spLocks noChangeArrowheads="1"/>
                </p:cNvSpPr>
                <p:nvPr/>
              </p:nvSpPr>
              <p:spPr bwMode="auto">
                <a:xfrm>
                  <a:off x="5232400" y="3403600"/>
                  <a:ext cx="3683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508" name="Text Box 430"/>
                <p:cNvSpPr txBox="1">
                  <a:spLocks noChangeArrowheads="1"/>
                </p:cNvSpPr>
                <p:nvPr/>
              </p:nvSpPr>
              <p:spPr bwMode="auto">
                <a:xfrm>
                  <a:off x="5511800" y="3409950"/>
                  <a:ext cx="3683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510" name="Text Box 432"/>
                <p:cNvSpPr txBox="1">
                  <a:spLocks noChangeArrowheads="1"/>
                </p:cNvSpPr>
                <p:nvPr/>
              </p:nvSpPr>
              <p:spPr bwMode="auto">
                <a:xfrm>
                  <a:off x="7695556" y="3454331"/>
                  <a:ext cx="323850" cy="396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11" name="Text Box 434"/>
                <p:cNvSpPr txBox="1">
                  <a:spLocks noChangeArrowheads="1"/>
                </p:cNvSpPr>
                <p:nvPr/>
              </p:nvSpPr>
              <p:spPr bwMode="auto">
                <a:xfrm>
                  <a:off x="5792788" y="3117850"/>
                  <a:ext cx="2921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512" name="Text Box 435"/>
                <p:cNvSpPr txBox="1">
                  <a:spLocks noChangeArrowheads="1"/>
                </p:cNvSpPr>
                <p:nvPr/>
              </p:nvSpPr>
              <p:spPr bwMode="auto">
                <a:xfrm>
                  <a:off x="5773738" y="28797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>
                      <a:latin typeface="Comic Sans MS" pitchFamily="66" charset="0"/>
                    </a:rPr>
                    <a:t>4</a:t>
                  </a:r>
                  <a:endParaRPr lang="en-GB" sz="1000" dirty="0">
                    <a:latin typeface="Comic Sans MS" pitchFamily="66" charset="0"/>
                  </a:endParaRPr>
                </a:p>
              </p:txBody>
            </p:sp>
            <p:sp>
              <p:nvSpPr>
                <p:cNvPr id="513" name="Text Box 436"/>
                <p:cNvSpPr txBox="1">
                  <a:spLocks noChangeArrowheads="1"/>
                </p:cNvSpPr>
                <p:nvPr/>
              </p:nvSpPr>
              <p:spPr bwMode="auto">
                <a:xfrm>
                  <a:off x="5783263" y="263683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>
                      <a:latin typeface="Comic Sans MS" pitchFamily="66" charset="0"/>
                    </a:rPr>
                    <a:t>6</a:t>
                  </a:r>
                  <a:endParaRPr lang="en-GB" sz="1000" dirty="0">
                    <a:latin typeface="Comic Sans MS" pitchFamily="66" charset="0"/>
                  </a:endParaRPr>
                </a:p>
              </p:txBody>
            </p:sp>
            <p:sp>
              <p:nvSpPr>
                <p:cNvPr id="514" name="Text Box 437"/>
                <p:cNvSpPr txBox="1">
                  <a:spLocks noChangeArrowheads="1"/>
                </p:cNvSpPr>
                <p:nvPr/>
              </p:nvSpPr>
              <p:spPr bwMode="auto">
                <a:xfrm>
                  <a:off x="5773738" y="2384425"/>
                  <a:ext cx="2921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515" name="Text Box 438"/>
                <p:cNvSpPr txBox="1">
                  <a:spLocks noChangeArrowheads="1"/>
                </p:cNvSpPr>
                <p:nvPr/>
              </p:nvSpPr>
              <p:spPr bwMode="auto">
                <a:xfrm>
                  <a:off x="5740400" y="2122488"/>
                  <a:ext cx="32543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>
                      <a:latin typeface="Comic Sans MS" pitchFamily="66" charset="0"/>
                    </a:rPr>
                    <a:t>10</a:t>
                  </a:r>
                  <a:endParaRPr lang="en-GB" sz="1000" dirty="0">
                    <a:latin typeface="Comic Sans MS" pitchFamily="66" charset="0"/>
                  </a:endParaRPr>
                </a:p>
              </p:txBody>
            </p:sp>
            <p:sp>
              <p:nvSpPr>
                <p:cNvPr id="516" name="Text Box 439"/>
                <p:cNvSpPr txBox="1">
                  <a:spLocks noChangeArrowheads="1"/>
                </p:cNvSpPr>
                <p:nvPr/>
              </p:nvSpPr>
              <p:spPr bwMode="auto">
                <a:xfrm>
                  <a:off x="5740400" y="1879600"/>
                  <a:ext cx="3302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12</a:t>
                  </a:r>
                </a:p>
              </p:txBody>
            </p:sp>
            <p:sp>
              <p:nvSpPr>
                <p:cNvPr id="517" name="Text Box 440"/>
                <p:cNvSpPr txBox="1">
                  <a:spLocks noChangeArrowheads="1"/>
                </p:cNvSpPr>
                <p:nvPr/>
              </p:nvSpPr>
              <p:spPr bwMode="auto">
                <a:xfrm>
                  <a:off x="5740400" y="1631950"/>
                  <a:ext cx="32543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14</a:t>
                  </a:r>
                </a:p>
              </p:txBody>
            </p:sp>
            <p:sp>
              <p:nvSpPr>
                <p:cNvPr id="518" name="Text Box 441"/>
                <p:cNvSpPr txBox="1">
                  <a:spLocks noChangeArrowheads="1"/>
                </p:cNvSpPr>
                <p:nvPr/>
              </p:nvSpPr>
              <p:spPr bwMode="auto">
                <a:xfrm>
                  <a:off x="5718814" y="1384300"/>
                  <a:ext cx="35178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16</a:t>
                  </a:r>
                </a:p>
              </p:txBody>
            </p:sp>
            <p:sp>
              <p:nvSpPr>
                <p:cNvPr id="521" name="Text Box 444"/>
                <p:cNvSpPr txBox="1">
                  <a:spLocks noChangeArrowheads="1"/>
                </p:cNvSpPr>
                <p:nvPr/>
              </p:nvSpPr>
              <p:spPr bwMode="auto">
                <a:xfrm>
                  <a:off x="5759450" y="3613150"/>
                  <a:ext cx="32543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522" name="Text Box 445"/>
                <p:cNvSpPr txBox="1">
                  <a:spLocks noChangeArrowheads="1"/>
                </p:cNvSpPr>
                <p:nvPr/>
              </p:nvSpPr>
              <p:spPr bwMode="auto">
                <a:xfrm>
                  <a:off x="5740400" y="3875088"/>
                  <a:ext cx="32543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523" name="Text Box 446"/>
                <p:cNvSpPr txBox="1">
                  <a:spLocks noChangeArrowheads="1"/>
                </p:cNvSpPr>
                <p:nvPr/>
              </p:nvSpPr>
              <p:spPr bwMode="auto">
                <a:xfrm>
                  <a:off x="5730875" y="4117975"/>
                  <a:ext cx="32543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524" name="Text Box 447"/>
                <p:cNvSpPr txBox="1">
                  <a:spLocks noChangeArrowheads="1"/>
                </p:cNvSpPr>
                <p:nvPr/>
              </p:nvSpPr>
              <p:spPr bwMode="auto">
                <a:xfrm>
                  <a:off x="5726113" y="43703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525" name="Text Box 448"/>
                <p:cNvSpPr txBox="1">
                  <a:spLocks noChangeArrowheads="1"/>
                </p:cNvSpPr>
                <p:nvPr/>
              </p:nvSpPr>
              <p:spPr bwMode="auto">
                <a:xfrm>
                  <a:off x="5679619" y="4632325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-10</a:t>
                  </a:r>
                </a:p>
              </p:txBody>
            </p:sp>
            <p:sp>
              <p:nvSpPr>
                <p:cNvPr id="526" name="Text Box 449"/>
                <p:cNvSpPr txBox="1">
                  <a:spLocks noChangeArrowheads="1"/>
                </p:cNvSpPr>
                <p:nvPr/>
              </p:nvSpPr>
              <p:spPr bwMode="auto">
                <a:xfrm>
                  <a:off x="5679619" y="4865688"/>
                  <a:ext cx="38258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-12</a:t>
                  </a:r>
                </a:p>
              </p:txBody>
            </p:sp>
            <p:sp>
              <p:nvSpPr>
                <p:cNvPr id="527" name="Text Box 450"/>
                <p:cNvSpPr txBox="1">
                  <a:spLocks noChangeArrowheads="1"/>
                </p:cNvSpPr>
                <p:nvPr/>
              </p:nvSpPr>
              <p:spPr bwMode="auto">
                <a:xfrm>
                  <a:off x="5668883" y="511333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-14</a:t>
                  </a:r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224709" y="1210700"/>
            <a:ext cx="8557985" cy="994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>
            <a:off x="224709" y="1707782"/>
            <a:ext cx="85579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8" name="Text Box 51"/>
          <p:cNvSpPr txBox="1">
            <a:spLocks noChangeArrowheads="1"/>
          </p:cNvSpPr>
          <p:nvPr/>
        </p:nvSpPr>
        <p:spPr bwMode="auto">
          <a:xfrm>
            <a:off x="8227040" y="1776187"/>
            <a:ext cx="59343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0.25</a:t>
            </a:r>
          </a:p>
        </p:txBody>
      </p:sp>
      <p:sp>
        <p:nvSpPr>
          <p:cNvPr id="939" name="Text Box 51"/>
          <p:cNvSpPr txBox="1">
            <a:spLocks noChangeArrowheads="1"/>
          </p:cNvSpPr>
          <p:nvPr/>
        </p:nvSpPr>
        <p:spPr bwMode="auto">
          <a:xfrm>
            <a:off x="7798992" y="1775593"/>
            <a:ext cx="47641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0.4</a:t>
            </a:r>
          </a:p>
        </p:txBody>
      </p:sp>
      <p:sp>
        <p:nvSpPr>
          <p:cNvPr id="940" name="Text Box 51"/>
          <p:cNvSpPr txBox="1">
            <a:spLocks noChangeArrowheads="1"/>
          </p:cNvSpPr>
          <p:nvPr/>
        </p:nvSpPr>
        <p:spPr bwMode="auto">
          <a:xfrm>
            <a:off x="7382442" y="1772834"/>
            <a:ext cx="47641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0.5</a:t>
            </a:r>
          </a:p>
        </p:txBody>
      </p:sp>
      <p:sp>
        <p:nvSpPr>
          <p:cNvPr id="941" name="Text Box 51"/>
          <p:cNvSpPr txBox="1">
            <a:spLocks noChangeArrowheads="1"/>
          </p:cNvSpPr>
          <p:nvPr/>
        </p:nvSpPr>
        <p:spPr bwMode="auto">
          <a:xfrm>
            <a:off x="7078626" y="1772240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942" name="Text Box 51"/>
          <p:cNvSpPr txBox="1">
            <a:spLocks noChangeArrowheads="1"/>
          </p:cNvSpPr>
          <p:nvPr/>
        </p:nvSpPr>
        <p:spPr bwMode="auto">
          <a:xfrm>
            <a:off x="6718586" y="1774810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2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943" name="Text Box 51"/>
          <p:cNvSpPr txBox="1">
            <a:spLocks noChangeArrowheads="1"/>
          </p:cNvSpPr>
          <p:nvPr/>
        </p:nvSpPr>
        <p:spPr bwMode="auto">
          <a:xfrm>
            <a:off x="6358546" y="1774216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4</a:t>
            </a:r>
          </a:p>
        </p:txBody>
      </p:sp>
      <p:sp>
        <p:nvSpPr>
          <p:cNvPr id="944" name="Text Box 51"/>
          <p:cNvSpPr txBox="1">
            <a:spLocks noChangeArrowheads="1"/>
          </p:cNvSpPr>
          <p:nvPr/>
        </p:nvSpPr>
        <p:spPr bwMode="auto">
          <a:xfrm>
            <a:off x="5983008" y="1771457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8</a:t>
            </a:r>
          </a:p>
        </p:txBody>
      </p:sp>
      <p:sp>
        <p:nvSpPr>
          <p:cNvPr id="945" name="Text Box 51"/>
          <p:cNvSpPr txBox="1">
            <a:spLocks noChangeArrowheads="1"/>
          </p:cNvSpPr>
          <p:nvPr/>
        </p:nvSpPr>
        <p:spPr bwMode="auto">
          <a:xfrm>
            <a:off x="5495934" y="1770863"/>
            <a:ext cx="418704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10</a:t>
            </a:r>
          </a:p>
        </p:txBody>
      </p:sp>
      <p:sp>
        <p:nvSpPr>
          <p:cNvPr id="946" name="Text Box 51"/>
          <p:cNvSpPr txBox="1">
            <a:spLocks noChangeArrowheads="1"/>
          </p:cNvSpPr>
          <p:nvPr/>
        </p:nvSpPr>
        <p:spPr bwMode="auto">
          <a:xfrm>
            <a:off x="5079384" y="1773117"/>
            <a:ext cx="418704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947" name="Text Box 51"/>
          <p:cNvSpPr txBox="1">
            <a:spLocks noChangeArrowheads="1"/>
          </p:cNvSpPr>
          <p:nvPr/>
        </p:nvSpPr>
        <p:spPr bwMode="auto">
          <a:xfrm>
            <a:off x="4459379" y="1772523"/>
            <a:ext cx="550151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und</a:t>
            </a:r>
          </a:p>
        </p:txBody>
      </p:sp>
      <p:sp>
        <p:nvSpPr>
          <p:cNvPr id="948" name="Text Box 51"/>
          <p:cNvSpPr txBox="1">
            <a:spLocks noChangeArrowheads="1"/>
          </p:cNvSpPr>
          <p:nvPr/>
        </p:nvSpPr>
        <p:spPr bwMode="auto">
          <a:xfrm>
            <a:off x="4042430" y="1769764"/>
            <a:ext cx="48923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-16</a:t>
            </a:r>
          </a:p>
        </p:txBody>
      </p:sp>
      <p:sp>
        <p:nvSpPr>
          <p:cNvPr id="949" name="Text Box 51"/>
          <p:cNvSpPr txBox="1">
            <a:spLocks noChangeArrowheads="1"/>
          </p:cNvSpPr>
          <p:nvPr/>
        </p:nvSpPr>
        <p:spPr bwMode="auto">
          <a:xfrm>
            <a:off x="3553194" y="1769170"/>
            <a:ext cx="48923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-10</a:t>
            </a:r>
          </a:p>
        </p:txBody>
      </p:sp>
      <p:sp>
        <p:nvSpPr>
          <p:cNvPr id="950" name="Text Box 51"/>
          <p:cNvSpPr txBox="1">
            <a:spLocks noChangeArrowheads="1"/>
          </p:cNvSpPr>
          <p:nvPr/>
        </p:nvSpPr>
        <p:spPr bwMode="auto">
          <a:xfrm>
            <a:off x="3166156" y="1771740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-8</a:t>
            </a:r>
          </a:p>
        </p:txBody>
      </p:sp>
      <p:sp>
        <p:nvSpPr>
          <p:cNvPr id="951" name="Text Box 51"/>
          <p:cNvSpPr txBox="1">
            <a:spLocks noChangeArrowheads="1"/>
          </p:cNvSpPr>
          <p:nvPr/>
        </p:nvSpPr>
        <p:spPr bwMode="auto">
          <a:xfrm>
            <a:off x="2765104" y="1771146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-4</a:t>
            </a:r>
          </a:p>
        </p:txBody>
      </p:sp>
      <p:sp>
        <p:nvSpPr>
          <p:cNvPr id="952" name="Text Box 51"/>
          <p:cNvSpPr txBox="1">
            <a:spLocks noChangeArrowheads="1"/>
          </p:cNvSpPr>
          <p:nvPr/>
        </p:nvSpPr>
        <p:spPr bwMode="auto">
          <a:xfrm>
            <a:off x="2374068" y="1768387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-2</a:t>
            </a:r>
          </a:p>
        </p:txBody>
      </p:sp>
      <p:sp>
        <p:nvSpPr>
          <p:cNvPr id="953" name="Text Box 51"/>
          <p:cNvSpPr txBox="1">
            <a:spLocks noChangeArrowheads="1"/>
          </p:cNvSpPr>
          <p:nvPr/>
        </p:nvSpPr>
        <p:spPr bwMode="auto">
          <a:xfrm>
            <a:off x="2014028" y="1767793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-1</a:t>
            </a:r>
          </a:p>
        </p:txBody>
      </p:sp>
      <p:sp>
        <p:nvSpPr>
          <p:cNvPr id="954" name="Text Box 51"/>
          <p:cNvSpPr txBox="1">
            <a:spLocks noChangeArrowheads="1"/>
          </p:cNvSpPr>
          <p:nvPr/>
        </p:nvSpPr>
        <p:spPr bwMode="auto">
          <a:xfrm>
            <a:off x="8257752" y="1293354"/>
            <a:ext cx="418704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16</a:t>
            </a:r>
          </a:p>
        </p:txBody>
      </p:sp>
      <p:sp>
        <p:nvSpPr>
          <p:cNvPr id="955" name="Text Box 51"/>
          <p:cNvSpPr txBox="1">
            <a:spLocks noChangeArrowheads="1"/>
          </p:cNvSpPr>
          <p:nvPr/>
        </p:nvSpPr>
        <p:spPr bwMode="auto">
          <a:xfrm>
            <a:off x="7825704" y="1292760"/>
            <a:ext cx="418704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10</a:t>
            </a:r>
          </a:p>
        </p:txBody>
      </p:sp>
      <p:sp>
        <p:nvSpPr>
          <p:cNvPr id="956" name="Text Box 51"/>
          <p:cNvSpPr txBox="1">
            <a:spLocks noChangeArrowheads="1"/>
          </p:cNvSpPr>
          <p:nvPr/>
        </p:nvSpPr>
        <p:spPr bwMode="auto">
          <a:xfrm>
            <a:off x="7438666" y="1290001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8</a:t>
            </a:r>
          </a:p>
        </p:txBody>
      </p:sp>
      <p:sp>
        <p:nvSpPr>
          <p:cNvPr id="957" name="Text Box 51"/>
          <p:cNvSpPr txBox="1">
            <a:spLocks noChangeArrowheads="1"/>
          </p:cNvSpPr>
          <p:nvPr/>
        </p:nvSpPr>
        <p:spPr bwMode="auto">
          <a:xfrm>
            <a:off x="7078626" y="1289407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4</a:t>
            </a:r>
          </a:p>
        </p:txBody>
      </p:sp>
      <p:sp>
        <p:nvSpPr>
          <p:cNvPr id="958" name="Text Box 51"/>
          <p:cNvSpPr txBox="1">
            <a:spLocks noChangeArrowheads="1"/>
          </p:cNvSpPr>
          <p:nvPr/>
        </p:nvSpPr>
        <p:spPr bwMode="auto">
          <a:xfrm>
            <a:off x="6718586" y="1291977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2</a:t>
            </a:r>
          </a:p>
        </p:txBody>
      </p:sp>
      <p:sp>
        <p:nvSpPr>
          <p:cNvPr id="959" name="Text Box 51"/>
          <p:cNvSpPr txBox="1">
            <a:spLocks noChangeArrowheads="1"/>
          </p:cNvSpPr>
          <p:nvPr/>
        </p:nvSpPr>
        <p:spPr bwMode="auto">
          <a:xfrm>
            <a:off x="6358546" y="1291383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1</a:t>
            </a:r>
          </a:p>
        </p:txBody>
      </p:sp>
      <p:sp>
        <p:nvSpPr>
          <p:cNvPr id="960" name="Text Box 51"/>
          <p:cNvSpPr txBox="1">
            <a:spLocks noChangeArrowheads="1"/>
          </p:cNvSpPr>
          <p:nvPr/>
        </p:nvSpPr>
        <p:spPr bwMode="auto">
          <a:xfrm>
            <a:off x="5888116" y="1288624"/>
            <a:ext cx="47320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0.5</a:t>
            </a:r>
          </a:p>
        </p:txBody>
      </p:sp>
      <p:sp>
        <p:nvSpPr>
          <p:cNvPr id="961" name="Text Box 51"/>
          <p:cNvSpPr txBox="1">
            <a:spLocks noChangeArrowheads="1"/>
          </p:cNvSpPr>
          <p:nvPr/>
        </p:nvSpPr>
        <p:spPr bwMode="auto">
          <a:xfrm>
            <a:off x="5491530" y="1288030"/>
            <a:ext cx="479618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0.4</a:t>
            </a:r>
          </a:p>
        </p:txBody>
      </p:sp>
      <p:sp>
        <p:nvSpPr>
          <p:cNvPr id="962" name="Text Box 51"/>
          <p:cNvSpPr txBox="1">
            <a:spLocks noChangeArrowheads="1"/>
          </p:cNvSpPr>
          <p:nvPr/>
        </p:nvSpPr>
        <p:spPr bwMode="auto">
          <a:xfrm>
            <a:off x="4945668" y="1290284"/>
            <a:ext cx="59343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0.25</a:t>
            </a:r>
          </a:p>
        </p:txBody>
      </p:sp>
      <p:sp>
        <p:nvSpPr>
          <p:cNvPr id="963" name="Text Box 51"/>
          <p:cNvSpPr txBox="1">
            <a:spLocks noChangeArrowheads="1"/>
          </p:cNvSpPr>
          <p:nvPr/>
        </p:nvSpPr>
        <p:spPr bwMode="auto">
          <a:xfrm>
            <a:off x="4604840" y="1289690"/>
            <a:ext cx="30168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0</a:t>
            </a:r>
          </a:p>
        </p:txBody>
      </p:sp>
      <p:sp>
        <p:nvSpPr>
          <p:cNvPr id="964" name="Text Box 51"/>
          <p:cNvSpPr txBox="1">
            <a:spLocks noChangeArrowheads="1"/>
          </p:cNvSpPr>
          <p:nvPr/>
        </p:nvSpPr>
        <p:spPr bwMode="auto">
          <a:xfrm>
            <a:off x="3951324" y="1286931"/>
            <a:ext cx="667170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-0.25</a:t>
            </a:r>
          </a:p>
        </p:txBody>
      </p:sp>
      <p:sp>
        <p:nvSpPr>
          <p:cNvPr id="965" name="Text Box 51"/>
          <p:cNvSpPr txBox="1">
            <a:spLocks noChangeArrowheads="1"/>
          </p:cNvSpPr>
          <p:nvPr/>
        </p:nvSpPr>
        <p:spPr bwMode="auto">
          <a:xfrm>
            <a:off x="3533291" y="1286337"/>
            <a:ext cx="550151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-0.4</a:t>
            </a:r>
          </a:p>
        </p:txBody>
      </p:sp>
      <p:sp>
        <p:nvSpPr>
          <p:cNvPr id="966" name="Text Box 51"/>
          <p:cNvSpPr txBox="1">
            <a:spLocks noChangeArrowheads="1"/>
          </p:cNvSpPr>
          <p:nvPr/>
        </p:nvSpPr>
        <p:spPr bwMode="auto">
          <a:xfrm>
            <a:off x="3075729" y="1288907"/>
            <a:ext cx="550151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-0.5</a:t>
            </a:r>
          </a:p>
        </p:txBody>
      </p:sp>
      <p:sp>
        <p:nvSpPr>
          <p:cNvPr id="967" name="Text Box 51"/>
          <p:cNvSpPr txBox="1">
            <a:spLocks noChangeArrowheads="1"/>
          </p:cNvSpPr>
          <p:nvPr/>
        </p:nvSpPr>
        <p:spPr bwMode="auto">
          <a:xfrm>
            <a:off x="2775120" y="1288313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-1</a:t>
            </a:r>
          </a:p>
        </p:txBody>
      </p:sp>
      <p:sp>
        <p:nvSpPr>
          <p:cNvPr id="968" name="Text Box 51"/>
          <p:cNvSpPr txBox="1">
            <a:spLocks noChangeArrowheads="1"/>
          </p:cNvSpPr>
          <p:nvPr/>
        </p:nvSpPr>
        <p:spPr bwMode="auto">
          <a:xfrm>
            <a:off x="2374068" y="1285554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-2</a:t>
            </a:r>
          </a:p>
        </p:txBody>
      </p:sp>
      <p:sp>
        <p:nvSpPr>
          <p:cNvPr id="969" name="Text Box 51"/>
          <p:cNvSpPr txBox="1">
            <a:spLocks noChangeArrowheads="1"/>
          </p:cNvSpPr>
          <p:nvPr/>
        </p:nvSpPr>
        <p:spPr bwMode="auto">
          <a:xfrm>
            <a:off x="2014028" y="1284960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87624" y="1210512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1" name="Straight Connector 970"/>
          <p:cNvCxnSpPr/>
          <p:nvPr/>
        </p:nvCxnSpPr>
        <p:spPr>
          <a:xfrm>
            <a:off x="8244893" y="1210888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2" name="Straight Connector 971"/>
          <p:cNvCxnSpPr/>
          <p:nvPr/>
        </p:nvCxnSpPr>
        <p:spPr>
          <a:xfrm>
            <a:off x="7829448" y="1203537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3" name="Straight Connector 972"/>
          <p:cNvCxnSpPr/>
          <p:nvPr/>
        </p:nvCxnSpPr>
        <p:spPr>
          <a:xfrm>
            <a:off x="7401004" y="1210700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4" name="Straight Connector 973"/>
          <p:cNvCxnSpPr/>
          <p:nvPr/>
        </p:nvCxnSpPr>
        <p:spPr>
          <a:xfrm>
            <a:off x="7020272" y="1203349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5" name="Straight Connector 974"/>
          <p:cNvCxnSpPr/>
          <p:nvPr/>
        </p:nvCxnSpPr>
        <p:spPr>
          <a:xfrm>
            <a:off x="6660232" y="1203349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6" name="Straight Connector 975"/>
          <p:cNvCxnSpPr/>
          <p:nvPr/>
        </p:nvCxnSpPr>
        <p:spPr>
          <a:xfrm>
            <a:off x="6300192" y="1195998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7" name="Straight Connector 976"/>
          <p:cNvCxnSpPr/>
          <p:nvPr/>
        </p:nvCxnSpPr>
        <p:spPr>
          <a:xfrm>
            <a:off x="5914638" y="1203161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8" name="Straight Connector 977"/>
          <p:cNvCxnSpPr/>
          <p:nvPr/>
        </p:nvCxnSpPr>
        <p:spPr>
          <a:xfrm>
            <a:off x="5482590" y="1195810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9" name="Straight Connector 978"/>
          <p:cNvCxnSpPr/>
          <p:nvPr/>
        </p:nvCxnSpPr>
        <p:spPr>
          <a:xfrm>
            <a:off x="4978534" y="1210700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0" name="Straight Connector 979"/>
          <p:cNvCxnSpPr/>
          <p:nvPr/>
        </p:nvCxnSpPr>
        <p:spPr>
          <a:xfrm>
            <a:off x="4546486" y="1203349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1" name="Straight Connector 980"/>
          <p:cNvCxnSpPr/>
          <p:nvPr/>
        </p:nvCxnSpPr>
        <p:spPr>
          <a:xfrm>
            <a:off x="4042430" y="1210512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2" name="Straight Connector 981"/>
          <p:cNvCxnSpPr/>
          <p:nvPr/>
        </p:nvCxnSpPr>
        <p:spPr>
          <a:xfrm>
            <a:off x="3569370" y="1203161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" name="Straight Connector 982"/>
          <p:cNvCxnSpPr/>
          <p:nvPr/>
        </p:nvCxnSpPr>
        <p:spPr>
          <a:xfrm>
            <a:off x="3121824" y="1203161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4" name="Straight Connector 983"/>
          <p:cNvCxnSpPr/>
          <p:nvPr/>
        </p:nvCxnSpPr>
        <p:spPr>
          <a:xfrm>
            <a:off x="2746286" y="1195810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5" name="Straight Connector 984"/>
          <p:cNvCxnSpPr/>
          <p:nvPr/>
        </p:nvCxnSpPr>
        <p:spPr>
          <a:xfrm>
            <a:off x="2386246" y="1202973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6" name="Straight Connector 985"/>
          <p:cNvCxnSpPr/>
          <p:nvPr/>
        </p:nvCxnSpPr>
        <p:spPr>
          <a:xfrm>
            <a:off x="1619672" y="1195622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7" name="Text Box 450"/>
          <p:cNvSpPr txBox="1">
            <a:spLocks noChangeArrowheads="1"/>
          </p:cNvSpPr>
          <p:nvPr/>
        </p:nvSpPr>
        <p:spPr bwMode="auto">
          <a:xfrm>
            <a:off x="1962443" y="6420078"/>
            <a:ext cx="3825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itchFamily="66" charset="0"/>
              </a:rPr>
              <a:t>-16</a:t>
            </a:r>
          </a:p>
        </p:txBody>
      </p:sp>
      <p:cxnSp>
        <p:nvCxnSpPr>
          <p:cNvPr id="988" name="Straight Connector 987"/>
          <p:cNvCxnSpPr/>
          <p:nvPr/>
        </p:nvCxnSpPr>
        <p:spPr>
          <a:xfrm>
            <a:off x="2041704" y="1196752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9" name="Text Box 51"/>
          <p:cNvSpPr txBox="1">
            <a:spLocks noChangeArrowheads="1"/>
          </p:cNvSpPr>
          <p:nvPr/>
        </p:nvSpPr>
        <p:spPr bwMode="auto">
          <a:xfrm>
            <a:off x="1563162" y="1769924"/>
            <a:ext cx="546945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-0.5</a:t>
            </a:r>
          </a:p>
        </p:txBody>
      </p:sp>
      <p:sp>
        <p:nvSpPr>
          <p:cNvPr id="990" name="Text Box 51"/>
          <p:cNvSpPr txBox="1">
            <a:spLocks noChangeArrowheads="1"/>
          </p:cNvSpPr>
          <p:nvPr/>
        </p:nvSpPr>
        <p:spPr bwMode="auto">
          <a:xfrm>
            <a:off x="1686050" y="1287091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-8</a:t>
            </a:r>
          </a:p>
        </p:txBody>
      </p:sp>
      <p:sp>
        <p:nvSpPr>
          <p:cNvPr id="991" name="Text Box 51"/>
          <p:cNvSpPr txBox="1">
            <a:spLocks noChangeArrowheads="1"/>
          </p:cNvSpPr>
          <p:nvPr/>
        </p:nvSpPr>
        <p:spPr bwMode="auto">
          <a:xfrm>
            <a:off x="1147670" y="1756639"/>
            <a:ext cx="546945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-0.4</a:t>
            </a:r>
          </a:p>
        </p:txBody>
      </p:sp>
      <p:sp>
        <p:nvSpPr>
          <p:cNvPr id="992" name="Text Box 51"/>
          <p:cNvSpPr txBox="1">
            <a:spLocks noChangeArrowheads="1"/>
          </p:cNvSpPr>
          <p:nvPr/>
        </p:nvSpPr>
        <p:spPr bwMode="auto">
          <a:xfrm>
            <a:off x="1189880" y="1273806"/>
            <a:ext cx="48923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4" name="TextBox 993"/>
              <p:cNvSpPr txBox="1"/>
              <p:nvPr/>
            </p:nvSpPr>
            <p:spPr>
              <a:xfrm>
                <a:off x="382215" y="1769155"/>
                <a:ext cx="2115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994" name="TextBox 9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5" y="1769155"/>
                <a:ext cx="211596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32353" r="-32353" b="-254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5" name="TextBox 994"/>
              <p:cNvSpPr txBox="1"/>
              <p:nvPr/>
            </p:nvSpPr>
            <p:spPr>
              <a:xfrm>
                <a:off x="2999580" y="81175"/>
                <a:ext cx="700320" cy="577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95" name="TextBox 9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580" y="81175"/>
                <a:ext cx="700320" cy="5770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6" name="TextBox 995"/>
              <p:cNvSpPr txBox="1"/>
              <p:nvPr/>
            </p:nvSpPr>
            <p:spPr>
              <a:xfrm>
                <a:off x="410554" y="1302532"/>
                <a:ext cx="2063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6" name="TextBox 9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54" y="1302532"/>
                <a:ext cx="206339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7647" r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97" name="Straight Connector 996"/>
          <p:cNvCxnSpPr/>
          <p:nvPr/>
        </p:nvCxnSpPr>
        <p:spPr>
          <a:xfrm>
            <a:off x="683568" y="1210512"/>
            <a:ext cx="0" cy="993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8" name="Text Box 51"/>
          <p:cNvSpPr txBox="1">
            <a:spLocks noChangeArrowheads="1"/>
          </p:cNvSpPr>
          <p:nvPr/>
        </p:nvSpPr>
        <p:spPr bwMode="auto">
          <a:xfrm>
            <a:off x="627414" y="1754850"/>
            <a:ext cx="663964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-0.25</a:t>
            </a:r>
          </a:p>
        </p:txBody>
      </p:sp>
      <p:sp>
        <p:nvSpPr>
          <p:cNvPr id="999" name="Text Box 51"/>
          <p:cNvSpPr txBox="1">
            <a:spLocks noChangeArrowheads="1"/>
          </p:cNvSpPr>
          <p:nvPr/>
        </p:nvSpPr>
        <p:spPr bwMode="auto">
          <a:xfrm>
            <a:off x="719648" y="1287754"/>
            <a:ext cx="48923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/>
              <a:t>-16</a:t>
            </a:r>
          </a:p>
        </p:txBody>
      </p:sp>
      <p:sp>
        <p:nvSpPr>
          <p:cNvPr id="11" name="Freeform 10"/>
          <p:cNvSpPr/>
          <p:nvPr/>
        </p:nvSpPr>
        <p:spPr>
          <a:xfrm>
            <a:off x="2315647" y="2463559"/>
            <a:ext cx="1955800" cy="1970332"/>
          </a:xfrm>
          <a:custGeom>
            <a:avLst/>
            <a:gdLst>
              <a:gd name="connsiteX0" fmla="*/ 0 w 1955800"/>
              <a:gd name="connsiteY0" fmla="*/ 0 h 1970332"/>
              <a:gd name="connsiteX1" fmla="*/ 44450 w 1955800"/>
              <a:gd name="connsiteY1" fmla="*/ 762000 h 1970332"/>
              <a:gd name="connsiteX2" fmla="*/ 57150 w 1955800"/>
              <a:gd name="connsiteY2" fmla="*/ 1009650 h 1970332"/>
              <a:gd name="connsiteX3" fmla="*/ 101600 w 1955800"/>
              <a:gd name="connsiteY3" fmla="*/ 1504950 h 1970332"/>
              <a:gd name="connsiteX4" fmla="*/ 209550 w 1955800"/>
              <a:gd name="connsiteY4" fmla="*/ 1752600 h 1970332"/>
              <a:gd name="connsiteX5" fmla="*/ 457200 w 1955800"/>
              <a:gd name="connsiteY5" fmla="*/ 1866900 h 1970332"/>
              <a:gd name="connsiteX6" fmla="*/ 965200 w 1955800"/>
              <a:gd name="connsiteY6" fmla="*/ 1949450 h 1970332"/>
              <a:gd name="connsiteX7" fmla="*/ 1212850 w 1955800"/>
              <a:gd name="connsiteY7" fmla="*/ 1968500 h 1970332"/>
              <a:gd name="connsiteX8" fmla="*/ 1955800 w 1955800"/>
              <a:gd name="connsiteY8" fmla="*/ 1968500 h 197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800" h="1970332">
                <a:moveTo>
                  <a:pt x="0" y="0"/>
                </a:moveTo>
                <a:cubicBezTo>
                  <a:pt x="17462" y="296862"/>
                  <a:pt x="34925" y="593725"/>
                  <a:pt x="44450" y="762000"/>
                </a:cubicBezTo>
                <a:cubicBezTo>
                  <a:pt x="53975" y="930275"/>
                  <a:pt x="47625" y="885825"/>
                  <a:pt x="57150" y="1009650"/>
                </a:cubicBezTo>
                <a:cubicBezTo>
                  <a:pt x="66675" y="1133475"/>
                  <a:pt x="76200" y="1381125"/>
                  <a:pt x="101600" y="1504950"/>
                </a:cubicBezTo>
                <a:cubicBezTo>
                  <a:pt x="127000" y="1628775"/>
                  <a:pt x="150283" y="1692275"/>
                  <a:pt x="209550" y="1752600"/>
                </a:cubicBezTo>
                <a:cubicBezTo>
                  <a:pt x="268817" y="1812925"/>
                  <a:pt x="331258" y="1834092"/>
                  <a:pt x="457200" y="1866900"/>
                </a:cubicBezTo>
                <a:cubicBezTo>
                  <a:pt x="583142" y="1899708"/>
                  <a:pt x="839258" y="1932517"/>
                  <a:pt x="965200" y="1949450"/>
                </a:cubicBezTo>
                <a:cubicBezTo>
                  <a:pt x="1091142" y="1966383"/>
                  <a:pt x="1047750" y="1965325"/>
                  <a:pt x="1212850" y="1968500"/>
                </a:cubicBezTo>
                <a:cubicBezTo>
                  <a:pt x="1377950" y="1971675"/>
                  <a:pt x="1666875" y="1970087"/>
                  <a:pt x="1955800" y="196850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77297" y="4527309"/>
            <a:ext cx="1981200" cy="1936750"/>
          </a:xfrm>
          <a:custGeom>
            <a:avLst/>
            <a:gdLst>
              <a:gd name="connsiteX0" fmla="*/ 0 w 1981200"/>
              <a:gd name="connsiteY0" fmla="*/ 0 h 1936750"/>
              <a:gd name="connsiteX1" fmla="*/ 762000 w 1981200"/>
              <a:gd name="connsiteY1" fmla="*/ 25400 h 1936750"/>
              <a:gd name="connsiteX2" fmla="*/ 1003300 w 1981200"/>
              <a:gd name="connsiteY2" fmla="*/ 50800 h 1936750"/>
              <a:gd name="connsiteX3" fmla="*/ 1504950 w 1981200"/>
              <a:gd name="connsiteY3" fmla="*/ 88900 h 1936750"/>
              <a:gd name="connsiteX4" fmla="*/ 1752600 w 1981200"/>
              <a:gd name="connsiteY4" fmla="*/ 184150 h 1936750"/>
              <a:gd name="connsiteX5" fmla="*/ 1879600 w 1981200"/>
              <a:gd name="connsiteY5" fmla="*/ 431800 h 1936750"/>
              <a:gd name="connsiteX6" fmla="*/ 1936750 w 1981200"/>
              <a:gd name="connsiteY6" fmla="*/ 933450 h 1936750"/>
              <a:gd name="connsiteX7" fmla="*/ 1949450 w 1981200"/>
              <a:gd name="connsiteY7" fmla="*/ 1187450 h 1936750"/>
              <a:gd name="connsiteX8" fmla="*/ 1981200 w 1981200"/>
              <a:gd name="connsiteY8" fmla="*/ 1936750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00" h="1936750">
                <a:moveTo>
                  <a:pt x="0" y="0"/>
                </a:moveTo>
                <a:lnTo>
                  <a:pt x="762000" y="25400"/>
                </a:lnTo>
                <a:cubicBezTo>
                  <a:pt x="929217" y="33867"/>
                  <a:pt x="1003300" y="50800"/>
                  <a:pt x="1003300" y="50800"/>
                </a:cubicBezTo>
                <a:cubicBezTo>
                  <a:pt x="1127125" y="61383"/>
                  <a:pt x="1380067" y="66675"/>
                  <a:pt x="1504950" y="88900"/>
                </a:cubicBezTo>
                <a:cubicBezTo>
                  <a:pt x="1629833" y="111125"/>
                  <a:pt x="1690158" y="127000"/>
                  <a:pt x="1752600" y="184150"/>
                </a:cubicBezTo>
                <a:cubicBezTo>
                  <a:pt x="1815042" y="241300"/>
                  <a:pt x="1848908" y="306917"/>
                  <a:pt x="1879600" y="431800"/>
                </a:cubicBezTo>
                <a:cubicBezTo>
                  <a:pt x="1910292" y="556683"/>
                  <a:pt x="1925108" y="807508"/>
                  <a:pt x="1936750" y="933450"/>
                </a:cubicBezTo>
                <a:cubicBezTo>
                  <a:pt x="1948392" y="1059392"/>
                  <a:pt x="1942042" y="1020233"/>
                  <a:pt x="1949450" y="1187450"/>
                </a:cubicBezTo>
                <a:cubicBezTo>
                  <a:pt x="1956858" y="1354667"/>
                  <a:pt x="1969029" y="1645708"/>
                  <a:pt x="1981200" y="193675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0" name="Rectangle 13"/>
          <p:cNvSpPr txBox="1">
            <a:spLocks noChangeArrowheads="1"/>
          </p:cNvSpPr>
          <p:nvPr/>
        </p:nvSpPr>
        <p:spPr>
          <a:xfrm>
            <a:off x="446856" y="4211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rgbClr val="7030A0"/>
                </a:solidFill>
              </a:rPr>
              <a:t>The graph of</a:t>
            </a:r>
          </a:p>
        </p:txBody>
      </p:sp>
      <p:sp>
        <p:nvSpPr>
          <p:cNvPr id="369" name="Text Box 457">
            <a:extLst>
              <a:ext uri="{FF2B5EF4-FFF2-40B4-BE49-F238E27FC236}">
                <a16:creationId xmlns:a16="http://schemas.microsoft.com/office/drawing/2014/main" id="{56B62D48-1499-4597-BA58-8A198604E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924" y="5043905"/>
            <a:ext cx="16146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Domain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70" name="Text Box 457">
            <a:extLst>
              <a:ext uri="{FF2B5EF4-FFF2-40B4-BE49-F238E27FC236}">
                <a16:creationId xmlns:a16="http://schemas.microsoft.com/office/drawing/2014/main" id="{42122B2C-8331-45AF-9437-7836EFB2B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5683" y="5617096"/>
            <a:ext cx="16146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Range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72" name="Rectangle 1">
            <a:extLst>
              <a:ext uri="{FF2B5EF4-FFF2-40B4-BE49-F238E27FC236}">
                <a16:creationId xmlns:a16="http://schemas.microsoft.com/office/drawing/2014/main" id="{FC11C6E6-D842-44E7-ABD3-28554877C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110" y="5030245"/>
            <a:ext cx="1504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 ℝ </a:t>
            </a:r>
            <a:r>
              <a:rPr lang="en-US" altLang="en-US" dirty="0">
                <a:sym typeface="Symbol" panose="05050102010706020507" pitchFamily="18" charset="2"/>
              </a:rPr>
              <a:t> 0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373" name="Rectangle 1">
            <a:extLst>
              <a:ext uri="{FF2B5EF4-FFF2-40B4-BE49-F238E27FC236}">
                <a16:creationId xmlns:a16="http://schemas.microsoft.com/office/drawing/2014/main" id="{CE88EC2C-6080-40A7-B8B8-D79583840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110" y="5602428"/>
            <a:ext cx="1504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 ℝ </a:t>
            </a:r>
            <a:r>
              <a:rPr lang="en-US" altLang="en-US" dirty="0">
                <a:sym typeface="Symbol" panose="05050102010706020507" pitchFamily="18" charset="2"/>
              </a:rPr>
              <a:t> 0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374" name="Rectangle 373">
            <a:hlinkClick r:id="rId5"/>
            <a:extLst>
              <a:ext uri="{FF2B5EF4-FFF2-40B4-BE49-F238E27FC236}">
                <a16:creationId xmlns:a16="http://schemas.microsoft.com/office/drawing/2014/main" id="{5EDE525D-E0E8-496C-86FE-C63795ADE3B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5" name="Rectangle 374">
            <a:hlinkClick r:id="rId5"/>
            <a:extLst>
              <a:ext uri="{FF2B5EF4-FFF2-40B4-BE49-F238E27FC236}">
                <a16:creationId xmlns:a16="http://schemas.microsoft.com/office/drawing/2014/main" id="{67AFE1D8-C5C5-4ECE-85BE-38CF83B30361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352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" grpId="0"/>
      <p:bldP spid="475" grpId="0"/>
      <p:bldP spid="483" grpId="0"/>
      <p:bldP spid="987" grpId="0"/>
      <p:bldP spid="11" grpId="0" animBg="1"/>
      <p:bldP spid="12" grpId="0" animBg="1"/>
      <p:bldP spid="369" grpId="0"/>
      <p:bldP spid="370" grpId="0"/>
      <p:bldP spid="372" grpId="0"/>
      <p:bldP spid="3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sz="2800" b="1" dirty="0">
                <a:solidFill>
                  <a:srgbClr val="7030A0"/>
                </a:solidFill>
              </a:rPr>
              <a:t>The reciprocal of a number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95077" y="1213238"/>
            <a:ext cx="8814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reciprocal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of a number is 1 divided by that number.</a:t>
            </a:r>
            <a:endParaRPr lang="en-GB" sz="2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0016" name="Text Box 16"/>
              <p:cNvSpPr txBox="1">
                <a:spLocks noChangeArrowheads="1"/>
              </p:cNvSpPr>
              <p:nvPr/>
            </p:nvSpPr>
            <p:spPr bwMode="auto">
              <a:xfrm>
                <a:off x="5882752" y="2022303"/>
                <a:ext cx="1152128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3200" b="1" dirty="0">
                  <a:solidFill>
                    <a:srgbClr val="FF66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40016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2752" y="2022303"/>
                <a:ext cx="1152128" cy="787716"/>
              </a:xfrm>
              <a:prstGeom prst="rect">
                <a:avLst/>
              </a:prstGeom>
              <a:blipFill rotWithShape="0">
                <a:blip r:embed="rId3"/>
                <a:stretch>
                  <a:fillRect l="-79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126941" y="1718659"/>
            <a:ext cx="24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For example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1442908" y="2224080"/>
            <a:ext cx="35089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reciprocal of 2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16"/>
              <p:cNvSpPr txBox="1">
                <a:spLocks noChangeArrowheads="1"/>
              </p:cNvSpPr>
              <p:nvPr/>
            </p:nvSpPr>
            <p:spPr bwMode="auto">
              <a:xfrm>
                <a:off x="5915131" y="2996952"/>
                <a:ext cx="1152128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GB" sz="3200" b="1" dirty="0">
                  <a:solidFill>
                    <a:srgbClr val="FF66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7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15131" y="2996952"/>
                <a:ext cx="1152128" cy="787716"/>
              </a:xfrm>
              <a:prstGeom prst="rect">
                <a:avLst/>
              </a:prstGeom>
              <a:blipFill rotWithShape="0">
                <a:blip r:embed="rId4"/>
                <a:stretch>
                  <a:fillRect l="-79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 Box 16"/>
              <p:cNvSpPr txBox="1">
                <a:spLocks noChangeArrowheads="1"/>
              </p:cNvSpPr>
              <p:nvPr/>
            </p:nvSpPr>
            <p:spPr bwMode="auto">
              <a:xfrm>
                <a:off x="1500308" y="3045397"/>
                <a:ext cx="3508955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The reciprocal of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0308" y="3045397"/>
                <a:ext cx="3508955" cy="787716"/>
              </a:xfrm>
              <a:prstGeom prst="rect">
                <a:avLst/>
              </a:prstGeom>
              <a:blipFill rotWithShape="0">
                <a:blip r:embed="rId5"/>
                <a:stretch>
                  <a:fillRect l="-26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16"/>
              <p:cNvSpPr txBox="1">
                <a:spLocks noChangeArrowheads="1"/>
              </p:cNvSpPr>
              <p:nvPr/>
            </p:nvSpPr>
            <p:spPr bwMode="auto">
              <a:xfrm>
                <a:off x="5882752" y="4077072"/>
                <a:ext cx="1152128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200" b="1" dirty="0">
                  <a:solidFill>
                    <a:srgbClr val="FF66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0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2752" y="4077072"/>
                <a:ext cx="1152128" cy="787716"/>
              </a:xfrm>
              <a:prstGeom prst="rect">
                <a:avLst/>
              </a:prstGeom>
              <a:blipFill rotWithShape="0">
                <a:blip r:embed="rId6"/>
                <a:stretch>
                  <a:fillRect l="-79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16"/>
              <p:cNvSpPr txBox="1">
                <a:spLocks noChangeArrowheads="1"/>
              </p:cNvSpPr>
              <p:nvPr/>
            </p:nvSpPr>
            <p:spPr bwMode="auto">
              <a:xfrm>
                <a:off x="1500308" y="4077072"/>
                <a:ext cx="3508955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The reciprocal of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1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0308" y="4077072"/>
                <a:ext cx="3508955" cy="787716"/>
              </a:xfrm>
              <a:prstGeom prst="rect">
                <a:avLst/>
              </a:prstGeom>
              <a:blipFill rotWithShape="0">
                <a:blip r:embed="rId7"/>
                <a:stretch>
                  <a:fillRect l="-2604" b="-77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 Box 16"/>
          <p:cNvSpPr txBox="1">
            <a:spLocks noChangeArrowheads="1"/>
          </p:cNvSpPr>
          <p:nvPr/>
        </p:nvSpPr>
        <p:spPr bwMode="auto">
          <a:xfrm>
            <a:off x="4493012" y="2224079"/>
            <a:ext cx="1199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1 </a:t>
            </a:r>
            <a:r>
              <a:rPr lang="en-GB" sz="2400" dirty="0">
                <a:solidFill>
                  <a:srgbClr val="010066"/>
                </a:solidFill>
                <a:latin typeface="Arial" charset="0"/>
                <a:sym typeface="Symbol" panose="05050102010706020507" pitchFamily="18" charset="2"/>
              </a:rPr>
              <a:t>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2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 Box 16"/>
              <p:cNvSpPr txBox="1">
                <a:spLocks noChangeArrowheads="1"/>
              </p:cNvSpPr>
              <p:nvPr/>
            </p:nvSpPr>
            <p:spPr bwMode="auto">
              <a:xfrm>
                <a:off x="4588550" y="3045397"/>
                <a:ext cx="1199484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1 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  <a:sym typeface="Symbol" panose="05050102010706020507" pitchFamily="18" charset="2"/>
                  </a:rPr>
                  <a:t>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4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8550" y="3045397"/>
                <a:ext cx="1199484" cy="787716"/>
              </a:xfrm>
              <a:prstGeom prst="rect">
                <a:avLst/>
              </a:prstGeom>
              <a:blipFill rotWithShape="0">
                <a:blip r:embed="rId8"/>
                <a:stretch>
                  <a:fillRect l="-81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 Box 16"/>
          <p:cNvSpPr txBox="1">
            <a:spLocks noChangeArrowheads="1"/>
          </p:cNvSpPr>
          <p:nvPr/>
        </p:nvSpPr>
        <p:spPr bwMode="auto">
          <a:xfrm>
            <a:off x="6792169" y="3159977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Arial" charset="0"/>
              </a:rPr>
              <a:t>= 4</a:t>
            </a:r>
            <a:endParaRPr lang="en-GB" sz="32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 Box 16"/>
              <p:cNvSpPr txBox="1">
                <a:spLocks noChangeArrowheads="1"/>
              </p:cNvSpPr>
              <p:nvPr/>
            </p:nvSpPr>
            <p:spPr bwMode="auto">
              <a:xfrm>
                <a:off x="4588550" y="4077072"/>
                <a:ext cx="1199484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1 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  <a:sym typeface="Symbol" panose="05050102010706020507" pitchFamily="18" charset="2"/>
                  </a:rPr>
                  <a:t>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7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8550" y="4077072"/>
                <a:ext cx="1199484" cy="787716"/>
              </a:xfrm>
              <a:prstGeom prst="rect">
                <a:avLst/>
              </a:prstGeom>
              <a:blipFill rotWithShape="0">
                <a:blip r:embed="rId9"/>
                <a:stretch>
                  <a:fillRect l="-8163" b="-77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 Box 16"/>
              <p:cNvSpPr txBox="1">
                <a:spLocks noChangeArrowheads="1"/>
              </p:cNvSpPr>
              <p:nvPr/>
            </p:nvSpPr>
            <p:spPr bwMode="auto">
              <a:xfrm>
                <a:off x="5882752" y="5051721"/>
                <a:ext cx="1152128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3200" b="1" dirty="0">
                  <a:solidFill>
                    <a:srgbClr val="FF66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2752" y="5051721"/>
                <a:ext cx="1152128" cy="787716"/>
              </a:xfrm>
              <a:prstGeom prst="rect">
                <a:avLst/>
              </a:prstGeom>
              <a:blipFill rotWithShape="0">
                <a:blip r:embed="rId10"/>
                <a:stretch>
                  <a:fillRect l="-7937" b="-77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16"/>
              <p:cNvSpPr txBox="1">
                <a:spLocks noChangeArrowheads="1"/>
              </p:cNvSpPr>
              <p:nvPr/>
            </p:nvSpPr>
            <p:spPr bwMode="auto">
              <a:xfrm>
                <a:off x="1500308" y="5051721"/>
                <a:ext cx="3508955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The reciprocal of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9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0308" y="5051721"/>
                <a:ext cx="3508955" cy="787716"/>
              </a:xfrm>
              <a:prstGeom prst="rect">
                <a:avLst/>
              </a:prstGeom>
              <a:blipFill rotWithShape="0">
                <a:blip r:embed="rId11"/>
                <a:stretch>
                  <a:fillRect l="-26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 Box 16"/>
              <p:cNvSpPr txBox="1">
                <a:spLocks noChangeArrowheads="1"/>
              </p:cNvSpPr>
              <p:nvPr/>
            </p:nvSpPr>
            <p:spPr bwMode="auto">
              <a:xfrm>
                <a:off x="4588550" y="5051721"/>
                <a:ext cx="1199484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1 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  <a:sym typeface="Symbol" panose="05050102010706020507" pitchFamily="18" charset="2"/>
                  </a:rPr>
                  <a:t>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8550" y="5051721"/>
                <a:ext cx="1199484" cy="787716"/>
              </a:xfrm>
              <a:prstGeom prst="rect">
                <a:avLst/>
              </a:prstGeom>
              <a:blipFill rotWithShape="0">
                <a:blip r:embed="rId12"/>
                <a:stretch>
                  <a:fillRect l="-81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 Box 16"/>
          <p:cNvSpPr txBox="1">
            <a:spLocks noChangeArrowheads="1"/>
          </p:cNvSpPr>
          <p:nvPr/>
        </p:nvSpPr>
        <p:spPr bwMode="auto">
          <a:xfrm>
            <a:off x="551924" y="6042426"/>
            <a:ext cx="8174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Taking the reciprocal of a fraction turns it upside down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hlinkClick r:id="rId13"/>
            <a:extLst>
              <a:ext uri="{FF2B5EF4-FFF2-40B4-BE49-F238E27FC236}">
                <a16:creationId xmlns:a16="http://schemas.microsoft.com/office/drawing/2014/main" id="{4D34D38B-8195-4FFD-9EC4-6D448574A6F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3"/>
            <a:extLst>
              <a:ext uri="{FF2B5EF4-FFF2-40B4-BE49-F238E27FC236}">
                <a16:creationId xmlns:a16="http://schemas.microsoft.com/office/drawing/2014/main" id="{9D7BEFFB-8318-40D7-8B1F-3780B214FCD4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6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84" grpId="0"/>
      <p:bldP spid="87" grpId="0"/>
      <p:bldP spid="89" grpId="0"/>
      <p:bldP spid="90" grpId="0"/>
      <p:bldP spid="91" grpId="0"/>
      <p:bldP spid="92" grpId="0"/>
      <p:bldP spid="94" grpId="0"/>
      <p:bldP spid="95" grpId="0"/>
      <p:bldP spid="97" grpId="0"/>
      <p:bldP spid="98" grpId="0"/>
      <p:bldP spid="99" grpId="0"/>
      <p:bldP spid="100" grpId="0"/>
      <p:bldP spid="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sz="2800" b="1" dirty="0">
                <a:solidFill>
                  <a:srgbClr val="7030A0"/>
                </a:solidFill>
              </a:rPr>
              <a:t>The reciprocal of a number</a:t>
            </a:r>
            <a:endParaRPr lang="en-GB" sz="28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0015" name="Text Box 15"/>
              <p:cNvSpPr txBox="1">
                <a:spLocks noChangeArrowheads="1"/>
              </p:cNvSpPr>
              <p:nvPr/>
            </p:nvSpPr>
            <p:spPr bwMode="auto">
              <a:xfrm>
                <a:off x="231966" y="1026595"/>
                <a:ext cx="8814457" cy="7903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The </a:t>
                </a:r>
                <a:r>
                  <a:rPr lang="en-GB" sz="2400" b="1" dirty="0">
                    <a:solidFill>
                      <a:srgbClr val="FF6600"/>
                    </a:solidFill>
                    <a:latin typeface="Arial" pitchFamily="34" charset="0"/>
                    <a:cs typeface="Arial" pitchFamily="34" charset="0"/>
                  </a:rPr>
                  <a:t>reciprocal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 of a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 is 1 divided by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, which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.</a:t>
                </a:r>
                <a:endParaRPr lang="en-GB" sz="2400" b="1" dirty="0">
                  <a:solidFill>
                    <a:srgbClr val="FF66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40015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1966" y="1026595"/>
                <a:ext cx="8814457" cy="790345"/>
              </a:xfrm>
              <a:prstGeom prst="rect">
                <a:avLst/>
              </a:prstGeom>
              <a:blipFill rotWithShape="0">
                <a:blip r:embed="rId3"/>
                <a:stretch>
                  <a:fillRect l="-10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467544" y="729695"/>
            <a:ext cx="16401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In general: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16"/>
              <p:cNvSpPr txBox="1">
                <a:spLocks noChangeArrowheads="1"/>
              </p:cNvSpPr>
              <p:nvPr/>
            </p:nvSpPr>
            <p:spPr bwMode="auto">
              <a:xfrm>
                <a:off x="231966" y="2107930"/>
                <a:ext cx="8300474" cy="9852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A number multiplied by its reciprocal equals 1</a:t>
                </a:r>
              </a:p>
              <a:p>
                <a:pPr algn="ctr"/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i="1" dirty="0">
                    <a:solidFill>
                      <a:srgbClr val="010066"/>
                    </a:solidFill>
                    <a:latin typeface="Arial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  <a:latin typeface="Arial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lang="en-GB" sz="2400" i="1" dirty="0">
                    <a:solidFill>
                      <a:srgbClr val="010066"/>
                    </a:solidFill>
                    <a:latin typeface="Arial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mc:Choice>
        <mc:Fallback xmlns="">
          <p:sp>
            <p:nvSpPr>
              <p:cNvPr id="10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1966" y="2107930"/>
                <a:ext cx="8300474" cy="985206"/>
              </a:xfrm>
              <a:prstGeom prst="rect">
                <a:avLst/>
              </a:prstGeom>
              <a:blipFill rotWithShape="0">
                <a:blip r:embed="rId4"/>
                <a:stretch>
                  <a:fillRect t="-4348" b="-559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 Box 16"/>
              <p:cNvSpPr txBox="1">
                <a:spLocks noChangeArrowheads="1"/>
              </p:cNvSpPr>
              <p:nvPr/>
            </p:nvSpPr>
            <p:spPr bwMode="auto">
              <a:xfrm>
                <a:off x="871881" y="3494972"/>
                <a:ext cx="3772127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Arial" charset="0"/>
                  </a:rPr>
                  <a:t>Find the reciprocal of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1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1881" y="3494972"/>
                <a:ext cx="3772127" cy="613886"/>
              </a:xfrm>
              <a:prstGeom prst="rect">
                <a:avLst/>
              </a:prstGeom>
              <a:blipFill rotWithShape="0">
                <a:blip r:embed="rId5"/>
                <a:stretch>
                  <a:fillRect l="-2423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31966" y="2922461"/>
            <a:ext cx="1468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Example: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467544" y="4219704"/>
            <a:ext cx="46085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Write as an improper fraction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4788024" y="4108858"/>
                <a:ext cx="909877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4" y="4108858"/>
                <a:ext cx="909877" cy="78489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467544" y="5150773"/>
            <a:ext cx="46085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Turn it upside down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4788023" y="4958380"/>
                <a:ext cx="909877" cy="782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3" y="4958380"/>
                <a:ext cx="909877" cy="78245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hlinkClick r:id="rId8"/>
            <a:extLst>
              <a:ext uri="{FF2B5EF4-FFF2-40B4-BE49-F238E27FC236}">
                <a16:creationId xmlns:a16="http://schemas.microsoft.com/office/drawing/2014/main" id="{F2125E54-B3E9-4ECB-8C33-73654C1BD80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8"/>
            <a:extLst>
              <a:ext uri="{FF2B5EF4-FFF2-40B4-BE49-F238E27FC236}">
                <a16:creationId xmlns:a16="http://schemas.microsoft.com/office/drawing/2014/main" id="{946C1E3A-1AAB-4FF4-9391-BFE11ECB6E0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0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108" grpId="0"/>
      <p:bldP spid="101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32879" y="216904"/>
            <a:ext cx="7772400" cy="504056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7030A0"/>
                </a:solidFill>
              </a:rPr>
              <a:t>The reciprocal function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490784" y="735314"/>
            <a:ext cx="3693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reciprocal function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69541" y="646088"/>
                <a:ext cx="1255280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541" y="646088"/>
                <a:ext cx="1255280" cy="7012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826762" y="782215"/>
            <a:ext cx="3143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Where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is a constant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51520" y="1415209"/>
            <a:ext cx="65742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Lets draw the graph of the function when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= 1</a:t>
            </a: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1138011" y="2462882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-1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642836" y="2462882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-2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2219099" y="2466057"/>
            <a:ext cx="377026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-4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2733449" y="2462882"/>
            <a:ext cx="301625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4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>
            <a:off x="3273199" y="2458119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0" name="Text Box 51"/>
          <p:cNvSpPr txBox="1">
            <a:spLocks noChangeArrowheads="1"/>
          </p:cNvSpPr>
          <p:nvPr/>
        </p:nvSpPr>
        <p:spPr bwMode="auto">
          <a:xfrm>
            <a:off x="3741511" y="2462882"/>
            <a:ext cx="301625" cy="3698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1</a:t>
            </a:r>
            <a:endParaRPr lang="en-GB" sz="1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15552" y="1295400"/>
                <a:ext cx="1255280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552" y="1295400"/>
                <a:ext cx="1255280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296636" y="1935832"/>
            <a:ext cx="3887788" cy="1008062"/>
            <a:chOff x="296636" y="2060848"/>
            <a:chExt cx="3887788" cy="1008062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96636" y="2060848"/>
              <a:ext cx="7905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 dirty="0">
                  <a:latin typeface="Times New Roman" pitchFamily="18" charset="0"/>
                </a:rPr>
                <a:t>x</a:t>
              </a:r>
              <a:endParaRPr lang="en-GB" b="1" i="1" dirty="0"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085624" y="2060848"/>
              <a:ext cx="49212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- 1</a:t>
              </a:r>
              <a:endParaRPr lang="en-GB" sz="1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>
                  <a:spLocks noChangeArrowheads="1"/>
                </p:cNvSpPr>
                <p:nvPr/>
              </p:nvSpPr>
              <p:spPr bwMode="auto">
                <a:xfrm>
                  <a:off x="1577749" y="2060848"/>
                  <a:ext cx="539750" cy="504825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1800" dirty="0"/>
                    <a:t> </a:t>
                  </a:r>
                  <a:endParaRPr lang="en-GB" sz="1800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77749" y="2060848"/>
                  <a:ext cx="539750" cy="50482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>
                  <a:spLocks noChangeArrowheads="1"/>
                </p:cNvSpPr>
                <p:nvPr/>
              </p:nvSpPr>
              <p:spPr bwMode="auto">
                <a:xfrm>
                  <a:off x="2114324" y="2060848"/>
                  <a:ext cx="525463" cy="504825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8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14324" y="2060848"/>
                  <a:ext cx="525463" cy="50482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1374" y="2060848"/>
                  <a:ext cx="523875" cy="504825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en-GB" sz="1800" dirty="0"/>
                    <a:t> </a:t>
                  </a:r>
                  <a:r>
                    <a:rPr lang="en-US" sz="1800" dirty="0"/>
                    <a:t> </a:t>
                  </a:r>
                  <a:endParaRPr lang="en-GB" sz="18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1374" y="2060848"/>
                  <a:ext cx="523875" cy="50482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/>
                <p:cNvSpPr>
                  <a:spLocks noChangeArrowheads="1"/>
                </p:cNvSpPr>
                <p:nvPr/>
              </p:nvSpPr>
              <p:spPr bwMode="auto">
                <a:xfrm>
                  <a:off x="3155724" y="2060848"/>
                  <a:ext cx="514350" cy="504825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1800" dirty="0"/>
                    <a:t>  </a:t>
                  </a:r>
                  <a:endParaRPr lang="en-GB" sz="1800" dirty="0"/>
                </a:p>
              </p:txBody>
            </p:sp>
          </mc:Choice>
          <mc:Fallback xmlns=""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55724" y="2060848"/>
                  <a:ext cx="514350" cy="50482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670074" y="2060848"/>
              <a:ext cx="5143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dirty="0"/>
                <a:t>1 </a:t>
              </a:r>
            </a:p>
          </p:txBody>
        </p:sp>
        <p:sp>
          <p:nvSpPr>
            <p:cNvPr id="18" name="Rectangle 38"/>
            <p:cNvSpPr>
              <a:spLocks noChangeArrowheads="1"/>
            </p:cNvSpPr>
            <p:nvPr/>
          </p:nvSpPr>
          <p:spPr bwMode="auto">
            <a:xfrm>
              <a:off x="302986" y="2564085"/>
              <a:ext cx="7778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 </a:t>
              </a:r>
              <a:endParaRPr lang="en-GB"/>
            </a:p>
          </p:txBody>
        </p:sp>
        <p:sp>
          <p:nvSpPr>
            <p:cNvPr id="19" name="Rectangle 39"/>
            <p:cNvSpPr>
              <a:spLocks noChangeArrowheads="1"/>
            </p:cNvSpPr>
            <p:nvPr/>
          </p:nvSpPr>
          <p:spPr bwMode="auto">
            <a:xfrm>
              <a:off x="1085624" y="2564085"/>
              <a:ext cx="4937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40"/>
            <p:cNvSpPr>
              <a:spLocks noChangeArrowheads="1"/>
            </p:cNvSpPr>
            <p:nvPr/>
          </p:nvSpPr>
          <p:spPr bwMode="auto">
            <a:xfrm>
              <a:off x="1584099" y="2564085"/>
              <a:ext cx="5397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41"/>
            <p:cNvSpPr>
              <a:spLocks noChangeArrowheads="1"/>
            </p:cNvSpPr>
            <p:nvPr/>
          </p:nvSpPr>
          <p:spPr bwMode="auto">
            <a:xfrm>
              <a:off x="2127024" y="2560910"/>
              <a:ext cx="5143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42"/>
            <p:cNvSpPr>
              <a:spLocks noChangeArrowheads="1"/>
            </p:cNvSpPr>
            <p:nvPr/>
          </p:nvSpPr>
          <p:spPr bwMode="auto">
            <a:xfrm>
              <a:off x="2641374" y="2564085"/>
              <a:ext cx="523875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43"/>
            <p:cNvSpPr>
              <a:spLocks noChangeArrowheads="1"/>
            </p:cNvSpPr>
            <p:nvPr/>
          </p:nvSpPr>
          <p:spPr bwMode="auto">
            <a:xfrm>
              <a:off x="3155724" y="2564085"/>
              <a:ext cx="5143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44"/>
            <p:cNvSpPr>
              <a:spLocks noChangeArrowheads="1"/>
            </p:cNvSpPr>
            <p:nvPr/>
          </p:nvSpPr>
          <p:spPr bwMode="auto">
            <a:xfrm>
              <a:off x="3670074" y="2564085"/>
              <a:ext cx="51435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81684" y="2591350"/>
              <a:ext cx="530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i="1" dirty="0">
                  <a:latin typeface="Times New Roman" pitchFamily="18" charset="0"/>
                </a:rPr>
                <a:t>f</a:t>
              </a:r>
              <a:r>
                <a:rPr lang="en-US" b="1" dirty="0">
                  <a:latin typeface="Times New Roman" pitchFamily="18" charset="0"/>
                </a:rPr>
                <a:t>(</a:t>
              </a:r>
              <a:r>
                <a:rPr lang="en-US" b="1" i="1" dirty="0">
                  <a:latin typeface="Times New Roman" pitchFamily="18" charset="0"/>
                </a:rPr>
                <a:t>x</a:t>
              </a:r>
              <a:r>
                <a:rPr lang="en-US" b="1" dirty="0">
                  <a:latin typeface="Times New Roman" pitchFamily="18" charset="0"/>
                </a:rPr>
                <a:t>)</a:t>
              </a:r>
              <a:endParaRPr lang="en-GB" b="1" dirty="0">
                <a:latin typeface="Times New Roman" pitchFamily="18" charset="0"/>
              </a:endParaRPr>
            </a:p>
          </p:txBody>
        </p:sp>
      </p:grpSp>
      <p:grpSp>
        <p:nvGrpSpPr>
          <p:cNvPr id="44" name="Group 2"/>
          <p:cNvGrpSpPr>
            <a:grpSpLocks/>
          </p:cNvGrpSpPr>
          <p:nvPr/>
        </p:nvGrpSpPr>
        <p:grpSpPr bwMode="auto">
          <a:xfrm>
            <a:off x="4883449" y="2194199"/>
            <a:ext cx="3884613" cy="3773487"/>
            <a:chOff x="294" y="981"/>
            <a:chExt cx="2447" cy="2377"/>
          </a:xfrm>
        </p:grpSpPr>
        <p:sp>
          <p:nvSpPr>
            <p:cNvPr id="45" name="Rectangle 3"/>
            <p:cNvSpPr>
              <a:spLocks noChangeArrowheads="1"/>
            </p:cNvSpPr>
            <p:nvPr/>
          </p:nvSpPr>
          <p:spPr bwMode="auto">
            <a:xfrm>
              <a:off x="294" y="981"/>
              <a:ext cx="2447" cy="237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Rectangle 4"/>
            <p:cNvSpPr>
              <a:spLocks noChangeArrowheads="1"/>
            </p:cNvSpPr>
            <p:nvPr/>
          </p:nvSpPr>
          <p:spPr bwMode="auto">
            <a:xfrm>
              <a:off x="408" y="1094"/>
              <a:ext cx="2219" cy="2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Line 5"/>
            <p:cNvSpPr>
              <a:spLocks noChangeShapeType="1"/>
            </p:cNvSpPr>
            <p:nvPr/>
          </p:nvSpPr>
          <p:spPr bwMode="auto">
            <a:xfrm>
              <a:off x="553" y="2027"/>
              <a:ext cx="19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6"/>
            <p:cNvSpPr>
              <a:spLocks noChangeShapeType="1"/>
            </p:cNvSpPr>
            <p:nvPr/>
          </p:nvSpPr>
          <p:spPr bwMode="auto">
            <a:xfrm rot="16200000">
              <a:off x="563" y="2027"/>
              <a:ext cx="18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1394" y="1990"/>
              <a:ext cx="15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 dirty="0"/>
                <a:t>0</a:t>
              </a: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>
              <a:off x="2336" y="207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 b="1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" name="Text Box 9"/>
            <p:cNvSpPr txBox="1">
              <a:spLocks noChangeArrowheads="1"/>
            </p:cNvSpPr>
            <p:nvPr/>
          </p:nvSpPr>
          <p:spPr bwMode="auto">
            <a:xfrm>
              <a:off x="1314" y="1119"/>
              <a:ext cx="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</a:rPr>
                <a:t>y</a:t>
              </a:r>
            </a:p>
          </p:txBody>
        </p:sp>
      </p:grpSp>
      <p:grpSp>
        <p:nvGrpSpPr>
          <p:cNvPr id="52" name="Group 10"/>
          <p:cNvGrpSpPr>
            <a:grpSpLocks/>
          </p:cNvGrpSpPr>
          <p:nvPr/>
        </p:nvGrpSpPr>
        <p:grpSpPr bwMode="auto">
          <a:xfrm>
            <a:off x="5120185" y="2409404"/>
            <a:ext cx="1081087" cy="736600"/>
            <a:chOff x="2018" y="3657"/>
            <a:chExt cx="681" cy="464"/>
          </a:xfrm>
        </p:grpSpPr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2018" y="3662"/>
              <a:ext cx="681" cy="4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graphicFrame>
          <p:nvGraphicFramePr>
            <p:cNvPr id="54" name="Object 12"/>
            <p:cNvGraphicFramePr>
              <a:graphicFrameLocks noChangeAspect="1"/>
            </p:cNvGraphicFramePr>
            <p:nvPr/>
          </p:nvGraphicFramePr>
          <p:xfrm>
            <a:off x="2131" y="3657"/>
            <a:ext cx="456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723600" imgH="736560" progId="">
                    <p:embed/>
                  </p:oleObj>
                </mc:Choice>
                <mc:Fallback>
                  <p:oleObj name="Equation" r:id="rId13" imgW="723600" imgH="736560" progId="">
                    <p:embed/>
                    <p:pic>
                      <p:nvPicPr>
                        <p:cNvPr id="54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1" y="3657"/>
                          <a:ext cx="456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5270997" y="5362154"/>
            <a:ext cx="2963863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sz="1800" dirty="0"/>
              <a:t>This is a </a:t>
            </a:r>
            <a:r>
              <a:rPr lang="en-GB" sz="1800" b="1" dirty="0">
                <a:solidFill>
                  <a:srgbClr val="FF6600"/>
                </a:solidFill>
              </a:rPr>
              <a:t>reciprocal </a:t>
            </a:r>
            <a:r>
              <a:rPr lang="en-GB" sz="1800" dirty="0"/>
              <a:t> function</a:t>
            </a:r>
          </a:p>
        </p:txBody>
      </p:sp>
      <p:grpSp>
        <p:nvGrpSpPr>
          <p:cNvPr id="56" name="Group 20"/>
          <p:cNvGrpSpPr>
            <a:grpSpLocks/>
          </p:cNvGrpSpPr>
          <p:nvPr/>
        </p:nvGrpSpPr>
        <p:grpSpPr bwMode="auto">
          <a:xfrm>
            <a:off x="6861672" y="2407817"/>
            <a:ext cx="1330325" cy="1330325"/>
            <a:chOff x="726" y="570"/>
            <a:chExt cx="3067" cy="3066"/>
          </a:xfrm>
        </p:grpSpPr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726" y="570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 rot="16200000" flipV="1">
              <a:off x="2261" y="2104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9" name="Group 23"/>
          <p:cNvGrpSpPr>
            <a:grpSpLocks/>
          </p:cNvGrpSpPr>
          <p:nvPr/>
        </p:nvGrpSpPr>
        <p:grpSpPr bwMode="auto">
          <a:xfrm rot="5400000" flipV="1">
            <a:off x="5315447" y="3950867"/>
            <a:ext cx="1330325" cy="1330325"/>
            <a:chOff x="726" y="570"/>
            <a:chExt cx="3067" cy="3066"/>
          </a:xfrm>
        </p:grpSpPr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726" y="570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 rot="16200000" flipV="1">
              <a:off x="2261" y="2104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2" name="104 Grupo"/>
          <p:cNvGrpSpPr/>
          <p:nvPr/>
        </p:nvGrpSpPr>
        <p:grpSpPr>
          <a:xfrm>
            <a:off x="5891561" y="3202311"/>
            <a:ext cx="1728192" cy="1281514"/>
            <a:chOff x="1547664" y="3284984"/>
            <a:chExt cx="1728192" cy="1281514"/>
          </a:xfrm>
        </p:grpSpPr>
        <p:cxnSp>
          <p:nvCxnSpPr>
            <p:cNvPr id="63" name="55 Conector recto"/>
            <p:cNvCxnSpPr/>
            <p:nvPr/>
          </p:nvCxnSpPr>
          <p:spPr>
            <a:xfrm>
              <a:off x="3275856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57 Conector recto"/>
            <p:cNvCxnSpPr/>
            <p:nvPr/>
          </p:nvCxnSpPr>
          <p:spPr>
            <a:xfrm>
              <a:off x="2843808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58 Conector recto"/>
            <p:cNvCxnSpPr/>
            <p:nvPr/>
          </p:nvCxnSpPr>
          <p:spPr>
            <a:xfrm>
              <a:off x="2627784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59 Conector recto"/>
            <p:cNvCxnSpPr/>
            <p:nvPr/>
          </p:nvCxnSpPr>
          <p:spPr>
            <a:xfrm>
              <a:off x="2195736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0 Conector recto"/>
            <p:cNvCxnSpPr/>
            <p:nvPr/>
          </p:nvCxnSpPr>
          <p:spPr>
            <a:xfrm>
              <a:off x="1979712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1 Conector recto"/>
            <p:cNvCxnSpPr/>
            <p:nvPr/>
          </p:nvCxnSpPr>
          <p:spPr>
            <a:xfrm>
              <a:off x="1547664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2 Conector recto"/>
            <p:cNvCxnSpPr/>
            <p:nvPr/>
          </p:nvCxnSpPr>
          <p:spPr>
            <a:xfrm rot="5400000">
              <a:off x="2375756" y="3717603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 rot="5400000">
              <a:off x="2375756" y="3566272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 rot="5400000">
              <a:off x="2375756" y="3248980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 rot="5400000">
              <a:off x="2375756" y="4063013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 rot="5400000">
              <a:off x="2375756" y="4214344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 rot="5400000">
              <a:off x="2375756" y="4530494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78 CuadroTexto"/>
          <p:cNvSpPr txBox="1"/>
          <p:nvPr/>
        </p:nvSpPr>
        <p:spPr>
          <a:xfrm>
            <a:off x="6367425" y="3850383"/>
            <a:ext cx="3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-¼ </a:t>
            </a:r>
          </a:p>
        </p:txBody>
      </p:sp>
      <p:grpSp>
        <p:nvGrpSpPr>
          <p:cNvPr id="76" name="105 Grupo"/>
          <p:cNvGrpSpPr/>
          <p:nvPr/>
        </p:nvGrpSpPr>
        <p:grpSpPr>
          <a:xfrm>
            <a:off x="6464670" y="3064233"/>
            <a:ext cx="1266963" cy="1536427"/>
            <a:chOff x="2117281" y="3146906"/>
            <a:chExt cx="1266963" cy="1536427"/>
          </a:xfrm>
        </p:grpSpPr>
        <p:sp>
          <p:nvSpPr>
            <p:cNvPr id="77" name="52 CuadroTexto"/>
            <p:cNvSpPr txBox="1"/>
            <p:nvPr/>
          </p:nvSpPr>
          <p:spPr>
            <a:xfrm>
              <a:off x="3168220" y="3933056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1</a:t>
              </a:r>
            </a:p>
          </p:txBody>
        </p:sp>
        <p:sp>
          <p:nvSpPr>
            <p:cNvPr id="78" name="75 CuadroTexto"/>
            <p:cNvSpPr txBox="1"/>
            <p:nvPr/>
          </p:nvSpPr>
          <p:spPr>
            <a:xfrm>
              <a:off x="2705730" y="3933056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½ </a:t>
              </a:r>
            </a:p>
          </p:txBody>
        </p:sp>
        <p:sp>
          <p:nvSpPr>
            <p:cNvPr id="79" name="77 CuadroTexto"/>
            <p:cNvSpPr txBox="1"/>
            <p:nvPr/>
          </p:nvSpPr>
          <p:spPr>
            <a:xfrm>
              <a:off x="2495644" y="3933056"/>
              <a:ext cx="316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¼ </a:t>
              </a:r>
            </a:p>
          </p:txBody>
        </p:sp>
        <p:sp>
          <p:nvSpPr>
            <p:cNvPr id="80" name="80 CuadroTexto"/>
            <p:cNvSpPr txBox="1"/>
            <p:nvPr/>
          </p:nvSpPr>
          <p:spPr>
            <a:xfrm>
              <a:off x="2159356" y="3627210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1</a:t>
              </a:r>
            </a:p>
          </p:txBody>
        </p:sp>
        <p:sp>
          <p:nvSpPr>
            <p:cNvPr id="81" name="81 CuadroTexto"/>
            <p:cNvSpPr txBox="1"/>
            <p:nvPr/>
          </p:nvSpPr>
          <p:spPr>
            <a:xfrm>
              <a:off x="2166046" y="3489132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2</a:t>
              </a:r>
            </a:p>
          </p:txBody>
        </p:sp>
        <p:sp>
          <p:nvSpPr>
            <p:cNvPr id="82" name="82 CuadroTexto"/>
            <p:cNvSpPr txBox="1"/>
            <p:nvPr/>
          </p:nvSpPr>
          <p:spPr>
            <a:xfrm>
              <a:off x="2159356" y="3146906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4</a:t>
              </a:r>
            </a:p>
          </p:txBody>
        </p:sp>
        <p:sp>
          <p:nvSpPr>
            <p:cNvPr id="83" name="83 CuadroTexto"/>
            <p:cNvSpPr txBox="1"/>
            <p:nvPr/>
          </p:nvSpPr>
          <p:spPr>
            <a:xfrm>
              <a:off x="2117281" y="3959131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-1</a:t>
              </a:r>
            </a:p>
          </p:txBody>
        </p:sp>
        <p:sp>
          <p:nvSpPr>
            <p:cNvPr id="84" name="84 CuadroTexto"/>
            <p:cNvSpPr txBox="1"/>
            <p:nvPr/>
          </p:nvSpPr>
          <p:spPr>
            <a:xfrm>
              <a:off x="2129666" y="4125328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-2</a:t>
              </a:r>
            </a:p>
          </p:txBody>
        </p:sp>
        <p:sp>
          <p:nvSpPr>
            <p:cNvPr id="85" name="85 CuadroTexto"/>
            <p:cNvSpPr txBox="1"/>
            <p:nvPr/>
          </p:nvSpPr>
          <p:spPr>
            <a:xfrm>
              <a:off x="2142294" y="4437112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-4</a:t>
              </a:r>
            </a:p>
          </p:txBody>
        </p:sp>
      </p:grpSp>
      <p:grpSp>
        <p:nvGrpSpPr>
          <p:cNvPr id="86" name="106 Grupo"/>
          <p:cNvGrpSpPr/>
          <p:nvPr/>
        </p:nvGrpSpPr>
        <p:grpSpPr>
          <a:xfrm>
            <a:off x="5747545" y="3850383"/>
            <a:ext cx="748271" cy="246221"/>
            <a:chOff x="1403648" y="3933056"/>
            <a:chExt cx="748271" cy="246221"/>
          </a:xfrm>
        </p:grpSpPr>
        <p:sp>
          <p:nvSpPr>
            <p:cNvPr id="87" name="53 CuadroTexto"/>
            <p:cNvSpPr txBox="1"/>
            <p:nvPr/>
          </p:nvSpPr>
          <p:spPr>
            <a:xfrm>
              <a:off x="1403648" y="3933056"/>
              <a:ext cx="3516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-1</a:t>
              </a:r>
            </a:p>
          </p:txBody>
        </p:sp>
        <p:sp>
          <p:nvSpPr>
            <p:cNvPr id="88" name="79 CuadroTexto"/>
            <p:cNvSpPr txBox="1"/>
            <p:nvPr/>
          </p:nvSpPr>
          <p:spPr>
            <a:xfrm>
              <a:off x="1835696" y="3933056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-½ </a:t>
              </a:r>
            </a:p>
          </p:txBody>
        </p:sp>
      </p:grpSp>
      <p:grpSp>
        <p:nvGrpSpPr>
          <p:cNvPr id="89" name="Group 56"/>
          <p:cNvGrpSpPr>
            <a:grpSpLocks/>
          </p:cNvGrpSpPr>
          <p:nvPr/>
        </p:nvGrpSpPr>
        <p:grpSpPr bwMode="auto">
          <a:xfrm>
            <a:off x="7597808" y="3634359"/>
            <a:ext cx="76200" cy="76200"/>
            <a:chOff x="240" y="2928"/>
            <a:chExt cx="48" cy="48"/>
          </a:xfrm>
        </p:grpSpPr>
        <p:sp>
          <p:nvSpPr>
            <p:cNvPr id="90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" name="Group 56"/>
          <p:cNvGrpSpPr>
            <a:grpSpLocks/>
          </p:cNvGrpSpPr>
          <p:nvPr/>
        </p:nvGrpSpPr>
        <p:grpSpPr bwMode="auto">
          <a:xfrm>
            <a:off x="7187705" y="3497658"/>
            <a:ext cx="76200" cy="76200"/>
            <a:chOff x="240" y="2928"/>
            <a:chExt cx="48" cy="48"/>
          </a:xfrm>
        </p:grpSpPr>
        <p:sp>
          <p:nvSpPr>
            <p:cNvPr id="93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5" name="Group 56"/>
          <p:cNvGrpSpPr>
            <a:grpSpLocks/>
          </p:cNvGrpSpPr>
          <p:nvPr/>
        </p:nvGrpSpPr>
        <p:grpSpPr bwMode="auto">
          <a:xfrm>
            <a:off x="6930914" y="3168859"/>
            <a:ext cx="76200" cy="76200"/>
            <a:chOff x="240" y="2928"/>
            <a:chExt cx="48" cy="48"/>
          </a:xfrm>
        </p:grpSpPr>
        <p:sp>
          <p:nvSpPr>
            <p:cNvPr id="96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8" name="Group 56"/>
          <p:cNvGrpSpPr>
            <a:grpSpLocks/>
          </p:cNvGrpSpPr>
          <p:nvPr/>
        </p:nvGrpSpPr>
        <p:grpSpPr bwMode="auto">
          <a:xfrm>
            <a:off x="5856128" y="3982892"/>
            <a:ext cx="76200" cy="76200"/>
            <a:chOff x="240" y="2928"/>
            <a:chExt cx="48" cy="48"/>
          </a:xfrm>
        </p:grpSpPr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1" name="Group 56"/>
          <p:cNvGrpSpPr>
            <a:grpSpLocks/>
          </p:cNvGrpSpPr>
          <p:nvPr/>
        </p:nvGrpSpPr>
        <p:grpSpPr bwMode="auto">
          <a:xfrm>
            <a:off x="6294349" y="4134223"/>
            <a:ext cx="76200" cy="76200"/>
            <a:chOff x="240" y="2928"/>
            <a:chExt cx="48" cy="48"/>
          </a:xfrm>
        </p:grpSpPr>
        <p:sp>
          <p:nvSpPr>
            <p:cNvPr id="102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4" name="Group 56"/>
          <p:cNvGrpSpPr>
            <a:grpSpLocks/>
          </p:cNvGrpSpPr>
          <p:nvPr/>
        </p:nvGrpSpPr>
        <p:grpSpPr bwMode="auto">
          <a:xfrm>
            <a:off x="6489570" y="4458830"/>
            <a:ext cx="76200" cy="76200"/>
            <a:chOff x="240" y="2928"/>
            <a:chExt cx="48" cy="48"/>
          </a:xfrm>
        </p:grpSpPr>
        <p:sp>
          <p:nvSpPr>
            <p:cNvPr id="105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7" name="Text Box 27"/>
          <p:cNvSpPr txBox="1">
            <a:spLocks noChangeArrowheads="1"/>
          </p:cNvSpPr>
          <p:nvPr/>
        </p:nvSpPr>
        <p:spPr bwMode="auto">
          <a:xfrm>
            <a:off x="228600" y="6130702"/>
            <a:ext cx="846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graph of  a  reciprocal function is called a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hyperbola.</a:t>
            </a:r>
          </a:p>
        </p:txBody>
      </p:sp>
      <p:sp>
        <p:nvSpPr>
          <p:cNvPr id="108" name="Text Box 15"/>
          <p:cNvSpPr txBox="1">
            <a:spLocks noChangeArrowheads="1"/>
          </p:cNvSpPr>
          <p:nvPr/>
        </p:nvSpPr>
        <p:spPr bwMode="auto">
          <a:xfrm>
            <a:off x="129149" y="3084701"/>
            <a:ext cx="45196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Arial" charset="0"/>
              </a:rPr>
              <a:t>Notice that the curve gets closer and closer to the x- and y-axes but never touches them.</a:t>
            </a:r>
          </a:p>
        </p:txBody>
      </p:sp>
      <p:sp>
        <p:nvSpPr>
          <p:cNvPr id="109" name="Text Box 16"/>
          <p:cNvSpPr txBox="1">
            <a:spLocks noChangeArrowheads="1"/>
          </p:cNvSpPr>
          <p:nvPr/>
        </p:nvSpPr>
        <p:spPr bwMode="auto">
          <a:xfrm>
            <a:off x="126783" y="4081494"/>
            <a:ext cx="4472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Arial" charset="0"/>
              </a:rPr>
              <a:t>The x- and y-axes form </a:t>
            </a:r>
            <a:r>
              <a:rPr lang="en-GB" sz="20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asymptotes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0" name="Text Box 16"/>
          <p:cNvSpPr txBox="1">
            <a:spLocks noChangeArrowheads="1"/>
          </p:cNvSpPr>
          <p:nvPr/>
        </p:nvSpPr>
        <p:spPr bwMode="auto">
          <a:xfrm>
            <a:off x="129149" y="4528120"/>
            <a:ext cx="4124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Arial" charset="0"/>
              </a:rPr>
              <a:t>If a curve gets continually closer to a straight line, the straight line is called an </a:t>
            </a:r>
            <a:r>
              <a:rPr lang="en-GB" sz="20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asymptote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1" name="Text Box 16"/>
          <p:cNvSpPr txBox="1">
            <a:spLocks noChangeArrowheads="1"/>
          </p:cNvSpPr>
          <p:nvPr/>
        </p:nvSpPr>
        <p:spPr bwMode="auto">
          <a:xfrm>
            <a:off x="152436" y="5478397"/>
            <a:ext cx="45500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Arial" charset="0"/>
              </a:rPr>
              <a:t>You can draw a dashed line to indicate the </a:t>
            </a:r>
            <a:r>
              <a:rPr lang="en-GB" sz="20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asymptotes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" name="Rectangle 111">
            <a:hlinkClick r:id="rId15"/>
            <a:extLst>
              <a:ext uri="{FF2B5EF4-FFF2-40B4-BE49-F238E27FC236}">
                <a16:creationId xmlns:a16="http://schemas.microsoft.com/office/drawing/2014/main" id="{A3B06475-6EEB-469E-994C-BEAA49A4715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>
            <a:hlinkClick r:id="rId15"/>
            <a:extLst>
              <a:ext uri="{FF2B5EF4-FFF2-40B4-BE49-F238E27FC236}">
                <a16:creationId xmlns:a16="http://schemas.microsoft.com/office/drawing/2014/main" id="{9FE08F4B-1A27-49DE-AEB6-BF4D8ECFEE2B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49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3" grpId="0"/>
      <p:bldP spid="55" grpId="0" animBg="1"/>
      <p:bldP spid="75" grpId="0"/>
      <p:bldP spid="107" grpId="0"/>
      <p:bldP spid="108" grpId="0"/>
      <p:bldP spid="109" grpId="0"/>
      <p:bldP spid="110" grpId="0"/>
      <p:bldP spid="1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95077" y="1213238"/>
            <a:ext cx="8814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graph of the reciprocal function is called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hyperbola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4438083" y="2749938"/>
            <a:ext cx="44714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Both the domain and range are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all the real numbers except zero.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100872" y="778849"/>
            <a:ext cx="2068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Summarising:</a:t>
            </a:r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126941" y="1718659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x-axis is the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horizontal asymptote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343693" y="2824783"/>
            <a:ext cx="3884613" cy="3592289"/>
            <a:chOff x="294" y="981"/>
            <a:chExt cx="2447" cy="2242"/>
          </a:xfrm>
        </p:grpSpPr>
        <p:sp>
          <p:nvSpPr>
            <p:cNvPr id="22" name="Rectangle 3"/>
            <p:cNvSpPr>
              <a:spLocks noChangeArrowheads="1"/>
            </p:cNvSpPr>
            <p:nvPr/>
          </p:nvSpPr>
          <p:spPr bwMode="auto">
            <a:xfrm>
              <a:off x="294" y="981"/>
              <a:ext cx="2447" cy="224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408" y="1094"/>
              <a:ext cx="2219" cy="196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553" y="2027"/>
              <a:ext cx="19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rot="16200000">
              <a:off x="563" y="2027"/>
              <a:ext cx="18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1394" y="1990"/>
              <a:ext cx="15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000" dirty="0"/>
                <a:t>0</a:t>
              </a: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2336" y="207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 b="1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314" y="1119"/>
              <a:ext cx="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800" b="1" i="1">
                  <a:latin typeface="Times New Roman" pitchFamily="18" charset="0"/>
                </a:rPr>
                <a:t>y</a:t>
              </a:r>
            </a:p>
          </p:txBody>
        </p:sp>
      </p:grpSp>
      <p:grpSp>
        <p:nvGrpSpPr>
          <p:cNvPr id="33" name="Group 20"/>
          <p:cNvGrpSpPr>
            <a:grpSpLocks/>
          </p:cNvGrpSpPr>
          <p:nvPr/>
        </p:nvGrpSpPr>
        <p:grpSpPr bwMode="auto">
          <a:xfrm>
            <a:off x="2321916" y="3038401"/>
            <a:ext cx="1330325" cy="1330325"/>
            <a:chOff x="726" y="570"/>
            <a:chExt cx="3067" cy="3066"/>
          </a:xfrm>
        </p:grpSpPr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726" y="570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22"/>
            <p:cNvSpPr>
              <a:spLocks/>
            </p:cNvSpPr>
            <p:nvPr/>
          </p:nvSpPr>
          <p:spPr bwMode="auto">
            <a:xfrm rot="16200000" flipV="1">
              <a:off x="2261" y="2104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6" name="Group 23"/>
          <p:cNvGrpSpPr>
            <a:grpSpLocks/>
          </p:cNvGrpSpPr>
          <p:nvPr/>
        </p:nvGrpSpPr>
        <p:grpSpPr bwMode="auto">
          <a:xfrm rot="5400000" flipV="1">
            <a:off x="775691" y="4581451"/>
            <a:ext cx="1330325" cy="1330325"/>
            <a:chOff x="726" y="570"/>
            <a:chExt cx="3067" cy="3066"/>
          </a:xfrm>
        </p:grpSpPr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726" y="570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25"/>
            <p:cNvSpPr>
              <a:spLocks/>
            </p:cNvSpPr>
            <p:nvPr/>
          </p:nvSpPr>
          <p:spPr bwMode="auto">
            <a:xfrm rot="16200000" flipV="1">
              <a:off x="2261" y="2104"/>
              <a:ext cx="612" cy="24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818"/>
                </a:cxn>
                <a:cxn ang="0">
                  <a:pos x="201" y="1634"/>
                </a:cxn>
                <a:cxn ang="0">
                  <a:pos x="338" y="2046"/>
                </a:cxn>
                <a:cxn ang="0">
                  <a:pos x="474" y="2288"/>
                </a:cxn>
                <a:cxn ang="0">
                  <a:pos x="612" y="2452"/>
                </a:cxn>
              </a:cxnLst>
              <a:rect l="0" t="0" r="r" b="b"/>
              <a:pathLst>
                <a:path w="612" h="2452">
                  <a:moveTo>
                    <a:pt x="0" y="0"/>
                  </a:moveTo>
                  <a:cubicBezTo>
                    <a:pt x="11" y="136"/>
                    <a:pt x="32" y="546"/>
                    <a:pt x="66" y="818"/>
                  </a:cubicBezTo>
                  <a:cubicBezTo>
                    <a:pt x="100" y="1090"/>
                    <a:pt x="156" y="1429"/>
                    <a:pt x="201" y="1634"/>
                  </a:cubicBezTo>
                  <a:cubicBezTo>
                    <a:pt x="246" y="1839"/>
                    <a:pt x="293" y="1937"/>
                    <a:pt x="338" y="2046"/>
                  </a:cubicBezTo>
                  <a:cubicBezTo>
                    <a:pt x="383" y="2155"/>
                    <a:pt x="428" y="2220"/>
                    <a:pt x="474" y="2288"/>
                  </a:cubicBezTo>
                  <a:cubicBezTo>
                    <a:pt x="520" y="2356"/>
                    <a:pt x="583" y="2418"/>
                    <a:pt x="612" y="2452"/>
                  </a:cubicBezTo>
                </a:path>
              </a:pathLst>
            </a:cu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9" name="104 Grupo"/>
          <p:cNvGrpSpPr/>
          <p:nvPr/>
        </p:nvGrpSpPr>
        <p:grpSpPr>
          <a:xfrm>
            <a:off x="1351805" y="3832895"/>
            <a:ext cx="1728192" cy="1281514"/>
            <a:chOff x="1547664" y="3284984"/>
            <a:chExt cx="1728192" cy="1281514"/>
          </a:xfrm>
        </p:grpSpPr>
        <p:cxnSp>
          <p:nvCxnSpPr>
            <p:cNvPr id="40" name="55 Conector recto"/>
            <p:cNvCxnSpPr/>
            <p:nvPr/>
          </p:nvCxnSpPr>
          <p:spPr>
            <a:xfrm>
              <a:off x="3275856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57 Conector recto"/>
            <p:cNvCxnSpPr/>
            <p:nvPr/>
          </p:nvCxnSpPr>
          <p:spPr>
            <a:xfrm>
              <a:off x="2843808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58 Conector recto"/>
            <p:cNvCxnSpPr/>
            <p:nvPr/>
          </p:nvCxnSpPr>
          <p:spPr>
            <a:xfrm>
              <a:off x="2627784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59 Conector recto"/>
            <p:cNvCxnSpPr/>
            <p:nvPr/>
          </p:nvCxnSpPr>
          <p:spPr>
            <a:xfrm>
              <a:off x="2195736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60 Conector recto"/>
            <p:cNvCxnSpPr/>
            <p:nvPr/>
          </p:nvCxnSpPr>
          <p:spPr>
            <a:xfrm>
              <a:off x="1979712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61 Conector recto"/>
            <p:cNvCxnSpPr/>
            <p:nvPr/>
          </p:nvCxnSpPr>
          <p:spPr>
            <a:xfrm>
              <a:off x="1547664" y="3933056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62 Conector recto"/>
            <p:cNvCxnSpPr/>
            <p:nvPr/>
          </p:nvCxnSpPr>
          <p:spPr>
            <a:xfrm rot="5400000">
              <a:off x="2375756" y="3717603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69 Conector recto"/>
            <p:cNvCxnSpPr/>
            <p:nvPr/>
          </p:nvCxnSpPr>
          <p:spPr>
            <a:xfrm rot="5400000">
              <a:off x="2375756" y="3566272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70 Conector recto"/>
            <p:cNvCxnSpPr/>
            <p:nvPr/>
          </p:nvCxnSpPr>
          <p:spPr>
            <a:xfrm rot="5400000">
              <a:off x="2375756" y="3248980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71 Conector recto"/>
            <p:cNvCxnSpPr/>
            <p:nvPr/>
          </p:nvCxnSpPr>
          <p:spPr>
            <a:xfrm rot="5400000">
              <a:off x="2375756" y="4063013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72 Conector recto"/>
            <p:cNvCxnSpPr/>
            <p:nvPr/>
          </p:nvCxnSpPr>
          <p:spPr>
            <a:xfrm rot="5400000">
              <a:off x="2375756" y="4214344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73 Conector recto"/>
            <p:cNvCxnSpPr/>
            <p:nvPr/>
          </p:nvCxnSpPr>
          <p:spPr>
            <a:xfrm rot="5400000">
              <a:off x="2375756" y="4530494"/>
              <a:ext cx="0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78 CuadroTexto"/>
          <p:cNvSpPr txBox="1"/>
          <p:nvPr/>
        </p:nvSpPr>
        <p:spPr>
          <a:xfrm>
            <a:off x="1827669" y="4480967"/>
            <a:ext cx="3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-¼ </a:t>
            </a:r>
          </a:p>
        </p:txBody>
      </p:sp>
      <p:grpSp>
        <p:nvGrpSpPr>
          <p:cNvPr id="53" name="105 Grupo"/>
          <p:cNvGrpSpPr/>
          <p:nvPr/>
        </p:nvGrpSpPr>
        <p:grpSpPr>
          <a:xfrm>
            <a:off x="1944130" y="3698942"/>
            <a:ext cx="1264008" cy="1536427"/>
            <a:chOff x="2120236" y="3146906"/>
            <a:chExt cx="1264008" cy="1536427"/>
          </a:xfrm>
        </p:grpSpPr>
        <p:sp>
          <p:nvSpPr>
            <p:cNvPr id="54" name="52 CuadroTexto"/>
            <p:cNvSpPr txBox="1"/>
            <p:nvPr/>
          </p:nvSpPr>
          <p:spPr>
            <a:xfrm>
              <a:off x="3168220" y="3933056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1</a:t>
              </a:r>
            </a:p>
          </p:txBody>
        </p:sp>
        <p:sp>
          <p:nvSpPr>
            <p:cNvPr id="55" name="75 CuadroTexto"/>
            <p:cNvSpPr txBox="1"/>
            <p:nvPr/>
          </p:nvSpPr>
          <p:spPr>
            <a:xfrm>
              <a:off x="2705730" y="3933056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½ </a:t>
              </a:r>
            </a:p>
          </p:txBody>
        </p:sp>
        <p:sp>
          <p:nvSpPr>
            <p:cNvPr id="56" name="77 CuadroTexto"/>
            <p:cNvSpPr txBox="1"/>
            <p:nvPr/>
          </p:nvSpPr>
          <p:spPr>
            <a:xfrm>
              <a:off x="2495644" y="3933056"/>
              <a:ext cx="316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¼ </a:t>
              </a:r>
            </a:p>
          </p:txBody>
        </p:sp>
        <p:sp>
          <p:nvSpPr>
            <p:cNvPr id="57" name="80 CuadroTexto"/>
            <p:cNvSpPr txBox="1"/>
            <p:nvPr/>
          </p:nvSpPr>
          <p:spPr>
            <a:xfrm>
              <a:off x="2159356" y="3627210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1</a:t>
              </a:r>
            </a:p>
          </p:txBody>
        </p:sp>
        <p:sp>
          <p:nvSpPr>
            <p:cNvPr id="58" name="81 CuadroTexto"/>
            <p:cNvSpPr txBox="1"/>
            <p:nvPr/>
          </p:nvSpPr>
          <p:spPr>
            <a:xfrm>
              <a:off x="2166046" y="3489132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2</a:t>
              </a:r>
            </a:p>
          </p:txBody>
        </p:sp>
        <p:sp>
          <p:nvSpPr>
            <p:cNvPr id="59" name="82 CuadroTexto"/>
            <p:cNvSpPr txBox="1"/>
            <p:nvPr/>
          </p:nvSpPr>
          <p:spPr>
            <a:xfrm>
              <a:off x="2159356" y="3146906"/>
              <a:ext cx="216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4</a:t>
              </a:r>
            </a:p>
          </p:txBody>
        </p:sp>
        <p:sp>
          <p:nvSpPr>
            <p:cNvPr id="60" name="83 CuadroTexto"/>
            <p:cNvSpPr txBox="1"/>
            <p:nvPr/>
          </p:nvSpPr>
          <p:spPr>
            <a:xfrm>
              <a:off x="2120236" y="3974622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-1</a:t>
              </a:r>
            </a:p>
          </p:txBody>
        </p:sp>
        <p:sp>
          <p:nvSpPr>
            <p:cNvPr id="61" name="84 CuadroTexto"/>
            <p:cNvSpPr txBox="1"/>
            <p:nvPr/>
          </p:nvSpPr>
          <p:spPr>
            <a:xfrm>
              <a:off x="2129666" y="4125328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-2</a:t>
              </a:r>
            </a:p>
          </p:txBody>
        </p:sp>
        <p:sp>
          <p:nvSpPr>
            <p:cNvPr id="62" name="85 CuadroTexto"/>
            <p:cNvSpPr txBox="1"/>
            <p:nvPr/>
          </p:nvSpPr>
          <p:spPr>
            <a:xfrm>
              <a:off x="2142294" y="4437112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-4</a:t>
              </a:r>
            </a:p>
          </p:txBody>
        </p:sp>
      </p:grpSp>
      <p:grpSp>
        <p:nvGrpSpPr>
          <p:cNvPr id="63" name="106 Grupo"/>
          <p:cNvGrpSpPr/>
          <p:nvPr/>
        </p:nvGrpSpPr>
        <p:grpSpPr>
          <a:xfrm>
            <a:off x="1180289" y="4490365"/>
            <a:ext cx="748271" cy="246221"/>
            <a:chOff x="1403648" y="3933056"/>
            <a:chExt cx="748271" cy="246221"/>
          </a:xfrm>
        </p:grpSpPr>
        <p:sp>
          <p:nvSpPr>
            <p:cNvPr id="64" name="53 CuadroTexto"/>
            <p:cNvSpPr txBox="1"/>
            <p:nvPr/>
          </p:nvSpPr>
          <p:spPr>
            <a:xfrm>
              <a:off x="1403648" y="3933056"/>
              <a:ext cx="3516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-1</a:t>
              </a:r>
            </a:p>
          </p:txBody>
        </p:sp>
        <p:sp>
          <p:nvSpPr>
            <p:cNvPr id="65" name="79 CuadroTexto"/>
            <p:cNvSpPr txBox="1"/>
            <p:nvPr/>
          </p:nvSpPr>
          <p:spPr>
            <a:xfrm>
              <a:off x="1835696" y="3933056"/>
              <a:ext cx="3162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-½ </a:t>
              </a:r>
            </a:p>
          </p:txBody>
        </p:sp>
      </p:grpSp>
      <p:grpSp>
        <p:nvGrpSpPr>
          <p:cNvPr id="66" name="Group 56"/>
          <p:cNvGrpSpPr>
            <a:grpSpLocks/>
          </p:cNvGrpSpPr>
          <p:nvPr/>
        </p:nvGrpSpPr>
        <p:grpSpPr bwMode="auto">
          <a:xfrm>
            <a:off x="3058052" y="4264943"/>
            <a:ext cx="76200" cy="76200"/>
            <a:chOff x="240" y="2928"/>
            <a:chExt cx="48" cy="48"/>
          </a:xfrm>
        </p:grpSpPr>
        <p:sp>
          <p:nvSpPr>
            <p:cNvPr id="67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9" name="Group 56"/>
          <p:cNvGrpSpPr>
            <a:grpSpLocks/>
          </p:cNvGrpSpPr>
          <p:nvPr/>
        </p:nvGrpSpPr>
        <p:grpSpPr bwMode="auto">
          <a:xfrm>
            <a:off x="2647949" y="4128242"/>
            <a:ext cx="76200" cy="76200"/>
            <a:chOff x="240" y="2928"/>
            <a:chExt cx="48" cy="48"/>
          </a:xfrm>
        </p:grpSpPr>
        <p:sp>
          <p:nvSpPr>
            <p:cNvPr id="70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56"/>
          <p:cNvGrpSpPr>
            <a:grpSpLocks/>
          </p:cNvGrpSpPr>
          <p:nvPr/>
        </p:nvGrpSpPr>
        <p:grpSpPr bwMode="auto">
          <a:xfrm>
            <a:off x="2391158" y="3799443"/>
            <a:ext cx="76200" cy="76200"/>
            <a:chOff x="240" y="2928"/>
            <a:chExt cx="48" cy="48"/>
          </a:xfrm>
        </p:grpSpPr>
        <p:sp>
          <p:nvSpPr>
            <p:cNvPr id="73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56"/>
          <p:cNvGrpSpPr>
            <a:grpSpLocks/>
          </p:cNvGrpSpPr>
          <p:nvPr/>
        </p:nvGrpSpPr>
        <p:grpSpPr bwMode="auto">
          <a:xfrm>
            <a:off x="1316372" y="4613476"/>
            <a:ext cx="76200" cy="76200"/>
            <a:chOff x="240" y="2928"/>
            <a:chExt cx="48" cy="48"/>
          </a:xfrm>
        </p:grpSpPr>
        <p:sp>
          <p:nvSpPr>
            <p:cNvPr id="76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8" name="Group 56"/>
          <p:cNvGrpSpPr>
            <a:grpSpLocks/>
          </p:cNvGrpSpPr>
          <p:nvPr/>
        </p:nvGrpSpPr>
        <p:grpSpPr bwMode="auto">
          <a:xfrm>
            <a:off x="1754593" y="4764807"/>
            <a:ext cx="76200" cy="76200"/>
            <a:chOff x="240" y="2928"/>
            <a:chExt cx="48" cy="48"/>
          </a:xfrm>
        </p:grpSpPr>
        <p:sp>
          <p:nvSpPr>
            <p:cNvPr id="79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1" name="Group 56"/>
          <p:cNvGrpSpPr>
            <a:grpSpLocks/>
          </p:cNvGrpSpPr>
          <p:nvPr/>
        </p:nvGrpSpPr>
        <p:grpSpPr bwMode="auto">
          <a:xfrm>
            <a:off x="1949814" y="5089414"/>
            <a:ext cx="76200" cy="76200"/>
            <a:chOff x="240" y="2928"/>
            <a:chExt cx="48" cy="48"/>
          </a:xfrm>
        </p:grpSpPr>
        <p:sp>
          <p:nvSpPr>
            <p:cNvPr id="82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126941" y="2226953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y-axis is the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vertical asymptote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16"/>
          <p:cNvSpPr txBox="1">
            <a:spLocks noChangeArrowheads="1"/>
          </p:cNvSpPr>
          <p:nvPr/>
        </p:nvSpPr>
        <p:spPr bwMode="auto">
          <a:xfrm>
            <a:off x="4463689" y="3950489"/>
            <a:ext cx="43491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x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and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-x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are </a:t>
            </a:r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lines of symmetry 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for this function</a:t>
            </a: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4510790" y="4918113"/>
            <a:ext cx="428951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two separate parts of the graph are reflections of each other in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-x </a:t>
            </a:r>
            <a:endParaRPr lang="en-GB" sz="2400" dirty="0">
              <a:solidFill>
                <a:srgbClr val="010066"/>
              </a:solidFill>
              <a:latin typeface="Arial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02986" y="3176994"/>
            <a:ext cx="1409163" cy="606282"/>
          </a:xfrm>
          <a:prstGeom prst="wedgeRoundRectCallout">
            <a:avLst>
              <a:gd name="adj1" fmla="val 71815"/>
              <a:gd name="adj2" fmla="val 4380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The y-axis is an asymptote</a:t>
            </a:r>
            <a:endParaRPr lang="en-GB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8" name="Rounded Rectangular Callout 87"/>
          <p:cNvSpPr/>
          <p:nvPr/>
        </p:nvSpPr>
        <p:spPr>
          <a:xfrm>
            <a:off x="2422123" y="4972985"/>
            <a:ext cx="1409163" cy="606282"/>
          </a:xfrm>
          <a:prstGeom prst="wedgeRoundRectCallout">
            <a:avLst>
              <a:gd name="adj1" fmla="val -11772"/>
              <a:gd name="adj2" fmla="val -12235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The x-axis is an asymptote</a:t>
            </a:r>
            <a:endParaRPr lang="en-GB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53990" y="3360015"/>
            <a:ext cx="2980603" cy="2255257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753124" y="3258779"/>
            <a:ext cx="2956273" cy="256348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itle 1">
            <a:extLst>
              <a:ext uri="{FF2B5EF4-FFF2-40B4-BE49-F238E27FC236}">
                <a16:creationId xmlns:a16="http://schemas.microsoft.com/office/drawing/2014/main" id="{263A594B-1DB3-46C4-B7B6-E0E51646C661}"/>
              </a:ext>
            </a:extLst>
          </p:cNvPr>
          <p:cNvSpPr txBox="1">
            <a:spLocks/>
          </p:cNvSpPr>
          <p:nvPr/>
        </p:nvSpPr>
        <p:spPr>
          <a:xfrm>
            <a:off x="232879" y="216904"/>
            <a:ext cx="77724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1">
                <a:solidFill>
                  <a:srgbClr val="7030A0"/>
                </a:solidFill>
              </a:rPr>
              <a:t>The reciprocal function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29E60F11-97E0-4E5D-A3FA-2123476AF8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hlinkClick r:id="rId3"/>
            <a:extLst>
              <a:ext uri="{FF2B5EF4-FFF2-40B4-BE49-F238E27FC236}">
                <a16:creationId xmlns:a16="http://schemas.microsoft.com/office/drawing/2014/main" id="{6526AB6D-BC9D-4C6B-BFE3-5E43A744FDA0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8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52" grpId="0"/>
      <p:bldP spid="84" grpId="0"/>
      <p:bldP spid="85" grpId="0"/>
      <p:bldP spid="86" grpId="0"/>
      <p:bldP spid="5" grpId="0" animBg="1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130113" y="1384106"/>
            <a:ext cx="8814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Use your GDC to draw the graph of: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130113" y="5181600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graph is vertical stretched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100872" y="778849"/>
            <a:ext cx="8933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We are going to investigate the effect of changing the value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251520" y="4724400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What is the effect of changing the value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422274" y="1859455"/>
                <a:ext cx="1255280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74" y="1859455"/>
                <a:ext cx="1255280" cy="7012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3909701" y="1859455"/>
                <a:ext cx="1255280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701" y="1859455"/>
                <a:ext cx="1255280" cy="701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7039834" y="1859455"/>
                <a:ext cx="1255280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834" y="1859455"/>
                <a:ext cx="1255280" cy="70128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113" y="2745281"/>
            <a:ext cx="2641688" cy="19973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03848" y="2739092"/>
            <a:ext cx="2665118" cy="1998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2708" y="2739092"/>
            <a:ext cx="2707328" cy="1998266"/>
          </a:xfrm>
          <a:prstGeom prst="rect">
            <a:avLst/>
          </a:prstGeom>
        </p:spPr>
      </p:pic>
      <p:sp>
        <p:nvSpPr>
          <p:cNvPr id="114" name="Text Box 16"/>
          <p:cNvSpPr txBox="1">
            <a:spLocks noChangeArrowheads="1"/>
          </p:cNvSpPr>
          <p:nvPr/>
        </p:nvSpPr>
        <p:spPr bwMode="auto">
          <a:xfrm>
            <a:off x="130113" y="5715000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value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 indicates the scale factor of the vertical stretch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F9F3571-3195-4EF6-AF03-22E7E57065BE}"/>
              </a:ext>
            </a:extLst>
          </p:cNvPr>
          <p:cNvSpPr txBox="1">
            <a:spLocks/>
          </p:cNvSpPr>
          <p:nvPr/>
        </p:nvSpPr>
        <p:spPr>
          <a:xfrm>
            <a:off x="232879" y="216904"/>
            <a:ext cx="77724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1">
                <a:solidFill>
                  <a:srgbClr val="7030A0"/>
                </a:solidFill>
              </a:rPr>
              <a:t>The reciprocal function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15" name="Rectangle 14">
            <a:hlinkClick r:id="rId9"/>
            <a:extLst>
              <a:ext uri="{FF2B5EF4-FFF2-40B4-BE49-F238E27FC236}">
                <a16:creationId xmlns:a16="http://schemas.microsoft.com/office/drawing/2014/main" id="{A313DBFF-0E84-443C-A601-7202B73E1E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9"/>
            <a:extLst>
              <a:ext uri="{FF2B5EF4-FFF2-40B4-BE49-F238E27FC236}">
                <a16:creationId xmlns:a16="http://schemas.microsoft.com/office/drawing/2014/main" id="{9E42D929-C37C-4909-B4B5-ECCD593D1738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111" grpId="0"/>
      <p:bldP spid="112" grpId="0"/>
      <p:bldP spid="113" grpId="0"/>
      <p:bldP spid="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130113" y="1384106"/>
            <a:ext cx="8814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Use your GDC to draw the graph of: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130113" y="5625986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graph is reflected over the x-axis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100872" y="778849"/>
            <a:ext cx="8744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We are going to investigate the effect of changing the sign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251520" y="5046042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What is the effect of changing the sign of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422274" y="1859455"/>
                <a:ext cx="1475469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74" y="1859455"/>
                <a:ext cx="1475469" cy="6939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3909701" y="1859455"/>
                <a:ext cx="1489318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701" y="1859455"/>
                <a:ext cx="1489318" cy="6939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7039834" y="1859455"/>
                <a:ext cx="1473288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834" y="1859455"/>
                <a:ext cx="1473288" cy="6939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5972" y="2671642"/>
            <a:ext cx="2636423" cy="19933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9129" y="2671642"/>
            <a:ext cx="2636423" cy="19933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9345" y="2666338"/>
            <a:ext cx="2658617" cy="199339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FC4D4FC6-F9DE-43CC-8018-578C14A4C618}"/>
              </a:ext>
            </a:extLst>
          </p:cNvPr>
          <p:cNvSpPr txBox="1">
            <a:spLocks/>
          </p:cNvSpPr>
          <p:nvPr/>
        </p:nvSpPr>
        <p:spPr>
          <a:xfrm>
            <a:off x="232879" y="216904"/>
            <a:ext cx="77724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1">
                <a:solidFill>
                  <a:srgbClr val="7030A0"/>
                </a:solidFill>
              </a:rPr>
              <a:t>The reciprocal function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14" name="Rectangle 13">
            <a:hlinkClick r:id="rId9"/>
            <a:extLst>
              <a:ext uri="{FF2B5EF4-FFF2-40B4-BE49-F238E27FC236}">
                <a16:creationId xmlns:a16="http://schemas.microsoft.com/office/drawing/2014/main" id="{B8CD5FEB-C675-47D4-87EB-7DB09CAA7B2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9"/>
            <a:extLst>
              <a:ext uri="{FF2B5EF4-FFF2-40B4-BE49-F238E27FC236}">
                <a16:creationId xmlns:a16="http://schemas.microsoft.com/office/drawing/2014/main" id="{CC045653-57B7-4B4B-B555-260F380BA59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111" grpId="0"/>
      <p:bldP spid="112" grpId="0"/>
      <p:bldP spid="1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2678794" y="1055748"/>
            <a:ext cx="5356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Use your GDC to draw the graph of: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134980" y="5866827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charset="0"/>
              </a:rPr>
              <a:t>What is the effect of adding a negative constant to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102404" y="667668"/>
            <a:ext cx="8596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We are going to investigate the effect of adding or subtracting a constant from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165972" y="5184321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What is the effect of adding a positive constant to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/>
              <p:cNvSpPr txBox="1"/>
              <p:nvPr/>
            </p:nvSpPr>
            <p:spPr>
              <a:xfrm>
                <a:off x="483876" y="1448750"/>
                <a:ext cx="94487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6" y="1448750"/>
                <a:ext cx="944874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/>
              <p:cNvSpPr txBox="1"/>
              <p:nvPr/>
            </p:nvSpPr>
            <p:spPr>
              <a:xfrm>
                <a:off x="2571335" y="1402406"/>
                <a:ext cx="1360501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335" y="1402406"/>
                <a:ext cx="1360501" cy="525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Box 112"/>
              <p:cNvSpPr txBox="1"/>
              <p:nvPr/>
            </p:nvSpPr>
            <p:spPr>
              <a:xfrm>
                <a:off x="4876369" y="1444133"/>
                <a:ext cx="1347677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369" y="1444133"/>
                <a:ext cx="1347677" cy="525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FC4D4FC6-F9DE-43CC-8018-578C14A4C618}"/>
              </a:ext>
            </a:extLst>
          </p:cNvPr>
          <p:cNvSpPr txBox="1">
            <a:spLocks/>
          </p:cNvSpPr>
          <p:nvPr/>
        </p:nvSpPr>
        <p:spPr>
          <a:xfrm>
            <a:off x="232879" y="216904"/>
            <a:ext cx="77724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1">
                <a:solidFill>
                  <a:srgbClr val="7030A0"/>
                </a:solidFill>
              </a:rPr>
              <a:t>The reciprocal function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14" name="Rectangle 13">
            <a:hlinkClick r:id="rId6"/>
            <a:extLst>
              <a:ext uri="{FF2B5EF4-FFF2-40B4-BE49-F238E27FC236}">
                <a16:creationId xmlns:a16="http://schemas.microsoft.com/office/drawing/2014/main" id="{B8CD5FEB-C675-47D4-87EB-7DB09CAA7B2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CC045653-57B7-4B4B-B555-260F380BA59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B89A76-9A45-725D-4D57-28FCF7593F31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5130" y="2068361"/>
            <a:ext cx="2103120" cy="12261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AA69F65-8EC5-A5D7-C4DF-AFAF73E85437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8765" y="2070849"/>
            <a:ext cx="2103120" cy="12307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4724055-FE83-6160-71C4-D7613A1C468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8422" y="2078583"/>
            <a:ext cx="2103120" cy="12293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57E1E91-4D75-73A2-32D8-3CF86E14D83C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" y="2077052"/>
            <a:ext cx="2103120" cy="121598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69E6F8F-D24C-2EA3-2002-94C28E8D6189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9775" y="3968838"/>
            <a:ext cx="2103120" cy="123071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F10823D-5522-FABA-A89E-DB22C9FDFE3B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9992" y="3945854"/>
            <a:ext cx="2103120" cy="125721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141A4F4-A7F9-41D1-96B1-E1F276A37990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4550" y="3953270"/>
            <a:ext cx="2103120" cy="12236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9DF866E-0B82-020F-9562-E48F0106B8C8}"/>
                  </a:ext>
                </a:extLst>
              </p:cNvPr>
              <p:cNvSpPr txBox="1"/>
              <p:nvPr/>
            </p:nvSpPr>
            <p:spPr>
              <a:xfrm>
                <a:off x="7216753" y="1402060"/>
                <a:ext cx="1302793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9DF866E-0B82-020F-9562-E48F0106B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753" y="1402060"/>
                <a:ext cx="1302793" cy="52501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710A115-FCC0-3826-B7B4-A6EE8705A9E9}"/>
                  </a:ext>
                </a:extLst>
              </p:cNvPr>
              <p:cNvSpPr txBox="1"/>
              <p:nvPr/>
            </p:nvSpPr>
            <p:spPr>
              <a:xfrm>
                <a:off x="1863209" y="3299526"/>
                <a:ext cx="136050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710A115-FCC0-3826-B7B4-A6EE8705A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209" y="3299526"/>
                <a:ext cx="1360501" cy="5203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6B544D-E6F5-5315-3D03-D1C4519D5821}"/>
                  </a:ext>
                </a:extLst>
              </p:cNvPr>
              <p:cNvSpPr txBox="1"/>
              <p:nvPr/>
            </p:nvSpPr>
            <p:spPr>
              <a:xfrm>
                <a:off x="4248867" y="3341253"/>
                <a:ext cx="134767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6B544D-E6F5-5315-3D03-D1C4519D5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867" y="3341253"/>
                <a:ext cx="1347677" cy="5203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9056C0-365C-1FFA-B7EF-2A2915616A3F}"/>
                  </a:ext>
                </a:extLst>
              </p:cNvPr>
              <p:cNvSpPr txBox="1"/>
              <p:nvPr/>
            </p:nvSpPr>
            <p:spPr>
              <a:xfrm>
                <a:off x="6074550" y="3311292"/>
                <a:ext cx="132953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9056C0-365C-1FFA-B7EF-2A2915616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550" y="3311292"/>
                <a:ext cx="1329531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6">
            <a:extLst>
              <a:ext uri="{FF2B5EF4-FFF2-40B4-BE49-F238E27FC236}">
                <a16:creationId xmlns:a16="http://schemas.microsoft.com/office/drawing/2014/main" id="{4C240D88-A07F-D2E0-F58C-F70FF2312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15" y="5538992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Horizontal translation to the left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9DA7954B-3650-AACE-3813-54B9466D8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360" y="6263732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Horizontal translation to the right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7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111" grpId="0"/>
      <p:bldP spid="112" grpId="0"/>
      <p:bldP spid="113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47E1F869-9332-AC23-D7F0-C353B496090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3768" y="3962394"/>
            <a:ext cx="2103120" cy="12293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3E7443-7B16-5297-E76E-7C161A67902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9992" y="3979150"/>
            <a:ext cx="2103120" cy="12216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0DF2465-EBE2-2100-854B-99B55A28EE9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9775" y="3976896"/>
            <a:ext cx="2103120" cy="12261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0E4DBB-FAAD-D0C9-EDE4-922947651BD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8422" y="2064507"/>
            <a:ext cx="2103120" cy="12274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7AF750-6ED9-D3BD-CC31-26613C48370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4455" y="2065797"/>
            <a:ext cx="2103120" cy="12248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FD9A3A-9632-0DCE-F8DA-FFFD929D024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9487" y="2081094"/>
            <a:ext cx="2103120" cy="12229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6D5141-0F91-A1E5-2647-F545568F15F1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094" y="2077914"/>
            <a:ext cx="2103120" cy="1207348"/>
          </a:xfrm>
          <a:prstGeom prst="rect">
            <a:avLst/>
          </a:prstGeom>
        </p:spPr>
      </p:pic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2678794" y="1055748"/>
            <a:ext cx="5356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Use your GDC to draw the graph of: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134980" y="5866827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charset="0"/>
              </a:rPr>
              <a:t>What is the effect of adding a negative constant to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102404" y="667668"/>
            <a:ext cx="8596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We are going to investigate the effect of adding or subtracting a constant from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165972" y="5184321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What is the effect of adding a positive constant to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/>
              <p:cNvSpPr txBox="1"/>
              <p:nvPr/>
            </p:nvSpPr>
            <p:spPr>
              <a:xfrm>
                <a:off x="483876" y="1448750"/>
                <a:ext cx="94487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6" y="1448750"/>
                <a:ext cx="944874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/>
              <p:cNvSpPr txBox="1"/>
              <p:nvPr/>
            </p:nvSpPr>
            <p:spPr>
              <a:xfrm>
                <a:off x="2571335" y="1402406"/>
                <a:ext cx="136050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335" y="1402406"/>
                <a:ext cx="1360501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Box 112"/>
              <p:cNvSpPr txBox="1"/>
              <p:nvPr/>
            </p:nvSpPr>
            <p:spPr>
              <a:xfrm>
                <a:off x="4876369" y="1444133"/>
                <a:ext cx="134767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369" y="1444133"/>
                <a:ext cx="1347677" cy="5203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FC4D4FC6-F9DE-43CC-8018-578C14A4C618}"/>
              </a:ext>
            </a:extLst>
          </p:cNvPr>
          <p:cNvSpPr txBox="1">
            <a:spLocks/>
          </p:cNvSpPr>
          <p:nvPr/>
        </p:nvSpPr>
        <p:spPr>
          <a:xfrm>
            <a:off x="232879" y="216904"/>
            <a:ext cx="77724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1">
                <a:solidFill>
                  <a:srgbClr val="7030A0"/>
                </a:solidFill>
              </a:rPr>
              <a:t>The reciprocal function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14" name="Rectangle 13">
            <a:hlinkClick r:id="rId13"/>
            <a:extLst>
              <a:ext uri="{FF2B5EF4-FFF2-40B4-BE49-F238E27FC236}">
                <a16:creationId xmlns:a16="http://schemas.microsoft.com/office/drawing/2014/main" id="{B8CD5FEB-C675-47D4-87EB-7DB09CAA7B2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13"/>
            <a:extLst>
              <a:ext uri="{FF2B5EF4-FFF2-40B4-BE49-F238E27FC236}">
                <a16:creationId xmlns:a16="http://schemas.microsoft.com/office/drawing/2014/main" id="{CC045653-57B7-4B4B-B555-260F380BA59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9DF866E-0B82-020F-9562-E48F0106B8C8}"/>
                  </a:ext>
                </a:extLst>
              </p:cNvPr>
              <p:cNvSpPr txBox="1"/>
              <p:nvPr/>
            </p:nvSpPr>
            <p:spPr>
              <a:xfrm>
                <a:off x="7216753" y="1402060"/>
                <a:ext cx="130279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9DF866E-0B82-020F-9562-E48F0106B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753" y="1402060"/>
                <a:ext cx="1302793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710A115-FCC0-3826-B7B4-A6EE8705A9E9}"/>
                  </a:ext>
                </a:extLst>
              </p:cNvPr>
              <p:cNvSpPr txBox="1"/>
              <p:nvPr/>
            </p:nvSpPr>
            <p:spPr>
              <a:xfrm>
                <a:off x="1863209" y="3299526"/>
                <a:ext cx="136050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710A115-FCC0-3826-B7B4-A6EE8705A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209" y="3299526"/>
                <a:ext cx="1360501" cy="5203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6B544D-E6F5-5315-3D03-D1C4519D5821}"/>
                  </a:ext>
                </a:extLst>
              </p:cNvPr>
              <p:cNvSpPr txBox="1"/>
              <p:nvPr/>
            </p:nvSpPr>
            <p:spPr>
              <a:xfrm>
                <a:off x="4248867" y="3341253"/>
                <a:ext cx="134767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6B544D-E6F5-5315-3D03-D1C4519D5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867" y="3341253"/>
                <a:ext cx="1347677" cy="5203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9056C0-365C-1FFA-B7EF-2A2915616A3F}"/>
                  </a:ext>
                </a:extLst>
              </p:cNvPr>
              <p:cNvSpPr txBox="1"/>
              <p:nvPr/>
            </p:nvSpPr>
            <p:spPr>
              <a:xfrm>
                <a:off x="6074550" y="3311292"/>
                <a:ext cx="132953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8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9056C0-365C-1FFA-B7EF-2A2915616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550" y="3311292"/>
                <a:ext cx="1329531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6">
            <a:extLst>
              <a:ext uri="{FF2B5EF4-FFF2-40B4-BE49-F238E27FC236}">
                <a16:creationId xmlns:a16="http://schemas.microsoft.com/office/drawing/2014/main" id="{4C240D88-A07F-D2E0-F58C-F70FF2312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15" y="5538992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Vertical translation upwards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9DA7954B-3650-AACE-3813-54B9466D8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360" y="6263732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Vertical translation downwards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1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108" grpId="0"/>
      <p:bldP spid="111" grpId="0"/>
      <p:bldP spid="112" grpId="0"/>
      <p:bldP spid="113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101</TotalTime>
  <Words>1029</Words>
  <Application>Microsoft Office PowerPoint</Application>
  <PresentationFormat>On-screen Show (4:3)</PresentationFormat>
  <Paragraphs>290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Cambria Math</vt:lpstr>
      <vt:lpstr>Castellar</vt:lpstr>
      <vt:lpstr>Comic Sans MS</vt:lpstr>
      <vt:lpstr>Times New Roman</vt:lpstr>
      <vt:lpstr>Wingdings 2</vt:lpstr>
      <vt:lpstr>Theme1</vt:lpstr>
      <vt:lpstr>Equation</vt:lpstr>
      <vt:lpstr>The reciprocal function</vt:lpstr>
      <vt:lpstr>The reciprocal of a number</vt:lpstr>
      <vt:lpstr>The reciprocal of a number</vt:lpstr>
      <vt:lpstr>The reciprocal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</cp:revision>
  <dcterms:created xsi:type="dcterms:W3CDTF">2020-03-21T10:48:09Z</dcterms:created>
  <dcterms:modified xsi:type="dcterms:W3CDTF">2023-07-24T08:16:53Z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