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3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98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3F945B25-5E6F-4915-964D-33FFDA34F19E}" type="slidenum">
              <a:rPr lang="en-GB">
                <a:latin typeface="Arial" panose="020B0604020202020204" pitchFamily="34" charset="0"/>
              </a:rPr>
              <a:pPr/>
              <a:t>2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4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3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5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4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18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5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59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3F945B25-5E6F-4915-964D-33FFDA34F19E}" type="slidenum">
              <a:rPr lang="en-GB">
                <a:latin typeface="Arial" panose="020B0604020202020204" pitchFamily="34" charset="0"/>
              </a:rPr>
              <a:pPr/>
              <a:t>6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487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3F945B25-5E6F-4915-964D-33FFDA34F19E}" type="slidenum">
              <a:rPr lang="en-GB">
                <a:latin typeface="Arial" panose="020B0604020202020204" pitchFamily="34" charset="0"/>
              </a:rPr>
              <a:pPr/>
              <a:t>7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1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8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66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9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97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9BBA76D-FA97-41FC-81C1-3B39E82AE7CF}" type="slidenum">
              <a:rPr lang="en-GB">
                <a:latin typeface="Arial" panose="020B0604020202020204" pitchFamily="34" charset="0"/>
              </a:rPr>
              <a:pPr/>
              <a:t>10</a:t>
            </a:fld>
            <a:endParaRPr lang="en-GB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0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8A9F7CE-BD3D-45BF-90AC-03E41E88FD48}"/>
              </a:ext>
            </a:extLst>
          </p:cNvPr>
          <p:cNvSpPr/>
          <p:nvPr userDrawn="1"/>
        </p:nvSpPr>
        <p:spPr>
          <a:xfrm>
            <a:off x="631213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7312E46-323D-4CFD-8075-4496E4ADCD5C}"/>
              </a:ext>
            </a:extLst>
          </p:cNvPr>
          <p:cNvSpPr/>
          <p:nvPr userDrawn="1"/>
        </p:nvSpPr>
        <p:spPr>
          <a:xfrm>
            <a:off x="631213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DBFAA-24A4-4515-A13E-EC4B28318CB4}"/>
              </a:ext>
            </a:extLst>
          </p:cNvPr>
          <p:cNvSpPr/>
          <p:nvPr userDrawn="1"/>
        </p:nvSpPr>
        <p:spPr>
          <a:xfrm>
            <a:off x="631213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31213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hyperlink" Target="http://www.mathssupport.org/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4.png"/><Relationship Id="rId7" Type="http://schemas.openxmlformats.org/officeDocument/2006/relationships/image" Target="../media/image31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34.png"/><Relationship Id="rId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29.png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discriminant and the nature of the roots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US" dirty="0"/>
              <a:t>LO: Use the discriminant to determine how many roots the quadratic equations have.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4AB03AB1-0124-41DA-BBA9-A7F618D6FF6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EC9706C-F16A-47AB-8659-A9C9AAE79E18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Find the value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dirty="0"/>
              <a:t> for which the following equation will have two different real roots.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discriminant.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353078" y="2368053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&gt; 0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078" y="2368053"/>
                <a:ext cx="2376884" cy="461665"/>
              </a:xfrm>
              <a:prstGeom prst="rect">
                <a:avLst/>
              </a:prstGeom>
              <a:blipFill>
                <a:blip r:embed="rId3"/>
                <a:stretch>
                  <a:fillRect l="-76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285584" y="3102604"/>
                <a:ext cx="34977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(2)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&gt; 0 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584" y="3102604"/>
                <a:ext cx="3497714" cy="461665"/>
              </a:xfrm>
              <a:prstGeom prst="rect">
                <a:avLst/>
              </a:prstGeom>
              <a:blipFill>
                <a:blip r:embed="rId4"/>
                <a:stretch>
                  <a:fillRect l="-139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51518" y="2987864"/>
            <a:ext cx="42063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In this quadratic equation we have that a = 2, </a:t>
            </a:r>
            <a:r>
              <a:rPr lang="en-GB" sz="2000" dirty="0">
                <a:solidFill>
                  <a:srgbClr val="00B0F0"/>
                </a:solidFill>
              </a:rPr>
              <a:t>b = -k </a:t>
            </a:r>
            <a:r>
              <a:rPr lang="en-GB" sz="2000" dirty="0">
                <a:solidFill>
                  <a:srgbClr val="FF6600"/>
                </a:solidFill>
              </a:rPr>
              <a:t>and </a:t>
            </a:r>
            <a:r>
              <a:rPr lang="en-GB" sz="2000" dirty="0">
                <a:solidFill>
                  <a:srgbClr val="00B050"/>
                </a:solidFill>
              </a:rPr>
              <a:t>c = 3 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1518" y="4495800"/>
            <a:ext cx="4824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You can use the absolute value when taking the square root in an inequality.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51518" y="2286000"/>
            <a:ext cx="48245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For the equation to have two different roots you must have </a:t>
            </a:r>
            <a:r>
              <a:rPr lang="en-GB" sz="2000" dirty="0">
                <a:solidFill>
                  <a:srgbClr val="FF6600"/>
                </a:solidFill>
                <a:latin typeface="Symbol" panose="05050102010706020507" pitchFamily="18" charset="2"/>
              </a:rPr>
              <a:t>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000" dirty="0">
                <a:solidFill>
                  <a:srgbClr val="FF6600"/>
                </a:solidFill>
              </a:rPr>
              <a:t> 0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51518" y="3803643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FF6600"/>
                </a:solidFill>
              </a:rPr>
              <a:t>Simplifying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368589" y="1854125"/>
            <a:ext cx="22829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2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- </a:t>
            </a:r>
            <a:r>
              <a:rPr lang="en-GB" sz="2400" i="1" dirty="0" err="1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i="1" dirty="0" err="1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+ 3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458152" y="3772866"/>
                <a:ext cx="216673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&gt; 0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152" y="3772866"/>
                <a:ext cx="2166736" cy="461665"/>
              </a:xfrm>
              <a:prstGeom prst="rect">
                <a:avLst/>
              </a:prstGeom>
              <a:blipFill>
                <a:blip r:embed="rId5"/>
                <a:stretch>
                  <a:fillRect l="-84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240144" y="4191000"/>
                <a:ext cx="144665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GB" sz="2400" dirty="0">
                        <a:solidFill>
                          <a:schemeClr val="tx2"/>
                        </a:solidFill>
                      </a:rPr>
                      <m:t>&gt;</m:t>
                    </m:r>
                    <m:r>
                      <a:rPr lang="en-U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144" y="4191000"/>
                <a:ext cx="1446656" cy="461665"/>
              </a:xfrm>
              <a:prstGeom prst="rect">
                <a:avLst/>
              </a:prstGeom>
              <a:blipFill>
                <a:blip r:embed="rId6"/>
                <a:stretch>
                  <a:fillRect l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067308" y="4589024"/>
                <a:ext cx="1446656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chemeClr val="tx2"/>
                        </a:solidFill>
                      </a:rPr>
                      <m:t>&gt;</m:t>
                    </m:r>
                    <m:r>
                      <a:rPr lang="en-U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7308" y="4589024"/>
                <a:ext cx="1446656" cy="5136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034441" y="5105400"/>
                <a:ext cx="1446656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chemeClr val="tx2"/>
                        </a:solidFill>
                      </a:rPr>
                      <m:t>&gt;</m:t>
                    </m:r>
                    <m:r>
                      <a:rPr lang="en-U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441" y="5105400"/>
                <a:ext cx="1446656" cy="5136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756511" y="5715000"/>
                <a:ext cx="1446656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400" dirty="0">
                        <a:solidFill>
                          <a:schemeClr val="tx2"/>
                        </a:solidFill>
                      </a:rPr>
                      <m:t>&gt;</m:t>
                    </m:r>
                    <m:r>
                      <a:rPr lang="en-U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511" y="5715000"/>
                <a:ext cx="1446656" cy="5136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7371893" y="5715000"/>
                <a:ext cx="1446656" cy="5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chemeClr val="tx2"/>
                        </a:solidFill>
                      </a:rPr>
                      <m:t>&lt; </m:t>
                    </m:r>
                    <m:r>
                      <a:rPr lang="en-U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893" y="5715000"/>
                <a:ext cx="1446656" cy="5136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6878181" y="5739607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or</a:t>
            </a:r>
          </a:p>
        </p:txBody>
      </p:sp>
      <p:sp>
        <p:nvSpPr>
          <p:cNvPr id="24" name="Rectangle 23">
            <a:hlinkClick r:id="rId11"/>
            <a:extLst>
              <a:ext uri="{FF2B5EF4-FFF2-40B4-BE49-F238E27FC236}">
                <a16:creationId xmlns:a16="http://schemas.microsoft.com/office/drawing/2014/main" id="{738DDB7E-E5E0-4375-969B-65C4CB9586B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11"/>
            <a:extLst>
              <a:ext uri="{FF2B5EF4-FFF2-40B4-BE49-F238E27FC236}">
                <a16:creationId xmlns:a16="http://schemas.microsoft.com/office/drawing/2014/main" id="{D698BC3B-8E91-46BF-A36D-5689ABB75434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7" grpId="0"/>
      <p:bldP spid="25" grpId="0"/>
      <p:bldP spid="26" grpId="0"/>
      <p:bldP spid="29" grpId="0"/>
      <p:bldP spid="18" grpId="0"/>
      <p:bldP spid="19" grpId="0"/>
      <p:bldP spid="20" grpId="0"/>
      <p:bldP spid="23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quadratic formula.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Any quadratic equation of the form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88925" y="2257425"/>
            <a:ext cx="8474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>
                <a:solidFill>
                  <a:schemeClr val="tx2"/>
                </a:solidFill>
              </a:rPr>
              <a:t>can be solved by substituting the values of a, b and c into the formula</a:t>
            </a:r>
          </a:p>
        </p:txBody>
      </p:sp>
      <p:sp>
        <p:nvSpPr>
          <p:cNvPr id="556037" name="Text Box 5"/>
          <p:cNvSpPr txBox="1">
            <a:spLocks noChangeArrowheads="1"/>
          </p:cNvSpPr>
          <p:nvPr/>
        </p:nvSpPr>
        <p:spPr bwMode="auto">
          <a:xfrm>
            <a:off x="3492500" y="1544638"/>
            <a:ext cx="2235200" cy="4619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>
                <a:solidFill>
                  <a:srgbClr val="FF6600"/>
                </a:solidFill>
                <a:latin typeface="Times New Roman" pitchFamily="18" charset="0"/>
                <a:cs typeface="+mn-cs"/>
              </a:rPr>
              <a:t>a</a:t>
            </a:r>
            <a:r>
              <a:rPr lang="en-GB" sz="2400" i="1">
                <a:latin typeface="Times New Roman" pitchFamily="18" charset="0"/>
                <a:cs typeface="+mn-cs"/>
              </a:rPr>
              <a:t>x</a:t>
            </a:r>
            <a:r>
              <a:rPr lang="en-GB" sz="2400" baseline="30000">
                <a:latin typeface="Arial" charset="0"/>
                <a:cs typeface="+mn-cs"/>
              </a:rPr>
              <a:t>2</a:t>
            </a:r>
            <a:r>
              <a:rPr lang="en-GB" sz="2400">
                <a:latin typeface="Arial" charset="0"/>
                <a:cs typeface="+mn-cs"/>
              </a:rPr>
              <a:t> + </a:t>
            </a:r>
            <a:r>
              <a:rPr lang="en-GB" sz="2400" i="1">
                <a:solidFill>
                  <a:srgbClr val="3399FF"/>
                </a:solidFill>
                <a:latin typeface="Times New Roman" pitchFamily="18" charset="0"/>
                <a:cs typeface="+mn-cs"/>
              </a:rPr>
              <a:t>b</a:t>
            </a:r>
            <a:r>
              <a:rPr lang="en-GB" sz="2400" i="1">
                <a:latin typeface="Times New Roman" pitchFamily="18" charset="0"/>
                <a:cs typeface="+mn-cs"/>
              </a:rPr>
              <a:t>x</a:t>
            </a:r>
            <a:r>
              <a:rPr lang="en-GB" sz="2400">
                <a:latin typeface="Arial" charset="0"/>
                <a:cs typeface="+mn-cs"/>
              </a:rPr>
              <a:t> + </a:t>
            </a:r>
            <a:r>
              <a:rPr lang="en-GB" sz="2400" i="1">
                <a:solidFill>
                  <a:srgbClr val="00CC00"/>
                </a:solidFill>
                <a:latin typeface="Times New Roman" pitchFamily="18" charset="0"/>
                <a:cs typeface="+mn-cs"/>
              </a:rPr>
              <a:t>c</a:t>
            </a:r>
            <a:r>
              <a:rPr lang="en-GB" sz="2400">
                <a:latin typeface="Arial" charset="0"/>
                <a:cs typeface="+mn-cs"/>
              </a:rPr>
              <a:t> = 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09900" y="3228975"/>
            <a:ext cx="3124200" cy="990600"/>
            <a:chOff x="1896" y="2301"/>
            <a:chExt cx="1968" cy="624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1896" y="2301"/>
              <a:ext cx="1968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p:graphicFrame>
          <p:nvGraphicFramePr>
            <p:cNvPr id="1026" name="Object 9"/>
            <p:cNvGraphicFramePr>
              <a:graphicFrameLocks noChangeAspect="1"/>
            </p:cNvGraphicFramePr>
            <p:nvPr/>
          </p:nvGraphicFramePr>
          <p:xfrm>
            <a:off x="2116" y="2349"/>
            <a:ext cx="1528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425680" imgH="838080" progId="Equation.DSMT4">
                    <p:embed/>
                  </p:oleObj>
                </mc:Choice>
                <mc:Fallback>
                  <p:oleObj name="Equation" r:id="rId3" imgW="2425680" imgH="838080" progId="Equation.DSMT4">
                    <p:embed/>
                    <p:pic>
                      <p:nvPicPr>
                        <p:cNvPr id="1026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6" y="2349"/>
                          <a:ext cx="1528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FEDABE24-20D5-4BE6-B8BD-669EDC43F4E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030F8DD7-54A3-485C-A1DE-157C56ED1173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Use the quadratic formula to solve these equations.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731867" y="1617687"/>
            <a:ext cx="22637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- 8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+ 16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quadratic formula.</a:t>
            </a:r>
            <a:endParaRPr lang="en-GB" sz="3000" b="1" spc="-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260025" y="1598989"/>
            <a:ext cx="25971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25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+ 10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+ 1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0670" y="2190547"/>
                <a:ext cx="2806153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4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70" y="2190547"/>
                <a:ext cx="2806153" cy="79040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35504" y="3322163"/>
                <a:ext cx="2528384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(−8)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(−8)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(16)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504" y="3322163"/>
                <a:ext cx="2528384" cy="5774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7270" y="4083509"/>
                <a:ext cx="2043893" cy="645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64−64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70" y="4083509"/>
                <a:ext cx="2043893" cy="6454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3032" y="3380063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32" y="3380063"/>
                <a:ext cx="75713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37320" y="5108774"/>
                <a:ext cx="88697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20" y="5108774"/>
                <a:ext cx="886974" cy="61465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60670" y="5872428"/>
                <a:ext cx="9286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4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70" y="5872428"/>
                <a:ext cx="928652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9211" r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05619" y="3264262"/>
                <a:ext cx="2448234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(10)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(10)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(25)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(25)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619" y="3264262"/>
                <a:ext cx="2448234" cy="57746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60025" y="4081457"/>
                <a:ext cx="2664255" cy="6474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−10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100−100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0025" y="4081457"/>
                <a:ext cx="2664255" cy="6474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148064" y="3357073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357073"/>
                <a:ext cx="757130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5148064" y="5108774"/>
                <a:ext cx="1297343" cy="617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108774"/>
                <a:ext cx="1297343" cy="61715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148064" y="5872428"/>
                <a:ext cx="1167499" cy="6161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872428"/>
                <a:ext cx="1167499" cy="61619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hlinkClick r:id="rId14"/>
            <a:extLst>
              <a:ext uri="{FF2B5EF4-FFF2-40B4-BE49-F238E27FC236}">
                <a16:creationId xmlns:a16="http://schemas.microsoft.com/office/drawing/2014/main" id="{7F7F5896-8771-4FE9-9EB2-8CF9212887B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4"/>
            <a:extLst>
              <a:ext uri="{FF2B5EF4-FFF2-40B4-BE49-F238E27FC236}">
                <a16:creationId xmlns:a16="http://schemas.microsoft.com/office/drawing/2014/main" id="{9C1FE1AD-C58A-4ED5-B345-F4345B1938B7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51667 -0.007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33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/>
      <p:bldP spid="24" grpId="0"/>
      <p:bldP spid="4" grpId="0"/>
      <p:bldP spid="4" grpId="1"/>
      <p:bldP spid="25" grpId="0"/>
      <p:bldP spid="26" grpId="0"/>
      <p:bldP spid="5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Use the quadratic formula to solve these equations.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879602" y="1617687"/>
            <a:ext cx="22829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+ 5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- 14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quadratic formula.</a:t>
            </a:r>
            <a:endParaRPr lang="en-GB" sz="3000" b="1" spc="-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446224" y="1626620"/>
            <a:ext cx="2294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5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- 3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- 4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8405" y="2190547"/>
                <a:ext cx="2806153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4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05" y="2190547"/>
                <a:ext cx="2806153" cy="79040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83239" y="3155455"/>
                <a:ext cx="2374496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(5)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(5)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(−14)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239" y="3155455"/>
                <a:ext cx="2374496" cy="5774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5005" y="3916801"/>
                <a:ext cx="2236253" cy="646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25+56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05" y="3916801"/>
                <a:ext cx="2236253" cy="64601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70767" y="3213355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67" y="3213355"/>
                <a:ext cx="75713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70767" y="4693671"/>
                <a:ext cx="1626023" cy="679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81</m:t>
                            </m:r>
                          </m:e>
                        </m:rad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67" y="4693671"/>
                <a:ext cx="1626023" cy="67954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37279" y="6121059"/>
                <a:ext cx="92865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79" y="6121059"/>
                <a:ext cx="928652" cy="461665"/>
              </a:xfrm>
              <a:prstGeom prst="rect">
                <a:avLst/>
              </a:prstGeom>
              <a:blipFill rotWithShape="0">
                <a:blip r:embed="rId8"/>
                <a:stretch>
                  <a:fillRect t="-9211" r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33313" y="5349948"/>
                <a:ext cx="1337417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−5+9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13" y="5349948"/>
                <a:ext cx="1337417" cy="61991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370487" y="5348483"/>
                <a:ext cx="1337417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−5−9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487" y="5348483"/>
                <a:ext cx="1337417" cy="61991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870730" y="5407849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386932" y="6121058"/>
                <a:ext cx="103124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-7</a:t>
                </a: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932" y="6121058"/>
                <a:ext cx="1031244" cy="461665"/>
              </a:xfrm>
              <a:prstGeom prst="rect">
                <a:avLst/>
              </a:prstGeom>
              <a:blipFill rotWithShape="0">
                <a:blip r:embed="rId11"/>
                <a:stretch>
                  <a:fillRect t="-9211" r="-8284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1774244" y="6110924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84486" y="2980850"/>
                <a:ext cx="2568460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(−3)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(−3)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(5)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(−4)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(5)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486" y="2980850"/>
                <a:ext cx="2568460" cy="57746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16252" y="3742196"/>
                <a:ext cx="1901226" cy="642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9+80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252" y="3742196"/>
                <a:ext cx="1901226" cy="642868"/>
              </a:xfrm>
              <a:prstGeom prst="rect">
                <a:avLst/>
              </a:prstGeom>
              <a:blipFill rotWithShape="0">
                <a:blip r:embed="rId13"/>
                <a:stretch>
                  <a:fillRect b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272014" y="3038750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014" y="3038750"/>
                <a:ext cx="757130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272014" y="4519066"/>
                <a:ext cx="1456104" cy="679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89</m:t>
                            </m:r>
                          </m:e>
                        </m:rad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014" y="4519066"/>
                <a:ext cx="1456104" cy="67954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5234560" y="5175343"/>
                <a:ext cx="1636858" cy="7398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89</m:t>
                              </m:r>
                            </m:e>
                          </m:rad>
                        </m:num>
                        <m:den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560" y="5175343"/>
                <a:ext cx="1636858" cy="739818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7247106" y="5175343"/>
                <a:ext cx="1636858" cy="7398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89</m:t>
                              </m:r>
                            </m:e>
                          </m:rad>
                        </m:num>
                        <m:den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106" y="5175343"/>
                <a:ext cx="1636858" cy="73981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6804025" y="5324830"/>
            <a:ext cx="493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or</a:t>
            </a:r>
          </a:p>
        </p:txBody>
      </p:sp>
      <p:sp>
        <p:nvSpPr>
          <p:cNvPr id="29" name="Rectangle 28">
            <a:hlinkClick r:id="rId18"/>
            <a:extLst>
              <a:ext uri="{FF2B5EF4-FFF2-40B4-BE49-F238E27FC236}">
                <a16:creationId xmlns:a16="http://schemas.microsoft.com/office/drawing/2014/main" id="{8F0102EF-4E9E-41A2-B922-2E58405BF7E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18"/>
            <a:extLst>
              <a:ext uri="{FF2B5EF4-FFF2-40B4-BE49-F238E27FC236}">
                <a16:creationId xmlns:a16="http://schemas.microsoft.com/office/drawing/2014/main" id="{02DF6AF6-F774-4F10-8182-2AA08B75FDA0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52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51579 -0.0039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1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/>
      <p:bldP spid="24" grpId="0"/>
      <p:bldP spid="4" grpId="0"/>
      <p:bldP spid="4" grpId="1"/>
      <p:bldP spid="25" grpId="0"/>
      <p:bldP spid="26" grpId="0"/>
      <p:bldP spid="5" grpId="0"/>
      <p:bldP spid="27" grpId="0"/>
      <p:bldP spid="28" grpId="0"/>
      <p:bldP spid="20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Use the quadratic formula to solve these equations.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879602" y="1617687"/>
            <a:ext cx="21451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+ 3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+ 6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quadratic formula.</a:t>
            </a:r>
            <a:endParaRPr lang="en-GB" sz="3000" b="1" spc="-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446224" y="1626620"/>
            <a:ext cx="2294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2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- 4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+ 5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8405" y="2190547"/>
                <a:ext cx="2806153" cy="790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24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05" y="2190547"/>
                <a:ext cx="2806153" cy="79040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83239" y="3155455"/>
                <a:ext cx="2106794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(3)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(6)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239" y="3155455"/>
                <a:ext cx="2106794" cy="5774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15005" y="3916801"/>
                <a:ext cx="2093586" cy="645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9−24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05" y="3916801"/>
                <a:ext cx="2093586" cy="6454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70767" y="3213355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67" y="3213355"/>
                <a:ext cx="75713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70767" y="4693671"/>
                <a:ext cx="1789529" cy="682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−15</m:t>
                            </m:r>
                          </m:e>
                        </m:rad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67" y="4693671"/>
                <a:ext cx="1789529" cy="6823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81567" y="5286020"/>
            <a:ext cx="2443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No real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84486" y="2980850"/>
                <a:ext cx="2414572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(−4)</m:t>
                          </m:r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(−4)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(2)</m:t>
                              </m:r>
                              <m:r>
                                <a:rPr lang="en-US" sz="16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(5)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(2)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486" y="2980850"/>
                <a:ext cx="2414572" cy="57746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16252" y="3742196"/>
                <a:ext cx="2043893" cy="6474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16−40</m:t>
                              </m:r>
                            </m:e>
                          </m:rad>
                        </m:num>
                        <m:den>
                          <m:r>
                            <a:rPr lang="en-US" sz="2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252" y="3742196"/>
                <a:ext cx="2043893" cy="64748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272014" y="3038750"/>
                <a:ext cx="7571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014" y="3038750"/>
                <a:ext cx="75713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272014" y="4519066"/>
                <a:ext cx="1626023" cy="683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−24</m:t>
                            </m:r>
                          </m:e>
                        </m:rad>
                      </m:num>
                      <m:den>
                        <m:r>
                          <a:rPr lang="en-US" sz="2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014" y="4519066"/>
                <a:ext cx="1626023" cy="68313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5371684" y="5229200"/>
            <a:ext cx="2443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No real solution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608404" y="5791200"/>
            <a:ext cx="74919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2400" dirty="0">
                <a:solidFill>
                  <a:srgbClr val="002060"/>
                </a:solidFill>
              </a:rPr>
              <a:t>What patterns did you notice in the solutions of all these equations?</a:t>
            </a:r>
          </a:p>
        </p:txBody>
      </p:sp>
      <p:sp>
        <p:nvSpPr>
          <p:cNvPr id="19" name="Rectangle 18">
            <a:hlinkClick r:id="rId12"/>
            <a:extLst>
              <a:ext uri="{FF2B5EF4-FFF2-40B4-BE49-F238E27FC236}">
                <a16:creationId xmlns:a16="http://schemas.microsoft.com/office/drawing/2014/main" id="{2BF5F684-0A76-4F1F-A692-9CB806C9F76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2"/>
            <a:extLst>
              <a:ext uri="{FF2B5EF4-FFF2-40B4-BE49-F238E27FC236}">
                <a16:creationId xmlns:a16="http://schemas.microsoft.com/office/drawing/2014/main" id="{2CCA7DE8-C6B5-4209-AE1E-467A8477CB57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11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0.52413 0.0034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98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4" grpId="0"/>
      <p:bldP spid="24" grpId="0"/>
      <p:bldP spid="4" grpId="0"/>
      <p:bldP spid="4" grpId="1"/>
      <p:bldP spid="25" grpId="0"/>
      <p:bldP spid="26" grpId="0"/>
      <p:bldP spid="5" grpId="0"/>
      <p:bldP spid="27" grpId="0"/>
      <p:bldP spid="35" grpId="0"/>
      <p:bldP spid="39" grpId="0"/>
      <p:bldP spid="40" grpId="0"/>
      <p:bldP spid="41" grpId="0"/>
      <p:bldP spid="42" grpId="0"/>
      <p:bldP spid="46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947988" y="2060848"/>
            <a:ext cx="3124200" cy="990600"/>
            <a:chOff x="2947988" y="2060848"/>
            <a:chExt cx="3124200" cy="990600"/>
          </a:xfrm>
        </p:grpSpPr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947988" y="2060848"/>
              <a:ext cx="3124200" cy="9906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Arial" charset="0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3107011" y="2160943"/>
                  <a:ext cx="2806153" cy="79040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b="0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n-US" sz="2400" b="0" i="1" smtClean="0">
                                    <a:solidFill>
                                      <a:srgbClr val="FF66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2400" b="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solidFill>
                                  <a:srgbClr val="FF66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n-GB" sz="2400" dirty="0">
                    <a:solidFill>
                      <a:srgbClr val="00206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7011" y="2160943"/>
                  <a:ext cx="2806153" cy="79040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Discriminant.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02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Let’s take another look at the quadratic formula, used for solving equations in the form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a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>
                <a:latin typeface="Arial" charset="0"/>
              </a:rPr>
              <a:t>2</a:t>
            </a:r>
            <a:r>
              <a:rPr lang="en-GB" sz="2400" dirty="0">
                <a:latin typeface="Arial" charset="0"/>
              </a:rPr>
              <a:t> + </a:t>
            </a:r>
            <a:r>
              <a:rPr lang="en-GB" sz="2400" i="1" dirty="0" err="1">
                <a:solidFill>
                  <a:srgbClr val="3399FF"/>
                </a:solidFill>
                <a:latin typeface="Times New Roman" pitchFamily="18" charset="0"/>
              </a:rPr>
              <a:t>b</a:t>
            </a:r>
            <a:r>
              <a:rPr lang="en-GB" sz="2400" i="1" dirty="0" err="1">
                <a:latin typeface="Times New Roman" pitchFamily="18" charset="0"/>
              </a:rPr>
              <a:t>x</a:t>
            </a:r>
            <a:r>
              <a:rPr lang="en-GB" sz="2400" dirty="0">
                <a:latin typeface="Arial" charset="0"/>
              </a:rPr>
              <a:t> + </a:t>
            </a:r>
            <a:r>
              <a:rPr lang="en-GB" sz="2400" i="1" dirty="0">
                <a:solidFill>
                  <a:srgbClr val="00CC00"/>
                </a:solidFill>
                <a:latin typeface="Times New Roman" pitchFamily="18" charset="0"/>
              </a:rPr>
              <a:t>c</a:t>
            </a:r>
            <a:r>
              <a:rPr lang="en-GB" sz="2400" dirty="0">
                <a:latin typeface="Arial" charset="0"/>
              </a:rPr>
              <a:t> = 0, </a:t>
            </a:r>
            <a:r>
              <a:rPr lang="en-GB" sz="2400" dirty="0">
                <a:solidFill>
                  <a:schemeClr val="tx2"/>
                </a:solidFill>
              </a:rPr>
              <a:t>where 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a</a:t>
            </a:r>
            <a:r>
              <a:rPr lang="en-GB" sz="2400" dirty="0">
                <a:solidFill>
                  <a:schemeClr val="tx2"/>
                </a:solidFill>
              </a:rPr>
              <a:t>, </a:t>
            </a:r>
            <a:r>
              <a:rPr lang="en-GB" sz="2400" i="1" dirty="0">
                <a:solidFill>
                  <a:srgbClr val="3399FF"/>
                </a:solidFill>
                <a:latin typeface="Times New Roman" pitchFamily="18" charset="0"/>
              </a:rPr>
              <a:t>b</a:t>
            </a:r>
            <a:r>
              <a:rPr lang="en-GB" sz="2400" dirty="0">
                <a:solidFill>
                  <a:schemeClr val="tx2"/>
                </a:solidFill>
              </a:rPr>
              <a:t> and </a:t>
            </a:r>
            <a:r>
              <a:rPr lang="en-GB" sz="2400" i="1" dirty="0">
                <a:solidFill>
                  <a:srgbClr val="00CC00"/>
                </a:solidFill>
                <a:latin typeface="Times New Roman" pitchFamily="18" charset="0"/>
              </a:rPr>
              <a:t>c</a:t>
            </a:r>
            <a:r>
              <a:rPr lang="en-GB" sz="2400" dirty="0">
                <a:solidFill>
                  <a:schemeClr val="tx2"/>
                </a:solidFill>
              </a:rPr>
              <a:t> are all constants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3641" y="3068960"/>
            <a:ext cx="9001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This formula will give us all the roots of a quadratic equation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3641" y="3501008"/>
            <a:ext cx="900124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One part of the quadratic formula, the </a:t>
            </a:r>
            <a:r>
              <a:rPr lang="en-GB" sz="2400" b="1" dirty="0">
                <a:solidFill>
                  <a:srgbClr val="FF6600"/>
                </a:solidFill>
              </a:rPr>
              <a:t>discriminant</a:t>
            </a:r>
            <a:r>
              <a:rPr lang="en-GB" sz="2400" dirty="0">
                <a:solidFill>
                  <a:schemeClr val="tx2"/>
                </a:solidFill>
              </a:rPr>
              <a:t>, will give us information about the roots of an equation without actually giving us the solution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4210" y="4725144"/>
            <a:ext cx="90012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discriminant is the part of the quadratic formula under the radical sign.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5984" y="5517232"/>
            <a:ext cx="870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We often use the symbol </a:t>
            </a:r>
            <a:r>
              <a:rPr lang="en-GB" sz="2400" dirty="0">
                <a:solidFill>
                  <a:schemeClr val="tx2"/>
                </a:solidFill>
                <a:latin typeface="Symbol" panose="05050102010706020507" pitchFamily="18" charset="2"/>
              </a:rPr>
              <a:t>D</a:t>
            </a:r>
            <a:r>
              <a:rPr lang="en-GB" sz="2400" dirty="0">
                <a:solidFill>
                  <a:schemeClr val="tx2"/>
                </a:solidFill>
              </a:rPr>
              <a:t> to represent the discriminant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3885" y="6117396"/>
            <a:ext cx="854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tx2"/>
                </a:solidFill>
                <a:latin typeface="Symbol" panose="05050102010706020507" pitchFamily="18" charset="2"/>
              </a:rPr>
              <a:t>D</a:t>
            </a:r>
            <a:r>
              <a:rPr lang="en-GB" sz="2400" dirty="0">
                <a:solidFill>
                  <a:schemeClr val="tx2"/>
                </a:solidFill>
              </a:rPr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02162" y="2146791"/>
                <a:ext cx="15123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162" y="2146791"/>
                <a:ext cx="1512392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4647776" y="2232163"/>
            <a:ext cx="1251740" cy="40330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9325555D-ED52-4220-BF36-950D160FEC0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47538E2D-09DE-471D-9332-A1428C23D2EE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9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-0.04653 0.5840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6" y="2919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1" grpId="0"/>
      <p:bldP spid="12" grpId="0"/>
      <p:bldP spid="3" grpId="0"/>
      <p:bldP spid="14" grpId="0"/>
      <p:bldP spid="15" grpId="0"/>
      <p:bldP spid="15" grpId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620713"/>
          </a:xfrm>
        </p:spPr>
        <p:txBody>
          <a:bodyPr/>
          <a:lstStyle/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Discriminant.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For a quadratic equation of the form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627785" y="2602418"/>
            <a:ext cx="58326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equation will have two different real roots.</a:t>
            </a:r>
          </a:p>
        </p:txBody>
      </p:sp>
      <p:sp>
        <p:nvSpPr>
          <p:cNvPr id="556037" name="Text Box 5"/>
          <p:cNvSpPr txBox="1">
            <a:spLocks noChangeArrowheads="1"/>
          </p:cNvSpPr>
          <p:nvPr/>
        </p:nvSpPr>
        <p:spPr bwMode="auto">
          <a:xfrm>
            <a:off x="3492500" y="1544638"/>
            <a:ext cx="2235200" cy="4619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i="1">
                <a:solidFill>
                  <a:srgbClr val="FF6600"/>
                </a:solidFill>
                <a:latin typeface="Times New Roman" pitchFamily="18" charset="0"/>
                <a:cs typeface="+mn-cs"/>
              </a:rPr>
              <a:t>a</a:t>
            </a:r>
            <a:r>
              <a:rPr lang="en-GB" sz="2400" i="1">
                <a:latin typeface="Times New Roman" pitchFamily="18" charset="0"/>
                <a:cs typeface="+mn-cs"/>
              </a:rPr>
              <a:t>x</a:t>
            </a:r>
            <a:r>
              <a:rPr lang="en-GB" sz="2400" baseline="30000">
                <a:latin typeface="Arial" charset="0"/>
                <a:cs typeface="+mn-cs"/>
              </a:rPr>
              <a:t>2</a:t>
            </a:r>
            <a:r>
              <a:rPr lang="en-GB" sz="2400">
                <a:latin typeface="Arial" charset="0"/>
                <a:cs typeface="+mn-cs"/>
              </a:rPr>
              <a:t> + </a:t>
            </a:r>
            <a:r>
              <a:rPr lang="en-GB" sz="2400" i="1">
                <a:solidFill>
                  <a:srgbClr val="3399FF"/>
                </a:solidFill>
                <a:latin typeface="Times New Roman" pitchFamily="18" charset="0"/>
                <a:cs typeface="+mn-cs"/>
              </a:rPr>
              <a:t>b</a:t>
            </a:r>
            <a:r>
              <a:rPr lang="en-GB" sz="2400" i="1">
                <a:latin typeface="Times New Roman" pitchFamily="18" charset="0"/>
                <a:cs typeface="+mn-cs"/>
              </a:rPr>
              <a:t>x</a:t>
            </a:r>
            <a:r>
              <a:rPr lang="en-GB" sz="2400">
                <a:latin typeface="Arial" charset="0"/>
                <a:cs typeface="+mn-cs"/>
              </a:rPr>
              <a:t> + </a:t>
            </a:r>
            <a:r>
              <a:rPr lang="en-GB" sz="2400" i="1">
                <a:solidFill>
                  <a:srgbClr val="00CC00"/>
                </a:solidFill>
                <a:latin typeface="Times New Roman" pitchFamily="18" charset="0"/>
                <a:cs typeface="+mn-cs"/>
              </a:rPr>
              <a:t>c</a:t>
            </a:r>
            <a:r>
              <a:rPr lang="en-GB" sz="2400">
                <a:latin typeface="Arial" charset="0"/>
                <a:cs typeface="+mn-cs"/>
              </a:rPr>
              <a:t>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95196" y="2602418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400" dirty="0">
                    <a:solidFill>
                      <a:schemeClr val="tx2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0 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96" y="2602418"/>
                <a:ext cx="237688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4103" t="-9211" r="-513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627785" y="3717032"/>
            <a:ext cx="58326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equation will have two equal real roots.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95196" y="3717032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400" dirty="0">
                    <a:solidFill>
                      <a:schemeClr val="tx2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0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96" y="3717032"/>
                <a:ext cx="2376884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4103" t="-9333" r="-256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627785" y="4831646"/>
            <a:ext cx="5832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equation will have no real roots.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95196" y="4831646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400" dirty="0">
                    <a:solidFill>
                      <a:schemeClr val="tx2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f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0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96" y="4831646"/>
                <a:ext cx="2376884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4103" t="-9333" r="-513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6"/>
            <a:extLst>
              <a:ext uri="{FF2B5EF4-FFF2-40B4-BE49-F238E27FC236}">
                <a16:creationId xmlns:a16="http://schemas.microsoft.com/office/drawing/2014/main" id="{693B6DCA-29B4-44FE-BC16-4154C3C6C68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6"/>
            <a:extLst>
              <a:ext uri="{FF2B5EF4-FFF2-40B4-BE49-F238E27FC236}">
                <a16:creationId xmlns:a16="http://schemas.microsoft.com/office/drawing/2014/main" id="{752B32CD-E785-48AC-8885-C70161C3162F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12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Use the discriminant to determine the nature of the roots of the quadratic equation.</a:t>
            </a:r>
          </a:p>
        </p:txBody>
      </p:sp>
      <p:sp>
        <p:nvSpPr>
          <p:cNvPr id="558084" name="Text Box 4"/>
          <p:cNvSpPr txBox="1">
            <a:spLocks noChangeArrowheads="1"/>
          </p:cNvSpPr>
          <p:nvPr/>
        </p:nvSpPr>
        <p:spPr bwMode="auto">
          <a:xfrm>
            <a:off x="4716017" y="2199890"/>
            <a:ext cx="22829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9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+ 6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+ 1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discriminant.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782965" y="2883868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965" y="2883868"/>
                <a:ext cx="237688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716016" y="3666653"/>
                <a:ext cx="297603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(9)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666653"/>
                <a:ext cx="2976038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615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709264" y="4385626"/>
                <a:ext cx="297603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264" y="4385626"/>
                <a:ext cx="2976038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09264" y="5088340"/>
                <a:ext cx="154263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264" y="5088340"/>
                <a:ext cx="154263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4350196" y="5690371"/>
            <a:ext cx="36114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equation  will have two equal real roots.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179512" y="2135681"/>
            <a:ext cx="36114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This is a quadratic equation with a = 9, </a:t>
            </a:r>
            <a:r>
              <a:rPr lang="en-GB" sz="2000" dirty="0">
                <a:solidFill>
                  <a:srgbClr val="00B0F0"/>
                </a:solidFill>
              </a:rPr>
              <a:t>b = 6 </a:t>
            </a:r>
            <a:r>
              <a:rPr lang="en-GB" sz="2000" dirty="0">
                <a:solidFill>
                  <a:srgbClr val="FF6600"/>
                </a:solidFill>
              </a:rPr>
              <a:t>and </a:t>
            </a:r>
            <a:r>
              <a:rPr lang="en-GB" sz="2000" dirty="0">
                <a:solidFill>
                  <a:srgbClr val="00B050"/>
                </a:solidFill>
              </a:rPr>
              <a:t>c = 1 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179511" y="3700643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Calculate the discriminant.</a:t>
            </a: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86014" y="5119117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Discriminant is equal 0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61452" y="2991406"/>
            <a:ext cx="36114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Using the formula for the discriminant.</a:t>
            </a:r>
          </a:p>
        </p:txBody>
      </p:sp>
      <p:sp>
        <p:nvSpPr>
          <p:cNvPr id="15" name="Rectangle 14">
            <a:hlinkClick r:id="rId7"/>
            <a:extLst>
              <a:ext uri="{FF2B5EF4-FFF2-40B4-BE49-F238E27FC236}">
                <a16:creationId xmlns:a16="http://schemas.microsoft.com/office/drawing/2014/main" id="{71B7EF90-FD3E-44C8-8D3D-5CB825D6C63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7"/>
            <a:extLst>
              <a:ext uri="{FF2B5EF4-FFF2-40B4-BE49-F238E27FC236}">
                <a16:creationId xmlns:a16="http://schemas.microsoft.com/office/drawing/2014/main" id="{3FF486DC-A018-4302-819A-427B7A719A48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79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34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3"/>
          <p:cNvSpPr txBox="1">
            <a:spLocks noChangeArrowheads="1"/>
          </p:cNvSpPr>
          <p:nvPr/>
        </p:nvSpPr>
        <p:spPr bwMode="auto">
          <a:xfrm>
            <a:off x="899666" y="981075"/>
            <a:ext cx="770478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0" hangingPunct="0"/>
            <a:r>
              <a:rPr lang="en-GB" sz="2400" dirty="0"/>
              <a:t>Use the discriminant to determine the nature of the roots of the equation.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95288" y="0"/>
            <a:ext cx="82296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GB" sz="3000" b="1" spc="-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the discriminant.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5389707" y="2016744"/>
                <a:ext cx="1600759" cy="702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0" hangingPunct="0"/>
                <a:r>
                  <a:rPr lang="en-GB" sz="2400" dirty="0">
                    <a:solidFill>
                      <a:srgbClr val="002060"/>
                    </a:solidFill>
                  </a:rPr>
                  <a:t>3</a:t>
                </a:r>
                <a:r>
                  <a:rPr lang="en-GB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02060"/>
                    </a:solidFill>
                  </a:rPr>
                  <a:t> - 5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400" dirty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9707" y="2016744"/>
                <a:ext cx="1600759" cy="702115"/>
              </a:xfrm>
              <a:prstGeom prst="rect">
                <a:avLst/>
              </a:prstGeom>
              <a:blipFill rotWithShape="0">
                <a:blip r:embed="rId3"/>
                <a:stretch>
                  <a:fillRect l="-5703" b="-434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329261" y="3656826"/>
                <a:ext cx="2376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  <m:r>
                      <a:rPr lang="en-US" sz="24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261" y="3656826"/>
                <a:ext cx="2376884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322758" y="4097189"/>
                <a:ext cx="34977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(−5)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(3)</m:t>
                    </m:r>
                    <m:r>
                      <a:rPr lang="en-US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(−4)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758" y="4097189"/>
                <a:ext cx="3497714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48" b="-19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316006" y="4552674"/>
                <a:ext cx="297603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25+48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006" y="4552674"/>
                <a:ext cx="297603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316006" y="5063697"/>
                <a:ext cx="154263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73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006" y="5063697"/>
                <a:ext cx="154263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4956938" y="5398591"/>
            <a:ext cx="38635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chemeClr val="tx2"/>
                </a:solidFill>
              </a:rPr>
              <a:t>The equation will have two distinct real roots.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21586" y="3214232"/>
            <a:ext cx="42063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This is a quadratic equation with a = 3, </a:t>
            </a:r>
            <a:r>
              <a:rPr lang="en-GB" sz="2000" dirty="0">
                <a:solidFill>
                  <a:srgbClr val="00B0F0"/>
                </a:solidFill>
              </a:rPr>
              <a:t>b = -5 </a:t>
            </a:r>
            <a:r>
              <a:rPr lang="en-GB" sz="2000" dirty="0">
                <a:solidFill>
                  <a:srgbClr val="FF6600"/>
                </a:solidFill>
              </a:rPr>
              <a:t>and </a:t>
            </a:r>
            <a:r>
              <a:rPr lang="en-GB" sz="2000" dirty="0">
                <a:solidFill>
                  <a:srgbClr val="00B050"/>
                </a:solidFill>
              </a:rPr>
              <a:t>c = -4 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51518" y="4264430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Calculate the discriminant.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98675" y="5467290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Discriminant is  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000" dirty="0">
                <a:solidFill>
                  <a:srgbClr val="FF6600"/>
                </a:solidFill>
              </a:rPr>
              <a:t> 0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251518" y="1967311"/>
            <a:ext cx="46085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000" dirty="0">
                <a:solidFill>
                  <a:srgbClr val="FF6600"/>
                </a:solidFill>
              </a:rPr>
              <a:t>Get the equation into standard form, multiply by </a:t>
            </a:r>
            <a:r>
              <a:rPr lang="en-GB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</a:rPr>
              <a:t> both sides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5305216" y="2759271"/>
            <a:ext cx="1895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002060"/>
                </a:solidFill>
              </a:rPr>
              <a:t>3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02060"/>
                </a:solidFill>
              </a:rPr>
              <a:t>2</a:t>
            </a:r>
            <a:r>
              <a:rPr lang="en-GB" sz="2400" dirty="0">
                <a:solidFill>
                  <a:srgbClr val="002060"/>
                </a:solidFill>
              </a:rPr>
              <a:t> – 5 </a:t>
            </a:r>
            <a:r>
              <a:rPr lang="en-GB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02060"/>
                </a:solidFill>
              </a:rPr>
              <a:t> = 4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251518" y="2838196"/>
            <a:ext cx="36114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FF6600"/>
                </a:solidFill>
              </a:rPr>
              <a:t>Add -4  to both sides</a:t>
            </a:r>
            <a:endParaRPr lang="en-GB" sz="2000" dirty="0">
              <a:solidFill>
                <a:srgbClr val="FF6600"/>
              </a:solidFill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305216" y="3230723"/>
            <a:ext cx="22829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/>
            <a:r>
              <a:rPr lang="en-GB" sz="2400" dirty="0">
                <a:solidFill>
                  <a:srgbClr val="FF6600"/>
                </a:solidFill>
              </a:rPr>
              <a:t>3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3399FF"/>
                </a:solidFill>
              </a:rPr>
              <a:t>- 5</a:t>
            </a:r>
            <a:r>
              <a:rPr lang="en-GB" sz="2400" i="1" dirty="0">
                <a:latin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CC00"/>
                </a:solidFill>
              </a:rPr>
              <a:t>- 4</a:t>
            </a:r>
            <a:r>
              <a:rPr lang="en-GB" sz="2400" dirty="0">
                <a:solidFill>
                  <a:srgbClr val="009900"/>
                </a:solidFill>
              </a:rPr>
              <a:t> </a:t>
            </a:r>
            <a:r>
              <a:rPr lang="en-GB" sz="2400" dirty="0"/>
              <a:t>= 0</a:t>
            </a:r>
          </a:p>
        </p:txBody>
      </p:sp>
      <p:sp>
        <p:nvSpPr>
          <p:cNvPr id="18" name="Rectangle 17">
            <a:hlinkClick r:id="rId8"/>
            <a:extLst>
              <a:ext uri="{FF2B5EF4-FFF2-40B4-BE49-F238E27FC236}">
                <a16:creationId xmlns:a16="http://schemas.microsoft.com/office/drawing/2014/main" id="{613C7295-E5B8-4356-873F-9291EFE628F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8"/>
            <a:extLst>
              <a:ext uri="{FF2B5EF4-FFF2-40B4-BE49-F238E27FC236}">
                <a16:creationId xmlns:a16="http://schemas.microsoft.com/office/drawing/2014/main" id="{C0523C12-2527-4E50-B41A-455B7ADF2449}"/>
              </a:ext>
            </a:extLst>
          </p:cNvPr>
          <p:cNvSpPr/>
          <p:nvPr/>
        </p:nvSpPr>
        <p:spPr>
          <a:xfrm>
            <a:off x="555527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4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17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</TotalTime>
  <Words>797</Words>
  <Application>Microsoft Office PowerPoint</Application>
  <PresentationFormat>On-screen Show (4:3)</PresentationFormat>
  <Paragraphs>135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The discriminant and the nature of the roots</vt:lpstr>
      <vt:lpstr>Using the quadratic formula.</vt:lpstr>
      <vt:lpstr>PowerPoint Presentation</vt:lpstr>
      <vt:lpstr>PowerPoint Presentation</vt:lpstr>
      <vt:lpstr>PowerPoint Presentation</vt:lpstr>
      <vt:lpstr>Discriminant.</vt:lpstr>
      <vt:lpstr>Discriminant.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discriminant and the nature of the roots</dc:title>
  <dc:creator>Mathssupport</dc:creator>
  <cp:lastModifiedBy>Orlando Hurtado</cp:lastModifiedBy>
  <cp:revision>5</cp:revision>
  <dcterms:created xsi:type="dcterms:W3CDTF">2020-03-20T19:07:00Z</dcterms:created>
  <dcterms:modified xsi:type="dcterms:W3CDTF">2023-07-24T06:58:47Z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