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1" r:id="rId1"/>
  </p:sldMasterIdLst>
  <p:notesMasterIdLst>
    <p:notesMasterId r:id="rId18"/>
  </p:notesMasterIdLst>
  <p:handoutMasterIdLst>
    <p:handoutMasterId r:id="rId19"/>
  </p:handoutMasterIdLst>
  <p:sldIdLst>
    <p:sldId id="256" r:id="rId2"/>
    <p:sldId id="315" r:id="rId3"/>
    <p:sldId id="316" r:id="rId4"/>
    <p:sldId id="317" r:id="rId5"/>
    <p:sldId id="331" r:id="rId6"/>
    <p:sldId id="257" r:id="rId7"/>
    <p:sldId id="330" r:id="rId8"/>
    <p:sldId id="332" r:id="rId9"/>
    <p:sldId id="333" r:id="rId10"/>
    <p:sldId id="334" r:id="rId11"/>
    <p:sldId id="335" r:id="rId12"/>
    <p:sldId id="336" r:id="rId13"/>
    <p:sldId id="337" r:id="rId14"/>
    <p:sldId id="338" r:id="rId15"/>
    <p:sldId id="340" r:id="rId16"/>
    <p:sldId id="339" r:id="rId17"/>
  </p:sldIdLst>
  <p:sldSz cx="9144000" cy="6858000" type="screen4x3"/>
  <p:notesSz cx="9144000" cy="6858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  <a:srgbClr val="010066"/>
    <a:srgbClr val="FFBDBF"/>
    <a:srgbClr val="FF7C80"/>
    <a:srgbClr val="B0D763"/>
    <a:srgbClr val="DDEEFF"/>
    <a:srgbClr val="99CCFF"/>
    <a:srgbClr val="FF6600"/>
    <a:srgbClr val="CC0099"/>
    <a:srgbClr val="33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>
      <p:cViewPr varScale="1">
        <p:scale>
          <a:sx n="69" d="100"/>
          <a:sy n="69" d="100"/>
        </p:scale>
        <p:origin x="87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180013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471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513513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71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180013" y="6513513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5B19CAC-4ADF-40D9-80E2-CF329D1A440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01517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A0EA90-397B-41BE-BFFD-EAEE08333F1D}" type="datetimeFigureOut">
              <a:rPr lang="en-US" smtClean="0"/>
              <a:t>7/24/2023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23FFAF-1E6C-494C-BB6B-3F3017F4AB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78892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>
            <a:extLst>
              <a:ext uri="{FF2B5EF4-FFF2-40B4-BE49-F238E27FC236}">
                <a16:creationId xmlns:a16="http://schemas.microsoft.com/office/drawing/2014/main" id="{69E7E1D3-2152-4444-BBC1-594D58A7AF8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85636AD7-D38D-4C63-A373-CB916B3EF1F9}" type="slidenum">
              <a:rPr lang="en-GB" altLang="en-US" sz="1200">
                <a:solidFill>
                  <a:schemeClr val="tx1"/>
                </a:solidFill>
              </a:rPr>
              <a:pPr/>
              <a:t>2</a:t>
            </a:fld>
            <a:endParaRPr lang="en-GB" altLang="en-US" sz="1200">
              <a:solidFill>
                <a:schemeClr val="tx1"/>
              </a:solidFill>
            </a:endParaRPr>
          </a:p>
        </p:txBody>
      </p:sp>
      <p:sp>
        <p:nvSpPr>
          <p:cNvPr id="17411" name="Rectangle 2">
            <a:extLst>
              <a:ext uri="{FF2B5EF4-FFF2-40B4-BE49-F238E27FC236}">
                <a16:creationId xmlns:a16="http://schemas.microsoft.com/office/drawing/2014/main" id="{9B6BF1B9-8D9F-403B-9698-78D4287F65B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>
            <a:extLst>
              <a:ext uri="{FF2B5EF4-FFF2-40B4-BE49-F238E27FC236}">
                <a16:creationId xmlns:a16="http://schemas.microsoft.com/office/drawing/2014/main" id="{06173D69-7623-46B4-96EA-4568262A5AD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>
            <a:extLst>
              <a:ext uri="{FF2B5EF4-FFF2-40B4-BE49-F238E27FC236}">
                <a16:creationId xmlns:a16="http://schemas.microsoft.com/office/drawing/2014/main" id="{4835740E-9963-4024-A4AB-26D5FDD134E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7D200259-1B67-484F-B111-A06549A6BD96}" type="slidenum">
              <a:rPr lang="en-GB" altLang="en-US" sz="1200">
                <a:solidFill>
                  <a:schemeClr val="tx1"/>
                </a:solidFill>
              </a:rPr>
              <a:pPr/>
              <a:t>14</a:t>
            </a:fld>
            <a:endParaRPr lang="en-GB" altLang="en-US" sz="1200">
              <a:solidFill>
                <a:schemeClr val="tx1"/>
              </a:solidFill>
            </a:endParaRPr>
          </a:p>
        </p:txBody>
      </p:sp>
      <p:sp>
        <p:nvSpPr>
          <p:cNvPr id="19459" name="Rectangle 2">
            <a:extLst>
              <a:ext uri="{FF2B5EF4-FFF2-40B4-BE49-F238E27FC236}">
                <a16:creationId xmlns:a16="http://schemas.microsoft.com/office/drawing/2014/main" id="{4377E1D1-1D08-4BD6-A762-79807A56348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>
            <a:extLst>
              <a:ext uri="{FF2B5EF4-FFF2-40B4-BE49-F238E27FC236}">
                <a16:creationId xmlns:a16="http://schemas.microsoft.com/office/drawing/2014/main" id="{912DFB77-F426-40D5-A893-1BC8EC13024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/>
              <a:t>We choose 0 because it is an easy value to substitute.</a:t>
            </a:r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4612755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>
            <a:extLst>
              <a:ext uri="{FF2B5EF4-FFF2-40B4-BE49-F238E27FC236}">
                <a16:creationId xmlns:a16="http://schemas.microsoft.com/office/drawing/2014/main" id="{4835740E-9963-4024-A4AB-26D5FDD134E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7D200259-1B67-484F-B111-A06549A6BD96}" type="slidenum">
              <a:rPr lang="en-GB" altLang="en-US" sz="1200">
                <a:solidFill>
                  <a:schemeClr val="tx1"/>
                </a:solidFill>
              </a:rPr>
              <a:pPr/>
              <a:t>15</a:t>
            </a:fld>
            <a:endParaRPr lang="en-GB" altLang="en-US" sz="1200">
              <a:solidFill>
                <a:schemeClr val="tx1"/>
              </a:solidFill>
            </a:endParaRPr>
          </a:p>
        </p:txBody>
      </p:sp>
      <p:sp>
        <p:nvSpPr>
          <p:cNvPr id="19459" name="Rectangle 2">
            <a:extLst>
              <a:ext uri="{FF2B5EF4-FFF2-40B4-BE49-F238E27FC236}">
                <a16:creationId xmlns:a16="http://schemas.microsoft.com/office/drawing/2014/main" id="{4377E1D1-1D08-4BD6-A762-79807A56348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>
            <a:extLst>
              <a:ext uri="{FF2B5EF4-FFF2-40B4-BE49-F238E27FC236}">
                <a16:creationId xmlns:a16="http://schemas.microsoft.com/office/drawing/2014/main" id="{912DFB77-F426-40D5-A893-1BC8EC13024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/>
              <a:t>We choose 0 because it is an easy value to substitute.</a:t>
            </a:r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642126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>
            <a:extLst>
              <a:ext uri="{FF2B5EF4-FFF2-40B4-BE49-F238E27FC236}">
                <a16:creationId xmlns:a16="http://schemas.microsoft.com/office/drawing/2014/main" id="{1BC16B47-05CD-4EA4-94B6-42563719A79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EAE9A9EB-14E3-4FF4-9E81-81AF502AD984}" type="slidenum">
              <a:rPr lang="en-GB" altLang="en-US" sz="1200">
                <a:solidFill>
                  <a:schemeClr val="tx1"/>
                </a:solidFill>
              </a:rPr>
              <a:pPr/>
              <a:t>3</a:t>
            </a:fld>
            <a:endParaRPr lang="en-GB" altLang="en-US" sz="1200">
              <a:solidFill>
                <a:schemeClr val="tx1"/>
              </a:solidFill>
            </a:endParaRPr>
          </a:p>
        </p:txBody>
      </p:sp>
      <p:sp>
        <p:nvSpPr>
          <p:cNvPr id="18435" name="Rectangle 2">
            <a:extLst>
              <a:ext uri="{FF2B5EF4-FFF2-40B4-BE49-F238E27FC236}">
                <a16:creationId xmlns:a16="http://schemas.microsoft.com/office/drawing/2014/main" id="{D14B2F83-5035-4C86-A211-C49ADCC00A4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>
            <a:extLst>
              <a:ext uri="{FF2B5EF4-FFF2-40B4-BE49-F238E27FC236}">
                <a16:creationId xmlns:a16="http://schemas.microsoft.com/office/drawing/2014/main" id="{0B4769B1-E401-48E2-80DF-8AB563968D0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>
            <a:extLst>
              <a:ext uri="{FF2B5EF4-FFF2-40B4-BE49-F238E27FC236}">
                <a16:creationId xmlns:a16="http://schemas.microsoft.com/office/drawing/2014/main" id="{4835740E-9963-4024-A4AB-26D5FDD134E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7D200259-1B67-484F-B111-A06549A6BD96}" type="slidenum">
              <a:rPr lang="en-GB" altLang="en-US" sz="1200">
                <a:solidFill>
                  <a:schemeClr val="tx1"/>
                </a:solidFill>
              </a:rPr>
              <a:pPr/>
              <a:t>4</a:t>
            </a:fld>
            <a:endParaRPr lang="en-GB" altLang="en-US" sz="1200">
              <a:solidFill>
                <a:schemeClr val="tx1"/>
              </a:solidFill>
            </a:endParaRPr>
          </a:p>
        </p:txBody>
      </p:sp>
      <p:sp>
        <p:nvSpPr>
          <p:cNvPr id="19459" name="Rectangle 2">
            <a:extLst>
              <a:ext uri="{FF2B5EF4-FFF2-40B4-BE49-F238E27FC236}">
                <a16:creationId xmlns:a16="http://schemas.microsoft.com/office/drawing/2014/main" id="{4377E1D1-1D08-4BD6-A762-79807A56348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>
            <a:extLst>
              <a:ext uri="{FF2B5EF4-FFF2-40B4-BE49-F238E27FC236}">
                <a16:creationId xmlns:a16="http://schemas.microsoft.com/office/drawing/2014/main" id="{912DFB77-F426-40D5-A893-1BC8EC13024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/>
              <a:t>We choose 0 because it is an easy value to substitute.</a:t>
            </a:r>
            <a:endParaRPr lang="en-GB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>
            <a:extLst>
              <a:ext uri="{FF2B5EF4-FFF2-40B4-BE49-F238E27FC236}">
                <a16:creationId xmlns:a16="http://schemas.microsoft.com/office/drawing/2014/main" id="{4835740E-9963-4024-A4AB-26D5FDD134E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7D200259-1B67-484F-B111-A06549A6BD96}" type="slidenum">
              <a:rPr lang="en-GB" altLang="en-US" sz="1200">
                <a:solidFill>
                  <a:schemeClr val="tx1"/>
                </a:solidFill>
              </a:rPr>
              <a:pPr/>
              <a:t>8</a:t>
            </a:fld>
            <a:endParaRPr lang="en-GB" altLang="en-US" sz="1200">
              <a:solidFill>
                <a:schemeClr val="tx1"/>
              </a:solidFill>
            </a:endParaRPr>
          </a:p>
        </p:txBody>
      </p:sp>
      <p:sp>
        <p:nvSpPr>
          <p:cNvPr id="19459" name="Rectangle 2">
            <a:extLst>
              <a:ext uri="{FF2B5EF4-FFF2-40B4-BE49-F238E27FC236}">
                <a16:creationId xmlns:a16="http://schemas.microsoft.com/office/drawing/2014/main" id="{4377E1D1-1D08-4BD6-A762-79807A56348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>
            <a:extLst>
              <a:ext uri="{FF2B5EF4-FFF2-40B4-BE49-F238E27FC236}">
                <a16:creationId xmlns:a16="http://schemas.microsoft.com/office/drawing/2014/main" id="{912DFB77-F426-40D5-A893-1BC8EC13024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/>
              <a:t>We choose 0 because it is an easy value to substitute.</a:t>
            </a:r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2119666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>
            <a:extLst>
              <a:ext uri="{FF2B5EF4-FFF2-40B4-BE49-F238E27FC236}">
                <a16:creationId xmlns:a16="http://schemas.microsoft.com/office/drawing/2014/main" id="{4835740E-9963-4024-A4AB-26D5FDD134E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7D200259-1B67-484F-B111-A06549A6BD96}" type="slidenum">
              <a:rPr lang="en-GB" altLang="en-US" sz="1200">
                <a:solidFill>
                  <a:schemeClr val="tx1"/>
                </a:solidFill>
              </a:rPr>
              <a:pPr/>
              <a:t>9</a:t>
            </a:fld>
            <a:endParaRPr lang="en-GB" altLang="en-US" sz="1200">
              <a:solidFill>
                <a:schemeClr val="tx1"/>
              </a:solidFill>
            </a:endParaRPr>
          </a:p>
        </p:txBody>
      </p:sp>
      <p:sp>
        <p:nvSpPr>
          <p:cNvPr id="19459" name="Rectangle 2">
            <a:extLst>
              <a:ext uri="{FF2B5EF4-FFF2-40B4-BE49-F238E27FC236}">
                <a16:creationId xmlns:a16="http://schemas.microsoft.com/office/drawing/2014/main" id="{4377E1D1-1D08-4BD6-A762-79807A56348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>
            <a:extLst>
              <a:ext uri="{FF2B5EF4-FFF2-40B4-BE49-F238E27FC236}">
                <a16:creationId xmlns:a16="http://schemas.microsoft.com/office/drawing/2014/main" id="{912DFB77-F426-40D5-A893-1BC8EC13024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/>
              <a:t>We choose 0 because it is an easy value to substitute.</a:t>
            </a:r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5371183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>
            <a:extLst>
              <a:ext uri="{FF2B5EF4-FFF2-40B4-BE49-F238E27FC236}">
                <a16:creationId xmlns:a16="http://schemas.microsoft.com/office/drawing/2014/main" id="{4835740E-9963-4024-A4AB-26D5FDD134E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7D200259-1B67-484F-B111-A06549A6BD96}" type="slidenum">
              <a:rPr lang="en-GB" altLang="en-US" sz="1200">
                <a:solidFill>
                  <a:schemeClr val="tx1"/>
                </a:solidFill>
              </a:rPr>
              <a:pPr/>
              <a:t>10</a:t>
            </a:fld>
            <a:endParaRPr lang="en-GB" altLang="en-US" sz="1200">
              <a:solidFill>
                <a:schemeClr val="tx1"/>
              </a:solidFill>
            </a:endParaRPr>
          </a:p>
        </p:txBody>
      </p:sp>
      <p:sp>
        <p:nvSpPr>
          <p:cNvPr id="19459" name="Rectangle 2">
            <a:extLst>
              <a:ext uri="{FF2B5EF4-FFF2-40B4-BE49-F238E27FC236}">
                <a16:creationId xmlns:a16="http://schemas.microsoft.com/office/drawing/2014/main" id="{4377E1D1-1D08-4BD6-A762-79807A56348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>
            <a:extLst>
              <a:ext uri="{FF2B5EF4-FFF2-40B4-BE49-F238E27FC236}">
                <a16:creationId xmlns:a16="http://schemas.microsoft.com/office/drawing/2014/main" id="{912DFB77-F426-40D5-A893-1BC8EC13024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/>
              <a:t>We choose 0 because it is an easy value to substitute.</a:t>
            </a:r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1427573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>
            <a:extLst>
              <a:ext uri="{FF2B5EF4-FFF2-40B4-BE49-F238E27FC236}">
                <a16:creationId xmlns:a16="http://schemas.microsoft.com/office/drawing/2014/main" id="{4835740E-9963-4024-A4AB-26D5FDD134E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7D200259-1B67-484F-B111-A06549A6BD96}" type="slidenum">
              <a:rPr lang="en-GB" altLang="en-US" sz="1200">
                <a:solidFill>
                  <a:schemeClr val="tx1"/>
                </a:solidFill>
              </a:rPr>
              <a:pPr/>
              <a:t>11</a:t>
            </a:fld>
            <a:endParaRPr lang="en-GB" altLang="en-US" sz="1200">
              <a:solidFill>
                <a:schemeClr val="tx1"/>
              </a:solidFill>
            </a:endParaRPr>
          </a:p>
        </p:txBody>
      </p:sp>
      <p:sp>
        <p:nvSpPr>
          <p:cNvPr id="19459" name="Rectangle 2">
            <a:extLst>
              <a:ext uri="{FF2B5EF4-FFF2-40B4-BE49-F238E27FC236}">
                <a16:creationId xmlns:a16="http://schemas.microsoft.com/office/drawing/2014/main" id="{4377E1D1-1D08-4BD6-A762-79807A56348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>
            <a:extLst>
              <a:ext uri="{FF2B5EF4-FFF2-40B4-BE49-F238E27FC236}">
                <a16:creationId xmlns:a16="http://schemas.microsoft.com/office/drawing/2014/main" id="{912DFB77-F426-40D5-A893-1BC8EC13024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/>
              <a:t>We choose 0 because it is an easy value to substitute.</a:t>
            </a:r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4742772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>
            <a:extLst>
              <a:ext uri="{FF2B5EF4-FFF2-40B4-BE49-F238E27FC236}">
                <a16:creationId xmlns:a16="http://schemas.microsoft.com/office/drawing/2014/main" id="{4835740E-9963-4024-A4AB-26D5FDD134E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7D200259-1B67-484F-B111-A06549A6BD96}" type="slidenum">
              <a:rPr lang="en-GB" altLang="en-US" sz="1200">
                <a:solidFill>
                  <a:schemeClr val="tx1"/>
                </a:solidFill>
              </a:rPr>
              <a:pPr/>
              <a:t>12</a:t>
            </a:fld>
            <a:endParaRPr lang="en-GB" altLang="en-US" sz="1200">
              <a:solidFill>
                <a:schemeClr val="tx1"/>
              </a:solidFill>
            </a:endParaRPr>
          </a:p>
        </p:txBody>
      </p:sp>
      <p:sp>
        <p:nvSpPr>
          <p:cNvPr id="19459" name="Rectangle 2">
            <a:extLst>
              <a:ext uri="{FF2B5EF4-FFF2-40B4-BE49-F238E27FC236}">
                <a16:creationId xmlns:a16="http://schemas.microsoft.com/office/drawing/2014/main" id="{4377E1D1-1D08-4BD6-A762-79807A56348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>
            <a:extLst>
              <a:ext uri="{FF2B5EF4-FFF2-40B4-BE49-F238E27FC236}">
                <a16:creationId xmlns:a16="http://schemas.microsoft.com/office/drawing/2014/main" id="{912DFB77-F426-40D5-A893-1BC8EC13024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/>
              <a:t>We choose 0 because it is an easy value to substitute.</a:t>
            </a:r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2057123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>
            <a:extLst>
              <a:ext uri="{FF2B5EF4-FFF2-40B4-BE49-F238E27FC236}">
                <a16:creationId xmlns:a16="http://schemas.microsoft.com/office/drawing/2014/main" id="{4835740E-9963-4024-A4AB-26D5FDD134E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7D200259-1B67-484F-B111-A06549A6BD96}" type="slidenum">
              <a:rPr lang="en-GB" altLang="en-US" sz="1200">
                <a:solidFill>
                  <a:schemeClr val="tx1"/>
                </a:solidFill>
              </a:rPr>
              <a:pPr/>
              <a:t>13</a:t>
            </a:fld>
            <a:endParaRPr lang="en-GB" altLang="en-US" sz="1200">
              <a:solidFill>
                <a:schemeClr val="tx1"/>
              </a:solidFill>
            </a:endParaRPr>
          </a:p>
        </p:txBody>
      </p:sp>
      <p:sp>
        <p:nvSpPr>
          <p:cNvPr id="19459" name="Rectangle 2">
            <a:extLst>
              <a:ext uri="{FF2B5EF4-FFF2-40B4-BE49-F238E27FC236}">
                <a16:creationId xmlns:a16="http://schemas.microsoft.com/office/drawing/2014/main" id="{4377E1D1-1D08-4BD6-A762-79807A56348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>
            <a:extLst>
              <a:ext uri="{FF2B5EF4-FFF2-40B4-BE49-F238E27FC236}">
                <a16:creationId xmlns:a16="http://schemas.microsoft.com/office/drawing/2014/main" id="{912DFB77-F426-40D5-A893-1BC8EC13024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/>
              <a:t>We choose 0 because it is an easy value to substitute.</a:t>
            </a:r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840518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12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031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l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  <a:endParaRPr kumimoji="0" lang="en-US" dirty="0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6210300" y="243379"/>
            <a:ext cx="2476500" cy="476250"/>
          </a:xfrm>
        </p:spPr>
        <p:txBody>
          <a:bodyPr/>
          <a:lstStyle>
            <a:lvl1pPr>
              <a:defRPr sz="2000"/>
            </a:lvl1pPr>
          </a:lstStyle>
          <a:p>
            <a:fld id="{BC5FDF6F-438B-4719-B23F-CF9DE862B1F0}" type="datetime3">
              <a:rPr lang="en-US" smtClean="0"/>
              <a:pPr/>
              <a:t>24 July 2023</a:t>
            </a:fld>
            <a:endParaRPr lang="en-US" dirty="0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6 Rectángulo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pic>
        <p:nvPicPr>
          <p:cNvPr id="15" name="Picture 14" descr="A close up of a cage&#10;&#10;Description automatically generated">
            <a:extLst>
              <a:ext uri="{FF2B5EF4-FFF2-40B4-BE49-F238E27FC236}">
                <a16:creationId xmlns:a16="http://schemas.microsoft.com/office/drawing/2014/main" id="{8DB13122-E156-4F56-B01E-886703548E0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381E29B0-30D1-4948-A8C7-EDC20D5B8B65}"/>
              </a:ext>
            </a:extLst>
          </p:cNvPr>
          <p:cNvSpPr/>
          <p:nvPr userDrawn="1"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389968612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ftr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96133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51569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B5AE6F4-D447-4198-AB9D-8450669138EB}"/>
              </a:ext>
            </a:extLst>
          </p:cNvPr>
          <p:cNvSpPr/>
          <p:nvPr userDrawn="1"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39870647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9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5465332" y="6201849"/>
            <a:ext cx="2476500" cy="47625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7" name="6 Rectángulo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3" name="Picture 12" descr="A close up of a cage&#10;&#10;Description automatically generated">
            <a:extLst>
              <a:ext uri="{FF2B5EF4-FFF2-40B4-BE49-F238E27FC236}">
                <a16:creationId xmlns:a16="http://schemas.microsoft.com/office/drawing/2014/main" id="{AD73ABF7-01E0-40C9-AF32-E6F00652779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F119D081-AE8D-41C7-90E9-AD0A0DFB1489}"/>
              </a:ext>
            </a:extLst>
          </p:cNvPr>
          <p:cNvSpPr/>
          <p:nvPr userDrawn="1"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17108574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C94A031-9F30-44BA-A1B1-4B67D3D312BF}"/>
              </a:ext>
            </a:extLst>
          </p:cNvPr>
          <p:cNvSpPr/>
          <p:nvPr userDrawn="1"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4597725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7018827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69157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04634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8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3C17ECA-20B4-4577-A86F-8A0DAADAFDE5}"/>
              </a:ext>
            </a:extLst>
          </p:cNvPr>
          <p:cNvSpPr/>
          <p:nvPr userDrawn="1"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923788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10 Rectángulo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Rectángulo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1118772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7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  <a:p>
            <a:pPr lvl="1" eaLnBrk="1" latinLnBrk="0" hangingPunct="1"/>
            <a:r>
              <a:rPr kumimoji="0" lang="es-ES"/>
              <a:t>Segundo nivel</a:t>
            </a:r>
          </a:p>
          <a:p>
            <a:pPr lvl="2" eaLnBrk="1" latinLnBrk="0" hangingPunct="1"/>
            <a:r>
              <a:rPr kumimoji="0" lang="es-ES"/>
              <a:t>Tercer nivel</a:t>
            </a:r>
          </a:p>
          <a:p>
            <a:pPr lvl="3" eaLnBrk="1" latinLnBrk="0" hangingPunct="1"/>
            <a:r>
              <a:rPr kumimoji="0" lang="es-ES"/>
              <a:t>Cuarto nivel</a:t>
            </a:r>
          </a:p>
          <a:p>
            <a:pPr lvl="4" eaLnBrk="1" latinLnBrk="0" hangingPunct="1"/>
            <a:r>
              <a:rPr kumimoji="0" lang="es-ES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7C9B81F-C347-4BEF-BFDF-29C42F48304A}" type="datetimeFigureOut">
              <a:rPr lang="en-US" smtClean="0"/>
              <a:pPr/>
              <a:t>7/24/2023</a:t>
            </a:fld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en-US" dirty="0">
                <a:solidFill>
                  <a:schemeClr val="tx2">
                    <a:shade val="90000"/>
                  </a:schemeClr>
                </a:solidFill>
              </a:rPr>
              <a:t>www.mathssupport.org</a:t>
            </a:r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pic>
        <p:nvPicPr>
          <p:cNvPr id="10" name="Picture 9" descr="A close up of a cage&#10;&#10;Description automatically generated">
            <a:extLst>
              <a:ext uri="{FF2B5EF4-FFF2-40B4-BE49-F238E27FC236}">
                <a16:creationId xmlns:a16="http://schemas.microsoft.com/office/drawing/2014/main" id="{3947B0CA-B858-4459-ACB0-3F8573129FFC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72BF179C-024A-4D64-BCFA-43374F974387}"/>
              </a:ext>
            </a:extLst>
          </p:cNvPr>
          <p:cNvSpPr/>
          <p:nvPr userDrawn="1"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20874304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www.mathssupport.org/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hyperlink" Target="http://www.mathssupport.org/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png"/><Relationship Id="rId4" Type="http://schemas.openxmlformats.org/officeDocument/2006/relationships/image" Target="../media/image10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www.mathssupport.org/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hyperlink" Target="https://www.mathssupport.org/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mathssupport.org/" TargetMode="External"/><Relationship Id="rId4" Type="http://schemas.openxmlformats.org/officeDocument/2006/relationships/hyperlink" Target="mailto:info@mathssupport.org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5486400" y="457200"/>
            <a:ext cx="3200400" cy="457200"/>
          </a:xfrm>
        </p:spPr>
        <p:txBody>
          <a:bodyPr/>
          <a:lstStyle/>
          <a:p>
            <a:fld id="{418FB1FA-1B83-4CC8-939D-C627A9A0057A}" type="datetime3">
              <a:rPr lang="en-US" sz="2400" smtClean="0"/>
              <a:t>24 July 2023</a:t>
            </a:fld>
            <a:endParaRPr lang="en-US" sz="24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1676400"/>
            <a:ext cx="7848600" cy="1295400"/>
          </a:xfrm>
        </p:spPr>
        <p:txBody>
          <a:bodyPr/>
          <a:lstStyle/>
          <a:p>
            <a:r>
              <a:rPr lang="en-US" dirty="0"/>
              <a:t>Quadratic inequalities</a:t>
            </a:r>
          </a:p>
        </p:txBody>
      </p:sp>
      <p:sp>
        <p:nvSpPr>
          <p:cNvPr id="4" name="Subtitle 4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>
            <a:normAutofit lnSpcReduction="10000"/>
          </a:bodyPr>
          <a:lstStyle/>
          <a:p>
            <a:pPr marL="633413" indent="-633413" algn="l">
              <a:tabLst>
                <a:tab pos="633413" algn="l"/>
              </a:tabLst>
            </a:pPr>
            <a:r>
              <a:rPr lang="en-US" dirty="0"/>
              <a:t>LO: To solve quadratic inequalities by graphing.</a:t>
            </a:r>
          </a:p>
          <a:p>
            <a:pPr marL="633413" indent="-633413" algn="l">
              <a:tabLst>
                <a:tab pos="633413" algn="l"/>
              </a:tabLst>
            </a:pPr>
            <a:r>
              <a:rPr lang="en-US" dirty="0"/>
              <a:t>	Use the GDC to solve quadratic inequalities.</a:t>
            </a:r>
            <a:endParaRPr lang="en-GB" dirty="0"/>
          </a:p>
        </p:txBody>
      </p:sp>
      <p:sp>
        <p:nvSpPr>
          <p:cNvPr id="2" name="Rectangle 1">
            <a:hlinkClick r:id="rId2"/>
            <a:extLst>
              <a:ext uri="{FF2B5EF4-FFF2-40B4-BE49-F238E27FC236}">
                <a16:creationId xmlns:a16="http://schemas.microsoft.com/office/drawing/2014/main" id="{A013FAC2-7CCE-406E-A4F6-F4EBBD76A395}"/>
              </a:ext>
            </a:extLst>
          </p:cNvPr>
          <p:cNvSpPr/>
          <p:nvPr/>
        </p:nvSpPr>
        <p:spPr>
          <a:xfrm>
            <a:off x="8101652" y="6142894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>
            <a:hlinkClick r:id="rId2"/>
            <a:extLst>
              <a:ext uri="{FF2B5EF4-FFF2-40B4-BE49-F238E27FC236}">
                <a16:creationId xmlns:a16="http://schemas.microsoft.com/office/drawing/2014/main" id="{BFD1D9A6-7227-4B6C-9731-E222CD6C3017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BA81BDDE-7F29-A56C-DA6A-1B49C32FC7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95160" y="868680"/>
            <a:ext cx="1914792" cy="4458322"/>
          </a:xfrm>
          <a:prstGeom prst="rect">
            <a:avLst/>
          </a:prstGeom>
        </p:spPr>
      </p:pic>
      <p:sp>
        <p:nvSpPr>
          <p:cNvPr id="10244" name="Rectangle 8">
            <a:extLst>
              <a:ext uri="{FF2B5EF4-FFF2-40B4-BE49-F238E27FC236}">
                <a16:creationId xmlns:a16="http://schemas.microsoft.com/office/drawing/2014/main" id="{09EF2FCD-6126-4633-A723-80FFF5282577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914400" y="274638"/>
            <a:ext cx="7772400" cy="576262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dirty="0"/>
              <a:t>Quadratic inequalities</a:t>
            </a:r>
            <a:endParaRPr lang="en-GB" altLang="en-US" dirty="0"/>
          </a:p>
        </p:txBody>
      </p:sp>
      <p:sp>
        <p:nvSpPr>
          <p:cNvPr id="7" name="Text Box 4">
            <a:extLst>
              <a:ext uri="{FF2B5EF4-FFF2-40B4-BE49-F238E27FC236}">
                <a16:creationId xmlns:a16="http://schemas.microsoft.com/office/drawing/2014/main" id="{66D3C604-ABDE-4505-BE7D-CA8B57112C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24443" y="3236976"/>
            <a:ext cx="139320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Type Y2:</a:t>
            </a:r>
          </a:p>
        </p:txBody>
      </p:sp>
      <p:sp>
        <p:nvSpPr>
          <p:cNvPr id="8" name="Text Box 4">
            <a:extLst>
              <a:ext uri="{FF2B5EF4-FFF2-40B4-BE49-F238E27FC236}">
                <a16:creationId xmlns:a16="http://schemas.microsoft.com/office/drawing/2014/main" id="{5C6C1224-A1B8-49FA-A208-9FA1D45B67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36425" y="3236976"/>
            <a:ext cx="100540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2</a:t>
            </a:r>
            <a:r>
              <a:rPr lang="en-GB" altLang="en-US" i="1" dirty="0">
                <a:latin typeface="Times New Roman" panose="02020603050405020304" pitchFamily="18" charset="0"/>
              </a:rPr>
              <a:t>x</a:t>
            </a:r>
            <a:r>
              <a:rPr lang="en-GB" altLang="en-US" dirty="0"/>
              <a:t> </a:t>
            </a:r>
            <a:r>
              <a:rPr lang="en-US" altLang="en-US" dirty="0"/>
              <a:t>– 2</a:t>
            </a:r>
            <a:endParaRPr lang="en-GB" altLang="en-US" dirty="0"/>
          </a:p>
        </p:txBody>
      </p:sp>
      <p:sp>
        <p:nvSpPr>
          <p:cNvPr id="10" name="Text Box 10">
            <a:extLst>
              <a:ext uri="{FF2B5EF4-FFF2-40B4-BE49-F238E27FC236}">
                <a16:creationId xmlns:a16="http://schemas.microsoft.com/office/drawing/2014/main" id="{7E65E1E3-E0EA-48D0-8285-1E1061AA03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74679" y="3209544"/>
            <a:ext cx="88678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dirty="0"/>
              <a:t>enter</a:t>
            </a:r>
            <a:endParaRPr lang="en-GB" altLang="en-US" dirty="0"/>
          </a:p>
        </p:txBody>
      </p:sp>
      <p:sp>
        <p:nvSpPr>
          <p:cNvPr id="13" name="Text Box 12">
            <a:extLst>
              <a:ext uri="{FF2B5EF4-FFF2-40B4-BE49-F238E27FC236}">
                <a16:creationId xmlns:a16="http://schemas.microsoft.com/office/drawing/2014/main" id="{D8FAE4F0-7E18-47FF-8E4B-B86F1F8242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2368" y="780799"/>
            <a:ext cx="839787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dirty="0"/>
              <a:t>Use the GDC to solve this inequality. </a:t>
            </a:r>
            <a:endParaRPr lang="en-GB" altLang="en-US" dirty="0"/>
          </a:p>
        </p:txBody>
      </p:sp>
      <p:sp>
        <p:nvSpPr>
          <p:cNvPr id="14" name="Text Box 41">
            <a:extLst>
              <a:ext uri="{FF2B5EF4-FFF2-40B4-BE49-F238E27FC236}">
                <a16:creationId xmlns:a16="http://schemas.microsoft.com/office/drawing/2014/main" id="{C42E659D-24C6-4C86-974B-D1CB076084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1905000"/>
            <a:ext cx="251684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dirty="0"/>
              <a:t>Turn on the GDC</a:t>
            </a:r>
            <a:endParaRPr lang="en-GB" altLang="en-US" dirty="0"/>
          </a:p>
        </p:txBody>
      </p:sp>
      <p:sp>
        <p:nvSpPr>
          <p:cNvPr id="15" name="Text Box 4">
            <a:extLst>
              <a:ext uri="{FF2B5EF4-FFF2-40B4-BE49-F238E27FC236}">
                <a16:creationId xmlns:a16="http://schemas.microsoft.com/office/drawing/2014/main" id="{5168B35F-53EC-49C9-9B2D-361445438C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0" y="1199655"/>
            <a:ext cx="237436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3</a:t>
            </a:r>
            <a:r>
              <a:rPr lang="en-GB" altLang="en-US" i="1" dirty="0">
                <a:latin typeface="Times New Roman" panose="02020603050405020304" pitchFamily="18" charset="0"/>
              </a:rPr>
              <a:t>x</a:t>
            </a:r>
            <a:r>
              <a:rPr lang="en-GB" altLang="en-US" baseline="30000" dirty="0"/>
              <a:t>2</a:t>
            </a:r>
            <a:r>
              <a:rPr lang="en-GB" altLang="en-US" dirty="0"/>
              <a:t> </a:t>
            </a:r>
            <a:r>
              <a:rPr lang="en-US" altLang="en-US" dirty="0"/>
              <a:t>– 7</a:t>
            </a:r>
            <a:r>
              <a:rPr lang="en-US" altLang="en-US" i="1" dirty="0">
                <a:latin typeface="Times New Roman" panose="02020603050405020304" pitchFamily="18" charset="0"/>
              </a:rPr>
              <a:t>x</a:t>
            </a:r>
            <a:r>
              <a:rPr lang="en-US" altLang="en-US" dirty="0"/>
              <a:t> </a:t>
            </a:r>
            <a:r>
              <a:rPr lang="en-GB" altLang="en-US" dirty="0"/>
              <a:t>&lt; 2x - 2</a:t>
            </a:r>
          </a:p>
        </p:txBody>
      </p:sp>
      <p:sp>
        <p:nvSpPr>
          <p:cNvPr id="17" name="Text Box 12">
            <a:extLst>
              <a:ext uri="{FF2B5EF4-FFF2-40B4-BE49-F238E27FC236}">
                <a16:creationId xmlns:a16="http://schemas.microsoft.com/office/drawing/2014/main" id="{C6E324E2-1083-4D3B-822E-898001A8FE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2368" y="1541164"/>
            <a:ext cx="839787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dirty="0"/>
              <a:t>Give your answers correct to 3 significant figures</a:t>
            </a:r>
            <a:endParaRPr lang="en-GB" altLang="en-US" dirty="0"/>
          </a:p>
        </p:txBody>
      </p:sp>
      <p:sp>
        <p:nvSpPr>
          <p:cNvPr id="19" name="Text Box 4">
            <a:extLst>
              <a:ext uri="{FF2B5EF4-FFF2-40B4-BE49-F238E27FC236}">
                <a16:creationId xmlns:a16="http://schemas.microsoft.com/office/drawing/2014/main" id="{F0451BEB-E33F-4D75-9596-748263586F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90324" y="2749617"/>
            <a:ext cx="139320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Type Y1:</a:t>
            </a:r>
          </a:p>
        </p:txBody>
      </p:sp>
      <p:sp>
        <p:nvSpPr>
          <p:cNvPr id="21" name="Text Box 4">
            <a:extLst>
              <a:ext uri="{FF2B5EF4-FFF2-40B4-BE49-F238E27FC236}">
                <a16:creationId xmlns:a16="http://schemas.microsoft.com/office/drawing/2014/main" id="{01558241-6EE0-4DF2-B675-E68CDCA3EB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02306" y="2743201"/>
            <a:ext cx="125547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3</a:t>
            </a:r>
            <a:r>
              <a:rPr lang="en-GB" altLang="en-US" i="1" dirty="0">
                <a:latin typeface="Times New Roman" panose="02020603050405020304" pitchFamily="18" charset="0"/>
              </a:rPr>
              <a:t>x</a:t>
            </a:r>
            <a:r>
              <a:rPr lang="en-GB" altLang="en-US" baseline="30000" dirty="0"/>
              <a:t>2</a:t>
            </a:r>
            <a:r>
              <a:rPr lang="en-GB" altLang="en-US" dirty="0"/>
              <a:t> </a:t>
            </a:r>
            <a:r>
              <a:rPr lang="en-US" altLang="en-US" dirty="0"/>
              <a:t>– 7</a:t>
            </a:r>
            <a:r>
              <a:rPr lang="en-US" altLang="en-US" i="1" dirty="0">
                <a:latin typeface="Times New Roman" panose="02020603050405020304" pitchFamily="18" charset="0"/>
              </a:rPr>
              <a:t>x</a:t>
            </a:r>
            <a:endParaRPr lang="en-GB" altLang="en-US" dirty="0"/>
          </a:p>
        </p:txBody>
      </p:sp>
      <p:sp>
        <p:nvSpPr>
          <p:cNvPr id="23" name="Text Box 10">
            <a:extLst>
              <a:ext uri="{FF2B5EF4-FFF2-40B4-BE49-F238E27FC236}">
                <a16:creationId xmlns:a16="http://schemas.microsoft.com/office/drawing/2014/main" id="{A483C7ED-C32F-4AC9-B63E-35DF7B392D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74679" y="2743200"/>
            <a:ext cx="88678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dirty="0"/>
              <a:t>enter</a:t>
            </a:r>
            <a:endParaRPr lang="en-GB" altLang="en-US" dirty="0"/>
          </a:p>
        </p:txBody>
      </p:sp>
      <p:sp>
        <p:nvSpPr>
          <p:cNvPr id="25" name="Rectangle 24">
            <a:hlinkClick r:id="rId4"/>
            <a:extLst>
              <a:ext uri="{FF2B5EF4-FFF2-40B4-BE49-F238E27FC236}">
                <a16:creationId xmlns:a16="http://schemas.microsoft.com/office/drawing/2014/main" id="{FEB3C9F0-1F06-428E-AFBC-B57B35ECBA63}"/>
              </a:ext>
            </a:extLst>
          </p:cNvPr>
          <p:cNvSpPr/>
          <p:nvPr/>
        </p:nvSpPr>
        <p:spPr>
          <a:xfrm>
            <a:off x="8101652" y="6142894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Rectangle 26">
            <a:hlinkClick r:id="rId4"/>
            <a:extLst>
              <a:ext uri="{FF2B5EF4-FFF2-40B4-BE49-F238E27FC236}">
                <a16:creationId xmlns:a16="http://schemas.microsoft.com/office/drawing/2014/main" id="{F4FBAF54-D4BF-4B54-BF57-D134A0D5A471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Text Box 9">
            <a:extLst>
              <a:ext uri="{FF2B5EF4-FFF2-40B4-BE49-F238E27FC236}">
                <a16:creationId xmlns:a16="http://schemas.microsoft.com/office/drawing/2014/main" id="{EE80C2E1-0108-CC9E-47F6-488BABDC04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2286000"/>
            <a:ext cx="103927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dirty="0"/>
              <a:t>Press</a:t>
            </a:r>
            <a:endParaRPr lang="en-GB" altLang="en-US" dirty="0"/>
          </a:p>
        </p:txBody>
      </p:sp>
      <p:sp>
        <p:nvSpPr>
          <p:cNvPr id="5" name="Text Box 10">
            <a:extLst>
              <a:ext uri="{FF2B5EF4-FFF2-40B4-BE49-F238E27FC236}">
                <a16:creationId xmlns:a16="http://schemas.microsoft.com/office/drawing/2014/main" id="{0389D650-1E10-165A-7DBE-DD2DCFC47E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53676" y="2283998"/>
            <a:ext cx="64876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dirty="0"/>
              <a:t>Y =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8972573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1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Rectangle 8">
            <a:extLst>
              <a:ext uri="{FF2B5EF4-FFF2-40B4-BE49-F238E27FC236}">
                <a16:creationId xmlns:a16="http://schemas.microsoft.com/office/drawing/2014/main" id="{09EF2FCD-6126-4633-A723-80FFF5282577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914400" y="274638"/>
            <a:ext cx="7772400" cy="576262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dirty="0"/>
              <a:t>Quadratic inequalities</a:t>
            </a:r>
            <a:endParaRPr lang="en-GB" altLang="en-US" dirty="0"/>
          </a:p>
        </p:txBody>
      </p:sp>
      <p:sp>
        <p:nvSpPr>
          <p:cNvPr id="7" name="Text Box 10">
            <a:extLst>
              <a:ext uri="{FF2B5EF4-FFF2-40B4-BE49-F238E27FC236}">
                <a16:creationId xmlns:a16="http://schemas.microsoft.com/office/drawing/2014/main" id="{849660F5-C21A-4908-B5D5-34302A6D04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59180" y="3730752"/>
            <a:ext cx="187994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dirty="0"/>
              <a:t>Press graph</a:t>
            </a:r>
            <a:endParaRPr lang="en-GB" altLang="en-US" dirty="0"/>
          </a:p>
        </p:txBody>
      </p:sp>
      <p:sp>
        <p:nvSpPr>
          <p:cNvPr id="11" name="Text Box 12">
            <a:extLst>
              <a:ext uri="{FF2B5EF4-FFF2-40B4-BE49-F238E27FC236}">
                <a16:creationId xmlns:a16="http://schemas.microsoft.com/office/drawing/2014/main" id="{F2501028-9638-43A0-BAB1-A51CD97C33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2368" y="780799"/>
            <a:ext cx="839787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dirty="0"/>
              <a:t>Use the GDC to solve this inequality. </a:t>
            </a:r>
            <a:endParaRPr lang="en-GB" altLang="en-US" dirty="0"/>
          </a:p>
        </p:txBody>
      </p:sp>
      <p:sp>
        <p:nvSpPr>
          <p:cNvPr id="12" name="Text Box 41">
            <a:extLst>
              <a:ext uri="{FF2B5EF4-FFF2-40B4-BE49-F238E27FC236}">
                <a16:creationId xmlns:a16="http://schemas.microsoft.com/office/drawing/2014/main" id="{D804AF53-CEA2-443A-8F35-BEE105C170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1905000"/>
            <a:ext cx="251684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dirty="0"/>
              <a:t>Turn on the GDC</a:t>
            </a:r>
            <a:endParaRPr lang="en-GB" altLang="en-US" dirty="0"/>
          </a:p>
        </p:txBody>
      </p:sp>
      <p:sp>
        <p:nvSpPr>
          <p:cNvPr id="13" name="Text Box 4">
            <a:extLst>
              <a:ext uri="{FF2B5EF4-FFF2-40B4-BE49-F238E27FC236}">
                <a16:creationId xmlns:a16="http://schemas.microsoft.com/office/drawing/2014/main" id="{304B9491-3634-4A98-877D-0ABE2DEA74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0" y="1199655"/>
            <a:ext cx="237436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3</a:t>
            </a:r>
            <a:r>
              <a:rPr lang="en-GB" altLang="en-US" i="1" dirty="0">
                <a:latin typeface="Times New Roman" panose="02020603050405020304" pitchFamily="18" charset="0"/>
              </a:rPr>
              <a:t>x</a:t>
            </a:r>
            <a:r>
              <a:rPr lang="en-GB" altLang="en-US" baseline="30000" dirty="0"/>
              <a:t>2</a:t>
            </a:r>
            <a:r>
              <a:rPr lang="en-GB" altLang="en-US" dirty="0"/>
              <a:t> </a:t>
            </a:r>
            <a:r>
              <a:rPr lang="en-US" altLang="en-US" dirty="0"/>
              <a:t>– 7</a:t>
            </a:r>
            <a:r>
              <a:rPr lang="en-US" altLang="en-US" i="1" dirty="0">
                <a:latin typeface="Times New Roman" panose="02020603050405020304" pitchFamily="18" charset="0"/>
              </a:rPr>
              <a:t>x</a:t>
            </a:r>
            <a:r>
              <a:rPr lang="en-US" altLang="en-US" dirty="0"/>
              <a:t> </a:t>
            </a:r>
            <a:r>
              <a:rPr lang="en-GB" altLang="en-US" dirty="0"/>
              <a:t>&lt; 2x - 2</a:t>
            </a:r>
          </a:p>
        </p:txBody>
      </p:sp>
      <p:sp>
        <p:nvSpPr>
          <p:cNvPr id="16" name="Text Box 12">
            <a:extLst>
              <a:ext uri="{FF2B5EF4-FFF2-40B4-BE49-F238E27FC236}">
                <a16:creationId xmlns:a16="http://schemas.microsoft.com/office/drawing/2014/main" id="{2D76B9A1-A3A4-4D5C-AE42-151E739D32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2368" y="1541164"/>
            <a:ext cx="839787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dirty="0"/>
              <a:t>Give your answers correct to 3 significant figures</a:t>
            </a:r>
            <a:endParaRPr lang="en-GB" altLang="en-US" dirty="0"/>
          </a:p>
        </p:txBody>
      </p:sp>
      <p:sp>
        <p:nvSpPr>
          <p:cNvPr id="19" name="Text Box 4">
            <a:extLst>
              <a:ext uri="{FF2B5EF4-FFF2-40B4-BE49-F238E27FC236}">
                <a16:creationId xmlns:a16="http://schemas.microsoft.com/office/drawing/2014/main" id="{D76BF564-F698-4A6F-88D8-CF2B6D1B3A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90324" y="2749617"/>
            <a:ext cx="139320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Type Y1:</a:t>
            </a:r>
          </a:p>
        </p:txBody>
      </p:sp>
      <p:sp>
        <p:nvSpPr>
          <p:cNvPr id="21" name="Text Box 4">
            <a:extLst>
              <a:ext uri="{FF2B5EF4-FFF2-40B4-BE49-F238E27FC236}">
                <a16:creationId xmlns:a16="http://schemas.microsoft.com/office/drawing/2014/main" id="{4B4F98E9-93DC-45C7-89C8-104DEB7966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02306" y="2743201"/>
            <a:ext cx="125547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3</a:t>
            </a:r>
            <a:r>
              <a:rPr lang="en-GB" altLang="en-US" i="1" dirty="0">
                <a:latin typeface="Times New Roman" panose="02020603050405020304" pitchFamily="18" charset="0"/>
              </a:rPr>
              <a:t>x</a:t>
            </a:r>
            <a:r>
              <a:rPr lang="en-GB" altLang="en-US" baseline="30000" dirty="0"/>
              <a:t>2</a:t>
            </a:r>
            <a:r>
              <a:rPr lang="en-GB" altLang="en-US" dirty="0"/>
              <a:t> </a:t>
            </a:r>
            <a:r>
              <a:rPr lang="en-US" altLang="en-US" dirty="0"/>
              <a:t>– 7</a:t>
            </a:r>
            <a:r>
              <a:rPr lang="en-US" altLang="en-US" i="1" dirty="0">
                <a:latin typeface="Times New Roman" panose="02020603050405020304" pitchFamily="18" charset="0"/>
              </a:rPr>
              <a:t>x</a:t>
            </a:r>
            <a:endParaRPr lang="en-GB" altLang="en-US" dirty="0"/>
          </a:p>
        </p:txBody>
      </p:sp>
      <p:sp>
        <p:nvSpPr>
          <p:cNvPr id="23" name="Text Box 4">
            <a:extLst>
              <a:ext uri="{FF2B5EF4-FFF2-40B4-BE49-F238E27FC236}">
                <a16:creationId xmlns:a16="http://schemas.microsoft.com/office/drawing/2014/main" id="{CDBBACD7-DBF9-4DF8-B8C1-00DF3D335D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24443" y="3238485"/>
            <a:ext cx="139320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Type Y2:</a:t>
            </a:r>
          </a:p>
        </p:txBody>
      </p:sp>
      <p:sp>
        <p:nvSpPr>
          <p:cNvPr id="25" name="Text Box 4">
            <a:extLst>
              <a:ext uri="{FF2B5EF4-FFF2-40B4-BE49-F238E27FC236}">
                <a16:creationId xmlns:a16="http://schemas.microsoft.com/office/drawing/2014/main" id="{98C643D0-38F3-4514-B86B-8D2BEB5457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36425" y="3232069"/>
            <a:ext cx="100540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2</a:t>
            </a:r>
            <a:r>
              <a:rPr lang="en-GB" altLang="en-US" i="1" dirty="0">
                <a:latin typeface="Times New Roman" panose="02020603050405020304" pitchFamily="18" charset="0"/>
              </a:rPr>
              <a:t>x</a:t>
            </a:r>
            <a:r>
              <a:rPr lang="en-GB" altLang="en-US" dirty="0"/>
              <a:t> </a:t>
            </a:r>
            <a:r>
              <a:rPr lang="en-US" altLang="en-US" dirty="0"/>
              <a:t>– 2</a:t>
            </a:r>
            <a:endParaRPr lang="en-GB" altLang="en-US" dirty="0"/>
          </a:p>
        </p:txBody>
      </p:sp>
      <p:sp>
        <p:nvSpPr>
          <p:cNvPr id="27" name="Text Box 10">
            <a:extLst>
              <a:ext uri="{FF2B5EF4-FFF2-40B4-BE49-F238E27FC236}">
                <a16:creationId xmlns:a16="http://schemas.microsoft.com/office/drawing/2014/main" id="{BC5D40D8-A5E5-4EC6-9124-8698B86D20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74679" y="2743200"/>
            <a:ext cx="88678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dirty="0"/>
              <a:t>enter</a:t>
            </a:r>
            <a:endParaRPr lang="en-GB" altLang="en-US" dirty="0"/>
          </a:p>
        </p:txBody>
      </p:sp>
      <p:sp>
        <p:nvSpPr>
          <p:cNvPr id="29" name="Text Box 10">
            <a:extLst>
              <a:ext uri="{FF2B5EF4-FFF2-40B4-BE49-F238E27FC236}">
                <a16:creationId xmlns:a16="http://schemas.microsoft.com/office/drawing/2014/main" id="{B795C85E-13EA-4EAE-91AC-FFCA6C25E1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74679" y="3211282"/>
            <a:ext cx="88678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dirty="0"/>
              <a:t>enter</a:t>
            </a:r>
            <a:endParaRPr lang="en-GB" altLang="en-US" dirty="0"/>
          </a:p>
        </p:txBody>
      </p:sp>
      <p:sp>
        <p:nvSpPr>
          <p:cNvPr id="31" name="Rectangle 30">
            <a:hlinkClick r:id="rId3"/>
            <a:extLst>
              <a:ext uri="{FF2B5EF4-FFF2-40B4-BE49-F238E27FC236}">
                <a16:creationId xmlns:a16="http://schemas.microsoft.com/office/drawing/2014/main" id="{D3E3D031-5683-40AA-81B2-A6726E979C11}"/>
              </a:ext>
            </a:extLst>
          </p:cNvPr>
          <p:cNvSpPr/>
          <p:nvPr/>
        </p:nvSpPr>
        <p:spPr>
          <a:xfrm>
            <a:off x="8101652" y="6142894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Rectangle 32">
            <a:hlinkClick r:id="rId3"/>
            <a:extLst>
              <a:ext uri="{FF2B5EF4-FFF2-40B4-BE49-F238E27FC236}">
                <a16:creationId xmlns:a16="http://schemas.microsoft.com/office/drawing/2014/main" id="{CA44F28D-D07B-4C99-B955-0723EFB46F1C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1D7FEE40-9BE1-5867-68C2-1D7B55E3597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995160" y="868680"/>
            <a:ext cx="1933845" cy="4458322"/>
          </a:xfrm>
          <a:prstGeom prst="rect">
            <a:avLst/>
          </a:prstGeom>
        </p:spPr>
      </p:pic>
      <p:sp>
        <p:nvSpPr>
          <p:cNvPr id="14" name="Text Box 9">
            <a:extLst>
              <a:ext uri="{FF2B5EF4-FFF2-40B4-BE49-F238E27FC236}">
                <a16:creationId xmlns:a16="http://schemas.microsoft.com/office/drawing/2014/main" id="{366719E1-84E7-66DA-B62D-B39FCC7DFF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2286000"/>
            <a:ext cx="103927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dirty="0"/>
              <a:t>Press</a:t>
            </a:r>
            <a:endParaRPr lang="en-GB" altLang="en-US" dirty="0"/>
          </a:p>
        </p:txBody>
      </p:sp>
      <p:sp>
        <p:nvSpPr>
          <p:cNvPr id="15" name="Text Box 10">
            <a:extLst>
              <a:ext uri="{FF2B5EF4-FFF2-40B4-BE49-F238E27FC236}">
                <a16:creationId xmlns:a16="http://schemas.microsoft.com/office/drawing/2014/main" id="{A8689E6E-8DD7-3311-B23E-A0B246DC31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53676" y="2283998"/>
            <a:ext cx="64876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dirty="0"/>
              <a:t>Y =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8878055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13DD5E60-F0C6-07BB-832C-CCD9AD795D5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95160" y="868680"/>
            <a:ext cx="1943371" cy="4467849"/>
          </a:xfrm>
          <a:prstGeom prst="rect">
            <a:avLst/>
          </a:prstGeom>
        </p:spPr>
      </p:pic>
      <p:sp>
        <p:nvSpPr>
          <p:cNvPr id="10244" name="Rectangle 8">
            <a:extLst>
              <a:ext uri="{FF2B5EF4-FFF2-40B4-BE49-F238E27FC236}">
                <a16:creationId xmlns:a16="http://schemas.microsoft.com/office/drawing/2014/main" id="{09EF2FCD-6126-4633-A723-80FFF5282577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914400" y="274638"/>
            <a:ext cx="7772400" cy="576262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dirty="0"/>
              <a:t>Quadratic inequalities</a:t>
            </a:r>
            <a:endParaRPr lang="en-GB" altLang="en-US" dirty="0"/>
          </a:p>
        </p:txBody>
      </p:sp>
      <p:sp>
        <p:nvSpPr>
          <p:cNvPr id="6" name="Text Box 10">
            <a:extLst>
              <a:ext uri="{FF2B5EF4-FFF2-40B4-BE49-F238E27FC236}">
                <a16:creationId xmlns:a16="http://schemas.microsoft.com/office/drawing/2014/main" id="{9F62B983-2642-47B1-8192-672B7CB353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54764" y="4187952"/>
            <a:ext cx="69923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dirty="0"/>
              <a:t>2nd</a:t>
            </a:r>
            <a:endParaRPr lang="en-GB" altLang="en-US" dirty="0"/>
          </a:p>
        </p:txBody>
      </p:sp>
      <p:sp>
        <p:nvSpPr>
          <p:cNvPr id="9" name="Text Box 10">
            <a:extLst>
              <a:ext uri="{FF2B5EF4-FFF2-40B4-BE49-F238E27FC236}">
                <a16:creationId xmlns:a16="http://schemas.microsoft.com/office/drawing/2014/main" id="{089D22FF-F737-4CF0-9135-29A94AE18F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05443" y="4197096"/>
            <a:ext cx="73289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dirty="0"/>
              <a:t>calc</a:t>
            </a:r>
            <a:endParaRPr lang="en-GB" altLang="en-US" dirty="0"/>
          </a:p>
        </p:txBody>
      </p:sp>
      <p:sp>
        <p:nvSpPr>
          <p:cNvPr id="10" name="Text Box 10">
            <a:extLst>
              <a:ext uri="{FF2B5EF4-FFF2-40B4-BE49-F238E27FC236}">
                <a16:creationId xmlns:a16="http://schemas.microsoft.com/office/drawing/2014/main" id="{78492271-730D-4749-9A0D-A51F731A37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73458" y="4187952"/>
            <a:ext cx="122822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dirty="0"/>
              <a:t>Press 5</a:t>
            </a:r>
            <a:endParaRPr lang="en-GB" altLang="en-US" dirty="0"/>
          </a:p>
        </p:txBody>
      </p:sp>
      <p:sp>
        <p:nvSpPr>
          <p:cNvPr id="11" name="Text Box 10">
            <a:extLst>
              <a:ext uri="{FF2B5EF4-FFF2-40B4-BE49-F238E27FC236}">
                <a16:creationId xmlns:a16="http://schemas.microsoft.com/office/drawing/2014/main" id="{9535770F-754B-4056-8D5A-9E7A894513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58590" y="4187951"/>
            <a:ext cx="136447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dirty="0"/>
              <a:t>Intersect</a:t>
            </a:r>
            <a:endParaRPr lang="en-GB" altLang="en-US" dirty="0"/>
          </a:p>
        </p:txBody>
      </p:sp>
      <p:sp>
        <p:nvSpPr>
          <p:cNvPr id="16" name="Text Box 12">
            <a:extLst>
              <a:ext uri="{FF2B5EF4-FFF2-40B4-BE49-F238E27FC236}">
                <a16:creationId xmlns:a16="http://schemas.microsoft.com/office/drawing/2014/main" id="{C7C98383-110B-424E-BC2A-41CAD8D6ED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2368" y="780799"/>
            <a:ext cx="839787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dirty="0"/>
              <a:t>Use the GDC to solve this inequality. </a:t>
            </a:r>
            <a:endParaRPr lang="en-GB" altLang="en-US" dirty="0"/>
          </a:p>
        </p:txBody>
      </p:sp>
      <p:sp>
        <p:nvSpPr>
          <p:cNvPr id="20" name="Text Box 41">
            <a:extLst>
              <a:ext uri="{FF2B5EF4-FFF2-40B4-BE49-F238E27FC236}">
                <a16:creationId xmlns:a16="http://schemas.microsoft.com/office/drawing/2014/main" id="{4D56AABD-11AB-4238-9971-756254B197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1905000"/>
            <a:ext cx="251684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dirty="0"/>
              <a:t>Turn on the GDC</a:t>
            </a:r>
            <a:endParaRPr lang="en-GB" altLang="en-US" dirty="0"/>
          </a:p>
        </p:txBody>
      </p:sp>
      <p:sp>
        <p:nvSpPr>
          <p:cNvPr id="22" name="Text Box 4">
            <a:extLst>
              <a:ext uri="{FF2B5EF4-FFF2-40B4-BE49-F238E27FC236}">
                <a16:creationId xmlns:a16="http://schemas.microsoft.com/office/drawing/2014/main" id="{DF1F49FF-9DEA-4DAA-88EB-DF324BE31C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0" y="1199655"/>
            <a:ext cx="237436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3</a:t>
            </a:r>
            <a:r>
              <a:rPr lang="en-GB" altLang="en-US" i="1" dirty="0">
                <a:latin typeface="Times New Roman" panose="02020603050405020304" pitchFamily="18" charset="0"/>
              </a:rPr>
              <a:t>x</a:t>
            </a:r>
            <a:r>
              <a:rPr lang="en-GB" altLang="en-US" baseline="30000" dirty="0"/>
              <a:t>2</a:t>
            </a:r>
            <a:r>
              <a:rPr lang="en-GB" altLang="en-US" dirty="0"/>
              <a:t> </a:t>
            </a:r>
            <a:r>
              <a:rPr lang="en-US" altLang="en-US" dirty="0"/>
              <a:t>– 7</a:t>
            </a:r>
            <a:r>
              <a:rPr lang="en-US" altLang="en-US" i="1" dirty="0">
                <a:latin typeface="Times New Roman" panose="02020603050405020304" pitchFamily="18" charset="0"/>
              </a:rPr>
              <a:t>x</a:t>
            </a:r>
            <a:r>
              <a:rPr lang="en-US" altLang="en-US" dirty="0"/>
              <a:t> </a:t>
            </a:r>
            <a:r>
              <a:rPr lang="en-GB" altLang="en-US" dirty="0"/>
              <a:t>&lt; 2x - 2</a:t>
            </a:r>
          </a:p>
        </p:txBody>
      </p:sp>
      <p:sp>
        <p:nvSpPr>
          <p:cNvPr id="24" name="Text Box 12">
            <a:extLst>
              <a:ext uri="{FF2B5EF4-FFF2-40B4-BE49-F238E27FC236}">
                <a16:creationId xmlns:a16="http://schemas.microsoft.com/office/drawing/2014/main" id="{47E18D02-7D1E-4C03-BCBE-BBDF022EF4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2368" y="1541164"/>
            <a:ext cx="839787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dirty="0"/>
              <a:t>Give your answers correct to 3 significant figures</a:t>
            </a:r>
            <a:endParaRPr lang="en-GB" altLang="en-US" dirty="0"/>
          </a:p>
        </p:txBody>
      </p:sp>
      <p:sp>
        <p:nvSpPr>
          <p:cNvPr id="42" name="Rectangle 41">
            <a:hlinkClick r:id="rId4"/>
            <a:extLst>
              <a:ext uri="{FF2B5EF4-FFF2-40B4-BE49-F238E27FC236}">
                <a16:creationId xmlns:a16="http://schemas.microsoft.com/office/drawing/2014/main" id="{D5FD2CC4-9983-4188-9A4E-279A1617703E}"/>
              </a:ext>
            </a:extLst>
          </p:cNvPr>
          <p:cNvSpPr/>
          <p:nvPr/>
        </p:nvSpPr>
        <p:spPr>
          <a:xfrm>
            <a:off x="8101652" y="6142894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Rectangle 43">
            <a:hlinkClick r:id="rId4"/>
            <a:extLst>
              <a:ext uri="{FF2B5EF4-FFF2-40B4-BE49-F238E27FC236}">
                <a16:creationId xmlns:a16="http://schemas.microsoft.com/office/drawing/2014/main" id="{176CF76A-11BC-4FBF-B873-CAF7C3694375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 Box 10">
            <a:extLst>
              <a:ext uri="{FF2B5EF4-FFF2-40B4-BE49-F238E27FC236}">
                <a16:creationId xmlns:a16="http://schemas.microsoft.com/office/drawing/2014/main" id="{E3400A14-7DEB-C68C-30FD-2920D8DADC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59180" y="3730752"/>
            <a:ext cx="187994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dirty="0"/>
              <a:t>Press graph</a:t>
            </a:r>
            <a:endParaRPr lang="en-GB" altLang="en-US" dirty="0"/>
          </a:p>
        </p:txBody>
      </p:sp>
      <p:sp>
        <p:nvSpPr>
          <p:cNvPr id="7" name="Text Box 4">
            <a:extLst>
              <a:ext uri="{FF2B5EF4-FFF2-40B4-BE49-F238E27FC236}">
                <a16:creationId xmlns:a16="http://schemas.microsoft.com/office/drawing/2014/main" id="{5A89F681-4DCB-AAB5-916E-7545EB6213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90324" y="2749617"/>
            <a:ext cx="139320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Type Y1:</a:t>
            </a:r>
          </a:p>
        </p:txBody>
      </p:sp>
      <p:sp>
        <p:nvSpPr>
          <p:cNvPr id="8" name="Text Box 4">
            <a:extLst>
              <a:ext uri="{FF2B5EF4-FFF2-40B4-BE49-F238E27FC236}">
                <a16:creationId xmlns:a16="http://schemas.microsoft.com/office/drawing/2014/main" id="{352C097D-8F95-9BB8-D4CE-FA4253E87B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02306" y="2743201"/>
            <a:ext cx="125547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3</a:t>
            </a:r>
            <a:r>
              <a:rPr lang="en-GB" altLang="en-US" i="1" dirty="0">
                <a:latin typeface="Times New Roman" panose="02020603050405020304" pitchFamily="18" charset="0"/>
              </a:rPr>
              <a:t>x</a:t>
            </a:r>
            <a:r>
              <a:rPr lang="en-GB" altLang="en-US" baseline="30000" dirty="0"/>
              <a:t>2</a:t>
            </a:r>
            <a:r>
              <a:rPr lang="en-GB" altLang="en-US" dirty="0"/>
              <a:t> </a:t>
            </a:r>
            <a:r>
              <a:rPr lang="en-US" altLang="en-US" dirty="0"/>
              <a:t>– 7</a:t>
            </a:r>
            <a:r>
              <a:rPr lang="en-US" altLang="en-US" i="1" dirty="0">
                <a:latin typeface="Times New Roman" panose="02020603050405020304" pitchFamily="18" charset="0"/>
              </a:rPr>
              <a:t>x</a:t>
            </a:r>
            <a:endParaRPr lang="en-GB" altLang="en-US" dirty="0"/>
          </a:p>
        </p:txBody>
      </p:sp>
      <p:sp>
        <p:nvSpPr>
          <p:cNvPr id="14" name="Text Box 4">
            <a:extLst>
              <a:ext uri="{FF2B5EF4-FFF2-40B4-BE49-F238E27FC236}">
                <a16:creationId xmlns:a16="http://schemas.microsoft.com/office/drawing/2014/main" id="{E41F359A-6D56-1385-53C6-78AE056A8B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24443" y="3238485"/>
            <a:ext cx="139320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Type Y2:</a:t>
            </a:r>
          </a:p>
        </p:txBody>
      </p:sp>
      <p:sp>
        <p:nvSpPr>
          <p:cNvPr id="15" name="Text Box 4">
            <a:extLst>
              <a:ext uri="{FF2B5EF4-FFF2-40B4-BE49-F238E27FC236}">
                <a16:creationId xmlns:a16="http://schemas.microsoft.com/office/drawing/2014/main" id="{C4E12FCE-285D-41C4-95FC-1128E3717D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36425" y="3232069"/>
            <a:ext cx="100540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2</a:t>
            </a:r>
            <a:r>
              <a:rPr lang="en-GB" altLang="en-US" i="1" dirty="0">
                <a:latin typeface="Times New Roman" panose="02020603050405020304" pitchFamily="18" charset="0"/>
              </a:rPr>
              <a:t>x</a:t>
            </a:r>
            <a:r>
              <a:rPr lang="en-GB" altLang="en-US" dirty="0"/>
              <a:t> </a:t>
            </a:r>
            <a:r>
              <a:rPr lang="en-US" altLang="en-US" dirty="0"/>
              <a:t>– 2</a:t>
            </a:r>
            <a:endParaRPr lang="en-GB" altLang="en-US" dirty="0"/>
          </a:p>
        </p:txBody>
      </p:sp>
      <p:sp>
        <p:nvSpPr>
          <p:cNvPr id="17" name="Text Box 10">
            <a:extLst>
              <a:ext uri="{FF2B5EF4-FFF2-40B4-BE49-F238E27FC236}">
                <a16:creationId xmlns:a16="http://schemas.microsoft.com/office/drawing/2014/main" id="{D7F9C056-3E68-B943-D2B5-2D97EE217D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74679" y="2743200"/>
            <a:ext cx="88678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dirty="0"/>
              <a:t>enter</a:t>
            </a:r>
            <a:endParaRPr lang="en-GB" altLang="en-US" dirty="0"/>
          </a:p>
        </p:txBody>
      </p:sp>
      <p:sp>
        <p:nvSpPr>
          <p:cNvPr id="18" name="Text Box 10">
            <a:extLst>
              <a:ext uri="{FF2B5EF4-FFF2-40B4-BE49-F238E27FC236}">
                <a16:creationId xmlns:a16="http://schemas.microsoft.com/office/drawing/2014/main" id="{A729B531-3D36-5C68-FF13-AD02B1A488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74679" y="3211282"/>
            <a:ext cx="88678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dirty="0"/>
              <a:t>enter</a:t>
            </a:r>
            <a:endParaRPr lang="en-GB" altLang="en-US" dirty="0"/>
          </a:p>
        </p:txBody>
      </p:sp>
      <p:sp>
        <p:nvSpPr>
          <p:cNvPr id="19" name="Text Box 9">
            <a:extLst>
              <a:ext uri="{FF2B5EF4-FFF2-40B4-BE49-F238E27FC236}">
                <a16:creationId xmlns:a16="http://schemas.microsoft.com/office/drawing/2014/main" id="{66BE67F2-F246-D5DF-E261-EC25A86A90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2286000"/>
            <a:ext cx="103927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dirty="0"/>
              <a:t>Press</a:t>
            </a:r>
            <a:endParaRPr lang="en-GB" altLang="en-US" dirty="0"/>
          </a:p>
        </p:txBody>
      </p:sp>
      <p:sp>
        <p:nvSpPr>
          <p:cNvPr id="21" name="Text Box 10">
            <a:extLst>
              <a:ext uri="{FF2B5EF4-FFF2-40B4-BE49-F238E27FC236}">
                <a16:creationId xmlns:a16="http://schemas.microsoft.com/office/drawing/2014/main" id="{2430F730-EBB8-9425-4FB5-47C317235A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53676" y="2283998"/>
            <a:ext cx="64876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dirty="0"/>
              <a:t>Y =</a:t>
            </a:r>
            <a:endParaRPr lang="en-GB" altLang="en-US" dirty="0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9F5D5DCB-8EF5-4990-7651-F45181FB0A48}"/>
              </a:ext>
            </a:extLst>
          </p:cNvPr>
          <p:cNvSpPr/>
          <p:nvPr/>
        </p:nvSpPr>
        <p:spPr>
          <a:xfrm>
            <a:off x="385144" y="4640102"/>
            <a:ext cx="632045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Use the arrows to put the cursor on the curve at the left of the 1st intersection. 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E8B87A78-A904-1AEA-1398-6C62E0ECE618}"/>
              </a:ext>
            </a:extLst>
          </p:cNvPr>
          <p:cNvSpPr/>
          <p:nvPr/>
        </p:nvSpPr>
        <p:spPr>
          <a:xfrm>
            <a:off x="602740" y="6028407"/>
            <a:ext cx="98242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enter</a:t>
            </a:r>
            <a:endParaRPr lang="en-GB" dirty="0">
              <a:solidFill>
                <a:srgbClr val="01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796419FB-A12B-AA9E-212C-AC68608D2006}"/>
              </a:ext>
            </a:extLst>
          </p:cNvPr>
          <p:cNvSpPr/>
          <p:nvPr/>
        </p:nvSpPr>
        <p:spPr>
          <a:xfrm>
            <a:off x="1765519" y="6028407"/>
            <a:ext cx="98242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enter</a:t>
            </a:r>
            <a:endParaRPr lang="en-GB" dirty="0">
              <a:solidFill>
                <a:srgbClr val="01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6F1F8040-9E99-3312-8ACD-D09633ED8E33}"/>
              </a:ext>
            </a:extLst>
          </p:cNvPr>
          <p:cNvSpPr/>
          <p:nvPr/>
        </p:nvSpPr>
        <p:spPr>
          <a:xfrm>
            <a:off x="417536" y="5349348"/>
            <a:ext cx="632045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cursor will jump to the line close the intersecting point.</a:t>
            </a: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C4C98F20-2DDA-D42E-3FD5-9D5C763ED444}"/>
              </a:ext>
            </a:extLst>
          </p:cNvPr>
          <p:cNvSpPr/>
          <p:nvPr/>
        </p:nvSpPr>
        <p:spPr>
          <a:xfrm>
            <a:off x="4861460" y="5009434"/>
            <a:ext cx="98242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enter</a:t>
            </a:r>
            <a:endParaRPr lang="en-GB" dirty="0">
              <a:solidFill>
                <a:srgbClr val="01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1" name="Picture 30">
            <a:extLst>
              <a:ext uri="{FF2B5EF4-FFF2-40B4-BE49-F238E27FC236}">
                <a16:creationId xmlns:a16="http://schemas.microsoft.com/office/drawing/2014/main" id="{FD98F2D8-3B7C-340C-42BD-6C1C9FAC433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995160" y="868680"/>
            <a:ext cx="1920416" cy="4471416"/>
          </a:xfrm>
          <a:prstGeom prst="rect">
            <a:avLst/>
          </a:prstGeom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id="{D49133A9-1C7F-7A3F-8376-C30D52A8CA41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30824" y="970940"/>
            <a:ext cx="1924319" cy="44678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2868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9" grpId="0"/>
      <p:bldP spid="10" grpId="0"/>
      <p:bldP spid="11" grpId="0"/>
      <p:bldP spid="23" grpId="0"/>
      <p:bldP spid="25" grpId="0"/>
      <p:bldP spid="27" grpId="0"/>
      <p:bldP spid="37" grpId="0"/>
      <p:bldP spid="3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Rectangle 8">
            <a:extLst>
              <a:ext uri="{FF2B5EF4-FFF2-40B4-BE49-F238E27FC236}">
                <a16:creationId xmlns:a16="http://schemas.microsoft.com/office/drawing/2014/main" id="{09EF2FCD-6126-4633-A723-80FFF5282577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914400" y="274638"/>
            <a:ext cx="7772400" cy="576262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dirty="0"/>
              <a:t>Quadratic inequalities</a:t>
            </a:r>
            <a:endParaRPr lang="en-GB" altLang="en-US" dirty="0"/>
          </a:p>
        </p:txBody>
      </p:sp>
      <p:sp>
        <p:nvSpPr>
          <p:cNvPr id="12" name="Text Box 10">
            <a:extLst>
              <a:ext uri="{FF2B5EF4-FFF2-40B4-BE49-F238E27FC236}">
                <a16:creationId xmlns:a16="http://schemas.microsoft.com/office/drawing/2014/main" id="{21EC0DAB-4A77-4B33-B720-6E276C71C2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1905000"/>
            <a:ext cx="212750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en-US" dirty="0"/>
              <a:t> = 0.2416943</a:t>
            </a:r>
            <a:endParaRPr lang="en-GB" altLang="en-US" dirty="0"/>
          </a:p>
        </p:txBody>
      </p:sp>
      <p:sp>
        <p:nvSpPr>
          <p:cNvPr id="20" name="Text Box 12">
            <a:extLst>
              <a:ext uri="{FF2B5EF4-FFF2-40B4-BE49-F238E27FC236}">
                <a16:creationId xmlns:a16="http://schemas.microsoft.com/office/drawing/2014/main" id="{5A69A125-3717-4628-962D-C1824BCACA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2368" y="780799"/>
            <a:ext cx="839787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dirty="0"/>
              <a:t>Use the GDC to solve this inequality. </a:t>
            </a:r>
            <a:endParaRPr lang="en-GB" altLang="en-US" dirty="0"/>
          </a:p>
        </p:txBody>
      </p:sp>
      <p:sp>
        <p:nvSpPr>
          <p:cNvPr id="22" name="Text Box 4">
            <a:extLst>
              <a:ext uri="{FF2B5EF4-FFF2-40B4-BE49-F238E27FC236}">
                <a16:creationId xmlns:a16="http://schemas.microsoft.com/office/drawing/2014/main" id="{BC5CE1B6-98D1-4202-8400-C8B2D6B669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0" y="1199655"/>
            <a:ext cx="237436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3</a:t>
            </a:r>
            <a:r>
              <a:rPr lang="en-GB" altLang="en-US" i="1" dirty="0">
                <a:latin typeface="Times New Roman" panose="02020603050405020304" pitchFamily="18" charset="0"/>
              </a:rPr>
              <a:t>x</a:t>
            </a:r>
            <a:r>
              <a:rPr lang="en-GB" altLang="en-US" baseline="30000" dirty="0"/>
              <a:t>2</a:t>
            </a:r>
            <a:r>
              <a:rPr lang="en-GB" altLang="en-US" dirty="0"/>
              <a:t> </a:t>
            </a:r>
            <a:r>
              <a:rPr lang="en-US" altLang="en-US" dirty="0"/>
              <a:t>– 7</a:t>
            </a:r>
            <a:r>
              <a:rPr lang="en-US" altLang="en-US" i="1" dirty="0">
                <a:latin typeface="Times New Roman" panose="02020603050405020304" pitchFamily="18" charset="0"/>
              </a:rPr>
              <a:t>x</a:t>
            </a:r>
            <a:r>
              <a:rPr lang="en-US" altLang="en-US" dirty="0"/>
              <a:t> </a:t>
            </a:r>
            <a:r>
              <a:rPr lang="en-GB" altLang="en-US" dirty="0"/>
              <a:t>&lt; 2x - 2</a:t>
            </a:r>
          </a:p>
        </p:txBody>
      </p:sp>
      <p:sp>
        <p:nvSpPr>
          <p:cNvPr id="24" name="Text Box 12">
            <a:extLst>
              <a:ext uri="{FF2B5EF4-FFF2-40B4-BE49-F238E27FC236}">
                <a16:creationId xmlns:a16="http://schemas.microsoft.com/office/drawing/2014/main" id="{F88D3E03-B005-4154-B864-9B668CA7A5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2368" y="1541164"/>
            <a:ext cx="839787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dirty="0"/>
              <a:t>Give your answers correct to 3 significant figures</a:t>
            </a:r>
            <a:endParaRPr lang="en-GB" altLang="en-US" dirty="0"/>
          </a:p>
        </p:txBody>
      </p:sp>
      <p:sp>
        <p:nvSpPr>
          <p:cNvPr id="50" name="Rectangle 49">
            <a:hlinkClick r:id="rId3"/>
            <a:extLst>
              <a:ext uri="{FF2B5EF4-FFF2-40B4-BE49-F238E27FC236}">
                <a16:creationId xmlns:a16="http://schemas.microsoft.com/office/drawing/2014/main" id="{9F0E1577-7ADE-404A-ABE0-35BBA4860A65}"/>
              </a:ext>
            </a:extLst>
          </p:cNvPr>
          <p:cNvSpPr/>
          <p:nvPr/>
        </p:nvSpPr>
        <p:spPr>
          <a:xfrm>
            <a:off x="8101652" y="6142894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2" name="Rectangle 51">
            <a:hlinkClick r:id="rId3"/>
            <a:extLst>
              <a:ext uri="{FF2B5EF4-FFF2-40B4-BE49-F238E27FC236}">
                <a16:creationId xmlns:a16="http://schemas.microsoft.com/office/drawing/2014/main" id="{FCD28433-4DF7-4F30-8408-16D9426468AA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87B26A6-034A-6E09-E21F-B1A0E0553E7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995160" y="868680"/>
            <a:ext cx="1926024" cy="4462272"/>
          </a:xfrm>
          <a:prstGeom prst="rect">
            <a:avLst/>
          </a:prstGeom>
        </p:spPr>
      </p:pic>
      <p:sp>
        <p:nvSpPr>
          <p:cNvPr id="45" name="Text Box 10">
            <a:extLst>
              <a:ext uri="{FF2B5EF4-FFF2-40B4-BE49-F238E27FC236}">
                <a16:creationId xmlns:a16="http://schemas.microsoft.com/office/drawing/2014/main" id="{518877B7-ED64-883E-3170-7E7152F530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33239" y="2267894"/>
            <a:ext cx="69923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dirty="0"/>
              <a:t>2nd</a:t>
            </a:r>
            <a:endParaRPr lang="en-GB" altLang="en-US" dirty="0"/>
          </a:p>
        </p:txBody>
      </p:sp>
      <p:sp>
        <p:nvSpPr>
          <p:cNvPr id="47" name="Text Box 10">
            <a:extLst>
              <a:ext uri="{FF2B5EF4-FFF2-40B4-BE49-F238E27FC236}">
                <a16:creationId xmlns:a16="http://schemas.microsoft.com/office/drawing/2014/main" id="{9112E99B-69F8-C794-E40D-9405ABAF7A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83918" y="2277038"/>
            <a:ext cx="73289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dirty="0"/>
              <a:t>calc</a:t>
            </a:r>
            <a:endParaRPr lang="en-GB" altLang="en-US" dirty="0"/>
          </a:p>
        </p:txBody>
      </p:sp>
      <p:sp>
        <p:nvSpPr>
          <p:cNvPr id="49" name="Text Box 10">
            <a:extLst>
              <a:ext uri="{FF2B5EF4-FFF2-40B4-BE49-F238E27FC236}">
                <a16:creationId xmlns:a16="http://schemas.microsoft.com/office/drawing/2014/main" id="{C1DE973B-6C0E-5575-72F9-F3E24A8899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51933" y="2267894"/>
            <a:ext cx="122822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dirty="0"/>
              <a:t>Press 5</a:t>
            </a:r>
            <a:endParaRPr lang="en-GB" altLang="en-US" dirty="0"/>
          </a:p>
        </p:txBody>
      </p:sp>
      <p:sp>
        <p:nvSpPr>
          <p:cNvPr id="51" name="Text Box 10">
            <a:extLst>
              <a:ext uri="{FF2B5EF4-FFF2-40B4-BE49-F238E27FC236}">
                <a16:creationId xmlns:a16="http://schemas.microsoft.com/office/drawing/2014/main" id="{FB421AF0-854E-DA5F-02BC-4316D264ED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37065" y="2267893"/>
            <a:ext cx="136447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dirty="0"/>
              <a:t>Intersect</a:t>
            </a:r>
            <a:endParaRPr lang="en-GB" altLang="en-US" dirty="0"/>
          </a:p>
        </p:txBody>
      </p:sp>
      <p:sp>
        <p:nvSpPr>
          <p:cNvPr id="53" name="Text Box 10">
            <a:extLst>
              <a:ext uri="{FF2B5EF4-FFF2-40B4-BE49-F238E27FC236}">
                <a16:creationId xmlns:a16="http://schemas.microsoft.com/office/drawing/2014/main" id="{7EBD5DDB-ABA7-3686-9B21-ADC867D5B3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2881" y="2255572"/>
            <a:ext cx="126971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dirty="0"/>
              <a:t>Press</a:t>
            </a:r>
            <a:endParaRPr lang="en-GB" altLang="en-US" dirty="0"/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BDBA0F64-A952-22A3-5937-177B1483BC7C}"/>
              </a:ext>
            </a:extLst>
          </p:cNvPr>
          <p:cNvSpPr/>
          <p:nvPr/>
        </p:nvSpPr>
        <p:spPr>
          <a:xfrm>
            <a:off x="381000" y="2780365"/>
            <a:ext cx="632045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Use the arrow 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►</a:t>
            </a:r>
            <a:r>
              <a:rPr lang="en-GB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to put the cursor on the curve close to the 2nd intersection. </a:t>
            </a: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F4B3B1D9-0F8D-7C6C-6BEA-64F28764A10D}"/>
              </a:ext>
            </a:extLst>
          </p:cNvPr>
          <p:cNvSpPr/>
          <p:nvPr/>
        </p:nvSpPr>
        <p:spPr>
          <a:xfrm>
            <a:off x="532166" y="4483646"/>
            <a:ext cx="98242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enter</a:t>
            </a:r>
            <a:endParaRPr lang="en-GB" dirty="0">
              <a:solidFill>
                <a:srgbClr val="01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7176D5B1-8E73-D8F7-9ACE-EE9E48A6666E}"/>
              </a:ext>
            </a:extLst>
          </p:cNvPr>
          <p:cNvSpPr/>
          <p:nvPr/>
        </p:nvSpPr>
        <p:spPr>
          <a:xfrm>
            <a:off x="5993961" y="4029671"/>
            <a:ext cx="98242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enter</a:t>
            </a:r>
            <a:endParaRPr lang="en-GB" dirty="0">
              <a:solidFill>
                <a:srgbClr val="01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1CEEC25B-36FB-3110-08B3-AA74FBA41624}"/>
              </a:ext>
            </a:extLst>
          </p:cNvPr>
          <p:cNvSpPr/>
          <p:nvPr/>
        </p:nvSpPr>
        <p:spPr>
          <a:xfrm>
            <a:off x="381000" y="3660339"/>
            <a:ext cx="632045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Use the arrow 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▲</a:t>
            </a:r>
            <a:r>
              <a:rPr lang="en-GB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to put the cursor on the straight line close to the 2nd intersection. </a:t>
            </a:r>
          </a:p>
        </p:txBody>
      </p:sp>
      <p:sp>
        <p:nvSpPr>
          <p:cNvPr id="58" name="Text Box 10">
            <a:extLst>
              <a:ext uri="{FF2B5EF4-FFF2-40B4-BE49-F238E27FC236}">
                <a16:creationId xmlns:a16="http://schemas.microsoft.com/office/drawing/2014/main" id="{618B9B0D-5D30-8DA6-48F1-0201E4A92B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2338" y="3142770"/>
            <a:ext cx="88678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dirty="0"/>
              <a:t>enter</a:t>
            </a:r>
            <a:endParaRPr lang="en-GB" altLang="en-US" dirty="0"/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8C4AC0EA-69E7-7748-5C81-BC88DD9397B9}"/>
              </a:ext>
            </a:extLst>
          </p:cNvPr>
          <p:cNvSpPr/>
          <p:nvPr/>
        </p:nvSpPr>
        <p:spPr>
          <a:xfrm>
            <a:off x="1475168" y="4483646"/>
            <a:ext cx="98242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enter</a:t>
            </a:r>
            <a:endParaRPr lang="en-GB" dirty="0">
              <a:solidFill>
                <a:srgbClr val="01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0" name="Picture 59">
            <a:extLst>
              <a:ext uri="{FF2B5EF4-FFF2-40B4-BE49-F238E27FC236}">
                <a16:creationId xmlns:a16="http://schemas.microsoft.com/office/drawing/2014/main" id="{6AA7213D-661C-2D05-4F0F-CD9E249C38F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995160" y="868680"/>
            <a:ext cx="1920416" cy="44714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78221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/>
      <p:bldP spid="47" grpId="0"/>
      <p:bldP spid="49" grpId="0"/>
      <p:bldP spid="51" grpId="0"/>
      <p:bldP spid="53" grpId="0"/>
      <p:bldP spid="54" grpId="0"/>
      <p:bldP spid="55" grpId="0"/>
      <p:bldP spid="56" grpId="0"/>
      <p:bldP spid="57" grpId="0"/>
      <p:bldP spid="58" grpId="0"/>
      <p:bldP spid="59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0" name="Picture 49">
            <a:extLst>
              <a:ext uri="{FF2B5EF4-FFF2-40B4-BE49-F238E27FC236}">
                <a16:creationId xmlns:a16="http://schemas.microsoft.com/office/drawing/2014/main" id="{AB46BF82-81F3-A915-0ACE-DE7A1313CE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95160" y="868680"/>
            <a:ext cx="1914792" cy="4458322"/>
          </a:xfrm>
          <a:prstGeom prst="rect">
            <a:avLst/>
          </a:prstGeom>
        </p:spPr>
      </p:pic>
      <p:sp>
        <p:nvSpPr>
          <p:cNvPr id="10244" name="Rectangle 8">
            <a:extLst>
              <a:ext uri="{FF2B5EF4-FFF2-40B4-BE49-F238E27FC236}">
                <a16:creationId xmlns:a16="http://schemas.microsoft.com/office/drawing/2014/main" id="{09EF2FCD-6126-4633-A723-80FFF5282577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914400" y="274638"/>
            <a:ext cx="7772400" cy="576262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dirty="0"/>
              <a:t>Quadratic inequalities</a:t>
            </a:r>
            <a:endParaRPr lang="en-GB" altLang="en-US" dirty="0"/>
          </a:p>
        </p:txBody>
      </p:sp>
      <p:sp>
        <p:nvSpPr>
          <p:cNvPr id="691212" name="Text Box 12">
            <a:extLst>
              <a:ext uri="{FF2B5EF4-FFF2-40B4-BE49-F238E27FC236}">
                <a16:creationId xmlns:a16="http://schemas.microsoft.com/office/drawing/2014/main" id="{DC6C6888-5332-4AF3-A2D4-FCB4352446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2368" y="780799"/>
            <a:ext cx="839787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dirty="0"/>
              <a:t>Use the GDC to solve this inequality. </a:t>
            </a:r>
            <a:endParaRPr lang="en-GB" altLang="en-US" dirty="0"/>
          </a:p>
        </p:txBody>
      </p:sp>
      <p:sp>
        <p:nvSpPr>
          <p:cNvPr id="56" name="Text Box 4">
            <a:extLst>
              <a:ext uri="{FF2B5EF4-FFF2-40B4-BE49-F238E27FC236}">
                <a16:creationId xmlns:a16="http://schemas.microsoft.com/office/drawing/2014/main" id="{152BD097-8980-4A5D-A97F-F295AD052E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0" y="1199655"/>
            <a:ext cx="237436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3</a:t>
            </a:r>
            <a:r>
              <a:rPr lang="en-GB" altLang="en-US" i="1" dirty="0">
                <a:latin typeface="Times New Roman" panose="02020603050405020304" pitchFamily="18" charset="0"/>
              </a:rPr>
              <a:t>x</a:t>
            </a:r>
            <a:r>
              <a:rPr lang="en-GB" altLang="en-US" baseline="30000" dirty="0"/>
              <a:t>2</a:t>
            </a:r>
            <a:r>
              <a:rPr lang="en-GB" altLang="en-US" dirty="0"/>
              <a:t> </a:t>
            </a:r>
            <a:r>
              <a:rPr lang="en-US" altLang="en-US" dirty="0"/>
              <a:t>– 7</a:t>
            </a:r>
            <a:r>
              <a:rPr lang="en-US" altLang="en-US" i="1" dirty="0">
                <a:latin typeface="Times New Roman" panose="02020603050405020304" pitchFamily="18" charset="0"/>
              </a:rPr>
              <a:t>x</a:t>
            </a:r>
            <a:r>
              <a:rPr lang="en-US" altLang="en-US" dirty="0"/>
              <a:t> </a:t>
            </a:r>
            <a:r>
              <a:rPr lang="en-GB" altLang="en-US" dirty="0"/>
              <a:t>&lt; 2x - 2</a:t>
            </a:r>
          </a:p>
        </p:txBody>
      </p:sp>
      <p:sp>
        <p:nvSpPr>
          <p:cNvPr id="57" name="Text Box 12">
            <a:extLst>
              <a:ext uri="{FF2B5EF4-FFF2-40B4-BE49-F238E27FC236}">
                <a16:creationId xmlns:a16="http://schemas.microsoft.com/office/drawing/2014/main" id="{FB69814A-12D8-45FF-B986-478BAF3C9E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2368" y="1541164"/>
            <a:ext cx="839787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dirty="0"/>
              <a:t>Give your answers correct to 3 significant figures</a:t>
            </a:r>
            <a:endParaRPr lang="en-GB" altLang="en-US" dirty="0"/>
          </a:p>
        </p:txBody>
      </p:sp>
      <p:sp>
        <p:nvSpPr>
          <p:cNvPr id="21" name="Rectangle 20">
            <a:hlinkClick r:id="rId4"/>
            <a:extLst>
              <a:ext uri="{FF2B5EF4-FFF2-40B4-BE49-F238E27FC236}">
                <a16:creationId xmlns:a16="http://schemas.microsoft.com/office/drawing/2014/main" id="{5618E1AF-0E4E-4C4A-B679-0A6CBB161F26}"/>
              </a:ext>
            </a:extLst>
          </p:cNvPr>
          <p:cNvSpPr/>
          <p:nvPr/>
        </p:nvSpPr>
        <p:spPr>
          <a:xfrm>
            <a:off x="8101652" y="6142894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Rectangle 21">
            <a:hlinkClick r:id="rId4"/>
            <a:extLst>
              <a:ext uri="{FF2B5EF4-FFF2-40B4-BE49-F238E27FC236}">
                <a16:creationId xmlns:a16="http://schemas.microsoft.com/office/drawing/2014/main" id="{D5AB996C-B495-491B-B37E-7411E21DB458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Text Box 10">
            <a:extLst>
              <a:ext uri="{FF2B5EF4-FFF2-40B4-BE49-F238E27FC236}">
                <a16:creationId xmlns:a16="http://schemas.microsoft.com/office/drawing/2014/main" id="{F84648DC-C8DC-97B7-F3DF-51F437FBF2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2166" y="4854635"/>
            <a:ext cx="212750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en-US" dirty="0"/>
              <a:t> = 2.7583057</a:t>
            </a:r>
            <a:endParaRPr lang="en-GB" altLang="en-US" dirty="0"/>
          </a:p>
        </p:txBody>
      </p:sp>
      <p:sp>
        <p:nvSpPr>
          <p:cNvPr id="51" name="Text Box 10">
            <a:extLst>
              <a:ext uri="{FF2B5EF4-FFF2-40B4-BE49-F238E27FC236}">
                <a16:creationId xmlns:a16="http://schemas.microsoft.com/office/drawing/2014/main" id="{2AB8BE2E-9641-DCBE-DDCA-FDA0E83ED9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1905000"/>
            <a:ext cx="212750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en-US" dirty="0"/>
              <a:t> = 0.2416943</a:t>
            </a:r>
            <a:endParaRPr lang="en-GB" altLang="en-US" dirty="0"/>
          </a:p>
        </p:txBody>
      </p:sp>
      <p:sp>
        <p:nvSpPr>
          <p:cNvPr id="52" name="Text Box 10">
            <a:extLst>
              <a:ext uri="{FF2B5EF4-FFF2-40B4-BE49-F238E27FC236}">
                <a16:creationId xmlns:a16="http://schemas.microsoft.com/office/drawing/2014/main" id="{6847F321-7541-F34D-336E-888DC10203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33239" y="2267894"/>
            <a:ext cx="69923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dirty="0"/>
              <a:t>2nd</a:t>
            </a:r>
            <a:endParaRPr lang="en-GB" altLang="en-US" dirty="0"/>
          </a:p>
        </p:txBody>
      </p:sp>
      <p:sp>
        <p:nvSpPr>
          <p:cNvPr id="53" name="Text Box 10">
            <a:extLst>
              <a:ext uri="{FF2B5EF4-FFF2-40B4-BE49-F238E27FC236}">
                <a16:creationId xmlns:a16="http://schemas.microsoft.com/office/drawing/2014/main" id="{B94DCE7F-F054-16A9-32F6-0A2FBC2699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83918" y="2277038"/>
            <a:ext cx="73289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dirty="0"/>
              <a:t>calc</a:t>
            </a:r>
            <a:endParaRPr lang="en-GB" altLang="en-US" dirty="0"/>
          </a:p>
        </p:txBody>
      </p:sp>
      <p:sp>
        <p:nvSpPr>
          <p:cNvPr id="54" name="Text Box 10">
            <a:extLst>
              <a:ext uri="{FF2B5EF4-FFF2-40B4-BE49-F238E27FC236}">
                <a16:creationId xmlns:a16="http://schemas.microsoft.com/office/drawing/2014/main" id="{B30BF576-B08C-1A5F-D0DB-BC0E93C871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51933" y="2267894"/>
            <a:ext cx="122822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dirty="0"/>
              <a:t>Press 5</a:t>
            </a:r>
            <a:endParaRPr lang="en-GB" altLang="en-US" dirty="0"/>
          </a:p>
        </p:txBody>
      </p:sp>
      <p:sp>
        <p:nvSpPr>
          <p:cNvPr id="55" name="Text Box 10">
            <a:extLst>
              <a:ext uri="{FF2B5EF4-FFF2-40B4-BE49-F238E27FC236}">
                <a16:creationId xmlns:a16="http://schemas.microsoft.com/office/drawing/2014/main" id="{0C920972-8303-21C8-9AD7-5AA7725B31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37065" y="2267893"/>
            <a:ext cx="136447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dirty="0"/>
              <a:t>Intersect</a:t>
            </a:r>
            <a:endParaRPr lang="en-GB" altLang="en-US" dirty="0"/>
          </a:p>
        </p:txBody>
      </p:sp>
      <p:sp>
        <p:nvSpPr>
          <p:cNvPr id="58" name="Text Box 10">
            <a:extLst>
              <a:ext uri="{FF2B5EF4-FFF2-40B4-BE49-F238E27FC236}">
                <a16:creationId xmlns:a16="http://schemas.microsoft.com/office/drawing/2014/main" id="{E6FD2678-6D59-3C7A-4F87-4210676CC9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2881" y="2255572"/>
            <a:ext cx="187994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dirty="0"/>
              <a:t>Press</a:t>
            </a:r>
            <a:endParaRPr lang="en-GB" altLang="en-US" dirty="0"/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091E51A3-6862-B9A5-7276-980A9470C5DF}"/>
              </a:ext>
            </a:extLst>
          </p:cNvPr>
          <p:cNvSpPr/>
          <p:nvPr/>
        </p:nvSpPr>
        <p:spPr>
          <a:xfrm>
            <a:off x="381000" y="2780365"/>
            <a:ext cx="632045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Use the arrow 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►</a:t>
            </a:r>
            <a:r>
              <a:rPr lang="en-GB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to put the cursor on the curve close to the 2nd intersection. </a:t>
            </a:r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4AA188D-4071-A1CB-3D27-41C9A90BFDDD}"/>
              </a:ext>
            </a:extLst>
          </p:cNvPr>
          <p:cNvSpPr/>
          <p:nvPr/>
        </p:nvSpPr>
        <p:spPr>
          <a:xfrm>
            <a:off x="532166" y="4483646"/>
            <a:ext cx="98242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enter</a:t>
            </a:r>
            <a:endParaRPr lang="en-GB" dirty="0">
              <a:solidFill>
                <a:srgbClr val="01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84EBDE31-94DC-60E5-76C0-D92E2E3A25C9}"/>
              </a:ext>
            </a:extLst>
          </p:cNvPr>
          <p:cNvSpPr/>
          <p:nvPr/>
        </p:nvSpPr>
        <p:spPr>
          <a:xfrm>
            <a:off x="381000" y="3660339"/>
            <a:ext cx="632045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Use the arrow 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▲</a:t>
            </a:r>
            <a:r>
              <a:rPr lang="en-GB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to put the cursor on the straight line close to the 2nd intersection. </a:t>
            </a:r>
          </a:p>
        </p:txBody>
      </p:sp>
      <p:sp>
        <p:nvSpPr>
          <p:cNvPr id="62" name="Text Box 10">
            <a:extLst>
              <a:ext uri="{FF2B5EF4-FFF2-40B4-BE49-F238E27FC236}">
                <a16:creationId xmlns:a16="http://schemas.microsoft.com/office/drawing/2014/main" id="{1112B2DF-EED8-463B-BA33-84154C8839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2338" y="3142770"/>
            <a:ext cx="88678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dirty="0"/>
              <a:t>enter</a:t>
            </a:r>
            <a:endParaRPr lang="en-GB" altLang="en-US" dirty="0"/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C2B76B77-5ABC-2F30-A430-211DC6EEFD48}"/>
              </a:ext>
            </a:extLst>
          </p:cNvPr>
          <p:cNvSpPr/>
          <p:nvPr/>
        </p:nvSpPr>
        <p:spPr>
          <a:xfrm>
            <a:off x="1475168" y="4483646"/>
            <a:ext cx="98242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enter</a:t>
            </a:r>
            <a:endParaRPr lang="en-GB" dirty="0">
              <a:solidFill>
                <a:srgbClr val="01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240" name="Rectangle 10239">
            <a:extLst>
              <a:ext uri="{FF2B5EF4-FFF2-40B4-BE49-F238E27FC236}">
                <a16:creationId xmlns:a16="http://schemas.microsoft.com/office/drawing/2014/main" id="{0C05B822-5638-E7F0-6BF2-2CA640E7B7D2}"/>
              </a:ext>
            </a:extLst>
          </p:cNvPr>
          <p:cNvSpPr/>
          <p:nvPr/>
        </p:nvSpPr>
        <p:spPr>
          <a:xfrm>
            <a:off x="5993961" y="4029671"/>
            <a:ext cx="98242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enter</a:t>
            </a:r>
            <a:endParaRPr lang="en-GB" dirty="0">
              <a:solidFill>
                <a:srgbClr val="01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4648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Rectangle 8">
            <a:extLst>
              <a:ext uri="{FF2B5EF4-FFF2-40B4-BE49-F238E27FC236}">
                <a16:creationId xmlns:a16="http://schemas.microsoft.com/office/drawing/2014/main" id="{09EF2FCD-6126-4633-A723-80FFF5282577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914400" y="274638"/>
            <a:ext cx="7772400" cy="576262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dirty="0"/>
              <a:t>Quadratic inequalities</a:t>
            </a:r>
            <a:endParaRPr lang="en-GB" altLang="en-US" dirty="0"/>
          </a:p>
        </p:txBody>
      </p:sp>
      <p:sp>
        <p:nvSpPr>
          <p:cNvPr id="691212" name="Text Box 12">
            <a:extLst>
              <a:ext uri="{FF2B5EF4-FFF2-40B4-BE49-F238E27FC236}">
                <a16:creationId xmlns:a16="http://schemas.microsoft.com/office/drawing/2014/main" id="{DC6C6888-5332-4AF3-A2D4-FCB4352446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2368" y="780799"/>
            <a:ext cx="839787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dirty="0"/>
              <a:t>Use the GDC to solve this inequality. </a:t>
            </a:r>
            <a:endParaRPr lang="en-GB" altLang="en-US" dirty="0"/>
          </a:p>
        </p:txBody>
      </p:sp>
      <p:sp>
        <p:nvSpPr>
          <p:cNvPr id="56" name="Text Box 4">
            <a:extLst>
              <a:ext uri="{FF2B5EF4-FFF2-40B4-BE49-F238E27FC236}">
                <a16:creationId xmlns:a16="http://schemas.microsoft.com/office/drawing/2014/main" id="{152BD097-8980-4A5D-A97F-F295AD052E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0" y="1199655"/>
            <a:ext cx="237436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3</a:t>
            </a:r>
            <a:r>
              <a:rPr lang="en-GB" altLang="en-US" i="1" dirty="0">
                <a:latin typeface="Times New Roman" panose="02020603050405020304" pitchFamily="18" charset="0"/>
              </a:rPr>
              <a:t>x</a:t>
            </a:r>
            <a:r>
              <a:rPr lang="en-GB" altLang="en-US" baseline="30000" dirty="0"/>
              <a:t>2</a:t>
            </a:r>
            <a:r>
              <a:rPr lang="en-GB" altLang="en-US" dirty="0"/>
              <a:t> </a:t>
            </a:r>
            <a:r>
              <a:rPr lang="en-US" altLang="en-US" dirty="0"/>
              <a:t>– 7</a:t>
            </a:r>
            <a:r>
              <a:rPr lang="en-US" altLang="en-US" i="1" dirty="0">
                <a:latin typeface="Times New Roman" panose="02020603050405020304" pitchFamily="18" charset="0"/>
              </a:rPr>
              <a:t>x</a:t>
            </a:r>
            <a:r>
              <a:rPr lang="en-US" altLang="en-US" dirty="0"/>
              <a:t> </a:t>
            </a:r>
            <a:r>
              <a:rPr lang="en-GB" altLang="en-US" dirty="0"/>
              <a:t>&lt; 2x - 2</a:t>
            </a:r>
          </a:p>
        </p:txBody>
      </p:sp>
      <p:sp>
        <p:nvSpPr>
          <p:cNvPr id="57" name="Text Box 12">
            <a:extLst>
              <a:ext uri="{FF2B5EF4-FFF2-40B4-BE49-F238E27FC236}">
                <a16:creationId xmlns:a16="http://schemas.microsoft.com/office/drawing/2014/main" id="{FB69814A-12D8-45FF-B986-478BAF3C9E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2368" y="1541164"/>
            <a:ext cx="839787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dirty="0"/>
              <a:t>Give your answers correct to 3 significant figures</a:t>
            </a:r>
            <a:endParaRPr lang="en-GB" altLang="en-US" dirty="0"/>
          </a:p>
        </p:txBody>
      </p:sp>
      <p:sp>
        <p:nvSpPr>
          <p:cNvPr id="19" name="Text Box 41">
            <a:extLst>
              <a:ext uri="{FF2B5EF4-FFF2-40B4-BE49-F238E27FC236}">
                <a16:creationId xmlns:a16="http://schemas.microsoft.com/office/drawing/2014/main" id="{B3BA4F13-EF97-4881-B71E-46108DD272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8211" y="5326571"/>
            <a:ext cx="836318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dirty="0"/>
              <a:t>The solution consist of the values of </a:t>
            </a: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 </a:t>
            </a:r>
            <a:r>
              <a:rPr lang="en-US" altLang="en-US" dirty="0"/>
              <a:t>for which the graph of</a:t>
            </a:r>
            <a:endParaRPr lang="en-GB" altLang="en-US" dirty="0"/>
          </a:p>
        </p:txBody>
      </p:sp>
      <p:sp>
        <p:nvSpPr>
          <p:cNvPr id="20" name="Text Box 4">
            <a:extLst>
              <a:ext uri="{FF2B5EF4-FFF2-40B4-BE49-F238E27FC236}">
                <a16:creationId xmlns:a16="http://schemas.microsoft.com/office/drawing/2014/main" id="{66597E8B-E23C-4C7A-81A3-288214BA15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5680819"/>
            <a:ext cx="873829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GB" altLang="en-US" dirty="0"/>
              <a:t> = 3</a:t>
            </a:r>
            <a:r>
              <a:rPr lang="en-GB" altLang="en-US" i="1" dirty="0">
                <a:latin typeface="Times New Roman" panose="02020603050405020304" pitchFamily="18" charset="0"/>
              </a:rPr>
              <a:t>x</a:t>
            </a:r>
            <a:r>
              <a:rPr lang="en-GB" altLang="en-US" baseline="30000" dirty="0"/>
              <a:t>2</a:t>
            </a:r>
            <a:r>
              <a:rPr lang="en-GB" altLang="en-US" dirty="0"/>
              <a:t> </a:t>
            </a:r>
            <a:r>
              <a:rPr lang="en-US" altLang="en-US" dirty="0"/>
              <a:t>– 7</a:t>
            </a:r>
            <a:r>
              <a:rPr lang="en-US" altLang="en-US" i="1" dirty="0">
                <a:latin typeface="Times New Roman" panose="02020603050405020304" pitchFamily="18" charset="0"/>
              </a:rPr>
              <a:t>x </a:t>
            </a:r>
            <a:r>
              <a:rPr lang="en-US" altLang="en-US" dirty="0"/>
              <a:t>lies below (</a:t>
            </a:r>
            <a:r>
              <a:rPr lang="en-US" altLang="en-US" dirty="0">
                <a:solidFill>
                  <a:srgbClr val="FF9900"/>
                </a:solidFill>
              </a:rPr>
              <a:t>that is less than</a:t>
            </a:r>
            <a:r>
              <a:rPr lang="en-US" altLang="en-US" dirty="0"/>
              <a:t>) the graph of </a:t>
            </a: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altLang="en-US" dirty="0"/>
              <a:t> = </a:t>
            </a:r>
            <a:r>
              <a:rPr lang="en-GB" altLang="en-US" dirty="0"/>
              <a:t>2</a:t>
            </a:r>
            <a:r>
              <a:rPr lang="en-GB" altLang="en-US" i="1" dirty="0">
                <a:latin typeface="Times New Roman" panose="02020603050405020304" pitchFamily="18" charset="0"/>
              </a:rPr>
              <a:t>x</a:t>
            </a:r>
            <a:r>
              <a:rPr lang="en-GB" altLang="en-US" dirty="0"/>
              <a:t> </a:t>
            </a:r>
            <a:r>
              <a:rPr lang="en-US" altLang="en-US" dirty="0"/>
              <a:t>– 2 </a:t>
            </a:r>
            <a:endParaRPr lang="en-GB" altLang="en-US" dirty="0"/>
          </a:p>
        </p:txBody>
      </p:sp>
      <p:sp>
        <p:nvSpPr>
          <p:cNvPr id="31" name="Text Box 8">
            <a:extLst>
              <a:ext uri="{FF2B5EF4-FFF2-40B4-BE49-F238E27FC236}">
                <a16:creationId xmlns:a16="http://schemas.microsoft.com/office/drawing/2014/main" id="{537CD3BB-BE96-401C-B9EB-F691ECB2CB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0" y="6235454"/>
            <a:ext cx="245335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dirty="0"/>
              <a:t>The solution is</a:t>
            </a:r>
          </a:p>
        </p:txBody>
      </p:sp>
      <p:sp>
        <p:nvSpPr>
          <p:cNvPr id="32" name="Text Box 8">
            <a:extLst>
              <a:ext uri="{FF2B5EF4-FFF2-40B4-BE49-F238E27FC236}">
                <a16:creationId xmlns:a16="http://schemas.microsoft.com/office/drawing/2014/main" id="{8B6351EA-3A66-4F67-BDFC-82A7EB91AC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31677" y="6242058"/>
            <a:ext cx="245335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dirty="0"/>
              <a:t>0.242 &lt; </a:t>
            </a:r>
            <a:r>
              <a:rPr lang="en-GB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altLang="en-US" dirty="0"/>
              <a:t> &lt; 2.76</a:t>
            </a:r>
          </a:p>
        </p:txBody>
      </p:sp>
      <p:sp>
        <p:nvSpPr>
          <p:cNvPr id="21" name="Rectangle 20">
            <a:hlinkClick r:id="rId3"/>
            <a:extLst>
              <a:ext uri="{FF2B5EF4-FFF2-40B4-BE49-F238E27FC236}">
                <a16:creationId xmlns:a16="http://schemas.microsoft.com/office/drawing/2014/main" id="{5618E1AF-0E4E-4C4A-B679-0A6CBB161F26}"/>
              </a:ext>
            </a:extLst>
          </p:cNvPr>
          <p:cNvSpPr/>
          <p:nvPr/>
        </p:nvSpPr>
        <p:spPr>
          <a:xfrm>
            <a:off x="8101652" y="6142894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Rectangle 21">
            <a:hlinkClick r:id="rId3"/>
            <a:extLst>
              <a:ext uri="{FF2B5EF4-FFF2-40B4-BE49-F238E27FC236}">
                <a16:creationId xmlns:a16="http://schemas.microsoft.com/office/drawing/2014/main" id="{D5AB996C-B495-491B-B37E-7411E21DB458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Text Box 10">
            <a:extLst>
              <a:ext uri="{FF2B5EF4-FFF2-40B4-BE49-F238E27FC236}">
                <a16:creationId xmlns:a16="http://schemas.microsoft.com/office/drawing/2014/main" id="{C614A9AF-EB60-0CE6-075D-A53764D2CC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2166" y="4854635"/>
            <a:ext cx="212750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en-US" dirty="0"/>
              <a:t> = 2.7583057</a:t>
            </a:r>
            <a:endParaRPr lang="en-GB" altLang="en-US" dirty="0"/>
          </a:p>
        </p:txBody>
      </p:sp>
      <p:sp>
        <p:nvSpPr>
          <p:cNvPr id="23" name="Text Box 10">
            <a:extLst>
              <a:ext uri="{FF2B5EF4-FFF2-40B4-BE49-F238E27FC236}">
                <a16:creationId xmlns:a16="http://schemas.microsoft.com/office/drawing/2014/main" id="{B101916E-564F-32E6-C9D1-2C6738243C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1905000"/>
            <a:ext cx="212750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en-US" dirty="0"/>
              <a:t> = 0.2416943</a:t>
            </a:r>
            <a:endParaRPr lang="en-GB" altLang="en-US" dirty="0"/>
          </a:p>
        </p:txBody>
      </p:sp>
      <p:sp>
        <p:nvSpPr>
          <p:cNvPr id="24" name="Text Box 10">
            <a:extLst>
              <a:ext uri="{FF2B5EF4-FFF2-40B4-BE49-F238E27FC236}">
                <a16:creationId xmlns:a16="http://schemas.microsoft.com/office/drawing/2014/main" id="{E0D453D0-095E-D356-2EC4-7712738616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33239" y="2267894"/>
            <a:ext cx="69923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dirty="0"/>
              <a:t>2nd</a:t>
            </a:r>
            <a:endParaRPr lang="en-GB" altLang="en-US" dirty="0"/>
          </a:p>
        </p:txBody>
      </p:sp>
      <p:sp>
        <p:nvSpPr>
          <p:cNvPr id="25" name="Text Box 10">
            <a:extLst>
              <a:ext uri="{FF2B5EF4-FFF2-40B4-BE49-F238E27FC236}">
                <a16:creationId xmlns:a16="http://schemas.microsoft.com/office/drawing/2014/main" id="{32F36D0B-FD10-C9BA-5A54-952B2AAC55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83918" y="2277038"/>
            <a:ext cx="73289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dirty="0"/>
              <a:t>calc</a:t>
            </a:r>
            <a:endParaRPr lang="en-GB" altLang="en-US" dirty="0"/>
          </a:p>
        </p:txBody>
      </p:sp>
      <p:sp>
        <p:nvSpPr>
          <p:cNvPr id="26" name="Text Box 10">
            <a:extLst>
              <a:ext uri="{FF2B5EF4-FFF2-40B4-BE49-F238E27FC236}">
                <a16:creationId xmlns:a16="http://schemas.microsoft.com/office/drawing/2014/main" id="{F6B729D6-FE91-0CAB-6544-606B00CDBC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51933" y="2267894"/>
            <a:ext cx="122822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dirty="0"/>
              <a:t>Press 5</a:t>
            </a:r>
            <a:endParaRPr lang="en-GB" altLang="en-US" dirty="0"/>
          </a:p>
        </p:txBody>
      </p:sp>
      <p:sp>
        <p:nvSpPr>
          <p:cNvPr id="27" name="Text Box 10">
            <a:extLst>
              <a:ext uri="{FF2B5EF4-FFF2-40B4-BE49-F238E27FC236}">
                <a16:creationId xmlns:a16="http://schemas.microsoft.com/office/drawing/2014/main" id="{68D552C5-9863-89FE-5F85-7FEEA0B964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37065" y="2267893"/>
            <a:ext cx="136447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dirty="0"/>
              <a:t>Intersect</a:t>
            </a:r>
            <a:endParaRPr lang="en-GB" altLang="en-US" dirty="0"/>
          </a:p>
        </p:txBody>
      </p:sp>
      <p:sp>
        <p:nvSpPr>
          <p:cNvPr id="28" name="Text Box 10">
            <a:extLst>
              <a:ext uri="{FF2B5EF4-FFF2-40B4-BE49-F238E27FC236}">
                <a16:creationId xmlns:a16="http://schemas.microsoft.com/office/drawing/2014/main" id="{67EE1559-6C4D-E2EE-C268-DDD8A0AFFA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2881" y="2255572"/>
            <a:ext cx="187994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dirty="0"/>
              <a:t>Press</a:t>
            </a:r>
            <a:endParaRPr lang="en-GB" altLang="en-US" dirty="0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682CD071-1552-E72A-CC29-0FA44401D4EB}"/>
              </a:ext>
            </a:extLst>
          </p:cNvPr>
          <p:cNvSpPr/>
          <p:nvPr/>
        </p:nvSpPr>
        <p:spPr>
          <a:xfrm>
            <a:off x="381000" y="2780365"/>
            <a:ext cx="632045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Use the arrow 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►</a:t>
            </a:r>
            <a:r>
              <a:rPr lang="en-GB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to put the cursor on the curve close to the 2nd intersection. 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9ACA28BE-FD66-837B-8E00-D1BA759E2682}"/>
              </a:ext>
            </a:extLst>
          </p:cNvPr>
          <p:cNvSpPr/>
          <p:nvPr/>
        </p:nvSpPr>
        <p:spPr>
          <a:xfrm>
            <a:off x="532166" y="4483646"/>
            <a:ext cx="98242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enter</a:t>
            </a:r>
            <a:endParaRPr lang="en-GB" dirty="0">
              <a:solidFill>
                <a:srgbClr val="01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42ECDE0C-EE44-EF09-1FF4-F77C048ACCB0}"/>
              </a:ext>
            </a:extLst>
          </p:cNvPr>
          <p:cNvSpPr/>
          <p:nvPr/>
        </p:nvSpPr>
        <p:spPr>
          <a:xfrm>
            <a:off x="381000" y="3660339"/>
            <a:ext cx="632045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Use the arrow 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▲</a:t>
            </a:r>
            <a:r>
              <a:rPr lang="en-GB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to put the cursor on the straight line close to the 2nd intersection. </a:t>
            </a:r>
          </a:p>
        </p:txBody>
      </p:sp>
      <p:sp>
        <p:nvSpPr>
          <p:cNvPr id="34" name="Text Box 10">
            <a:extLst>
              <a:ext uri="{FF2B5EF4-FFF2-40B4-BE49-F238E27FC236}">
                <a16:creationId xmlns:a16="http://schemas.microsoft.com/office/drawing/2014/main" id="{C0BD50CB-6B3A-6335-9888-B93448E330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2338" y="3142770"/>
            <a:ext cx="88678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dirty="0"/>
              <a:t>enter</a:t>
            </a:r>
            <a:endParaRPr lang="en-GB" altLang="en-US" dirty="0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AEC75717-4947-802A-C166-3B53B7A58DC5}"/>
              </a:ext>
            </a:extLst>
          </p:cNvPr>
          <p:cNvSpPr/>
          <p:nvPr/>
        </p:nvSpPr>
        <p:spPr>
          <a:xfrm>
            <a:off x="1475168" y="4483646"/>
            <a:ext cx="98242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enter</a:t>
            </a:r>
            <a:endParaRPr lang="en-GB" dirty="0">
              <a:solidFill>
                <a:srgbClr val="01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6" name="Picture 35">
            <a:extLst>
              <a:ext uri="{FF2B5EF4-FFF2-40B4-BE49-F238E27FC236}">
                <a16:creationId xmlns:a16="http://schemas.microsoft.com/office/drawing/2014/main" id="{6FA55C9A-861C-23B1-FE1E-6655D68C073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995160" y="868249"/>
            <a:ext cx="1914792" cy="4458322"/>
          </a:xfrm>
          <a:prstGeom prst="rect">
            <a:avLst/>
          </a:prstGeom>
        </p:spPr>
      </p:pic>
      <p:sp>
        <p:nvSpPr>
          <p:cNvPr id="37" name="Rectangle 36">
            <a:extLst>
              <a:ext uri="{FF2B5EF4-FFF2-40B4-BE49-F238E27FC236}">
                <a16:creationId xmlns:a16="http://schemas.microsoft.com/office/drawing/2014/main" id="{AA90B130-AF2A-7B6F-332D-002892C67070}"/>
              </a:ext>
            </a:extLst>
          </p:cNvPr>
          <p:cNvSpPr/>
          <p:nvPr/>
        </p:nvSpPr>
        <p:spPr>
          <a:xfrm>
            <a:off x="5993961" y="4029671"/>
            <a:ext cx="98242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enter</a:t>
            </a:r>
            <a:endParaRPr lang="en-GB" dirty="0">
              <a:solidFill>
                <a:srgbClr val="01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41006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0" grpId="0"/>
      <p:bldP spid="31" grpId="0"/>
      <p:bldP spid="3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lose up of a cage&#10;&#10;Description automatically generated">
            <a:hlinkClick r:id="rId2"/>
            <a:extLst>
              <a:ext uri="{FF2B5EF4-FFF2-40B4-BE49-F238E27FC236}">
                <a16:creationId xmlns:a16="http://schemas.microsoft.com/office/drawing/2014/main" id="{F1229F4D-42CD-45F9-A346-0BEB3F4D814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9775" y="762000"/>
            <a:ext cx="4572000" cy="293741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834A3044-064E-4F4F-9A40-DCB022A1AF45}"/>
              </a:ext>
            </a:extLst>
          </p:cNvPr>
          <p:cNvSpPr txBox="1"/>
          <p:nvPr/>
        </p:nvSpPr>
        <p:spPr>
          <a:xfrm>
            <a:off x="1524000" y="205115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Thank you for using resources from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3C7B91D-FA43-4DDC-AF24-F0D95F8771D8}"/>
              </a:ext>
            </a:extLst>
          </p:cNvPr>
          <p:cNvSpPr txBox="1"/>
          <p:nvPr/>
        </p:nvSpPr>
        <p:spPr>
          <a:xfrm>
            <a:off x="1816894" y="4050015"/>
            <a:ext cx="58150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https://www.mathssupport.org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F331B16-2188-481D-902D-B24DB2D19006}"/>
              </a:ext>
            </a:extLst>
          </p:cNvPr>
          <p:cNvSpPr txBox="1"/>
          <p:nvPr/>
        </p:nvSpPr>
        <p:spPr>
          <a:xfrm>
            <a:off x="788194" y="4485620"/>
            <a:ext cx="784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If you have a special request, drop us an email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7DDA8DB-4973-4CCB-A3BF-CDF0FC0B875C}"/>
              </a:ext>
            </a:extLst>
          </p:cNvPr>
          <p:cNvSpPr txBox="1"/>
          <p:nvPr/>
        </p:nvSpPr>
        <p:spPr>
          <a:xfrm>
            <a:off x="2286000" y="4896652"/>
            <a:ext cx="48529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info@mathssupport.org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1" name="Rectangle 10">
            <a:hlinkClick r:id="rId5"/>
            <a:extLst>
              <a:ext uri="{FF2B5EF4-FFF2-40B4-BE49-F238E27FC236}">
                <a16:creationId xmlns:a16="http://schemas.microsoft.com/office/drawing/2014/main" id="{385B5B7E-21DC-4261-B654-DEFEDE6D8129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2" name="Rectangle 11">
            <a:hlinkClick r:id="rId5"/>
            <a:extLst>
              <a:ext uri="{FF2B5EF4-FFF2-40B4-BE49-F238E27FC236}">
                <a16:creationId xmlns:a16="http://schemas.microsoft.com/office/drawing/2014/main" id="{F35685D4-CF87-4E82-8D62-66EF53CDEA76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E8983EF-CE04-4600-8A87-8640EEF47371}"/>
              </a:ext>
            </a:extLst>
          </p:cNvPr>
          <p:cNvSpPr txBox="1"/>
          <p:nvPr/>
        </p:nvSpPr>
        <p:spPr>
          <a:xfrm>
            <a:off x="1524000" y="3657600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For more resources visit our website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F8896E2-D8DB-4758-8A10-D5AAB1A6E5AC}"/>
              </a:ext>
            </a:extLst>
          </p:cNvPr>
          <p:cNvSpPr txBox="1"/>
          <p:nvPr/>
        </p:nvSpPr>
        <p:spPr>
          <a:xfrm>
            <a:off x="679170" y="5354223"/>
            <a:ext cx="7848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Get 20% off in your next purchase from our website, just use this code when checkout: </a:t>
            </a: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MSUPPORT_20</a:t>
            </a:r>
            <a:endParaRPr kumimoji="0" lang="en-GB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722818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1ABA3866-642D-4E7E-9EBC-88281CF95431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590550" y="153194"/>
            <a:ext cx="7772400" cy="652461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dirty="0"/>
              <a:t>Quadratic inequalities</a:t>
            </a:r>
            <a:endParaRPr lang="en-GB" altLang="en-US" dirty="0"/>
          </a:p>
        </p:txBody>
      </p:sp>
      <p:sp>
        <p:nvSpPr>
          <p:cNvPr id="8195" name="Text Box 3">
            <a:extLst>
              <a:ext uri="{FF2B5EF4-FFF2-40B4-BE49-F238E27FC236}">
                <a16:creationId xmlns:a16="http://schemas.microsoft.com/office/drawing/2014/main" id="{534DA88D-731F-423C-B8FE-7B3380FEB9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927100"/>
            <a:ext cx="8626475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b="1">
                <a:solidFill>
                  <a:srgbClr val="FF6600"/>
                </a:solidFill>
              </a:rPr>
              <a:t>Quadratic inequalities</a:t>
            </a:r>
            <a:r>
              <a:rPr lang="en-US" altLang="en-US">
                <a:solidFill>
                  <a:schemeClr val="tx1"/>
                </a:solidFill>
              </a:rPr>
              <a:t> contain terms in both </a:t>
            </a:r>
            <a:r>
              <a:rPr lang="en-US" altLang="en-US" i="1">
                <a:solidFill>
                  <a:schemeClr val="tx1"/>
                </a:solidFill>
                <a:latin typeface="Times New Roman" panose="02020603050405020304" pitchFamily="18" charset="0"/>
              </a:rPr>
              <a:t>x</a:t>
            </a:r>
            <a:r>
              <a:rPr lang="en-US" altLang="en-US" baseline="30000">
                <a:solidFill>
                  <a:schemeClr val="tx1"/>
                </a:solidFill>
              </a:rPr>
              <a:t>2</a:t>
            </a:r>
            <a:r>
              <a:rPr lang="en-US" altLang="en-US">
                <a:solidFill>
                  <a:schemeClr val="tx1"/>
                </a:solidFill>
              </a:rPr>
              <a:t> and </a:t>
            </a:r>
            <a:r>
              <a:rPr lang="en-US" altLang="en-US" i="1">
                <a:solidFill>
                  <a:schemeClr val="tx1"/>
                </a:solidFill>
                <a:latin typeface="Times New Roman" panose="02020603050405020304" pitchFamily="18" charset="0"/>
              </a:rPr>
              <a:t>x</a:t>
            </a:r>
            <a:r>
              <a:rPr lang="en-US" altLang="en-US">
                <a:solidFill>
                  <a:schemeClr val="tx1"/>
                </a:solidFill>
              </a:rPr>
              <a:t>. For example:</a:t>
            </a:r>
            <a:endParaRPr lang="en-GB" altLang="en-US">
              <a:solidFill>
                <a:schemeClr val="tx1"/>
              </a:solidFill>
            </a:endParaRPr>
          </a:p>
        </p:txBody>
      </p:sp>
      <p:sp>
        <p:nvSpPr>
          <p:cNvPr id="687108" name="Text Box 4">
            <a:extLst>
              <a:ext uri="{FF2B5EF4-FFF2-40B4-BE49-F238E27FC236}">
                <a16:creationId xmlns:a16="http://schemas.microsoft.com/office/drawing/2014/main" id="{7FA6D4D2-360A-43E1-9174-ACA74AA8E9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70300" y="1600200"/>
            <a:ext cx="19256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i="1" dirty="0">
                <a:latin typeface="Times New Roman" panose="02020603050405020304" pitchFamily="18" charset="0"/>
              </a:rPr>
              <a:t>x</a:t>
            </a:r>
            <a:r>
              <a:rPr lang="en-GB" altLang="en-US" baseline="30000" dirty="0"/>
              <a:t>2</a:t>
            </a:r>
            <a:r>
              <a:rPr lang="en-GB" altLang="en-US" dirty="0"/>
              <a:t> </a:t>
            </a:r>
            <a:r>
              <a:rPr lang="en-US" altLang="en-US" dirty="0"/>
              <a:t>+ </a:t>
            </a:r>
            <a:r>
              <a:rPr lang="en-US" altLang="en-US" i="1" dirty="0">
                <a:latin typeface="Times New Roman" panose="02020603050405020304" pitchFamily="18" charset="0"/>
              </a:rPr>
              <a:t>x</a:t>
            </a:r>
            <a:r>
              <a:rPr lang="en-US" altLang="en-US" dirty="0"/>
              <a:t> – 6 </a:t>
            </a:r>
            <a:r>
              <a:rPr lang="en-GB" altLang="en-US" dirty="0">
                <a:solidFill>
                  <a:schemeClr val="tx1"/>
                </a:solidFill>
              </a:rPr>
              <a:t>≥</a:t>
            </a:r>
            <a:r>
              <a:rPr lang="en-GB" altLang="en-US" dirty="0"/>
              <a:t> </a:t>
            </a:r>
            <a:r>
              <a:rPr lang="en-US" altLang="en-US" dirty="0"/>
              <a:t>0</a:t>
            </a:r>
            <a:endParaRPr lang="en-GB" altLang="en-US" dirty="0"/>
          </a:p>
        </p:txBody>
      </p:sp>
      <p:sp>
        <p:nvSpPr>
          <p:cNvPr id="687109" name="Text Box 5">
            <a:extLst>
              <a:ext uri="{FF2B5EF4-FFF2-40B4-BE49-F238E27FC236}">
                <a16:creationId xmlns:a16="http://schemas.microsoft.com/office/drawing/2014/main" id="{E2341087-DB0A-4756-9942-74D96565C6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2197100"/>
            <a:ext cx="24733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Factorizing gives</a:t>
            </a:r>
            <a:endParaRPr lang="en-GB" altLang="en-US">
              <a:solidFill>
                <a:schemeClr val="tx1"/>
              </a:solidFill>
            </a:endParaRPr>
          </a:p>
        </p:txBody>
      </p:sp>
      <p:sp>
        <p:nvSpPr>
          <p:cNvPr id="687110" name="Text Box 6">
            <a:extLst>
              <a:ext uri="{FF2B5EF4-FFF2-40B4-BE49-F238E27FC236}">
                <a16:creationId xmlns:a16="http://schemas.microsoft.com/office/drawing/2014/main" id="{D7FADD77-37FF-496B-B655-DE4A289613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9925" y="2184400"/>
            <a:ext cx="23891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/>
              <a:t>(</a:t>
            </a:r>
            <a:r>
              <a:rPr lang="en-US" altLang="en-US" i="1">
                <a:latin typeface="Times New Roman" panose="02020603050405020304" pitchFamily="18" charset="0"/>
              </a:rPr>
              <a:t>x</a:t>
            </a:r>
            <a:r>
              <a:rPr lang="en-US" altLang="en-US"/>
              <a:t> + 3)(</a:t>
            </a:r>
            <a:r>
              <a:rPr lang="en-US" altLang="en-US" i="1">
                <a:latin typeface="Times New Roman" panose="02020603050405020304" pitchFamily="18" charset="0"/>
              </a:rPr>
              <a:t>x</a:t>
            </a:r>
            <a:r>
              <a:rPr lang="en-US" altLang="en-US"/>
              <a:t> – 2) </a:t>
            </a:r>
            <a:r>
              <a:rPr lang="en-GB" altLang="en-US">
                <a:solidFill>
                  <a:schemeClr val="tx1"/>
                </a:solidFill>
              </a:rPr>
              <a:t>≥</a:t>
            </a:r>
            <a:r>
              <a:rPr lang="en-GB" altLang="en-US"/>
              <a:t> </a:t>
            </a:r>
            <a:r>
              <a:rPr lang="en-US" altLang="en-US"/>
              <a:t>0</a:t>
            </a:r>
            <a:endParaRPr lang="en-GB" altLang="en-US"/>
          </a:p>
        </p:txBody>
      </p:sp>
      <p:sp>
        <p:nvSpPr>
          <p:cNvPr id="687111" name="Text Box 7">
            <a:extLst>
              <a:ext uri="{FF2B5EF4-FFF2-40B4-BE49-F238E27FC236}">
                <a16:creationId xmlns:a16="http://schemas.microsoft.com/office/drawing/2014/main" id="{0390A4C4-FDB2-4084-9E81-D4E0EDC1D1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2820988"/>
            <a:ext cx="40481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i="1">
                <a:latin typeface="Times New Roman" panose="02020603050405020304" pitchFamily="18" charset="0"/>
              </a:rPr>
              <a:t>x</a:t>
            </a:r>
            <a:r>
              <a:rPr lang="en-GB" altLang="en-US" baseline="30000"/>
              <a:t>2</a:t>
            </a:r>
            <a:r>
              <a:rPr lang="en-GB" altLang="en-US"/>
              <a:t> </a:t>
            </a:r>
            <a:r>
              <a:rPr lang="en-US" altLang="en-US"/>
              <a:t>+ </a:t>
            </a:r>
            <a:r>
              <a:rPr lang="en-US" altLang="en-US" i="1">
                <a:latin typeface="Times New Roman" panose="02020603050405020304" pitchFamily="18" charset="0"/>
              </a:rPr>
              <a:t>x</a:t>
            </a:r>
            <a:r>
              <a:rPr lang="en-US" altLang="en-US"/>
              <a:t> – 6 </a:t>
            </a:r>
            <a:r>
              <a:rPr lang="en-US" altLang="en-US">
                <a:solidFill>
                  <a:schemeClr val="tx1"/>
                </a:solidFill>
              </a:rPr>
              <a:t>is equal to 0 when:</a:t>
            </a:r>
            <a:endParaRPr lang="en-GB" altLang="en-US">
              <a:solidFill>
                <a:schemeClr val="tx1"/>
              </a:solidFill>
            </a:endParaRPr>
          </a:p>
        </p:txBody>
      </p:sp>
      <p:sp>
        <p:nvSpPr>
          <p:cNvPr id="687112" name="Rectangle 8">
            <a:extLst>
              <a:ext uri="{FF2B5EF4-FFF2-40B4-BE49-F238E27FC236}">
                <a16:creationId xmlns:a16="http://schemas.microsoft.com/office/drawing/2014/main" id="{B165C51F-53CF-4955-83C4-BF453C8B00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43200" y="3352800"/>
            <a:ext cx="13509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i="1">
                <a:latin typeface="Times New Roman" panose="02020603050405020304" pitchFamily="18" charset="0"/>
              </a:rPr>
              <a:t>x</a:t>
            </a:r>
            <a:r>
              <a:rPr lang="en-US" altLang="en-US"/>
              <a:t> + 3 = 0</a:t>
            </a:r>
            <a:endParaRPr lang="en-GB" altLang="en-US"/>
          </a:p>
        </p:txBody>
      </p:sp>
      <p:sp>
        <p:nvSpPr>
          <p:cNvPr id="687113" name="Text Box 9">
            <a:extLst>
              <a:ext uri="{FF2B5EF4-FFF2-40B4-BE49-F238E27FC236}">
                <a16:creationId xmlns:a16="http://schemas.microsoft.com/office/drawing/2014/main" id="{28A81BAE-AA2D-430D-B262-9132B849BF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83100" y="3352800"/>
            <a:ext cx="6937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/>
              <a:t>and</a:t>
            </a:r>
            <a:endParaRPr lang="en-GB" altLang="en-US"/>
          </a:p>
        </p:txBody>
      </p:sp>
      <p:sp>
        <p:nvSpPr>
          <p:cNvPr id="687114" name="Rectangle 10">
            <a:extLst>
              <a:ext uri="{FF2B5EF4-FFF2-40B4-BE49-F238E27FC236}">
                <a16:creationId xmlns:a16="http://schemas.microsoft.com/office/drawing/2014/main" id="{45799DD0-B0ED-4368-BD69-B63FD2389F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65775" y="3352800"/>
            <a:ext cx="13430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i="1">
                <a:latin typeface="Times New Roman" panose="02020603050405020304" pitchFamily="18" charset="0"/>
              </a:rPr>
              <a:t>x</a:t>
            </a:r>
            <a:r>
              <a:rPr lang="en-US" altLang="en-US"/>
              <a:t> – 2 = 0</a:t>
            </a:r>
            <a:endParaRPr lang="en-GB" altLang="en-US"/>
          </a:p>
        </p:txBody>
      </p:sp>
      <p:sp>
        <p:nvSpPr>
          <p:cNvPr id="687115" name="Text Box 11">
            <a:extLst>
              <a:ext uri="{FF2B5EF4-FFF2-40B4-BE49-F238E27FC236}">
                <a16:creationId xmlns:a16="http://schemas.microsoft.com/office/drawing/2014/main" id="{EB59E3D6-C970-4F80-B72D-C2F2B24251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4267200"/>
            <a:ext cx="72009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These values give the end points of the solution set:</a:t>
            </a:r>
            <a:endParaRPr lang="en-GB" altLang="en-US">
              <a:solidFill>
                <a:schemeClr val="tx1"/>
              </a:solidFill>
            </a:endParaRPr>
          </a:p>
        </p:txBody>
      </p:sp>
      <p:sp>
        <p:nvSpPr>
          <p:cNvPr id="687116" name="Text Box 12">
            <a:extLst>
              <a:ext uri="{FF2B5EF4-FFF2-40B4-BE49-F238E27FC236}">
                <a16:creationId xmlns:a16="http://schemas.microsoft.com/office/drawing/2014/main" id="{1AED797B-7498-43EF-A142-A7CE1BEBDA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60725" y="3733800"/>
            <a:ext cx="1004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i="1">
                <a:latin typeface="Times New Roman" panose="02020603050405020304" pitchFamily="18" charset="0"/>
              </a:rPr>
              <a:t>x</a:t>
            </a:r>
            <a:r>
              <a:rPr lang="en-US" altLang="en-US"/>
              <a:t> = –3</a:t>
            </a:r>
            <a:endParaRPr lang="en-GB" altLang="en-US"/>
          </a:p>
        </p:txBody>
      </p:sp>
      <p:sp>
        <p:nvSpPr>
          <p:cNvPr id="687117" name="Text Box 13">
            <a:extLst>
              <a:ext uri="{FF2B5EF4-FFF2-40B4-BE49-F238E27FC236}">
                <a16:creationId xmlns:a16="http://schemas.microsoft.com/office/drawing/2014/main" id="{657E23BD-28A9-45B5-9913-78CA0CACE6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72188" y="3768725"/>
            <a:ext cx="8350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i="1">
                <a:latin typeface="Times New Roman" panose="02020603050405020304" pitchFamily="18" charset="0"/>
              </a:rPr>
              <a:t>x</a:t>
            </a:r>
            <a:r>
              <a:rPr lang="en-US" altLang="en-US"/>
              <a:t> = 2</a:t>
            </a:r>
            <a:endParaRPr lang="en-GB" altLang="en-US"/>
          </a:p>
        </p:txBody>
      </p:sp>
      <p:grpSp>
        <p:nvGrpSpPr>
          <p:cNvPr id="2" name="Group 14">
            <a:extLst>
              <a:ext uri="{FF2B5EF4-FFF2-40B4-BE49-F238E27FC236}">
                <a16:creationId xmlns:a16="http://schemas.microsoft.com/office/drawing/2014/main" id="{756C2E86-FCAF-4039-9843-422C8465F94C}"/>
              </a:ext>
            </a:extLst>
          </p:cNvPr>
          <p:cNvGrpSpPr>
            <a:grpSpLocks/>
          </p:cNvGrpSpPr>
          <p:nvPr/>
        </p:nvGrpSpPr>
        <p:grpSpPr bwMode="auto">
          <a:xfrm>
            <a:off x="425450" y="5208588"/>
            <a:ext cx="8291513" cy="609600"/>
            <a:chOff x="268" y="3425"/>
            <a:chExt cx="5223" cy="384"/>
          </a:xfrm>
        </p:grpSpPr>
        <p:sp>
          <p:nvSpPr>
            <p:cNvPr id="8210" name="Line 15">
              <a:extLst>
                <a:ext uri="{FF2B5EF4-FFF2-40B4-BE49-F238E27FC236}">
                  <a16:creationId xmlns:a16="http://schemas.microsoft.com/office/drawing/2014/main" id="{53C8D2CB-E6D8-4C18-A61F-ABD132D2711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38" y="3425"/>
              <a:ext cx="513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211" name="Line 16">
              <a:extLst>
                <a:ext uri="{FF2B5EF4-FFF2-40B4-BE49-F238E27FC236}">
                  <a16:creationId xmlns:a16="http://schemas.microsoft.com/office/drawing/2014/main" id="{80D22A73-4969-4481-8F9E-DE9D91FBE8E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4" y="3425"/>
              <a:ext cx="0" cy="9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212" name="Line 17">
              <a:extLst>
                <a:ext uri="{FF2B5EF4-FFF2-40B4-BE49-F238E27FC236}">
                  <a16:creationId xmlns:a16="http://schemas.microsoft.com/office/drawing/2014/main" id="{817B1FAF-77DC-4437-BA2F-8A49B8D8F8B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28" y="3425"/>
              <a:ext cx="0" cy="9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213" name="Line 18">
              <a:extLst>
                <a:ext uri="{FF2B5EF4-FFF2-40B4-BE49-F238E27FC236}">
                  <a16:creationId xmlns:a16="http://schemas.microsoft.com/office/drawing/2014/main" id="{2695F182-8DD9-4938-ABA0-BE60FC6392C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22" y="3425"/>
              <a:ext cx="0" cy="9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214" name="Line 19">
              <a:extLst>
                <a:ext uri="{FF2B5EF4-FFF2-40B4-BE49-F238E27FC236}">
                  <a16:creationId xmlns:a16="http://schemas.microsoft.com/office/drawing/2014/main" id="{16E531B8-0861-4DE7-8146-3121A5A3E61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17" y="3425"/>
              <a:ext cx="0" cy="9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215" name="Line 20">
              <a:extLst>
                <a:ext uri="{FF2B5EF4-FFF2-40B4-BE49-F238E27FC236}">
                  <a16:creationId xmlns:a16="http://schemas.microsoft.com/office/drawing/2014/main" id="{1A792AA7-BE04-4A89-8D8E-243417B0145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11" y="3425"/>
              <a:ext cx="0" cy="9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216" name="Line 21">
              <a:extLst>
                <a:ext uri="{FF2B5EF4-FFF2-40B4-BE49-F238E27FC236}">
                  <a16:creationId xmlns:a16="http://schemas.microsoft.com/office/drawing/2014/main" id="{C8A09639-C590-4F18-8C17-9DDBB4BBA3C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06" y="3425"/>
              <a:ext cx="0" cy="9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217" name="Line 22">
              <a:extLst>
                <a:ext uri="{FF2B5EF4-FFF2-40B4-BE49-F238E27FC236}">
                  <a16:creationId xmlns:a16="http://schemas.microsoft.com/office/drawing/2014/main" id="{AE0FC5D9-87F9-40B7-947E-0F0707E0776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00" y="3425"/>
              <a:ext cx="0" cy="9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218" name="Line 23">
              <a:extLst>
                <a:ext uri="{FF2B5EF4-FFF2-40B4-BE49-F238E27FC236}">
                  <a16:creationId xmlns:a16="http://schemas.microsoft.com/office/drawing/2014/main" id="{DB2B36A8-5A58-4383-A143-2C77B4D453E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894" y="3425"/>
              <a:ext cx="0" cy="9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219" name="Line 24">
              <a:extLst>
                <a:ext uri="{FF2B5EF4-FFF2-40B4-BE49-F238E27FC236}">
                  <a16:creationId xmlns:a16="http://schemas.microsoft.com/office/drawing/2014/main" id="{1B250E5D-E1A4-40A6-801A-2169F19EA26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89" y="3425"/>
              <a:ext cx="0" cy="9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220" name="Line 25">
              <a:extLst>
                <a:ext uri="{FF2B5EF4-FFF2-40B4-BE49-F238E27FC236}">
                  <a16:creationId xmlns:a16="http://schemas.microsoft.com/office/drawing/2014/main" id="{E23A469D-85F0-4C62-894D-E9249977B41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883" y="3425"/>
              <a:ext cx="0" cy="9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221" name="Line 26">
              <a:extLst>
                <a:ext uri="{FF2B5EF4-FFF2-40B4-BE49-F238E27FC236}">
                  <a16:creationId xmlns:a16="http://schemas.microsoft.com/office/drawing/2014/main" id="{05CB23A1-AC2C-459A-818F-0E5CF8D396F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378" y="3425"/>
              <a:ext cx="0" cy="9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222" name="Text Box 27">
              <a:extLst>
                <a:ext uri="{FF2B5EF4-FFF2-40B4-BE49-F238E27FC236}">
                  <a16:creationId xmlns:a16="http://schemas.microsoft.com/office/drawing/2014/main" id="{B04DF32A-8C5F-4640-B4E7-C11E20437F5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8" y="3521"/>
              <a:ext cx="33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altLang="en-US"/>
                <a:t>–5</a:t>
              </a:r>
            </a:p>
          </p:txBody>
        </p:sp>
        <p:sp>
          <p:nvSpPr>
            <p:cNvPr id="8223" name="Text Box 28">
              <a:extLst>
                <a:ext uri="{FF2B5EF4-FFF2-40B4-BE49-F238E27FC236}">
                  <a16:creationId xmlns:a16="http://schemas.microsoft.com/office/drawing/2014/main" id="{87775361-3037-493D-AD34-D2A355F0C27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63" y="3521"/>
              <a:ext cx="33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altLang="en-US"/>
                <a:t>–4</a:t>
              </a:r>
            </a:p>
          </p:txBody>
        </p:sp>
        <p:sp>
          <p:nvSpPr>
            <p:cNvPr id="8224" name="Text Box 29">
              <a:extLst>
                <a:ext uri="{FF2B5EF4-FFF2-40B4-BE49-F238E27FC236}">
                  <a16:creationId xmlns:a16="http://schemas.microsoft.com/office/drawing/2014/main" id="{A00568D5-33E1-4965-8626-33F30516022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56" y="3521"/>
              <a:ext cx="33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altLang="en-US"/>
                <a:t>–3</a:t>
              </a:r>
            </a:p>
          </p:txBody>
        </p:sp>
        <p:sp>
          <p:nvSpPr>
            <p:cNvPr id="8225" name="Text Box 30">
              <a:extLst>
                <a:ext uri="{FF2B5EF4-FFF2-40B4-BE49-F238E27FC236}">
                  <a16:creationId xmlns:a16="http://schemas.microsoft.com/office/drawing/2014/main" id="{AB21A11A-BB1F-4B22-8F88-18BB88E05C4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50" y="3521"/>
              <a:ext cx="33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altLang="en-US"/>
                <a:t>–2</a:t>
              </a:r>
            </a:p>
          </p:txBody>
        </p:sp>
        <p:sp>
          <p:nvSpPr>
            <p:cNvPr id="8226" name="Text Box 31">
              <a:extLst>
                <a:ext uri="{FF2B5EF4-FFF2-40B4-BE49-F238E27FC236}">
                  <a16:creationId xmlns:a16="http://schemas.microsoft.com/office/drawing/2014/main" id="{F7776D18-2AA8-4F31-88D4-B8D8A148855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45" y="3521"/>
              <a:ext cx="33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altLang="en-US"/>
                <a:t>–1</a:t>
              </a:r>
            </a:p>
          </p:txBody>
        </p:sp>
        <p:sp>
          <p:nvSpPr>
            <p:cNvPr id="8227" name="Text Box 32">
              <a:extLst>
                <a:ext uri="{FF2B5EF4-FFF2-40B4-BE49-F238E27FC236}">
                  <a16:creationId xmlns:a16="http://schemas.microsoft.com/office/drawing/2014/main" id="{47728538-4F18-47EE-A365-A6703E846F5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96" y="3521"/>
              <a:ext cx="223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altLang="en-US"/>
                <a:t>0</a:t>
              </a:r>
            </a:p>
          </p:txBody>
        </p:sp>
        <p:sp>
          <p:nvSpPr>
            <p:cNvPr id="8228" name="Text Box 33">
              <a:extLst>
                <a:ext uri="{FF2B5EF4-FFF2-40B4-BE49-F238E27FC236}">
                  <a16:creationId xmlns:a16="http://schemas.microsoft.com/office/drawing/2014/main" id="{4515EFB0-7A1B-4A1E-A17B-7B3820D0BC6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283" y="3521"/>
              <a:ext cx="223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altLang="en-US"/>
                <a:t>1</a:t>
              </a:r>
            </a:p>
          </p:txBody>
        </p:sp>
        <p:sp>
          <p:nvSpPr>
            <p:cNvPr id="8229" name="Text Box 34">
              <a:extLst>
                <a:ext uri="{FF2B5EF4-FFF2-40B4-BE49-F238E27FC236}">
                  <a16:creationId xmlns:a16="http://schemas.microsoft.com/office/drawing/2014/main" id="{0E273148-1A10-4004-AAB3-014182F98FC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781" y="3521"/>
              <a:ext cx="223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altLang="en-US"/>
                <a:t>2</a:t>
              </a:r>
            </a:p>
          </p:txBody>
        </p:sp>
        <p:sp>
          <p:nvSpPr>
            <p:cNvPr id="8230" name="Text Box 35">
              <a:extLst>
                <a:ext uri="{FF2B5EF4-FFF2-40B4-BE49-F238E27FC236}">
                  <a16:creationId xmlns:a16="http://schemas.microsoft.com/office/drawing/2014/main" id="{78AB0858-2D21-4186-BB7F-DB88904E046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74" y="3521"/>
              <a:ext cx="223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altLang="en-US"/>
                <a:t>3</a:t>
              </a:r>
            </a:p>
          </p:txBody>
        </p:sp>
        <p:sp>
          <p:nvSpPr>
            <p:cNvPr id="8231" name="Text Box 36">
              <a:extLst>
                <a:ext uri="{FF2B5EF4-FFF2-40B4-BE49-F238E27FC236}">
                  <a16:creationId xmlns:a16="http://schemas.microsoft.com/office/drawing/2014/main" id="{E1E475EC-45B5-4657-9625-9AEB736720A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771" y="3521"/>
              <a:ext cx="223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altLang="en-US"/>
                <a:t>4</a:t>
              </a:r>
            </a:p>
          </p:txBody>
        </p:sp>
        <p:sp>
          <p:nvSpPr>
            <p:cNvPr id="8232" name="Text Box 37">
              <a:extLst>
                <a:ext uri="{FF2B5EF4-FFF2-40B4-BE49-F238E27FC236}">
                  <a16:creationId xmlns:a16="http://schemas.microsoft.com/office/drawing/2014/main" id="{67BDC9EC-B1D7-4DC9-935B-66AA791C6E6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268" y="3521"/>
              <a:ext cx="223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altLang="en-US"/>
                <a:t>5</a:t>
              </a:r>
            </a:p>
          </p:txBody>
        </p:sp>
      </p:grpSp>
      <p:sp>
        <p:nvSpPr>
          <p:cNvPr id="687142" name="Oval 38">
            <a:extLst>
              <a:ext uri="{FF2B5EF4-FFF2-40B4-BE49-F238E27FC236}">
                <a16:creationId xmlns:a16="http://schemas.microsoft.com/office/drawing/2014/main" id="{610035D3-3EE4-405D-B8A8-F4AE4ACE32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86475" y="4953000"/>
            <a:ext cx="179388" cy="179388"/>
          </a:xfrm>
          <a:prstGeom prst="ellipse">
            <a:avLst/>
          </a:prstGeom>
          <a:solidFill>
            <a:srgbClr val="FF8E41"/>
          </a:solidFill>
          <a:ln w="28575">
            <a:solidFill>
              <a:srgbClr val="FF6600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687143" name="Oval 39">
            <a:extLst>
              <a:ext uri="{FF2B5EF4-FFF2-40B4-BE49-F238E27FC236}">
                <a16:creationId xmlns:a16="http://schemas.microsoft.com/office/drawing/2014/main" id="{E769ADB5-C85B-4256-8917-1CE900A44F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63763" y="4953000"/>
            <a:ext cx="179387" cy="179388"/>
          </a:xfrm>
          <a:prstGeom prst="ellipse">
            <a:avLst/>
          </a:prstGeom>
          <a:solidFill>
            <a:srgbClr val="FF8E41"/>
          </a:solidFill>
          <a:ln w="28575">
            <a:solidFill>
              <a:srgbClr val="FF6600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" name="Rectangle 2">
            <a:hlinkClick r:id="rId3"/>
            <a:extLst>
              <a:ext uri="{FF2B5EF4-FFF2-40B4-BE49-F238E27FC236}">
                <a16:creationId xmlns:a16="http://schemas.microsoft.com/office/drawing/2014/main" id="{7D38F6ED-98EE-4026-9EEB-D5BA00DE2FE0}"/>
              </a:ext>
            </a:extLst>
          </p:cNvPr>
          <p:cNvSpPr/>
          <p:nvPr/>
        </p:nvSpPr>
        <p:spPr>
          <a:xfrm>
            <a:off x="8101652" y="6142894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ectangle 3">
            <a:hlinkClick r:id="rId3"/>
            <a:extLst>
              <a:ext uri="{FF2B5EF4-FFF2-40B4-BE49-F238E27FC236}">
                <a16:creationId xmlns:a16="http://schemas.microsoft.com/office/drawing/2014/main" id="{8919B1EA-3A02-4DB8-8D05-0D5CAB66365D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7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7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7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7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7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7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7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7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7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7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7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7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7108" grpId="0"/>
      <p:bldP spid="687109" grpId="0" autoUpdateAnimBg="0"/>
      <p:bldP spid="687110" grpId="0" autoUpdateAnimBg="0"/>
      <p:bldP spid="687111" grpId="0" autoUpdateAnimBg="0"/>
      <p:bldP spid="687112" grpId="0" autoUpdateAnimBg="0"/>
      <p:bldP spid="687113" grpId="0" autoUpdateAnimBg="0"/>
      <p:bldP spid="687114" grpId="0" autoUpdateAnimBg="0"/>
      <p:bldP spid="687115" grpId="0" autoUpdateAnimBg="0"/>
      <p:bldP spid="687116" grpId="0" autoUpdateAnimBg="0"/>
      <p:bldP spid="687117" grpId="0" autoUpdateAnimBg="0"/>
      <p:bldP spid="687142" grpId="0" animBg="1"/>
      <p:bldP spid="68714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CD51FBBC-8B51-4281-BA87-DB78BD28776A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914400" y="274638"/>
            <a:ext cx="7772400" cy="650875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dirty="0"/>
              <a:t>Quadratic inequalities</a:t>
            </a:r>
            <a:endParaRPr lang="en-GB" altLang="en-US" dirty="0"/>
          </a:p>
        </p:txBody>
      </p:sp>
      <p:sp>
        <p:nvSpPr>
          <p:cNvPr id="9219" name="Text Box 3">
            <a:extLst>
              <a:ext uri="{FF2B5EF4-FFF2-40B4-BE49-F238E27FC236}">
                <a16:creationId xmlns:a16="http://schemas.microsoft.com/office/drawing/2014/main" id="{9CA849C9-793F-47D5-B71F-73497A7BC5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927100"/>
            <a:ext cx="8626475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/>
              <a:t>To find the solution set we can substitute a value from each of the following three regions:</a:t>
            </a:r>
            <a:endParaRPr lang="en-GB" altLang="en-US" sz="3200">
              <a:solidFill>
                <a:schemeClr val="tx1"/>
              </a:solidFill>
            </a:endParaRPr>
          </a:p>
        </p:txBody>
      </p:sp>
      <p:sp>
        <p:nvSpPr>
          <p:cNvPr id="689156" name="Text Box 4">
            <a:extLst>
              <a:ext uri="{FF2B5EF4-FFF2-40B4-BE49-F238E27FC236}">
                <a16:creationId xmlns:a16="http://schemas.microsoft.com/office/drawing/2014/main" id="{20626F99-5B89-4812-9071-1EF19D81CE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3657600"/>
            <a:ext cx="57070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/>
              <a:t>into the original inequality  </a:t>
            </a:r>
            <a:r>
              <a:rPr lang="en-GB" altLang="en-US" i="1">
                <a:latin typeface="Times New Roman" panose="02020603050405020304" pitchFamily="18" charset="0"/>
              </a:rPr>
              <a:t>x</a:t>
            </a:r>
            <a:r>
              <a:rPr lang="en-GB" altLang="en-US" baseline="30000"/>
              <a:t>2</a:t>
            </a:r>
            <a:r>
              <a:rPr lang="en-GB" altLang="en-US"/>
              <a:t> </a:t>
            </a:r>
            <a:r>
              <a:rPr lang="en-US" altLang="en-US"/>
              <a:t>+ </a:t>
            </a:r>
            <a:r>
              <a:rPr lang="en-US" altLang="en-US" i="1">
                <a:latin typeface="Times New Roman" panose="02020603050405020304" pitchFamily="18" charset="0"/>
              </a:rPr>
              <a:t>x</a:t>
            </a:r>
            <a:r>
              <a:rPr lang="en-US" altLang="en-US"/>
              <a:t> – 6 </a:t>
            </a:r>
            <a:r>
              <a:rPr lang="en-GB" altLang="en-US">
                <a:solidFill>
                  <a:schemeClr val="tx1"/>
                </a:solidFill>
              </a:rPr>
              <a:t>≥</a:t>
            </a:r>
            <a:r>
              <a:rPr lang="en-GB" altLang="en-US"/>
              <a:t> </a:t>
            </a:r>
            <a:r>
              <a:rPr lang="en-US" altLang="en-US"/>
              <a:t>0</a:t>
            </a:r>
            <a:r>
              <a:rPr lang="en-GB" altLang="en-US"/>
              <a:t>.</a:t>
            </a:r>
            <a:r>
              <a:rPr lang="en-US" altLang="en-US"/>
              <a:t> </a:t>
            </a:r>
            <a:endParaRPr lang="en-GB" altLang="en-US"/>
          </a:p>
        </p:txBody>
      </p:sp>
      <p:sp>
        <p:nvSpPr>
          <p:cNvPr id="689157" name="Text Box 5">
            <a:extLst>
              <a:ext uri="{FF2B5EF4-FFF2-40B4-BE49-F238E27FC236}">
                <a16:creationId xmlns:a16="http://schemas.microsoft.com/office/drawing/2014/main" id="{E4E225B4-BB18-45D8-8EC2-89FA6ED8FF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4191000"/>
            <a:ext cx="19700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/>
              <a:t>When </a:t>
            </a:r>
            <a:r>
              <a:rPr lang="en-US" altLang="en-US" i="1">
                <a:latin typeface="Times New Roman" panose="02020603050405020304" pitchFamily="18" charset="0"/>
              </a:rPr>
              <a:t>x</a:t>
            </a:r>
            <a:r>
              <a:rPr lang="en-US" altLang="en-US"/>
              <a:t> = –4:</a:t>
            </a:r>
            <a:endParaRPr lang="en-GB" altLang="en-US"/>
          </a:p>
        </p:txBody>
      </p:sp>
      <p:grpSp>
        <p:nvGrpSpPr>
          <p:cNvPr id="9222" name="Group 6">
            <a:extLst>
              <a:ext uri="{FF2B5EF4-FFF2-40B4-BE49-F238E27FC236}">
                <a16:creationId xmlns:a16="http://schemas.microsoft.com/office/drawing/2014/main" id="{80396393-AE49-4563-8059-A0B0AEC6B9A4}"/>
              </a:ext>
            </a:extLst>
          </p:cNvPr>
          <p:cNvGrpSpPr>
            <a:grpSpLocks/>
          </p:cNvGrpSpPr>
          <p:nvPr/>
        </p:nvGrpSpPr>
        <p:grpSpPr bwMode="auto">
          <a:xfrm>
            <a:off x="425450" y="2970213"/>
            <a:ext cx="8291513" cy="609600"/>
            <a:chOff x="268" y="3425"/>
            <a:chExt cx="5223" cy="384"/>
          </a:xfrm>
        </p:grpSpPr>
        <p:sp>
          <p:nvSpPr>
            <p:cNvPr id="9244" name="Line 7">
              <a:extLst>
                <a:ext uri="{FF2B5EF4-FFF2-40B4-BE49-F238E27FC236}">
                  <a16:creationId xmlns:a16="http://schemas.microsoft.com/office/drawing/2014/main" id="{47A09468-1DB8-4149-B6EB-DF983505DE2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38" y="3425"/>
              <a:ext cx="513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45" name="Line 8">
              <a:extLst>
                <a:ext uri="{FF2B5EF4-FFF2-40B4-BE49-F238E27FC236}">
                  <a16:creationId xmlns:a16="http://schemas.microsoft.com/office/drawing/2014/main" id="{FA6999CF-F572-499D-8747-CB28B86017A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4" y="3425"/>
              <a:ext cx="0" cy="9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46" name="Line 9">
              <a:extLst>
                <a:ext uri="{FF2B5EF4-FFF2-40B4-BE49-F238E27FC236}">
                  <a16:creationId xmlns:a16="http://schemas.microsoft.com/office/drawing/2014/main" id="{285F61E6-95AA-4589-A3EA-349AB126675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28" y="3425"/>
              <a:ext cx="0" cy="9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47" name="Line 10">
              <a:extLst>
                <a:ext uri="{FF2B5EF4-FFF2-40B4-BE49-F238E27FC236}">
                  <a16:creationId xmlns:a16="http://schemas.microsoft.com/office/drawing/2014/main" id="{9D9CC964-2392-416B-98B4-A2EF3B993B5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22" y="3425"/>
              <a:ext cx="0" cy="9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48" name="Line 11">
              <a:extLst>
                <a:ext uri="{FF2B5EF4-FFF2-40B4-BE49-F238E27FC236}">
                  <a16:creationId xmlns:a16="http://schemas.microsoft.com/office/drawing/2014/main" id="{D0ED8D03-F6D5-4C21-B93D-7E230DAC207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17" y="3425"/>
              <a:ext cx="0" cy="9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49" name="Line 12">
              <a:extLst>
                <a:ext uri="{FF2B5EF4-FFF2-40B4-BE49-F238E27FC236}">
                  <a16:creationId xmlns:a16="http://schemas.microsoft.com/office/drawing/2014/main" id="{09AC3C62-0155-4BB0-817A-CD25078DBD8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11" y="3425"/>
              <a:ext cx="0" cy="9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50" name="Line 13">
              <a:extLst>
                <a:ext uri="{FF2B5EF4-FFF2-40B4-BE49-F238E27FC236}">
                  <a16:creationId xmlns:a16="http://schemas.microsoft.com/office/drawing/2014/main" id="{D878B777-5D6F-470D-A198-6C8DE33053C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06" y="3425"/>
              <a:ext cx="0" cy="9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51" name="Line 14">
              <a:extLst>
                <a:ext uri="{FF2B5EF4-FFF2-40B4-BE49-F238E27FC236}">
                  <a16:creationId xmlns:a16="http://schemas.microsoft.com/office/drawing/2014/main" id="{619FB5D4-6D7D-45B8-83F4-80DE0889C75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00" y="3425"/>
              <a:ext cx="0" cy="9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52" name="Line 15">
              <a:extLst>
                <a:ext uri="{FF2B5EF4-FFF2-40B4-BE49-F238E27FC236}">
                  <a16:creationId xmlns:a16="http://schemas.microsoft.com/office/drawing/2014/main" id="{066E8121-B0C6-49A7-92E2-8DC6A059188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894" y="3425"/>
              <a:ext cx="0" cy="9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53" name="Line 16">
              <a:extLst>
                <a:ext uri="{FF2B5EF4-FFF2-40B4-BE49-F238E27FC236}">
                  <a16:creationId xmlns:a16="http://schemas.microsoft.com/office/drawing/2014/main" id="{50DFB21A-C80D-4078-9E00-67292A25738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89" y="3425"/>
              <a:ext cx="0" cy="9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54" name="Line 17">
              <a:extLst>
                <a:ext uri="{FF2B5EF4-FFF2-40B4-BE49-F238E27FC236}">
                  <a16:creationId xmlns:a16="http://schemas.microsoft.com/office/drawing/2014/main" id="{8F1C4801-828B-482F-AEC4-6ECE66B22AD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883" y="3425"/>
              <a:ext cx="0" cy="9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55" name="Line 18">
              <a:extLst>
                <a:ext uri="{FF2B5EF4-FFF2-40B4-BE49-F238E27FC236}">
                  <a16:creationId xmlns:a16="http://schemas.microsoft.com/office/drawing/2014/main" id="{8250B38E-7ED7-4CEF-B7CC-1FFB11C191A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378" y="3425"/>
              <a:ext cx="0" cy="9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56" name="Text Box 19">
              <a:extLst>
                <a:ext uri="{FF2B5EF4-FFF2-40B4-BE49-F238E27FC236}">
                  <a16:creationId xmlns:a16="http://schemas.microsoft.com/office/drawing/2014/main" id="{CA14604B-7A9D-40A6-A458-18338501800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8" y="3521"/>
              <a:ext cx="33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altLang="en-US"/>
                <a:t>–5</a:t>
              </a:r>
            </a:p>
          </p:txBody>
        </p:sp>
        <p:sp>
          <p:nvSpPr>
            <p:cNvPr id="9257" name="Text Box 20">
              <a:extLst>
                <a:ext uri="{FF2B5EF4-FFF2-40B4-BE49-F238E27FC236}">
                  <a16:creationId xmlns:a16="http://schemas.microsoft.com/office/drawing/2014/main" id="{C119A3AD-D1ED-438B-BB9D-20216887F94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63" y="3521"/>
              <a:ext cx="33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altLang="en-US"/>
                <a:t>–4</a:t>
              </a:r>
            </a:p>
          </p:txBody>
        </p:sp>
        <p:sp>
          <p:nvSpPr>
            <p:cNvPr id="9258" name="Text Box 21">
              <a:extLst>
                <a:ext uri="{FF2B5EF4-FFF2-40B4-BE49-F238E27FC236}">
                  <a16:creationId xmlns:a16="http://schemas.microsoft.com/office/drawing/2014/main" id="{0E88BA2D-7FF5-4791-94C3-1BE0E966A1A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56" y="3521"/>
              <a:ext cx="33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altLang="en-US"/>
                <a:t>–3</a:t>
              </a:r>
            </a:p>
          </p:txBody>
        </p:sp>
        <p:sp>
          <p:nvSpPr>
            <p:cNvPr id="9259" name="Text Box 22">
              <a:extLst>
                <a:ext uri="{FF2B5EF4-FFF2-40B4-BE49-F238E27FC236}">
                  <a16:creationId xmlns:a16="http://schemas.microsoft.com/office/drawing/2014/main" id="{C2B911C8-332C-4E1F-BE9B-A26312C384D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50" y="3521"/>
              <a:ext cx="33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altLang="en-US"/>
                <a:t>–2</a:t>
              </a:r>
            </a:p>
          </p:txBody>
        </p:sp>
        <p:sp>
          <p:nvSpPr>
            <p:cNvPr id="9260" name="Text Box 23">
              <a:extLst>
                <a:ext uri="{FF2B5EF4-FFF2-40B4-BE49-F238E27FC236}">
                  <a16:creationId xmlns:a16="http://schemas.microsoft.com/office/drawing/2014/main" id="{590E2049-65E6-410E-BC1E-228EAE029F6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45" y="3521"/>
              <a:ext cx="33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altLang="en-US"/>
                <a:t>–1</a:t>
              </a:r>
            </a:p>
          </p:txBody>
        </p:sp>
        <p:sp>
          <p:nvSpPr>
            <p:cNvPr id="9261" name="Text Box 24">
              <a:extLst>
                <a:ext uri="{FF2B5EF4-FFF2-40B4-BE49-F238E27FC236}">
                  <a16:creationId xmlns:a16="http://schemas.microsoft.com/office/drawing/2014/main" id="{805DDF9D-8E69-4986-B5F1-78B9E953A30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96" y="3521"/>
              <a:ext cx="223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altLang="en-US"/>
                <a:t>0</a:t>
              </a:r>
            </a:p>
          </p:txBody>
        </p:sp>
        <p:sp>
          <p:nvSpPr>
            <p:cNvPr id="9262" name="Text Box 25">
              <a:extLst>
                <a:ext uri="{FF2B5EF4-FFF2-40B4-BE49-F238E27FC236}">
                  <a16:creationId xmlns:a16="http://schemas.microsoft.com/office/drawing/2014/main" id="{43DDD688-2423-4E2B-BFFE-C9C66645A6D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283" y="3521"/>
              <a:ext cx="223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altLang="en-US"/>
                <a:t>1</a:t>
              </a:r>
            </a:p>
          </p:txBody>
        </p:sp>
        <p:sp>
          <p:nvSpPr>
            <p:cNvPr id="9263" name="Text Box 26">
              <a:extLst>
                <a:ext uri="{FF2B5EF4-FFF2-40B4-BE49-F238E27FC236}">
                  <a16:creationId xmlns:a16="http://schemas.microsoft.com/office/drawing/2014/main" id="{C90B61BE-9F20-4F69-A061-0F7BADCC6AE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781" y="3521"/>
              <a:ext cx="223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altLang="en-US"/>
                <a:t>2</a:t>
              </a:r>
            </a:p>
          </p:txBody>
        </p:sp>
        <p:sp>
          <p:nvSpPr>
            <p:cNvPr id="9264" name="Text Box 27">
              <a:extLst>
                <a:ext uri="{FF2B5EF4-FFF2-40B4-BE49-F238E27FC236}">
                  <a16:creationId xmlns:a16="http://schemas.microsoft.com/office/drawing/2014/main" id="{41F2FCB1-5ADE-481F-BB41-4517F483FEA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74" y="3521"/>
              <a:ext cx="223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altLang="en-US"/>
                <a:t>3</a:t>
              </a:r>
            </a:p>
          </p:txBody>
        </p:sp>
        <p:sp>
          <p:nvSpPr>
            <p:cNvPr id="9265" name="Text Box 28">
              <a:extLst>
                <a:ext uri="{FF2B5EF4-FFF2-40B4-BE49-F238E27FC236}">
                  <a16:creationId xmlns:a16="http://schemas.microsoft.com/office/drawing/2014/main" id="{915271F5-3CEE-4E6A-B1DB-3EE3FBD47F5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771" y="3521"/>
              <a:ext cx="223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altLang="en-US"/>
                <a:t>4</a:t>
              </a:r>
            </a:p>
          </p:txBody>
        </p:sp>
        <p:sp>
          <p:nvSpPr>
            <p:cNvPr id="9266" name="Text Box 29">
              <a:extLst>
                <a:ext uri="{FF2B5EF4-FFF2-40B4-BE49-F238E27FC236}">
                  <a16:creationId xmlns:a16="http://schemas.microsoft.com/office/drawing/2014/main" id="{9500454E-B49B-45CD-B3E7-E7CA016A9A6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268" y="3521"/>
              <a:ext cx="223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altLang="en-US"/>
                <a:t>5</a:t>
              </a:r>
            </a:p>
          </p:txBody>
        </p:sp>
      </p:grpSp>
      <p:sp>
        <p:nvSpPr>
          <p:cNvPr id="9223" name="Oval 30">
            <a:extLst>
              <a:ext uri="{FF2B5EF4-FFF2-40B4-BE49-F238E27FC236}">
                <a16:creationId xmlns:a16="http://schemas.microsoft.com/office/drawing/2014/main" id="{CB624588-A11F-46B8-877F-8DC246B2E7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86475" y="2714625"/>
            <a:ext cx="179388" cy="179388"/>
          </a:xfrm>
          <a:prstGeom prst="ellipse">
            <a:avLst/>
          </a:prstGeom>
          <a:solidFill>
            <a:srgbClr val="FF8E41"/>
          </a:solidFill>
          <a:ln w="28575">
            <a:solidFill>
              <a:srgbClr val="FF6600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224" name="Oval 31">
            <a:extLst>
              <a:ext uri="{FF2B5EF4-FFF2-40B4-BE49-F238E27FC236}">
                <a16:creationId xmlns:a16="http://schemas.microsoft.com/office/drawing/2014/main" id="{A119E3C6-C104-4F71-A15F-DE6E158F8B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66938" y="2714625"/>
            <a:ext cx="179387" cy="179388"/>
          </a:xfrm>
          <a:prstGeom prst="ellipse">
            <a:avLst/>
          </a:prstGeom>
          <a:solidFill>
            <a:srgbClr val="FF8E41"/>
          </a:solidFill>
          <a:ln w="28575">
            <a:solidFill>
              <a:srgbClr val="FF6600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689184" name="Text Box 32">
            <a:extLst>
              <a:ext uri="{FF2B5EF4-FFF2-40B4-BE49-F238E27FC236}">
                <a16:creationId xmlns:a16="http://schemas.microsoft.com/office/drawing/2014/main" id="{A4630940-C246-4E32-93C0-F8576A399B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06825" y="4648200"/>
            <a:ext cx="21288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/>
              <a:t>16 – 4 – 6 </a:t>
            </a:r>
            <a:r>
              <a:rPr lang="en-GB" altLang="en-US">
                <a:solidFill>
                  <a:schemeClr val="tx1"/>
                </a:solidFill>
              </a:rPr>
              <a:t>≥</a:t>
            </a:r>
            <a:r>
              <a:rPr lang="en-GB" altLang="en-US"/>
              <a:t> </a:t>
            </a:r>
            <a:r>
              <a:rPr lang="en-US" altLang="en-US"/>
              <a:t>0 </a:t>
            </a:r>
            <a:endParaRPr lang="en-GB" altLang="en-US"/>
          </a:p>
        </p:txBody>
      </p:sp>
      <p:grpSp>
        <p:nvGrpSpPr>
          <p:cNvPr id="3" name="Group 33">
            <a:extLst>
              <a:ext uri="{FF2B5EF4-FFF2-40B4-BE49-F238E27FC236}">
                <a16:creationId xmlns:a16="http://schemas.microsoft.com/office/drawing/2014/main" id="{792B8302-239F-4490-B71C-9FC837E6826D}"/>
              </a:ext>
            </a:extLst>
          </p:cNvPr>
          <p:cNvGrpSpPr>
            <a:grpSpLocks/>
          </p:cNvGrpSpPr>
          <p:nvPr/>
        </p:nvGrpSpPr>
        <p:grpSpPr bwMode="auto">
          <a:xfrm>
            <a:off x="685800" y="1958975"/>
            <a:ext cx="1536700" cy="684213"/>
            <a:chOff x="432" y="1248"/>
            <a:chExt cx="968" cy="431"/>
          </a:xfrm>
        </p:grpSpPr>
        <p:sp>
          <p:nvSpPr>
            <p:cNvPr id="9242" name="AutoShape 34">
              <a:extLst>
                <a:ext uri="{FF2B5EF4-FFF2-40B4-BE49-F238E27FC236}">
                  <a16:creationId xmlns:a16="http://schemas.microsoft.com/office/drawing/2014/main" id="{13E5CD80-3F3E-46C5-8D0A-28C1EAF305B4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844" y="1123"/>
              <a:ext cx="144" cy="968"/>
            </a:xfrm>
            <a:prstGeom prst="leftBrace">
              <a:avLst>
                <a:gd name="adj1" fmla="val 56019"/>
                <a:gd name="adj2" fmla="val 50000"/>
              </a:avLst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9243" name="Text Box 35">
              <a:extLst>
                <a:ext uri="{FF2B5EF4-FFF2-40B4-BE49-F238E27FC236}">
                  <a16:creationId xmlns:a16="http://schemas.microsoft.com/office/drawing/2014/main" id="{1C1394AB-10EE-4F6F-8F83-A7E5507832C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28" y="1248"/>
              <a:ext cx="738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US" altLang="en-US" sz="2000" b="1">
                  <a:solidFill>
                    <a:schemeClr val="tx1"/>
                  </a:solidFill>
                </a:rPr>
                <a:t>region 1</a:t>
              </a:r>
              <a:endParaRPr lang="en-GB" altLang="en-US" sz="2000" b="1">
                <a:solidFill>
                  <a:schemeClr val="tx1"/>
                </a:solidFill>
              </a:endParaRPr>
            </a:p>
          </p:txBody>
        </p:sp>
      </p:grpSp>
      <p:grpSp>
        <p:nvGrpSpPr>
          <p:cNvPr id="4" name="Group 36">
            <a:extLst>
              <a:ext uri="{FF2B5EF4-FFF2-40B4-BE49-F238E27FC236}">
                <a16:creationId xmlns:a16="http://schemas.microsoft.com/office/drawing/2014/main" id="{43E89BBD-6A37-4877-BC74-96C93ADD1D40}"/>
              </a:ext>
            </a:extLst>
          </p:cNvPr>
          <p:cNvGrpSpPr>
            <a:grpSpLocks/>
          </p:cNvGrpSpPr>
          <p:nvPr/>
        </p:nvGrpSpPr>
        <p:grpSpPr bwMode="auto">
          <a:xfrm>
            <a:off x="2293938" y="1957388"/>
            <a:ext cx="3854450" cy="684212"/>
            <a:chOff x="1445" y="1248"/>
            <a:chExt cx="2428" cy="431"/>
          </a:xfrm>
        </p:grpSpPr>
        <p:sp>
          <p:nvSpPr>
            <p:cNvPr id="9240" name="AutoShape 37">
              <a:extLst>
                <a:ext uri="{FF2B5EF4-FFF2-40B4-BE49-F238E27FC236}">
                  <a16:creationId xmlns:a16="http://schemas.microsoft.com/office/drawing/2014/main" id="{D9A96D7E-A811-498C-8716-45E1D9C81F9F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2587" y="393"/>
              <a:ext cx="144" cy="2428"/>
            </a:xfrm>
            <a:prstGeom prst="leftBrace">
              <a:avLst>
                <a:gd name="adj1" fmla="val 140509"/>
                <a:gd name="adj2" fmla="val 50000"/>
              </a:avLst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9241" name="Text Box 38">
              <a:extLst>
                <a:ext uri="{FF2B5EF4-FFF2-40B4-BE49-F238E27FC236}">
                  <a16:creationId xmlns:a16="http://schemas.microsoft.com/office/drawing/2014/main" id="{C3704ECE-C9E6-4C66-88EE-346342612E5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71" y="1248"/>
              <a:ext cx="738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US" altLang="en-US" sz="2000" b="1">
                  <a:solidFill>
                    <a:schemeClr val="tx1"/>
                  </a:solidFill>
                </a:rPr>
                <a:t>region 2</a:t>
              </a:r>
              <a:endParaRPr lang="en-GB" altLang="en-US" sz="2000" b="1">
                <a:solidFill>
                  <a:schemeClr val="tx1"/>
                </a:solidFill>
              </a:endParaRPr>
            </a:p>
          </p:txBody>
        </p:sp>
      </p:grpSp>
      <p:grpSp>
        <p:nvGrpSpPr>
          <p:cNvPr id="5" name="Group 39">
            <a:extLst>
              <a:ext uri="{FF2B5EF4-FFF2-40B4-BE49-F238E27FC236}">
                <a16:creationId xmlns:a16="http://schemas.microsoft.com/office/drawing/2014/main" id="{15C83B45-FC86-4AFB-AB11-AFD4F274A7E4}"/>
              </a:ext>
            </a:extLst>
          </p:cNvPr>
          <p:cNvGrpSpPr>
            <a:grpSpLocks/>
          </p:cNvGrpSpPr>
          <p:nvPr/>
        </p:nvGrpSpPr>
        <p:grpSpPr bwMode="auto">
          <a:xfrm>
            <a:off x="6235700" y="1957388"/>
            <a:ext cx="2316163" cy="684212"/>
            <a:chOff x="3928" y="1248"/>
            <a:chExt cx="1459" cy="431"/>
          </a:xfrm>
        </p:grpSpPr>
        <p:sp>
          <p:nvSpPr>
            <p:cNvPr id="9238" name="AutoShape 40">
              <a:extLst>
                <a:ext uri="{FF2B5EF4-FFF2-40B4-BE49-F238E27FC236}">
                  <a16:creationId xmlns:a16="http://schemas.microsoft.com/office/drawing/2014/main" id="{52B00E5C-9C2F-41A4-8D8A-24D3A8C6390F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4586" y="877"/>
              <a:ext cx="144" cy="1459"/>
            </a:xfrm>
            <a:prstGeom prst="leftBrace">
              <a:avLst>
                <a:gd name="adj1" fmla="val 84433"/>
                <a:gd name="adj2" fmla="val 50000"/>
              </a:avLst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9239" name="Text Box 41">
              <a:extLst>
                <a:ext uri="{FF2B5EF4-FFF2-40B4-BE49-F238E27FC236}">
                  <a16:creationId xmlns:a16="http://schemas.microsoft.com/office/drawing/2014/main" id="{ED4139B5-2906-4339-8926-D383B15C8CA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70" y="1248"/>
              <a:ext cx="738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US" altLang="en-US" sz="2000" b="1">
                  <a:solidFill>
                    <a:schemeClr val="tx1"/>
                  </a:solidFill>
                </a:rPr>
                <a:t>region 3</a:t>
              </a:r>
              <a:endParaRPr lang="en-GB" altLang="en-US" sz="2000" b="1">
                <a:solidFill>
                  <a:schemeClr val="tx1"/>
                </a:solidFill>
              </a:endParaRPr>
            </a:p>
          </p:txBody>
        </p:sp>
      </p:grpSp>
      <p:sp>
        <p:nvSpPr>
          <p:cNvPr id="689194" name="Rectangle 42">
            <a:extLst>
              <a:ext uri="{FF2B5EF4-FFF2-40B4-BE49-F238E27FC236}">
                <a16:creationId xmlns:a16="http://schemas.microsoft.com/office/drawing/2014/main" id="{807E250F-4A2C-4A5C-8512-F48FCBF07E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5200" y="4191000"/>
            <a:ext cx="23352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/>
              <a:t>–4</a:t>
            </a:r>
            <a:r>
              <a:rPr lang="en-US" altLang="en-US" baseline="30000"/>
              <a:t>2</a:t>
            </a:r>
            <a:r>
              <a:rPr lang="en-US" altLang="en-US"/>
              <a:t> + –4 – 6 </a:t>
            </a:r>
            <a:r>
              <a:rPr lang="en-GB" altLang="en-US">
                <a:solidFill>
                  <a:schemeClr val="tx1"/>
                </a:solidFill>
              </a:rPr>
              <a:t>≥</a:t>
            </a:r>
            <a:r>
              <a:rPr lang="en-GB" altLang="en-US"/>
              <a:t> </a:t>
            </a:r>
            <a:r>
              <a:rPr lang="en-US" altLang="en-US"/>
              <a:t>0</a:t>
            </a:r>
            <a:endParaRPr lang="en-GB" altLang="en-US"/>
          </a:p>
        </p:txBody>
      </p:sp>
      <p:sp>
        <p:nvSpPr>
          <p:cNvPr id="689195" name="Text Box 43">
            <a:extLst>
              <a:ext uri="{FF2B5EF4-FFF2-40B4-BE49-F238E27FC236}">
                <a16:creationId xmlns:a16="http://schemas.microsoft.com/office/drawing/2014/main" id="{18399711-A517-48B8-AC7C-B7D58BCA8A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00625" y="5105400"/>
            <a:ext cx="9429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/>
              <a:t>6 </a:t>
            </a:r>
            <a:r>
              <a:rPr lang="en-GB" altLang="en-US">
                <a:solidFill>
                  <a:schemeClr val="tx1"/>
                </a:solidFill>
              </a:rPr>
              <a:t>≥</a:t>
            </a:r>
            <a:r>
              <a:rPr lang="en-GB" altLang="en-US"/>
              <a:t> </a:t>
            </a:r>
            <a:r>
              <a:rPr lang="en-US" altLang="en-US"/>
              <a:t>0 </a:t>
            </a:r>
            <a:endParaRPr lang="en-GB" altLang="en-US"/>
          </a:p>
        </p:txBody>
      </p:sp>
      <p:sp>
        <p:nvSpPr>
          <p:cNvPr id="689196" name="Text Box 44">
            <a:extLst>
              <a:ext uri="{FF2B5EF4-FFF2-40B4-BE49-F238E27FC236}">
                <a16:creationId xmlns:a16="http://schemas.microsoft.com/office/drawing/2014/main" id="{6A8AFA2B-2FBD-4757-B118-91914DA35C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5562600"/>
            <a:ext cx="80660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/>
              <a:t>This is true and so values in </a:t>
            </a:r>
            <a:r>
              <a:rPr lang="en-US" altLang="en-US">
                <a:solidFill>
                  <a:schemeClr val="tx1"/>
                </a:solidFill>
              </a:rPr>
              <a:t>region 1</a:t>
            </a:r>
            <a:r>
              <a:rPr lang="en-US" altLang="en-US"/>
              <a:t> satisfy the inequality.</a:t>
            </a:r>
            <a:endParaRPr lang="en-GB" altLang="en-US"/>
          </a:p>
        </p:txBody>
      </p:sp>
      <p:grpSp>
        <p:nvGrpSpPr>
          <p:cNvPr id="6" name="Group 46">
            <a:extLst>
              <a:ext uri="{FF2B5EF4-FFF2-40B4-BE49-F238E27FC236}">
                <a16:creationId xmlns:a16="http://schemas.microsoft.com/office/drawing/2014/main" id="{13F21169-2791-41C6-A889-B5E642FD847D}"/>
              </a:ext>
            </a:extLst>
          </p:cNvPr>
          <p:cNvGrpSpPr>
            <a:grpSpLocks/>
          </p:cNvGrpSpPr>
          <p:nvPr/>
        </p:nvGrpSpPr>
        <p:grpSpPr bwMode="auto">
          <a:xfrm>
            <a:off x="684213" y="1957388"/>
            <a:ext cx="1584325" cy="727075"/>
            <a:chOff x="431" y="1248"/>
            <a:chExt cx="998" cy="458"/>
          </a:xfrm>
        </p:grpSpPr>
        <p:sp>
          <p:nvSpPr>
            <p:cNvPr id="9234" name="Rectangle 47">
              <a:extLst>
                <a:ext uri="{FF2B5EF4-FFF2-40B4-BE49-F238E27FC236}">
                  <a16:creationId xmlns:a16="http://schemas.microsoft.com/office/drawing/2014/main" id="{EA7470B0-1747-4CE9-8F66-FFB8C213D7C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1" y="1298"/>
              <a:ext cx="998" cy="40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grpSp>
          <p:nvGrpSpPr>
            <p:cNvPr id="9235" name="Group 48">
              <a:extLst>
                <a:ext uri="{FF2B5EF4-FFF2-40B4-BE49-F238E27FC236}">
                  <a16:creationId xmlns:a16="http://schemas.microsoft.com/office/drawing/2014/main" id="{5F8E2C31-39AA-48AE-8B9C-AE848E5A4C1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32" y="1248"/>
              <a:ext cx="968" cy="431"/>
              <a:chOff x="432" y="1248"/>
              <a:chExt cx="968" cy="431"/>
            </a:xfrm>
          </p:grpSpPr>
          <p:sp>
            <p:nvSpPr>
              <p:cNvPr id="9236" name="AutoShape 49">
                <a:extLst>
                  <a:ext uri="{FF2B5EF4-FFF2-40B4-BE49-F238E27FC236}">
                    <a16:creationId xmlns:a16="http://schemas.microsoft.com/office/drawing/2014/main" id="{55187D63-5C2C-45BC-90E2-4A1EE4C1001A}"/>
                  </a:ext>
                </a:extLst>
              </p:cNvPr>
              <p:cNvSpPr>
                <a:spLocks/>
              </p:cNvSpPr>
              <p:nvPr/>
            </p:nvSpPr>
            <p:spPr bwMode="auto">
              <a:xfrm rot="5400000">
                <a:off x="844" y="1123"/>
                <a:ext cx="144" cy="968"/>
              </a:xfrm>
              <a:prstGeom prst="leftBrace">
                <a:avLst>
                  <a:gd name="adj1" fmla="val 56019"/>
                  <a:gd name="adj2" fmla="val 50000"/>
                </a:avLst>
              </a:prstGeom>
              <a:noFill/>
              <a:ln w="28575">
                <a:solidFill>
                  <a:srgbClr val="FF66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9237" name="Text Box 50">
                <a:extLst>
                  <a:ext uri="{FF2B5EF4-FFF2-40B4-BE49-F238E27FC236}">
                    <a16:creationId xmlns:a16="http://schemas.microsoft.com/office/drawing/2014/main" id="{E49F16E5-4D40-43F4-AE1B-820A2B82027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28" y="1248"/>
                <a:ext cx="738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r>
                  <a:rPr lang="en-US" altLang="en-US" sz="2000" b="1">
                    <a:solidFill>
                      <a:srgbClr val="FF6600"/>
                    </a:solidFill>
                  </a:rPr>
                  <a:t>region 1</a:t>
                </a:r>
                <a:endParaRPr lang="en-GB" altLang="en-US" sz="2000" b="1">
                  <a:solidFill>
                    <a:srgbClr val="FF6600"/>
                  </a:solidFill>
                </a:endParaRPr>
              </a:p>
            </p:txBody>
          </p:sp>
        </p:grpSp>
      </p:grpSp>
      <p:sp>
        <p:nvSpPr>
          <p:cNvPr id="2" name="Oval 1">
            <a:extLst>
              <a:ext uri="{FF2B5EF4-FFF2-40B4-BE49-F238E27FC236}">
                <a16:creationId xmlns:a16="http://schemas.microsoft.com/office/drawing/2014/main" id="{8C6ED57B-965A-4D16-92B0-D9B3FC5CD444}"/>
              </a:ext>
            </a:extLst>
          </p:cNvPr>
          <p:cNvSpPr/>
          <p:nvPr/>
        </p:nvSpPr>
        <p:spPr>
          <a:xfrm>
            <a:off x="1240314" y="3099753"/>
            <a:ext cx="502920" cy="502920"/>
          </a:xfrm>
          <a:prstGeom prst="ellipse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>
            <a:hlinkClick r:id="rId3"/>
            <a:extLst>
              <a:ext uri="{FF2B5EF4-FFF2-40B4-BE49-F238E27FC236}">
                <a16:creationId xmlns:a16="http://schemas.microsoft.com/office/drawing/2014/main" id="{2C16BF71-7A9D-4E71-BC89-E90DBEF9E3CD}"/>
              </a:ext>
            </a:extLst>
          </p:cNvPr>
          <p:cNvSpPr/>
          <p:nvPr/>
        </p:nvSpPr>
        <p:spPr>
          <a:xfrm>
            <a:off x="8101652" y="6142894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 7">
            <a:hlinkClick r:id="rId3"/>
            <a:extLst>
              <a:ext uri="{FF2B5EF4-FFF2-40B4-BE49-F238E27FC236}">
                <a16:creationId xmlns:a16="http://schemas.microsoft.com/office/drawing/2014/main" id="{78D270E2-DE69-47FA-B8A7-B3F5CD1EF027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9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9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9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9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9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9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9156" grpId="0"/>
      <p:bldP spid="689157" grpId="0" autoUpdateAnimBg="0"/>
      <p:bldP spid="689184" grpId="0" autoUpdateAnimBg="0"/>
      <p:bldP spid="689194" grpId="0" autoUpdateAnimBg="0"/>
      <p:bldP spid="689195" grpId="0" autoUpdateAnimBg="0"/>
      <p:bldP spid="689196" grpId="0" autoUpdateAnimBg="0"/>
      <p:bldP spid="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42" name="Group 2">
            <a:extLst>
              <a:ext uri="{FF2B5EF4-FFF2-40B4-BE49-F238E27FC236}">
                <a16:creationId xmlns:a16="http://schemas.microsoft.com/office/drawing/2014/main" id="{B770ABD9-6A11-4E72-BAFB-DA29D8BAEBAA}"/>
              </a:ext>
            </a:extLst>
          </p:cNvPr>
          <p:cNvGrpSpPr>
            <a:grpSpLocks/>
          </p:cNvGrpSpPr>
          <p:nvPr/>
        </p:nvGrpSpPr>
        <p:grpSpPr bwMode="auto">
          <a:xfrm>
            <a:off x="2293938" y="2679700"/>
            <a:ext cx="3854450" cy="684213"/>
            <a:chOff x="1445" y="1248"/>
            <a:chExt cx="2428" cy="431"/>
          </a:xfrm>
        </p:grpSpPr>
        <p:sp>
          <p:nvSpPr>
            <p:cNvPr id="10292" name="AutoShape 3">
              <a:extLst>
                <a:ext uri="{FF2B5EF4-FFF2-40B4-BE49-F238E27FC236}">
                  <a16:creationId xmlns:a16="http://schemas.microsoft.com/office/drawing/2014/main" id="{F5E3B640-1EBE-4D58-A98A-2859D1603624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2587" y="393"/>
              <a:ext cx="144" cy="2428"/>
            </a:xfrm>
            <a:prstGeom prst="leftBrace">
              <a:avLst>
                <a:gd name="adj1" fmla="val 140509"/>
                <a:gd name="adj2" fmla="val 50000"/>
              </a:avLst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0293" name="Text Box 4">
              <a:extLst>
                <a:ext uri="{FF2B5EF4-FFF2-40B4-BE49-F238E27FC236}">
                  <a16:creationId xmlns:a16="http://schemas.microsoft.com/office/drawing/2014/main" id="{0F3159DB-3DB7-42A6-A902-92707F3ABFB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71" y="1248"/>
              <a:ext cx="738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US" altLang="en-US" sz="2000" b="1">
                  <a:solidFill>
                    <a:schemeClr val="tx1"/>
                  </a:solidFill>
                </a:rPr>
                <a:t>region 2</a:t>
              </a:r>
              <a:endParaRPr lang="en-GB" altLang="en-US" sz="2000" b="1">
                <a:solidFill>
                  <a:schemeClr val="tx1"/>
                </a:solidFill>
              </a:endParaRPr>
            </a:p>
          </p:txBody>
        </p:sp>
      </p:grpSp>
      <p:grpSp>
        <p:nvGrpSpPr>
          <p:cNvPr id="10243" name="Group 5">
            <a:extLst>
              <a:ext uri="{FF2B5EF4-FFF2-40B4-BE49-F238E27FC236}">
                <a16:creationId xmlns:a16="http://schemas.microsoft.com/office/drawing/2014/main" id="{0DF365A7-BC3D-4889-86ED-5E8E04C68AE7}"/>
              </a:ext>
            </a:extLst>
          </p:cNvPr>
          <p:cNvGrpSpPr>
            <a:grpSpLocks/>
          </p:cNvGrpSpPr>
          <p:nvPr/>
        </p:nvGrpSpPr>
        <p:grpSpPr bwMode="auto">
          <a:xfrm>
            <a:off x="6235700" y="2673350"/>
            <a:ext cx="2316163" cy="684213"/>
            <a:chOff x="3928" y="1248"/>
            <a:chExt cx="1459" cy="431"/>
          </a:xfrm>
        </p:grpSpPr>
        <p:sp>
          <p:nvSpPr>
            <p:cNvPr id="10290" name="AutoShape 6">
              <a:extLst>
                <a:ext uri="{FF2B5EF4-FFF2-40B4-BE49-F238E27FC236}">
                  <a16:creationId xmlns:a16="http://schemas.microsoft.com/office/drawing/2014/main" id="{4EE7B731-0E71-43D8-977F-29DF1594EA49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4586" y="877"/>
              <a:ext cx="144" cy="1459"/>
            </a:xfrm>
            <a:prstGeom prst="leftBrace">
              <a:avLst>
                <a:gd name="adj1" fmla="val 84433"/>
                <a:gd name="adj2" fmla="val 50000"/>
              </a:avLst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0291" name="Text Box 7">
              <a:extLst>
                <a:ext uri="{FF2B5EF4-FFF2-40B4-BE49-F238E27FC236}">
                  <a16:creationId xmlns:a16="http://schemas.microsoft.com/office/drawing/2014/main" id="{21774A08-B0FD-46C2-90E3-DF0F3C00C07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70" y="1248"/>
              <a:ext cx="738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US" altLang="en-US" sz="2000" b="1">
                  <a:solidFill>
                    <a:schemeClr val="tx1"/>
                  </a:solidFill>
                </a:rPr>
                <a:t>region 3</a:t>
              </a:r>
              <a:endParaRPr lang="en-GB" altLang="en-US" sz="2000" b="1">
                <a:solidFill>
                  <a:schemeClr val="tx1"/>
                </a:solidFill>
              </a:endParaRPr>
            </a:p>
          </p:txBody>
        </p:sp>
      </p:grpSp>
      <p:sp>
        <p:nvSpPr>
          <p:cNvPr id="10244" name="Rectangle 8">
            <a:extLst>
              <a:ext uri="{FF2B5EF4-FFF2-40B4-BE49-F238E27FC236}">
                <a16:creationId xmlns:a16="http://schemas.microsoft.com/office/drawing/2014/main" id="{09EF2FCD-6126-4633-A723-80FFF5282577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914400" y="274638"/>
            <a:ext cx="7772400" cy="576262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dirty="0"/>
              <a:t>Quadratic inequalities</a:t>
            </a:r>
            <a:endParaRPr lang="en-GB" altLang="en-US" dirty="0"/>
          </a:p>
        </p:txBody>
      </p:sp>
      <p:sp>
        <p:nvSpPr>
          <p:cNvPr id="691209" name="Text Box 9">
            <a:extLst>
              <a:ext uri="{FF2B5EF4-FFF2-40B4-BE49-F238E27FC236}">
                <a16:creationId xmlns:a16="http://schemas.microsoft.com/office/drawing/2014/main" id="{6BD1350E-AB2F-4E61-8871-CD7FDCBEFB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927100"/>
            <a:ext cx="17160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/>
              <a:t>When </a:t>
            </a:r>
            <a:r>
              <a:rPr lang="en-US" altLang="en-US" i="1">
                <a:latin typeface="Times New Roman" panose="02020603050405020304" pitchFamily="18" charset="0"/>
              </a:rPr>
              <a:t>x</a:t>
            </a:r>
            <a:r>
              <a:rPr lang="en-US" altLang="en-US"/>
              <a:t> = 0</a:t>
            </a:r>
            <a:endParaRPr lang="en-GB" altLang="en-US"/>
          </a:p>
        </p:txBody>
      </p:sp>
      <p:sp>
        <p:nvSpPr>
          <p:cNvPr id="691210" name="Text Box 10">
            <a:extLst>
              <a:ext uri="{FF2B5EF4-FFF2-40B4-BE49-F238E27FC236}">
                <a16:creationId xmlns:a16="http://schemas.microsoft.com/office/drawing/2014/main" id="{29A507DB-48EE-4F45-B694-00553F8268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59325" y="1412875"/>
            <a:ext cx="11128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/>
              <a:t>–6 </a:t>
            </a:r>
            <a:r>
              <a:rPr lang="en-GB" altLang="en-US">
                <a:solidFill>
                  <a:schemeClr val="tx1"/>
                </a:solidFill>
              </a:rPr>
              <a:t>≥</a:t>
            </a:r>
            <a:r>
              <a:rPr lang="en-GB" altLang="en-US"/>
              <a:t> </a:t>
            </a:r>
            <a:r>
              <a:rPr lang="en-US" altLang="en-US"/>
              <a:t>0 </a:t>
            </a:r>
            <a:endParaRPr lang="en-GB" altLang="en-US"/>
          </a:p>
        </p:txBody>
      </p:sp>
      <p:sp>
        <p:nvSpPr>
          <p:cNvPr id="691211" name="Rectangle 11">
            <a:extLst>
              <a:ext uri="{FF2B5EF4-FFF2-40B4-BE49-F238E27FC236}">
                <a16:creationId xmlns:a16="http://schemas.microsoft.com/office/drawing/2014/main" id="{FCDF0BCB-31F8-435F-A652-C624D13543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95713" y="927100"/>
            <a:ext cx="19954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/>
              <a:t>0</a:t>
            </a:r>
            <a:r>
              <a:rPr lang="en-US" altLang="en-US" baseline="30000"/>
              <a:t>2</a:t>
            </a:r>
            <a:r>
              <a:rPr lang="en-US" altLang="en-US"/>
              <a:t> + 0 – 6 </a:t>
            </a:r>
            <a:r>
              <a:rPr lang="en-GB" altLang="en-US">
                <a:solidFill>
                  <a:schemeClr val="tx1"/>
                </a:solidFill>
              </a:rPr>
              <a:t>≥</a:t>
            </a:r>
            <a:r>
              <a:rPr lang="en-GB" altLang="en-US"/>
              <a:t> </a:t>
            </a:r>
            <a:r>
              <a:rPr lang="en-US" altLang="en-US"/>
              <a:t>0</a:t>
            </a:r>
            <a:endParaRPr lang="en-GB" altLang="en-US"/>
          </a:p>
        </p:txBody>
      </p:sp>
      <p:sp>
        <p:nvSpPr>
          <p:cNvPr id="691212" name="Text Box 12">
            <a:extLst>
              <a:ext uri="{FF2B5EF4-FFF2-40B4-BE49-F238E27FC236}">
                <a16:creationId xmlns:a16="http://schemas.microsoft.com/office/drawing/2014/main" id="{DC6C6888-5332-4AF3-A2D4-FCB4352446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1844675"/>
            <a:ext cx="8397875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/>
              <a:t>This is not true and so values in </a:t>
            </a:r>
            <a:r>
              <a:rPr lang="en-US" altLang="en-US">
                <a:solidFill>
                  <a:schemeClr val="tx1"/>
                </a:solidFill>
              </a:rPr>
              <a:t>region 2</a:t>
            </a:r>
            <a:r>
              <a:rPr lang="en-US" altLang="en-US"/>
              <a:t> do not satisfy the inequality.</a:t>
            </a:r>
            <a:endParaRPr lang="en-GB" altLang="en-US"/>
          </a:p>
        </p:txBody>
      </p:sp>
      <p:grpSp>
        <p:nvGrpSpPr>
          <p:cNvPr id="10249" name="Group 13">
            <a:extLst>
              <a:ext uri="{FF2B5EF4-FFF2-40B4-BE49-F238E27FC236}">
                <a16:creationId xmlns:a16="http://schemas.microsoft.com/office/drawing/2014/main" id="{D04D32E8-3A16-4265-8DC1-85001E65FA47}"/>
              </a:ext>
            </a:extLst>
          </p:cNvPr>
          <p:cNvGrpSpPr>
            <a:grpSpLocks/>
          </p:cNvGrpSpPr>
          <p:nvPr/>
        </p:nvGrpSpPr>
        <p:grpSpPr bwMode="auto">
          <a:xfrm>
            <a:off x="425450" y="3683000"/>
            <a:ext cx="8291513" cy="609600"/>
            <a:chOff x="268" y="3425"/>
            <a:chExt cx="5223" cy="384"/>
          </a:xfrm>
        </p:grpSpPr>
        <p:sp>
          <p:nvSpPr>
            <p:cNvPr id="10267" name="Line 14">
              <a:extLst>
                <a:ext uri="{FF2B5EF4-FFF2-40B4-BE49-F238E27FC236}">
                  <a16:creationId xmlns:a16="http://schemas.microsoft.com/office/drawing/2014/main" id="{62DEB34D-3F2C-4E30-8AA4-7CD327FBD17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38" y="3425"/>
              <a:ext cx="513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0268" name="Line 15">
              <a:extLst>
                <a:ext uri="{FF2B5EF4-FFF2-40B4-BE49-F238E27FC236}">
                  <a16:creationId xmlns:a16="http://schemas.microsoft.com/office/drawing/2014/main" id="{D2532BF0-42F4-405F-9369-DD37456A9A6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4" y="3425"/>
              <a:ext cx="0" cy="9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0269" name="Line 16">
              <a:extLst>
                <a:ext uri="{FF2B5EF4-FFF2-40B4-BE49-F238E27FC236}">
                  <a16:creationId xmlns:a16="http://schemas.microsoft.com/office/drawing/2014/main" id="{7B55584C-BFF8-460D-947F-34794CD2F20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28" y="3425"/>
              <a:ext cx="0" cy="9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0270" name="Line 17">
              <a:extLst>
                <a:ext uri="{FF2B5EF4-FFF2-40B4-BE49-F238E27FC236}">
                  <a16:creationId xmlns:a16="http://schemas.microsoft.com/office/drawing/2014/main" id="{74E90D07-D395-4B76-B3AF-A9842D4DACF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22" y="3425"/>
              <a:ext cx="0" cy="9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0271" name="Line 18">
              <a:extLst>
                <a:ext uri="{FF2B5EF4-FFF2-40B4-BE49-F238E27FC236}">
                  <a16:creationId xmlns:a16="http://schemas.microsoft.com/office/drawing/2014/main" id="{08B572CF-E22E-4718-8CAC-890039EE264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17" y="3425"/>
              <a:ext cx="0" cy="9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0272" name="Line 19">
              <a:extLst>
                <a:ext uri="{FF2B5EF4-FFF2-40B4-BE49-F238E27FC236}">
                  <a16:creationId xmlns:a16="http://schemas.microsoft.com/office/drawing/2014/main" id="{027C9243-8561-4F98-AF46-324D1BC25D2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11" y="3425"/>
              <a:ext cx="0" cy="9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0273" name="Line 20">
              <a:extLst>
                <a:ext uri="{FF2B5EF4-FFF2-40B4-BE49-F238E27FC236}">
                  <a16:creationId xmlns:a16="http://schemas.microsoft.com/office/drawing/2014/main" id="{6FF19CFE-3F3D-42DA-987E-490C48A15C9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06" y="3425"/>
              <a:ext cx="0" cy="9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0274" name="Line 21">
              <a:extLst>
                <a:ext uri="{FF2B5EF4-FFF2-40B4-BE49-F238E27FC236}">
                  <a16:creationId xmlns:a16="http://schemas.microsoft.com/office/drawing/2014/main" id="{F59C9014-9525-4B1C-91F9-831681F4C8E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00" y="3425"/>
              <a:ext cx="0" cy="9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0275" name="Line 22">
              <a:extLst>
                <a:ext uri="{FF2B5EF4-FFF2-40B4-BE49-F238E27FC236}">
                  <a16:creationId xmlns:a16="http://schemas.microsoft.com/office/drawing/2014/main" id="{ECC0016E-CE2E-47D6-934B-358C33D5444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894" y="3425"/>
              <a:ext cx="0" cy="9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0276" name="Line 23">
              <a:extLst>
                <a:ext uri="{FF2B5EF4-FFF2-40B4-BE49-F238E27FC236}">
                  <a16:creationId xmlns:a16="http://schemas.microsoft.com/office/drawing/2014/main" id="{8F3ED4D7-A58F-480C-B0CF-C7024CEAA50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89" y="3425"/>
              <a:ext cx="0" cy="9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0277" name="Line 24">
              <a:extLst>
                <a:ext uri="{FF2B5EF4-FFF2-40B4-BE49-F238E27FC236}">
                  <a16:creationId xmlns:a16="http://schemas.microsoft.com/office/drawing/2014/main" id="{6668FF31-5BA0-47E3-BB75-465A3BCC78F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883" y="3425"/>
              <a:ext cx="0" cy="9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0278" name="Line 25">
              <a:extLst>
                <a:ext uri="{FF2B5EF4-FFF2-40B4-BE49-F238E27FC236}">
                  <a16:creationId xmlns:a16="http://schemas.microsoft.com/office/drawing/2014/main" id="{C7A4FA38-436E-4DEA-AE7C-D17C952E16B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378" y="3425"/>
              <a:ext cx="0" cy="9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0279" name="Text Box 26">
              <a:extLst>
                <a:ext uri="{FF2B5EF4-FFF2-40B4-BE49-F238E27FC236}">
                  <a16:creationId xmlns:a16="http://schemas.microsoft.com/office/drawing/2014/main" id="{9AA9AD29-42B8-4121-9B09-D8260B0AD8B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8" y="3521"/>
              <a:ext cx="33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altLang="en-US"/>
                <a:t>–5</a:t>
              </a:r>
            </a:p>
          </p:txBody>
        </p:sp>
        <p:sp>
          <p:nvSpPr>
            <p:cNvPr id="10280" name="Text Box 27">
              <a:extLst>
                <a:ext uri="{FF2B5EF4-FFF2-40B4-BE49-F238E27FC236}">
                  <a16:creationId xmlns:a16="http://schemas.microsoft.com/office/drawing/2014/main" id="{F0C5071D-DA55-420E-85AF-CBF7FF91415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63" y="3521"/>
              <a:ext cx="33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altLang="en-US"/>
                <a:t>–4</a:t>
              </a:r>
            </a:p>
          </p:txBody>
        </p:sp>
        <p:sp>
          <p:nvSpPr>
            <p:cNvPr id="10281" name="Text Box 28">
              <a:extLst>
                <a:ext uri="{FF2B5EF4-FFF2-40B4-BE49-F238E27FC236}">
                  <a16:creationId xmlns:a16="http://schemas.microsoft.com/office/drawing/2014/main" id="{C05E7C54-A843-458B-A5D4-88986161203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56" y="3521"/>
              <a:ext cx="33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altLang="en-US"/>
                <a:t>–3</a:t>
              </a:r>
            </a:p>
          </p:txBody>
        </p:sp>
        <p:sp>
          <p:nvSpPr>
            <p:cNvPr id="10282" name="Text Box 29">
              <a:extLst>
                <a:ext uri="{FF2B5EF4-FFF2-40B4-BE49-F238E27FC236}">
                  <a16:creationId xmlns:a16="http://schemas.microsoft.com/office/drawing/2014/main" id="{906BF236-0C82-4881-87F3-45608A42174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50" y="3521"/>
              <a:ext cx="33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altLang="en-US"/>
                <a:t>–2</a:t>
              </a:r>
            </a:p>
          </p:txBody>
        </p:sp>
        <p:sp>
          <p:nvSpPr>
            <p:cNvPr id="10283" name="Text Box 30">
              <a:extLst>
                <a:ext uri="{FF2B5EF4-FFF2-40B4-BE49-F238E27FC236}">
                  <a16:creationId xmlns:a16="http://schemas.microsoft.com/office/drawing/2014/main" id="{AB1278DD-58C3-45AE-91E8-E3AF385937E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45" y="3521"/>
              <a:ext cx="33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altLang="en-US"/>
                <a:t>–1</a:t>
              </a:r>
            </a:p>
          </p:txBody>
        </p:sp>
        <p:sp>
          <p:nvSpPr>
            <p:cNvPr id="10284" name="Text Box 31">
              <a:extLst>
                <a:ext uri="{FF2B5EF4-FFF2-40B4-BE49-F238E27FC236}">
                  <a16:creationId xmlns:a16="http://schemas.microsoft.com/office/drawing/2014/main" id="{16DCDBB7-740E-48D5-9E79-9380C83E987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96" y="3521"/>
              <a:ext cx="223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altLang="en-US"/>
                <a:t>0</a:t>
              </a:r>
            </a:p>
          </p:txBody>
        </p:sp>
        <p:sp>
          <p:nvSpPr>
            <p:cNvPr id="10285" name="Text Box 32">
              <a:extLst>
                <a:ext uri="{FF2B5EF4-FFF2-40B4-BE49-F238E27FC236}">
                  <a16:creationId xmlns:a16="http://schemas.microsoft.com/office/drawing/2014/main" id="{84973752-79D1-48B2-AADD-66D5099428A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283" y="3521"/>
              <a:ext cx="223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altLang="en-US"/>
                <a:t>1</a:t>
              </a:r>
            </a:p>
          </p:txBody>
        </p:sp>
        <p:sp>
          <p:nvSpPr>
            <p:cNvPr id="10286" name="Text Box 33">
              <a:extLst>
                <a:ext uri="{FF2B5EF4-FFF2-40B4-BE49-F238E27FC236}">
                  <a16:creationId xmlns:a16="http://schemas.microsoft.com/office/drawing/2014/main" id="{9B50FE96-2F2D-44CA-9839-CB4AAB679AE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781" y="3521"/>
              <a:ext cx="223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altLang="en-US"/>
                <a:t>2</a:t>
              </a:r>
            </a:p>
          </p:txBody>
        </p:sp>
        <p:sp>
          <p:nvSpPr>
            <p:cNvPr id="10287" name="Text Box 34">
              <a:extLst>
                <a:ext uri="{FF2B5EF4-FFF2-40B4-BE49-F238E27FC236}">
                  <a16:creationId xmlns:a16="http://schemas.microsoft.com/office/drawing/2014/main" id="{3E913F7A-37EF-4007-9F0A-DCD38E29C71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74" y="3521"/>
              <a:ext cx="223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altLang="en-US"/>
                <a:t>3</a:t>
              </a:r>
            </a:p>
          </p:txBody>
        </p:sp>
        <p:sp>
          <p:nvSpPr>
            <p:cNvPr id="10288" name="Text Box 35">
              <a:extLst>
                <a:ext uri="{FF2B5EF4-FFF2-40B4-BE49-F238E27FC236}">
                  <a16:creationId xmlns:a16="http://schemas.microsoft.com/office/drawing/2014/main" id="{ED743551-AA0F-4293-B57A-88E1ABAB87C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771" y="3521"/>
              <a:ext cx="223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altLang="en-US"/>
                <a:t>4</a:t>
              </a:r>
            </a:p>
          </p:txBody>
        </p:sp>
        <p:sp>
          <p:nvSpPr>
            <p:cNvPr id="10289" name="Text Box 36">
              <a:extLst>
                <a:ext uri="{FF2B5EF4-FFF2-40B4-BE49-F238E27FC236}">
                  <a16:creationId xmlns:a16="http://schemas.microsoft.com/office/drawing/2014/main" id="{435A8F51-AB75-43D5-A6CE-CEE5680AB54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268" y="3521"/>
              <a:ext cx="223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altLang="en-US"/>
                <a:t>5</a:t>
              </a:r>
            </a:p>
          </p:txBody>
        </p:sp>
      </p:grpSp>
      <p:sp>
        <p:nvSpPr>
          <p:cNvPr id="10250" name="Oval 37">
            <a:extLst>
              <a:ext uri="{FF2B5EF4-FFF2-40B4-BE49-F238E27FC236}">
                <a16:creationId xmlns:a16="http://schemas.microsoft.com/office/drawing/2014/main" id="{4A027FCD-BAAA-4DBC-A8E4-A1888BBD51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89650" y="3427413"/>
            <a:ext cx="179388" cy="179387"/>
          </a:xfrm>
          <a:prstGeom prst="ellipse">
            <a:avLst/>
          </a:prstGeom>
          <a:solidFill>
            <a:srgbClr val="FF8E41"/>
          </a:solidFill>
          <a:ln w="28575">
            <a:solidFill>
              <a:srgbClr val="FF6600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0251" name="Oval 38">
            <a:extLst>
              <a:ext uri="{FF2B5EF4-FFF2-40B4-BE49-F238E27FC236}">
                <a16:creationId xmlns:a16="http://schemas.microsoft.com/office/drawing/2014/main" id="{79B4F382-DE94-4DE5-969A-6A79358B02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63763" y="3427413"/>
            <a:ext cx="179387" cy="179387"/>
          </a:xfrm>
          <a:prstGeom prst="ellipse">
            <a:avLst/>
          </a:prstGeom>
          <a:solidFill>
            <a:srgbClr val="FF8E41"/>
          </a:solidFill>
          <a:ln w="28575">
            <a:solidFill>
              <a:srgbClr val="FF6600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0252" name="AutoShape 39">
            <a:extLst>
              <a:ext uri="{FF2B5EF4-FFF2-40B4-BE49-F238E27FC236}">
                <a16:creationId xmlns:a16="http://schemas.microsoft.com/office/drawing/2014/main" id="{E31CA58D-CDC0-4F97-A7E5-4171DB4A0941}"/>
              </a:ext>
            </a:extLst>
          </p:cNvPr>
          <p:cNvSpPr>
            <a:spLocks/>
          </p:cNvSpPr>
          <p:nvPr/>
        </p:nvSpPr>
        <p:spPr bwMode="auto">
          <a:xfrm rot="5400000">
            <a:off x="1339850" y="2495550"/>
            <a:ext cx="228600" cy="1536700"/>
          </a:xfrm>
          <a:prstGeom prst="leftBrace">
            <a:avLst>
              <a:gd name="adj1" fmla="val 56019"/>
              <a:gd name="adj2" fmla="val 50000"/>
            </a:avLst>
          </a:prstGeom>
          <a:noFill/>
          <a:ln w="28575">
            <a:solidFill>
              <a:srgbClr val="FF66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0253" name="Text Box 40">
            <a:extLst>
              <a:ext uri="{FF2B5EF4-FFF2-40B4-BE49-F238E27FC236}">
                <a16:creationId xmlns:a16="http://schemas.microsoft.com/office/drawing/2014/main" id="{56B34DF7-F006-49AA-B5C7-E88EE574E0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2693988"/>
            <a:ext cx="11715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2000" b="1">
                <a:solidFill>
                  <a:srgbClr val="FF6600"/>
                </a:solidFill>
              </a:rPr>
              <a:t>region 1</a:t>
            </a:r>
            <a:endParaRPr lang="en-GB" altLang="en-US" sz="2000" b="1">
              <a:solidFill>
                <a:srgbClr val="FF6600"/>
              </a:solidFill>
            </a:endParaRPr>
          </a:p>
        </p:txBody>
      </p:sp>
      <p:sp>
        <p:nvSpPr>
          <p:cNvPr id="691241" name="Text Box 41">
            <a:extLst>
              <a:ext uri="{FF2B5EF4-FFF2-40B4-BE49-F238E27FC236}">
                <a16:creationId xmlns:a16="http://schemas.microsoft.com/office/drawing/2014/main" id="{796DD813-BCDE-4ED1-B493-2061CCFC38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4289425"/>
            <a:ext cx="17160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/>
              <a:t>When </a:t>
            </a:r>
            <a:r>
              <a:rPr lang="en-US" altLang="en-US" i="1">
                <a:latin typeface="Times New Roman" panose="02020603050405020304" pitchFamily="18" charset="0"/>
              </a:rPr>
              <a:t>x</a:t>
            </a:r>
            <a:r>
              <a:rPr lang="en-US" altLang="en-US"/>
              <a:t> = 3</a:t>
            </a:r>
            <a:endParaRPr lang="en-GB" altLang="en-US"/>
          </a:p>
        </p:txBody>
      </p:sp>
      <p:sp>
        <p:nvSpPr>
          <p:cNvPr id="691242" name="Text Box 42">
            <a:extLst>
              <a:ext uri="{FF2B5EF4-FFF2-40B4-BE49-F238E27FC236}">
                <a16:creationId xmlns:a16="http://schemas.microsoft.com/office/drawing/2014/main" id="{3CE8F216-7B9D-4D25-ABD0-94E9F2F866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92550" y="4732338"/>
            <a:ext cx="1973263" cy="473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/>
              <a:t>9 + 3 </a:t>
            </a:r>
            <a:r>
              <a:rPr lang="en-US" altLang="en-US" sz="2500"/>
              <a:t>–</a:t>
            </a:r>
            <a:r>
              <a:rPr lang="en-US" altLang="en-US"/>
              <a:t> 6 </a:t>
            </a:r>
            <a:r>
              <a:rPr lang="en-GB" altLang="en-US">
                <a:solidFill>
                  <a:schemeClr val="tx1"/>
                </a:solidFill>
              </a:rPr>
              <a:t>≥</a:t>
            </a:r>
            <a:r>
              <a:rPr lang="en-GB" altLang="en-US"/>
              <a:t> </a:t>
            </a:r>
            <a:r>
              <a:rPr lang="en-US" altLang="en-US"/>
              <a:t>0 </a:t>
            </a:r>
            <a:endParaRPr lang="en-GB" altLang="en-US"/>
          </a:p>
        </p:txBody>
      </p:sp>
      <p:sp>
        <p:nvSpPr>
          <p:cNvPr id="691243" name="Rectangle 43">
            <a:extLst>
              <a:ext uri="{FF2B5EF4-FFF2-40B4-BE49-F238E27FC236}">
                <a16:creationId xmlns:a16="http://schemas.microsoft.com/office/drawing/2014/main" id="{E1100254-D87C-445A-AC7A-B47CC9D0BA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0" y="4275138"/>
            <a:ext cx="2001838" cy="473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/>
              <a:t>3</a:t>
            </a:r>
            <a:r>
              <a:rPr lang="en-US" altLang="en-US" baseline="30000"/>
              <a:t>2</a:t>
            </a:r>
            <a:r>
              <a:rPr lang="en-US" altLang="en-US"/>
              <a:t> + 3 </a:t>
            </a:r>
            <a:r>
              <a:rPr lang="en-US" altLang="en-US" sz="2500"/>
              <a:t>–</a:t>
            </a:r>
            <a:r>
              <a:rPr lang="en-US" altLang="en-US"/>
              <a:t> 6 </a:t>
            </a:r>
            <a:r>
              <a:rPr lang="en-GB" altLang="en-US">
                <a:solidFill>
                  <a:schemeClr val="tx1"/>
                </a:solidFill>
              </a:rPr>
              <a:t>≥</a:t>
            </a:r>
            <a:r>
              <a:rPr lang="en-GB" altLang="en-US"/>
              <a:t> </a:t>
            </a:r>
            <a:r>
              <a:rPr lang="en-US" altLang="en-US"/>
              <a:t>0</a:t>
            </a:r>
            <a:endParaRPr lang="en-GB" altLang="en-US"/>
          </a:p>
        </p:txBody>
      </p:sp>
      <p:sp>
        <p:nvSpPr>
          <p:cNvPr id="691244" name="Text Box 44">
            <a:extLst>
              <a:ext uri="{FF2B5EF4-FFF2-40B4-BE49-F238E27FC236}">
                <a16:creationId xmlns:a16="http://schemas.microsoft.com/office/drawing/2014/main" id="{0FEC1CE0-A88D-4230-911C-7F05344D20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29188" y="5203825"/>
            <a:ext cx="9429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/>
              <a:t>6 </a:t>
            </a:r>
            <a:r>
              <a:rPr lang="en-GB" altLang="en-US">
                <a:solidFill>
                  <a:schemeClr val="tx1"/>
                </a:solidFill>
              </a:rPr>
              <a:t>≥</a:t>
            </a:r>
            <a:r>
              <a:rPr lang="en-GB" altLang="en-US"/>
              <a:t> </a:t>
            </a:r>
            <a:r>
              <a:rPr lang="en-US" altLang="en-US"/>
              <a:t>0 </a:t>
            </a:r>
            <a:endParaRPr lang="en-GB" altLang="en-US"/>
          </a:p>
        </p:txBody>
      </p:sp>
      <p:sp>
        <p:nvSpPr>
          <p:cNvPr id="691245" name="Text Box 45">
            <a:extLst>
              <a:ext uri="{FF2B5EF4-FFF2-40B4-BE49-F238E27FC236}">
                <a16:creationId xmlns:a16="http://schemas.microsoft.com/office/drawing/2014/main" id="{941A7CBC-3FA6-4107-8ECA-8C104BC480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5635625"/>
            <a:ext cx="80660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/>
              <a:t>This is true and so values in </a:t>
            </a:r>
            <a:r>
              <a:rPr lang="en-US" altLang="en-US">
                <a:solidFill>
                  <a:schemeClr val="tx1"/>
                </a:solidFill>
              </a:rPr>
              <a:t>region 3 satisfy</a:t>
            </a:r>
            <a:r>
              <a:rPr lang="en-US" altLang="en-US"/>
              <a:t> the inequality.</a:t>
            </a:r>
            <a:endParaRPr lang="en-GB" altLang="en-US"/>
          </a:p>
        </p:txBody>
      </p:sp>
      <p:grpSp>
        <p:nvGrpSpPr>
          <p:cNvPr id="5" name="Group 46">
            <a:extLst>
              <a:ext uri="{FF2B5EF4-FFF2-40B4-BE49-F238E27FC236}">
                <a16:creationId xmlns:a16="http://schemas.microsoft.com/office/drawing/2014/main" id="{3DED15DC-C86C-4C1C-8D12-58E606F694A6}"/>
              </a:ext>
            </a:extLst>
          </p:cNvPr>
          <p:cNvGrpSpPr>
            <a:grpSpLocks/>
          </p:cNvGrpSpPr>
          <p:nvPr/>
        </p:nvGrpSpPr>
        <p:grpSpPr bwMode="auto">
          <a:xfrm>
            <a:off x="6235700" y="2671763"/>
            <a:ext cx="2316163" cy="684212"/>
            <a:chOff x="4126" y="2886"/>
            <a:chExt cx="1459" cy="431"/>
          </a:xfrm>
        </p:grpSpPr>
        <p:sp>
          <p:nvSpPr>
            <p:cNvPr id="10265" name="AutoShape 47">
              <a:extLst>
                <a:ext uri="{FF2B5EF4-FFF2-40B4-BE49-F238E27FC236}">
                  <a16:creationId xmlns:a16="http://schemas.microsoft.com/office/drawing/2014/main" id="{DA0EC940-F0D5-4BBB-ADAF-DA07F2929D63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4784" y="2515"/>
              <a:ext cx="144" cy="1459"/>
            </a:xfrm>
            <a:prstGeom prst="leftBrace">
              <a:avLst>
                <a:gd name="adj1" fmla="val 84433"/>
                <a:gd name="adj2" fmla="val 50000"/>
              </a:avLst>
            </a:prstGeom>
            <a:noFill/>
            <a:ln w="28575">
              <a:solidFill>
                <a:srgbClr val="FF66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0266" name="Text Box 48">
              <a:extLst>
                <a:ext uri="{FF2B5EF4-FFF2-40B4-BE49-F238E27FC236}">
                  <a16:creationId xmlns:a16="http://schemas.microsoft.com/office/drawing/2014/main" id="{87A6A391-79AB-4BE8-B649-87D404C4C39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68" y="2886"/>
              <a:ext cx="738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US" altLang="en-US" sz="2000" b="1">
                  <a:solidFill>
                    <a:srgbClr val="FF6600"/>
                  </a:solidFill>
                </a:rPr>
                <a:t>region 3</a:t>
              </a:r>
              <a:endParaRPr lang="en-GB" altLang="en-US" sz="2000" b="1">
                <a:solidFill>
                  <a:srgbClr val="FF6600"/>
                </a:solidFill>
              </a:endParaRPr>
            </a:p>
          </p:txBody>
        </p:sp>
      </p:grpSp>
      <p:grpSp>
        <p:nvGrpSpPr>
          <p:cNvPr id="6" name="Group 50">
            <a:extLst>
              <a:ext uri="{FF2B5EF4-FFF2-40B4-BE49-F238E27FC236}">
                <a16:creationId xmlns:a16="http://schemas.microsoft.com/office/drawing/2014/main" id="{60382F5D-AC7B-4DAA-868A-6899BBEA1585}"/>
              </a:ext>
            </a:extLst>
          </p:cNvPr>
          <p:cNvGrpSpPr>
            <a:grpSpLocks/>
          </p:cNvGrpSpPr>
          <p:nvPr/>
        </p:nvGrpSpPr>
        <p:grpSpPr bwMode="auto">
          <a:xfrm>
            <a:off x="2293938" y="2686050"/>
            <a:ext cx="3903662" cy="698500"/>
            <a:chOff x="2689" y="119"/>
            <a:chExt cx="2459" cy="440"/>
          </a:xfrm>
        </p:grpSpPr>
        <p:sp>
          <p:nvSpPr>
            <p:cNvPr id="10262" name="Rectangle 51">
              <a:extLst>
                <a:ext uri="{FF2B5EF4-FFF2-40B4-BE49-F238E27FC236}">
                  <a16:creationId xmlns:a16="http://schemas.microsoft.com/office/drawing/2014/main" id="{A02180C5-5BBC-4D7D-9532-509B27FEDA2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91" y="391"/>
              <a:ext cx="2457" cy="16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0263" name="AutoShape 52">
              <a:extLst>
                <a:ext uri="{FF2B5EF4-FFF2-40B4-BE49-F238E27FC236}">
                  <a16:creationId xmlns:a16="http://schemas.microsoft.com/office/drawing/2014/main" id="{E523407E-6510-48F1-881D-6D40C6AC12A1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3831" y="-736"/>
              <a:ext cx="144" cy="2428"/>
            </a:xfrm>
            <a:prstGeom prst="leftBrace">
              <a:avLst>
                <a:gd name="adj1" fmla="val 140509"/>
                <a:gd name="adj2" fmla="val 50000"/>
              </a:avLst>
            </a:prstGeom>
            <a:noFill/>
            <a:ln w="28575">
              <a:solidFill>
                <a:srgbClr val="D3DD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0264" name="Text Box 53">
              <a:extLst>
                <a:ext uri="{FF2B5EF4-FFF2-40B4-BE49-F238E27FC236}">
                  <a16:creationId xmlns:a16="http://schemas.microsoft.com/office/drawing/2014/main" id="{C1FFFCCF-579D-4111-B947-412C5D9897B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15" y="119"/>
              <a:ext cx="738" cy="25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US" altLang="en-US" sz="2000" b="1">
                  <a:solidFill>
                    <a:srgbClr val="D3DDFF"/>
                  </a:solidFill>
                </a:rPr>
                <a:t>region 2</a:t>
              </a:r>
              <a:endParaRPr lang="en-GB" altLang="en-US" sz="2000" b="1">
                <a:solidFill>
                  <a:srgbClr val="D3DDFF"/>
                </a:solidFill>
              </a:endParaRPr>
            </a:p>
          </p:txBody>
        </p:sp>
      </p:grpSp>
      <p:sp>
        <p:nvSpPr>
          <p:cNvPr id="54" name="Oval 53">
            <a:extLst>
              <a:ext uri="{FF2B5EF4-FFF2-40B4-BE49-F238E27FC236}">
                <a16:creationId xmlns:a16="http://schemas.microsoft.com/office/drawing/2014/main" id="{8D4382B6-2CF3-4D25-9FFA-C95CF9F89EF7}"/>
              </a:ext>
            </a:extLst>
          </p:cNvPr>
          <p:cNvSpPr/>
          <p:nvPr/>
        </p:nvSpPr>
        <p:spPr>
          <a:xfrm>
            <a:off x="4381373" y="3807777"/>
            <a:ext cx="502920" cy="502920"/>
          </a:xfrm>
          <a:prstGeom prst="ellipse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5" name="Oval 54">
            <a:extLst>
              <a:ext uri="{FF2B5EF4-FFF2-40B4-BE49-F238E27FC236}">
                <a16:creationId xmlns:a16="http://schemas.microsoft.com/office/drawing/2014/main" id="{6E4D7B23-1261-42BE-A16A-73D805261C9F}"/>
              </a:ext>
            </a:extLst>
          </p:cNvPr>
          <p:cNvSpPr/>
          <p:nvPr/>
        </p:nvSpPr>
        <p:spPr>
          <a:xfrm>
            <a:off x="6730683" y="3785394"/>
            <a:ext cx="502920" cy="502920"/>
          </a:xfrm>
          <a:prstGeom prst="ellipse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Rectangle 1">
            <a:hlinkClick r:id="rId3"/>
            <a:extLst>
              <a:ext uri="{FF2B5EF4-FFF2-40B4-BE49-F238E27FC236}">
                <a16:creationId xmlns:a16="http://schemas.microsoft.com/office/drawing/2014/main" id="{C66948B9-FA28-446D-8D71-C4C8810D4886}"/>
              </a:ext>
            </a:extLst>
          </p:cNvPr>
          <p:cNvSpPr/>
          <p:nvPr/>
        </p:nvSpPr>
        <p:spPr>
          <a:xfrm>
            <a:off x="8101652" y="6142894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Rectangle 2">
            <a:hlinkClick r:id="rId3"/>
            <a:extLst>
              <a:ext uri="{FF2B5EF4-FFF2-40B4-BE49-F238E27FC236}">
                <a16:creationId xmlns:a16="http://schemas.microsoft.com/office/drawing/2014/main" id="{15EC6976-07A4-4E81-AA6F-876CD9E4F6D1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1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1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1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1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1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1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1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1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1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1209" grpId="0" autoUpdateAnimBg="0"/>
      <p:bldP spid="691210" grpId="0" autoUpdateAnimBg="0"/>
      <p:bldP spid="691211" grpId="0" autoUpdateAnimBg="0"/>
      <p:bldP spid="691212" grpId="0" autoUpdateAnimBg="0"/>
      <p:bldP spid="691241" grpId="0" autoUpdateAnimBg="0"/>
      <p:bldP spid="691242" grpId="0" autoUpdateAnimBg="0"/>
      <p:bldP spid="691243" grpId="0" autoUpdateAnimBg="0"/>
      <p:bldP spid="691244" grpId="0" autoUpdateAnimBg="0"/>
      <p:bldP spid="691245" grpId="0" autoUpdateAnimBg="0"/>
      <p:bldP spid="54" grpId="0" animBg="1"/>
      <p:bldP spid="54" grpId="1" animBg="1"/>
      <p:bldP spid="5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">
            <a:extLst>
              <a:ext uri="{FF2B5EF4-FFF2-40B4-BE49-F238E27FC236}">
                <a16:creationId xmlns:a16="http://schemas.microsoft.com/office/drawing/2014/main" id="{2B24A3FB-79F7-4BC8-9346-0688E48B9F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927100"/>
            <a:ext cx="8626475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/>
              <a:t>We have shown that values in </a:t>
            </a:r>
            <a:r>
              <a:rPr lang="en-US" altLang="en-US" sz="2000" b="1">
                <a:solidFill>
                  <a:srgbClr val="FF6600"/>
                </a:solidFill>
              </a:rPr>
              <a:t>region 1</a:t>
            </a:r>
            <a:r>
              <a:rPr lang="en-US" altLang="en-US"/>
              <a:t> and </a:t>
            </a:r>
            <a:r>
              <a:rPr lang="en-US" altLang="en-US" sz="2000" b="1">
                <a:solidFill>
                  <a:srgbClr val="FF6600"/>
                </a:solidFill>
              </a:rPr>
              <a:t>region 3</a:t>
            </a:r>
            <a:r>
              <a:rPr lang="en-US" altLang="en-US"/>
              <a:t> satisfy the inequality </a:t>
            </a:r>
            <a:r>
              <a:rPr lang="en-GB" altLang="en-US" i="1">
                <a:latin typeface="Times New Roman" panose="02020603050405020304" pitchFamily="18" charset="0"/>
              </a:rPr>
              <a:t>x</a:t>
            </a:r>
            <a:r>
              <a:rPr lang="en-GB" altLang="en-US" baseline="30000"/>
              <a:t>2</a:t>
            </a:r>
            <a:r>
              <a:rPr lang="en-GB" altLang="en-US"/>
              <a:t> </a:t>
            </a:r>
            <a:r>
              <a:rPr lang="en-US" altLang="en-US"/>
              <a:t>+ </a:t>
            </a:r>
            <a:r>
              <a:rPr lang="en-US" altLang="en-US" i="1">
                <a:latin typeface="Times New Roman" panose="02020603050405020304" pitchFamily="18" charset="0"/>
              </a:rPr>
              <a:t>x</a:t>
            </a:r>
            <a:r>
              <a:rPr lang="en-US" altLang="en-US"/>
              <a:t> </a:t>
            </a:r>
            <a:r>
              <a:rPr lang="en-US" altLang="en-US" sz="2500"/>
              <a:t>–</a:t>
            </a:r>
            <a:r>
              <a:rPr lang="en-US" altLang="en-US"/>
              <a:t> 6 </a:t>
            </a:r>
            <a:r>
              <a:rPr lang="en-GB" altLang="en-US">
                <a:solidFill>
                  <a:schemeClr val="tx1"/>
                </a:solidFill>
              </a:rPr>
              <a:t>≥</a:t>
            </a:r>
            <a:r>
              <a:rPr lang="en-GB" altLang="en-US"/>
              <a:t> </a:t>
            </a:r>
            <a:r>
              <a:rPr lang="en-US" altLang="en-US"/>
              <a:t>0</a:t>
            </a:r>
            <a:r>
              <a:rPr lang="en-GB" altLang="en-US"/>
              <a:t>.</a:t>
            </a:r>
            <a:r>
              <a:rPr lang="en-US" altLang="en-US"/>
              <a:t> </a:t>
            </a:r>
            <a:endParaRPr lang="en-GB" altLang="en-US"/>
          </a:p>
        </p:txBody>
      </p:sp>
      <p:sp>
        <p:nvSpPr>
          <p:cNvPr id="3" name="Text Box 4">
            <a:extLst>
              <a:ext uri="{FF2B5EF4-FFF2-40B4-BE49-F238E27FC236}">
                <a16:creationId xmlns:a16="http://schemas.microsoft.com/office/drawing/2014/main" id="{38F4B22B-F5B2-4FF5-990F-6BB3169DF1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3746500"/>
            <a:ext cx="72342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/>
              <a:t>We can shown the complete solution set as follows: </a:t>
            </a:r>
            <a:endParaRPr lang="en-GB" altLang="en-US"/>
          </a:p>
        </p:txBody>
      </p:sp>
      <p:grpSp>
        <p:nvGrpSpPr>
          <p:cNvPr id="4" name="Group 5">
            <a:extLst>
              <a:ext uri="{FF2B5EF4-FFF2-40B4-BE49-F238E27FC236}">
                <a16:creationId xmlns:a16="http://schemas.microsoft.com/office/drawing/2014/main" id="{408352E8-CCF2-4C41-B8BA-96E2F70B55F3}"/>
              </a:ext>
            </a:extLst>
          </p:cNvPr>
          <p:cNvGrpSpPr>
            <a:grpSpLocks/>
          </p:cNvGrpSpPr>
          <p:nvPr/>
        </p:nvGrpSpPr>
        <p:grpSpPr bwMode="auto">
          <a:xfrm>
            <a:off x="425450" y="2970213"/>
            <a:ext cx="8291513" cy="609600"/>
            <a:chOff x="268" y="3425"/>
            <a:chExt cx="5223" cy="384"/>
          </a:xfrm>
        </p:grpSpPr>
        <p:sp>
          <p:nvSpPr>
            <p:cNvPr id="5" name="Line 6">
              <a:extLst>
                <a:ext uri="{FF2B5EF4-FFF2-40B4-BE49-F238E27FC236}">
                  <a16:creationId xmlns:a16="http://schemas.microsoft.com/office/drawing/2014/main" id="{866FB0F3-20AD-4384-B8DE-0CD49361377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38" y="3425"/>
              <a:ext cx="513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" name="Line 7">
              <a:extLst>
                <a:ext uri="{FF2B5EF4-FFF2-40B4-BE49-F238E27FC236}">
                  <a16:creationId xmlns:a16="http://schemas.microsoft.com/office/drawing/2014/main" id="{C597AF10-5D65-4CD8-8097-46B29E366E6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4" y="3425"/>
              <a:ext cx="0" cy="9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" name="Line 8">
              <a:extLst>
                <a:ext uri="{FF2B5EF4-FFF2-40B4-BE49-F238E27FC236}">
                  <a16:creationId xmlns:a16="http://schemas.microsoft.com/office/drawing/2014/main" id="{A66727F6-F4F0-41A4-B468-0AD885DACBA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28" y="3425"/>
              <a:ext cx="0" cy="9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" name="Line 9">
              <a:extLst>
                <a:ext uri="{FF2B5EF4-FFF2-40B4-BE49-F238E27FC236}">
                  <a16:creationId xmlns:a16="http://schemas.microsoft.com/office/drawing/2014/main" id="{0246D216-C053-42DC-9B95-E05105E375D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22" y="3425"/>
              <a:ext cx="0" cy="9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" name="Line 10">
              <a:extLst>
                <a:ext uri="{FF2B5EF4-FFF2-40B4-BE49-F238E27FC236}">
                  <a16:creationId xmlns:a16="http://schemas.microsoft.com/office/drawing/2014/main" id="{E79BC582-C3C7-48F9-943F-8546B59FB39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17" y="3425"/>
              <a:ext cx="0" cy="9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0" name="Line 11">
              <a:extLst>
                <a:ext uri="{FF2B5EF4-FFF2-40B4-BE49-F238E27FC236}">
                  <a16:creationId xmlns:a16="http://schemas.microsoft.com/office/drawing/2014/main" id="{0437CB98-6485-4451-9DDD-E423A05CC61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11" y="3425"/>
              <a:ext cx="0" cy="9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" name="Line 12">
              <a:extLst>
                <a:ext uri="{FF2B5EF4-FFF2-40B4-BE49-F238E27FC236}">
                  <a16:creationId xmlns:a16="http://schemas.microsoft.com/office/drawing/2014/main" id="{B257C73C-ECFC-4C9F-80FF-DE5452717DD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06" y="3425"/>
              <a:ext cx="0" cy="9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2" name="Line 13">
              <a:extLst>
                <a:ext uri="{FF2B5EF4-FFF2-40B4-BE49-F238E27FC236}">
                  <a16:creationId xmlns:a16="http://schemas.microsoft.com/office/drawing/2014/main" id="{244C7B7E-EE4A-4444-8D14-EC33842B33C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00" y="3425"/>
              <a:ext cx="0" cy="9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" name="Line 14">
              <a:extLst>
                <a:ext uri="{FF2B5EF4-FFF2-40B4-BE49-F238E27FC236}">
                  <a16:creationId xmlns:a16="http://schemas.microsoft.com/office/drawing/2014/main" id="{9C2A68C4-5A2E-4DC2-81D2-44CBF93668B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894" y="3425"/>
              <a:ext cx="0" cy="9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4" name="Line 15">
              <a:extLst>
                <a:ext uri="{FF2B5EF4-FFF2-40B4-BE49-F238E27FC236}">
                  <a16:creationId xmlns:a16="http://schemas.microsoft.com/office/drawing/2014/main" id="{9ED0FF33-C801-4DAF-810A-A0E56273361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89" y="3425"/>
              <a:ext cx="0" cy="9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5" name="Line 16">
              <a:extLst>
                <a:ext uri="{FF2B5EF4-FFF2-40B4-BE49-F238E27FC236}">
                  <a16:creationId xmlns:a16="http://schemas.microsoft.com/office/drawing/2014/main" id="{51C2CE1B-C636-4B6F-B0EC-875613BEE1C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883" y="3425"/>
              <a:ext cx="0" cy="9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6" name="Line 17">
              <a:extLst>
                <a:ext uri="{FF2B5EF4-FFF2-40B4-BE49-F238E27FC236}">
                  <a16:creationId xmlns:a16="http://schemas.microsoft.com/office/drawing/2014/main" id="{B601FAB7-10D4-4A73-A0D8-CB4F2105201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378" y="3425"/>
              <a:ext cx="0" cy="9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7" name="Text Box 18">
              <a:extLst>
                <a:ext uri="{FF2B5EF4-FFF2-40B4-BE49-F238E27FC236}">
                  <a16:creationId xmlns:a16="http://schemas.microsoft.com/office/drawing/2014/main" id="{7855DA31-7CE8-4EC2-B360-A6E6EAA4208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8" y="3521"/>
              <a:ext cx="33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altLang="en-US"/>
                <a:t>–5</a:t>
              </a:r>
            </a:p>
          </p:txBody>
        </p:sp>
        <p:sp>
          <p:nvSpPr>
            <p:cNvPr id="18" name="Text Box 19">
              <a:extLst>
                <a:ext uri="{FF2B5EF4-FFF2-40B4-BE49-F238E27FC236}">
                  <a16:creationId xmlns:a16="http://schemas.microsoft.com/office/drawing/2014/main" id="{6912B252-29FE-42CE-BFF0-A435D700865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63" y="3521"/>
              <a:ext cx="33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altLang="en-US"/>
                <a:t>–4</a:t>
              </a:r>
            </a:p>
          </p:txBody>
        </p:sp>
        <p:sp>
          <p:nvSpPr>
            <p:cNvPr id="19" name="Text Box 20">
              <a:extLst>
                <a:ext uri="{FF2B5EF4-FFF2-40B4-BE49-F238E27FC236}">
                  <a16:creationId xmlns:a16="http://schemas.microsoft.com/office/drawing/2014/main" id="{E21FB769-8CFC-40A4-9BEE-35E94C6200B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56" y="3521"/>
              <a:ext cx="33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altLang="en-US"/>
                <a:t>–3</a:t>
              </a:r>
            </a:p>
          </p:txBody>
        </p:sp>
        <p:sp>
          <p:nvSpPr>
            <p:cNvPr id="20" name="Text Box 21">
              <a:extLst>
                <a:ext uri="{FF2B5EF4-FFF2-40B4-BE49-F238E27FC236}">
                  <a16:creationId xmlns:a16="http://schemas.microsoft.com/office/drawing/2014/main" id="{AFB440CB-B2A5-4699-AFEF-5C860911C92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50" y="3521"/>
              <a:ext cx="33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altLang="en-US"/>
                <a:t>–2</a:t>
              </a:r>
            </a:p>
          </p:txBody>
        </p:sp>
        <p:sp>
          <p:nvSpPr>
            <p:cNvPr id="21" name="Text Box 22">
              <a:extLst>
                <a:ext uri="{FF2B5EF4-FFF2-40B4-BE49-F238E27FC236}">
                  <a16:creationId xmlns:a16="http://schemas.microsoft.com/office/drawing/2014/main" id="{9A391154-5DF7-4F2B-A5E4-FB4258A7168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45" y="3521"/>
              <a:ext cx="33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altLang="en-US"/>
                <a:t>–1</a:t>
              </a:r>
            </a:p>
          </p:txBody>
        </p:sp>
        <p:sp>
          <p:nvSpPr>
            <p:cNvPr id="22" name="Text Box 23">
              <a:extLst>
                <a:ext uri="{FF2B5EF4-FFF2-40B4-BE49-F238E27FC236}">
                  <a16:creationId xmlns:a16="http://schemas.microsoft.com/office/drawing/2014/main" id="{6FBA5CAA-E063-4ACD-A942-C5782E16BC5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96" y="3521"/>
              <a:ext cx="223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altLang="en-US"/>
                <a:t>0</a:t>
              </a:r>
            </a:p>
          </p:txBody>
        </p:sp>
        <p:sp>
          <p:nvSpPr>
            <p:cNvPr id="23" name="Text Box 24">
              <a:extLst>
                <a:ext uri="{FF2B5EF4-FFF2-40B4-BE49-F238E27FC236}">
                  <a16:creationId xmlns:a16="http://schemas.microsoft.com/office/drawing/2014/main" id="{9AA6F437-BEC8-414F-8D8C-A1C4057EF74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283" y="3521"/>
              <a:ext cx="223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altLang="en-US"/>
                <a:t>1</a:t>
              </a:r>
            </a:p>
          </p:txBody>
        </p:sp>
        <p:sp>
          <p:nvSpPr>
            <p:cNvPr id="24" name="Text Box 25">
              <a:extLst>
                <a:ext uri="{FF2B5EF4-FFF2-40B4-BE49-F238E27FC236}">
                  <a16:creationId xmlns:a16="http://schemas.microsoft.com/office/drawing/2014/main" id="{2D4B27B7-812C-40AA-8397-89AB9977410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781" y="3521"/>
              <a:ext cx="223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altLang="en-US"/>
                <a:t>2</a:t>
              </a:r>
            </a:p>
          </p:txBody>
        </p:sp>
        <p:sp>
          <p:nvSpPr>
            <p:cNvPr id="25" name="Text Box 26">
              <a:extLst>
                <a:ext uri="{FF2B5EF4-FFF2-40B4-BE49-F238E27FC236}">
                  <a16:creationId xmlns:a16="http://schemas.microsoft.com/office/drawing/2014/main" id="{8BA01492-485F-4F6A-9BE7-DEC7A22DE22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74" y="3521"/>
              <a:ext cx="223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altLang="en-US"/>
                <a:t>3</a:t>
              </a:r>
            </a:p>
          </p:txBody>
        </p:sp>
        <p:sp>
          <p:nvSpPr>
            <p:cNvPr id="26" name="Text Box 27">
              <a:extLst>
                <a:ext uri="{FF2B5EF4-FFF2-40B4-BE49-F238E27FC236}">
                  <a16:creationId xmlns:a16="http://schemas.microsoft.com/office/drawing/2014/main" id="{D3B609BF-6DDD-4726-9B47-BE1BAB2FC8A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771" y="3521"/>
              <a:ext cx="223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altLang="en-US"/>
                <a:t>4</a:t>
              </a:r>
            </a:p>
          </p:txBody>
        </p:sp>
        <p:sp>
          <p:nvSpPr>
            <p:cNvPr id="27" name="Text Box 28">
              <a:extLst>
                <a:ext uri="{FF2B5EF4-FFF2-40B4-BE49-F238E27FC236}">
                  <a16:creationId xmlns:a16="http://schemas.microsoft.com/office/drawing/2014/main" id="{FE5265EC-33D7-41D6-97E8-A4551A96992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268" y="3521"/>
              <a:ext cx="223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altLang="en-US"/>
                <a:t>5</a:t>
              </a:r>
            </a:p>
          </p:txBody>
        </p:sp>
      </p:grpSp>
      <p:sp>
        <p:nvSpPr>
          <p:cNvPr id="28" name="Oval 29">
            <a:extLst>
              <a:ext uri="{FF2B5EF4-FFF2-40B4-BE49-F238E27FC236}">
                <a16:creationId xmlns:a16="http://schemas.microsoft.com/office/drawing/2014/main" id="{99E8DD9A-96EF-45C2-85DC-7109D92F38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89650" y="2714625"/>
            <a:ext cx="179388" cy="179388"/>
          </a:xfrm>
          <a:prstGeom prst="ellipse">
            <a:avLst/>
          </a:prstGeom>
          <a:solidFill>
            <a:srgbClr val="FF8E41"/>
          </a:solidFill>
          <a:ln w="28575">
            <a:solidFill>
              <a:srgbClr val="FF6600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9" name="Oval 30">
            <a:extLst>
              <a:ext uri="{FF2B5EF4-FFF2-40B4-BE49-F238E27FC236}">
                <a16:creationId xmlns:a16="http://schemas.microsoft.com/office/drawing/2014/main" id="{8A748E3D-A64B-41A8-A663-E794E88435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66938" y="2714625"/>
            <a:ext cx="179387" cy="179388"/>
          </a:xfrm>
          <a:prstGeom prst="ellipse">
            <a:avLst/>
          </a:prstGeom>
          <a:solidFill>
            <a:srgbClr val="FF8E41"/>
          </a:solidFill>
          <a:ln w="28575">
            <a:solidFill>
              <a:srgbClr val="FF6600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0" name="AutoShape 31">
            <a:extLst>
              <a:ext uri="{FF2B5EF4-FFF2-40B4-BE49-F238E27FC236}">
                <a16:creationId xmlns:a16="http://schemas.microsoft.com/office/drawing/2014/main" id="{068E25F1-9270-46F3-98BA-AD8E120863C4}"/>
              </a:ext>
            </a:extLst>
          </p:cNvPr>
          <p:cNvSpPr>
            <a:spLocks/>
          </p:cNvSpPr>
          <p:nvPr/>
        </p:nvSpPr>
        <p:spPr bwMode="auto">
          <a:xfrm rot="5400000">
            <a:off x="1339850" y="1782763"/>
            <a:ext cx="228600" cy="1536700"/>
          </a:xfrm>
          <a:prstGeom prst="leftBrace">
            <a:avLst>
              <a:gd name="adj1" fmla="val 56019"/>
              <a:gd name="adj2" fmla="val 50000"/>
            </a:avLst>
          </a:prstGeom>
          <a:noFill/>
          <a:ln w="28575">
            <a:solidFill>
              <a:srgbClr val="FF66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1" name="AutoShape 32">
            <a:extLst>
              <a:ext uri="{FF2B5EF4-FFF2-40B4-BE49-F238E27FC236}">
                <a16:creationId xmlns:a16="http://schemas.microsoft.com/office/drawing/2014/main" id="{EE84A658-E69A-4B00-ABCC-6EF5B38E1457}"/>
              </a:ext>
            </a:extLst>
          </p:cNvPr>
          <p:cNvSpPr>
            <a:spLocks/>
          </p:cNvSpPr>
          <p:nvPr/>
        </p:nvSpPr>
        <p:spPr bwMode="auto">
          <a:xfrm rot="5400000">
            <a:off x="4106863" y="623888"/>
            <a:ext cx="228600" cy="3854450"/>
          </a:xfrm>
          <a:prstGeom prst="leftBrace">
            <a:avLst>
              <a:gd name="adj1" fmla="val 140509"/>
              <a:gd name="adj2" fmla="val 50000"/>
            </a:avLst>
          </a:prstGeom>
          <a:noFill/>
          <a:ln w="28575">
            <a:solidFill>
              <a:srgbClr val="D3DD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2" name="AutoShape 33">
            <a:extLst>
              <a:ext uri="{FF2B5EF4-FFF2-40B4-BE49-F238E27FC236}">
                <a16:creationId xmlns:a16="http://schemas.microsoft.com/office/drawing/2014/main" id="{F0678355-8A44-4FF8-B200-42A0CC7073E5}"/>
              </a:ext>
            </a:extLst>
          </p:cNvPr>
          <p:cNvSpPr>
            <a:spLocks/>
          </p:cNvSpPr>
          <p:nvPr/>
        </p:nvSpPr>
        <p:spPr bwMode="auto">
          <a:xfrm rot="5400000">
            <a:off x="7279482" y="1393031"/>
            <a:ext cx="228600" cy="2316163"/>
          </a:xfrm>
          <a:prstGeom prst="leftBrace">
            <a:avLst>
              <a:gd name="adj1" fmla="val 84433"/>
              <a:gd name="adj2" fmla="val 50000"/>
            </a:avLst>
          </a:prstGeom>
          <a:noFill/>
          <a:ln w="28575">
            <a:solidFill>
              <a:srgbClr val="FF66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3" name="Text Box 34">
            <a:extLst>
              <a:ext uri="{FF2B5EF4-FFF2-40B4-BE49-F238E27FC236}">
                <a16:creationId xmlns:a16="http://schemas.microsoft.com/office/drawing/2014/main" id="{6071B087-15B3-4765-88B4-D9C22EC08F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1981200"/>
            <a:ext cx="11715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2000" b="1">
                <a:solidFill>
                  <a:srgbClr val="FF6600"/>
                </a:solidFill>
              </a:rPr>
              <a:t>region 1</a:t>
            </a:r>
            <a:endParaRPr lang="en-GB" altLang="en-US" sz="2000" b="1">
              <a:solidFill>
                <a:srgbClr val="FF6600"/>
              </a:solidFill>
            </a:endParaRPr>
          </a:p>
        </p:txBody>
      </p:sp>
      <p:sp>
        <p:nvSpPr>
          <p:cNvPr id="34" name="Text Box 35">
            <a:extLst>
              <a:ext uri="{FF2B5EF4-FFF2-40B4-BE49-F238E27FC236}">
                <a16:creationId xmlns:a16="http://schemas.microsoft.com/office/drawing/2014/main" id="{42785B77-B9EF-4436-8B48-F04F619341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05213" y="1981200"/>
            <a:ext cx="11715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2000" b="1">
                <a:solidFill>
                  <a:srgbClr val="D3DDFF"/>
                </a:solidFill>
              </a:rPr>
              <a:t>region 2</a:t>
            </a:r>
            <a:endParaRPr lang="en-GB" altLang="en-US" sz="2000" b="1">
              <a:solidFill>
                <a:srgbClr val="D3DDFF"/>
              </a:solidFill>
            </a:endParaRPr>
          </a:p>
        </p:txBody>
      </p:sp>
      <p:sp>
        <p:nvSpPr>
          <p:cNvPr id="35" name="Text Box 36">
            <a:extLst>
              <a:ext uri="{FF2B5EF4-FFF2-40B4-BE49-F238E27FC236}">
                <a16:creationId xmlns:a16="http://schemas.microsoft.com/office/drawing/2014/main" id="{C35B1151-E071-4629-A143-61C8B6E131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78625" y="1981200"/>
            <a:ext cx="11715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2000" b="1">
                <a:solidFill>
                  <a:srgbClr val="FF6600"/>
                </a:solidFill>
              </a:rPr>
              <a:t>region 3</a:t>
            </a:r>
            <a:endParaRPr lang="en-GB" altLang="en-US" sz="2000" b="1">
              <a:solidFill>
                <a:srgbClr val="FF6600"/>
              </a:solidFill>
            </a:endParaRPr>
          </a:p>
        </p:txBody>
      </p:sp>
      <p:grpSp>
        <p:nvGrpSpPr>
          <p:cNvPr id="36" name="Group 37">
            <a:extLst>
              <a:ext uri="{FF2B5EF4-FFF2-40B4-BE49-F238E27FC236}">
                <a16:creationId xmlns:a16="http://schemas.microsoft.com/office/drawing/2014/main" id="{43C6B66F-734C-4FB4-8777-00D862E7F976}"/>
              </a:ext>
            </a:extLst>
          </p:cNvPr>
          <p:cNvGrpSpPr>
            <a:grpSpLocks/>
          </p:cNvGrpSpPr>
          <p:nvPr/>
        </p:nvGrpSpPr>
        <p:grpSpPr bwMode="auto">
          <a:xfrm>
            <a:off x="425450" y="4691063"/>
            <a:ext cx="8291513" cy="609600"/>
            <a:chOff x="268" y="3425"/>
            <a:chExt cx="5223" cy="384"/>
          </a:xfrm>
        </p:grpSpPr>
        <p:sp>
          <p:nvSpPr>
            <p:cNvPr id="37" name="Line 38">
              <a:extLst>
                <a:ext uri="{FF2B5EF4-FFF2-40B4-BE49-F238E27FC236}">
                  <a16:creationId xmlns:a16="http://schemas.microsoft.com/office/drawing/2014/main" id="{F32AAB96-663D-4650-9E40-A0023241D42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38" y="3425"/>
              <a:ext cx="513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8" name="Line 39">
              <a:extLst>
                <a:ext uri="{FF2B5EF4-FFF2-40B4-BE49-F238E27FC236}">
                  <a16:creationId xmlns:a16="http://schemas.microsoft.com/office/drawing/2014/main" id="{AF5771A7-D7E5-4708-8A0D-02FF3E37310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4" y="3425"/>
              <a:ext cx="0" cy="9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9" name="Line 40">
              <a:extLst>
                <a:ext uri="{FF2B5EF4-FFF2-40B4-BE49-F238E27FC236}">
                  <a16:creationId xmlns:a16="http://schemas.microsoft.com/office/drawing/2014/main" id="{375F7EDF-7BAF-45D4-AB62-78397C8F2F8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28" y="3425"/>
              <a:ext cx="0" cy="9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0" name="Line 41">
              <a:extLst>
                <a:ext uri="{FF2B5EF4-FFF2-40B4-BE49-F238E27FC236}">
                  <a16:creationId xmlns:a16="http://schemas.microsoft.com/office/drawing/2014/main" id="{6182BDE0-B3DB-4E76-A6BA-89993F6B1F9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22" y="3425"/>
              <a:ext cx="0" cy="9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1" name="Line 42">
              <a:extLst>
                <a:ext uri="{FF2B5EF4-FFF2-40B4-BE49-F238E27FC236}">
                  <a16:creationId xmlns:a16="http://schemas.microsoft.com/office/drawing/2014/main" id="{2B61BF39-801E-4A09-B6FC-AB8094E96F3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17" y="3425"/>
              <a:ext cx="0" cy="9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2" name="Line 43">
              <a:extLst>
                <a:ext uri="{FF2B5EF4-FFF2-40B4-BE49-F238E27FC236}">
                  <a16:creationId xmlns:a16="http://schemas.microsoft.com/office/drawing/2014/main" id="{D7ED4F72-5669-471F-9B5E-3ABD0ED1D0A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11" y="3425"/>
              <a:ext cx="0" cy="9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3" name="Line 44">
              <a:extLst>
                <a:ext uri="{FF2B5EF4-FFF2-40B4-BE49-F238E27FC236}">
                  <a16:creationId xmlns:a16="http://schemas.microsoft.com/office/drawing/2014/main" id="{E657B7AF-C7CE-46E3-85DB-E9F2803EC7E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06" y="3425"/>
              <a:ext cx="0" cy="9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4" name="Line 45">
              <a:extLst>
                <a:ext uri="{FF2B5EF4-FFF2-40B4-BE49-F238E27FC236}">
                  <a16:creationId xmlns:a16="http://schemas.microsoft.com/office/drawing/2014/main" id="{91194D9A-3833-4129-950B-226828BB85F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00" y="3425"/>
              <a:ext cx="0" cy="9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5" name="Line 46">
              <a:extLst>
                <a:ext uri="{FF2B5EF4-FFF2-40B4-BE49-F238E27FC236}">
                  <a16:creationId xmlns:a16="http://schemas.microsoft.com/office/drawing/2014/main" id="{4070908B-DB7A-4E1C-A3CA-FF8101FDE90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894" y="3425"/>
              <a:ext cx="0" cy="9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6" name="Line 47">
              <a:extLst>
                <a:ext uri="{FF2B5EF4-FFF2-40B4-BE49-F238E27FC236}">
                  <a16:creationId xmlns:a16="http://schemas.microsoft.com/office/drawing/2014/main" id="{528FEF1C-AFD4-4697-9922-218D2471A1C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89" y="3425"/>
              <a:ext cx="0" cy="9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7" name="Line 48">
              <a:extLst>
                <a:ext uri="{FF2B5EF4-FFF2-40B4-BE49-F238E27FC236}">
                  <a16:creationId xmlns:a16="http://schemas.microsoft.com/office/drawing/2014/main" id="{F6535218-5543-42C4-9873-95AAB9E0BDF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883" y="3425"/>
              <a:ext cx="0" cy="9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8" name="Line 49">
              <a:extLst>
                <a:ext uri="{FF2B5EF4-FFF2-40B4-BE49-F238E27FC236}">
                  <a16:creationId xmlns:a16="http://schemas.microsoft.com/office/drawing/2014/main" id="{07E06977-747D-499E-8D04-54B9850C29D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378" y="3425"/>
              <a:ext cx="0" cy="9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9" name="Text Box 50">
              <a:extLst>
                <a:ext uri="{FF2B5EF4-FFF2-40B4-BE49-F238E27FC236}">
                  <a16:creationId xmlns:a16="http://schemas.microsoft.com/office/drawing/2014/main" id="{379A8C6C-FD36-4C0A-8FAD-C46076319EF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8" y="3521"/>
              <a:ext cx="33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altLang="en-US"/>
                <a:t>–5</a:t>
              </a:r>
            </a:p>
          </p:txBody>
        </p:sp>
        <p:sp>
          <p:nvSpPr>
            <p:cNvPr id="50" name="Text Box 51">
              <a:extLst>
                <a:ext uri="{FF2B5EF4-FFF2-40B4-BE49-F238E27FC236}">
                  <a16:creationId xmlns:a16="http://schemas.microsoft.com/office/drawing/2014/main" id="{ADCF0B9C-D1C1-413D-AAEB-315A68B7657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63" y="3521"/>
              <a:ext cx="33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altLang="en-US"/>
                <a:t>–4</a:t>
              </a:r>
            </a:p>
          </p:txBody>
        </p:sp>
        <p:sp>
          <p:nvSpPr>
            <p:cNvPr id="51" name="Text Box 52">
              <a:extLst>
                <a:ext uri="{FF2B5EF4-FFF2-40B4-BE49-F238E27FC236}">
                  <a16:creationId xmlns:a16="http://schemas.microsoft.com/office/drawing/2014/main" id="{9EDC5056-9BC2-4563-8BC9-48C88701F17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56" y="3521"/>
              <a:ext cx="33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altLang="en-US"/>
                <a:t>–3</a:t>
              </a:r>
            </a:p>
          </p:txBody>
        </p:sp>
        <p:sp>
          <p:nvSpPr>
            <p:cNvPr id="52" name="Text Box 53">
              <a:extLst>
                <a:ext uri="{FF2B5EF4-FFF2-40B4-BE49-F238E27FC236}">
                  <a16:creationId xmlns:a16="http://schemas.microsoft.com/office/drawing/2014/main" id="{92A70838-98BF-4673-9965-866A96C8FFA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50" y="3521"/>
              <a:ext cx="33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altLang="en-US"/>
                <a:t>–2</a:t>
              </a:r>
            </a:p>
          </p:txBody>
        </p:sp>
        <p:sp>
          <p:nvSpPr>
            <p:cNvPr id="53" name="Text Box 54">
              <a:extLst>
                <a:ext uri="{FF2B5EF4-FFF2-40B4-BE49-F238E27FC236}">
                  <a16:creationId xmlns:a16="http://schemas.microsoft.com/office/drawing/2014/main" id="{147E7FCD-DF7C-4864-8764-8238C96747F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45" y="3521"/>
              <a:ext cx="33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altLang="en-US"/>
                <a:t>–1</a:t>
              </a:r>
            </a:p>
          </p:txBody>
        </p:sp>
        <p:sp>
          <p:nvSpPr>
            <p:cNvPr id="54" name="Text Box 55">
              <a:extLst>
                <a:ext uri="{FF2B5EF4-FFF2-40B4-BE49-F238E27FC236}">
                  <a16:creationId xmlns:a16="http://schemas.microsoft.com/office/drawing/2014/main" id="{E0C11BA3-E0B2-46E5-BC59-7B3D51B0AFD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96" y="3521"/>
              <a:ext cx="223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altLang="en-US"/>
                <a:t>0</a:t>
              </a:r>
            </a:p>
          </p:txBody>
        </p:sp>
        <p:sp>
          <p:nvSpPr>
            <p:cNvPr id="55" name="Text Box 56">
              <a:extLst>
                <a:ext uri="{FF2B5EF4-FFF2-40B4-BE49-F238E27FC236}">
                  <a16:creationId xmlns:a16="http://schemas.microsoft.com/office/drawing/2014/main" id="{D1BB33AF-03B5-40CB-BD92-200752AA1DB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283" y="3521"/>
              <a:ext cx="223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altLang="en-US"/>
                <a:t>1</a:t>
              </a:r>
            </a:p>
          </p:txBody>
        </p:sp>
        <p:sp>
          <p:nvSpPr>
            <p:cNvPr id="56" name="Text Box 57">
              <a:extLst>
                <a:ext uri="{FF2B5EF4-FFF2-40B4-BE49-F238E27FC236}">
                  <a16:creationId xmlns:a16="http://schemas.microsoft.com/office/drawing/2014/main" id="{3DBF6F7F-F937-423E-9B96-B0ADF100370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781" y="3521"/>
              <a:ext cx="223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altLang="en-US"/>
                <a:t>2</a:t>
              </a:r>
            </a:p>
          </p:txBody>
        </p:sp>
        <p:sp>
          <p:nvSpPr>
            <p:cNvPr id="57" name="Text Box 58">
              <a:extLst>
                <a:ext uri="{FF2B5EF4-FFF2-40B4-BE49-F238E27FC236}">
                  <a16:creationId xmlns:a16="http://schemas.microsoft.com/office/drawing/2014/main" id="{C02EC394-6CF1-4247-8831-816588994D6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74" y="3521"/>
              <a:ext cx="223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altLang="en-US"/>
                <a:t>3</a:t>
              </a:r>
            </a:p>
          </p:txBody>
        </p:sp>
        <p:sp>
          <p:nvSpPr>
            <p:cNvPr id="58" name="Text Box 59">
              <a:extLst>
                <a:ext uri="{FF2B5EF4-FFF2-40B4-BE49-F238E27FC236}">
                  <a16:creationId xmlns:a16="http://schemas.microsoft.com/office/drawing/2014/main" id="{694E3602-A4C9-4AEF-8931-DC6E7301040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771" y="3521"/>
              <a:ext cx="223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altLang="en-US"/>
                <a:t>4</a:t>
              </a:r>
            </a:p>
          </p:txBody>
        </p:sp>
        <p:sp>
          <p:nvSpPr>
            <p:cNvPr id="59" name="Text Box 60">
              <a:extLst>
                <a:ext uri="{FF2B5EF4-FFF2-40B4-BE49-F238E27FC236}">
                  <a16:creationId xmlns:a16="http://schemas.microsoft.com/office/drawing/2014/main" id="{FD4711F4-EE2F-4A85-855F-E2E1B13686B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268" y="3521"/>
              <a:ext cx="223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altLang="en-US"/>
                <a:t>5</a:t>
              </a:r>
            </a:p>
          </p:txBody>
        </p:sp>
      </p:grpSp>
      <p:sp>
        <p:nvSpPr>
          <p:cNvPr id="60" name="Oval 61">
            <a:extLst>
              <a:ext uri="{FF2B5EF4-FFF2-40B4-BE49-F238E27FC236}">
                <a16:creationId xmlns:a16="http://schemas.microsoft.com/office/drawing/2014/main" id="{48FA3DBE-1C94-4596-B95D-FD6C2EBB1B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89650" y="4435475"/>
            <a:ext cx="179388" cy="179388"/>
          </a:xfrm>
          <a:prstGeom prst="ellipse">
            <a:avLst/>
          </a:prstGeom>
          <a:solidFill>
            <a:srgbClr val="FF8E41"/>
          </a:solidFill>
          <a:ln w="28575">
            <a:solidFill>
              <a:srgbClr val="FF6600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61" name="Oval 62">
            <a:extLst>
              <a:ext uri="{FF2B5EF4-FFF2-40B4-BE49-F238E27FC236}">
                <a16:creationId xmlns:a16="http://schemas.microsoft.com/office/drawing/2014/main" id="{AE114D6B-903B-409C-A530-6DC0441E7A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70113" y="4435475"/>
            <a:ext cx="179387" cy="179388"/>
          </a:xfrm>
          <a:prstGeom prst="ellipse">
            <a:avLst/>
          </a:prstGeom>
          <a:solidFill>
            <a:srgbClr val="FF8E41"/>
          </a:solidFill>
          <a:ln w="28575">
            <a:solidFill>
              <a:srgbClr val="FF6600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62" name="Line 63">
            <a:extLst>
              <a:ext uri="{FF2B5EF4-FFF2-40B4-BE49-F238E27FC236}">
                <a16:creationId xmlns:a16="http://schemas.microsoft.com/office/drawing/2014/main" id="{2914D6C9-F9E2-4FDF-9772-E25F119BAD4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09600" y="4525963"/>
            <a:ext cx="1554163" cy="0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63" name="Line 64">
            <a:extLst>
              <a:ext uri="{FF2B5EF4-FFF2-40B4-BE49-F238E27FC236}">
                <a16:creationId xmlns:a16="http://schemas.microsoft.com/office/drawing/2014/main" id="{525D06BC-46AF-43A1-9174-1A2E2DE9FAD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262688" y="4525963"/>
            <a:ext cx="2333625" cy="0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 type="arrow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64" name="Text Box 65">
            <a:extLst>
              <a:ext uri="{FF2B5EF4-FFF2-40B4-BE49-F238E27FC236}">
                <a16:creationId xmlns:a16="http://schemas.microsoft.com/office/drawing/2014/main" id="{37EC527B-CD11-4CF7-BBE0-6278999EE6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5394325"/>
            <a:ext cx="47545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/>
              <a:t>So the solution to </a:t>
            </a:r>
            <a:r>
              <a:rPr lang="en-GB" altLang="en-US" i="1">
                <a:latin typeface="Times New Roman" panose="02020603050405020304" pitchFamily="18" charset="0"/>
              </a:rPr>
              <a:t>x</a:t>
            </a:r>
            <a:r>
              <a:rPr lang="en-GB" altLang="en-US" baseline="30000"/>
              <a:t>2</a:t>
            </a:r>
            <a:r>
              <a:rPr lang="en-GB" altLang="en-US"/>
              <a:t> </a:t>
            </a:r>
            <a:r>
              <a:rPr lang="en-US" altLang="en-US"/>
              <a:t>+ </a:t>
            </a:r>
            <a:r>
              <a:rPr lang="en-US" altLang="en-US" i="1">
                <a:latin typeface="Times New Roman" panose="02020603050405020304" pitchFamily="18" charset="0"/>
              </a:rPr>
              <a:t>x</a:t>
            </a:r>
            <a:r>
              <a:rPr lang="en-US" altLang="en-US"/>
              <a:t> – 6 </a:t>
            </a:r>
            <a:r>
              <a:rPr lang="en-GB" altLang="en-US">
                <a:solidFill>
                  <a:schemeClr val="tx1"/>
                </a:solidFill>
              </a:rPr>
              <a:t>≥</a:t>
            </a:r>
            <a:r>
              <a:rPr lang="en-GB" altLang="en-US"/>
              <a:t> </a:t>
            </a:r>
            <a:r>
              <a:rPr lang="en-US" altLang="en-US"/>
              <a:t>0</a:t>
            </a:r>
            <a:r>
              <a:rPr lang="en-GB" altLang="en-US"/>
              <a:t> is:</a:t>
            </a:r>
          </a:p>
        </p:txBody>
      </p:sp>
      <p:grpSp>
        <p:nvGrpSpPr>
          <p:cNvPr id="65" name="Group 66">
            <a:extLst>
              <a:ext uri="{FF2B5EF4-FFF2-40B4-BE49-F238E27FC236}">
                <a16:creationId xmlns:a16="http://schemas.microsoft.com/office/drawing/2014/main" id="{907B7D05-E5EF-4E0F-9095-58FAB69C3DE9}"/>
              </a:ext>
            </a:extLst>
          </p:cNvPr>
          <p:cNvGrpSpPr>
            <a:grpSpLocks/>
          </p:cNvGrpSpPr>
          <p:nvPr/>
        </p:nvGrpSpPr>
        <p:grpSpPr bwMode="auto">
          <a:xfrm>
            <a:off x="3033713" y="5959475"/>
            <a:ext cx="3076575" cy="457200"/>
            <a:chOff x="1552" y="3754"/>
            <a:chExt cx="1938" cy="288"/>
          </a:xfrm>
        </p:grpSpPr>
        <p:sp>
          <p:nvSpPr>
            <p:cNvPr id="66" name="Text Box 67">
              <a:extLst>
                <a:ext uri="{FF2B5EF4-FFF2-40B4-BE49-F238E27FC236}">
                  <a16:creationId xmlns:a16="http://schemas.microsoft.com/office/drawing/2014/main" id="{F9D14D3B-EFD6-4C63-A5F7-5219B8ABF6F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52" y="3754"/>
              <a:ext cx="62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GB" altLang="en-US" i="1">
                  <a:solidFill>
                    <a:srgbClr val="FF6600"/>
                  </a:solidFill>
                  <a:latin typeface="Times New Roman" panose="02020603050405020304" pitchFamily="18" charset="0"/>
                </a:rPr>
                <a:t>x</a:t>
              </a:r>
              <a:r>
                <a:rPr lang="en-GB" altLang="en-US">
                  <a:solidFill>
                    <a:srgbClr val="FF6600"/>
                  </a:solidFill>
                </a:rPr>
                <a:t> ≤ –3</a:t>
              </a:r>
            </a:p>
          </p:txBody>
        </p:sp>
        <p:sp>
          <p:nvSpPr>
            <p:cNvPr id="67" name="Text Box 68">
              <a:extLst>
                <a:ext uri="{FF2B5EF4-FFF2-40B4-BE49-F238E27FC236}">
                  <a16:creationId xmlns:a16="http://schemas.microsoft.com/office/drawing/2014/main" id="{FA25AA80-1A48-4114-A85F-ED425485255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31" y="3754"/>
              <a:ext cx="287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GB" altLang="en-US"/>
                <a:t>or</a:t>
              </a:r>
            </a:p>
          </p:txBody>
        </p:sp>
        <p:sp>
          <p:nvSpPr>
            <p:cNvPr id="68" name="Text Box 69">
              <a:extLst>
                <a:ext uri="{FF2B5EF4-FFF2-40B4-BE49-F238E27FC236}">
                  <a16:creationId xmlns:a16="http://schemas.microsoft.com/office/drawing/2014/main" id="{CFB231E6-6B72-4F32-9E17-44F98ED2F66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71" y="3754"/>
              <a:ext cx="519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GB" altLang="en-US" i="1">
                  <a:solidFill>
                    <a:srgbClr val="FF6600"/>
                  </a:solidFill>
                  <a:latin typeface="Times New Roman" panose="02020603050405020304" pitchFamily="18" charset="0"/>
                </a:rPr>
                <a:t>x</a:t>
              </a:r>
              <a:r>
                <a:rPr lang="en-GB" altLang="en-US">
                  <a:solidFill>
                    <a:srgbClr val="FF6600"/>
                  </a:solidFill>
                </a:rPr>
                <a:t> ≥ 2</a:t>
              </a:r>
            </a:p>
          </p:txBody>
        </p:sp>
      </p:grpSp>
      <p:sp>
        <p:nvSpPr>
          <p:cNvPr id="69" name="Rectangle 2">
            <a:extLst>
              <a:ext uri="{FF2B5EF4-FFF2-40B4-BE49-F238E27FC236}">
                <a16:creationId xmlns:a16="http://schemas.microsoft.com/office/drawing/2014/main" id="{83A49AB9-11BA-45AA-93A8-AC5000091D24}"/>
              </a:ext>
            </a:extLst>
          </p:cNvPr>
          <p:cNvSpPr txBox="1">
            <a:spLocks noChangeArrowheads="1"/>
          </p:cNvSpPr>
          <p:nvPr/>
        </p:nvSpPr>
        <p:spPr>
          <a:xfrm>
            <a:off x="590550" y="153194"/>
            <a:ext cx="7772400" cy="652461"/>
          </a:xfrm>
          <a:prstGeom prst="rect">
            <a:avLst/>
          </a:prstGeom>
        </p:spPr>
        <p:txBody>
          <a:bodyPr bIns="91440" anchor="b" anchorCtr="0">
            <a:normAutofit fontScale="90000" lnSpcReduction="1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altLang="en-US"/>
              <a:t>Quadratic inequalities</a:t>
            </a:r>
            <a:endParaRPr lang="en-GB" altLang="en-US" dirty="0"/>
          </a:p>
        </p:txBody>
      </p:sp>
      <p:sp>
        <p:nvSpPr>
          <p:cNvPr id="71" name="Rectangle 70">
            <a:hlinkClick r:id="rId2"/>
            <a:extLst>
              <a:ext uri="{FF2B5EF4-FFF2-40B4-BE49-F238E27FC236}">
                <a16:creationId xmlns:a16="http://schemas.microsoft.com/office/drawing/2014/main" id="{88D115FE-1FA9-452F-B214-CDA8174ADAAD}"/>
              </a:ext>
            </a:extLst>
          </p:cNvPr>
          <p:cNvSpPr/>
          <p:nvPr/>
        </p:nvSpPr>
        <p:spPr>
          <a:xfrm>
            <a:off x="8101652" y="6142894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3" name="Rectangle 72">
            <a:hlinkClick r:id="rId2"/>
            <a:extLst>
              <a:ext uri="{FF2B5EF4-FFF2-40B4-BE49-F238E27FC236}">
                <a16:creationId xmlns:a16="http://schemas.microsoft.com/office/drawing/2014/main" id="{659D4324-5F7E-4E0B-A024-5A829ACC6B3F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27576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utoUpdateAnimBg="0"/>
      <p:bldP spid="60" grpId="0" animBg="1"/>
      <p:bldP spid="61" grpId="0" animBg="1"/>
      <p:bldP spid="6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Rectangle 60">
            <a:extLst>
              <a:ext uri="{FF2B5EF4-FFF2-40B4-BE49-F238E27FC236}">
                <a16:creationId xmlns:a16="http://schemas.microsoft.com/office/drawing/2014/main" id="{A95E83AB-3084-4F2A-90D8-2DFC84A1F5EC}"/>
              </a:ext>
            </a:extLst>
          </p:cNvPr>
          <p:cNvSpPr/>
          <p:nvPr/>
        </p:nvSpPr>
        <p:spPr>
          <a:xfrm>
            <a:off x="5943599" y="4540736"/>
            <a:ext cx="2706624" cy="371857"/>
          </a:xfrm>
          <a:prstGeom prst="rect">
            <a:avLst/>
          </a:prstGeom>
          <a:solidFill>
            <a:srgbClr val="FFBDB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4006D1C5-2FEE-4E7E-9E04-0BB50885BDF8}"/>
              </a:ext>
            </a:extLst>
          </p:cNvPr>
          <p:cNvSpPr/>
          <p:nvPr/>
        </p:nvSpPr>
        <p:spPr>
          <a:xfrm>
            <a:off x="5940682" y="2957326"/>
            <a:ext cx="2704757" cy="1557109"/>
          </a:xfrm>
          <a:prstGeom prst="rect">
            <a:avLst/>
          </a:prstGeom>
          <a:solidFill>
            <a:srgbClr val="DDEE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Text Box 3">
            <a:extLst>
              <a:ext uri="{FF2B5EF4-FFF2-40B4-BE49-F238E27FC236}">
                <a16:creationId xmlns:a16="http://schemas.microsoft.com/office/drawing/2014/main" id="{3905FB34-72B5-49BB-8680-DAED9B93F7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692689"/>
            <a:ext cx="8626475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dirty="0"/>
              <a:t>A method for solving inequalities involves using graphs. For example:</a:t>
            </a:r>
            <a:endParaRPr lang="en-GB" altLang="en-US" sz="3200" dirty="0">
              <a:solidFill>
                <a:schemeClr val="tx1"/>
              </a:solidFill>
            </a:endParaRPr>
          </a:p>
        </p:txBody>
      </p:sp>
      <p:sp>
        <p:nvSpPr>
          <p:cNvPr id="5" name="Text Box 4">
            <a:extLst>
              <a:ext uri="{FF2B5EF4-FFF2-40B4-BE49-F238E27FC236}">
                <a16:creationId xmlns:a16="http://schemas.microsoft.com/office/drawing/2014/main" id="{292CBC1A-5D24-4C33-B19E-30C5E79287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72770" y="1375690"/>
            <a:ext cx="4627562" cy="461962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 dirty="0"/>
              <a:t>Solve    </a:t>
            </a:r>
            <a:r>
              <a:rPr lang="en-GB" altLang="en-US" i="1" dirty="0">
                <a:latin typeface="Times New Roman" panose="02020603050405020304" pitchFamily="18" charset="0"/>
              </a:rPr>
              <a:t>x</a:t>
            </a:r>
            <a:r>
              <a:rPr lang="en-GB" altLang="en-US" baseline="30000" dirty="0"/>
              <a:t>2</a:t>
            </a:r>
            <a:r>
              <a:rPr lang="en-GB" altLang="en-US" dirty="0"/>
              <a:t> – 6</a:t>
            </a:r>
            <a:r>
              <a:rPr lang="en-GB" altLang="en-US" i="1" dirty="0">
                <a:latin typeface="Times New Roman" panose="02020603050405020304" pitchFamily="18" charset="0"/>
              </a:rPr>
              <a:t>x</a:t>
            </a:r>
            <a:r>
              <a:rPr lang="en-GB" altLang="en-US" dirty="0"/>
              <a:t> + 8 &lt; 0</a:t>
            </a:r>
          </a:p>
        </p:txBody>
      </p:sp>
      <p:sp>
        <p:nvSpPr>
          <p:cNvPr id="6" name="Text Box 5">
            <a:extLst>
              <a:ext uri="{FF2B5EF4-FFF2-40B4-BE49-F238E27FC236}">
                <a16:creationId xmlns:a16="http://schemas.microsoft.com/office/drawing/2014/main" id="{1A3A2E0B-55BA-44C9-9C89-FCCF1B4C60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1828800"/>
            <a:ext cx="815574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dirty="0"/>
              <a:t>The first step is sketch the graph of </a:t>
            </a:r>
            <a:r>
              <a:rPr lang="en-GB" altLang="en-US" i="1" dirty="0">
                <a:latin typeface="Times New Roman" panose="02020603050405020304" pitchFamily="18" charset="0"/>
              </a:rPr>
              <a:t>  y = x</a:t>
            </a:r>
            <a:r>
              <a:rPr lang="en-GB" altLang="en-US" baseline="30000" dirty="0"/>
              <a:t>2</a:t>
            </a:r>
            <a:r>
              <a:rPr lang="en-GB" altLang="en-US" dirty="0"/>
              <a:t> – 6</a:t>
            </a:r>
            <a:r>
              <a:rPr lang="en-GB" altLang="en-US" i="1" dirty="0">
                <a:latin typeface="Times New Roman" panose="02020603050405020304" pitchFamily="18" charset="0"/>
              </a:rPr>
              <a:t>x</a:t>
            </a:r>
            <a:r>
              <a:rPr lang="en-GB" altLang="en-US" dirty="0"/>
              <a:t> + 8 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264193B-0D4F-4687-BB86-DC3139D968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5747" y="3408899"/>
            <a:ext cx="5525872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2200" dirty="0"/>
              <a:t>When (</a:t>
            </a:r>
            <a:r>
              <a:rPr lang="en-GB" altLang="en-US" sz="2200" i="1" dirty="0">
                <a:latin typeface="Times New Roman" panose="02020603050405020304" pitchFamily="18" charset="0"/>
              </a:rPr>
              <a:t>x </a:t>
            </a:r>
            <a:r>
              <a:rPr lang="en-GB" altLang="en-US" sz="2200" dirty="0"/>
              <a:t>–</a:t>
            </a:r>
            <a:r>
              <a:rPr lang="en-GB" altLang="en-US" sz="2200" baseline="30000" dirty="0"/>
              <a:t> </a:t>
            </a:r>
            <a:r>
              <a:rPr lang="en-GB" altLang="en-US" sz="2200" dirty="0"/>
              <a:t> 2)(</a:t>
            </a:r>
            <a:r>
              <a:rPr lang="en-GB" altLang="en-US" sz="2200" i="1" dirty="0">
                <a:latin typeface="Times New Roman" panose="02020603050405020304" pitchFamily="18" charset="0"/>
              </a:rPr>
              <a:t>x </a:t>
            </a:r>
            <a:r>
              <a:rPr lang="en-GB" altLang="en-US" sz="2200" dirty="0"/>
              <a:t>–</a:t>
            </a:r>
            <a:r>
              <a:rPr lang="en-GB" altLang="en-US" sz="2200" baseline="30000" dirty="0"/>
              <a:t> </a:t>
            </a:r>
            <a:r>
              <a:rPr lang="en-GB" altLang="en-US" sz="2200" dirty="0"/>
              <a:t> 4) = 0, then </a:t>
            </a:r>
            <a:r>
              <a:rPr lang="en-GB" altLang="en-US" sz="2200" i="1" dirty="0">
                <a:latin typeface="Times New Roman" panose="02020603050405020304" pitchFamily="18" charset="0"/>
              </a:rPr>
              <a:t>x</a:t>
            </a:r>
            <a:r>
              <a:rPr lang="en-GB" altLang="en-US" sz="2200" baseline="30000" dirty="0"/>
              <a:t> </a:t>
            </a:r>
            <a:r>
              <a:rPr lang="en-GB" altLang="en-US" sz="2200" dirty="0"/>
              <a:t>= 2 </a:t>
            </a:r>
            <a:r>
              <a:rPr lang="en-GB" altLang="en-US" sz="2200" dirty="0">
                <a:sym typeface="Symbol" panose="05050102010706020507" pitchFamily="18" charset="2"/>
              </a:rPr>
              <a:t>or </a:t>
            </a:r>
            <a:r>
              <a:rPr lang="en-GB" altLang="en-US" sz="2200" i="1" dirty="0">
                <a:latin typeface="Times New Roman" panose="02020603050405020304" pitchFamily="18" charset="0"/>
              </a:rPr>
              <a:t>x =</a:t>
            </a:r>
            <a:r>
              <a:rPr lang="en-GB" altLang="en-US" sz="2200" baseline="30000" dirty="0"/>
              <a:t> </a:t>
            </a:r>
            <a:r>
              <a:rPr lang="en-GB" altLang="en-US" sz="2200" dirty="0"/>
              <a:t>4</a:t>
            </a:r>
          </a:p>
        </p:txBody>
      </p:sp>
      <p:sp>
        <p:nvSpPr>
          <p:cNvPr id="8" name="Text Box 7">
            <a:extLst>
              <a:ext uri="{FF2B5EF4-FFF2-40B4-BE49-F238E27FC236}">
                <a16:creationId xmlns:a16="http://schemas.microsoft.com/office/drawing/2014/main" id="{1D21D67C-02AA-43F5-806D-B09F77D851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5327" y="3804420"/>
            <a:ext cx="5769651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dirty="0"/>
              <a:t>So the graph intersects the </a:t>
            </a:r>
            <a:r>
              <a:rPr lang="en-GB" altLang="en-US" i="1" dirty="0">
                <a:latin typeface="Times New Roman" panose="02020603050405020304" pitchFamily="18" charset="0"/>
              </a:rPr>
              <a:t>x</a:t>
            </a:r>
            <a:r>
              <a:rPr lang="en-US" altLang="en-US" dirty="0"/>
              <a:t>-axis at </a:t>
            </a:r>
            <a:r>
              <a:rPr lang="en-GB" altLang="en-US" i="1" dirty="0">
                <a:latin typeface="Times New Roman" panose="02020603050405020304" pitchFamily="18" charset="0"/>
              </a:rPr>
              <a:t>x =</a:t>
            </a:r>
            <a:r>
              <a:rPr lang="en-GB" altLang="en-US" baseline="30000" dirty="0"/>
              <a:t> </a:t>
            </a:r>
            <a:r>
              <a:rPr lang="en-GB" altLang="en-US" dirty="0"/>
              <a:t>2 and </a:t>
            </a:r>
            <a:r>
              <a:rPr lang="en-GB" altLang="en-US" i="1" dirty="0">
                <a:latin typeface="Times New Roman" panose="02020603050405020304" pitchFamily="18" charset="0"/>
              </a:rPr>
              <a:t>x =</a:t>
            </a:r>
            <a:r>
              <a:rPr lang="en-GB" altLang="en-US" baseline="30000" dirty="0"/>
              <a:t> </a:t>
            </a:r>
            <a:r>
              <a:rPr lang="en-GB" altLang="en-US" dirty="0"/>
              <a:t>4</a:t>
            </a:r>
            <a:r>
              <a:rPr lang="en-US" altLang="en-US" dirty="0"/>
              <a:t> </a:t>
            </a:r>
            <a:r>
              <a:rPr lang="en-GB" altLang="en-US" dirty="0"/>
              <a:t> </a:t>
            </a:r>
          </a:p>
        </p:txBody>
      </p:sp>
      <p:sp>
        <p:nvSpPr>
          <p:cNvPr id="9" name="Text Box 8">
            <a:extLst>
              <a:ext uri="{FF2B5EF4-FFF2-40B4-BE49-F238E27FC236}">
                <a16:creationId xmlns:a16="http://schemas.microsoft.com/office/drawing/2014/main" id="{EFCAA910-C67B-407E-8FB8-04666B1CE1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25582" y="6235454"/>
            <a:ext cx="245335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dirty="0"/>
              <a:t>The solution is</a:t>
            </a:r>
          </a:p>
        </p:txBody>
      </p:sp>
      <p:sp>
        <p:nvSpPr>
          <p:cNvPr id="10" name="Text Box 3">
            <a:extLst>
              <a:ext uri="{FF2B5EF4-FFF2-40B4-BE49-F238E27FC236}">
                <a16:creationId xmlns:a16="http://schemas.microsoft.com/office/drawing/2014/main" id="{FE2765C8-6DCB-4F36-9AEC-64254E5322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5214" y="2270469"/>
            <a:ext cx="8702675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2200" dirty="0"/>
              <a:t>To do this, we must find where the graph intersects the </a:t>
            </a:r>
            <a:r>
              <a:rPr lang="en-GB" altLang="en-US" sz="2200" i="1" dirty="0">
                <a:latin typeface="Times New Roman" panose="02020603050405020304" pitchFamily="18" charset="0"/>
              </a:rPr>
              <a:t>x</a:t>
            </a:r>
            <a:r>
              <a:rPr lang="en-US" altLang="en-US" sz="2200" dirty="0"/>
              <a:t>-axis by factorizing:</a:t>
            </a:r>
          </a:p>
        </p:txBody>
      </p:sp>
      <p:sp>
        <p:nvSpPr>
          <p:cNvPr id="11" name="Rectangle 2">
            <a:extLst>
              <a:ext uri="{FF2B5EF4-FFF2-40B4-BE49-F238E27FC236}">
                <a16:creationId xmlns:a16="http://schemas.microsoft.com/office/drawing/2014/main" id="{A9F0735F-D31D-4633-8480-07583D0461DD}"/>
              </a:ext>
            </a:extLst>
          </p:cNvPr>
          <p:cNvSpPr txBox="1">
            <a:spLocks noChangeArrowheads="1"/>
          </p:cNvSpPr>
          <p:nvPr/>
        </p:nvSpPr>
        <p:spPr>
          <a:xfrm>
            <a:off x="176970" y="179387"/>
            <a:ext cx="8229600" cy="561975"/>
          </a:xfrm>
          <a:prstGeom prst="rect">
            <a:avLst/>
          </a:prstGeom>
        </p:spPr>
        <p:txBody>
          <a:bodyPr bIns="91440" anchor="b" anchorCtr="0">
            <a:normAutofit fontScale="85000" lnSpcReduction="2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altLang="en-US"/>
              <a:t>Quadratic inequalities</a:t>
            </a:r>
            <a:endParaRPr lang="en-GB" altLang="en-US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0213BA3-E1E4-4DD2-9363-9C373CDFAEE3}"/>
              </a:ext>
            </a:extLst>
          </p:cNvPr>
          <p:cNvSpPr txBox="1"/>
          <p:nvPr/>
        </p:nvSpPr>
        <p:spPr>
          <a:xfrm>
            <a:off x="1139075" y="2975556"/>
            <a:ext cx="11430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altLang="en-US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GB" altLang="en-US" i="1" dirty="0">
                <a:solidFill>
                  <a:srgbClr val="010066"/>
                </a:solidFill>
                <a:latin typeface="Times New Roman" panose="02020603050405020304" pitchFamily="18" charset="0"/>
              </a:rPr>
              <a:t>x </a:t>
            </a:r>
            <a:r>
              <a:rPr lang="en-GB" altLang="en-US" dirty="0">
                <a:solidFill>
                  <a:srgbClr val="010066"/>
                </a:solidFill>
              </a:rPr>
              <a:t>–</a:t>
            </a:r>
            <a:r>
              <a:rPr lang="en-GB" altLang="en-US" baseline="30000" dirty="0">
                <a:solidFill>
                  <a:srgbClr val="010066"/>
                </a:solidFill>
              </a:rPr>
              <a:t> </a:t>
            </a:r>
            <a:r>
              <a:rPr lang="en-GB" altLang="en-US" dirty="0">
                <a:solidFill>
                  <a:srgbClr val="010066"/>
                </a:solidFill>
              </a:rPr>
              <a:t> </a:t>
            </a:r>
            <a:r>
              <a:rPr lang="en-GB" altLang="en-US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2) </a:t>
            </a:r>
            <a:endParaRPr lang="en-GB" dirty="0">
              <a:solidFill>
                <a:srgbClr val="01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4854612-2EB8-4C79-AF7B-51024F9B9896}"/>
              </a:ext>
            </a:extLst>
          </p:cNvPr>
          <p:cNvSpPr txBox="1"/>
          <p:nvPr/>
        </p:nvSpPr>
        <p:spPr>
          <a:xfrm>
            <a:off x="2080463" y="2956006"/>
            <a:ext cx="11430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altLang="en-US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GB" altLang="en-US" i="1" dirty="0">
                <a:solidFill>
                  <a:srgbClr val="010066"/>
                </a:solidFill>
                <a:latin typeface="Times New Roman" panose="02020603050405020304" pitchFamily="18" charset="0"/>
              </a:rPr>
              <a:t>x </a:t>
            </a:r>
            <a:r>
              <a:rPr lang="en-GB" altLang="en-US" dirty="0">
                <a:solidFill>
                  <a:srgbClr val="010066"/>
                </a:solidFill>
              </a:rPr>
              <a:t>–</a:t>
            </a:r>
            <a:r>
              <a:rPr lang="en-GB" altLang="en-US" baseline="30000" dirty="0">
                <a:solidFill>
                  <a:srgbClr val="010066"/>
                </a:solidFill>
              </a:rPr>
              <a:t> </a:t>
            </a:r>
            <a:r>
              <a:rPr lang="en-GB" altLang="en-US" dirty="0">
                <a:solidFill>
                  <a:srgbClr val="010066"/>
                </a:solidFill>
              </a:rPr>
              <a:t> </a:t>
            </a:r>
            <a:r>
              <a:rPr lang="en-GB" altLang="en-US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4)</a:t>
            </a:r>
            <a:r>
              <a:rPr lang="en-GB" altLang="en-US" dirty="0">
                <a:solidFill>
                  <a:srgbClr val="010066"/>
                </a:solidFill>
              </a:rPr>
              <a:t> </a:t>
            </a:r>
            <a:endParaRPr lang="en-GB" dirty="0">
              <a:solidFill>
                <a:srgbClr val="010066"/>
              </a:solidFill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DAC9F16C-CA30-4E8C-A4F9-115149EF51F8}"/>
              </a:ext>
            </a:extLst>
          </p:cNvPr>
          <p:cNvSpPr txBox="1"/>
          <p:nvPr/>
        </p:nvSpPr>
        <p:spPr>
          <a:xfrm>
            <a:off x="3197672" y="3001380"/>
            <a:ext cx="967179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altLang="en-US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&lt; 0</a:t>
            </a:r>
            <a:endParaRPr lang="en-GB" dirty="0">
              <a:solidFill>
                <a:srgbClr val="01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536860D8-61E7-493D-99D1-D2C1367B0211}"/>
              </a:ext>
            </a:extLst>
          </p:cNvPr>
          <p:cNvCxnSpPr/>
          <p:nvPr/>
        </p:nvCxnSpPr>
        <p:spPr>
          <a:xfrm>
            <a:off x="5934978" y="4526050"/>
            <a:ext cx="2817813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E4CB0FAC-9FA3-40C1-B880-2CBCBFCCDB76}"/>
              </a:ext>
            </a:extLst>
          </p:cNvPr>
          <p:cNvCxnSpPr/>
          <p:nvPr/>
        </p:nvCxnSpPr>
        <p:spPr>
          <a:xfrm flipV="1">
            <a:off x="6345936" y="2855123"/>
            <a:ext cx="0" cy="2057474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9C9E851F-9063-46A2-A20D-0F363242D9B2}"/>
              </a:ext>
            </a:extLst>
          </p:cNvPr>
          <p:cNvCxnSpPr/>
          <p:nvPr/>
        </p:nvCxnSpPr>
        <p:spPr>
          <a:xfrm>
            <a:off x="6729984" y="4531597"/>
            <a:ext cx="0" cy="7143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FF7C36E1-A40A-4E3D-8BF9-6E85FF5A6E96}"/>
              </a:ext>
            </a:extLst>
          </p:cNvPr>
          <p:cNvCxnSpPr/>
          <p:nvPr/>
        </p:nvCxnSpPr>
        <p:spPr>
          <a:xfrm>
            <a:off x="7104888" y="4531597"/>
            <a:ext cx="0" cy="7143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0919D7EE-09AF-4960-B6F8-9636B4887CBD}"/>
              </a:ext>
            </a:extLst>
          </p:cNvPr>
          <p:cNvCxnSpPr/>
          <p:nvPr/>
        </p:nvCxnSpPr>
        <p:spPr>
          <a:xfrm>
            <a:off x="7479792" y="4531597"/>
            <a:ext cx="0" cy="7143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16629711-FBFE-48F7-AC2A-88DDF67924EA}"/>
              </a:ext>
            </a:extLst>
          </p:cNvPr>
          <p:cNvCxnSpPr>
            <a:cxnSpLocks/>
          </p:cNvCxnSpPr>
          <p:nvPr/>
        </p:nvCxnSpPr>
        <p:spPr>
          <a:xfrm>
            <a:off x="7854696" y="4531597"/>
            <a:ext cx="0" cy="7143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B5059278-F07C-4D80-AF40-C923653C88CB}"/>
              </a:ext>
            </a:extLst>
          </p:cNvPr>
          <p:cNvCxnSpPr/>
          <p:nvPr/>
        </p:nvCxnSpPr>
        <p:spPr>
          <a:xfrm>
            <a:off x="8229600" y="4536359"/>
            <a:ext cx="0" cy="7143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C853DF3B-8F44-41FB-807A-05B404D87001}"/>
              </a:ext>
            </a:extLst>
          </p:cNvPr>
          <p:cNvCxnSpPr/>
          <p:nvPr/>
        </p:nvCxnSpPr>
        <p:spPr>
          <a:xfrm>
            <a:off x="8604504" y="4537693"/>
            <a:ext cx="0" cy="7143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Freeform: Shape 30">
            <a:extLst>
              <a:ext uri="{FF2B5EF4-FFF2-40B4-BE49-F238E27FC236}">
                <a16:creationId xmlns:a16="http://schemas.microsoft.com/office/drawing/2014/main" id="{73208453-C270-46FB-AF6C-C8E2D2AD9659}"/>
              </a:ext>
            </a:extLst>
          </p:cNvPr>
          <p:cNvSpPr/>
          <p:nvPr/>
        </p:nvSpPr>
        <p:spPr>
          <a:xfrm>
            <a:off x="6642847" y="3024630"/>
            <a:ext cx="1662057" cy="1861167"/>
          </a:xfrm>
          <a:custGeom>
            <a:avLst/>
            <a:gdLst>
              <a:gd name="connsiteX0" fmla="*/ 0 w 1662057"/>
              <a:gd name="connsiteY0" fmla="*/ 10758 h 1861167"/>
              <a:gd name="connsiteX1" fmla="*/ 96819 w 1662057"/>
              <a:gd name="connsiteY1" fmla="*/ 371139 h 1861167"/>
              <a:gd name="connsiteX2" fmla="*/ 204395 w 1662057"/>
              <a:gd name="connsiteY2" fmla="*/ 758414 h 1861167"/>
              <a:gd name="connsiteX3" fmla="*/ 311972 w 1662057"/>
              <a:gd name="connsiteY3" fmla="*/ 1108038 h 1861167"/>
              <a:gd name="connsiteX4" fmla="*/ 467958 w 1662057"/>
              <a:gd name="connsiteY4" fmla="*/ 1495313 h 1861167"/>
              <a:gd name="connsiteX5" fmla="*/ 537882 w 1662057"/>
              <a:gd name="connsiteY5" fmla="*/ 1635162 h 1861167"/>
              <a:gd name="connsiteX6" fmla="*/ 640080 w 1662057"/>
              <a:gd name="connsiteY6" fmla="*/ 1758875 h 1861167"/>
              <a:gd name="connsiteX7" fmla="*/ 731520 w 1662057"/>
              <a:gd name="connsiteY7" fmla="*/ 1839558 h 1861167"/>
              <a:gd name="connsiteX8" fmla="*/ 839097 w 1662057"/>
              <a:gd name="connsiteY8" fmla="*/ 1861073 h 1861167"/>
              <a:gd name="connsiteX9" fmla="*/ 935915 w 1662057"/>
              <a:gd name="connsiteY9" fmla="*/ 1834179 h 1861167"/>
              <a:gd name="connsiteX10" fmla="*/ 1038113 w 1662057"/>
              <a:gd name="connsiteY10" fmla="*/ 1753496 h 1861167"/>
              <a:gd name="connsiteX11" fmla="*/ 1134932 w 1662057"/>
              <a:gd name="connsiteY11" fmla="*/ 1635162 h 1861167"/>
              <a:gd name="connsiteX12" fmla="*/ 1199478 w 1662057"/>
              <a:gd name="connsiteY12" fmla="*/ 1511449 h 1861167"/>
              <a:gd name="connsiteX13" fmla="*/ 1307054 w 1662057"/>
              <a:gd name="connsiteY13" fmla="*/ 1253266 h 1861167"/>
              <a:gd name="connsiteX14" fmla="*/ 1457661 w 1662057"/>
              <a:gd name="connsiteY14" fmla="*/ 817581 h 1861167"/>
              <a:gd name="connsiteX15" fmla="*/ 1592132 w 1662057"/>
              <a:gd name="connsiteY15" fmla="*/ 317351 h 1861167"/>
              <a:gd name="connsiteX16" fmla="*/ 1662057 w 1662057"/>
              <a:gd name="connsiteY16" fmla="*/ 0 h 1861167"/>
              <a:gd name="connsiteX17" fmla="*/ 1662057 w 1662057"/>
              <a:gd name="connsiteY17" fmla="*/ 0 h 18611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1662057" h="1861167">
                <a:moveTo>
                  <a:pt x="0" y="10758"/>
                </a:moveTo>
                <a:cubicBezTo>
                  <a:pt x="31376" y="128644"/>
                  <a:pt x="62753" y="246530"/>
                  <a:pt x="96819" y="371139"/>
                </a:cubicBezTo>
                <a:cubicBezTo>
                  <a:pt x="130885" y="495748"/>
                  <a:pt x="168536" y="635598"/>
                  <a:pt x="204395" y="758414"/>
                </a:cubicBezTo>
                <a:cubicBezTo>
                  <a:pt x="240254" y="881230"/>
                  <a:pt x="268045" y="985222"/>
                  <a:pt x="311972" y="1108038"/>
                </a:cubicBezTo>
                <a:cubicBezTo>
                  <a:pt x="355899" y="1230854"/>
                  <a:pt x="430306" y="1407459"/>
                  <a:pt x="467958" y="1495313"/>
                </a:cubicBezTo>
                <a:cubicBezTo>
                  <a:pt x="505610" y="1583167"/>
                  <a:pt x="509195" y="1591235"/>
                  <a:pt x="537882" y="1635162"/>
                </a:cubicBezTo>
                <a:cubicBezTo>
                  <a:pt x="566569" y="1679089"/>
                  <a:pt x="607807" y="1724809"/>
                  <a:pt x="640080" y="1758875"/>
                </a:cubicBezTo>
                <a:cubicBezTo>
                  <a:pt x="672353" y="1792941"/>
                  <a:pt x="698351" y="1822525"/>
                  <a:pt x="731520" y="1839558"/>
                </a:cubicBezTo>
                <a:cubicBezTo>
                  <a:pt x="764690" y="1856591"/>
                  <a:pt x="805031" y="1861970"/>
                  <a:pt x="839097" y="1861073"/>
                </a:cubicBezTo>
                <a:cubicBezTo>
                  <a:pt x="873163" y="1860177"/>
                  <a:pt x="902746" y="1852108"/>
                  <a:pt x="935915" y="1834179"/>
                </a:cubicBezTo>
                <a:cubicBezTo>
                  <a:pt x="969084" y="1816250"/>
                  <a:pt x="1004944" y="1786665"/>
                  <a:pt x="1038113" y="1753496"/>
                </a:cubicBezTo>
                <a:cubicBezTo>
                  <a:pt x="1071282" y="1720327"/>
                  <a:pt x="1108038" y="1675503"/>
                  <a:pt x="1134932" y="1635162"/>
                </a:cubicBezTo>
                <a:cubicBezTo>
                  <a:pt x="1161826" y="1594821"/>
                  <a:pt x="1170791" y="1575098"/>
                  <a:pt x="1199478" y="1511449"/>
                </a:cubicBezTo>
                <a:cubicBezTo>
                  <a:pt x="1228165" y="1447800"/>
                  <a:pt x="1264024" y="1368911"/>
                  <a:pt x="1307054" y="1253266"/>
                </a:cubicBezTo>
                <a:cubicBezTo>
                  <a:pt x="1350085" y="1137621"/>
                  <a:pt x="1410148" y="973567"/>
                  <a:pt x="1457661" y="817581"/>
                </a:cubicBezTo>
                <a:cubicBezTo>
                  <a:pt x="1505174" y="661595"/>
                  <a:pt x="1558066" y="453614"/>
                  <a:pt x="1592132" y="317351"/>
                </a:cubicBezTo>
                <a:cubicBezTo>
                  <a:pt x="1626198" y="181088"/>
                  <a:pt x="1662057" y="0"/>
                  <a:pt x="1662057" y="0"/>
                </a:cubicBezTo>
                <a:lnTo>
                  <a:pt x="1662057" y="0"/>
                </a:lnTo>
              </a:path>
            </a:pathLst>
          </a:cu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6C794061-4392-4950-BE7E-789C1F868CDA}"/>
              </a:ext>
            </a:extLst>
          </p:cNvPr>
          <p:cNvSpPr txBox="1"/>
          <p:nvPr/>
        </p:nvSpPr>
        <p:spPr>
          <a:xfrm>
            <a:off x="6980298" y="4540736"/>
            <a:ext cx="296912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altLang="en-US" sz="12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2C8A62DC-CD27-44B5-8A67-782372C2BF27}"/>
              </a:ext>
            </a:extLst>
          </p:cNvPr>
          <p:cNvSpPr txBox="1"/>
          <p:nvPr/>
        </p:nvSpPr>
        <p:spPr>
          <a:xfrm>
            <a:off x="7710563" y="4531638"/>
            <a:ext cx="296912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altLang="en-US" sz="1200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CFA08582-E839-4824-98BF-00B052C36867}"/>
              </a:ext>
            </a:extLst>
          </p:cNvPr>
          <p:cNvSpPr txBox="1"/>
          <p:nvPr/>
        </p:nvSpPr>
        <p:spPr>
          <a:xfrm>
            <a:off x="6134816" y="4523759"/>
            <a:ext cx="296912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altLang="en-US" sz="1200" dirty="0"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E0406245-E639-4525-9434-854440B89299}"/>
              </a:ext>
            </a:extLst>
          </p:cNvPr>
          <p:cNvSpPr txBox="1"/>
          <p:nvPr/>
        </p:nvSpPr>
        <p:spPr>
          <a:xfrm>
            <a:off x="6466154" y="4223483"/>
            <a:ext cx="714038" cy="2539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altLang="en-US" sz="1050" dirty="0">
                <a:latin typeface="Arial" panose="020B0604020202020204" pitchFamily="34" charset="0"/>
                <a:cs typeface="Arial" panose="020B0604020202020204" pitchFamily="34" charset="0"/>
              </a:rPr>
              <a:t>positive</a:t>
            </a:r>
            <a:endParaRPr lang="en-GB" sz="10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22E6EC02-D514-4B4E-A25A-6F3BF097AA20}"/>
              </a:ext>
            </a:extLst>
          </p:cNvPr>
          <p:cNvSpPr txBox="1"/>
          <p:nvPr/>
        </p:nvSpPr>
        <p:spPr>
          <a:xfrm>
            <a:off x="7876774" y="4280947"/>
            <a:ext cx="714038" cy="2539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altLang="en-US" sz="1050" dirty="0">
                <a:latin typeface="Arial" panose="020B0604020202020204" pitchFamily="34" charset="0"/>
                <a:cs typeface="Arial" panose="020B0604020202020204" pitchFamily="34" charset="0"/>
              </a:rPr>
              <a:t>positive</a:t>
            </a:r>
            <a:endParaRPr lang="en-GB" sz="10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2602CA04-F379-452B-A261-1C6AFF9FE2C5}"/>
              </a:ext>
            </a:extLst>
          </p:cNvPr>
          <p:cNvSpPr txBox="1"/>
          <p:nvPr/>
        </p:nvSpPr>
        <p:spPr>
          <a:xfrm>
            <a:off x="7650742" y="4726664"/>
            <a:ext cx="714038" cy="2539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altLang="en-US" sz="1050" dirty="0">
                <a:latin typeface="Arial" panose="020B0604020202020204" pitchFamily="34" charset="0"/>
                <a:cs typeface="Arial" panose="020B0604020202020204" pitchFamily="34" charset="0"/>
              </a:rPr>
              <a:t>negative</a:t>
            </a:r>
            <a:endParaRPr lang="en-GB" sz="10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CB2EAB50-2C7B-4862-AEA9-1745B6EE963D}"/>
              </a:ext>
            </a:extLst>
          </p:cNvPr>
          <p:cNvSpPr txBox="1"/>
          <p:nvPr/>
        </p:nvSpPr>
        <p:spPr>
          <a:xfrm>
            <a:off x="6084886" y="2743200"/>
            <a:ext cx="296912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altLang="en-US" sz="1200" dirty="0"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B120B108-3E75-4B22-B97D-7A5A20B2337E}"/>
              </a:ext>
            </a:extLst>
          </p:cNvPr>
          <p:cNvSpPr txBox="1"/>
          <p:nvPr/>
        </p:nvSpPr>
        <p:spPr>
          <a:xfrm>
            <a:off x="8686626" y="4464535"/>
            <a:ext cx="296912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altLang="en-US" sz="1200" dirty="0"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98E67CC2-3BCC-4A67-8B58-291FE8D48031}"/>
              </a:ext>
            </a:extLst>
          </p:cNvPr>
          <p:cNvSpPr txBox="1"/>
          <p:nvPr/>
        </p:nvSpPr>
        <p:spPr>
          <a:xfrm>
            <a:off x="966454" y="2569218"/>
            <a:ext cx="3620097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altLang="en-US" i="1" dirty="0">
                <a:solidFill>
                  <a:srgbClr val="010066"/>
                </a:solidFill>
                <a:latin typeface="Times New Roman" panose="02020603050405020304" pitchFamily="18" charset="0"/>
              </a:rPr>
              <a:t>x</a:t>
            </a:r>
            <a:r>
              <a:rPr lang="en-GB" altLang="en-US" baseline="30000" dirty="0">
                <a:solidFill>
                  <a:srgbClr val="010066"/>
                </a:solidFill>
              </a:rPr>
              <a:t>2</a:t>
            </a:r>
            <a:r>
              <a:rPr lang="en-GB" altLang="en-US" dirty="0">
                <a:solidFill>
                  <a:srgbClr val="010066"/>
                </a:solidFill>
              </a:rPr>
              <a:t> </a:t>
            </a:r>
            <a:r>
              <a:rPr lang="en-GB" altLang="en-US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</a:t>
            </a:r>
            <a:r>
              <a:rPr lang="en-GB" altLang="en-US" dirty="0">
                <a:solidFill>
                  <a:srgbClr val="010066"/>
                </a:solidFill>
              </a:rPr>
              <a:t> </a:t>
            </a:r>
            <a:r>
              <a:rPr lang="en-GB" altLang="en-US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r>
              <a:rPr lang="en-GB" altLang="en-US" i="1" dirty="0">
                <a:solidFill>
                  <a:srgbClr val="010066"/>
                </a:solidFill>
                <a:latin typeface="Times New Roman" panose="02020603050405020304" pitchFamily="18" charset="0"/>
              </a:rPr>
              <a:t>x</a:t>
            </a:r>
            <a:r>
              <a:rPr lang="en-GB" altLang="en-US" dirty="0">
                <a:solidFill>
                  <a:srgbClr val="010066"/>
                </a:solidFill>
              </a:rPr>
              <a:t> </a:t>
            </a:r>
            <a:r>
              <a:rPr lang="en-GB" altLang="en-US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+ 8 &lt; 0</a:t>
            </a:r>
          </a:p>
        </p:txBody>
      </p:sp>
      <p:sp>
        <p:nvSpPr>
          <p:cNvPr id="54" name="Text Box 3">
            <a:extLst>
              <a:ext uri="{FF2B5EF4-FFF2-40B4-BE49-F238E27FC236}">
                <a16:creationId xmlns:a16="http://schemas.microsoft.com/office/drawing/2014/main" id="{9A9D0EFD-3966-47EF-8271-7892392477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0315" y="4990971"/>
            <a:ext cx="870267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dirty="0"/>
              <a:t>Above the </a:t>
            </a:r>
            <a:r>
              <a:rPr lang="en-GB" altLang="en-US" i="1" dirty="0">
                <a:latin typeface="Times New Roman" panose="02020603050405020304" pitchFamily="18" charset="0"/>
              </a:rPr>
              <a:t>x</a:t>
            </a:r>
            <a:r>
              <a:rPr lang="en-US" altLang="en-US" dirty="0"/>
              <a:t>-axis the values of </a:t>
            </a: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altLang="en-US" dirty="0"/>
              <a:t> are greater than zero.</a:t>
            </a:r>
          </a:p>
        </p:txBody>
      </p:sp>
      <p:sp>
        <p:nvSpPr>
          <p:cNvPr id="56" name="Text Box 3">
            <a:extLst>
              <a:ext uri="{FF2B5EF4-FFF2-40B4-BE49-F238E27FC236}">
                <a16:creationId xmlns:a16="http://schemas.microsoft.com/office/drawing/2014/main" id="{9B7211C4-E111-4DC6-8CD6-ADC559C766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6192" y="5388378"/>
            <a:ext cx="870267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dirty="0"/>
              <a:t>Below the </a:t>
            </a:r>
            <a:r>
              <a:rPr lang="en-GB" altLang="en-US" i="1" dirty="0">
                <a:latin typeface="Times New Roman" panose="02020603050405020304" pitchFamily="18" charset="0"/>
              </a:rPr>
              <a:t>x</a:t>
            </a:r>
            <a:r>
              <a:rPr lang="en-US" altLang="en-US" dirty="0"/>
              <a:t>-axis the values of </a:t>
            </a: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altLang="en-US" dirty="0"/>
              <a:t> are smaller than zero</a:t>
            </a:r>
          </a:p>
        </p:txBody>
      </p:sp>
      <p:sp>
        <p:nvSpPr>
          <p:cNvPr id="58" name="Text Box 3">
            <a:extLst>
              <a:ext uri="{FF2B5EF4-FFF2-40B4-BE49-F238E27FC236}">
                <a16:creationId xmlns:a16="http://schemas.microsoft.com/office/drawing/2014/main" id="{3F5161DA-ED1E-46A1-B2FB-834C2DEB35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6192" y="5775601"/>
            <a:ext cx="870267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dirty="0"/>
              <a:t>Since we are looking for values where </a:t>
            </a: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altLang="en-US" dirty="0"/>
              <a:t> &lt; 0</a:t>
            </a:r>
          </a:p>
        </p:txBody>
      </p:sp>
      <p:sp>
        <p:nvSpPr>
          <p:cNvPr id="59" name="Text Box 8">
            <a:extLst>
              <a:ext uri="{FF2B5EF4-FFF2-40B4-BE49-F238E27FC236}">
                <a16:creationId xmlns:a16="http://schemas.microsoft.com/office/drawing/2014/main" id="{A88E4C6F-8792-4178-9DEE-BE57801DF6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5114" y="4562149"/>
            <a:ext cx="523682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dirty="0"/>
              <a:t>The graph will be </a:t>
            </a:r>
            <a:r>
              <a:rPr lang="en-GB" altLang="en-US" dirty="0">
                <a:sym typeface="Symbol" panose="05050102010706020507" pitchFamily="18" charset="2"/>
              </a:rPr>
              <a:t>-shaped.</a:t>
            </a:r>
            <a:r>
              <a:rPr lang="en-GB" altLang="en-US" dirty="0"/>
              <a:t> </a:t>
            </a:r>
          </a:p>
        </p:txBody>
      </p:sp>
      <p:sp>
        <p:nvSpPr>
          <p:cNvPr id="62" name="Freeform: Shape 61">
            <a:extLst>
              <a:ext uri="{FF2B5EF4-FFF2-40B4-BE49-F238E27FC236}">
                <a16:creationId xmlns:a16="http://schemas.microsoft.com/office/drawing/2014/main" id="{13EE6BAA-794A-4970-81E6-FD1D8A2CA84C}"/>
              </a:ext>
            </a:extLst>
          </p:cNvPr>
          <p:cNvSpPr/>
          <p:nvPr/>
        </p:nvSpPr>
        <p:spPr>
          <a:xfrm>
            <a:off x="7118350" y="4533900"/>
            <a:ext cx="723900" cy="352120"/>
          </a:xfrm>
          <a:custGeom>
            <a:avLst/>
            <a:gdLst>
              <a:gd name="connsiteX0" fmla="*/ 0 w 723900"/>
              <a:gd name="connsiteY0" fmla="*/ 0 h 353624"/>
              <a:gd name="connsiteX1" fmla="*/ 57150 w 723900"/>
              <a:gd name="connsiteY1" fmla="*/ 120650 h 353624"/>
              <a:gd name="connsiteX2" fmla="*/ 152400 w 723900"/>
              <a:gd name="connsiteY2" fmla="*/ 222250 h 353624"/>
              <a:gd name="connsiteX3" fmla="*/ 234950 w 723900"/>
              <a:gd name="connsiteY3" fmla="*/ 311150 h 353624"/>
              <a:gd name="connsiteX4" fmla="*/ 317500 w 723900"/>
              <a:gd name="connsiteY4" fmla="*/ 349250 h 353624"/>
              <a:gd name="connsiteX5" fmla="*/ 387350 w 723900"/>
              <a:gd name="connsiteY5" fmla="*/ 349250 h 353624"/>
              <a:gd name="connsiteX6" fmla="*/ 476250 w 723900"/>
              <a:gd name="connsiteY6" fmla="*/ 317500 h 353624"/>
              <a:gd name="connsiteX7" fmla="*/ 577850 w 723900"/>
              <a:gd name="connsiteY7" fmla="*/ 222250 h 353624"/>
              <a:gd name="connsiteX8" fmla="*/ 647700 w 723900"/>
              <a:gd name="connsiteY8" fmla="*/ 146050 h 353624"/>
              <a:gd name="connsiteX9" fmla="*/ 723900 w 723900"/>
              <a:gd name="connsiteY9" fmla="*/ 6350 h 353624"/>
              <a:gd name="connsiteX0" fmla="*/ 0 w 723900"/>
              <a:gd name="connsiteY0" fmla="*/ 0 h 353624"/>
              <a:gd name="connsiteX1" fmla="*/ 57150 w 723900"/>
              <a:gd name="connsiteY1" fmla="*/ 120650 h 353624"/>
              <a:gd name="connsiteX2" fmla="*/ 144812 w 723900"/>
              <a:gd name="connsiteY2" fmla="*/ 226044 h 353624"/>
              <a:gd name="connsiteX3" fmla="*/ 234950 w 723900"/>
              <a:gd name="connsiteY3" fmla="*/ 311150 h 353624"/>
              <a:gd name="connsiteX4" fmla="*/ 317500 w 723900"/>
              <a:gd name="connsiteY4" fmla="*/ 349250 h 353624"/>
              <a:gd name="connsiteX5" fmla="*/ 387350 w 723900"/>
              <a:gd name="connsiteY5" fmla="*/ 349250 h 353624"/>
              <a:gd name="connsiteX6" fmla="*/ 476250 w 723900"/>
              <a:gd name="connsiteY6" fmla="*/ 317500 h 353624"/>
              <a:gd name="connsiteX7" fmla="*/ 577850 w 723900"/>
              <a:gd name="connsiteY7" fmla="*/ 222250 h 353624"/>
              <a:gd name="connsiteX8" fmla="*/ 647700 w 723900"/>
              <a:gd name="connsiteY8" fmla="*/ 146050 h 353624"/>
              <a:gd name="connsiteX9" fmla="*/ 723900 w 723900"/>
              <a:gd name="connsiteY9" fmla="*/ 6350 h 353624"/>
              <a:gd name="connsiteX0" fmla="*/ 0 w 723900"/>
              <a:gd name="connsiteY0" fmla="*/ 0 h 353624"/>
              <a:gd name="connsiteX1" fmla="*/ 57150 w 723900"/>
              <a:gd name="connsiteY1" fmla="*/ 120650 h 353624"/>
              <a:gd name="connsiteX2" fmla="*/ 144812 w 723900"/>
              <a:gd name="connsiteY2" fmla="*/ 226044 h 353624"/>
              <a:gd name="connsiteX3" fmla="*/ 231156 w 723900"/>
              <a:gd name="connsiteY3" fmla="*/ 311150 h 353624"/>
              <a:gd name="connsiteX4" fmla="*/ 317500 w 723900"/>
              <a:gd name="connsiteY4" fmla="*/ 349250 h 353624"/>
              <a:gd name="connsiteX5" fmla="*/ 387350 w 723900"/>
              <a:gd name="connsiteY5" fmla="*/ 349250 h 353624"/>
              <a:gd name="connsiteX6" fmla="*/ 476250 w 723900"/>
              <a:gd name="connsiteY6" fmla="*/ 317500 h 353624"/>
              <a:gd name="connsiteX7" fmla="*/ 577850 w 723900"/>
              <a:gd name="connsiteY7" fmla="*/ 222250 h 353624"/>
              <a:gd name="connsiteX8" fmla="*/ 647700 w 723900"/>
              <a:gd name="connsiteY8" fmla="*/ 146050 h 353624"/>
              <a:gd name="connsiteX9" fmla="*/ 723900 w 723900"/>
              <a:gd name="connsiteY9" fmla="*/ 6350 h 353624"/>
              <a:gd name="connsiteX0" fmla="*/ 0 w 723900"/>
              <a:gd name="connsiteY0" fmla="*/ 0 h 353624"/>
              <a:gd name="connsiteX1" fmla="*/ 57150 w 723900"/>
              <a:gd name="connsiteY1" fmla="*/ 120650 h 353624"/>
              <a:gd name="connsiteX2" fmla="*/ 144812 w 723900"/>
              <a:gd name="connsiteY2" fmla="*/ 226044 h 353624"/>
              <a:gd name="connsiteX3" fmla="*/ 231156 w 723900"/>
              <a:gd name="connsiteY3" fmla="*/ 311150 h 353624"/>
              <a:gd name="connsiteX4" fmla="*/ 317500 w 723900"/>
              <a:gd name="connsiteY4" fmla="*/ 349250 h 353624"/>
              <a:gd name="connsiteX5" fmla="*/ 387350 w 723900"/>
              <a:gd name="connsiteY5" fmla="*/ 349250 h 353624"/>
              <a:gd name="connsiteX6" fmla="*/ 476250 w 723900"/>
              <a:gd name="connsiteY6" fmla="*/ 317500 h 353624"/>
              <a:gd name="connsiteX7" fmla="*/ 577850 w 723900"/>
              <a:gd name="connsiteY7" fmla="*/ 222250 h 353624"/>
              <a:gd name="connsiteX8" fmla="*/ 647700 w 723900"/>
              <a:gd name="connsiteY8" fmla="*/ 146050 h 353624"/>
              <a:gd name="connsiteX9" fmla="*/ 723900 w 723900"/>
              <a:gd name="connsiteY9" fmla="*/ 6350 h 353624"/>
              <a:gd name="connsiteX0" fmla="*/ 0 w 723900"/>
              <a:gd name="connsiteY0" fmla="*/ 0 h 353624"/>
              <a:gd name="connsiteX1" fmla="*/ 57150 w 723900"/>
              <a:gd name="connsiteY1" fmla="*/ 120650 h 353624"/>
              <a:gd name="connsiteX2" fmla="*/ 144812 w 723900"/>
              <a:gd name="connsiteY2" fmla="*/ 226044 h 353624"/>
              <a:gd name="connsiteX3" fmla="*/ 231156 w 723900"/>
              <a:gd name="connsiteY3" fmla="*/ 311150 h 353624"/>
              <a:gd name="connsiteX4" fmla="*/ 317500 w 723900"/>
              <a:gd name="connsiteY4" fmla="*/ 349250 h 353624"/>
              <a:gd name="connsiteX5" fmla="*/ 387350 w 723900"/>
              <a:gd name="connsiteY5" fmla="*/ 349250 h 353624"/>
              <a:gd name="connsiteX6" fmla="*/ 476250 w 723900"/>
              <a:gd name="connsiteY6" fmla="*/ 317500 h 353624"/>
              <a:gd name="connsiteX7" fmla="*/ 577850 w 723900"/>
              <a:gd name="connsiteY7" fmla="*/ 222250 h 353624"/>
              <a:gd name="connsiteX8" fmla="*/ 670465 w 723900"/>
              <a:gd name="connsiteY8" fmla="*/ 111902 h 353624"/>
              <a:gd name="connsiteX9" fmla="*/ 723900 w 723900"/>
              <a:gd name="connsiteY9" fmla="*/ 6350 h 353624"/>
              <a:gd name="connsiteX0" fmla="*/ 0 w 723900"/>
              <a:gd name="connsiteY0" fmla="*/ 0 h 353624"/>
              <a:gd name="connsiteX1" fmla="*/ 57150 w 723900"/>
              <a:gd name="connsiteY1" fmla="*/ 120650 h 353624"/>
              <a:gd name="connsiteX2" fmla="*/ 144812 w 723900"/>
              <a:gd name="connsiteY2" fmla="*/ 226044 h 353624"/>
              <a:gd name="connsiteX3" fmla="*/ 231156 w 723900"/>
              <a:gd name="connsiteY3" fmla="*/ 311150 h 353624"/>
              <a:gd name="connsiteX4" fmla="*/ 317500 w 723900"/>
              <a:gd name="connsiteY4" fmla="*/ 349250 h 353624"/>
              <a:gd name="connsiteX5" fmla="*/ 387350 w 723900"/>
              <a:gd name="connsiteY5" fmla="*/ 349250 h 353624"/>
              <a:gd name="connsiteX6" fmla="*/ 476250 w 723900"/>
              <a:gd name="connsiteY6" fmla="*/ 317500 h 353624"/>
              <a:gd name="connsiteX7" fmla="*/ 585438 w 723900"/>
              <a:gd name="connsiteY7" fmla="*/ 222250 h 353624"/>
              <a:gd name="connsiteX8" fmla="*/ 670465 w 723900"/>
              <a:gd name="connsiteY8" fmla="*/ 111902 h 353624"/>
              <a:gd name="connsiteX9" fmla="*/ 723900 w 723900"/>
              <a:gd name="connsiteY9" fmla="*/ 6350 h 353624"/>
              <a:gd name="connsiteX0" fmla="*/ 0 w 723900"/>
              <a:gd name="connsiteY0" fmla="*/ 0 h 354386"/>
              <a:gd name="connsiteX1" fmla="*/ 57150 w 723900"/>
              <a:gd name="connsiteY1" fmla="*/ 120650 h 354386"/>
              <a:gd name="connsiteX2" fmla="*/ 144812 w 723900"/>
              <a:gd name="connsiteY2" fmla="*/ 226044 h 354386"/>
              <a:gd name="connsiteX3" fmla="*/ 223567 w 723900"/>
              <a:gd name="connsiteY3" fmla="*/ 299768 h 354386"/>
              <a:gd name="connsiteX4" fmla="*/ 317500 w 723900"/>
              <a:gd name="connsiteY4" fmla="*/ 349250 h 354386"/>
              <a:gd name="connsiteX5" fmla="*/ 387350 w 723900"/>
              <a:gd name="connsiteY5" fmla="*/ 349250 h 354386"/>
              <a:gd name="connsiteX6" fmla="*/ 476250 w 723900"/>
              <a:gd name="connsiteY6" fmla="*/ 317500 h 354386"/>
              <a:gd name="connsiteX7" fmla="*/ 585438 w 723900"/>
              <a:gd name="connsiteY7" fmla="*/ 222250 h 354386"/>
              <a:gd name="connsiteX8" fmla="*/ 670465 w 723900"/>
              <a:gd name="connsiteY8" fmla="*/ 111902 h 354386"/>
              <a:gd name="connsiteX9" fmla="*/ 723900 w 723900"/>
              <a:gd name="connsiteY9" fmla="*/ 6350 h 354386"/>
              <a:gd name="connsiteX0" fmla="*/ 0 w 723900"/>
              <a:gd name="connsiteY0" fmla="*/ 0 h 357048"/>
              <a:gd name="connsiteX1" fmla="*/ 57150 w 723900"/>
              <a:gd name="connsiteY1" fmla="*/ 120650 h 357048"/>
              <a:gd name="connsiteX2" fmla="*/ 144812 w 723900"/>
              <a:gd name="connsiteY2" fmla="*/ 226044 h 357048"/>
              <a:gd name="connsiteX3" fmla="*/ 223567 w 723900"/>
              <a:gd name="connsiteY3" fmla="*/ 299768 h 357048"/>
              <a:gd name="connsiteX4" fmla="*/ 309912 w 723900"/>
              <a:gd name="connsiteY4" fmla="*/ 353044 h 357048"/>
              <a:gd name="connsiteX5" fmla="*/ 387350 w 723900"/>
              <a:gd name="connsiteY5" fmla="*/ 349250 h 357048"/>
              <a:gd name="connsiteX6" fmla="*/ 476250 w 723900"/>
              <a:gd name="connsiteY6" fmla="*/ 317500 h 357048"/>
              <a:gd name="connsiteX7" fmla="*/ 585438 w 723900"/>
              <a:gd name="connsiteY7" fmla="*/ 222250 h 357048"/>
              <a:gd name="connsiteX8" fmla="*/ 670465 w 723900"/>
              <a:gd name="connsiteY8" fmla="*/ 111902 h 357048"/>
              <a:gd name="connsiteX9" fmla="*/ 723900 w 723900"/>
              <a:gd name="connsiteY9" fmla="*/ 6350 h 357048"/>
              <a:gd name="connsiteX0" fmla="*/ 0 w 723900"/>
              <a:gd name="connsiteY0" fmla="*/ 0 h 356768"/>
              <a:gd name="connsiteX1" fmla="*/ 57150 w 723900"/>
              <a:gd name="connsiteY1" fmla="*/ 120650 h 356768"/>
              <a:gd name="connsiteX2" fmla="*/ 144812 w 723900"/>
              <a:gd name="connsiteY2" fmla="*/ 226044 h 356768"/>
              <a:gd name="connsiteX3" fmla="*/ 215979 w 723900"/>
              <a:gd name="connsiteY3" fmla="*/ 303562 h 356768"/>
              <a:gd name="connsiteX4" fmla="*/ 309912 w 723900"/>
              <a:gd name="connsiteY4" fmla="*/ 353044 h 356768"/>
              <a:gd name="connsiteX5" fmla="*/ 387350 w 723900"/>
              <a:gd name="connsiteY5" fmla="*/ 349250 h 356768"/>
              <a:gd name="connsiteX6" fmla="*/ 476250 w 723900"/>
              <a:gd name="connsiteY6" fmla="*/ 317500 h 356768"/>
              <a:gd name="connsiteX7" fmla="*/ 585438 w 723900"/>
              <a:gd name="connsiteY7" fmla="*/ 222250 h 356768"/>
              <a:gd name="connsiteX8" fmla="*/ 670465 w 723900"/>
              <a:gd name="connsiteY8" fmla="*/ 111902 h 356768"/>
              <a:gd name="connsiteX9" fmla="*/ 723900 w 723900"/>
              <a:gd name="connsiteY9" fmla="*/ 6350 h 356768"/>
              <a:gd name="connsiteX0" fmla="*/ 0 w 723900"/>
              <a:gd name="connsiteY0" fmla="*/ 0 h 352120"/>
              <a:gd name="connsiteX1" fmla="*/ 57150 w 723900"/>
              <a:gd name="connsiteY1" fmla="*/ 120650 h 352120"/>
              <a:gd name="connsiteX2" fmla="*/ 144812 w 723900"/>
              <a:gd name="connsiteY2" fmla="*/ 226044 h 352120"/>
              <a:gd name="connsiteX3" fmla="*/ 215979 w 723900"/>
              <a:gd name="connsiteY3" fmla="*/ 303562 h 352120"/>
              <a:gd name="connsiteX4" fmla="*/ 298530 w 723900"/>
              <a:gd name="connsiteY4" fmla="*/ 345456 h 352120"/>
              <a:gd name="connsiteX5" fmla="*/ 387350 w 723900"/>
              <a:gd name="connsiteY5" fmla="*/ 349250 h 352120"/>
              <a:gd name="connsiteX6" fmla="*/ 476250 w 723900"/>
              <a:gd name="connsiteY6" fmla="*/ 317500 h 352120"/>
              <a:gd name="connsiteX7" fmla="*/ 585438 w 723900"/>
              <a:gd name="connsiteY7" fmla="*/ 222250 h 352120"/>
              <a:gd name="connsiteX8" fmla="*/ 670465 w 723900"/>
              <a:gd name="connsiteY8" fmla="*/ 111902 h 352120"/>
              <a:gd name="connsiteX9" fmla="*/ 723900 w 723900"/>
              <a:gd name="connsiteY9" fmla="*/ 6350 h 352120"/>
              <a:gd name="connsiteX0" fmla="*/ 0 w 723900"/>
              <a:gd name="connsiteY0" fmla="*/ 0 h 352120"/>
              <a:gd name="connsiteX1" fmla="*/ 57150 w 723900"/>
              <a:gd name="connsiteY1" fmla="*/ 120650 h 352120"/>
              <a:gd name="connsiteX2" fmla="*/ 144812 w 723900"/>
              <a:gd name="connsiteY2" fmla="*/ 226044 h 352120"/>
              <a:gd name="connsiteX3" fmla="*/ 215979 w 723900"/>
              <a:gd name="connsiteY3" fmla="*/ 303562 h 352120"/>
              <a:gd name="connsiteX4" fmla="*/ 298530 w 723900"/>
              <a:gd name="connsiteY4" fmla="*/ 345456 h 352120"/>
              <a:gd name="connsiteX5" fmla="*/ 387350 w 723900"/>
              <a:gd name="connsiteY5" fmla="*/ 349250 h 352120"/>
              <a:gd name="connsiteX6" fmla="*/ 476250 w 723900"/>
              <a:gd name="connsiteY6" fmla="*/ 317500 h 352120"/>
              <a:gd name="connsiteX7" fmla="*/ 585438 w 723900"/>
              <a:gd name="connsiteY7" fmla="*/ 222250 h 352120"/>
              <a:gd name="connsiteX8" fmla="*/ 670465 w 723900"/>
              <a:gd name="connsiteY8" fmla="*/ 111902 h 352120"/>
              <a:gd name="connsiteX9" fmla="*/ 723900 w 723900"/>
              <a:gd name="connsiteY9" fmla="*/ 6350 h 3521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723900" h="352120">
                <a:moveTo>
                  <a:pt x="0" y="0"/>
                </a:moveTo>
                <a:cubicBezTo>
                  <a:pt x="15875" y="41804"/>
                  <a:pt x="33015" y="82976"/>
                  <a:pt x="57150" y="120650"/>
                </a:cubicBezTo>
                <a:cubicBezTo>
                  <a:pt x="81285" y="158324"/>
                  <a:pt x="118341" y="195559"/>
                  <a:pt x="144812" y="226044"/>
                </a:cubicBezTo>
                <a:cubicBezTo>
                  <a:pt x="171284" y="256529"/>
                  <a:pt x="190359" y="283660"/>
                  <a:pt x="215979" y="303562"/>
                </a:cubicBezTo>
                <a:cubicBezTo>
                  <a:pt x="241599" y="323464"/>
                  <a:pt x="269968" y="337841"/>
                  <a:pt x="298530" y="345456"/>
                </a:cubicBezTo>
                <a:cubicBezTo>
                  <a:pt x="327092" y="353071"/>
                  <a:pt x="357730" y="353909"/>
                  <a:pt x="387350" y="349250"/>
                </a:cubicBezTo>
                <a:cubicBezTo>
                  <a:pt x="416970" y="344591"/>
                  <a:pt x="443235" y="338667"/>
                  <a:pt x="476250" y="317500"/>
                </a:cubicBezTo>
                <a:cubicBezTo>
                  <a:pt x="509265" y="296333"/>
                  <a:pt x="553069" y="256516"/>
                  <a:pt x="585438" y="222250"/>
                </a:cubicBezTo>
                <a:cubicBezTo>
                  <a:pt x="617807" y="187984"/>
                  <a:pt x="646123" y="147885"/>
                  <a:pt x="670465" y="111902"/>
                </a:cubicBezTo>
                <a:cubicBezTo>
                  <a:pt x="694807" y="75919"/>
                  <a:pt x="697971" y="58208"/>
                  <a:pt x="723900" y="6350"/>
                </a:cubicBezTo>
              </a:path>
            </a:pathLst>
          </a:custGeom>
          <a:noFill/>
          <a:ln w="254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64" name="Straight Connector 63">
            <a:extLst>
              <a:ext uri="{FF2B5EF4-FFF2-40B4-BE49-F238E27FC236}">
                <a16:creationId xmlns:a16="http://schemas.microsoft.com/office/drawing/2014/main" id="{4AF711C9-2267-4C71-AF10-E86FAAB5E04B}"/>
              </a:ext>
            </a:extLst>
          </p:cNvPr>
          <p:cNvCxnSpPr/>
          <p:nvPr/>
        </p:nvCxnSpPr>
        <p:spPr>
          <a:xfrm>
            <a:off x="7132458" y="4525186"/>
            <a:ext cx="694944" cy="0"/>
          </a:xfrm>
          <a:prstGeom prst="line">
            <a:avLst/>
          </a:prstGeom>
          <a:ln w="254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Oval 31">
            <a:extLst>
              <a:ext uri="{FF2B5EF4-FFF2-40B4-BE49-F238E27FC236}">
                <a16:creationId xmlns:a16="http://schemas.microsoft.com/office/drawing/2014/main" id="{BCED8C17-F102-4C5C-AE4D-7DAA0F83A21F}"/>
              </a:ext>
            </a:extLst>
          </p:cNvPr>
          <p:cNvSpPr/>
          <p:nvPr/>
        </p:nvSpPr>
        <p:spPr>
          <a:xfrm>
            <a:off x="7074315" y="4491794"/>
            <a:ext cx="64008" cy="64008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E97B216F-E057-42B1-8322-D252AA367D28}"/>
              </a:ext>
            </a:extLst>
          </p:cNvPr>
          <p:cNvSpPr/>
          <p:nvPr/>
        </p:nvSpPr>
        <p:spPr>
          <a:xfrm>
            <a:off x="7818927" y="4491755"/>
            <a:ext cx="64008" cy="64008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5" name="Text Box 8">
            <a:extLst>
              <a:ext uri="{FF2B5EF4-FFF2-40B4-BE49-F238E27FC236}">
                <a16:creationId xmlns:a16="http://schemas.microsoft.com/office/drawing/2014/main" id="{D90BA717-1FAE-4A30-A161-739E52A62D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09260" y="6242058"/>
            <a:ext cx="165129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dirty="0"/>
              <a:t>2 &lt; </a:t>
            </a:r>
            <a:r>
              <a:rPr lang="en-GB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altLang="en-US" dirty="0"/>
              <a:t> &lt; 4</a:t>
            </a:r>
          </a:p>
        </p:txBody>
      </p:sp>
      <p:sp>
        <p:nvSpPr>
          <p:cNvPr id="67" name="Rectangle 66">
            <a:hlinkClick r:id="rId2"/>
            <a:extLst>
              <a:ext uri="{FF2B5EF4-FFF2-40B4-BE49-F238E27FC236}">
                <a16:creationId xmlns:a16="http://schemas.microsoft.com/office/drawing/2014/main" id="{1C96FDD5-6162-44D1-B299-6F06497ACF02}"/>
              </a:ext>
            </a:extLst>
          </p:cNvPr>
          <p:cNvSpPr/>
          <p:nvPr/>
        </p:nvSpPr>
        <p:spPr>
          <a:xfrm>
            <a:off x="8101652" y="6142894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9" name="Rectangle 68">
            <a:hlinkClick r:id="rId2"/>
            <a:extLst>
              <a:ext uri="{FF2B5EF4-FFF2-40B4-BE49-F238E27FC236}">
                <a16:creationId xmlns:a16="http://schemas.microsoft.com/office/drawing/2014/main" id="{73B4CCEF-5202-4AA2-B10E-768B22A8E2A0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8896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000"/>
                            </p:stCondLst>
                            <p:childTnLst>
                              <p:par>
                                <p:cTn id="3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000"/>
                            </p:stCondLst>
                            <p:childTnLst>
                              <p:par>
                                <p:cTn id="3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000"/>
                            </p:stCondLst>
                            <p:childTnLst>
                              <p:par>
                                <p:cTn id="3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000"/>
                            </p:stCondLst>
                            <p:childTnLst>
                              <p:par>
                                <p:cTn id="4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000"/>
                            </p:stCondLst>
                            <p:childTnLst>
                              <p:par>
                                <p:cTn id="4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8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5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8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7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" grpId="0" animBg="1"/>
      <p:bldP spid="60" grpId="0" animBg="1"/>
      <p:bldP spid="5" grpId="0" animBg="1"/>
      <p:bldP spid="6" grpId="0"/>
      <p:bldP spid="7" grpId="0"/>
      <p:bldP spid="8" grpId="0"/>
      <p:bldP spid="9" grpId="0"/>
      <p:bldP spid="10" grpId="0"/>
      <p:bldP spid="13" grpId="0"/>
      <p:bldP spid="15" grpId="0"/>
      <p:bldP spid="17" grpId="0"/>
      <p:bldP spid="31" grpId="0" animBg="1"/>
      <p:bldP spid="36" grpId="0"/>
      <p:bldP spid="38" grpId="0"/>
      <p:bldP spid="40" grpId="0"/>
      <p:bldP spid="42" grpId="0"/>
      <p:bldP spid="44" grpId="0"/>
      <p:bldP spid="46" grpId="0"/>
      <p:bldP spid="48" grpId="0"/>
      <p:bldP spid="50" grpId="0"/>
      <p:bldP spid="52" grpId="0"/>
      <p:bldP spid="54" grpId="0"/>
      <p:bldP spid="56" grpId="0"/>
      <p:bldP spid="58" grpId="0"/>
      <p:bldP spid="59" grpId="0"/>
      <p:bldP spid="62" grpId="0" animBg="1"/>
      <p:bldP spid="32" grpId="0" animBg="1"/>
      <p:bldP spid="34" grpId="0" animBg="1"/>
      <p:bldP spid="6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Rectangle 60">
            <a:extLst>
              <a:ext uri="{FF2B5EF4-FFF2-40B4-BE49-F238E27FC236}">
                <a16:creationId xmlns:a16="http://schemas.microsoft.com/office/drawing/2014/main" id="{A95E83AB-3084-4F2A-90D8-2DFC84A1F5EC}"/>
              </a:ext>
            </a:extLst>
          </p:cNvPr>
          <p:cNvSpPr/>
          <p:nvPr/>
        </p:nvSpPr>
        <p:spPr>
          <a:xfrm>
            <a:off x="5943599" y="3877831"/>
            <a:ext cx="2706624" cy="893470"/>
          </a:xfrm>
          <a:prstGeom prst="rect">
            <a:avLst/>
          </a:prstGeom>
          <a:solidFill>
            <a:srgbClr val="FFBDB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4006D1C5-2FEE-4E7E-9E04-0BB50885BDF8}"/>
              </a:ext>
            </a:extLst>
          </p:cNvPr>
          <p:cNvSpPr/>
          <p:nvPr/>
        </p:nvSpPr>
        <p:spPr>
          <a:xfrm>
            <a:off x="5940682" y="2816033"/>
            <a:ext cx="2704757" cy="1051560"/>
          </a:xfrm>
          <a:prstGeom prst="rect">
            <a:avLst/>
          </a:prstGeom>
          <a:solidFill>
            <a:srgbClr val="DDEE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 Box 4">
            <a:extLst>
              <a:ext uri="{FF2B5EF4-FFF2-40B4-BE49-F238E27FC236}">
                <a16:creationId xmlns:a16="http://schemas.microsoft.com/office/drawing/2014/main" id="{292CBC1A-5D24-4C33-B19E-30C5E79287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2075" y="706799"/>
            <a:ext cx="4627562" cy="419965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 dirty="0"/>
              <a:t>Solve 2</a:t>
            </a:r>
            <a:r>
              <a:rPr lang="en-GB" altLang="en-US" i="1" dirty="0">
                <a:latin typeface="Times New Roman" panose="02020603050405020304" pitchFamily="18" charset="0"/>
              </a:rPr>
              <a:t>x</a:t>
            </a:r>
            <a:r>
              <a:rPr lang="en-GB" altLang="en-US" baseline="30000" dirty="0"/>
              <a:t>2</a:t>
            </a:r>
            <a:r>
              <a:rPr lang="en-GB" altLang="en-US" dirty="0"/>
              <a:t> – 5 </a:t>
            </a:r>
            <a:r>
              <a:rPr lang="en-GB" altLang="en-US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≥</a:t>
            </a:r>
            <a:r>
              <a:rPr lang="en-GB" altLang="en-US" dirty="0"/>
              <a:t> 4</a:t>
            </a:r>
            <a:r>
              <a:rPr lang="en-GB" altLang="en-US" i="1" dirty="0">
                <a:latin typeface="Times New Roman" panose="02020603050405020304" pitchFamily="18" charset="0"/>
              </a:rPr>
              <a:t>x</a:t>
            </a:r>
            <a:r>
              <a:rPr lang="en-GB" altLang="en-US" dirty="0"/>
              <a:t> + 1 </a:t>
            </a:r>
          </a:p>
        </p:txBody>
      </p:sp>
      <p:sp>
        <p:nvSpPr>
          <p:cNvPr id="6" name="Text Box 5">
            <a:extLst>
              <a:ext uri="{FF2B5EF4-FFF2-40B4-BE49-F238E27FC236}">
                <a16:creationId xmlns:a16="http://schemas.microsoft.com/office/drawing/2014/main" id="{1A3A2E0B-55BA-44C9-9C89-FCCF1B4C60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3334" y="1143000"/>
            <a:ext cx="8702675" cy="7554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dirty="0"/>
              <a:t>The first step is to rearrange the inequality so that all the terms are on one side and 0 is on the other.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264193B-0D4F-4687-BB86-DC3139D968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2163" y="3098598"/>
            <a:ext cx="5726248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2200" dirty="0"/>
              <a:t>When (2</a:t>
            </a:r>
            <a:r>
              <a:rPr lang="en-GB" altLang="en-US" sz="2200" i="1" dirty="0">
                <a:latin typeface="Times New Roman" panose="02020603050405020304" pitchFamily="18" charset="0"/>
              </a:rPr>
              <a:t>x </a:t>
            </a:r>
            <a:r>
              <a:rPr lang="en-GB" altLang="en-US" sz="2200" dirty="0"/>
              <a:t>+ 2)(</a:t>
            </a:r>
            <a:r>
              <a:rPr lang="en-GB" altLang="en-US" sz="2200" i="1" dirty="0">
                <a:latin typeface="Times New Roman" panose="02020603050405020304" pitchFamily="18" charset="0"/>
              </a:rPr>
              <a:t>x </a:t>
            </a:r>
            <a:r>
              <a:rPr lang="en-GB" altLang="en-US" sz="2200" dirty="0"/>
              <a:t>– 3) = 0, then </a:t>
            </a:r>
            <a:r>
              <a:rPr lang="en-GB" altLang="en-US" sz="2200" i="1" dirty="0">
                <a:latin typeface="Times New Roman" panose="02020603050405020304" pitchFamily="18" charset="0"/>
              </a:rPr>
              <a:t>x</a:t>
            </a:r>
            <a:r>
              <a:rPr lang="en-GB" altLang="en-US" sz="2200" baseline="30000" dirty="0"/>
              <a:t> </a:t>
            </a:r>
            <a:r>
              <a:rPr lang="en-GB" altLang="en-US" sz="2200" dirty="0"/>
              <a:t>= –1 </a:t>
            </a:r>
            <a:r>
              <a:rPr lang="en-GB" altLang="en-US" sz="2200" dirty="0">
                <a:sym typeface="Symbol" panose="05050102010706020507" pitchFamily="18" charset="2"/>
              </a:rPr>
              <a:t>or </a:t>
            </a:r>
            <a:r>
              <a:rPr lang="en-GB" altLang="en-US" sz="2200" i="1" dirty="0">
                <a:latin typeface="Times New Roman" panose="02020603050405020304" pitchFamily="18" charset="0"/>
              </a:rPr>
              <a:t>x =</a:t>
            </a:r>
            <a:r>
              <a:rPr lang="en-GB" altLang="en-US" sz="2200" baseline="30000" dirty="0"/>
              <a:t> </a:t>
            </a:r>
            <a:r>
              <a:rPr lang="en-GB" altLang="en-US" sz="2200" dirty="0"/>
              <a:t>3</a:t>
            </a:r>
          </a:p>
        </p:txBody>
      </p:sp>
      <p:sp>
        <p:nvSpPr>
          <p:cNvPr id="8" name="Text Box 7">
            <a:extLst>
              <a:ext uri="{FF2B5EF4-FFF2-40B4-BE49-F238E27FC236}">
                <a16:creationId xmlns:a16="http://schemas.microsoft.com/office/drawing/2014/main" id="{1D21D67C-02AA-43F5-806D-B09F77D851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0771" y="3460081"/>
            <a:ext cx="5702969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dirty="0"/>
              <a:t>So the graph intersects the </a:t>
            </a:r>
            <a:r>
              <a:rPr lang="en-GB" altLang="en-US" i="1" dirty="0">
                <a:latin typeface="Times New Roman" panose="02020603050405020304" pitchFamily="18" charset="0"/>
              </a:rPr>
              <a:t>x</a:t>
            </a:r>
            <a:r>
              <a:rPr lang="en-US" altLang="en-US" dirty="0"/>
              <a:t>-axis at </a:t>
            </a:r>
          </a:p>
          <a:p>
            <a:pPr eaLnBrk="1" hangingPunct="1"/>
            <a:r>
              <a:rPr lang="en-GB" altLang="en-US" i="1" dirty="0">
                <a:latin typeface="Times New Roman" panose="02020603050405020304" pitchFamily="18" charset="0"/>
              </a:rPr>
              <a:t>x =</a:t>
            </a:r>
            <a:r>
              <a:rPr lang="en-GB" altLang="en-US" baseline="30000" dirty="0"/>
              <a:t> </a:t>
            </a:r>
            <a:r>
              <a:rPr lang="en-GB" altLang="en-US" dirty="0"/>
              <a:t>–1 and </a:t>
            </a:r>
            <a:r>
              <a:rPr lang="en-GB" altLang="en-US" i="1" dirty="0">
                <a:latin typeface="Times New Roman" panose="02020603050405020304" pitchFamily="18" charset="0"/>
              </a:rPr>
              <a:t>x =</a:t>
            </a:r>
            <a:r>
              <a:rPr lang="en-GB" altLang="en-US" baseline="30000" dirty="0"/>
              <a:t> </a:t>
            </a:r>
            <a:r>
              <a:rPr lang="en-GB" altLang="en-US" dirty="0"/>
              <a:t>3</a:t>
            </a:r>
            <a:r>
              <a:rPr lang="en-US" altLang="en-US" dirty="0"/>
              <a:t> </a:t>
            </a:r>
            <a:r>
              <a:rPr lang="en-GB" altLang="en-US" dirty="0"/>
              <a:t> </a:t>
            </a:r>
          </a:p>
        </p:txBody>
      </p:sp>
      <p:sp>
        <p:nvSpPr>
          <p:cNvPr id="9" name="Text Box 8">
            <a:extLst>
              <a:ext uri="{FF2B5EF4-FFF2-40B4-BE49-F238E27FC236}">
                <a16:creationId xmlns:a16="http://schemas.microsoft.com/office/drawing/2014/main" id="{EFCAA910-C67B-407E-8FB8-04666B1CE1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49431" y="6204650"/>
            <a:ext cx="245335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dirty="0"/>
              <a:t>The solution is</a:t>
            </a:r>
          </a:p>
        </p:txBody>
      </p:sp>
      <p:sp>
        <p:nvSpPr>
          <p:cNvPr id="10" name="Text Box 3">
            <a:extLst>
              <a:ext uri="{FF2B5EF4-FFF2-40B4-BE49-F238E27FC236}">
                <a16:creationId xmlns:a16="http://schemas.microsoft.com/office/drawing/2014/main" id="{FE2765C8-6DCB-4F36-9AEC-64254E5322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5214" y="2270469"/>
            <a:ext cx="8702675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2200" dirty="0"/>
              <a:t>Now we factorize to find where the graph intersects the </a:t>
            </a:r>
            <a:r>
              <a:rPr lang="en-GB" altLang="en-US" sz="2200" i="1" dirty="0">
                <a:latin typeface="Times New Roman" panose="02020603050405020304" pitchFamily="18" charset="0"/>
              </a:rPr>
              <a:t>x</a:t>
            </a:r>
            <a:r>
              <a:rPr lang="en-US" altLang="en-US" sz="2200" dirty="0"/>
              <a:t>-axis</a:t>
            </a:r>
          </a:p>
        </p:txBody>
      </p:sp>
      <p:sp>
        <p:nvSpPr>
          <p:cNvPr id="11" name="Rectangle 2">
            <a:extLst>
              <a:ext uri="{FF2B5EF4-FFF2-40B4-BE49-F238E27FC236}">
                <a16:creationId xmlns:a16="http://schemas.microsoft.com/office/drawing/2014/main" id="{A9F0735F-D31D-4633-8480-07583D0461DD}"/>
              </a:ext>
            </a:extLst>
          </p:cNvPr>
          <p:cNvSpPr txBox="1">
            <a:spLocks noChangeArrowheads="1"/>
          </p:cNvSpPr>
          <p:nvPr/>
        </p:nvSpPr>
        <p:spPr>
          <a:xfrm>
            <a:off x="176970" y="179387"/>
            <a:ext cx="8229600" cy="561975"/>
          </a:xfrm>
          <a:prstGeom prst="rect">
            <a:avLst/>
          </a:prstGeom>
        </p:spPr>
        <p:txBody>
          <a:bodyPr bIns="91440" anchor="b" anchorCtr="0">
            <a:normAutofit fontScale="85000" lnSpcReduction="2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altLang="en-US"/>
              <a:t>Quadratic inequalities</a:t>
            </a:r>
            <a:endParaRPr lang="en-GB" altLang="en-US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0213BA3-E1E4-4DD2-9363-9C373CDFAEE3}"/>
              </a:ext>
            </a:extLst>
          </p:cNvPr>
          <p:cNvSpPr txBox="1"/>
          <p:nvPr/>
        </p:nvSpPr>
        <p:spPr>
          <a:xfrm>
            <a:off x="1843513" y="2666178"/>
            <a:ext cx="129055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altLang="en-US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(2</a:t>
            </a:r>
            <a:r>
              <a:rPr lang="en-GB" altLang="en-US" i="1" dirty="0">
                <a:solidFill>
                  <a:srgbClr val="010066"/>
                </a:solidFill>
                <a:latin typeface="Times New Roman" panose="02020603050405020304" pitchFamily="18" charset="0"/>
              </a:rPr>
              <a:t>x </a:t>
            </a:r>
            <a:r>
              <a:rPr lang="en-GB" altLang="en-US" dirty="0">
                <a:solidFill>
                  <a:srgbClr val="010066"/>
                </a:solidFill>
              </a:rPr>
              <a:t>+</a:t>
            </a:r>
            <a:r>
              <a:rPr lang="en-GB" altLang="en-US" baseline="30000" dirty="0">
                <a:solidFill>
                  <a:srgbClr val="010066"/>
                </a:solidFill>
              </a:rPr>
              <a:t> </a:t>
            </a:r>
            <a:r>
              <a:rPr lang="en-GB" altLang="en-US" dirty="0">
                <a:solidFill>
                  <a:srgbClr val="010066"/>
                </a:solidFill>
              </a:rPr>
              <a:t> </a:t>
            </a:r>
            <a:r>
              <a:rPr lang="en-GB" altLang="en-US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2) </a:t>
            </a:r>
            <a:endParaRPr lang="en-GB" dirty="0">
              <a:solidFill>
                <a:srgbClr val="01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4854612-2EB8-4C79-AF7B-51024F9B9896}"/>
              </a:ext>
            </a:extLst>
          </p:cNvPr>
          <p:cNvSpPr txBox="1"/>
          <p:nvPr/>
        </p:nvSpPr>
        <p:spPr>
          <a:xfrm>
            <a:off x="2932455" y="2646628"/>
            <a:ext cx="11430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altLang="en-US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GB" altLang="en-US" i="1" dirty="0">
                <a:solidFill>
                  <a:srgbClr val="010066"/>
                </a:solidFill>
                <a:latin typeface="Times New Roman" panose="02020603050405020304" pitchFamily="18" charset="0"/>
              </a:rPr>
              <a:t>x </a:t>
            </a:r>
            <a:r>
              <a:rPr lang="en-GB" altLang="en-US" dirty="0">
                <a:solidFill>
                  <a:srgbClr val="010066"/>
                </a:solidFill>
              </a:rPr>
              <a:t>–</a:t>
            </a:r>
            <a:r>
              <a:rPr lang="en-GB" altLang="en-US" baseline="30000" dirty="0">
                <a:solidFill>
                  <a:srgbClr val="010066"/>
                </a:solidFill>
              </a:rPr>
              <a:t> </a:t>
            </a:r>
            <a:r>
              <a:rPr lang="en-GB" altLang="en-US" dirty="0">
                <a:solidFill>
                  <a:srgbClr val="010066"/>
                </a:solidFill>
              </a:rPr>
              <a:t> </a:t>
            </a:r>
            <a:r>
              <a:rPr lang="en-GB" altLang="en-US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3)</a:t>
            </a:r>
            <a:r>
              <a:rPr lang="en-GB" altLang="en-US" dirty="0">
                <a:solidFill>
                  <a:srgbClr val="010066"/>
                </a:solidFill>
              </a:rPr>
              <a:t> </a:t>
            </a:r>
            <a:endParaRPr lang="en-GB" dirty="0">
              <a:solidFill>
                <a:srgbClr val="010066"/>
              </a:solidFill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DAC9F16C-CA30-4E8C-A4F9-115149EF51F8}"/>
              </a:ext>
            </a:extLst>
          </p:cNvPr>
          <p:cNvSpPr txBox="1"/>
          <p:nvPr/>
        </p:nvSpPr>
        <p:spPr>
          <a:xfrm>
            <a:off x="4025228" y="2667018"/>
            <a:ext cx="967179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altLang="en-US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≥</a:t>
            </a:r>
            <a:r>
              <a:rPr lang="en-GB" altLang="en-US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0</a:t>
            </a:r>
            <a:endParaRPr lang="en-GB" dirty="0">
              <a:solidFill>
                <a:srgbClr val="01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536860D8-61E7-493D-99D1-D2C1367B0211}"/>
              </a:ext>
            </a:extLst>
          </p:cNvPr>
          <p:cNvCxnSpPr/>
          <p:nvPr/>
        </p:nvCxnSpPr>
        <p:spPr>
          <a:xfrm>
            <a:off x="5934978" y="3882622"/>
            <a:ext cx="2817813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E4CB0FAC-9FA3-40C1-B880-2CBCBFCCDB76}"/>
              </a:ext>
            </a:extLst>
          </p:cNvPr>
          <p:cNvCxnSpPr/>
          <p:nvPr/>
        </p:nvCxnSpPr>
        <p:spPr>
          <a:xfrm flipV="1">
            <a:off x="6729984" y="2713830"/>
            <a:ext cx="0" cy="2057474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9C9E851F-9063-46A2-A20D-0F363242D9B2}"/>
              </a:ext>
            </a:extLst>
          </p:cNvPr>
          <p:cNvCxnSpPr/>
          <p:nvPr/>
        </p:nvCxnSpPr>
        <p:spPr>
          <a:xfrm>
            <a:off x="6355080" y="3888169"/>
            <a:ext cx="0" cy="7143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FF7C36E1-A40A-4E3D-8BF9-6E85FF5A6E96}"/>
              </a:ext>
            </a:extLst>
          </p:cNvPr>
          <p:cNvCxnSpPr/>
          <p:nvPr/>
        </p:nvCxnSpPr>
        <p:spPr>
          <a:xfrm>
            <a:off x="7104888" y="3888169"/>
            <a:ext cx="0" cy="7143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0919D7EE-09AF-4960-B6F8-9636B4887CBD}"/>
              </a:ext>
            </a:extLst>
          </p:cNvPr>
          <p:cNvCxnSpPr/>
          <p:nvPr/>
        </p:nvCxnSpPr>
        <p:spPr>
          <a:xfrm>
            <a:off x="7479792" y="3888169"/>
            <a:ext cx="0" cy="7143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16629711-FBFE-48F7-AC2A-88DDF67924EA}"/>
              </a:ext>
            </a:extLst>
          </p:cNvPr>
          <p:cNvCxnSpPr>
            <a:cxnSpLocks/>
          </p:cNvCxnSpPr>
          <p:nvPr/>
        </p:nvCxnSpPr>
        <p:spPr>
          <a:xfrm>
            <a:off x="7854696" y="3888169"/>
            <a:ext cx="0" cy="7143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B5059278-F07C-4D80-AF40-C923653C88CB}"/>
              </a:ext>
            </a:extLst>
          </p:cNvPr>
          <p:cNvCxnSpPr/>
          <p:nvPr/>
        </p:nvCxnSpPr>
        <p:spPr>
          <a:xfrm>
            <a:off x="8229600" y="3892931"/>
            <a:ext cx="0" cy="7143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C853DF3B-8F44-41FB-807A-05B404D87001}"/>
              </a:ext>
            </a:extLst>
          </p:cNvPr>
          <p:cNvCxnSpPr/>
          <p:nvPr/>
        </p:nvCxnSpPr>
        <p:spPr>
          <a:xfrm>
            <a:off x="8604504" y="3894265"/>
            <a:ext cx="0" cy="7143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Freeform: Shape 30">
            <a:extLst>
              <a:ext uri="{FF2B5EF4-FFF2-40B4-BE49-F238E27FC236}">
                <a16:creationId xmlns:a16="http://schemas.microsoft.com/office/drawing/2014/main" id="{73208453-C270-46FB-AF6C-C8E2D2AD9659}"/>
              </a:ext>
            </a:extLst>
          </p:cNvPr>
          <p:cNvSpPr/>
          <p:nvPr/>
        </p:nvSpPr>
        <p:spPr>
          <a:xfrm>
            <a:off x="5996067" y="2883337"/>
            <a:ext cx="2233533" cy="1861167"/>
          </a:xfrm>
          <a:custGeom>
            <a:avLst/>
            <a:gdLst>
              <a:gd name="connsiteX0" fmla="*/ 0 w 1662057"/>
              <a:gd name="connsiteY0" fmla="*/ 10758 h 1861167"/>
              <a:gd name="connsiteX1" fmla="*/ 96819 w 1662057"/>
              <a:gd name="connsiteY1" fmla="*/ 371139 h 1861167"/>
              <a:gd name="connsiteX2" fmla="*/ 204395 w 1662057"/>
              <a:gd name="connsiteY2" fmla="*/ 758414 h 1861167"/>
              <a:gd name="connsiteX3" fmla="*/ 311972 w 1662057"/>
              <a:gd name="connsiteY3" fmla="*/ 1108038 h 1861167"/>
              <a:gd name="connsiteX4" fmla="*/ 467958 w 1662057"/>
              <a:gd name="connsiteY4" fmla="*/ 1495313 h 1861167"/>
              <a:gd name="connsiteX5" fmla="*/ 537882 w 1662057"/>
              <a:gd name="connsiteY5" fmla="*/ 1635162 h 1861167"/>
              <a:gd name="connsiteX6" fmla="*/ 640080 w 1662057"/>
              <a:gd name="connsiteY6" fmla="*/ 1758875 h 1861167"/>
              <a:gd name="connsiteX7" fmla="*/ 731520 w 1662057"/>
              <a:gd name="connsiteY7" fmla="*/ 1839558 h 1861167"/>
              <a:gd name="connsiteX8" fmla="*/ 839097 w 1662057"/>
              <a:gd name="connsiteY8" fmla="*/ 1861073 h 1861167"/>
              <a:gd name="connsiteX9" fmla="*/ 935915 w 1662057"/>
              <a:gd name="connsiteY9" fmla="*/ 1834179 h 1861167"/>
              <a:gd name="connsiteX10" fmla="*/ 1038113 w 1662057"/>
              <a:gd name="connsiteY10" fmla="*/ 1753496 h 1861167"/>
              <a:gd name="connsiteX11" fmla="*/ 1134932 w 1662057"/>
              <a:gd name="connsiteY11" fmla="*/ 1635162 h 1861167"/>
              <a:gd name="connsiteX12" fmla="*/ 1199478 w 1662057"/>
              <a:gd name="connsiteY12" fmla="*/ 1511449 h 1861167"/>
              <a:gd name="connsiteX13" fmla="*/ 1307054 w 1662057"/>
              <a:gd name="connsiteY13" fmla="*/ 1253266 h 1861167"/>
              <a:gd name="connsiteX14" fmla="*/ 1457661 w 1662057"/>
              <a:gd name="connsiteY14" fmla="*/ 817581 h 1861167"/>
              <a:gd name="connsiteX15" fmla="*/ 1592132 w 1662057"/>
              <a:gd name="connsiteY15" fmla="*/ 317351 h 1861167"/>
              <a:gd name="connsiteX16" fmla="*/ 1662057 w 1662057"/>
              <a:gd name="connsiteY16" fmla="*/ 0 h 1861167"/>
              <a:gd name="connsiteX17" fmla="*/ 1662057 w 1662057"/>
              <a:gd name="connsiteY17" fmla="*/ 0 h 18611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1662057" h="1861167">
                <a:moveTo>
                  <a:pt x="0" y="10758"/>
                </a:moveTo>
                <a:cubicBezTo>
                  <a:pt x="31376" y="128644"/>
                  <a:pt x="62753" y="246530"/>
                  <a:pt x="96819" y="371139"/>
                </a:cubicBezTo>
                <a:cubicBezTo>
                  <a:pt x="130885" y="495748"/>
                  <a:pt x="168536" y="635598"/>
                  <a:pt x="204395" y="758414"/>
                </a:cubicBezTo>
                <a:cubicBezTo>
                  <a:pt x="240254" y="881230"/>
                  <a:pt x="268045" y="985222"/>
                  <a:pt x="311972" y="1108038"/>
                </a:cubicBezTo>
                <a:cubicBezTo>
                  <a:pt x="355899" y="1230854"/>
                  <a:pt x="430306" y="1407459"/>
                  <a:pt x="467958" y="1495313"/>
                </a:cubicBezTo>
                <a:cubicBezTo>
                  <a:pt x="505610" y="1583167"/>
                  <a:pt x="509195" y="1591235"/>
                  <a:pt x="537882" y="1635162"/>
                </a:cubicBezTo>
                <a:cubicBezTo>
                  <a:pt x="566569" y="1679089"/>
                  <a:pt x="607807" y="1724809"/>
                  <a:pt x="640080" y="1758875"/>
                </a:cubicBezTo>
                <a:cubicBezTo>
                  <a:pt x="672353" y="1792941"/>
                  <a:pt x="698351" y="1822525"/>
                  <a:pt x="731520" y="1839558"/>
                </a:cubicBezTo>
                <a:cubicBezTo>
                  <a:pt x="764690" y="1856591"/>
                  <a:pt x="805031" y="1861970"/>
                  <a:pt x="839097" y="1861073"/>
                </a:cubicBezTo>
                <a:cubicBezTo>
                  <a:pt x="873163" y="1860177"/>
                  <a:pt x="902746" y="1852108"/>
                  <a:pt x="935915" y="1834179"/>
                </a:cubicBezTo>
                <a:cubicBezTo>
                  <a:pt x="969084" y="1816250"/>
                  <a:pt x="1004944" y="1786665"/>
                  <a:pt x="1038113" y="1753496"/>
                </a:cubicBezTo>
                <a:cubicBezTo>
                  <a:pt x="1071282" y="1720327"/>
                  <a:pt x="1108038" y="1675503"/>
                  <a:pt x="1134932" y="1635162"/>
                </a:cubicBezTo>
                <a:cubicBezTo>
                  <a:pt x="1161826" y="1594821"/>
                  <a:pt x="1170791" y="1575098"/>
                  <a:pt x="1199478" y="1511449"/>
                </a:cubicBezTo>
                <a:cubicBezTo>
                  <a:pt x="1228165" y="1447800"/>
                  <a:pt x="1264024" y="1368911"/>
                  <a:pt x="1307054" y="1253266"/>
                </a:cubicBezTo>
                <a:cubicBezTo>
                  <a:pt x="1350085" y="1137621"/>
                  <a:pt x="1410148" y="973567"/>
                  <a:pt x="1457661" y="817581"/>
                </a:cubicBezTo>
                <a:cubicBezTo>
                  <a:pt x="1505174" y="661595"/>
                  <a:pt x="1558066" y="453614"/>
                  <a:pt x="1592132" y="317351"/>
                </a:cubicBezTo>
                <a:cubicBezTo>
                  <a:pt x="1626198" y="181088"/>
                  <a:pt x="1662057" y="0"/>
                  <a:pt x="1662057" y="0"/>
                </a:cubicBezTo>
                <a:lnTo>
                  <a:pt x="1662057" y="0"/>
                </a:lnTo>
              </a:path>
            </a:pathLst>
          </a:cu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6C794061-4392-4950-BE7E-789C1F868CDA}"/>
              </a:ext>
            </a:extLst>
          </p:cNvPr>
          <p:cNvSpPr txBox="1"/>
          <p:nvPr/>
        </p:nvSpPr>
        <p:spPr>
          <a:xfrm>
            <a:off x="6192640" y="3918721"/>
            <a:ext cx="320028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altLang="en-US" sz="1200" dirty="0">
                <a:latin typeface="Arial" panose="020B0604020202020204" pitchFamily="34" charset="0"/>
                <a:cs typeface="Arial" panose="020B0604020202020204" pitchFamily="34" charset="0"/>
              </a:rPr>
              <a:t>-1</a:t>
            </a:r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CFA08582-E839-4824-98BF-00B052C36867}"/>
              </a:ext>
            </a:extLst>
          </p:cNvPr>
          <p:cNvSpPr txBox="1"/>
          <p:nvPr/>
        </p:nvSpPr>
        <p:spPr>
          <a:xfrm>
            <a:off x="6496229" y="3869346"/>
            <a:ext cx="296912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altLang="en-US" sz="1200" dirty="0"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E0406245-E639-4525-9434-854440B89299}"/>
              </a:ext>
            </a:extLst>
          </p:cNvPr>
          <p:cNvSpPr txBox="1"/>
          <p:nvPr/>
        </p:nvSpPr>
        <p:spPr>
          <a:xfrm>
            <a:off x="6010582" y="3576540"/>
            <a:ext cx="714038" cy="2539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altLang="en-US" sz="1050" dirty="0">
                <a:latin typeface="Arial" panose="020B0604020202020204" pitchFamily="34" charset="0"/>
                <a:cs typeface="Arial" panose="020B0604020202020204" pitchFamily="34" charset="0"/>
              </a:rPr>
              <a:t>positive</a:t>
            </a:r>
            <a:endParaRPr lang="en-GB" sz="10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22E6EC02-D514-4B4E-A25A-6F3BF097AA20}"/>
              </a:ext>
            </a:extLst>
          </p:cNvPr>
          <p:cNvSpPr txBox="1"/>
          <p:nvPr/>
        </p:nvSpPr>
        <p:spPr>
          <a:xfrm>
            <a:off x="7962060" y="3583613"/>
            <a:ext cx="714038" cy="2539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altLang="en-US" sz="1050" dirty="0">
                <a:latin typeface="Arial" panose="020B0604020202020204" pitchFamily="34" charset="0"/>
                <a:cs typeface="Arial" panose="020B0604020202020204" pitchFamily="34" charset="0"/>
              </a:rPr>
              <a:t>positive</a:t>
            </a:r>
            <a:endParaRPr lang="en-GB" sz="10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2602CA04-F379-452B-A261-1C6AFF9FE2C5}"/>
              </a:ext>
            </a:extLst>
          </p:cNvPr>
          <p:cNvSpPr txBox="1"/>
          <p:nvPr/>
        </p:nvSpPr>
        <p:spPr>
          <a:xfrm>
            <a:off x="7515562" y="4524570"/>
            <a:ext cx="714038" cy="2539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altLang="en-US" sz="1050" dirty="0">
                <a:latin typeface="Arial" panose="020B0604020202020204" pitchFamily="34" charset="0"/>
                <a:cs typeface="Arial" panose="020B0604020202020204" pitchFamily="34" charset="0"/>
              </a:rPr>
              <a:t>negative</a:t>
            </a:r>
            <a:endParaRPr lang="en-GB" sz="10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CB2EAB50-2C7B-4862-AEA9-1745B6EE963D}"/>
              </a:ext>
            </a:extLst>
          </p:cNvPr>
          <p:cNvSpPr txBox="1"/>
          <p:nvPr/>
        </p:nvSpPr>
        <p:spPr>
          <a:xfrm>
            <a:off x="6494391" y="2590800"/>
            <a:ext cx="296912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altLang="en-US" sz="1200" dirty="0"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B120B108-3E75-4B22-B97D-7A5A20B2337E}"/>
              </a:ext>
            </a:extLst>
          </p:cNvPr>
          <p:cNvSpPr txBox="1"/>
          <p:nvPr/>
        </p:nvSpPr>
        <p:spPr>
          <a:xfrm>
            <a:off x="8686626" y="3821107"/>
            <a:ext cx="296912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altLang="en-US" sz="1200" dirty="0"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4" name="Text Box 3">
            <a:extLst>
              <a:ext uri="{FF2B5EF4-FFF2-40B4-BE49-F238E27FC236}">
                <a16:creationId xmlns:a16="http://schemas.microsoft.com/office/drawing/2014/main" id="{9A9D0EFD-3966-47EF-8271-7892392477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3701" y="4718434"/>
            <a:ext cx="8702675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2200" dirty="0"/>
              <a:t>Above the </a:t>
            </a:r>
            <a:r>
              <a:rPr lang="en-GB" altLang="en-US" sz="2200" i="1" dirty="0">
                <a:latin typeface="Times New Roman" panose="02020603050405020304" pitchFamily="18" charset="0"/>
              </a:rPr>
              <a:t>x</a:t>
            </a:r>
            <a:r>
              <a:rPr lang="en-US" altLang="en-US" sz="2200" dirty="0"/>
              <a:t>-axis the values of </a:t>
            </a:r>
            <a:r>
              <a:rPr lang="en-US" altLang="en-US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altLang="en-US" sz="2200" dirty="0"/>
              <a:t> are greater than zero.</a:t>
            </a:r>
          </a:p>
        </p:txBody>
      </p:sp>
      <p:sp>
        <p:nvSpPr>
          <p:cNvPr id="56" name="Text Box 3">
            <a:extLst>
              <a:ext uri="{FF2B5EF4-FFF2-40B4-BE49-F238E27FC236}">
                <a16:creationId xmlns:a16="http://schemas.microsoft.com/office/drawing/2014/main" id="{9B7211C4-E111-4DC6-8CD6-ADC559C766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3701" y="5042781"/>
            <a:ext cx="870267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dirty="0"/>
              <a:t>Below the </a:t>
            </a:r>
            <a:r>
              <a:rPr lang="en-GB" altLang="en-US" i="1" dirty="0">
                <a:latin typeface="Times New Roman" panose="02020603050405020304" pitchFamily="18" charset="0"/>
              </a:rPr>
              <a:t>x</a:t>
            </a:r>
            <a:r>
              <a:rPr lang="en-US" altLang="en-US" dirty="0"/>
              <a:t>-axis the values of </a:t>
            </a: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altLang="en-US" dirty="0"/>
              <a:t> are smaller than zero </a:t>
            </a:r>
          </a:p>
        </p:txBody>
      </p:sp>
      <p:sp>
        <p:nvSpPr>
          <p:cNvPr id="58" name="Text Box 3">
            <a:extLst>
              <a:ext uri="{FF2B5EF4-FFF2-40B4-BE49-F238E27FC236}">
                <a16:creationId xmlns:a16="http://schemas.microsoft.com/office/drawing/2014/main" id="{3F5161DA-ED1E-46A1-B2FB-834C2DEB35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4602" y="5410200"/>
            <a:ext cx="8915697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dirty="0"/>
              <a:t>Since we are looking for values where </a:t>
            </a: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altLang="en-US" dirty="0"/>
              <a:t> </a:t>
            </a:r>
            <a:r>
              <a:rPr lang="en-GB" altLang="en-US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≥</a:t>
            </a:r>
            <a:r>
              <a:rPr lang="en-US" altLang="en-US" dirty="0"/>
              <a:t> 0 we need the values above the </a:t>
            </a:r>
            <a:r>
              <a:rPr lang="en-GB" altLang="en-US" i="1" dirty="0">
                <a:latin typeface="Times New Roman" panose="02020603050405020304" pitchFamily="18" charset="0"/>
              </a:rPr>
              <a:t>x</a:t>
            </a:r>
            <a:r>
              <a:rPr lang="en-US" altLang="en-US" dirty="0"/>
              <a:t>-axis.</a:t>
            </a:r>
          </a:p>
        </p:txBody>
      </p:sp>
      <p:sp>
        <p:nvSpPr>
          <p:cNvPr id="59" name="Text Box 8">
            <a:extLst>
              <a:ext uri="{FF2B5EF4-FFF2-40B4-BE49-F238E27FC236}">
                <a16:creationId xmlns:a16="http://schemas.microsoft.com/office/drawing/2014/main" id="{A88E4C6F-8792-4178-9DEE-BE57801DF6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764" y="4215677"/>
            <a:ext cx="523682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dirty="0"/>
              <a:t>The graph will be </a:t>
            </a:r>
            <a:r>
              <a:rPr lang="en-GB" altLang="en-US" dirty="0">
                <a:sym typeface="Symbol" panose="05050102010706020507" pitchFamily="18" charset="2"/>
              </a:rPr>
              <a:t>-shaped.</a:t>
            </a:r>
            <a:r>
              <a:rPr lang="en-GB" altLang="en-US" dirty="0"/>
              <a:t> </a:t>
            </a:r>
          </a:p>
        </p:txBody>
      </p:sp>
      <p:sp>
        <p:nvSpPr>
          <p:cNvPr id="62" name="Freeform: Shape 61">
            <a:extLst>
              <a:ext uri="{FF2B5EF4-FFF2-40B4-BE49-F238E27FC236}">
                <a16:creationId xmlns:a16="http://schemas.microsoft.com/office/drawing/2014/main" id="{13EE6BAA-794A-4970-81E6-FD1D8A2CA84C}"/>
              </a:ext>
            </a:extLst>
          </p:cNvPr>
          <p:cNvSpPr/>
          <p:nvPr/>
        </p:nvSpPr>
        <p:spPr>
          <a:xfrm>
            <a:off x="5996066" y="2896253"/>
            <a:ext cx="368221" cy="974946"/>
          </a:xfrm>
          <a:custGeom>
            <a:avLst/>
            <a:gdLst>
              <a:gd name="connsiteX0" fmla="*/ 0 w 723900"/>
              <a:gd name="connsiteY0" fmla="*/ 0 h 353624"/>
              <a:gd name="connsiteX1" fmla="*/ 57150 w 723900"/>
              <a:gd name="connsiteY1" fmla="*/ 120650 h 353624"/>
              <a:gd name="connsiteX2" fmla="*/ 152400 w 723900"/>
              <a:gd name="connsiteY2" fmla="*/ 222250 h 353624"/>
              <a:gd name="connsiteX3" fmla="*/ 234950 w 723900"/>
              <a:gd name="connsiteY3" fmla="*/ 311150 h 353624"/>
              <a:gd name="connsiteX4" fmla="*/ 317500 w 723900"/>
              <a:gd name="connsiteY4" fmla="*/ 349250 h 353624"/>
              <a:gd name="connsiteX5" fmla="*/ 387350 w 723900"/>
              <a:gd name="connsiteY5" fmla="*/ 349250 h 353624"/>
              <a:gd name="connsiteX6" fmla="*/ 476250 w 723900"/>
              <a:gd name="connsiteY6" fmla="*/ 317500 h 353624"/>
              <a:gd name="connsiteX7" fmla="*/ 577850 w 723900"/>
              <a:gd name="connsiteY7" fmla="*/ 222250 h 353624"/>
              <a:gd name="connsiteX8" fmla="*/ 647700 w 723900"/>
              <a:gd name="connsiteY8" fmla="*/ 146050 h 353624"/>
              <a:gd name="connsiteX9" fmla="*/ 723900 w 723900"/>
              <a:gd name="connsiteY9" fmla="*/ 6350 h 353624"/>
              <a:gd name="connsiteX0" fmla="*/ 0 w 723900"/>
              <a:gd name="connsiteY0" fmla="*/ 0 h 353624"/>
              <a:gd name="connsiteX1" fmla="*/ 57150 w 723900"/>
              <a:gd name="connsiteY1" fmla="*/ 120650 h 353624"/>
              <a:gd name="connsiteX2" fmla="*/ 144812 w 723900"/>
              <a:gd name="connsiteY2" fmla="*/ 226044 h 353624"/>
              <a:gd name="connsiteX3" fmla="*/ 234950 w 723900"/>
              <a:gd name="connsiteY3" fmla="*/ 311150 h 353624"/>
              <a:gd name="connsiteX4" fmla="*/ 317500 w 723900"/>
              <a:gd name="connsiteY4" fmla="*/ 349250 h 353624"/>
              <a:gd name="connsiteX5" fmla="*/ 387350 w 723900"/>
              <a:gd name="connsiteY5" fmla="*/ 349250 h 353624"/>
              <a:gd name="connsiteX6" fmla="*/ 476250 w 723900"/>
              <a:gd name="connsiteY6" fmla="*/ 317500 h 353624"/>
              <a:gd name="connsiteX7" fmla="*/ 577850 w 723900"/>
              <a:gd name="connsiteY7" fmla="*/ 222250 h 353624"/>
              <a:gd name="connsiteX8" fmla="*/ 647700 w 723900"/>
              <a:gd name="connsiteY8" fmla="*/ 146050 h 353624"/>
              <a:gd name="connsiteX9" fmla="*/ 723900 w 723900"/>
              <a:gd name="connsiteY9" fmla="*/ 6350 h 353624"/>
              <a:gd name="connsiteX0" fmla="*/ 0 w 723900"/>
              <a:gd name="connsiteY0" fmla="*/ 0 h 353624"/>
              <a:gd name="connsiteX1" fmla="*/ 57150 w 723900"/>
              <a:gd name="connsiteY1" fmla="*/ 120650 h 353624"/>
              <a:gd name="connsiteX2" fmla="*/ 144812 w 723900"/>
              <a:gd name="connsiteY2" fmla="*/ 226044 h 353624"/>
              <a:gd name="connsiteX3" fmla="*/ 231156 w 723900"/>
              <a:gd name="connsiteY3" fmla="*/ 311150 h 353624"/>
              <a:gd name="connsiteX4" fmla="*/ 317500 w 723900"/>
              <a:gd name="connsiteY4" fmla="*/ 349250 h 353624"/>
              <a:gd name="connsiteX5" fmla="*/ 387350 w 723900"/>
              <a:gd name="connsiteY5" fmla="*/ 349250 h 353624"/>
              <a:gd name="connsiteX6" fmla="*/ 476250 w 723900"/>
              <a:gd name="connsiteY6" fmla="*/ 317500 h 353624"/>
              <a:gd name="connsiteX7" fmla="*/ 577850 w 723900"/>
              <a:gd name="connsiteY7" fmla="*/ 222250 h 353624"/>
              <a:gd name="connsiteX8" fmla="*/ 647700 w 723900"/>
              <a:gd name="connsiteY8" fmla="*/ 146050 h 353624"/>
              <a:gd name="connsiteX9" fmla="*/ 723900 w 723900"/>
              <a:gd name="connsiteY9" fmla="*/ 6350 h 353624"/>
              <a:gd name="connsiteX0" fmla="*/ 0 w 723900"/>
              <a:gd name="connsiteY0" fmla="*/ 0 h 353624"/>
              <a:gd name="connsiteX1" fmla="*/ 57150 w 723900"/>
              <a:gd name="connsiteY1" fmla="*/ 120650 h 353624"/>
              <a:gd name="connsiteX2" fmla="*/ 144812 w 723900"/>
              <a:gd name="connsiteY2" fmla="*/ 226044 h 353624"/>
              <a:gd name="connsiteX3" fmla="*/ 231156 w 723900"/>
              <a:gd name="connsiteY3" fmla="*/ 311150 h 353624"/>
              <a:gd name="connsiteX4" fmla="*/ 317500 w 723900"/>
              <a:gd name="connsiteY4" fmla="*/ 349250 h 353624"/>
              <a:gd name="connsiteX5" fmla="*/ 387350 w 723900"/>
              <a:gd name="connsiteY5" fmla="*/ 349250 h 353624"/>
              <a:gd name="connsiteX6" fmla="*/ 476250 w 723900"/>
              <a:gd name="connsiteY6" fmla="*/ 317500 h 353624"/>
              <a:gd name="connsiteX7" fmla="*/ 577850 w 723900"/>
              <a:gd name="connsiteY7" fmla="*/ 222250 h 353624"/>
              <a:gd name="connsiteX8" fmla="*/ 647700 w 723900"/>
              <a:gd name="connsiteY8" fmla="*/ 146050 h 353624"/>
              <a:gd name="connsiteX9" fmla="*/ 723900 w 723900"/>
              <a:gd name="connsiteY9" fmla="*/ 6350 h 353624"/>
              <a:gd name="connsiteX0" fmla="*/ 0 w 723900"/>
              <a:gd name="connsiteY0" fmla="*/ 0 h 353624"/>
              <a:gd name="connsiteX1" fmla="*/ 57150 w 723900"/>
              <a:gd name="connsiteY1" fmla="*/ 120650 h 353624"/>
              <a:gd name="connsiteX2" fmla="*/ 144812 w 723900"/>
              <a:gd name="connsiteY2" fmla="*/ 226044 h 353624"/>
              <a:gd name="connsiteX3" fmla="*/ 231156 w 723900"/>
              <a:gd name="connsiteY3" fmla="*/ 311150 h 353624"/>
              <a:gd name="connsiteX4" fmla="*/ 317500 w 723900"/>
              <a:gd name="connsiteY4" fmla="*/ 349250 h 353624"/>
              <a:gd name="connsiteX5" fmla="*/ 387350 w 723900"/>
              <a:gd name="connsiteY5" fmla="*/ 349250 h 353624"/>
              <a:gd name="connsiteX6" fmla="*/ 476250 w 723900"/>
              <a:gd name="connsiteY6" fmla="*/ 317500 h 353624"/>
              <a:gd name="connsiteX7" fmla="*/ 577850 w 723900"/>
              <a:gd name="connsiteY7" fmla="*/ 222250 h 353624"/>
              <a:gd name="connsiteX8" fmla="*/ 670465 w 723900"/>
              <a:gd name="connsiteY8" fmla="*/ 111902 h 353624"/>
              <a:gd name="connsiteX9" fmla="*/ 723900 w 723900"/>
              <a:gd name="connsiteY9" fmla="*/ 6350 h 353624"/>
              <a:gd name="connsiteX0" fmla="*/ 0 w 723900"/>
              <a:gd name="connsiteY0" fmla="*/ 0 h 353624"/>
              <a:gd name="connsiteX1" fmla="*/ 57150 w 723900"/>
              <a:gd name="connsiteY1" fmla="*/ 120650 h 353624"/>
              <a:gd name="connsiteX2" fmla="*/ 144812 w 723900"/>
              <a:gd name="connsiteY2" fmla="*/ 226044 h 353624"/>
              <a:gd name="connsiteX3" fmla="*/ 231156 w 723900"/>
              <a:gd name="connsiteY3" fmla="*/ 311150 h 353624"/>
              <a:gd name="connsiteX4" fmla="*/ 317500 w 723900"/>
              <a:gd name="connsiteY4" fmla="*/ 349250 h 353624"/>
              <a:gd name="connsiteX5" fmla="*/ 387350 w 723900"/>
              <a:gd name="connsiteY5" fmla="*/ 349250 h 353624"/>
              <a:gd name="connsiteX6" fmla="*/ 476250 w 723900"/>
              <a:gd name="connsiteY6" fmla="*/ 317500 h 353624"/>
              <a:gd name="connsiteX7" fmla="*/ 585438 w 723900"/>
              <a:gd name="connsiteY7" fmla="*/ 222250 h 353624"/>
              <a:gd name="connsiteX8" fmla="*/ 670465 w 723900"/>
              <a:gd name="connsiteY8" fmla="*/ 111902 h 353624"/>
              <a:gd name="connsiteX9" fmla="*/ 723900 w 723900"/>
              <a:gd name="connsiteY9" fmla="*/ 6350 h 353624"/>
              <a:gd name="connsiteX0" fmla="*/ 0 w 723900"/>
              <a:gd name="connsiteY0" fmla="*/ 0 h 354386"/>
              <a:gd name="connsiteX1" fmla="*/ 57150 w 723900"/>
              <a:gd name="connsiteY1" fmla="*/ 120650 h 354386"/>
              <a:gd name="connsiteX2" fmla="*/ 144812 w 723900"/>
              <a:gd name="connsiteY2" fmla="*/ 226044 h 354386"/>
              <a:gd name="connsiteX3" fmla="*/ 223567 w 723900"/>
              <a:gd name="connsiteY3" fmla="*/ 299768 h 354386"/>
              <a:gd name="connsiteX4" fmla="*/ 317500 w 723900"/>
              <a:gd name="connsiteY4" fmla="*/ 349250 h 354386"/>
              <a:gd name="connsiteX5" fmla="*/ 387350 w 723900"/>
              <a:gd name="connsiteY5" fmla="*/ 349250 h 354386"/>
              <a:gd name="connsiteX6" fmla="*/ 476250 w 723900"/>
              <a:gd name="connsiteY6" fmla="*/ 317500 h 354386"/>
              <a:gd name="connsiteX7" fmla="*/ 585438 w 723900"/>
              <a:gd name="connsiteY7" fmla="*/ 222250 h 354386"/>
              <a:gd name="connsiteX8" fmla="*/ 670465 w 723900"/>
              <a:gd name="connsiteY8" fmla="*/ 111902 h 354386"/>
              <a:gd name="connsiteX9" fmla="*/ 723900 w 723900"/>
              <a:gd name="connsiteY9" fmla="*/ 6350 h 354386"/>
              <a:gd name="connsiteX0" fmla="*/ 0 w 723900"/>
              <a:gd name="connsiteY0" fmla="*/ 0 h 357048"/>
              <a:gd name="connsiteX1" fmla="*/ 57150 w 723900"/>
              <a:gd name="connsiteY1" fmla="*/ 120650 h 357048"/>
              <a:gd name="connsiteX2" fmla="*/ 144812 w 723900"/>
              <a:gd name="connsiteY2" fmla="*/ 226044 h 357048"/>
              <a:gd name="connsiteX3" fmla="*/ 223567 w 723900"/>
              <a:gd name="connsiteY3" fmla="*/ 299768 h 357048"/>
              <a:gd name="connsiteX4" fmla="*/ 309912 w 723900"/>
              <a:gd name="connsiteY4" fmla="*/ 353044 h 357048"/>
              <a:gd name="connsiteX5" fmla="*/ 387350 w 723900"/>
              <a:gd name="connsiteY5" fmla="*/ 349250 h 357048"/>
              <a:gd name="connsiteX6" fmla="*/ 476250 w 723900"/>
              <a:gd name="connsiteY6" fmla="*/ 317500 h 357048"/>
              <a:gd name="connsiteX7" fmla="*/ 585438 w 723900"/>
              <a:gd name="connsiteY7" fmla="*/ 222250 h 357048"/>
              <a:gd name="connsiteX8" fmla="*/ 670465 w 723900"/>
              <a:gd name="connsiteY8" fmla="*/ 111902 h 357048"/>
              <a:gd name="connsiteX9" fmla="*/ 723900 w 723900"/>
              <a:gd name="connsiteY9" fmla="*/ 6350 h 357048"/>
              <a:gd name="connsiteX0" fmla="*/ 0 w 723900"/>
              <a:gd name="connsiteY0" fmla="*/ 0 h 356768"/>
              <a:gd name="connsiteX1" fmla="*/ 57150 w 723900"/>
              <a:gd name="connsiteY1" fmla="*/ 120650 h 356768"/>
              <a:gd name="connsiteX2" fmla="*/ 144812 w 723900"/>
              <a:gd name="connsiteY2" fmla="*/ 226044 h 356768"/>
              <a:gd name="connsiteX3" fmla="*/ 215979 w 723900"/>
              <a:gd name="connsiteY3" fmla="*/ 303562 h 356768"/>
              <a:gd name="connsiteX4" fmla="*/ 309912 w 723900"/>
              <a:gd name="connsiteY4" fmla="*/ 353044 h 356768"/>
              <a:gd name="connsiteX5" fmla="*/ 387350 w 723900"/>
              <a:gd name="connsiteY5" fmla="*/ 349250 h 356768"/>
              <a:gd name="connsiteX6" fmla="*/ 476250 w 723900"/>
              <a:gd name="connsiteY6" fmla="*/ 317500 h 356768"/>
              <a:gd name="connsiteX7" fmla="*/ 585438 w 723900"/>
              <a:gd name="connsiteY7" fmla="*/ 222250 h 356768"/>
              <a:gd name="connsiteX8" fmla="*/ 670465 w 723900"/>
              <a:gd name="connsiteY8" fmla="*/ 111902 h 356768"/>
              <a:gd name="connsiteX9" fmla="*/ 723900 w 723900"/>
              <a:gd name="connsiteY9" fmla="*/ 6350 h 356768"/>
              <a:gd name="connsiteX0" fmla="*/ 0 w 723900"/>
              <a:gd name="connsiteY0" fmla="*/ 0 h 352120"/>
              <a:gd name="connsiteX1" fmla="*/ 57150 w 723900"/>
              <a:gd name="connsiteY1" fmla="*/ 120650 h 352120"/>
              <a:gd name="connsiteX2" fmla="*/ 144812 w 723900"/>
              <a:gd name="connsiteY2" fmla="*/ 226044 h 352120"/>
              <a:gd name="connsiteX3" fmla="*/ 215979 w 723900"/>
              <a:gd name="connsiteY3" fmla="*/ 303562 h 352120"/>
              <a:gd name="connsiteX4" fmla="*/ 298530 w 723900"/>
              <a:gd name="connsiteY4" fmla="*/ 345456 h 352120"/>
              <a:gd name="connsiteX5" fmla="*/ 387350 w 723900"/>
              <a:gd name="connsiteY5" fmla="*/ 349250 h 352120"/>
              <a:gd name="connsiteX6" fmla="*/ 476250 w 723900"/>
              <a:gd name="connsiteY6" fmla="*/ 317500 h 352120"/>
              <a:gd name="connsiteX7" fmla="*/ 585438 w 723900"/>
              <a:gd name="connsiteY7" fmla="*/ 222250 h 352120"/>
              <a:gd name="connsiteX8" fmla="*/ 670465 w 723900"/>
              <a:gd name="connsiteY8" fmla="*/ 111902 h 352120"/>
              <a:gd name="connsiteX9" fmla="*/ 723900 w 723900"/>
              <a:gd name="connsiteY9" fmla="*/ 6350 h 352120"/>
              <a:gd name="connsiteX0" fmla="*/ 0 w 723900"/>
              <a:gd name="connsiteY0" fmla="*/ 0 h 352120"/>
              <a:gd name="connsiteX1" fmla="*/ 57150 w 723900"/>
              <a:gd name="connsiteY1" fmla="*/ 120650 h 352120"/>
              <a:gd name="connsiteX2" fmla="*/ 144812 w 723900"/>
              <a:gd name="connsiteY2" fmla="*/ 226044 h 352120"/>
              <a:gd name="connsiteX3" fmla="*/ 215979 w 723900"/>
              <a:gd name="connsiteY3" fmla="*/ 303562 h 352120"/>
              <a:gd name="connsiteX4" fmla="*/ 298530 w 723900"/>
              <a:gd name="connsiteY4" fmla="*/ 345456 h 352120"/>
              <a:gd name="connsiteX5" fmla="*/ 387350 w 723900"/>
              <a:gd name="connsiteY5" fmla="*/ 349250 h 352120"/>
              <a:gd name="connsiteX6" fmla="*/ 476250 w 723900"/>
              <a:gd name="connsiteY6" fmla="*/ 317500 h 352120"/>
              <a:gd name="connsiteX7" fmla="*/ 585438 w 723900"/>
              <a:gd name="connsiteY7" fmla="*/ 222250 h 352120"/>
              <a:gd name="connsiteX8" fmla="*/ 670465 w 723900"/>
              <a:gd name="connsiteY8" fmla="*/ 111902 h 352120"/>
              <a:gd name="connsiteX9" fmla="*/ 723900 w 723900"/>
              <a:gd name="connsiteY9" fmla="*/ 6350 h 352120"/>
              <a:gd name="connsiteX0" fmla="*/ 0 w 753103"/>
              <a:gd name="connsiteY0" fmla="*/ 11298 h 363418"/>
              <a:gd name="connsiteX1" fmla="*/ 57150 w 753103"/>
              <a:gd name="connsiteY1" fmla="*/ 131948 h 363418"/>
              <a:gd name="connsiteX2" fmla="*/ 144812 w 753103"/>
              <a:gd name="connsiteY2" fmla="*/ 237342 h 363418"/>
              <a:gd name="connsiteX3" fmla="*/ 215979 w 753103"/>
              <a:gd name="connsiteY3" fmla="*/ 314860 h 363418"/>
              <a:gd name="connsiteX4" fmla="*/ 298530 w 753103"/>
              <a:gd name="connsiteY4" fmla="*/ 356754 h 363418"/>
              <a:gd name="connsiteX5" fmla="*/ 387350 w 753103"/>
              <a:gd name="connsiteY5" fmla="*/ 360548 h 363418"/>
              <a:gd name="connsiteX6" fmla="*/ 476250 w 753103"/>
              <a:gd name="connsiteY6" fmla="*/ 328798 h 363418"/>
              <a:gd name="connsiteX7" fmla="*/ 585438 w 753103"/>
              <a:gd name="connsiteY7" fmla="*/ 233548 h 363418"/>
              <a:gd name="connsiteX8" fmla="*/ 670465 w 753103"/>
              <a:gd name="connsiteY8" fmla="*/ 123200 h 363418"/>
              <a:gd name="connsiteX9" fmla="*/ 753103 w 753103"/>
              <a:gd name="connsiteY9" fmla="*/ 0 h 363418"/>
              <a:gd name="connsiteX0" fmla="*/ 0 w 762837"/>
              <a:gd name="connsiteY0" fmla="*/ 9694 h 363418"/>
              <a:gd name="connsiteX1" fmla="*/ 66884 w 762837"/>
              <a:gd name="connsiteY1" fmla="*/ 131948 h 363418"/>
              <a:gd name="connsiteX2" fmla="*/ 154546 w 762837"/>
              <a:gd name="connsiteY2" fmla="*/ 237342 h 363418"/>
              <a:gd name="connsiteX3" fmla="*/ 225713 w 762837"/>
              <a:gd name="connsiteY3" fmla="*/ 314860 h 363418"/>
              <a:gd name="connsiteX4" fmla="*/ 308264 w 762837"/>
              <a:gd name="connsiteY4" fmla="*/ 356754 h 363418"/>
              <a:gd name="connsiteX5" fmla="*/ 397084 w 762837"/>
              <a:gd name="connsiteY5" fmla="*/ 360548 h 363418"/>
              <a:gd name="connsiteX6" fmla="*/ 485984 w 762837"/>
              <a:gd name="connsiteY6" fmla="*/ 328798 h 363418"/>
              <a:gd name="connsiteX7" fmla="*/ 595172 w 762837"/>
              <a:gd name="connsiteY7" fmla="*/ 233548 h 363418"/>
              <a:gd name="connsiteX8" fmla="*/ 680199 w 762837"/>
              <a:gd name="connsiteY8" fmla="*/ 123200 h 363418"/>
              <a:gd name="connsiteX9" fmla="*/ 762837 w 762837"/>
              <a:gd name="connsiteY9" fmla="*/ 0 h 363418"/>
              <a:gd name="connsiteX0" fmla="*/ 0 w 762837"/>
              <a:gd name="connsiteY0" fmla="*/ 9694 h 363418"/>
              <a:gd name="connsiteX1" fmla="*/ 68831 w 762837"/>
              <a:gd name="connsiteY1" fmla="*/ 122322 h 363418"/>
              <a:gd name="connsiteX2" fmla="*/ 154546 w 762837"/>
              <a:gd name="connsiteY2" fmla="*/ 237342 h 363418"/>
              <a:gd name="connsiteX3" fmla="*/ 225713 w 762837"/>
              <a:gd name="connsiteY3" fmla="*/ 314860 h 363418"/>
              <a:gd name="connsiteX4" fmla="*/ 308264 w 762837"/>
              <a:gd name="connsiteY4" fmla="*/ 356754 h 363418"/>
              <a:gd name="connsiteX5" fmla="*/ 397084 w 762837"/>
              <a:gd name="connsiteY5" fmla="*/ 360548 h 363418"/>
              <a:gd name="connsiteX6" fmla="*/ 485984 w 762837"/>
              <a:gd name="connsiteY6" fmla="*/ 328798 h 363418"/>
              <a:gd name="connsiteX7" fmla="*/ 595172 w 762837"/>
              <a:gd name="connsiteY7" fmla="*/ 233548 h 363418"/>
              <a:gd name="connsiteX8" fmla="*/ 680199 w 762837"/>
              <a:gd name="connsiteY8" fmla="*/ 123200 h 363418"/>
              <a:gd name="connsiteX9" fmla="*/ 762837 w 762837"/>
              <a:gd name="connsiteY9" fmla="*/ 0 h 363418"/>
              <a:gd name="connsiteX0" fmla="*/ 0 w 762837"/>
              <a:gd name="connsiteY0" fmla="*/ 9694 h 363418"/>
              <a:gd name="connsiteX1" fmla="*/ 68831 w 762837"/>
              <a:gd name="connsiteY1" fmla="*/ 122322 h 363418"/>
              <a:gd name="connsiteX2" fmla="*/ 152599 w 762837"/>
              <a:gd name="connsiteY2" fmla="*/ 242155 h 363418"/>
              <a:gd name="connsiteX3" fmla="*/ 225713 w 762837"/>
              <a:gd name="connsiteY3" fmla="*/ 314860 h 363418"/>
              <a:gd name="connsiteX4" fmla="*/ 308264 w 762837"/>
              <a:gd name="connsiteY4" fmla="*/ 356754 h 363418"/>
              <a:gd name="connsiteX5" fmla="*/ 397084 w 762837"/>
              <a:gd name="connsiteY5" fmla="*/ 360548 h 363418"/>
              <a:gd name="connsiteX6" fmla="*/ 485984 w 762837"/>
              <a:gd name="connsiteY6" fmla="*/ 328798 h 363418"/>
              <a:gd name="connsiteX7" fmla="*/ 595172 w 762837"/>
              <a:gd name="connsiteY7" fmla="*/ 233548 h 363418"/>
              <a:gd name="connsiteX8" fmla="*/ 680199 w 762837"/>
              <a:gd name="connsiteY8" fmla="*/ 123200 h 363418"/>
              <a:gd name="connsiteX9" fmla="*/ 762837 w 762837"/>
              <a:gd name="connsiteY9" fmla="*/ 0 h 363418"/>
              <a:gd name="connsiteX0" fmla="*/ 0 w 762837"/>
              <a:gd name="connsiteY0" fmla="*/ 9694 h 363831"/>
              <a:gd name="connsiteX1" fmla="*/ 68831 w 762837"/>
              <a:gd name="connsiteY1" fmla="*/ 122322 h 363831"/>
              <a:gd name="connsiteX2" fmla="*/ 152599 w 762837"/>
              <a:gd name="connsiteY2" fmla="*/ 242155 h 363831"/>
              <a:gd name="connsiteX3" fmla="*/ 233501 w 762837"/>
              <a:gd name="connsiteY3" fmla="*/ 306838 h 363831"/>
              <a:gd name="connsiteX4" fmla="*/ 308264 w 762837"/>
              <a:gd name="connsiteY4" fmla="*/ 356754 h 363831"/>
              <a:gd name="connsiteX5" fmla="*/ 397084 w 762837"/>
              <a:gd name="connsiteY5" fmla="*/ 360548 h 363831"/>
              <a:gd name="connsiteX6" fmla="*/ 485984 w 762837"/>
              <a:gd name="connsiteY6" fmla="*/ 328798 h 363831"/>
              <a:gd name="connsiteX7" fmla="*/ 595172 w 762837"/>
              <a:gd name="connsiteY7" fmla="*/ 233548 h 363831"/>
              <a:gd name="connsiteX8" fmla="*/ 680199 w 762837"/>
              <a:gd name="connsiteY8" fmla="*/ 123200 h 363831"/>
              <a:gd name="connsiteX9" fmla="*/ 762837 w 762837"/>
              <a:gd name="connsiteY9" fmla="*/ 0 h 363831"/>
              <a:gd name="connsiteX0" fmla="*/ 0 w 762837"/>
              <a:gd name="connsiteY0" fmla="*/ 9694 h 363745"/>
              <a:gd name="connsiteX1" fmla="*/ 68831 w 762837"/>
              <a:gd name="connsiteY1" fmla="*/ 122322 h 363745"/>
              <a:gd name="connsiteX2" fmla="*/ 152599 w 762837"/>
              <a:gd name="connsiteY2" fmla="*/ 242155 h 363745"/>
              <a:gd name="connsiteX3" fmla="*/ 229607 w 762837"/>
              <a:gd name="connsiteY3" fmla="*/ 308443 h 363745"/>
              <a:gd name="connsiteX4" fmla="*/ 308264 w 762837"/>
              <a:gd name="connsiteY4" fmla="*/ 356754 h 363745"/>
              <a:gd name="connsiteX5" fmla="*/ 397084 w 762837"/>
              <a:gd name="connsiteY5" fmla="*/ 360548 h 363745"/>
              <a:gd name="connsiteX6" fmla="*/ 485984 w 762837"/>
              <a:gd name="connsiteY6" fmla="*/ 328798 h 363745"/>
              <a:gd name="connsiteX7" fmla="*/ 595172 w 762837"/>
              <a:gd name="connsiteY7" fmla="*/ 233548 h 363745"/>
              <a:gd name="connsiteX8" fmla="*/ 680199 w 762837"/>
              <a:gd name="connsiteY8" fmla="*/ 123200 h 363745"/>
              <a:gd name="connsiteX9" fmla="*/ 762837 w 762837"/>
              <a:gd name="connsiteY9" fmla="*/ 0 h 363745"/>
              <a:gd name="connsiteX0" fmla="*/ 0 w 762837"/>
              <a:gd name="connsiteY0" fmla="*/ 9694 h 363745"/>
              <a:gd name="connsiteX1" fmla="*/ 68831 w 762837"/>
              <a:gd name="connsiteY1" fmla="*/ 122322 h 363745"/>
              <a:gd name="connsiteX2" fmla="*/ 152599 w 762837"/>
              <a:gd name="connsiteY2" fmla="*/ 242155 h 363745"/>
              <a:gd name="connsiteX3" fmla="*/ 229607 w 762837"/>
              <a:gd name="connsiteY3" fmla="*/ 308443 h 363745"/>
              <a:gd name="connsiteX4" fmla="*/ 308264 w 762837"/>
              <a:gd name="connsiteY4" fmla="*/ 356754 h 363745"/>
              <a:gd name="connsiteX5" fmla="*/ 397084 w 762837"/>
              <a:gd name="connsiteY5" fmla="*/ 360548 h 363745"/>
              <a:gd name="connsiteX6" fmla="*/ 485984 w 762837"/>
              <a:gd name="connsiteY6" fmla="*/ 328798 h 363745"/>
              <a:gd name="connsiteX7" fmla="*/ 595172 w 762837"/>
              <a:gd name="connsiteY7" fmla="*/ 233548 h 363745"/>
              <a:gd name="connsiteX8" fmla="*/ 693827 w 762837"/>
              <a:gd name="connsiteY8" fmla="*/ 129618 h 363745"/>
              <a:gd name="connsiteX9" fmla="*/ 762837 w 762837"/>
              <a:gd name="connsiteY9" fmla="*/ 0 h 363745"/>
              <a:gd name="connsiteX0" fmla="*/ 0 w 762837"/>
              <a:gd name="connsiteY0" fmla="*/ 9694 h 363745"/>
              <a:gd name="connsiteX1" fmla="*/ 68831 w 762837"/>
              <a:gd name="connsiteY1" fmla="*/ 122322 h 363745"/>
              <a:gd name="connsiteX2" fmla="*/ 152599 w 762837"/>
              <a:gd name="connsiteY2" fmla="*/ 242155 h 363745"/>
              <a:gd name="connsiteX3" fmla="*/ 229607 w 762837"/>
              <a:gd name="connsiteY3" fmla="*/ 308443 h 363745"/>
              <a:gd name="connsiteX4" fmla="*/ 308264 w 762837"/>
              <a:gd name="connsiteY4" fmla="*/ 356754 h 363745"/>
              <a:gd name="connsiteX5" fmla="*/ 397084 w 762837"/>
              <a:gd name="connsiteY5" fmla="*/ 360548 h 363745"/>
              <a:gd name="connsiteX6" fmla="*/ 485984 w 762837"/>
              <a:gd name="connsiteY6" fmla="*/ 328798 h 363745"/>
              <a:gd name="connsiteX7" fmla="*/ 595172 w 762837"/>
              <a:gd name="connsiteY7" fmla="*/ 233548 h 363745"/>
              <a:gd name="connsiteX8" fmla="*/ 691880 w 762837"/>
              <a:gd name="connsiteY8" fmla="*/ 128014 h 363745"/>
              <a:gd name="connsiteX9" fmla="*/ 762837 w 762837"/>
              <a:gd name="connsiteY9" fmla="*/ 0 h 363745"/>
              <a:gd name="connsiteX0" fmla="*/ 0 w 762837"/>
              <a:gd name="connsiteY0" fmla="*/ 9694 h 363745"/>
              <a:gd name="connsiteX1" fmla="*/ 68831 w 762837"/>
              <a:gd name="connsiteY1" fmla="*/ 122322 h 363745"/>
              <a:gd name="connsiteX2" fmla="*/ 152599 w 762837"/>
              <a:gd name="connsiteY2" fmla="*/ 242155 h 363745"/>
              <a:gd name="connsiteX3" fmla="*/ 229607 w 762837"/>
              <a:gd name="connsiteY3" fmla="*/ 308443 h 363745"/>
              <a:gd name="connsiteX4" fmla="*/ 308264 w 762837"/>
              <a:gd name="connsiteY4" fmla="*/ 356754 h 363745"/>
              <a:gd name="connsiteX5" fmla="*/ 397084 w 762837"/>
              <a:gd name="connsiteY5" fmla="*/ 360548 h 363745"/>
              <a:gd name="connsiteX6" fmla="*/ 485984 w 762837"/>
              <a:gd name="connsiteY6" fmla="*/ 328798 h 363745"/>
              <a:gd name="connsiteX7" fmla="*/ 595172 w 762837"/>
              <a:gd name="connsiteY7" fmla="*/ 233548 h 363745"/>
              <a:gd name="connsiteX8" fmla="*/ 689933 w 762837"/>
              <a:gd name="connsiteY8" fmla="*/ 128014 h 363745"/>
              <a:gd name="connsiteX9" fmla="*/ 762837 w 762837"/>
              <a:gd name="connsiteY9" fmla="*/ 0 h 363745"/>
              <a:gd name="connsiteX0" fmla="*/ 0 w 762837"/>
              <a:gd name="connsiteY0" fmla="*/ 9694 h 363745"/>
              <a:gd name="connsiteX1" fmla="*/ 68831 w 762837"/>
              <a:gd name="connsiteY1" fmla="*/ 122322 h 363745"/>
              <a:gd name="connsiteX2" fmla="*/ 152599 w 762837"/>
              <a:gd name="connsiteY2" fmla="*/ 242155 h 363745"/>
              <a:gd name="connsiteX3" fmla="*/ 229607 w 762837"/>
              <a:gd name="connsiteY3" fmla="*/ 308443 h 363745"/>
              <a:gd name="connsiteX4" fmla="*/ 308264 w 762837"/>
              <a:gd name="connsiteY4" fmla="*/ 356754 h 363745"/>
              <a:gd name="connsiteX5" fmla="*/ 397084 w 762837"/>
              <a:gd name="connsiteY5" fmla="*/ 360548 h 363745"/>
              <a:gd name="connsiteX6" fmla="*/ 485984 w 762837"/>
              <a:gd name="connsiteY6" fmla="*/ 328798 h 363745"/>
              <a:gd name="connsiteX7" fmla="*/ 601013 w 762837"/>
              <a:gd name="connsiteY7" fmla="*/ 241570 h 363745"/>
              <a:gd name="connsiteX8" fmla="*/ 689933 w 762837"/>
              <a:gd name="connsiteY8" fmla="*/ 128014 h 363745"/>
              <a:gd name="connsiteX9" fmla="*/ 762837 w 762837"/>
              <a:gd name="connsiteY9" fmla="*/ 0 h 363745"/>
              <a:gd name="connsiteX0" fmla="*/ 0 w 762837"/>
              <a:gd name="connsiteY0" fmla="*/ 9694 h 364767"/>
              <a:gd name="connsiteX1" fmla="*/ 68831 w 762837"/>
              <a:gd name="connsiteY1" fmla="*/ 122322 h 364767"/>
              <a:gd name="connsiteX2" fmla="*/ 152599 w 762837"/>
              <a:gd name="connsiteY2" fmla="*/ 242155 h 364767"/>
              <a:gd name="connsiteX3" fmla="*/ 229607 w 762837"/>
              <a:gd name="connsiteY3" fmla="*/ 308443 h 364767"/>
              <a:gd name="connsiteX4" fmla="*/ 308264 w 762837"/>
              <a:gd name="connsiteY4" fmla="*/ 356754 h 364767"/>
              <a:gd name="connsiteX5" fmla="*/ 397084 w 762837"/>
              <a:gd name="connsiteY5" fmla="*/ 360548 h 364767"/>
              <a:gd name="connsiteX6" fmla="*/ 511294 w 762837"/>
              <a:gd name="connsiteY6" fmla="*/ 314359 h 364767"/>
              <a:gd name="connsiteX7" fmla="*/ 601013 w 762837"/>
              <a:gd name="connsiteY7" fmla="*/ 241570 h 364767"/>
              <a:gd name="connsiteX8" fmla="*/ 689933 w 762837"/>
              <a:gd name="connsiteY8" fmla="*/ 128014 h 364767"/>
              <a:gd name="connsiteX9" fmla="*/ 762837 w 762837"/>
              <a:gd name="connsiteY9" fmla="*/ 0 h 364767"/>
              <a:gd name="connsiteX0" fmla="*/ 0 w 762837"/>
              <a:gd name="connsiteY0" fmla="*/ 9694 h 364881"/>
              <a:gd name="connsiteX1" fmla="*/ 68831 w 762837"/>
              <a:gd name="connsiteY1" fmla="*/ 122322 h 364881"/>
              <a:gd name="connsiteX2" fmla="*/ 152599 w 762837"/>
              <a:gd name="connsiteY2" fmla="*/ 242155 h 364881"/>
              <a:gd name="connsiteX3" fmla="*/ 229607 w 762837"/>
              <a:gd name="connsiteY3" fmla="*/ 308443 h 364881"/>
              <a:gd name="connsiteX4" fmla="*/ 308264 w 762837"/>
              <a:gd name="connsiteY4" fmla="*/ 356754 h 364881"/>
              <a:gd name="connsiteX5" fmla="*/ 397084 w 762837"/>
              <a:gd name="connsiteY5" fmla="*/ 360548 h 364881"/>
              <a:gd name="connsiteX6" fmla="*/ 517135 w 762837"/>
              <a:gd name="connsiteY6" fmla="*/ 312755 h 364881"/>
              <a:gd name="connsiteX7" fmla="*/ 601013 w 762837"/>
              <a:gd name="connsiteY7" fmla="*/ 241570 h 364881"/>
              <a:gd name="connsiteX8" fmla="*/ 689933 w 762837"/>
              <a:gd name="connsiteY8" fmla="*/ 128014 h 364881"/>
              <a:gd name="connsiteX9" fmla="*/ 762837 w 762837"/>
              <a:gd name="connsiteY9" fmla="*/ 0 h 364881"/>
              <a:gd name="connsiteX0" fmla="*/ 0 w 762837"/>
              <a:gd name="connsiteY0" fmla="*/ 9694 h 362816"/>
              <a:gd name="connsiteX1" fmla="*/ 68831 w 762837"/>
              <a:gd name="connsiteY1" fmla="*/ 122322 h 362816"/>
              <a:gd name="connsiteX2" fmla="*/ 152599 w 762837"/>
              <a:gd name="connsiteY2" fmla="*/ 242155 h 362816"/>
              <a:gd name="connsiteX3" fmla="*/ 229607 w 762837"/>
              <a:gd name="connsiteY3" fmla="*/ 308443 h 362816"/>
              <a:gd name="connsiteX4" fmla="*/ 304370 w 762837"/>
              <a:gd name="connsiteY4" fmla="*/ 350337 h 362816"/>
              <a:gd name="connsiteX5" fmla="*/ 397084 w 762837"/>
              <a:gd name="connsiteY5" fmla="*/ 360548 h 362816"/>
              <a:gd name="connsiteX6" fmla="*/ 517135 w 762837"/>
              <a:gd name="connsiteY6" fmla="*/ 312755 h 362816"/>
              <a:gd name="connsiteX7" fmla="*/ 601013 w 762837"/>
              <a:gd name="connsiteY7" fmla="*/ 241570 h 362816"/>
              <a:gd name="connsiteX8" fmla="*/ 689933 w 762837"/>
              <a:gd name="connsiteY8" fmla="*/ 128014 h 362816"/>
              <a:gd name="connsiteX9" fmla="*/ 762837 w 762837"/>
              <a:gd name="connsiteY9" fmla="*/ 0 h 362816"/>
              <a:gd name="connsiteX0" fmla="*/ 0 w 762837"/>
              <a:gd name="connsiteY0" fmla="*/ 9694 h 360561"/>
              <a:gd name="connsiteX1" fmla="*/ 68831 w 762837"/>
              <a:gd name="connsiteY1" fmla="*/ 122322 h 360561"/>
              <a:gd name="connsiteX2" fmla="*/ 152599 w 762837"/>
              <a:gd name="connsiteY2" fmla="*/ 242155 h 360561"/>
              <a:gd name="connsiteX3" fmla="*/ 229607 w 762837"/>
              <a:gd name="connsiteY3" fmla="*/ 308443 h 360561"/>
              <a:gd name="connsiteX4" fmla="*/ 397084 w 762837"/>
              <a:gd name="connsiteY4" fmla="*/ 360548 h 360561"/>
              <a:gd name="connsiteX5" fmla="*/ 517135 w 762837"/>
              <a:gd name="connsiteY5" fmla="*/ 312755 h 360561"/>
              <a:gd name="connsiteX6" fmla="*/ 601013 w 762837"/>
              <a:gd name="connsiteY6" fmla="*/ 241570 h 360561"/>
              <a:gd name="connsiteX7" fmla="*/ 689933 w 762837"/>
              <a:gd name="connsiteY7" fmla="*/ 128014 h 360561"/>
              <a:gd name="connsiteX8" fmla="*/ 762837 w 762837"/>
              <a:gd name="connsiteY8" fmla="*/ 0 h 360561"/>
              <a:gd name="connsiteX0" fmla="*/ 0 w 762837"/>
              <a:gd name="connsiteY0" fmla="*/ 9694 h 362164"/>
              <a:gd name="connsiteX1" fmla="*/ 68831 w 762837"/>
              <a:gd name="connsiteY1" fmla="*/ 122322 h 362164"/>
              <a:gd name="connsiteX2" fmla="*/ 152599 w 762837"/>
              <a:gd name="connsiteY2" fmla="*/ 242155 h 362164"/>
              <a:gd name="connsiteX3" fmla="*/ 229607 w 762837"/>
              <a:gd name="connsiteY3" fmla="*/ 308443 h 362164"/>
              <a:gd name="connsiteX4" fmla="*/ 406819 w 762837"/>
              <a:gd name="connsiteY4" fmla="*/ 362152 h 362164"/>
              <a:gd name="connsiteX5" fmla="*/ 517135 w 762837"/>
              <a:gd name="connsiteY5" fmla="*/ 312755 h 362164"/>
              <a:gd name="connsiteX6" fmla="*/ 601013 w 762837"/>
              <a:gd name="connsiteY6" fmla="*/ 241570 h 362164"/>
              <a:gd name="connsiteX7" fmla="*/ 689933 w 762837"/>
              <a:gd name="connsiteY7" fmla="*/ 128014 h 362164"/>
              <a:gd name="connsiteX8" fmla="*/ 762837 w 762837"/>
              <a:gd name="connsiteY8" fmla="*/ 0 h 362164"/>
              <a:gd name="connsiteX0" fmla="*/ 0 w 762837"/>
              <a:gd name="connsiteY0" fmla="*/ 9694 h 365774"/>
              <a:gd name="connsiteX1" fmla="*/ 68831 w 762837"/>
              <a:gd name="connsiteY1" fmla="*/ 122322 h 365774"/>
              <a:gd name="connsiteX2" fmla="*/ 152599 w 762837"/>
              <a:gd name="connsiteY2" fmla="*/ 242155 h 365774"/>
              <a:gd name="connsiteX3" fmla="*/ 229607 w 762837"/>
              <a:gd name="connsiteY3" fmla="*/ 308443 h 365774"/>
              <a:gd name="connsiteX4" fmla="*/ 331016 w 762837"/>
              <a:gd name="connsiteY4" fmla="*/ 356056 h 365774"/>
              <a:gd name="connsiteX5" fmla="*/ 406819 w 762837"/>
              <a:gd name="connsiteY5" fmla="*/ 362152 h 365774"/>
              <a:gd name="connsiteX6" fmla="*/ 517135 w 762837"/>
              <a:gd name="connsiteY6" fmla="*/ 312755 h 365774"/>
              <a:gd name="connsiteX7" fmla="*/ 601013 w 762837"/>
              <a:gd name="connsiteY7" fmla="*/ 241570 h 365774"/>
              <a:gd name="connsiteX8" fmla="*/ 689933 w 762837"/>
              <a:gd name="connsiteY8" fmla="*/ 128014 h 365774"/>
              <a:gd name="connsiteX9" fmla="*/ 762837 w 762837"/>
              <a:gd name="connsiteY9" fmla="*/ 0 h 365774"/>
              <a:gd name="connsiteX0" fmla="*/ 0 w 762837"/>
              <a:gd name="connsiteY0" fmla="*/ 9694 h 368238"/>
              <a:gd name="connsiteX1" fmla="*/ 68831 w 762837"/>
              <a:gd name="connsiteY1" fmla="*/ 122322 h 368238"/>
              <a:gd name="connsiteX2" fmla="*/ 152599 w 762837"/>
              <a:gd name="connsiteY2" fmla="*/ 242155 h 368238"/>
              <a:gd name="connsiteX3" fmla="*/ 229607 w 762837"/>
              <a:gd name="connsiteY3" fmla="*/ 308443 h 368238"/>
              <a:gd name="connsiteX4" fmla="*/ 331016 w 762837"/>
              <a:gd name="connsiteY4" fmla="*/ 356056 h 368238"/>
              <a:gd name="connsiteX5" fmla="*/ 420447 w 762837"/>
              <a:gd name="connsiteY5" fmla="*/ 365360 h 368238"/>
              <a:gd name="connsiteX6" fmla="*/ 517135 w 762837"/>
              <a:gd name="connsiteY6" fmla="*/ 312755 h 368238"/>
              <a:gd name="connsiteX7" fmla="*/ 601013 w 762837"/>
              <a:gd name="connsiteY7" fmla="*/ 241570 h 368238"/>
              <a:gd name="connsiteX8" fmla="*/ 689933 w 762837"/>
              <a:gd name="connsiteY8" fmla="*/ 128014 h 368238"/>
              <a:gd name="connsiteX9" fmla="*/ 762837 w 762837"/>
              <a:gd name="connsiteY9" fmla="*/ 0 h 368238"/>
              <a:gd name="connsiteX0" fmla="*/ 0 w 762837"/>
              <a:gd name="connsiteY0" fmla="*/ 9694 h 360775"/>
              <a:gd name="connsiteX1" fmla="*/ 68831 w 762837"/>
              <a:gd name="connsiteY1" fmla="*/ 122322 h 360775"/>
              <a:gd name="connsiteX2" fmla="*/ 152599 w 762837"/>
              <a:gd name="connsiteY2" fmla="*/ 242155 h 360775"/>
              <a:gd name="connsiteX3" fmla="*/ 229607 w 762837"/>
              <a:gd name="connsiteY3" fmla="*/ 308443 h 360775"/>
              <a:gd name="connsiteX4" fmla="*/ 331016 w 762837"/>
              <a:gd name="connsiteY4" fmla="*/ 356056 h 360775"/>
              <a:gd name="connsiteX5" fmla="*/ 426287 w 762837"/>
              <a:gd name="connsiteY5" fmla="*/ 352525 h 360775"/>
              <a:gd name="connsiteX6" fmla="*/ 517135 w 762837"/>
              <a:gd name="connsiteY6" fmla="*/ 312755 h 360775"/>
              <a:gd name="connsiteX7" fmla="*/ 601013 w 762837"/>
              <a:gd name="connsiteY7" fmla="*/ 241570 h 360775"/>
              <a:gd name="connsiteX8" fmla="*/ 689933 w 762837"/>
              <a:gd name="connsiteY8" fmla="*/ 128014 h 360775"/>
              <a:gd name="connsiteX9" fmla="*/ 762837 w 762837"/>
              <a:gd name="connsiteY9" fmla="*/ 0 h 360775"/>
              <a:gd name="connsiteX0" fmla="*/ 0 w 762837"/>
              <a:gd name="connsiteY0" fmla="*/ 9694 h 360775"/>
              <a:gd name="connsiteX1" fmla="*/ 68831 w 762837"/>
              <a:gd name="connsiteY1" fmla="*/ 122322 h 360775"/>
              <a:gd name="connsiteX2" fmla="*/ 152599 w 762837"/>
              <a:gd name="connsiteY2" fmla="*/ 242155 h 360775"/>
              <a:gd name="connsiteX3" fmla="*/ 229607 w 762837"/>
              <a:gd name="connsiteY3" fmla="*/ 308443 h 360775"/>
              <a:gd name="connsiteX4" fmla="*/ 331016 w 762837"/>
              <a:gd name="connsiteY4" fmla="*/ 356056 h 360775"/>
              <a:gd name="connsiteX5" fmla="*/ 426287 w 762837"/>
              <a:gd name="connsiteY5" fmla="*/ 352525 h 360775"/>
              <a:gd name="connsiteX6" fmla="*/ 517135 w 762837"/>
              <a:gd name="connsiteY6" fmla="*/ 312755 h 360775"/>
              <a:gd name="connsiteX7" fmla="*/ 601013 w 762837"/>
              <a:gd name="connsiteY7" fmla="*/ 241570 h 360775"/>
              <a:gd name="connsiteX8" fmla="*/ 687986 w 762837"/>
              <a:gd name="connsiteY8" fmla="*/ 123201 h 360775"/>
              <a:gd name="connsiteX9" fmla="*/ 762837 w 762837"/>
              <a:gd name="connsiteY9" fmla="*/ 0 h 360775"/>
              <a:gd name="connsiteX0" fmla="*/ 0 w 762837"/>
              <a:gd name="connsiteY0" fmla="*/ 9694 h 360775"/>
              <a:gd name="connsiteX1" fmla="*/ 46222 w 762837"/>
              <a:gd name="connsiteY1" fmla="*/ 122322 h 360775"/>
              <a:gd name="connsiteX2" fmla="*/ 152599 w 762837"/>
              <a:gd name="connsiteY2" fmla="*/ 242155 h 360775"/>
              <a:gd name="connsiteX3" fmla="*/ 229607 w 762837"/>
              <a:gd name="connsiteY3" fmla="*/ 308443 h 360775"/>
              <a:gd name="connsiteX4" fmla="*/ 331016 w 762837"/>
              <a:gd name="connsiteY4" fmla="*/ 356056 h 360775"/>
              <a:gd name="connsiteX5" fmla="*/ 426287 w 762837"/>
              <a:gd name="connsiteY5" fmla="*/ 352525 h 360775"/>
              <a:gd name="connsiteX6" fmla="*/ 517135 w 762837"/>
              <a:gd name="connsiteY6" fmla="*/ 312755 h 360775"/>
              <a:gd name="connsiteX7" fmla="*/ 601013 w 762837"/>
              <a:gd name="connsiteY7" fmla="*/ 241570 h 360775"/>
              <a:gd name="connsiteX8" fmla="*/ 687986 w 762837"/>
              <a:gd name="connsiteY8" fmla="*/ 123201 h 360775"/>
              <a:gd name="connsiteX9" fmla="*/ 762837 w 762837"/>
              <a:gd name="connsiteY9" fmla="*/ 0 h 360775"/>
              <a:gd name="connsiteX0" fmla="*/ 0 w 762837"/>
              <a:gd name="connsiteY0" fmla="*/ 9694 h 360775"/>
              <a:gd name="connsiteX1" fmla="*/ 46222 w 762837"/>
              <a:gd name="connsiteY1" fmla="*/ 122322 h 360775"/>
              <a:gd name="connsiteX2" fmla="*/ 107381 w 762837"/>
              <a:gd name="connsiteY2" fmla="*/ 257681 h 360775"/>
              <a:gd name="connsiteX3" fmla="*/ 229607 w 762837"/>
              <a:gd name="connsiteY3" fmla="*/ 308443 h 360775"/>
              <a:gd name="connsiteX4" fmla="*/ 331016 w 762837"/>
              <a:gd name="connsiteY4" fmla="*/ 356056 h 360775"/>
              <a:gd name="connsiteX5" fmla="*/ 426287 w 762837"/>
              <a:gd name="connsiteY5" fmla="*/ 352525 h 360775"/>
              <a:gd name="connsiteX6" fmla="*/ 517135 w 762837"/>
              <a:gd name="connsiteY6" fmla="*/ 312755 h 360775"/>
              <a:gd name="connsiteX7" fmla="*/ 601013 w 762837"/>
              <a:gd name="connsiteY7" fmla="*/ 241570 h 360775"/>
              <a:gd name="connsiteX8" fmla="*/ 687986 w 762837"/>
              <a:gd name="connsiteY8" fmla="*/ 123201 h 360775"/>
              <a:gd name="connsiteX9" fmla="*/ 762837 w 762837"/>
              <a:gd name="connsiteY9" fmla="*/ 0 h 360775"/>
              <a:gd name="connsiteX0" fmla="*/ 0 w 762837"/>
              <a:gd name="connsiteY0" fmla="*/ 9694 h 360775"/>
              <a:gd name="connsiteX1" fmla="*/ 46222 w 762837"/>
              <a:gd name="connsiteY1" fmla="*/ 122322 h 360775"/>
              <a:gd name="connsiteX2" fmla="*/ 107381 w 762837"/>
              <a:gd name="connsiteY2" fmla="*/ 257681 h 360775"/>
              <a:gd name="connsiteX3" fmla="*/ 139171 w 762837"/>
              <a:gd name="connsiteY3" fmla="*/ 345704 h 360775"/>
              <a:gd name="connsiteX4" fmla="*/ 331016 w 762837"/>
              <a:gd name="connsiteY4" fmla="*/ 356056 h 360775"/>
              <a:gd name="connsiteX5" fmla="*/ 426287 w 762837"/>
              <a:gd name="connsiteY5" fmla="*/ 352525 h 360775"/>
              <a:gd name="connsiteX6" fmla="*/ 517135 w 762837"/>
              <a:gd name="connsiteY6" fmla="*/ 312755 h 360775"/>
              <a:gd name="connsiteX7" fmla="*/ 601013 w 762837"/>
              <a:gd name="connsiteY7" fmla="*/ 241570 h 360775"/>
              <a:gd name="connsiteX8" fmla="*/ 687986 w 762837"/>
              <a:gd name="connsiteY8" fmla="*/ 123201 h 360775"/>
              <a:gd name="connsiteX9" fmla="*/ 762837 w 762837"/>
              <a:gd name="connsiteY9" fmla="*/ 0 h 360775"/>
              <a:gd name="connsiteX0" fmla="*/ 0 w 762837"/>
              <a:gd name="connsiteY0" fmla="*/ 9694 h 398061"/>
              <a:gd name="connsiteX1" fmla="*/ 46222 w 762837"/>
              <a:gd name="connsiteY1" fmla="*/ 122322 h 398061"/>
              <a:gd name="connsiteX2" fmla="*/ 107381 w 762837"/>
              <a:gd name="connsiteY2" fmla="*/ 257681 h 398061"/>
              <a:gd name="connsiteX3" fmla="*/ 176853 w 762837"/>
              <a:gd name="connsiteY3" fmla="*/ 395386 h 398061"/>
              <a:gd name="connsiteX4" fmla="*/ 331016 w 762837"/>
              <a:gd name="connsiteY4" fmla="*/ 356056 h 398061"/>
              <a:gd name="connsiteX5" fmla="*/ 426287 w 762837"/>
              <a:gd name="connsiteY5" fmla="*/ 352525 h 398061"/>
              <a:gd name="connsiteX6" fmla="*/ 517135 w 762837"/>
              <a:gd name="connsiteY6" fmla="*/ 312755 h 398061"/>
              <a:gd name="connsiteX7" fmla="*/ 601013 w 762837"/>
              <a:gd name="connsiteY7" fmla="*/ 241570 h 398061"/>
              <a:gd name="connsiteX8" fmla="*/ 687986 w 762837"/>
              <a:gd name="connsiteY8" fmla="*/ 123201 h 398061"/>
              <a:gd name="connsiteX9" fmla="*/ 762837 w 762837"/>
              <a:gd name="connsiteY9" fmla="*/ 0 h 398061"/>
              <a:gd name="connsiteX0" fmla="*/ 0 w 762837"/>
              <a:gd name="connsiteY0" fmla="*/ 9694 h 422237"/>
              <a:gd name="connsiteX1" fmla="*/ 46222 w 762837"/>
              <a:gd name="connsiteY1" fmla="*/ 122322 h 422237"/>
              <a:gd name="connsiteX2" fmla="*/ 107381 w 762837"/>
              <a:gd name="connsiteY2" fmla="*/ 257681 h 422237"/>
              <a:gd name="connsiteX3" fmla="*/ 188158 w 762837"/>
              <a:gd name="connsiteY3" fmla="*/ 420227 h 422237"/>
              <a:gd name="connsiteX4" fmla="*/ 331016 w 762837"/>
              <a:gd name="connsiteY4" fmla="*/ 356056 h 422237"/>
              <a:gd name="connsiteX5" fmla="*/ 426287 w 762837"/>
              <a:gd name="connsiteY5" fmla="*/ 352525 h 422237"/>
              <a:gd name="connsiteX6" fmla="*/ 517135 w 762837"/>
              <a:gd name="connsiteY6" fmla="*/ 312755 h 422237"/>
              <a:gd name="connsiteX7" fmla="*/ 601013 w 762837"/>
              <a:gd name="connsiteY7" fmla="*/ 241570 h 422237"/>
              <a:gd name="connsiteX8" fmla="*/ 687986 w 762837"/>
              <a:gd name="connsiteY8" fmla="*/ 123201 h 422237"/>
              <a:gd name="connsiteX9" fmla="*/ 762837 w 762837"/>
              <a:gd name="connsiteY9" fmla="*/ 0 h 422237"/>
              <a:gd name="connsiteX0" fmla="*/ 0 w 762837"/>
              <a:gd name="connsiteY0" fmla="*/ 9694 h 422663"/>
              <a:gd name="connsiteX1" fmla="*/ 46222 w 762837"/>
              <a:gd name="connsiteY1" fmla="*/ 122322 h 422663"/>
              <a:gd name="connsiteX2" fmla="*/ 107381 w 762837"/>
              <a:gd name="connsiteY2" fmla="*/ 257681 h 422663"/>
              <a:gd name="connsiteX3" fmla="*/ 188158 w 762837"/>
              <a:gd name="connsiteY3" fmla="*/ 420227 h 422663"/>
              <a:gd name="connsiteX4" fmla="*/ 426287 w 762837"/>
              <a:gd name="connsiteY4" fmla="*/ 352525 h 422663"/>
              <a:gd name="connsiteX5" fmla="*/ 517135 w 762837"/>
              <a:gd name="connsiteY5" fmla="*/ 312755 h 422663"/>
              <a:gd name="connsiteX6" fmla="*/ 601013 w 762837"/>
              <a:gd name="connsiteY6" fmla="*/ 241570 h 422663"/>
              <a:gd name="connsiteX7" fmla="*/ 687986 w 762837"/>
              <a:gd name="connsiteY7" fmla="*/ 123201 h 422663"/>
              <a:gd name="connsiteX8" fmla="*/ 762837 w 762837"/>
              <a:gd name="connsiteY8" fmla="*/ 0 h 422663"/>
              <a:gd name="connsiteX0" fmla="*/ 0 w 762837"/>
              <a:gd name="connsiteY0" fmla="*/ 9694 h 420902"/>
              <a:gd name="connsiteX1" fmla="*/ 46222 w 762837"/>
              <a:gd name="connsiteY1" fmla="*/ 122322 h 420902"/>
              <a:gd name="connsiteX2" fmla="*/ 107381 w 762837"/>
              <a:gd name="connsiteY2" fmla="*/ 257681 h 420902"/>
              <a:gd name="connsiteX3" fmla="*/ 188158 w 762837"/>
              <a:gd name="connsiteY3" fmla="*/ 420227 h 420902"/>
              <a:gd name="connsiteX4" fmla="*/ 517135 w 762837"/>
              <a:gd name="connsiteY4" fmla="*/ 312755 h 420902"/>
              <a:gd name="connsiteX5" fmla="*/ 601013 w 762837"/>
              <a:gd name="connsiteY5" fmla="*/ 241570 h 420902"/>
              <a:gd name="connsiteX6" fmla="*/ 687986 w 762837"/>
              <a:gd name="connsiteY6" fmla="*/ 123201 h 420902"/>
              <a:gd name="connsiteX7" fmla="*/ 762837 w 762837"/>
              <a:gd name="connsiteY7" fmla="*/ 0 h 420902"/>
              <a:gd name="connsiteX0" fmla="*/ 0 w 762837"/>
              <a:gd name="connsiteY0" fmla="*/ 9694 h 420272"/>
              <a:gd name="connsiteX1" fmla="*/ 46222 w 762837"/>
              <a:gd name="connsiteY1" fmla="*/ 122322 h 420272"/>
              <a:gd name="connsiteX2" fmla="*/ 107381 w 762837"/>
              <a:gd name="connsiteY2" fmla="*/ 257681 h 420272"/>
              <a:gd name="connsiteX3" fmla="*/ 188158 w 762837"/>
              <a:gd name="connsiteY3" fmla="*/ 420227 h 420272"/>
              <a:gd name="connsiteX4" fmla="*/ 601013 w 762837"/>
              <a:gd name="connsiteY4" fmla="*/ 241570 h 420272"/>
              <a:gd name="connsiteX5" fmla="*/ 687986 w 762837"/>
              <a:gd name="connsiteY5" fmla="*/ 123201 h 420272"/>
              <a:gd name="connsiteX6" fmla="*/ 762837 w 762837"/>
              <a:gd name="connsiteY6" fmla="*/ 0 h 420272"/>
              <a:gd name="connsiteX0" fmla="*/ 0 w 762837"/>
              <a:gd name="connsiteY0" fmla="*/ 9694 h 422711"/>
              <a:gd name="connsiteX1" fmla="*/ 46222 w 762837"/>
              <a:gd name="connsiteY1" fmla="*/ 122322 h 422711"/>
              <a:gd name="connsiteX2" fmla="*/ 107381 w 762837"/>
              <a:gd name="connsiteY2" fmla="*/ 257681 h 422711"/>
              <a:gd name="connsiteX3" fmla="*/ 188158 w 762837"/>
              <a:gd name="connsiteY3" fmla="*/ 420227 h 422711"/>
              <a:gd name="connsiteX4" fmla="*/ 687986 w 762837"/>
              <a:gd name="connsiteY4" fmla="*/ 123201 h 422711"/>
              <a:gd name="connsiteX5" fmla="*/ 762837 w 762837"/>
              <a:gd name="connsiteY5" fmla="*/ 0 h 422711"/>
              <a:gd name="connsiteX0" fmla="*/ 0 w 762837"/>
              <a:gd name="connsiteY0" fmla="*/ 9694 h 427627"/>
              <a:gd name="connsiteX1" fmla="*/ 46222 w 762837"/>
              <a:gd name="connsiteY1" fmla="*/ 122322 h 427627"/>
              <a:gd name="connsiteX2" fmla="*/ 107381 w 762837"/>
              <a:gd name="connsiteY2" fmla="*/ 257681 h 427627"/>
              <a:gd name="connsiteX3" fmla="*/ 188158 w 762837"/>
              <a:gd name="connsiteY3" fmla="*/ 420227 h 427627"/>
              <a:gd name="connsiteX4" fmla="*/ 762837 w 762837"/>
              <a:gd name="connsiteY4" fmla="*/ 0 h 427627"/>
              <a:gd name="connsiteX0" fmla="*/ 0 w 188158"/>
              <a:gd name="connsiteY0" fmla="*/ 0 h 417933"/>
              <a:gd name="connsiteX1" fmla="*/ 46222 w 188158"/>
              <a:gd name="connsiteY1" fmla="*/ 112628 h 417933"/>
              <a:gd name="connsiteX2" fmla="*/ 107381 w 188158"/>
              <a:gd name="connsiteY2" fmla="*/ 247987 h 417933"/>
              <a:gd name="connsiteX3" fmla="*/ 188158 w 188158"/>
              <a:gd name="connsiteY3" fmla="*/ 410533 h 417933"/>
              <a:gd name="connsiteX0" fmla="*/ 0 w 188158"/>
              <a:gd name="connsiteY0" fmla="*/ 0 h 410533"/>
              <a:gd name="connsiteX1" fmla="*/ 46222 w 188158"/>
              <a:gd name="connsiteY1" fmla="*/ 112628 h 410533"/>
              <a:gd name="connsiteX2" fmla="*/ 107381 w 188158"/>
              <a:gd name="connsiteY2" fmla="*/ 247987 h 410533"/>
              <a:gd name="connsiteX3" fmla="*/ 188158 w 188158"/>
              <a:gd name="connsiteY3" fmla="*/ 410533 h 4105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8158" h="410533">
                <a:moveTo>
                  <a:pt x="0" y="0"/>
                </a:moveTo>
                <a:cubicBezTo>
                  <a:pt x="15875" y="41804"/>
                  <a:pt x="28325" y="71297"/>
                  <a:pt x="46222" y="112628"/>
                </a:cubicBezTo>
                <a:cubicBezTo>
                  <a:pt x="64119" y="153959"/>
                  <a:pt x="83725" y="198336"/>
                  <a:pt x="107381" y="247987"/>
                </a:cubicBezTo>
                <a:cubicBezTo>
                  <a:pt x="131037" y="297638"/>
                  <a:pt x="146742" y="316853"/>
                  <a:pt x="188158" y="410533"/>
                </a:cubicBezTo>
              </a:path>
            </a:pathLst>
          </a:custGeom>
          <a:noFill/>
          <a:ln w="254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64" name="Straight Connector 63">
            <a:extLst>
              <a:ext uri="{FF2B5EF4-FFF2-40B4-BE49-F238E27FC236}">
                <a16:creationId xmlns:a16="http://schemas.microsoft.com/office/drawing/2014/main" id="{4AF711C9-2267-4C71-AF10-E86FAAB5E04B}"/>
              </a:ext>
            </a:extLst>
          </p:cNvPr>
          <p:cNvCxnSpPr/>
          <p:nvPr/>
        </p:nvCxnSpPr>
        <p:spPr>
          <a:xfrm>
            <a:off x="5927111" y="3882622"/>
            <a:ext cx="457200" cy="0"/>
          </a:xfrm>
          <a:prstGeom prst="line">
            <a:avLst/>
          </a:prstGeom>
          <a:ln w="25400">
            <a:solidFill>
              <a:srgbClr val="FFC000"/>
            </a:solidFill>
            <a:head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Oval 31">
            <a:extLst>
              <a:ext uri="{FF2B5EF4-FFF2-40B4-BE49-F238E27FC236}">
                <a16:creationId xmlns:a16="http://schemas.microsoft.com/office/drawing/2014/main" id="{BCED8C17-F102-4C5C-AE4D-7DAA0F83A21F}"/>
              </a:ext>
            </a:extLst>
          </p:cNvPr>
          <p:cNvSpPr/>
          <p:nvPr/>
        </p:nvSpPr>
        <p:spPr>
          <a:xfrm>
            <a:off x="6327370" y="3848366"/>
            <a:ext cx="64008" cy="64008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5" name="Text Box 8">
            <a:extLst>
              <a:ext uri="{FF2B5EF4-FFF2-40B4-BE49-F238E27FC236}">
                <a16:creationId xmlns:a16="http://schemas.microsoft.com/office/drawing/2014/main" id="{D90BA717-1FAE-4A30-A161-739E52A62D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12668" y="6180452"/>
            <a:ext cx="165129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altLang="en-US" dirty="0"/>
              <a:t> </a:t>
            </a:r>
            <a:r>
              <a:rPr lang="en-GB" altLang="en-US" dirty="0">
                <a:latin typeface="Cambria Math" panose="02040503050406030204" pitchFamily="18" charset="0"/>
                <a:ea typeface="Cambria Math" panose="02040503050406030204" pitchFamily="18" charset="0"/>
              </a:rPr>
              <a:t>≥</a:t>
            </a:r>
            <a:r>
              <a:rPr lang="en-GB" altLang="en-US" dirty="0"/>
              <a:t> 3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B655370E-FDF2-451C-8E50-EAE2CD307D5E}"/>
              </a:ext>
            </a:extLst>
          </p:cNvPr>
          <p:cNvSpPr txBox="1"/>
          <p:nvPr/>
        </p:nvSpPr>
        <p:spPr>
          <a:xfrm>
            <a:off x="2572543" y="1892852"/>
            <a:ext cx="3620097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altLang="en-US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GB" altLang="en-US" i="1" dirty="0">
                <a:solidFill>
                  <a:srgbClr val="010066"/>
                </a:solidFill>
                <a:latin typeface="Times New Roman" panose="02020603050405020304" pitchFamily="18" charset="0"/>
              </a:rPr>
              <a:t>x</a:t>
            </a:r>
            <a:r>
              <a:rPr lang="en-GB" altLang="en-US" baseline="30000" dirty="0">
                <a:solidFill>
                  <a:srgbClr val="010066"/>
                </a:solidFill>
              </a:rPr>
              <a:t>2</a:t>
            </a:r>
            <a:r>
              <a:rPr lang="en-GB" altLang="en-US" dirty="0">
                <a:solidFill>
                  <a:srgbClr val="010066"/>
                </a:solidFill>
              </a:rPr>
              <a:t> </a:t>
            </a:r>
            <a:r>
              <a:rPr lang="en-GB" altLang="en-US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</a:t>
            </a:r>
            <a:r>
              <a:rPr lang="en-GB" altLang="en-US" dirty="0">
                <a:solidFill>
                  <a:srgbClr val="010066"/>
                </a:solidFill>
              </a:rPr>
              <a:t> </a:t>
            </a:r>
            <a:r>
              <a:rPr lang="en-GB" altLang="en-US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en-GB" altLang="en-US" i="1" dirty="0">
                <a:solidFill>
                  <a:srgbClr val="010066"/>
                </a:solidFill>
                <a:latin typeface="Times New Roman" panose="02020603050405020304" pitchFamily="18" charset="0"/>
              </a:rPr>
              <a:t>x</a:t>
            </a:r>
            <a:r>
              <a:rPr lang="en-GB" altLang="en-US" dirty="0">
                <a:solidFill>
                  <a:srgbClr val="010066"/>
                </a:solidFill>
              </a:rPr>
              <a:t> </a:t>
            </a:r>
            <a:r>
              <a:rPr lang="en-GB" altLang="en-US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6 </a:t>
            </a:r>
            <a:r>
              <a:rPr lang="en-GB" altLang="en-US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≥</a:t>
            </a:r>
            <a:r>
              <a:rPr lang="en-GB" altLang="en-US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0</a:t>
            </a:r>
          </a:p>
        </p:txBody>
      </p:sp>
      <p:sp>
        <p:nvSpPr>
          <p:cNvPr id="47" name="Text Box 8">
            <a:extLst>
              <a:ext uri="{FF2B5EF4-FFF2-40B4-BE49-F238E27FC236}">
                <a16:creationId xmlns:a16="http://schemas.microsoft.com/office/drawing/2014/main" id="{1EDD2537-77E5-4ECC-9002-A516188D8B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94956" y="6172200"/>
            <a:ext cx="106088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altLang="en-US" dirty="0"/>
              <a:t> </a:t>
            </a:r>
            <a:r>
              <a:rPr lang="en-GB" altLang="en-US" dirty="0">
                <a:latin typeface="Cambria Math" panose="02040503050406030204" pitchFamily="18" charset="0"/>
                <a:ea typeface="Cambria Math" panose="02040503050406030204" pitchFamily="18" charset="0"/>
              </a:rPr>
              <a:t>≤</a:t>
            </a:r>
            <a:r>
              <a:rPr lang="en-GB" altLang="en-US" dirty="0"/>
              <a:t> –1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2B6FFC73-F588-4817-B165-7A4D7ABC50D6}"/>
              </a:ext>
            </a:extLst>
          </p:cNvPr>
          <p:cNvSpPr txBox="1"/>
          <p:nvPr/>
        </p:nvSpPr>
        <p:spPr>
          <a:xfrm>
            <a:off x="6055839" y="6190397"/>
            <a:ext cx="528003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en-US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</a:t>
            </a:r>
            <a:endParaRPr lang="en-GB" dirty="0">
              <a:solidFill>
                <a:srgbClr val="01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id="{2CC45AFB-45C4-4B97-9419-37BE877612B4}"/>
              </a:ext>
            </a:extLst>
          </p:cNvPr>
          <p:cNvCxnSpPr/>
          <p:nvPr/>
        </p:nvCxnSpPr>
        <p:spPr>
          <a:xfrm>
            <a:off x="7868805" y="3870903"/>
            <a:ext cx="822960" cy="0"/>
          </a:xfrm>
          <a:prstGeom prst="line">
            <a:avLst/>
          </a:prstGeom>
          <a:ln w="25400">
            <a:solidFill>
              <a:srgbClr val="FFC000"/>
            </a:solidFill>
            <a:headEnd type="none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Oval 33">
            <a:extLst>
              <a:ext uri="{FF2B5EF4-FFF2-40B4-BE49-F238E27FC236}">
                <a16:creationId xmlns:a16="http://schemas.microsoft.com/office/drawing/2014/main" id="{E97B216F-E057-42B1-8322-D252AA367D28}"/>
              </a:ext>
            </a:extLst>
          </p:cNvPr>
          <p:cNvSpPr/>
          <p:nvPr/>
        </p:nvSpPr>
        <p:spPr>
          <a:xfrm>
            <a:off x="7835553" y="3848327"/>
            <a:ext cx="64008" cy="64008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2C8A62DC-CD27-44B5-8A67-782372C2BF27}"/>
              </a:ext>
            </a:extLst>
          </p:cNvPr>
          <p:cNvSpPr txBox="1"/>
          <p:nvPr/>
        </p:nvSpPr>
        <p:spPr>
          <a:xfrm>
            <a:off x="7710563" y="3888210"/>
            <a:ext cx="296912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altLang="en-US" sz="12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3" name="Freeform: Shape 52">
            <a:extLst>
              <a:ext uri="{FF2B5EF4-FFF2-40B4-BE49-F238E27FC236}">
                <a16:creationId xmlns:a16="http://schemas.microsoft.com/office/drawing/2014/main" id="{1A152308-11FE-490F-A306-01175F6F7748}"/>
              </a:ext>
            </a:extLst>
          </p:cNvPr>
          <p:cNvSpPr/>
          <p:nvPr/>
        </p:nvSpPr>
        <p:spPr>
          <a:xfrm>
            <a:off x="7880470" y="2896307"/>
            <a:ext cx="347075" cy="967570"/>
          </a:xfrm>
          <a:custGeom>
            <a:avLst/>
            <a:gdLst>
              <a:gd name="connsiteX0" fmla="*/ 0 w 723900"/>
              <a:gd name="connsiteY0" fmla="*/ 0 h 353624"/>
              <a:gd name="connsiteX1" fmla="*/ 57150 w 723900"/>
              <a:gd name="connsiteY1" fmla="*/ 120650 h 353624"/>
              <a:gd name="connsiteX2" fmla="*/ 152400 w 723900"/>
              <a:gd name="connsiteY2" fmla="*/ 222250 h 353624"/>
              <a:gd name="connsiteX3" fmla="*/ 234950 w 723900"/>
              <a:gd name="connsiteY3" fmla="*/ 311150 h 353624"/>
              <a:gd name="connsiteX4" fmla="*/ 317500 w 723900"/>
              <a:gd name="connsiteY4" fmla="*/ 349250 h 353624"/>
              <a:gd name="connsiteX5" fmla="*/ 387350 w 723900"/>
              <a:gd name="connsiteY5" fmla="*/ 349250 h 353624"/>
              <a:gd name="connsiteX6" fmla="*/ 476250 w 723900"/>
              <a:gd name="connsiteY6" fmla="*/ 317500 h 353624"/>
              <a:gd name="connsiteX7" fmla="*/ 577850 w 723900"/>
              <a:gd name="connsiteY7" fmla="*/ 222250 h 353624"/>
              <a:gd name="connsiteX8" fmla="*/ 647700 w 723900"/>
              <a:gd name="connsiteY8" fmla="*/ 146050 h 353624"/>
              <a:gd name="connsiteX9" fmla="*/ 723900 w 723900"/>
              <a:gd name="connsiteY9" fmla="*/ 6350 h 353624"/>
              <a:gd name="connsiteX0" fmla="*/ 0 w 723900"/>
              <a:gd name="connsiteY0" fmla="*/ 0 h 353624"/>
              <a:gd name="connsiteX1" fmla="*/ 57150 w 723900"/>
              <a:gd name="connsiteY1" fmla="*/ 120650 h 353624"/>
              <a:gd name="connsiteX2" fmla="*/ 144812 w 723900"/>
              <a:gd name="connsiteY2" fmla="*/ 226044 h 353624"/>
              <a:gd name="connsiteX3" fmla="*/ 234950 w 723900"/>
              <a:gd name="connsiteY3" fmla="*/ 311150 h 353624"/>
              <a:gd name="connsiteX4" fmla="*/ 317500 w 723900"/>
              <a:gd name="connsiteY4" fmla="*/ 349250 h 353624"/>
              <a:gd name="connsiteX5" fmla="*/ 387350 w 723900"/>
              <a:gd name="connsiteY5" fmla="*/ 349250 h 353624"/>
              <a:gd name="connsiteX6" fmla="*/ 476250 w 723900"/>
              <a:gd name="connsiteY6" fmla="*/ 317500 h 353624"/>
              <a:gd name="connsiteX7" fmla="*/ 577850 w 723900"/>
              <a:gd name="connsiteY7" fmla="*/ 222250 h 353624"/>
              <a:gd name="connsiteX8" fmla="*/ 647700 w 723900"/>
              <a:gd name="connsiteY8" fmla="*/ 146050 h 353624"/>
              <a:gd name="connsiteX9" fmla="*/ 723900 w 723900"/>
              <a:gd name="connsiteY9" fmla="*/ 6350 h 353624"/>
              <a:gd name="connsiteX0" fmla="*/ 0 w 723900"/>
              <a:gd name="connsiteY0" fmla="*/ 0 h 353624"/>
              <a:gd name="connsiteX1" fmla="*/ 57150 w 723900"/>
              <a:gd name="connsiteY1" fmla="*/ 120650 h 353624"/>
              <a:gd name="connsiteX2" fmla="*/ 144812 w 723900"/>
              <a:gd name="connsiteY2" fmla="*/ 226044 h 353624"/>
              <a:gd name="connsiteX3" fmla="*/ 231156 w 723900"/>
              <a:gd name="connsiteY3" fmla="*/ 311150 h 353624"/>
              <a:gd name="connsiteX4" fmla="*/ 317500 w 723900"/>
              <a:gd name="connsiteY4" fmla="*/ 349250 h 353624"/>
              <a:gd name="connsiteX5" fmla="*/ 387350 w 723900"/>
              <a:gd name="connsiteY5" fmla="*/ 349250 h 353624"/>
              <a:gd name="connsiteX6" fmla="*/ 476250 w 723900"/>
              <a:gd name="connsiteY6" fmla="*/ 317500 h 353624"/>
              <a:gd name="connsiteX7" fmla="*/ 577850 w 723900"/>
              <a:gd name="connsiteY7" fmla="*/ 222250 h 353624"/>
              <a:gd name="connsiteX8" fmla="*/ 647700 w 723900"/>
              <a:gd name="connsiteY8" fmla="*/ 146050 h 353624"/>
              <a:gd name="connsiteX9" fmla="*/ 723900 w 723900"/>
              <a:gd name="connsiteY9" fmla="*/ 6350 h 353624"/>
              <a:gd name="connsiteX0" fmla="*/ 0 w 723900"/>
              <a:gd name="connsiteY0" fmla="*/ 0 h 353624"/>
              <a:gd name="connsiteX1" fmla="*/ 57150 w 723900"/>
              <a:gd name="connsiteY1" fmla="*/ 120650 h 353624"/>
              <a:gd name="connsiteX2" fmla="*/ 144812 w 723900"/>
              <a:gd name="connsiteY2" fmla="*/ 226044 h 353624"/>
              <a:gd name="connsiteX3" fmla="*/ 231156 w 723900"/>
              <a:gd name="connsiteY3" fmla="*/ 311150 h 353624"/>
              <a:gd name="connsiteX4" fmla="*/ 317500 w 723900"/>
              <a:gd name="connsiteY4" fmla="*/ 349250 h 353624"/>
              <a:gd name="connsiteX5" fmla="*/ 387350 w 723900"/>
              <a:gd name="connsiteY5" fmla="*/ 349250 h 353624"/>
              <a:gd name="connsiteX6" fmla="*/ 476250 w 723900"/>
              <a:gd name="connsiteY6" fmla="*/ 317500 h 353624"/>
              <a:gd name="connsiteX7" fmla="*/ 577850 w 723900"/>
              <a:gd name="connsiteY7" fmla="*/ 222250 h 353624"/>
              <a:gd name="connsiteX8" fmla="*/ 647700 w 723900"/>
              <a:gd name="connsiteY8" fmla="*/ 146050 h 353624"/>
              <a:gd name="connsiteX9" fmla="*/ 723900 w 723900"/>
              <a:gd name="connsiteY9" fmla="*/ 6350 h 353624"/>
              <a:gd name="connsiteX0" fmla="*/ 0 w 723900"/>
              <a:gd name="connsiteY0" fmla="*/ 0 h 353624"/>
              <a:gd name="connsiteX1" fmla="*/ 57150 w 723900"/>
              <a:gd name="connsiteY1" fmla="*/ 120650 h 353624"/>
              <a:gd name="connsiteX2" fmla="*/ 144812 w 723900"/>
              <a:gd name="connsiteY2" fmla="*/ 226044 h 353624"/>
              <a:gd name="connsiteX3" fmla="*/ 231156 w 723900"/>
              <a:gd name="connsiteY3" fmla="*/ 311150 h 353624"/>
              <a:gd name="connsiteX4" fmla="*/ 317500 w 723900"/>
              <a:gd name="connsiteY4" fmla="*/ 349250 h 353624"/>
              <a:gd name="connsiteX5" fmla="*/ 387350 w 723900"/>
              <a:gd name="connsiteY5" fmla="*/ 349250 h 353624"/>
              <a:gd name="connsiteX6" fmla="*/ 476250 w 723900"/>
              <a:gd name="connsiteY6" fmla="*/ 317500 h 353624"/>
              <a:gd name="connsiteX7" fmla="*/ 577850 w 723900"/>
              <a:gd name="connsiteY7" fmla="*/ 222250 h 353624"/>
              <a:gd name="connsiteX8" fmla="*/ 670465 w 723900"/>
              <a:gd name="connsiteY8" fmla="*/ 111902 h 353624"/>
              <a:gd name="connsiteX9" fmla="*/ 723900 w 723900"/>
              <a:gd name="connsiteY9" fmla="*/ 6350 h 353624"/>
              <a:gd name="connsiteX0" fmla="*/ 0 w 723900"/>
              <a:gd name="connsiteY0" fmla="*/ 0 h 353624"/>
              <a:gd name="connsiteX1" fmla="*/ 57150 w 723900"/>
              <a:gd name="connsiteY1" fmla="*/ 120650 h 353624"/>
              <a:gd name="connsiteX2" fmla="*/ 144812 w 723900"/>
              <a:gd name="connsiteY2" fmla="*/ 226044 h 353624"/>
              <a:gd name="connsiteX3" fmla="*/ 231156 w 723900"/>
              <a:gd name="connsiteY3" fmla="*/ 311150 h 353624"/>
              <a:gd name="connsiteX4" fmla="*/ 317500 w 723900"/>
              <a:gd name="connsiteY4" fmla="*/ 349250 h 353624"/>
              <a:gd name="connsiteX5" fmla="*/ 387350 w 723900"/>
              <a:gd name="connsiteY5" fmla="*/ 349250 h 353624"/>
              <a:gd name="connsiteX6" fmla="*/ 476250 w 723900"/>
              <a:gd name="connsiteY6" fmla="*/ 317500 h 353624"/>
              <a:gd name="connsiteX7" fmla="*/ 585438 w 723900"/>
              <a:gd name="connsiteY7" fmla="*/ 222250 h 353624"/>
              <a:gd name="connsiteX8" fmla="*/ 670465 w 723900"/>
              <a:gd name="connsiteY8" fmla="*/ 111902 h 353624"/>
              <a:gd name="connsiteX9" fmla="*/ 723900 w 723900"/>
              <a:gd name="connsiteY9" fmla="*/ 6350 h 353624"/>
              <a:gd name="connsiteX0" fmla="*/ 0 w 723900"/>
              <a:gd name="connsiteY0" fmla="*/ 0 h 354386"/>
              <a:gd name="connsiteX1" fmla="*/ 57150 w 723900"/>
              <a:gd name="connsiteY1" fmla="*/ 120650 h 354386"/>
              <a:gd name="connsiteX2" fmla="*/ 144812 w 723900"/>
              <a:gd name="connsiteY2" fmla="*/ 226044 h 354386"/>
              <a:gd name="connsiteX3" fmla="*/ 223567 w 723900"/>
              <a:gd name="connsiteY3" fmla="*/ 299768 h 354386"/>
              <a:gd name="connsiteX4" fmla="*/ 317500 w 723900"/>
              <a:gd name="connsiteY4" fmla="*/ 349250 h 354386"/>
              <a:gd name="connsiteX5" fmla="*/ 387350 w 723900"/>
              <a:gd name="connsiteY5" fmla="*/ 349250 h 354386"/>
              <a:gd name="connsiteX6" fmla="*/ 476250 w 723900"/>
              <a:gd name="connsiteY6" fmla="*/ 317500 h 354386"/>
              <a:gd name="connsiteX7" fmla="*/ 585438 w 723900"/>
              <a:gd name="connsiteY7" fmla="*/ 222250 h 354386"/>
              <a:gd name="connsiteX8" fmla="*/ 670465 w 723900"/>
              <a:gd name="connsiteY8" fmla="*/ 111902 h 354386"/>
              <a:gd name="connsiteX9" fmla="*/ 723900 w 723900"/>
              <a:gd name="connsiteY9" fmla="*/ 6350 h 354386"/>
              <a:gd name="connsiteX0" fmla="*/ 0 w 723900"/>
              <a:gd name="connsiteY0" fmla="*/ 0 h 357048"/>
              <a:gd name="connsiteX1" fmla="*/ 57150 w 723900"/>
              <a:gd name="connsiteY1" fmla="*/ 120650 h 357048"/>
              <a:gd name="connsiteX2" fmla="*/ 144812 w 723900"/>
              <a:gd name="connsiteY2" fmla="*/ 226044 h 357048"/>
              <a:gd name="connsiteX3" fmla="*/ 223567 w 723900"/>
              <a:gd name="connsiteY3" fmla="*/ 299768 h 357048"/>
              <a:gd name="connsiteX4" fmla="*/ 309912 w 723900"/>
              <a:gd name="connsiteY4" fmla="*/ 353044 h 357048"/>
              <a:gd name="connsiteX5" fmla="*/ 387350 w 723900"/>
              <a:gd name="connsiteY5" fmla="*/ 349250 h 357048"/>
              <a:gd name="connsiteX6" fmla="*/ 476250 w 723900"/>
              <a:gd name="connsiteY6" fmla="*/ 317500 h 357048"/>
              <a:gd name="connsiteX7" fmla="*/ 585438 w 723900"/>
              <a:gd name="connsiteY7" fmla="*/ 222250 h 357048"/>
              <a:gd name="connsiteX8" fmla="*/ 670465 w 723900"/>
              <a:gd name="connsiteY8" fmla="*/ 111902 h 357048"/>
              <a:gd name="connsiteX9" fmla="*/ 723900 w 723900"/>
              <a:gd name="connsiteY9" fmla="*/ 6350 h 357048"/>
              <a:gd name="connsiteX0" fmla="*/ 0 w 723900"/>
              <a:gd name="connsiteY0" fmla="*/ 0 h 356768"/>
              <a:gd name="connsiteX1" fmla="*/ 57150 w 723900"/>
              <a:gd name="connsiteY1" fmla="*/ 120650 h 356768"/>
              <a:gd name="connsiteX2" fmla="*/ 144812 w 723900"/>
              <a:gd name="connsiteY2" fmla="*/ 226044 h 356768"/>
              <a:gd name="connsiteX3" fmla="*/ 215979 w 723900"/>
              <a:gd name="connsiteY3" fmla="*/ 303562 h 356768"/>
              <a:gd name="connsiteX4" fmla="*/ 309912 w 723900"/>
              <a:gd name="connsiteY4" fmla="*/ 353044 h 356768"/>
              <a:gd name="connsiteX5" fmla="*/ 387350 w 723900"/>
              <a:gd name="connsiteY5" fmla="*/ 349250 h 356768"/>
              <a:gd name="connsiteX6" fmla="*/ 476250 w 723900"/>
              <a:gd name="connsiteY6" fmla="*/ 317500 h 356768"/>
              <a:gd name="connsiteX7" fmla="*/ 585438 w 723900"/>
              <a:gd name="connsiteY7" fmla="*/ 222250 h 356768"/>
              <a:gd name="connsiteX8" fmla="*/ 670465 w 723900"/>
              <a:gd name="connsiteY8" fmla="*/ 111902 h 356768"/>
              <a:gd name="connsiteX9" fmla="*/ 723900 w 723900"/>
              <a:gd name="connsiteY9" fmla="*/ 6350 h 356768"/>
              <a:gd name="connsiteX0" fmla="*/ 0 w 723900"/>
              <a:gd name="connsiteY0" fmla="*/ 0 h 352120"/>
              <a:gd name="connsiteX1" fmla="*/ 57150 w 723900"/>
              <a:gd name="connsiteY1" fmla="*/ 120650 h 352120"/>
              <a:gd name="connsiteX2" fmla="*/ 144812 w 723900"/>
              <a:gd name="connsiteY2" fmla="*/ 226044 h 352120"/>
              <a:gd name="connsiteX3" fmla="*/ 215979 w 723900"/>
              <a:gd name="connsiteY3" fmla="*/ 303562 h 352120"/>
              <a:gd name="connsiteX4" fmla="*/ 298530 w 723900"/>
              <a:gd name="connsiteY4" fmla="*/ 345456 h 352120"/>
              <a:gd name="connsiteX5" fmla="*/ 387350 w 723900"/>
              <a:gd name="connsiteY5" fmla="*/ 349250 h 352120"/>
              <a:gd name="connsiteX6" fmla="*/ 476250 w 723900"/>
              <a:gd name="connsiteY6" fmla="*/ 317500 h 352120"/>
              <a:gd name="connsiteX7" fmla="*/ 585438 w 723900"/>
              <a:gd name="connsiteY7" fmla="*/ 222250 h 352120"/>
              <a:gd name="connsiteX8" fmla="*/ 670465 w 723900"/>
              <a:gd name="connsiteY8" fmla="*/ 111902 h 352120"/>
              <a:gd name="connsiteX9" fmla="*/ 723900 w 723900"/>
              <a:gd name="connsiteY9" fmla="*/ 6350 h 352120"/>
              <a:gd name="connsiteX0" fmla="*/ 0 w 723900"/>
              <a:gd name="connsiteY0" fmla="*/ 0 h 352120"/>
              <a:gd name="connsiteX1" fmla="*/ 57150 w 723900"/>
              <a:gd name="connsiteY1" fmla="*/ 120650 h 352120"/>
              <a:gd name="connsiteX2" fmla="*/ 144812 w 723900"/>
              <a:gd name="connsiteY2" fmla="*/ 226044 h 352120"/>
              <a:gd name="connsiteX3" fmla="*/ 215979 w 723900"/>
              <a:gd name="connsiteY3" fmla="*/ 303562 h 352120"/>
              <a:gd name="connsiteX4" fmla="*/ 298530 w 723900"/>
              <a:gd name="connsiteY4" fmla="*/ 345456 h 352120"/>
              <a:gd name="connsiteX5" fmla="*/ 387350 w 723900"/>
              <a:gd name="connsiteY5" fmla="*/ 349250 h 352120"/>
              <a:gd name="connsiteX6" fmla="*/ 476250 w 723900"/>
              <a:gd name="connsiteY6" fmla="*/ 317500 h 352120"/>
              <a:gd name="connsiteX7" fmla="*/ 585438 w 723900"/>
              <a:gd name="connsiteY7" fmla="*/ 222250 h 352120"/>
              <a:gd name="connsiteX8" fmla="*/ 670465 w 723900"/>
              <a:gd name="connsiteY8" fmla="*/ 111902 h 352120"/>
              <a:gd name="connsiteX9" fmla="*/ 723900 w 723900"/>
              <a:gd name="connsiteY9" fmla="*/ 6350 h 352120"/>
              <a:gd name="connsiteX0" fmla="*/ 0 w 753103"/>
              <a:gd name="connsiteY0" fmla="*/ 11298 h 363418"/>
              <a:gd name="connsiteX1" fmla="*/ 57150 w 753103"/>
              <a:gd name="connsiteY1" fmla="*/ 131948 h 363418"/>
              <a:gd name="connsiteX2" fmla="*/ 144812 w 753103"/>
              <a:gd name="connsiteY2" fmla="*/ 237342 h 363418"/>
              <a:gd name="connsiteX3" fmla="*/ 215979 w 753103"/>
              <a:gd name="connsiteY3" fmla="*/ 314860 h 363418"/>
              <a:gd name="connsiteX4" fmla="*/ 298530 w 753103"/>
              <a:gd name="connsiteY4" fmla="*/ 356754 h 363418"/>
              <a:gd name="connsiteX5" fmla="*/ 387350 w 753103"/>
              <a:gd name="connsiteY5" fmla="*/ 360548 h 363418"/>
              <a:gd name="connsiteX6" fmla="*/ 476250 w 753103"/>
              <a:gd name="connsiteY6" fmla="*/ 328798 h 363418"/>
              <a:gd name="connsiteX7" fmla="*/ 585438 w 753103"/>
              <a:gd name="connsiteY7" fmla="*/ 233548 h 363418"/>
              <a:gd name="connsiteX8" fmla="*/ 670465 w 753103"/>
              <a:gd name="connsiteY8" fmla="*/ 123200 h 363418"/>
              <a:gd name="connsiteX9" fmla="*/ 753103 w 753103"/>
              <a:gd name="connsiteY9" fmla="*/ 0 h 363418"/>
              <a:gd name="connsiteX0" fmla="*/ 0 w 762837"/>
              <a:gd name="connsiteY0" fmla="*/ 9694 h 363418"/>
              <a:gd name="connsiteX1" fmla="*/ 66884 w 762837"/>
              <a:gd name="connsiteY1" fmla="*/ 131948 h 363418"/>
              <a:gd name="connsiteX2" fmla="*/ 154546 w 762837"/>
              <a:gd name="connsiteY2" fmla="*/ 237342 h 363418"/>
              <a:gd name="connsiteX3" fmla="*/ 225713 w 762837"/>
              <a:gd name="connsiteY3" fmla="*/ 314860 h 363418"/>
              <a:gd name="connsiteX4" fmla="*/ 308264 w 762837"/>
              <a:gd name="connsiteY4" fmla="*/ 356754 h 363418"/>
              <a:gd name="connsiteX5" fmla="*/ 397084 w 762837"/>
              <a:gd name="connsiteY5" fmla="*/ 360548 h 363418"/>
              <a:gd name="connsiteX6" fmla="*/ 485984 w 762837"/>
              <a:gd name="connsiteY6" fmla="*/ 328798 h 363418"/>
              <a:gd name="connsiteX7" fmla="*/ 595172 w 762837"/>
              <a:gd name="connsiteY7" fmla="*/ 233548 h 363418"/>
              <a:gd name="connsiteX8" fmla="*/ 680199 w 762837"/>
              <a:gd name="connsiteY8" fmla="*/ 123200 h 363418"/>
              <a:gd name="connsiteX9" fmla="*/ 762837 w 762837"/>
              <a:gd name="connsiteY9" fmla="*/ 0 h 363418"/>
              <a:gd name="connsiteX0" fmla="*/ 0 w 762837"/>
              <a:gd name="connsiteY0" fmla="*/ 9694 h 363418"/>
              <a:gd name="connsiteX1" fmla="*/ 68831 w 762837"/>
              <a:gd name="connsiteY1" fmla="*/ 122322 h 363418"/>
              <a:gd name="connsiteX2" fmla="*/ 154546 w 762837"/>
              <a:gd name="connsiteY2" fmla="*/ 237342 h 363418"/>
              <a:gd name="connsiteX3" fmla="*/ 225713 w 762837"/>
              <a:gd name="connsiteY3" fmla="*/ 314860 h 363418"/>
              <a:gd name="connsiteX4" fmla="*/ 308264 w 762837"/>
              <a:gd name="connsiteY4" fmla="*/ 356754 h 363418"/>
              <a:gd name="connsiteX5" fmla="*/ 397084 w 762837"/>
              <a:gd name="connsiteY5" fmla="*/ 360548 h 363418"/>
              <a:gd name="connsiteX6" fmla="*/ 485984 w 762837"/>
              <a:gd name="connsiteY6" fmla="*/ 328798 h 363418"/>
              <a:gd name="connsiteX7" fmla="*/ 595172 w 762837"/>
              <a:gd name="connsiteY7" fmla="*/ 233548 h 363418"/>
              <a:gd name="connsiteX8" fmla="*/ 680199 w 762837"/>
              <a:gd name="connsiteY8" fmla="*/ 123200 h 363418"/>
              <a:gd name="connsiteX9" fmla="*/ 762837 w 762837"/>
              <a:gd name="connsiteY9" fmla="*/ 0 h 363418"/>
              <a:gd name="connsiteX0" fmla="*/ 0 w 762837"/>
              <a:gd name="connsiteY0" fmla="*/ 9694 h 363418"/>
              <a:gd name="connsiteX1" fmla="*/ 68831 w 762837"/>
              <a:gd name="connsiteY1" fmla="*/ 122322 h 363418"/>
              <a:gd name="connsiteX2" fmla="*/ 152599 w 762837"/>
              <a:gd name="connsiteY2" fmla="*/ 242155 h 363418"/>
              <a:gd name="connsiteX3" fmla="*/ 225713 w 762837"/>
              <a:gd name="connsiteY3" fmla="*/ 314860 h 363418"/>
              <a:gd name="connsiteX4" fmla="*/ 308264 w 762837"/>
              <a:gd name="connsiteY4" fmla="*/ 356754 h 363418"/>
              <a:gd name="connsiteX5" fmla="*/ 397084 w 762837"/>
              <a:gd name="connsiteY5" fmla="*/ 360548 h 363418"/>
              <a:gd name="connsiteX6" fmla="*/ 485984 w 762837"/>
              <a:gd name="connsiteY6" fmla="*/ 328798 h 363418"/>
              <a:gd name="connsiteX7" fmla="*/ 595172 w 762837"/>
              <a:gd name="connsiteY7" fmla="*/ 233548 h 363418"/>
              <a:gd name="connsiteX8" fmla="*/ 680199 w 762837"/>
              <a:gd name="connsiteY8" fmla="*/ 123200 h 363418"/>
              <a:gd name="connsiteX9" fmla="*/ 762837 w 762837"/>
              <a:gd name="connsiteY9" fmla="*/ 0 h 363418"/>
              <a:gd name="connsiteX0" fmla="*/ 0 w 762837"/>
              <a:gd name="connsiteY0" fmla="*/ 9694 h 363831"/>
              <a:gd name="connsiteX1" fmla="*/ 68831 w 762837"/>
              <a:gd name="connsiteY1" fmla="*/ 122322 h 363831"/>
              <a:gd name="connsiteX2" fmla="*/ 152599 w 762837"/>
              <a:gd name="connsiteY2" fmla="*/ 242155 h 363831"/>
              <a:gd name="connsiteX3" fmla="*/ 233501 w 762837"/>
              <a:gd name="connsiteY3" fmla="*/ 306838 h 363831"/>
              <a:gd name="connsiteX4" fmla="*/ 308264 w 762837"/>
              <a:gd name="connsiteY4" fmla="*/ 356754 h 363831"/>
              <a:gd name="connsiteX5" fmla="*/ 397084 w 762837"/>
              <a:gd name="connsiteY5" fmla="*/ 360548 h 363831"/>
              <a:gd name="connsiteX6" fmla="*/ 485984 w 762837"/>
              <a:gd name="connsiteY6" fmla="*/ 328798 h 363831"/>
              <a:gd name="connsiteX7" fmla="*/ 595172 w 762837"/>
              <a:gd name="connsiteY7" fmla="*/ 233548 h 363831"/>
              <a:gd name="connsiteX8" fmla="*/ 680199 w 762837"/>
              <a:gd name="connsiteY8" fmla="*/ 123200 h 363831"/>
              <a:gd name="connsiteX9" fmla="*/ 762837 w 762837"/>
              <a:gd name="connsiteY9" fmla="*/ 0 h 363831"/>
              <a:gd name="connsiteX0" fmla="*/ 0 w 762837"/>
              <a:gd name="connsiteY0" fmla="*/ 9694 h 363745"/>
              <a:gd name="connsiteX1" fmla="*/ 68831 w 762837"/>
              <a:gd name="connsiteY1" fmla="*/ 122322 h 363745"/>
              <a:gd name="connsiteX2" fmla="*/ 152599 w 762837"/>
              <a:gd name="connsiteY2" fmla="*/ 242155 h 363745"/>
              <a:gd name="connsiteX3" fmla="*/ 229607 w 762837"/>
              <a:gd name="connsiteY3" fmla="*/ 308443 h 363745"/>
              <a:gd name="connsiteX4" fmla="*/ 308264 w 762837"/>
              <a:gd name="connsiteY4" fmla="*/ 356754 h 363745"/>
              <a:gd name="connsiteX5" fmla="*/ 397084 w 762837"/>
              <a:gd name="connsiteY5" fmla="*/ 360548 h 363745"/>
              <a:gd name="connsiteX6" fmla="*/ 485984 w 762837"/>
              <a:gd name="connsiteY6" fmla="*/ 328798 h 363745"/>
              <a:gd name="connsiteX7" fmla="*/ 595172 w 762837"/>
              <a:gd name="connsiteY7" fmla="*/ 233548 h 363745"/>
              <a:gd name="connsiteX8" fmla="*/ 680199 w 762837"/>
              <a:gd name="connsiteY8" fmla="*/ 123200 h 363745"/>
              <a:gd name="connsiteX9" fmla="*/ 762837 w 762837"/>
              <a:gd name="connsiteY9" fmla="*/ 0 h 363745"/>
              <a:gd name="connsiteX0" fmla="*/ 0 w 762837"/>
              <a:gd name="connsiteY0" fmla="*/ 9694 h 363745"/>
              <a:gd name="connsiteX1" fmla="*/ 68831 w 762837"/>
              <a:gd name="connsiteY1" fmla="*/ 122322 h 363745"/>
              <a:gd name="connsiteX2" fmla="*/ 152599 w 762837"/>
              <a:gd name="connsiteY2" fmla="*/ 242155 h 363745"/>
              <a:gd name="connsiteX3" fmla="*/ 229607 w 762837"/>
              <a:gd name="connsiteY3" fmla="*/ 308443 h 363745"/>
              <a:gd name="connsiteX4" fmla="*/ 308264 w 762837"/>
              <a:gd name="connsiteY4" fmla="*/ 356754 h 363745"/>
              <a:gd name="connsiteX5" fmla="*/ 397084 w 762837"/>
              <a:gd name="connsiteY5" fmla="*/ 360548 h 363745"/>
              <a:gd name="connsiteX6" fmla="*/ 485984 w 762837"/>
              <a:gd name="connsiteY6" fmla="*/ 328798 h 363745"/>
              <a:gd name="connsiteX7" fmla="*/ 595172 w 762837"/>
              <a:gd name="connsiteY7" fmla="*/ 233548 h 363745"/>
              <a:gd name="connsiteX8" fmla="*/ 693827 w 762837"/>
              <a:gd name="connsiteY8" fmla="*/ 129618 h 363745"/>
              <a:gd name="connsiteX9" fmla="*/ 762837 w 762837"/>
              <a:gd name="connsiteY9" fmla="*/ 0 h 363745"/>
              <a:gd name="connsiteX0" fmla="*/ 0 w 762837"/>
              <a:gd name="connsiteY0" fmla="*/ 9694 h 363745"/>
              <a:gd name="connsiteX1" fmla="*/ 68831 w 762837"/>
              <a:gd name="connsiteY1" fmla="*/ 122322 h 363745"/>
              <a:gd name="connsiteX2" fmla="*/ 152599 w 762837"/>
              <a:gd name="connsiteY2" fmla="*/ 242155 h 363745"/>
              <a:gd name="connsiteX3" fmla="*/ 229607 w 762837"/>
              <a:gd name="connsiteY3" fmla="*/ 308443 h 363745"/>
              <a:gd name="connsiteX4" fmla="*/ 308264 w 762837"/>
              <a:gd name="connsiteY4" fmla="*/ 356754 h 363745"/>
              <a:gd name="connsiteX5" fmla="*/ 397084 w 762837"/>
              <a:gd name="connsiteY5" fmla="*/ 360548 h 363745"/>
              <a:gd name="connsiteX6" fmla="*/ 485984 w 762837"/>
              <a:gd name="connsiteY6" fmla="*/ 328798 h 363745"/>
              <a:gd name="connsiteX7" fmla="*/ 595172 w 762837"/>
              <a:gd name="connsiteY7" fmla="*/ 233548 h 363745"/>
              <a:gd name="connsiteX8" fmla="*/ 691880 w 762837"/>
              <a:gd name="connsiteY8" fmla="*/ 128014 h 363745"/>
              <a:gd name="connsiteX9" fmla="*/ 762837 w 762837"/>
              <a:gd name="connsiteY9" fmla="*/ 0 h 363745"/>
              <a:gd name="connsiteX0" fmla="*/ 0 w 762837"/>
              <a:gd name="connsiteY0" fmla="*/ 9694 h 363745"/>
              <a:gd name="connsiteX1" fmla="*/ 68831 w 762837"/>
              <a:gd name="connsiteY1" fmla="*/ 122322 h 363745"/>
              <a:gd name="connsiteX2" fmla="*/ 152599 w 762837"/>
              <a:gd name="connsiteY2" fmla="*/ 242155 h 363745"/>
              <a:gd name="connsiteX3" fmla="*/ 229607 w 762837"/>
              <a:gd name="connsiteY3" fmla="*/ 308443 h 363745"/>
              <a:gd name="connsiteX4" fmla="*/ 308264 w 762837"/>
              <a:gd name="connsiteY4" fmla="*/ 356754 h 363745"/>
              <a:gd name="connsiteX5" fmla="*/ 397084 w 762837"/>
              <a:gd name="connsiteY5" fmla="*/ 360548 h 363745"/>
              <a:gd name="connsiteX6" fmla="*/ 485984 w 762837"/>
              <a:gd name="connsiteY6" fmla="*/ 328798 h 363745"/>
              <a:gd name="connsiteX7" fmla="*/ 595172 w 762837"/>
              <a:gd name="connsiteY7" fmla="*/ 233548 h 363745"/>
              <a:gd name="connsiteX8" fmla="*/ 689933 w 762837"/>
              <a:gd name="connsiteY8" fmla="*/ 128014 h 363745"/>
              <a:gd name="connsiteX9" fmla="*/ 762837 w 762837"/>
              <a:gd name="connsiteY9" fmla="*/ 0 h 363745"/>
              <a:gd name="connsiteX0" fmla="*/ 0 w 762837"/>
              <a:gd name="connsiteY0" fmla="*/ 9694 h 363745"/>
              <a:gd name="connsiteX1" fmla="*/ 68831 w 762837"/>
              <a:gd name="connsiteY1" fmla="*/ 122322 h 363745"/>
              <a:gd name="connsiteX2" fmla="*/ 152599 w 762837"/>
              <a:gd name="connsiteY2" fmla="*/ 242155 h 363745"/>
              <a:gd name="connsiteX3" fmla="*/ 229607 w 762837"/>
              <a:gd name="connsiteY3" fmla="*/ 308443 h 363745"/>
              <a:gd name="connsiteX4" fmla="*/ 308264 w 762837"/>
              <a:gd name="connsiteY4" fmla="*/ 356754 h 363745"/>
              <a:gd name="connsiteX5" fmla="*/ 397084 w 762837"/>
              <a:gd name="connsiteY5" fmla="*/ 360548 h 363745"/>
              <a:gd name="connsiteX6" fmla="*/ 485984 w 762837"/>
              <a:gd name="connsiteY6" fmla="*/ 328798 h 363745"/>
              <a:gd name="connsiteX7" fmla="*/ 601013 w 762837"/>
              <a:gd name="connsiteY7" fmla="*/ 241570 h 363745"/>
              <a:gd name="connsiteX8" fmla="*/ 689933 w 762837"/>
              <a:gd name="connsiteY8" fmla="*/ 128014 h 363745"/>
              <a:gd name="connsiteX9" fmla="*/ 762837 w 762837"/>
              <a:gd name="connsiteY9" fmla="*/ 0 h 363745"/>
              <a:gd name="connsiteX0" fmla="*/ 0 w 762837"/>
              <a:gd name="connsiteY0" fmla="*/ 9694 h 364767"/>
              <a:gd name="connsiteX1" fmla="*/ 68831 w 762837"/>
              <a:gd name="connsiteY1" fmla="*/ 122322 h 364767"/>
              <a:gd name="connsiteX2" fmla="*/ 152599 w 762837"/>
              <a:gd name="connsiteY2" fmla="*/ 242155 h 364767"/>
              <a:gd name="connsiteX3" fmla="*/ 229607 w 762837"/>
              <a:gd name="connsiteY3" fmla="*/ 308443 h 364767"/>
              <a:gd name="connsiteX4" fmla="*/ 308264 w 762837"/>
              <a:gd name="connsiteY4" fmla="*/ 356754 h 364767"/>
              <a:gd name="connsiteX5" fmla="*/ 397084 w 762837"/>
              <a:gd name="connsiteY5" fmla="*/ 360548 h 364767"/>
              <a:gd name="connsiteX6" fmla="*/ 511294 w 762837"/>
              <a:gd name="connsiteY6" fmla="*/ 314359 h 364767"/>
              <a:gd name="connsiteX7" fmla="*/ 601013 w 762837"/>
              <a:gd name="connsiteY7" fmla="*/ 241570 h 364767"/>
              <a:gd name="connsiteX8" fmla="*/ 689933 w 762837"/>
              <a:gd name="connsiteY8" fmla="*/ 128014 h 364767"/>
              <a:gd name="connsiteX9" fmla="*/ 762837 w 762837"/>
              <a:gd name="connsiteY9" fmla="*/ 0 h 364767"/>
              <a:gd name="connsiteX0" fmla="*/ 0 w 762837"/>
              <a:gd name="connsiteY0" fmla="*/ 9694 h 364881"/>
              <a:gd name="connsiteX1" fmla="*/ 68831 w 762837"/>
              <a:gd name="connsiteY1" fmla="*/ 122322 h 364881"/>
              <a:gd name="connsiteX2" fmla="*/ 152599 w 762837"/>
              <a:gd name="connsiteY2" fmla="*/ 242155 h 364881"/>
              <a:gd name="connsiteX3" fmla="*/ 229607 w 762837"/>
              <a:gd name="connsiteY3" fmla="*/ 308443 h 364881"/>
              <a:gd name="connsiteX4" fmla="*/ 308264 w 762837"/>
              <a:gd name="connsiteY4" fmla="*/ 356754 h 364881"/>
              <a:gd name="connsiteX5" fmla="*/ 397084 w 762837"/>
              <a:gd name="connsiteY5" fmla="*/ 360548 h 364881"/>
              <a:gd name="connsiteX6" fmla="*/ 517135 w 762837"/>
              <a:gd name="connsiteY6" fmla="*/ 312755 h 364881"/>
              <a:gd name="connsiteX7" fmla="*/ 601013 w 762837"/>
              <a:gd name="connsiteY7" fmla="*/ 241570 h 364881"/>
              <a:gd name="connsiteX8" fmla="*/ 689933 w 762837"/>
              <a:gd name="connsiteY8" fmla="*/ 128014 h 364881"/>
              <a:gd name="connsiteX9" fmla="*/ 762837 w 762837"/>
              <a:gd name="connsiteY9" fmla="*/ 0 h 364881"/>
              <a:gd name="connsiteX0" fmla="*/ 0 w 762837"/>
              <a:gd name="connsiteY0" fmla="*/ 9694 h 362816"/>
              <a:gd name="connsiteX1" fmla="*/ 68831 w 762837"/>
              <a:gd name="connsiteY1" fmla="*/ 122322 h 362816"/>
              <a:gd name="connsiteX2" fmla="*/ 152599 w 762837"/>
              <a:gd name="connsiteY2" fmla="*/ 242155 h 362816"/>
              <a:gd name="connsiteX3" fmla="*/ 229607 w 762837"/>
              <a:gd name="connsiteY3" fmla="*/ 308443 h 362816"/>
              <a:gd name="connsiteX4" fmla="*/ 304370 w 762837"/>
              <a:gd name="connsiteY4" fmla="*/ 350337 h 362816"/>
              <a:gd name="connsiteX5" fmla="*/ 397084 w 762837"/>
              <a:gd name="connsiteY5" fmla="*/ 360548 h 362816"/>
              <a:gd name="connsiteX6" fmla="*/ 517135 w 762837"/>
              <a:gd name="connsiteY6" fmla="*/ 312755 h 362816"/>
              <a:gd name="connsiteX7" fmla="*/ 601013 w 762837"/>
              <a:gd name="connsiteY7" fmla="*/ 241570 h 362816"/>
              <a:gd name="connsiteX8" fmla="*/ 689933 w 762837"/>
              <a:gd name="connsiteY8" fmla="*/ 128014 h 362816"/>
              <a:gd name="connsiteX9" fmla="*/ 762837 w 762837"/>
              <a:gd name="connsiteY9" fmla="*/ 0 h 362816"/>
              <a:gd name="connsiteX0" fmla="*/ 0 w 762837"/>
              <a:gd name="connsiteY0" fmla="*/ 9694 h 360561"/>
              <a:gd name="connsiteX1" fmla="*/ 68831 w 762837"/>
              <a:gd name="connsiteY1" fmla="*/ 122322 h 360561"/>
              <a:gd name="connsiteX2" fmla="*/ 152599 w 762837"/>
              <a:gd name="connsiteY2" fmla="*/ 242155 h 360561"/>
              <a:gd name="connsiteX3" fmla="*/ 229607 w 762837"/>
              <a:gd name="connsiteY3" fmla="*/ 308443 h 360561"/>
              <a:gd name="connsiteX4" fmla="*/ 397084 w 762837"/>
              <a:gd name="connsiteY4" fmla="*/ 360548 h 360561"/>
              <a:gd name="connsiteX5" fmla="*/ 517135 w 762837"/>
              <a:gd name="connsiteY5" fmla="*/ 312755 h 360561"/>
              <a:gd name="connsiteX6" fmla="*/ 601013 w 762837"/>
              <a:gd name="connsiteY6" fmla="*/ 241570 h 360561"/>
              <a:gd name="connsiteX7" fmla="*/ 689933 w 762837"/>
              <a:gd name="connsiteY7" fmla="*/ 128014 h 360561"/>
              <a:gd name="connsiteX8" fmla="*/ 762837 w 762837"/>
              <a:gd name="connsiteY8" fmla="*/ 0 h 360561"/>
              <a:gd name="connsiteX0" fmla="*/ 0 w 762837"/>
              <a:gd name="connsiteY0" fmla="*/ 9694 h 362164"/>
              <a:gd name="connsiteX1" fmla="*/ 68831 w 762837"/>
              <a:gd name="connsiteY1" fmla="*/ 122322 h 362164"/>
              <a:gd name="connsiteX2" fmla="*/ 152599 w 762837"/>
              <a:gd name="connsiteY2" fmla="*/ 242155 h 362164"/>
              <a:gd name="connsiteX3" fmla="*/ 229607 w 762837"/>
              <a:gd name="connsiteY3" fmla="*/ 308443 h 362164"/>
              <a:gd name="connsiteX4" fmla="*/ 406819 w 762837"/>
              <a:gd name="connsiteY4" fmla="*/ 362152 h 362164"/>
              <a:gd name="connsiteX5" fmla="*/ 517135 w 762837"/>
              <a:gd name="connsiteY5" fmla="*/ 312755 h 362164"/>
              <a:gd name="connsiteX6" fmla="*/ 601013 w 762837"/>
              <a:gd name="connsiteY6" fmla="*/ 241570 h 362164"/>
              <a:gd name="connsiteX7" fmla="*/ 689933 w 762837"/>
              <a:gd name="connsiteY7" fmla="*/ 128014 h 362164"/>
              <a:gd name="connsiteX8" fmla="*/ 762837 w 762837"/>
              <a:gd name="connsiteY8" fmla="*/ 0 h 362164"/>
              <a:gd name="connsiteX0" fmla="*/ 0 w 762837"/>
              <a:gd name="connsiteY0" fmla="*/ 9694 h 365774"/>
              <a:gd name="connsiteX1" fmla="*/ 68831 w 762837"/>
              <a:gd name="connsiteY1" fmla="*/ 122322 h 365774"/>
              <a:gd name="connsiteX2" fmla="*/ 152599 w 762837"/>
              <a:gd name="connsiteY2" fmla="*/ 242155 h 365774"/>
              <a:gd name="connsiteX3" fmla="*/ 229607 w 762837"/>
              <a:gd name="connsiteY3" fmla="*/ 308443 h 365774"/>
              <a:gd name="connsiteX4" fmla="*/ 331016 w 762837"/>
              <a:gd name="connsiteY4" fmla="*/ 356056 h 365774"/>
              <a:gd name="connsiteX5" fmla="*/ 406819 w 762837"/>
              <a:gd name="connsiteY5" fmla="*/ 362152 h 365774"/>
              <a:gd name="connsiteX6" fmla="*/ 517135 w 762837"/>
              <a:gd name="connsiteY6" fmla="*/ 312755 h 365774"/>
              <a:gd name="connsiteX7" fmla="*/ 601013 w 762837"/>
              <a:gd name="connsiteY7" fmla="*/ 241570 h 365774"/>
              <a:gd name="connsiteX8" fmla="*/ 689933 w 762837"/>
              <a:gd name="connsiteY8" fmla="*/ 128014 h 365774"/>
              <a:gd name="connsiteX9" fmla="*/ 762837 w 762837"/>
              <a:gd name="connsiteY9" fmla="*/ 0 h 365774"/>
              <a:gd name="connsiteX0" fmla="*/ 0 w 762837"/>
              <a:gd name="connsiteY0" fmla="*/ 9694 h 368238"/>
              <a:gd name="connsiteX1" fmla="*/ 68831 w 762837"/>
              <a:gd name="connsiteY1" fmla="*/ 122322 h 368238"/>
              <a:gd name="connsiteX2" fmla="*/ 152599 w 762837"/>
              <a:gd name="connsiteY2" fmla="*/ 242155 h 368238"/>
              <a:gd name="connsiteX3" fmla="*/ 229607 w 762837"/>
              <a:gd name="connsiteY3" fmla="*/ 308443 h 368238"/>
              <a:gd name="connsiteX4" fmla="*/ 331016 w 762837"/>
              <a:gd name="connsiteY4" fmla="*/ 356056 h 368238"/>
              <a:gd name="connsiteX5" fmla="*/ 420447 w 762837"/>
              <a:gd name="connsiteY5" fmla="*/ 365360 h 368238"/>
              <a:gd name="connsiteX6" fmla="*/ 517135 w 762837"/>
              <a:gd name="connsiteY6" fmla="*/ 312755 h 368238"/>
              <a:gd name="connsiteX7" fmla="*/ 601013 w 762837"/>
              <a:gd name="connsiteY7" fmla="*/ 241570 h 368238"/>
              <a:gd name="connsiteX8" fmla="*/ 689933 w 762837"/>
              <a:gd name="connsiteY8" fmla="*/ 128014 h 368238"/>
              <a:gd name="connsiteX9" fmla="*/ 762837 w 762837"/>
              <a:gd name="connsiteY9" fmla="*/ 0 h 368238"/>
              <a:gd name="connsiteX0" fmla="*/ 0 w 762837"/>
              <a:gd name="connsiteY0" fmla="*/ 9694 h 360775"/>
              <a:gd name="connsiteX1" fmla="*/ 68831 w 762837"/>
              <a:gd name="connsiteY1" fmla="*/ 122322 h 360775"/>
              <a:gd name="connsiteX2" fmla="*/ 152599 w 762837"/>
              <a:gd name="connsiteY2" fmla="*/ 242155 h 360775"/>
              <a:gd name="connsiteX3" fmla="*/ 229607 w 762837"/>
              <a:gd name="connsiteY3" fmla="*/ 308443 h 360775"/>
              <a:gd name="connsiteX4" fmla="*/ 331016 w 762837"/>
              <a:gd name="connsiteY4" fmla="*/ 356056 h 360775"/>
              <a:gd name="connsiteX5" fmla="*/ 426287 w 762837"/>
              <a:gd name="connsiteY5" fmla="*/ 352525 h 360775"/>
              <a:gd name="connsiteX6" fmla="*/ 517135 w 762837"/>
              <a:gd name="connsiteY6" fmla="*/ 312755 h 360775"/>
              <a:gd name="connsiteX7" fmla="*/ 601013 w 762837"/>
              <a:gd name="connsiteY7" fmla="*/ 241570 h 360775"/>
              <a:gd name="connsiteX8" fmla="*/ 689933 w 762837"/>
              <a:gd name="connsiteY8" fmla="*/ 128014 h 360775"/>
              <a:gd name="connsiteX9" fmla="*/ 762837 w 762837"/>
              <a:gd name="connsiteY9" fmla="*/ 0 h 360775"/>
              <a:gd name="connsiteX0" fmla="*/ 0 w 762837"/>
              <a:gd name="connsiteY0" fmla="*/ 9694 h 360775"/>
              <a:gd name="connsiteX1" fmla="*/ 68831 w 762837"/>
              <a:gd name="connsiteY1" fmla="*/ 122322 h 360775"/>
              <a:gd name="connsiteX2" fmla="*/ 152599 w 762837"/>
              <a:gd name="connsiteY2" fmla="*/ 242155 h 360775"/>
              <a:gd name="connsiteX3" fmla="*/ 229607 w 762837"/>
              <a:gd name="connsiteY3" fmla="*/ 308443 h 360775"/>
              <a:gd name="connsiteX4" fmla="*/ 331016 w 762837"/>
              <a:gd name="connsiteY4" fmla="*/ 356056 h 360775"/>
              <a:gd name="connsiteX5" fmla="*/ 426287 w 762837"/>
              <a:gd name="connsiteY5" fmla="*/ 352525 h 360775"/>
              <a:gd name="connsiteX6" fmla="*/ 517135 w 762837"/>
              <a:gd name="connsiteY6" fmla="*/ 312755 h 360775"/>
              <a:gd name="connsiteX7" fmla="*/ 601013 w 762837"/>
              <a:gd name="connsiteY7" fmla="*/ 241570 h 360775"/>
              <a:gd name="connsiteX8" fmla="*/ 687986 w 762837"/>
              <a:gd name="connsiteY8" fmla="*/ 123201 h 360775"/>
              <a:gd name="connsiteX9" fmla="*/ 762837 w 762837"/>
              <a:gd name="connsiteY9" fmla="*/ 0 h 360775"/>
              <a:gd name="connsiteX0" fmla="*/ 0 w 762837"/>
              <a:gd name="connsiteY0" fmla="*/ 9694 h 360775"/>
              <a:gd name="connsiteX1" fmla="*/ 46222 w 762837"/>
              <a:gd name="connsiteY1" fmla="*/ 122322 h 360775"/>
              <a:gd name="connsiteX2" fmla="*/ 152599 w 762837"/>
              <a:gd name="connsiteY2" fmla="*/ 242155 h 360775"/>
              <a:gd name="connsiteX3" fmla="*/ 229607 w 762837"/>
              <a:gd name="connsiteY3" fmla="*/ 308443 h 360775"/>
              <a:gd name="connsiteX4" fmla="*/ 331016 w 762837"/>
              <a:gd name="connsiteY4" fmla="*/ 356056 h 360775"/>
              <a:gd name="connsiteX5" fmla="*/ 426287 w 762837"/>
              <a:gd name="connsiteY5" fmla="*/ 352525 h 360775"/>
              <a:gd name="connsiteX6" fmla="*/ 517135 w 762837"/>
              <a:gd name="connsiteY6" fmla="*/ 312755 h 360775"/>
              <a:gd name="connsiteX7" fmla="*/ 601013 w 762837"/>
              <a:gd name="connsiteY7" fmla="*/ 241570 h 360775"/>
              <a:gd name="connsiteX8" fmla="*/ 687986 w 762837"/>
              <a:gd name="connsiteY8" fmla="*/ 123201 h 360775"/>
              <a:gd name="connsiteX9" fmla="*/ 762837 w 762837"/>
              <a:gd name="connsiteY9" fmla="*/ 0 h 360775"/>
              <a:gd name="connsiteX0" fmla="*/ 0 w 762837"/>
              <a:gd name="connsiteY0" fmla="*/ 9694 h 360775"/>
              <a:gd name="connsiteX1" fmla="*/ 46222 w 762837"/>
              <a:gd name="connsiteY1" fmla="*/ 122322 h 360775"/>
              <a:gd name="connsiteX2" fmla="*/ 107381 w 762837"/>
              <a:gd name="connsiteY2" fmla="*/ 257681 h 360775"/>
              <a:gd name="connsiteX3" fmla="*/ 229607 w 762837"/>
              <a:gd name="connsiteY3" fmla="*/ 308443 h 360775"/>
              <a:gd name="connsiteX4" fmla="*/ 331016 w 762837"/>
              <a:gd name="connsiteY4" fmla="*/ 356056 h 360775"/>
              <a:gd name="connsiteX5" fmla="*/ 426287 w 762837"/>
              <a:gd name="connsiteY5" fmla="*/ 352525 h 360775"/>
              <a:gd name="connsiteX6" fmla="*/ 517135 w 762837"/>
              <a:gd name="connsiteY6" fmla="*/ 312755 h 360775"/>
              <a:gd name="connsiteX7" fmla="*/ 601013 w 762837"/>
              <a:gd name="connsiteY7" fmla="*/ 241570 h 360775"/>
              <a:gd name="connsiteX8" fmla="*/ 687986 w 762837"/>
              <a:gd name="connsiteY8" fmla="*/ 123201 h 360775"/>
              <a:gd name="connsiteX9" fmla="*/ 762837 w 762837"/>
              <a:gd name="connsiteY9" fmla="*/ 0 h 360775"/>
              <a:gd name="connsiteX0" fmla="*/ 0 w 762837"/>
              <a:gd name="connsiteY0" fmla="*/ 9694 h 360775"/>
              <a:gd name="connsiteX1" fmla="*/ 46222 w 762837"/>
              <a:gd name="connsiteY1" fmla="*/ 122322 h 360775"/>
              <a:gd name="connsiteX2" fmla="*/ 107381 w 762837"/>
              <a:gd name="connsiteY2" fmla="*/ 257681 h 360775"/>
              <a:gd name="connsiteX3" fmla="*/ 139171 w 762837"/>
              <a:gd name="connsiteY3" fmla="*/ 345704 h 360775"/>
              <a:gd name="connsiteX4" fmla="*/ 331016 w 762837"/>
              <a:gd name="connsiteY4" fmla="*/ 356056 h 360775"/>
              <a:gd name="connsiteX5" fmla="*/ 426287 w 762837"/>
              <a:gd name="connsiteY5" fmla="*/ 352525 h 360775"/>
              <a:gd name="connsiteX6" fmla="*/ 517135 w 762837"/>
              <a:gd name="connsiteY6" fmla="*/ 312755 h 360775"/>
              <a:gd name="connsiteX7" fmla="*/ 601013 w 762837"/>
              <a:gd name="connsiteY7" fmla="*/ 241570 h 360775"/>
              <a:gd name="connsiteX8" fmla="*/ 687986 w 762837"/>
              <a:gd name="connsiteY8" fmla="*/ 123201 h 360775"/>
              <a:gd name="connsiteX9" fmla="*/ 762837 w 762837"/>
              <a:gd name="connsiteY9" fmla="*/ 0 h 360775"/>
              <a:gd name="connsiteX0" fmla="*/ 0 w 762837"/>
              <a:gd name="connsiteY0" fmla="*/ 9694 h 398061"/>
              <a:gd name="connsiteX1" fmla="*/ 46222 w 762837"/>
              <a:gd name="connsiteY1" fmla="*/ 122322 h 398061"/>
              <a:gd name="connsiteX2" fmla="*/ 107381 w 762837"/>
              <a:gd name="connsiteY2" fmla="*/ 257681 h 398061"/>
              <a:gd name="connsiteX3" fmla="*/ 176853 w 762837"/>
              <a:gd name="connsiteY3" fmla="*/ 395386 h 398061"/>
              <a:gd name="connsiteX4" fmla="*/ 331016 w 762837"/>
              <a:gd name="connsiteY4" fmla="*/ 356056 h 398061"/>
              <a:gd name="connsiteX5" fmla="*/ 426287 w 762837"/>
              <a:gd name="connsiteY5" fmla="*/ 352525 h 398061"/>
              <a:gd name="connsiteX6" fmla="*/ 517135 w 762837"/>
              <a:gd name="connsiteY6" fmla="*/ 312755 h 398061"/>
              <a:gd name="connsiteX7" fmla="*/ 601013 w 762837"/>
              <a:gd name="connsiteY7" fmla="*/ 241570 h 398061"/>
              <a:gd name="connsiteX8" fmla="*/ 687986 w 762837"/>
              <a:gd name="connsiteY8" fmla="*/ 123201 h 398061"/>
              <a:gd name="connsiteX9" fmla="*/ 762837 w 762837"/>
              <a:gd name="connsiteY9" fmla="*/ 0 h 398061"/>
              <a:gd name="connsiteX0" fmla="*/ 0 w 762837"/>
              <a:gd name="connsiteY0" fmla="*/ 9694 h 422237"/>
              <a:gd name="connsiteX1" fmla="*/ 46222 w 762837"/>
              <a:gd name="connsiteY1" fmla="*/ 122322 h 422237"/>
              <a:gd name="connsiteX2" fmla="*/ 107381 w 762837"/>
              <a:gd name="connsiteY2" fmla="*/ 257681 h 422237"/>
              <a:gd name="connsiteX3" fmla="*/ 188158 w 762837"/>
              <a:gd name="connsiteY3" fmla="*/ 420227 h 422237"/>
              <a:gd name="connsiteX4" fmla="*/ 331016 w 762837"/>
              <a:gd name="connsiteY4" fmla="*/ 356056 h 422237"/>
              <a:gd name="connsiteX5" fmla="*/ 426287 w 762837"/>
              <a:gd name="connsiteY5" fmla="*/ 352525 h 422237"/>
              <a:gd name="connsiteX6" fmla="*/ 517135 w 762837"/>
              <a:gd name="connsiteY6" fmla="*/ 312755 h 422237"/>
              <a:gd name="connsiteX7" fmla="*/ 601013 w 762837"/>
              <a:gd name="connsiteY7" fmla="*/ 241570 h 422237"/>
              <a:gd name="connsiteX8" fmla="*/ 687986 w 762837"/>
              <a:gd name="connsiteY8" fmla="*/ 123201 h 422237"/>
              <a:gd name="connsiteX9" fmla="*/ 762837 w 762837"/>
              <a:gd name="connsiteY9" fmla="*/ 0 h 422237"/>
              <a:gd name="connsiteX0" fmla="*/ 0 w 762837"/>
              <a:gd name="connsiteY0" fmla="*/ 9694 h 422663"/>
              <a:gd name="connsiteX1" fmla="*/ 46222 w 762837"/>
              <a:gd name="connsiteY1" fmla="*/ 122322 h 422663"/>
              <a:gd name="connsiteX2" fmla="*/ 107381 w 762837"/>
              <a:gd name="connsiteY2" fmla="*/ 257681 h 422663"/>
              <a:gd name="connsiteX3" fmla="*/ 188158 w 762837"/>
              <a:gd name="connsiteY3" fmla="*/ 420227 h 422663"/>
              <a:gd name="connsiteX4" fmla="*/ 426287 w 762837"/>
              <a:gd name="connsiteY4" fmla="*/ 352525 h 422663"/>
              <a:gd name="connsiteX5" fmla="*/ 517135 w 762837"/>
              <a:gd name="connsiteY5" fmla="*/ 312755 h 422663"/>
              <a:gd name="connsiteX6" fmla="*/ 601013 w 762837"/>
              <a:gd name="connsiteY6" fmla="*/ 241570 h 422663"/>
              <a:gd name="connsiteX7" fmla="*/ 687986 w 762837"/>
              <a:gd name="connsiteY7" fmla="*/ 123201 h 422663"/>
              <a:gd name="connsiteX8" fmla="*/ 762837 w 762837"/>
              <a:gd name="connsiteY8" fmla="*/ 0 h 422663"/>
              <a:gd name="connsiteX0" fmla="*/ 0 w 762837"/>
              <a:gd name="connsiteY0" fmla="*/ 9694 h 420902"/>
              <a:gd name="connsiteX1" fmla="*/ 46222 w 762837"/>
              <a:gd name="connsiteY1" fmla="*/ 122322 h 420902"/>
              <a:gd name="connsiteX2" fmla="*/ 107381 w 762837"/>
              <a:gd name="connsiteY2" fmla="*/ 257681 h 420902"/>
              <a:gd name="connsiteX3" fmla="*/ 188158 w 762837"/>
              <a:gd name="connsiteY3" fmla="*/ 420227 h 420902"/>
              <a:gd name="connsiteX4" fmla="*/ 517135 w 762837"/>
              <a:gd name="connsiteY4" fmla="*/ 312755 h 420902"/>
              <a:gd name="connsiteX5" fmla="*/ 601013 w 762837"/>
              <a:gd name="connsiteY5" fmla="*/ 241570 h 420902"/>
              <a:gd name="connsiteX6" fmla="*/ 687986 w 762837"/>
              <a:gd name="connsiteY6" fmla="*/ 123201 h 420902"/>
              <a:gd name="connsiteX7" fmla="*/ 762837 w 762837"/>
              <a:gd name="connsiteY7" fmla="*/ 0 h 420902"/>
              <a:gd name="connsiteX0" fmla="*/ 0 w 762837"/>
              <a:gd name="connsiteY0" fmla="*/ 9694 h 420272"/>
              <a:gd name="connsiteX1" fmla="*/ 46222 w 762837"/>
              <a:gd name="connsiteY1" fmla="*/ 122322 h 420272"/>
              <a:gd name="connsiteX2" fmla="*/ 107381 w 762837"/>
              <a:gd name="connsiteY2" fmla="*/ 257681 h 420272"/>
              <a:gd name="connsiteX3" fmla="*/ 188158 w 762837"/>
              <a:gd name="connsiteY3" fmla="*/ 420227 h 420272"/>
              <a:gd name="connsiteX4" fmla="*/ 601013 w 762837"/>
              <a:gd name="connsiteY4" fmla="*/ 241570 h 420272"/>
              <a:gd name="connsiteX5" fmla="*/ 687986 w 762837"/>
              <a:gd name="connsiteY5" fmla="*/ 123201 h 420272"/>
              <a:gd name="connsiteX6" fmla="*/ 762837 w 762837"/>
              <a:gd name="connsiteY6" fmla="*/ 0 h 420272"/>
              <a:gd name="connsiteX0" fmla="*/ 0 w 762837"/>
              <a:gd name="connsiteY0" fmla="*/ 9694 h 422711"/>
              <a:gd name="connsiteX1" fmla="*/ 46222 w 762837"/>
              <a:gd name="connsiteY1" fmla="*/ 122322 h 422711"/>
              <a:gd name="connsiteX2" fmla="*/ 107381 w 762837"/>
              <a:gd name="connsiteY2" fmla="*/ 257681 h 422711"/>
              <a:gd name="connsiteX3" fmla="*/ 188158 w 762837"/>
              <a:gd name="connsiteY3" fmla="*/ 420227 h 422711"/>
              <a:gd name="connsiteX4" fmla="*/ 687986 w 762837"/>
              <a:gd name="connsiteY4" fmla="*/ 123201 h 422711"/>
              <a:gd name="connsiteX5" fmla="*/ 762837 w 762837"/>
              <a:gd name="connsiteY5" fmla="*/ 0 h 422711"/>
              <a:gd name="connsiteX0" fmla="*/ 0 w 762837"/>
              <a:gd name="connsiteY0" fmla="*/ 9694 h 427627"/>
              <a:gd name="connsiteX1" fmla="*/ 46222 w 762837"/>
              <a:gd name="connsiteY1" fmla="*/ 122322 h 427627"/>
              <a:gd name="connsiteX2" fmla="*/ 107381 w 762837"/>
              <a:gd name="connsiteY2" fmla="*/ 257681 h 427627"/>
              <a:gd name="connsiteX3" fmla="*/ 188158 w 762837"/>
              <a:gd name="connsiteY3" fmla="*/ 420227 h 427627"/>
              <a:gd name="connsiteX4" fmla="*/ 762837 w 762837"/>
              <a:gd name="connsiteY4" fmla="*/ 0 h 427627"/>
              <a:gd name="connsiteX0" fmla="*/ 0 w 188158"/>
              <a:gd name="connsiteY0" fmla="*/ 0 h 417933"/>
              <a:gd name="connsiteX1" fmla="*/ 46222 w 188158"/>
              <a:gd name="connsiteY1" fmla="*/ 112628 h 417933"/>
              <a:gd name="connsiteX2" fmla="*/ 107381 w 188158"/>
              <a:gd name="connsiteY2" fmla="*/ 247987 h 417933"/>
              <a:gd name="connsiteX3" fmla="*/ 188158 w 188158"/>
              <a:gd name="connsiteY3" fmla="*/ 410533 h 417933"/>
              <a:gd name="connsiteX0" fmla="*/ 0 w 188158"/>
              <a:gd name="connsiteY0" fmla="*/ 0 h 410533"/>
              <a:gd name="connsiteX1" fmla="*/ 46222 w 188158"/>
              <a:gd name="connsiteY1" fmla="*/ 112628 h 410533"/>
              <a:gd name="connsiteX2" fmla="*/ 107381 w 188158"/>
              <a:gd name="connsiteY2" fmla="*/ 247987 h 410533"/>
              <a:gd name="connsiteX3" fmla="*/ 188158 w 188158"/>
              <a:gd name="connsiteY3" fmla="*/ 410533 h 410533"/>
              <a:gd name="connsiteX0" fmla="*/ 0 w 275725"/>
              <a:gd name="connsiteY0" fmla="*/ 0 h 410533"/>
              <a:gd name="connsiteX1" fmla="*/ 46222 w 275725"/>
              <a:gd name="connsiteY1" fmla="*/ 112628 h 410533"/>
              <a:gd name="connsiteX2" fmla="*/ 273180 w 275725"/>
              <a:gd name="connsiteY2" fmla="*/ 247987 h 410533"/>
              <a:gd name="connsiteX3" fmla="*/ 188158 w 275725"/>
              <a:gd name="connsiteY3" fmla="*/ 410533 h 410533"/>
              <a:gd name="connsiteX0" fmla="*/ 0 w 346260"/>
              <a:gd name="connsiteY0" fmla="*/ 0 h 410533"/>
              <a:gd name="connsiteX1" fmla="*/ 332601 w 346260"/>
              <a:gd name="connsiteY1" fmla="*/ 100207 h 410533"/>
              <a:gd name="connsiteX2" fmla="*/ 273180 w 346260"/>
              <a:gd name="connsiteY2" fmla="*/ 247987 h 410533"/>
              <a:gd name="connsiteX3" fmla="*/ 188158 w 346260"/>
              <a:gd name="connsiteY3" fmla="*/ 410533 h 410533"/>
              <a:gd name="connsiteX0" fmla="*/ 187109 w 191286"/>
              <a:gd name="connsiteY0" fmla="*/ 0 h 419848"/>
              <a:gd name="connsiteX1" fmla="*/ 154199 w 191286"/>
              <a:gd name="connsiteY1" fmla="*/ 109522 h 419848"/>
              <a:gd name="connsiteX2" fmla="*/ 94778 w 191286"/>
              <a:gd name="connsiteY2" fmla="*/ 257302 h 419848"/>
              <a:gd name="connsiteX3" fmla="*/ 9756 w 191286"/>
              <a:gd name="connsiteY3" fmla="*/ 419848 h 419848"/>
              <a:gd name="connsiteX0" fmla="*/ 177353 w 181530"/>
              <a:gd name="connsiteY0" fmla="*/ 0 h 419848"/>
              <a:gd name="connsiteX1" fmla="*/ 144443 w 181530"/>
              <a:gd name="connsiteY1" fmla="*/ 109522 h 419848"/>
              <a:gd name="connsiteX2" fmla="*/ 85022 w 181530"/>
              <a:gd name="connsiteY2" fmla="*/ 257302 h 419848"/>
              <a:gd name="connsiteX3" fmla="*/ 0 w 181530"/>
              <a:gd name="connsiteY3" fmla="*/ 419848 h 419848"/>
              <a:gd name="connsiteX0" fmla="*/ 177353 w 177378"/>
              <a:gd name="connsiteY0" fmla="*/ 0 h 419848"/>
              <a:gd name="connsiteX1" fmla="*/ 144443 w 177378"/>
              <a:gd name="connsiteY1" fmla="*/ 109522 h 419848"/>
              <a:gd name="connsiteX2" fmla="*/ 85022 w 177378"/>
              <a:gd name="connsiteY2" fmla="*/ 257302 h 419848"/>
              <a:gd name="connsiteX3" fmla="*/ 0 w 177378"/>
              <a:gd name="connsiteY3" fmla="*/ 419848 h 419848"/>
              <a:gd name="connsiteX0" fmla="*/ 184889 w 184908"/>
              <a:gd name="connsiteY0" fmla="*/ 0 h 407427"/>
              <a:gd name="connsiteX1" fmla="*/ 144443 w 184908"/>
              <a:gd name="connsiteY1" fmla="*/ 97101 h 407427"/>
              <a:gd name="connsiteX2" fmla="*/ 85022 w 184908"/>
              <a:gd name="connsiteY2" fmla="*/ 244881 h 407427"/>
              <a:gd name="connsiteX3" fmla="*/ 0 w 184908"/>
              <a:gd name="connsiteY3" fmla="*/ 407427 h 407427"/>
              <a:gd name="connsiteX0" fmla="*/ 184889 w 184889"/>
              <a:gd name="connsiteY0" fmla="*/ 0 h 407427"/>
              <a:gd name="connsiteX1" fmla="*/ 144443 w 184889"/>
              <a:gd name="connsiteY1" fmla="*/ 97101 h 407427"/>
              <a:gd name="connsiteX2" fmla="*/ 85022 w 184889"/>
              <a:gd name="connsiteY2" fmla="*/ 244881 h 407427"/>
              <a:gd name="connsiteX3" fmla="*/ 0 w 184889"/>
              <a:gd name="connsiteY3" fmla="*/ 407427 h 407427"/>
              <a:gd name="connsiteX0" fmla="*/ 184889 w 184889"/>
              <a:gd name="connsiteY0" fmla="*/ 0 h 407427"/>
              <a:gd name="connsiteX1" fmla="*/ 144443 w 184889"/>
              <a:gd name="connsiteY1" fmla="*/ 97101 h 407427"/>
              <a:gd name="connsiteX2" fmla="*/ 85022 w 184889"/>
              <a:gd name="connsiteY2" fmla="*/ 244881 h 407427"/>
              <a:gd name="connsiteX3" fmla="*/ 0 w 184889"/>
              <a:gd name="connsiteY3" fmla="*/ 407427 h 407427"/>
              <a:gd name="connsiteX0" fmla="*/ 184889 w 184889"/>
              <a:gd name="connsiteY0" fmla="*/ 0 h 407427"/>
              <a:gd name="connsiteX1" fmla="*/ 140675 w 184889"/>
              <a:gd name="connsiteY1" fmla="*/ 109522 h 407427"/>
              <a:gd name="connsiteX2" fmla="*/ 85022 w 184889"/>
              <a:gd name="connsiteY2" fmla="*/ 244881 h 407427"/>
              <a:gd name="connsiteX3" fmla="*/ 0 w 184889"/>
              <a:gd name="connsiteY3" fmla="*/ 407427 h 407427"/>
              <a:gd name="connsiteX0" fmla="*/ 184889 w 184889"/>
              <a:gd name="connsiteY0" fmla="*/ 0 h 407427"/>
              <a:gd name="connsiteX1" fmla="*/ 140675 w 184889"/>
              <a:gd name="connsiteY1" fmla="*/ 109522 h 407427"/>
              <a:gd name="connsiteX2" fmla="*/ 81254 w 184889"/>
              <a:gd name="connsiteY2" fmla="*/ 247986 h 407427"/>
              <a:gd name="connsiteX3" fmla="*/ 0 w 184889"/>
              <a:gd name="connsiteY3" fmla="*/ 407427 h 407427"/>
              <a:gd name="connsiteX0" fmla="*/ 184889 w 184889"/>
              <a:gd name="connsiteY0" fmla="*/ 0 h 407427"/>
              <a:gd name="connsiteX1" fmla="*/ 136907 w 184889"/>
              <a:gd name="connsiteY1" fmla="*/ 109522 h 407427"/>
              <a:gd name="connsiteX2" fmla="*/ 81254 w 184889"/>
              <a:gd name="connsiteY2" fmla="*/ 247986 h 407427"/>
              <a:gd name="connsiteX3" fmla="*/ 0 w 184889"/>
              <a:gd name="connsiteY3" fmla="*/ 407427 h 407427"/>
              <a:gd name="connsiteX0" fmla="*/ 177352 w 177352"/>
              <a:gd name="connsiteY0" fmla="*/ 0 h 407427"/>
              <a:gd name="connsiteX1" fmla="*/ 136907 w 177352"/>
              <a:gd name="connsiteY1" fmla="*/ 109522 h 407427"/>
              <a:gd name="connsiteX2" fmla="*/ 81254 w 177352"/>
              <a:gd name="connsiteY2" fmla="*/ 247986 h 407427"/>
              <a:gd name="connsiteX3" fmla="*/ 0 w 177352"/>
              <a:gd name="connsiteY3" fmla="*/ 407427 h 4074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7352" h="407427">
                <a:moveTo>
                  <a:pt x="177352" y="0"/>
                </a:moveTo>
                <a:cubicBezTo>
                  <a:pt x="151777" y="51119"/>
                  <a:pt x="152923" y="68191"/>
                  <a:pt x="136907" y="109522"/>
                </a:cubicBezTo>
                <a:cubicBezTo>
                  <a:pt x="120891" y="150853"/>
                  <a:pt x="104072" y="198335"/>
                  <a:pt x="81254" y="247986"/>
                </a:cubicBezTo>
                <a:cubicBezTo>
                  <a:pt x="58436" y="297637"/>
                  <a:pt x="37715" y="323063"/>
                  <a:pt x="0" y="407427"/>
                </a:cubicBezTo>
              </a:path>
            </a:pathLst>
          </a:custGeom>
          <a:noFill/>
          <a:ln w="254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Rectangle 2">
            <a:hlinkClick r:id="rId2"/>
            <a:extLst>
              <a:ext uri="{FF2B5EF4-FFF2-40B4-BE49-F238E27FC236}">
                <a16:creationId xmlns:a16="http://schemas.microsoft.com/office/drawing/2014/main" id="{A70FC91B-55A8-4F42-902F-EE24954CF2C8}"/>
              </a:ext>
            </a:extLst>
          </p:cNvPr>
          <p:cNvSpPr/>
          <p:nvPr/>
        </p:nvSpPr>
        <p:spPr>
          <a:xfrm>
            <a:off x="8101652" y="6142894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>
            <a:hlinkClick r:id="rId2"/>
            <a:extLst>
              <a:ext uri="{FF2B5EF4-FFF2-40B4-BE49-F238E27FC236}">
                <a16:creationId xmlns:a16="http://schemas.microsoft.com/office/drawing/2014/main" id="{581E9E54-E15A-4147-8FC1-FE739224339F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66408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"/>
                            </p:stCondLst>
                            <p:childTnLst>
                              <p:par>
                                <p:cTn id="2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000"/>
                            </p:stCondLst>
                            <p:childTnLst>
                              <p:par>
                                <p:cTn id="3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000"/>
                            </p:stCondLst>
                            <p:childTnLst>
                              <p:par>
                                <p:cTn id="3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000"/>
                            </p:stCondLst>
                            <p:childTnLst>
                              <p:par>
                                <p:cTn id="4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000"/>
                            </p:stCondLst>
                            <p:childTnLst>
                              <p:par>
                                <p:cTn id="4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000"/>
                            </p:stCondLst>
                            <p:childTnLst>
                              <p:par>
                                <p:cTn id="4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000"/>
                            </p:stCondLst>
                            <p:childTnLst>
                              <p:par>
                                <p:cTn id="4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8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5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8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3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2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5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>
                      <p:stCondLst>
                        <p:cond delay="indefinite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" grpId="0" animBg="1"/>
      <p:bldP spid="60" grpId="0" animBg="1"/>
      <p:bldP spid="5" grpId="0" animBg="1"/>
      <p:bldP spid="6" grpId="0"/>
      <p:bldP spid="7" grpId="0"/>
      <p:bldP spid="8" grpId="0"/>
      <p:bldP spid="9" grpId="0"/>
      <p:bldP spid="10" grpId="0"/>
      <p:bldP spid="13" grpId="0"/>
      <p:bldP spid="15" grpId="0"/>
      <p:bldP spid="17" grpId="0"/>
      <p:bldP spid="31" grpId="0" animBg="1"/>
      <p:bldP spid="36" grpId="0"/>
      <p:bldP spid="40" grpId="0"/>
      <p:bldP spid="42" grpId="0"/>
      <p:bldP spid="44" grpId="0"/>
      <p:bldP spid="46" grpId="0"/>
      <p:bldP spid="48" grpId="0"/>
      <p:bldP spid="50" grpId="0"/>
      <p:bldP spid="54" grpId="0"/>
      <p:bldP spid="56" grpId="0"/>
      <p:bldP spid="58" grpId="0"/>
      <p:bldP spid="59" grpId="0"/>
      <p:bldP spid="62" grpId="0" animBg="1"/>
      <p:bldP spid="32" grpId="0" animBg="1"/>
      <p:bldP spid="65" grpId="0"/>
      <p:bldP spid="45" grpId="0"/>
      <p:bldP spid="47" grpId="0"/>
      <p:bldP spid="49" grpId="0"/>
      <p:bldP spid="34" grpId="0" animBg="1"/>
      <p:bldP spid="38" grpId="0"/>
      <p:bldP spid="5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Rectangle 8">
            <a:extLst>
              <a:ext uri="{FF2B5EF4-FFF2-40B4-BE49-F238E27FC236}">
                <a16:creationId xmlns:a16="http://schemas.microsoft.com/office/drawing/2014/main" id="{09EF2FCD-6126-4633-A723-80FFF5282577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914400" y="274638"/>
            <a:ext cx="7772400" cy="576262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dirty="0"/>
              <a:t>Quadratic inequalities</a:t>
            </a:r>
            <a:endParaRPr lang="en-GB" altLang="en-US" dirty="0"/>
          </a:p>
        </p:txBody>
      </p:sp>
      <p:sp>
        <p:nvSpPr>
          <p:cNvPr id="691241" name="Text Box 41">
            <a:extLst>
              <a:ext uri="{FF2B5EF4-FFF2-40B4-BE49-F238E27FC236}">
                <a16:creationId xmlns:a16="http://schemas.microsoft.com/office/drawing/2014/main" id="{796DD813-BCDE-4ED1-B493-2061CCFC38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1901952"/>
            <a:ext cx="251684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dirty="0"/>
              <a:t>Turn on the GDC</a:t>
            </a:r>
            <a:endParaRPr lang="en-GB" altLang="en-US" dirty="0"/>
          </a:p>
        </p:txBody>
      </p:sp>
      <p:sp>
        <p:nvSpPr>
          <p:cNvPr id="58" name="Text Box 9">
            <a:extLst>
              <a:ext uri="{FF2B5EF4-FFF2-40B4-BE49-F238E27FC236}">
                <a16:creationId xmlns:a16="http://schemas.microsoft.com/office/drawing/2014/main" id="{0291F51A-7D55-46E5-AEE6-ADDE8D0092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2286000"/>
            <a:ext cx="103927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dirty="0"/>
              <a:t>Press</a:t>
            </a:r>
            <a:endParaRPr lang="en-GB" altLang="en-US" dirty="0"/>
          </a:p>
        </p:txBody>
      </p:sp>
      <p:sp>
        <p:nvSpPr>
          <p:cNvPr id="59" name="Text Box 10">
            <a:extLst>
              <a:ext uri="{FF2B5EF4-FFF2-40B4-BE49-F238E27FC236}">
                <a16:creationId xmlns:a16="http://schemas.microsoft.com/office/drawing/2014/main" id="{62BF6C3F-D7B1-4B20-B9B3-9918AADFF1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53676" y="2283998"/>
            <a:ext cx="64876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dirty="0"/>
              <a:t>Y =</a:t>
            </a:r>
            <a:endParaRPr lang="en-GB" altLang="en-US" dirty="0"/>
          </a:p>
        </p:txBody>
      </p:sp>
      <p:sp>
        <p:nvSpPr>
          <p:cNvPr id="3" name="Text Box 12">
            <a:extLst>
              <a:ext uri="{FF2B5EF4-FFF2-40B4-BE49-F238E27FC236}">
                <a16:creationId xmlns:a16="http://schemas.microsoft.com/office/drawing/2014/main" id="{5F2C4935-3B1E-4AD0-8C62-9F616B5232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2368" y="780799"/>
            <a:ext cx="839787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dirty="0"/>
              <a:t>Use the GDC to solve this inequality. </a:t>
            </a:r>
            <a:endParaRPr lang="en-GB" altLang="en-US" dirty="0"/>
          </a:p>
        </p:txBody>
      </p:sp>
      <p:sp>
        <p:nvSpPr>
          <p:cNvPr id="4" name="Text Box 4">
            <a:extLst>
              <a:ext uri="{FF2B5EF4-FFF2-40B4-BE49-F238E27FC236}">
                <a16:creationId xmlns:a16="http://schemas.microsoft.com/office/drawing/2014/main" id="{ADC7288E-3CA8-493A-9460-0798B81ED4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0" y="1199655"/>
            <a:ext cx="237436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3</a:t>
            </a:r>
            <a:r>
              <a:rPr lang="en-GB" altLang="en-US" i="1" dirty="0">
                <a:latin typeface="Times New Roman" panose="02020603050405020304" pitchFamily="18" charset="0"/>
              </a:rPr>
              <a:t>x</a:t>
            </a:r>
            <a:r>
              <a:rPr lang="en-GB" altLang="en-US" baseline="30000" dirty="0"/>
              <a:t>2</a:t>
            </a:r>
            <a:r>
              <a:rPr lang="en-GB" altLang="en-US" dirty="0"/>
              <a:t> </a:t>
            </a:r>
            <a:r>
              <a:rPr lang="en-US" altLang="en-US" dirty="0"/>
              <a:t>– 7</a:t>
            </a:r>
            <a:r>
              <a:rPr lang="en-US" altLang="en-US" i="1" dirty="0">
                <a:latin typeface="Times New Roman" panose="02020603050405020304" pitchFamily="18" charset="0"/>
              </a:rPr>
              <a:t>x</a:t>
            </a:r>
            <a:r>
              <a:rPr lang="en-US" altLang="en-US" dirty="0"/>
              <a:t> </a:t>
            </a:r>
            <a:r>
              <a:rPr lang="en-GB" altLang="en-US" dirty="0"/>
              <a:t>&lt; 2x - 2</a:t>
            </a:r>
          </a:p>
        </p:txBody>
      </p:sp>
      <p:sp>
        <p:nvSpPr>
          <p:cNvPr id="7" name="Text Box 12">
            <a:extLst>
              <a:ext uri="{FF2B5EF4-FFF2-40B4-BE49-F238E27FC236}">
                <a16:creationId xmlns:a16="http://schemas.microsoft.com/office/drawing/2014/main" id="{A1DAE3D5-FB01-4E49-90A7-08081A23E3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2368" y="1541164"/>
            <a:ext cx="839787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dirty="0"/>
              <a:t>Give your answers correct to 3 significant figures</a:t>
            </a:r>
            <a:endParaRPr lang="en-GB" altLang="en-US" dirty="0"/>
          </a:p>
        </p:txBody>
      </p:sp>
      <p:sp>
        <p:nvSpPr>
          <p:cNvPr id="8" name="Rectangle 7">
            <a:hlinkClick r:id="rId3"/>
            <a:extLst>
              <a:ext uri="{FF2B5EF4-FFF2-40B4-BE49-F238E27FC236}">
                <a16:creationId xmlns:a16="http://schemas.microsoft.com/office/drawing/2014/main" id="{A99D3229-0274-4183-A080-AC1E47EDE7C8}"/>
              </a:ext>
            </a:extLst>
          </p:cNvPr>
          <p:cNvSpPr/>
          <p:nvPr/>
        </p:nvSpPr>
        <p:spPr>
          <a:xfrm>
            <a:off x="8101652" y="6142894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>
            <a:hlinkClick r:id="rId3"/>
            <a:extLst>
              <a:ext uri="{FF2B5EF4-FFF2-40B4-BE49-F238E27FC236}">
                <a16:creationId xmlns:a16="http://schemas.microsoft.com/office/drawing/2014/main" id="{4BA93B40-DE77-47EC-AF4A-4EA10657795E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50B1CEF2-710A-A229-4624-98A64586DF4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995160" y="868680"/>
            <a:ext cx="1933845" cy="4477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35303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1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1241" grpId="0" autoUpdateAnimBg="0"/>
      <p:bldP spid="58" grpId="0" autoUpdateAnimBg="0"/>
      <p:bldP spid="59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Rectangle 8">
            <a:extLst>
              <a:ext uri="{FF2B5EF4-FFF2-40B4-BE49-F238E27FC236}">
                <a16:creationId xmlns:a16="http://schemas.microsoft.com/office/drawing/2014/main" id="{09EF2FCD-6126-4633-A723-80FFF5282577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914400" y="274638"/>
            <a:ext cx="7772400" cy="576262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dirty="0"/>
              <a:t>Quadratic inequalities</a:t>
            </a:r>
            <a:endParaRPr lang="en-GB" altLang="en-US" dirty="0"/>
          </a:p>
        </p:txBody>
      </p:sp>
      <p:sp>
        <p:nvSpPr>
          <p:cNvPr id="4" name="Text Box 4">
            <a:extLst>
              <a:ext uri="{FF2B5EF4-FFF2-40B4-BE49-F238E27FC236}">
                <a16:creationId xmlns:a16="http://schemas.microsoft.com/office/drawing/2014/main" id="{1779667E-D205-43B8-AFA2-941489CDA2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90324" y="2752344"/>
            <a:ext cx="139320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Type Y1:</a:t>
            </a:r>
          </a:p>
        </p:txBody>
      </p:sp>
      <p:sp>
        <p:nvSpPr>
          <p:cNvPr id="5" name="Text Box 4">
            <a:extLst>
              <a:ext uri="{FF2B5EF4-FFF2-40B4-BE49-F238E27FC236}">
                <a16:creationId xmlns:a16="http://schemas.microsoft.com/office/drawing/2014/main" id="{B9D5D455-09D6-4114-9EF5-AA0FFFA866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02306" y="2743200"/>
            <a:ext cx="125547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3</a:t>
            </a:r>
            <a:r>
              <a:rPr lang="en-GB" altLang="en-US" i="1" dirty="0">
                <a:latin typeface="Times New Roman" panose="02020603050405020304" pitchFamily="18" charset="0"/>
              </a:rPr>
              <a:t>x</a:t>
            </a:r>
            <a:r>
              <a:rPr lang="en-GB" altLang="en-US" baseline="30000" dirty="0"/>
              <a:t>2</a:t>
            </a:r>
            <a:r>
              <a:rPr lang="en-GB" altLang="en-US" dirty="0"/>
              <a:t> </a:t>
            </a:r>
            <a:r>
              <a:rPr lang="en-US" altLang="en-US" dirty="0"/>
              <a:t>– 7</a:t>
            </a:r>
            <a:r>
              <a:rPr lang="en-US" altLang="en-US" i="1" dirty="0">
                <a:latin typeface="Times New Roman" panose="02020603050405020304" pitchFamily="18" charset="0"/>
              </a:rPr>
              <a:t>x</a:t>
            </a:r>
            <a:endParaRPr lang="en-GB" altLang="en-US" dirty="0"/>
          </a:p>
        </p:txBody>
      </p:sp>
      <p:sp>
        <p:nvSpPr>
          <p:cNvPr id="6" name="Text Box 10">
            <a:extLst>
              <a:ext uri="{FF2B5EF4-FFF2-40B4-BE49-F238E27FC236}">
                <a16:creationId xmlns:a16="http://schemas.microsoft.com/office/drawing/2014/main" id="{76FA3C60-9ADB-4350-B6CB-564F4EE73C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74679" y="2743200"/>
            <a:ext cx="88678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dirty="0"/>
              <a:t>enter</a:t>
            </a:r>
            <a:endParaRPr lang="en-GB" altLang="en-US" dirty="0"/>
          </a:p>
        </p:txBody>
      </p:sp>
      <p:sp>
        <p:nvSpPr>
          <p:cNvPr id="9" name="Text Box 12">
            <a:extLst>
              <a:ext uri="{FF2B5EF4-FFF2-40B4-BE49-F238E27FC236}">
                <a16:creationId xmlns:a16="http://schemas.microsoft.com/office/drawing/2014/main" id="{BDA3CCD8-5C0E-4927-B2E6-F48A805476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2368" y="780799"/>
            <a:ext cx="839787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dirty="0"/>
              <a:t>Use the GDC to solve this inequality. </a:t>
            </a:r>
            <a:endParaRPr lang="en-GB" altLang="en-US" dirty="0"/>
          </a:p>
        </p:txBody>
      </p:sp>
      <p:sp>
        <p:nvSpPr>
          <p:cNvPr id="10" name="Text Box 41">
            <a:extLst>
              <a:ext uri="{FF2B5EF4-FFF2-40B4-BE49-F238E27FC236}">
                <a16:creationId xmlns:a16="http://schemas.microsoft.com/office/drawing/2014/main" id="{BC411440-D4AA-48EA-8449-62EB8FA213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1905000"/>
            <a:ext cx="251684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dirty="0"/>
              <a:t>Turn on the GDC</a:t>
            </a:r>
            <a:endParaRPr lang="en-GB" altLang="en-US" dirty="0"/>
          </a:p>
        </p:txBody>
      </p:sp>
      <p:sp>
        <p:nvSpPr>
          <p:cNvPr id="11" name="Text Box 4">
            <a:extLst>
              <a:ext uri="{FF2B5EF4-FFF2-40B4-BE49-F238E27FC236}">
                <a16:creationId xmlns:a16="http://schemas.microsoft.com/office/drawing/2014/main" id="{76A6396B-D2A8-4DBB-9BEE-E2F77BC518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0" y="1199655"/>
            <a:ext cx="237436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3</a:t>
            </a:r>
            <a:r>
              <a:rPr lang="en-GB" altLang="en-US" i="1" dirty="0">
                <a:latin typeface="Times New Roman" panose="02020603050405020304" pitchFamily="18" charset="0"/>
              </a:rPr>
              <a:t>x</a:t>
            </a:r>
            <a:r>
              <a:rPr lang="en-GB" altLang="en-US" baseline="30000" dirty="0"/>
              <a:t>2</a:t>
            </a:r>
            <a:r>
              <a:rPr lang="en-GB" altLang="en-US" dirty="0"/>
              <a:t> </a:t>
            </a:r>
            <a:r>
              <a:rPr lang="en-US" altLang="en-US" dirty="0"/>
              <a:t>– 7</a:t>
            </a:r>
            <a:r>
              <a:rPr lang="en-US" altLang="en-US" i="1" dirty="0">
                <a:latin typeface="Times New Roman" panose="02020603050405020304" pitchFamily="18" charset="0"/>
              </a:rPr>
              <a:t>x</a:t>
            </a:r>
            <a:r>
              <a:rPr lang="en-US" altLang="en-US" dirty="0"/>
              <a:t> </a:t>
            </a:r>
            <a:r>
              <a:rPr lang="en-GB" altLang="en-US" dirty="0"/>
              <a:t>&lt; 2x - 2</a:t>
            </a:r>
          </a:p>
        </p:txBody>
      </p:sp>
      <p:sp>
        <p:nvSpPr>
          <p:cNvPr id="12" name="Text Box 12">
            <a:extLst>
              <a:ext uri="{FF2B5EF4-FFF2-40B4-BE49-F238E27FC236}">
                <a16:creationId xmlns:a16="http://schemas.microsoft.com/office/drawing/2014/main" id="{CC1A6F77-ECB8-440D-BDAA-3BA83BDCCA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2368" y="1541164"/>
            <a:ext cx="839787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dirty="0"/>
              <a:t>Give your answers correct to 3 significant figures</a:t>
            </a:r>
            <a:endParaRPr lang="en-GB" altLang="en-US" dirty="0"/>
          </a:p>
        </p:txBody>
      </p:sp>
      <p:sp>
        <p:nvSpPr>
          <p:cNvPr id="14" name="Rectangle 13">
            <a:hlinkClick r:id="rId3"/>
            <a:extLst>
              <a:ext uri="{FF2B5EF4-FFF2-40B4-BE49-F238E27FC236}">
                <a16:creationId xmlns:a16="http://schemas.microsoft.com/office/drawing/2014/main" id="{0B69EB18-0B07-4229-87EF-A848CD03E400}"/>
              </a:ext>
            </a:extLst>
          </p:cNvPr>
          <p:cNvSpPr/>
          <p:nvPr/>
        </p:nvSpPr>
        <p:spPr>
          <a:xfrm>
            <a:off x="8101652" y="6142894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ectangle 15">
            <a:hlinkClick r:id="rId3"/>
            <a:extLst>
              <a:ext uri="{FF2B5EF4-FFF2-40B4-BE49-F238E27FC236}">
                <a16:creationId xmlns:a16="http://schemas.microsoft.com/office/drawing/2014/main" id="{AB047297-A9FD-40A8-A76A-4F873270E010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Text Box 9">
            <a:extLst>
              <a:ext uri="{FF2B5EF4-FFF2-40B4-BE49-F238E27FC236}">
                <a16:creationId xmlns:a16="http://schemas.microsoft.com/office/drawing/2014/main" id="{38229F32-6A6E-7661-47EE-62000137FD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2286000"/>
            <a:ext cx="103927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dirty="0"/>
              <a:t>Press</a:t>
            </a:r>
            <a:endParaRPr lang="en-GB" altLang="en-US" dirty="0"/>
          </a:p>
        </p:txBody>
      </p:sp>
      <p:sp>
        <p:nvSpPr>
          <p:cNvPr id="17" name="Text Box 10">
            <a:extLst>
              <a:ext uri="{FF2B5EF4-FFF2-40B4-BE49-F238E27FC236}">
                <a16:creationId xmlns:a16="http://schemas.microsoft.com/office/drawing/2014/main" id="{67B460D8-1B19-CC1B-2880-B4E416DB3D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53676" y="2283998"/>
            <a:ext cx="64876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dirty="0"/>
              <a:t>Y =</a:t>
            </a:r>
            <a:endParaRPr lang="en-GB" altLang="en-US" dirty="0"/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66A93D0D-6FE6-BACB-1A52-9349622956F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991516" y="868680"/>
            <a:ext cx="1924319" cy="44583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43294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1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Personalizado 1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Equidad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366886FE-CDF7-48B4-A8F2-45D19DE436E0}" vid="{373654BB-9A06-437F-ADB5-89B4FE0E016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 4_IBAA</Template>
  <TotalTime>2869</TotalTime>
  <Words>1429</Words>
  <Application>Microsoft Office PowerPoint</Application>
  <PresentationFormat>On-screen Show (4:3)</PresentationFormat>
  <Paragraphs>307</Paragraphs>
  <Slides>16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3" baseType="lpstr">
      <vt:lpstr>Arial</vt:lpstr>
      <vt:lpstr>Calibri</vt:lpstr>
      <vt:lpstr>Cambria Math</vt:lpstr>
      <vt:lpstr>Comic Sans MS</vt:lpstr>
      <vt:lpstr>Times New Roman</vt:lpstr>
      <vt:lpstr>Wingdings 2</vt:lpstr>
      <vt:lpstr>Theme1</vt:lpstr>
      <vt:lpstr>Quadratic inequalities</vt:lpstr>
      <vt:lpstr>Quadratic inequalities</vt:lpstr>
      <vt:lpstr>Quadratic inequalities</vt:lpstr>
      <vt:lpstr>Quadratic inequalities</vt:lpstr>
      <vt:lpstr>PowerPoint Presentation</vt:lpstr>
      <vt:lpstr>PowerPoint Presentation</vt:lpstr>
      <vt:lpstr>PowerPoint Presentation</vt:lpstr>
      <vt:lpstr>Quadratic inequalities</vt:lpstr>
      <vt:lpstr>Quadratic inequalities</vt:lpstr>
      <vt:lpstr>Quadratic inequalities</vt:lpstr>
      <vt:lpstr>Quadratic inequalities</vt:lpstr>
      <vt:lpstr>Quadratic inequalities</vt:lpstr>
      <vt:lpstr>Quadratic inequalities</vt:lpstr>
      <vt:lpstr>Quadratic inequalities</vt:lpstr>
      <vt:lpstr>Quadratic inequalities</vt:lpstr>
      <vt:lpstr>PowerPoint Presentation</vt:lpstr>
    </vt:vector>
  </TitlesOfParts>
  <Company>CCSD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Mathssupport</dc:creator>
  <cp:lastModifiedBy>Orlando Hurtado</cp:lastModifiedBy>
  <cp:revision>35</cp:revision>
  <dcterms:created xsi:type="dcterms:W3CDTF">2020-09-20T16:20:12Z</dcterms:created>
  <dcterms:modified xsi:type="dcterms:W3CDTF">2023-07-24T06:00:14Z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ShowTimer">
    <vt:bool>true</vt:bool>
  </property>
  <property fmtid="{D5CDD505-2E9C-101B-9397-08002B2CF9AE}" pid="3" name="ShowPercent">
    <vt:bool>true</vt:bool>
  </property>
</Properties>
</file>