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24"/>
  </p:notesMasterIdLst>
  <p:handoutMasterIdLst>
    <p:handoutMasterId r:id="rId25"/>
  </p:handoutMasterIdLst>
  <p:sldIdLst>
    <p:sldId id="256" r:id="rId2"/>
    <p:sldId id="310" r:id="rId3"/>
    <p:sldId id="316" r:id="rId4"/>
    <p:sldId id="317" r:id="rId5"/>
    <p:sldId id="324" r:id="rId6"/>
    <p:sldId id="325" r:id="rId7"/>
    <p:sldId id="318" r:id="rId8"/>
    <p:sldId id="339" r:id="rId9"/>
    <p:sldId id="340" r:id="rId10"/>
    <p:sldId id="341" r:id="rId11"/>
    <p:sldId id="342" r:id="rId12"/>
    <p:sldId id="343" r:id="rId13"/>
    <p:sldId id="352" r:id="rId14"/>
    <p:sldId id="344" r:id="rId15"/>
    <p:sldId id="345" r:id="rId16"/>
    <p:sldId id="346" r:id="rId17"/>
    <p:sldId id="347" r:id="rId18"/>
    <p:sldId id="348" r:id="rId19"/>
    <p:sldId id="349" r:id="rId20"/>
    <p:sldId id="350" r:id="rId21"/>
    <p:sldId id="351" r:id="rId22"/>
    <p:sldId id="298" r:id="rId23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9" d="100"/>
          <a:sy n="69" d="100"/>
        </p:scale>
        <p:origin x="87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4A2F6F8-872E-4CF0-9603-E750CB492AFD}" type="slidenum">
              <a:rPr lang="ar-SA" sz="1200"/>
              <a:pPr/>
              <a:t>2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1954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11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605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12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0359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13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3182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14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4475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15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3058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16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0047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17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1675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18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887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19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7160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20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095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21B14FD-298D-4102-9465-80BD2F7FC5B8}" type="slidenum">
              <a:rPr lang="ar-SA" sz="1200"/>
              <a:pPr/>
              <a:t>3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5553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21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695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4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501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5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144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6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5046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BCDD7D6-6FF4-432F-8C8F-250CFDF65D7B}" type="slidenum">
              <a:rPr lang="ar-SA" sz="1200"/>
              <a:pPr/>
              <a:t>7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7553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8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827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9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3027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10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444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24 July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7/24/2023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43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2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GB" dirty="0"/>
              <a:t>Solving quadratic equations</a:t>
            </a:r>
            <a:br>
              <a:rPr lang="en-GB" dirty="0"/>
            </a:br>
            <a:r>
              <a:rPr lang="en-GB" sz="2700" dirty="0"/>
              <a:t>(Using GDC)</a:t>
            </a:r>
            <a:endParaRPr lang="en-US" dirty="0"/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685800" y="3200400"/>
            <a:ext cx="7391400" cy="1600200"/>
          </a:xfrm>
        </p:spPr>
        <p:txBody>
          <a:bodyPr>
            <a:normAutofit/>
          </a:bodyPr>
          <a:lstStyle/>
          <a:p>
            <a:pPr marL="633413" indent="-633413"/>
            <a:r>
              <a:rPr lang="en-US" dirty="0"/>
              <a:t>LO: Use the GDC to solve quadratic equations, either using the solver or graphically</a:t>
            </a:r>
            <a:endParaRPr lang="en-GB" dirty="0"/>
          </a:p>
          <a:p>
            <a:pPr marL="2743200" indent="-2743200" algn="l"/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77D54763-1F96-4BA9-A876-BD1D8FCE39E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EB0A3D31-EA98-44F5-9E49-9B7C711DFB0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80B568-274A-34AF-0C77-E452ACC7E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F365E-C50D-46B0-8446-7C5A99D18D60}" type="datetime3">
              <a:rPr lang="en-US" smtClean="0"/>
              <a:t>24 July 2023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173163" y="116632"/>
            <a:ext cx="7772400" cy="762000"/>
          </a:xfrm>
        </p:spPr>
        <p:txBody>
          <a:bodyPr/>
          <a:lstStyle/>
          <a:p>
            <a:pPr algn="l">
              <a:defRPr/>
            </a:pPr>
            <a:r>
              <a:rPr lang="en-GB" dirty="0"/>
              <a:t>Using the GDC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304800" y="1055004"/>
            <a:ext cx="40575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Solve the quadratic equation:</a:t>
            </a:r>
          </a:p>
        </p:txBody>
      </p:sp>
      <p:sp>
        <p:nvSpPr>
          <p:cNvPr id="615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/>
          </a:p>
        </p:txBody>
      </p:sp>
      <p:sp>
        <p:nvSpPr>
          <p:cNvPr id="23" name="11 Rectángulo"/>
          <p:cNvSpPr>
            <a:spLocks noChangeArrowheads="1"/>
          </p:cNvSpPr>
          <p:nvPr/>
        </p:nvSpPr>
        <p:spPr bwMode="auto">
          <a:xfrm>
            <a:off x="603266" y="2525673"/>
            <a:ext cx="35115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Press APPS</a:t>
            </a: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572452" y="1653254"/>
            <a:ext cx="2279598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/>
              <a:t>3</a:t>
            </a:r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dirty="0"/>
              <a:t> + 2</a:t>
            </a:r>
            <a:r>
              <a:rPr lang="en-GB" i="1" dirty="0"/>
              <a:t>x</a:t>
            </a:r>
            <a:r>
              <a:rPr lang="en-GB" dirty="0"/>
              <a:t> – 11 = 0</a:t>
            </a:r>
          </a:p>
        </p:txBody>
      </p:sp>
      <p:sp>
        <p:nvSpPr>
          <p:cNvPr id="11" name="11 Rectángulo"/>
          <p:cNvSpPr>
            <a:spLocks noChangeArrowheads="1"/>
          </p:cNvSpPr>
          <p:nvPr/>
        </p:nvSpPr>
        <p:spPr bwMode="auto">
          <a:xfrm>
            <a:off x="577793" y="2936427"/>
            <a:ext cx="35115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Press 9 PolySmlt2</a:t>
            </a:r>
          </a:p>
        </p:txBody>
      </p:sp>
      <p:sp>
        <p:nvSpPr>
          <p:cNvPr id="14" name="11 Rectángulo"/>
          <p:cNvSpPr>
            <a:spLocks noChangeArrowheads="1"/>
          </p:cNvSpPr>
          <p:nvPr/>
        </p:nvSpPr>
        <p:spPr bwMode="auto">
          <a:xfrm>
            <a:off x="576212" y="3347181"/>
            <a:ext cx="42243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Press 1 Polynomial root finder</a:t>
            </a:r>
          </a:p>
        </p:txBody>
      </p:sp>
      <p:sp>
        <p:nvSpPr>
          <p:cNvPr id="10" name="Rectangle 9">
            <a:hlinkClick r:id="rId3"/>
            <a:extLst>
              <a:ext uri="{FF2B5EF4-FFF2-40B4-BE49-F238E27FC236}">
                <a16:creationId xmlns:a16="http://schemas.microsoft.com/office/drawing/2014/main" id="{8737EAA7-D0CE-4B05-B661-2B4BBAF026E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3"/>
            <a:extLst>
              <a:ext uri="{FF2B5EF4-FFF2-40B4-BE49-F238E27FC236}">
                <a16:creationId xmlns:a16="http://schemas.microsoft.com/office/drawing/2014/main" id="{24E45C03-07DC-4B03-BE4A-5BC126469C69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98A9FEF-33A8-A7F4-A0EF-C5AAB9CCE3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3640" y="228600"/>
            <a:ext cx="2473910" cy="5687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054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173163" y="116632"/>
            <a:ext cx="7772400" cy="762000"/>
          </a:xfrm>
        </p:spPr>
        <p:txBody>
          <a:bodyPr/>
          <a:lstStyle/>
          <a:p>
            <a:pPr algn="l">
              <a:defRPr/>
            </a:pPr>
            <a:r>
              <a:rPr lang="en-GB" dirty="0"/>
              <a:t>Using the GDC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304800" y="1055004"/>
            <a:ext cx="40575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Solve the quadratic equation:</a:t>
            </a:r>
          </a:p>
        </p:txBody>
      </p:sp>
      <p:sp>
        <p:nvSpPr>
          <p:cNvPr id="615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/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572452" y="1653254"/>
            <a:ext cx="2279598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/>
              <a:t>3</a:t>
            </a:r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dirty="0"/>
              <a:t> + 2</a:t>
            </a:r>
            <a:r>
              <a:rPr lang="en-GB" i="1" dirty="0"/>
              <a:t>x</a:t>
            </a:r>
            <a:r>
              <a:rPr lang="en-GB" dirty="0"/>
              <a:t> – 11 = 0</a:t>
            </a:r>
          </a:p>
        </p:txBody>
      </p:sp>
      <p:sp>
        <p:nvSpPr>
          <p:cNvPr id="14" name="11 Rectángulo"/>
          <p:cNvSpPr>
            <a:spLocks noChangeArrowheads="1"/>
          </p:cNvSpPr>
          <p:nvPr/>
        </p:nvSpPr>
        <p:spPr bwMode="auto">
          <a:xfrm>
            <a:off x="603266" y="3759423"/>
            <a:ext cx="29231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ORDER Press 2</a:t>
            </a:r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E437B1C7-0A88-4925-AFE2-7FA1754002B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44D098F5-EC14-4F34-8A9C-FD09A09A9FF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994FC0B-F0A9-59BA-8958-91F711CDC0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3640" y="228600"/>
            <a:ext cx="2467044" cy="5687568"/>
          </a:xfrm>
          <a:prstGeom prst="rect">
            <a:avLst/>
          </a:prstGeom>
        </p:spPr>
      </p:pic>
      <p:sp>
        <p:nvSpPr>
          <p:cNvPr id="5" name="11 Rectángulo">
            <a:extLst>
              <a:ext uri="{FF2B5EF4-FFF2-40B4-BE49-F238E27FC236}">
                <a16:creationId xmlns:a16="http://schemas.microsoft.com/office/drawing/2014/main" id="{30A0DF48-E30A-4022-BA35-6276267EC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66" y="2525673"/>
            <a:ext cx="35115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Press APPS</a:t>
            </a:r>
          </a:p>
        </p:txBody>
      </p:sp>
      <p:sp>
        <p:nvSpPr>
          <p:cNvPr id="8" name="11 Rectángulo">
            <a:extLst>
              <a:ext uri="{FF2B5EF4-FFF2-40B4-BE49-F238E27FC236}">
                <a16:creationId xmlns:a16="http://schemas.microsoft.com/office/drawing/2014/main" id="{B1429626-9701-037E-A6B6-A9699FA82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793" y="2936427"/>
            <a:ext cx="35115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Press 9 PolySmlt2</a:t>
            </a:r>
          </a:p>
        </p:txBody>
      </p:sp>
      <p:sp>
        <p:nvSpPr>
          <p:cNvPr id="9" name="11 Rectángulo">
            <a:extLst>
              <a:ext uri="{FF2B5EF4-FFF2-40B4-BE49-F238E27FC236}">
                <a16:creationId xmlns:a16="http://schemas.microsoft.com/office/drawing/2014/main" id="{404CFD74-6D99-1FD7-31DE-BE031D275F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212" y="3347181"/>
            <a:ext cx="42243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Press 1 Polynomial root finder</a:t>
            </a:r>
          </a:p>
        </p:txBody>
      </p:sp>
      <p:sp>
        <p:nvSpPr>
          <p:cNvPr id="10" name="11 Rectángulo">
            <a:extLst>
              <a:ext uri="{FF2B5EF4-FFF2-40B4-BE49-F238E27FC236}">
                <a16:creationId xmlns:a16="http://schemas.microsoft.com/office/drawing/2014/main" id="{DAAA2812-EA8C-2520-4E4C-D5A4226716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765509"/>
            <a:ext cx="24545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Press F5 NEXT</a:t>
            </a:r>
          </a:p>
        </p:txBody>
      </p:sp>
    </p:spTree>
    <p:extLst>
      <p:ext uri="{BB962C8B-B14F-4D97-AF65-F5344CB8AC3E}">
        <p14:creationId xmlns:p14="http://schemas.microsoft.com/office/powerpoint/2010/main" val="1643910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173163" y="116632"/>
            <a:ext cx="7772400" cy="762000"/>
          </a:xfrm>
        </p:spPr>
        <p:txBody>
          <a:bodyPr/>
          <a:lstStyle/>
          <a:p>
            <a:pPr algn="l">
              <a:defRPr/>
            </a:pPr>
            <a:r>
              <a:rPr lang="en-GB" dirty="0"/>
              <a:t>Using the GDC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304800" y="1055004"/>
            <a:ext cx="40575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Solve the quadratic equation:</a:t>
            </a:r>
          </a:p>
        </p:txBody>
      </p:sp>
      <p:sp>
        <p:nvSpPr>
          <p:cNvPr id="615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/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572452" y="1653254"/>
            <a:ext cx="2279598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/>
              <a:t>3</a:t>
            </a:r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dirty="0"/>
              <a:t> + 2</a:t>
            </a:r>
            <a:r>
              <a:rPr lang="en-GB" i="1" dirty="0"/>
              <a:t>x</a:t>
            </a:r>
            <a:r>
              <a:rPr lang="en-GB" dirty="0"/>
              <a:t> – 11 = 0</a:t>
            </a:r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DD38E9A9-563E-4B78-8498-787B9A8000B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3"/>
            <a:extLst>
              <a:ext uri="{FF2B5EF4-FFF2-40B4-BE49-F238E27FC236}">
                <a16:creationId xmlns:a16="http://schemas.microsoft.com/office/drawing/2014/main" id="{6106855C-7AA7-45E6-BD56-FDB5BCBCB65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11 Rectángulo">
            <a:extLst>
              <a:ext uri="{FF2B5EF4-FFF2-40B4-BE49-F238E27FC236}">
                <a16:creationId xmlns:a16="http://schemas.microsoft.com/office/drawing/2014/main" id="{FF6C9503-837D-7A27-6EE7-F73FCF2BA0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719" y="4166073"/>
            <a:ext cx="30102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/>
              <a:t>Enter the coefficients</a:t>
            </a:r>
            <a:endParaRPr lang="en-GB" dirty="0"/>
          </a:p>
        </p:txBody>
      </p:sp>
      <p:sp>
        <p:nvSpPr>
          <p:cNvPr id="6" name="11 Rectángulo">
            <a:extLst>
              <a:ext uri="{FF2B5EF4-FFF2-40B4-BE49-F238E27FC236}">
                <a16:creationId xmlns:a16="http://schemas.microsoft.com/office/drawing/2014/main" id="{9F12CBC3-26D7-E0F1-1FF8-F26E964E68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792" y="4912800"/>
            <a:ext cx="417238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/>
              <a:t>Press F5 SOLVE to solve the equation  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A1FA304-EFCB-0D9D-D742-CB4C255F56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3640" y="228600"/>
            <a:ext cx="2453221" cy="5687568"/>
          </a:xfrm>
          <a:prstGeom prst="rect">
            <a:avLst/>
          </a:prstGeom>
        </p:spPr>
      </p:pic>
      <p:sp>
        <p:nvSpPr>
          <p:cNvPr id="7" name="11 Rectángulo">
            <a:extLst>
              <a:ext uri="{FF2B5EF4-FFF2-40B4-BE49-F238E27FC236}">
                <a16:creationId xmlns:a16="http://schemas.microsoft.com/office/drawing/2014/main" id="{E4B10A20-C3E4-969B-A0C2-3BFD1EEED4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66" y="3759423"/>
            <a:ext cx="29231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ORDER Press 2</a:t>
            </a:r>
          </a:p>
        </p:txBody>
      </p:sp>
      <p:sp>
        <p:nvSpPr>
          <p:cNvPr id="8" name="11 Rectángulo">
            <a:extLst>
              <a:ext uri="{FF2B5EF4-FFF2-40B4-BE49-F238E27FC236}">
                <a16:creationId xmlns:a16="http://schemas.microsoft.com/office/drawing/2014/main" id="{522DB217-212D-7346-381C-E87C7B8E39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66" y="2525673"/>
            <a:ext cx="35115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Press APPS</a:t>
            </a:r>
          </a:p>
        </p:txBody>
      </p:sp>
      <p:sp>
        <p:nvSpPr>
          <p:cNvPr id="9" name="11 Rectángulo">
            <a:extLst>
              <a:ext uri="{FF2B5EF4-FFF2-40B4-BE49-F238E27FC236}">
                <a16:creationId xmlns:a16="http://schemas.microsoft.com/office/drawing/2014/main" id="{AAF828E4-A43C-40C2-8E3A-5F54A3BD30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793" y="2936427"/>
            <a:ext cx="35115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Press 9 PolySmlt2</a:t>
            </a:r>
          </a:p>
        </p:txBody>
      </p:sp>
      <p:sp>
        <p:nvSpPr>
          <p:cNvPr id="10" name="11 Rectángulo">
            <a:extLst>
              <a:ext uri="{FF2B5EF4-FFF2-40B4-BE49-F238E27FC236}">
                <a16:creationId xmlns:a16="http://schemas.microsoft.com/office/drawing/2014/main" id="{A7A676AE-85A3-6E7D-E57F-D661ADE81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212" y="3347181"/>
            <a:ext cx="42243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Press 1 Polynomial root finder</a:t>
            </a:r>
          </a:p>
        </p:txBody>
      </p:sp>
      <p:sp>
        <p:nvSpPr>
          <p:cNvPr id="13" name="11 Rectángulo">
            <a:extLst>
              <a:ext uri="{FF2B5EF4-FFF2-40B4-BE49-F238E27FC236}">
                <a16:creationId xmlns:a16="http://schemas.microsoft.com/office/drawing/2014/main" id="{AFA3B6F1-59E3-047B-2D23-1313B17874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765509"/>
            <a:ext cx="24545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Press F5 NEXT</a:t>
            </a:r>
          </a:p>
        </p:txBody>
      </p:sp>
      <p:sp>
        <p:nvSpPr>
          <p:cNvPr id="19" name="11 Rectángulo">
            <a:extLst>
              <a:ext uri="{FF2B5EF4-FFF2-40B4-BE49-F238E27FC236}">
                <a16:creationId xmlns:a16="http://schemas.microsoft.com/office/drawing/2014/main" id="{7CFDDB32-19C8-B6E4-6CA9-F546EC445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3718" y="4162119"/>
            <a:ext cx="5057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/>
              <a:t>3</a:t>
            </a:r>
            <a:endParaRPr lang="en-GB" dirty="0"/>
          </a:p>
        </p:txBody>
      </p:sp>
      <p:sp>
        <p:nvSpPr>
          <p:cNvPr id="20" name="11 Rectángulo">
            <a:extLst>
              <a:ext uri="{FF2B5EF4-FFF2-40B4-BE49-F238E27FC236}">
                <a16:creationId xmlns:a16="http://schemas.microsoft.com/office/drawing/2014/main" id="{79E26C6F-B87E-1974-98F3-A478AC944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2375" y="4162119"/>
            <a:ext cx="10139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/>
              <a:t>Enter</a:t>
            </a:r>
            <a:endParaRPr lang="en-GB" dirty="0"/>
          </a:p>
        </p:txBody>
      </p:sp>
      <p:sp>
        <p:nvSpPr>
          <p:cNvPr id="21" name="11 Rectángulo">
            <a:extLst>
              <a:ext uri="{FF2B5EF4-FFF2-40B4-BE49-F238E27FC236}">
                <a16:creationId xmlns:a16="http://schemas.microsoft.com/office/drawing/2014/main" id="{ED98BE64-3022-E01A-4574-9D98FD1172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7817" y="4517922"/>
            <a:ext cx="5512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/>
              <a:t>11</a:t>
            </a:r>
            <a:endParaRPr lang="en-GB" dirty="0"/>
          </a:p>
        </p:txBody>
      </p:sp>
      <p:sp>
        <p:nvSpPr>
          <p:cNvPr id="22" name="11 Rectángulo">
            <a:extLst>
              <a:ext uri="{FF2B5EF4-FFF2-40B4-BE49-F238E27FC236}">
                <a16:creationId xmlns:a16="http://schemas.microsoft.com/office/drawing/2014/main" id="{85461945-A6A4-A10E-83D9-F638CBCEFE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8466" y="4532868"/>
            <a:ext cx="3883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/>
              <a:t>2</a:t>
            </a:r>
            <a:endParaRPr lang="en-GB" dirty="0"/>
          </a:p>
        </p:txBody>
      </p:sp>
      <p:sp>
        <p:nvSpPr>
          <p:cNvPr id="24" name="11 Rectángulo">
            <a:extLst>
              <a:ext uri="{FF2B5EF4-FFF2-40B4-BE49-F238E27FC236}">
                <a16:creationId xmlns:a16="http://schemas.microsoft.com/office/drawing/2014/main" id="{0FAAD007-C226-862A-F53F-222E86BF92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338" y="4517923"/>
            <a:ext cx="10139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/>
              <a:t>Enter</a:t>
            </a:r>
            <a:endParaRPr lang="en-GB" dirty="0"/>
          </a:p>
        </p:txBody>
      </p:sp>
      <p:sp>
        <p:nvSpPr>
          <p:cNvPr id="25" name="11 Rectángulo">
            <a:extLst>
              <a:ext uri="{FF2B5EF4-FFF2-40B4-BE49-F238E27FC236}">
                <a16:creationId xmlns:a16="http://schemas.microsoft.com/office/drawing/2014/main" id="{1C6B1968-ABD7-686D-AB9C-A5F67A95DD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4268" y="4530700"/>
            <a:ext cx="10139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/>
              <a:t>Enter</a:t>
            </a:r>
            <a:endParaRPr lang="en-GB" dirty="0"/>
          </a:p>
        </p:txBody>
      </p:sp>
      <p:sp>
        <p:nvSpPr>
          <p:cNvPr id="26" name="11 Rectángulo">
            <a:extLst>
              <a:ext uri="{FF2B5EF4-FFF2-40B4-BE49-F238E27FC236}">
                <a16:creationId xmlns:a16="http://schemas.microsoft.com/office/drawing/2014/main" id="{5B745F78-6D2A-2DD7-1AFB-40E665EA6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3372" y="4497843"/>
            <a:ext cx="10139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/>
              <a:t>Enter</a:t>
            </a:r>
            <a:endParaRPr lang="en-GB" dirty="0"/>
          </a:p>
        </p:txBody>
      </p:sp>
      <p:sp>
        <p:nvSpPr>
          <p:cNvPr id="27" name="11 Rectángulo">
            <a:extLst>
              <a:ext uri="{FF2B5EF4-FFF2-40B4-BE49-F238E27FC236}">
                <a16:creationId xmlns:a16="http://schemas.microsoft.com/office/drawing/2014/main" id="{2D709CFB-25DD-2624-CA88-5548D38386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8934" y="4517923"/>
            <a:ext cx="10139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/>
              <a:t>Enter</a:t>
            </a:r>
            <a:endParaRPr lang="en-GB" dirty="0"/>
          </a:p>
        </p:txBody>
      </p:sp>
      <p:sp>
        <p:nvSpPr>
          <p:cNvPr id="28" name="11 Rectángulo">
            <a:extLst>
              <a:ext uri="{FF2B5EF4-FFF2-40B4-BE49-F238E27FC236}">
                <a16:creationId xmlns:a16="http://schemas.microsoft.com/office/drawing/2014/main" id="{DFA12216-AC41-6210-6A69-050E10C8F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327" y="4526480"/>
            <a:ext cx="5057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/>
              <a:t>+</a:t>
            </a:r>
            <a:endParaRPr lang="en-GB" dirty="0"/>
          </a:p>
        </p:txBody>
      </p:sp>
      <p:sp>
        <p:nvSpPr>
          <p:cNvPr id="29" name="11 Rectángulo">
            <a:extLst>
              <a:ext uri="{FF2B5EF4-FFF2-40B4-BE49-F238E27FC236}">
                <a16:creationId xmlns:a16="http://schemas.microsoft.com/office/drawing/2014/main" id="{63B24CF0-7BDD-E2EA-ABDA-10EDEE3366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4792" y="4494473"/>
            <a:ext cx="5057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–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7D979742-1ECB-967A-9A54-6FE297CF3D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63640" y="228600"/>
            <a:ext cx="2472326" cy="5687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338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9" grpId="0"/>
      <p:bldP spid="20" grpId="0"/>
      <p:bldP spid="21" grpId="0"/>
      <p:bldP spid="22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173163" y="116632"/>
            <a:ext cx="7772400" cy="762000"/>
          </a:xfrm>
        </p:spPr>
        <p:txBody>
          <a:bodyPr/>
          <a:lstStyle/>
          <a:p>
            <a:pPr algn="l">
              <a:defRPr/>
            </a:pPr>
            <a:r>
              <a:rPr lang="en-GB" dirty="0"/>
              <a:t>Using the GDC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304800" y="1055004"/>
            <a:ext cx="40575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Solve the quadratic equation:</a:t>
            </a:r>
          </a:p>
        </p:txBody>
      </p:sp>
      <p:sp>
        <p:nvSpPr>
          <p:cNvPr id="615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/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572452" y="1653254"/>
            <a:ext cx="2279598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/>
              <a:t>3</a:t>
            </a:r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dirty="0"/>
              <a:t> + 2</a:t>
            </a:r>
            <a:r>
              <a:rPr lang="en-GB" i="1" dirty="0"/>
              <a:t>x</a:t>
            </a:r>
            <a:r>
              <a:rPr lang="en-GB" dirty="0"/>
              <a:t> – 11 = 0</a:t>
            </a:r>
          </a:p>
        </p:txBody>
      </p:sp>
      <p:sp>
        <p:nvSpPr>
          <p:cNvPr id="15" name="11 Rectángulo"/>
          <p:cNvSpPr>
            <a:spLocks noChangeArrowheads="1"/>
          </p:cNvSpPr>
          <p:nvPr/>
        </p:nvSpPr>
        <p:spPr bwMode="auto">
          <a:xfrm>
            <a:off x="674225" y="5703639"/>
            <a:ext cx="43329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You have the two solutions</a:t>
            </a:r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DD38E9A9-563E-4B78-8498-787B9A8000B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3"/>
            <a:extLst>
              <a:ext uri="{FF2B5EF4-FFF2-40B4-BE49-F238E27FC236}">
                <a16:creationId xmlns:a16="http://schemas.microsoft.com/office/drawing/2014/main" id="{6106855C-7AA7-45E6-BD56-FDB5BCBCB65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11 Rectángulo">
            <a:extLst>
              <a:ext uri="{FF2B5EF4-FFF2-40B4-BE49-F238E27FC236}">
                <a16:creationId xmlns:a16="http://schemas.microsoft.com/office/drawing/2014/main" id="{9F12CBC3-26D7-E0F1-1FF8-F26E964E68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792" y="4912800"/>
            <a:ext cx="417238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/>
              <a:t>Press F5 SOLVE to solve the equation  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59B6F76-22FB-EEAA-8D10-5F9906870B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3640" y="228600"/>
            <a:ext cx="2444445" cy="5687568"/>
          </a:xfrm>
          <a:prstGeom prst="rect">
            <a:avLst/>
          </a:prstGeom>
        </p:spPr>
      </p:pic>
      <p:sp>
        <p:nvSpPr>
          <p:cNvPr id="14" name="11 Rectángulo">
            <a:extLst>
              <a:ext uri="{FF2B5EF4-FFF2-40B4-BE49-F238E27FC236}">
                <a16:creationId xmlns:a16="http://schemas.microsoft.com/office/drawing/2014/main" id="{C30D08D5-C250-07F1-85E6-9B5F2FD961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718" y="4166073"/>
            <a:ext cx="46990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/>
              <a:t>Enter the coefficients</a:t>
            </a:r>
            <a:endParaRPr lang="en-GB" dirty="0"/>
          </a:p>
        </p:txBody>
      </p:sp>
      <p:sp>
        <p:nvSpPr>
          <p:cNvPr id="23" name="11 Rectángulo">
            <a:extLst>
              <a:ext uri="{FF2B5EF4-FFF2-40B4-BE49-F238E27FC236}">
                <a16:creationId xmlns:a16="http://schemas.microsoft.com/office/drawing/2014/main" id="{41DCBFB4-21D7-D433-508F-1EF1DFE4E7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66" y="3759423"/>
            <a:ext cx="29231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ORDER Press 2</a:t>
            </a:r>
          </a:p>
        </p:txBody>
      </p:sp>
      <p:sp>
        <p:nvSpPr>
          <p:cNvPr id="30" name="11 Rectángulo">
            <a:extLst>
              <a:ext uri="{FF2B5EF4-FFF2-40B4-BE49-F238E27FC236}">
                <a16:creationId xmlns:a16="http://schemas.microsoft.com/office/drawing/2014/main" id="{1B8695A9-3337-208D-B95A-A26FAA4D4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66" y="2525673"/>
            <a:ext cx="35115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Press APPS</a:t>
            </a:r>
          </a:p>
        </p:txBody>
      </p:sp>
      <p:sp>
        <p:nvSpPr>
          <p:cNvPr id="31" name="11 Rectángulo">
            <a:extLst>
              <a:ext uri="{FF2B5EF4-FFF2-40B4-BE49-F238E27FC236}">
                <a16:creationId xmlns:a16="http://schemas.microsoft.com/office/drawing/2014/main" id="{485A6823-34EE-8306-369B-1B04D8EFBE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793" y="2936427"/>
            <a:ext cx="35115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Press 9 PolySmlt2</a:t>
            </a:r>
          </a:p>
        </p:txBody>
      </p:sp>
      <p:sp>
        <p:nvSpPr>
          <p:cNvPr id="32" name="11 Rectángulo">
            <a:extLst>
              <a:ext uri="{FF2B5EF4-FFF2-40B4-BE49-F238E27FC236}">
                <a16:creationId xmlns:a16="http://schemas.microsoft.com/office/drawing/2014/main" id="{D49A7F85-E9FC-6EF0-E557-5741340B81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212" y="3347181"/>
            <a:ext cx="42243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Press 1 Polynomial root finder</a:t>
            </a:r>
          </a:p>
        </p:txBody>
      </p:sp>
      <p:sp>
        <p:nvSpPr>
          <p:cNvPr id="33" name="11 Rectángulo">
            <a:extLst>
              <a:ext uri="{FF2B5EF4-FFF2-40B4-BE49-F238E27FC236}">
                <a16:creationId xmlns:a16="http://schemas.microsoft.com/office/drawing/2014/main" id="{B4E58650-9F57-3B53-7C9F-C9B3CE407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765509"/>
            <a:ext cx="24545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Press F5 NEXT</a:t>
            </a:r>
          </a:p>
        </p:txBody>
      </p:sp>
      <p:sp>
        <p:nvSpPr>
          <p:cNvPr id="34" name="11 Rectángulo">
            <a:extLst>
              <a:ext uri="{FF2B5EF4-FFF2-40B4-BE49-F238E27FC236}">
                <a16:creationId xmlns:a16="http://schemas.microsoft.com/office/drawing/2014/main" id="{9E871D84-A115-4D15-BA66-D97B3D981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3718" y="4162119"/>
            <a:ext cx="5057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/>
              <a:t>3</a:t>
            </a:r>
            <a:endParaRPr lang="en-GB" dirty="0"/>
          </a:p>
        </p:txBody>
      </p:sp>
      <p:sp>
        <p:nvSpPr>
          <p:cNvPr id="35" name="11 Rectángulo">
            <a:extLst>
              <a:ext uri="{FF2B5EF4-FFF2-40B4-BE49-F238E27FC236}">
                <a16:creationId xmlns:a16="http://schemas.microsoft.com/office/drawing/2014/main" id="{86840B9D-5A28-CF21-C68D-44AC15135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2375" y="4162119"/>
            <a:ext cx="10139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/>
              <a:t>Enter</a:t>
            </a:r>
            <a:endParaRPr lang="en-GB" dirty="0"/>
          </a:p>
        </p:txBody>
      </p:sp>
      <p:sp>
        <p:nvSpPr>
          <p:cNvPr id="36" name="11 Rectángulo">
            <a:extLst>
              <a:ext uri="{FF2B5EF4-FFF2-40B4-BE49-F238E27FC236}">
                <a16:creationId xmlns:a16="http://schemas.microsoft.com/office/drawing/2014/main" id="{F02706DF-2602-540C-CA32-0072CBAC8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7817" y="4517922"/>
            <a:ext cx="5512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/>
              <a:t>11</a:t>
            </a:r>
            <a:endParaRPr lang="en-GB" dirty="0"/>
          </a:p>
        </p:txBody>
      </p:sp>
      <p:sp>
        <p:nvSpPr>
          <p:cNvPr id="37" name="11 Rectángulo">
            <a:extLst>
              <a:ext uri="{FF2B5EF4-FFF2-40B4-BE49-F238E27FC236}">
                <a16:creationId xmlns:a16="http://schemas.microsoft.com/office/drawing/2014/main" id="{15361DCA-4F4D-9628-9CE5-7C86600D31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8466" y="4532868"/>
            <a:ext cx="3883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/>
              <a:t>2</a:t>
            </a:r>
            <a:endParaRPr lang="en-GB" dirty="0"/>
          </a:p>
        </p:txBody>
      </p:sp>
      <p:sp>
        <p:nvSpPr>
          <p:cNvPr id="38" name="11 Rectángulo">
            <a:extLst>
              <a:ext uri="{FF2B5EF4-FFF2-40B4-BE49-F238E27FC236}">
                <a16:creationId xmlns:a16="http://schemas.microsoft.com/office/drawing/2014/main" id="{D2365711-D132-2AC3-06B5-4755F0CB0F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338" y="4517923"/>
            <a:ext cx="10139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/>
              <a:t>Enter</a:t>
            </a:r>
            <a:endParaRPr lang="en-GB" dirty="0"/>
          </a:p>
        </p:txBody>
      </p:sp>
      <p:sp>
        <p:nvSpPr>
          <p:cNvPr id="39" name="11 Rectángulo">
            <a:extLst>
              <a:ext uri="{FF2B5EF4-FFF2-40B4-BE49-F238E27FC236}">
                <a16:creationId xmlns:a16="http://schemas.microsoft.com/office/drawing/2014/main" id="{1649721B-4B24-D5D2-C112-85B3B08C4B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4268" y="4530700"/>
            <a:ext cx="10139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/>
              <a:t>Enter</a:t>
            </a:r>
            <a:endParaRPr lang="en-GB" dirty="0"/>
          </a:p>
        </p:txBody>
      </p:sp>
      <p:sp>
        <p:nvSpPr>
          <p:cNvPr id="40" name="11 Rectángulo">
            <a:extLst>
              <a:ext uri="{FF2B5EF4-FFF2-40B4-BE49-F238E27FC236}">
                <a16:creationId xmlns:a16="http://schemas.microsoft.com/office/drawing/2014/main" id="{3F020C1A-3A92-290E-D724-132C380EC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3372" y="4497843"/>
            <a:ext cx="10139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/>
              <a:t>Enter</a:t>
            </a:r>
            <a:endParaRPr lang="en-GB" dirty="0"/>
          </a:p>
        </p:txBody>
      </p:sp>
      <p:sp>
        <p:nvSpPr>
          <p:cNvPr id="41" name="11 Rectángulo">
            <a:extLst>
              <a:ext uri="{FF2B5EF4-FFF2-40B4-BE49-F238E27FC236}">
                <a16:creationId xmlns:a16="http://schemas.microsoft.com/office/drawing/2014/main" id="{5DD24290-91BE-6089-7FB1-AD55DDFA97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8934" y="4517923"/>
            <a:ext cx="10139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/>
              <a:t>Enter</a:t>
            </a:r>
            <a:endParaRPr lang="en-GB" dirty="0"/>
          </a:p>
        </p:txBody>
      </p:sp>
      <p:sp>
        <p:nvSpPr>
          <p:cNvPr id="42" name="11 Rectángulo">
            <a:extLst>
              <a:ext uri="{FF2B5EF4-FFF2-40B4-BE49-F238E27FC236}">
                <a16:creationId xmlns:a16="http://schemas.microsoft.com/office/drawing/2014/main" id="{CF457EFB-5411-7F00-857C-5B0BAFAB38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327" y="4526480"/>
            <a:ext cx="5057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/>
              <a:t>+</a:t>
            </a:r>
            <a:endParaRPr lang="en-GB" dirty="0"/>
          </a:p>
        </p:txBody>
      </p:sp>
      <p:sp>
        <p:nvSpPr>
          <p:cNvPr id="43" name="11 Rectángulo">
            <a:extLst>
              <a:ext uri="{FF2B5EF4-FFF2-40B4-BE49-F238E27FC236}">
                <a16:creationId xmlns:a16="http://schemas.microsoft.com/office/drawing/2014/main" id="{1CB7EEA2-B264-D89F-264C-1C729D2875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4792" y="4494473"/>
            <a:ext cx="5057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–</a:t>
            </a:r>
          </a:p>
        </p:txBody>
      </p:sp>
    </p:spTree>
    <p:extLst>
      <p:ext uri="{BB962C8B-B14F-4D97-AF65-F5344CB8AC3E}">
        <p14:creationId xmlns:p14="http://schemas.microsoft.com/office/powerpoint/2010/main" val="3037028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173163" y="116632"/>
            <a:ext cx="7772400" cy="762000"/>
          </a:xfrm>
        </p:spPr>
        <p:txBody>
          <a:bodyPr/>
          <a:lstStyle/>
          <a:p>
            <a:pPr algn="l">
              <a:defRPr/>
            </a:pPr>
            <a:r>
              <a:rPr lang="en-GB" dirty="0"/>
              <a:t>Using the GDC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304800" y="1055004"/>
            <a:ext cx="40575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Solve the quadratic equation:</a:t>
            </a:r>
          </a:p>
        </p:txBody>
      </p:sp>
      <p:sp>
        <p:nvSpPr>
          <p:cNvPr id="615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/>
          </a:p>
        </p:txBody>
      </p:sp>
      <p:sp>
        <p:nvSpPr>
          <p:cNvPr id="23" name="11 Rectángulo"/>
          <p:cNvSpPr>
            <a:spLocks noChangeArrowheads="1"/>
          </p:cNvSpPr>
          <p:nvPr/>
        </p:nvSpPr>
        <p:spPr bwMode="auto">
          <a:xfrm>
            <a:off x="3305417" y="2391271"/>
            <a:ext cx="32111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2000" dirty="0">
                <a:solidFill>
                  <a:srgbClr val="FF0000"/>
                </a:solidFill>
              </a:rPr>
              <a:t>Expanding brackets</a:t>
            </a: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572452" y="1653254"/>
            <a:ext cx="2965877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/>
              <a:t>3(</a:t>
            </a:r>
            <a:r>
              <a:rPr lang="en-GB" i="1" dirty="0"/>
              <a:t>x </a:t>
            </a:r>
            <a:r>
              <a:rPr lang="en-GB" dirty="0"/>
              <a:t>– 1) + </a:t>
            </a:r>
            <a:r>
              <a:rPr lang="en-GB" i="1" dirty="0"/>
              <a:t>x</a:t>
            </a:r>
            <a:r>
              <a:rPr lang="en-GB" dirty="0"/>
              <a:t>(</a:t>
            </a:r>
            <a:r>
              <a:rPr lang="en-GB" i="1" dirty="0"/>
              <a:t>x </a:t>
            </a:r>
            <a:r>
              <a:rPr lang="en-GB" dirty="0"/>
              <a:t>+ 2) = 3</a:t>
            </a:r>
          </a:p>
        </p:txBody>
      </p:sp>
      <p:sp>
        <p:nvSpPr>
          <p:cNvPr id="11" name="11 Rectángulo"/>
          <p:cNvSpPr>
            <a:spLocks noChangeArrowheads="1"/>
          </p:cNvSpPr>
          <p:nvPr/>
        </p:nvSpPr>
        <p:spPr bwMode="auto">
          <a:xfrm>
            <a:off x="3282108" y="2898455"/>
            <a:ext cx="29643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2000" dirty="0">
                <a:solidFill>
                  <a:srgbClr val="FF0000"/>
                </a:solidFill>
              </a:rPr>
              <a:t>Collecting like terms</a:t>
            </a:r>
          </a:p>
        </p:txBody>
      </p:sp>
      <p:sp>
        <p:nvSpPr>
          <p:cNvPr id="14" name="11 Rectángulo"/>
          <p:cNvSpPr>
            <a:spLocks noChangeArrowheads="1"/>
          </p:cNvSpPr>
          <p:nvPr/>
        </p:nvSpPr>
        <p:spPr bwMode="auto">
          <a:xfrm>
            <a:off x="3313411" y="3390256"/>
            <a:ext cx="328317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2000" dirty="0">
                <a:solidFill>
                  <a:srgbClr val="FF0000"/>
                </a:solidFill>
              </a:rPr>
              <a:t>Making the RHS zero</a:t>
            </a:r>
          </a:p>
        </p:txBody>
      </p:sp>
      <p:sp>
        <p:nvSpPr>
          <p:cNvPr id="15" name="11 Rectángulo"/>
          <p:cNvSpPr>
            <a:spLocks noChangeArrowheads="1"/>
          </p:cNvSpPr>
          <p:nvPr/>
        </p:nvSpPr>
        <p:spPr bwMode="auto">
          <a:xfrm>
            <a:off x="674225" y="5703639"/>
            <a:ext cx="36880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You have the two solutions</a:t>
            </a:r>
          </a:p>
        </p:txBody>
      </p:sp>
      <p:sp>
        <p:nvSpPr>
          <p:cNvPr id="2" name="Rectangle 1"/>
          <p:cNvSpPr/>
          <p:nvPr/>
        </p:nvSpPr>
        <p:spPr>
          <a:xfrm>
            <a:off x="580271" y="2391271"/>
            <a:ext cx="26581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/>
              <a:t>3</a:t>
            </a:r>
            <a:r>
              <a:rPr lang="en-GB" i="1" dirty="0"/>
              <a:t>x – </a:t>
            </a:r>
            <a:r>
              <a:rPr lang="en-GB" dirty="0"/>
              <a:t>3</a:t>
            </a:r>
            <a:r>
              <a:rPr lang="en-GB" i="1" dirty="0"/>
              <a:t> + x</a:t>
            </a:r>
            <a:r>
              <a:rPr lang="en-GB" baseline="30000" dirty="0"/>
              <a:t>2</a:t>
            </a:r>
            <a:r>
              <a:rPr lang="en-GB" dirty="0"/>
              <a:t> + 2</a:t>
            </a:r>
            <a:r>
              <a:rPr lang="en-GB" i="1" dirty="0"/>
              <a:t>x</a:t>
            </a:r>
            <a:r>
              <a:rPr lang="en-GB" dirty="0"/>
              <a:t> = 3</a:t>
            </a:r>
          </a:p>
        </p:txBody>
      </p:sp>
      <p:sp>
        <p:nvSpPr>
          <p:cNvPr id="4" name="Rectangle 3"/>
          <p:cNvSpPr/>
          <p:nvPr/>
        </p:nvSpPr>
        <p:spPr>
          <a:xfrm>
            <a:off x="753074" y="2959975"/>
            <a:ext cx="20217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dirty="0"/>
              <a:t> + 5</a:t>
            </a:r>
            <a:r>
              <a:rPr lang="en-GB" i="1" dirty="0"/>
              <a:t>x</a:t>
            </a:r>
            <a:r>
              <a:rPr lang="en-GB" dirty="0"/>
              <a:t> – 3 = 3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21402" y="3412866"/>
            <a:ext cx="20217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dirty="0"/>
              <a:t> + 5</a:t>
            </a:r>
            <a:r>
              <a:rPr lang="en-GB" i="1" dirty="0"/>
              <a:t>x</a:t>
            </a:r>
            <a:r>
              <a:rPr lang="en-GB" dirty="0"/>
              <a:t> – 6 = 0</a:t>
            </a:r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6B9D8F90-9CC2-4C8E-8F3A-B72046892D7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3"/>
            <a:extLst>
              <a:ext uri="{FF2B5EF4-FFF2-40B4-BE49-F238E27FC236}">
                <a16:creationId xmlns:a16="http://schemas.microsoft.com/office/drawing/2014/main" id="{F89BDC35-0F2D-4957-B29E-988B9C5F462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11 Rectángulo">
            <a:extLst>
              <a:ext uri="{FF2B5EF4-FFF2-40B4-BE49-F238E27FC236}">
                <a16:creationId xmlns:a16="http://schemas.microsoft.com/office/drawing/2014/main" id="{8348C50F-17AC-5E86-316B-29F3F62B2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285" y="4095656"/>
            <a:ext cx="30043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/>
              <a:t>Enter the coefficients</a:t>
            </a:r>
            <a:endParaRPr lang="en-GB" dirty="0"/>
          </a:p>
        </p:txBody>
      </p:sp>
      <p:sp>
        <p:nvSpPr>
          <p:cNvPr id="10" name="11 Rectángulo">
            <a:extLst>
              <a:ext uri="{FF2B5EF4-FFF2-40B4-BE49-F238E27FC236}">
                <a16:creationId xmlns:a16="http://schemas.microsoft.com/office/drawing/2014/main" id="{4A7E1473-DF9D-A902-1739-7A11997B5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792" y="4912800"/>
            <a:ext cx="417238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/>
              <a:t>Press F5 SOLV to solve the equation</a:t>
            </a:r>
            <a:endParaRPr lang="en-GB" dirty="0"/>
          </a:p>
        </p:txBody>
      </p:sp>
      <p:sp>
        <p:nvSpPr>
          <p:cNvPr id="21" name="11 Rectángulo">
            <a:extLst>
              <a:ext uri="{FF2B5EF4-FFF2-40B4-BE49-F238E27FC236}">
                <a16:creationId xmlns:a16="http://schemas.microsoft.com/office/drawing/2014/main" id="{DAAC51DA-D9A0-7912-21A8-A4695F364C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452" y="3778165"/>
            <a:ext cx="32831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Press F3 COEFF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C41D6D6-BE47-A201-CB2B-BDC7E629B3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3640" y="228600"/>
            <a:ext cx="2444445" cy="5687568"/>
          </a:xfrm>
          <a:prstGeom prst="rect">
            <a:avLst/>
          </a:prstGeom>
        </p:spPr>
      </p:pic>
      <p:sp>
        <p:nvSpPr>
          <p:cNvPr id="19" name="11 Rectángulo">
            <a:extLst>
              <a:ext uri="{FF2B5EF4-FFF2-40B4-BE49-F238E27FC236}">
                <a16:creationId xmlns:a16="http://schemas.microsoft.com/office/drawing/2014/main" id="{7D180A55-2528-A46B-7CCB-E17016EB6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2366" y="4107099"/>
            <a:ext cx="5057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/>
              <a:t>1</a:t>
            </a:r>
            <a:endParaRPr lang="en-GB" dirty="0"/>
          </a:p>
        </p:txBody>
      </p:sp>
      <p:sp>
        <p:nvSpPr>
          <p:cNvPr id="22" name="11 Rectángulo">
            <a:extLst>
              <a:ext uri="{FF2B5EF4-FFF2-40B4-BE49-F238E27FC236}">
                <a16:creationId xmlns:a16="http://schemas.microsoft.com/office/drawing/2014/main" id="{383E09FF-1070-568E-A3EA-22AA807D8A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1023" y="4107099"/>
            <a:ext cx="10139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/>
              <a:t>Enter</a:t>
            </a:r>
            <a:endParaRPr lang="en-GB" dirty="0"/>
          </a:p>
        </p:txBody>
      </p:sp>
      <p:sp>
        <p:nvSpPr>
          <p:cNvPr id="24" name="11 Rectángulo">
            <a:extLst>
              <a:ext uri="{FF2B5EF4-FFF2-40B4-BE49-F238E27FC236}">
                <a16:creationId xmlns:a16="http://schemas.microsoft.com/office/drawing/2014/main" id="{9E11274D-F440-FB63-96FF-AC5C9D1B9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6465" y="4462902"/>
            <a:ext cx="5512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/>
              <a:t>6</a:t>
            </a:r>
            <a:endParaRPr lang="en-GB" dirty="0"/>
          </a:p>
        </p:txBody>
      </p:sp>
      <p:sp>
        <p:nvSpPr>
          <p:cNvPr id="25" name="11 Rectángulo">
            <a:extLst>
              <a:ext uri="{FF2B5EF4-FFF2-40B4-BE49-F238E27FC236}">
                <a16:creationId xmlns:a16="http://schemas.microsoft.com/office/drawing/2014/main" id="{8FF1D9CA-D6E4-FB20-9AE7-1CD9F3FED8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114" y="4477848"/>
            <a:ext cx="3883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/>
              <a:t>5</a:t>
            </a:r>
            <a:endParaRPr lang="en-GB" dirty="0"/>
          </a:p>
        </p:txBody>
      </p:sp>
      <p:sp>
        <p:nvSpPr>
          <p:cNvPr id="26" name="11 Rectángulo">
            <a:extLst>
              <a:ext uri="{FF2B5EF4-FFF2-40B4-BE49-F238E27FC236}">
                <a16:creationId xmlns:a16="http://schemas.microsoft.com/office/drawing/2014/main" id="{46EBA132-456A-F59A-6BAC-6D625246E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986" y="4462903"/>
            <a:ext cx="10139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/>
              <a:t>Enter</a:t>
            </a:r>
            <a:endParaRPr lang="en-GB" dirty="0"/>
          </a:p>
        </p:txBody>
      </p:sp>
      <p:sp>
        <p:nvSpPr>
          <p:cNvPr id="27" name="11 Rectángulo">
            <a:extLst>
              <a:ext uri="{FF2B5EF4-FFF2-40B4-BE49-F238E27FC236}">
                <a16:creationId xmlns:a16="http://schemas.microsoft.com/office/drawing/2014/main" id="{8A5A6103-4E26-2F14-7ACB-5B647E4FB4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2916" y="4475680"/>
            <a:ext cx="10139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/>
              <a:t>Enter</a:t>
            </a:r>
            <a:endParaRPr lang="en-GB" dirty="0"/>
          </a:p>
        </p:txBody>
      </p:sp>
      <p:sp>
        <p:nvSpPr>
          <p:cNvPr id="28" name="11 Rectángulo">
            <a:extLst>
              <a:ext uri="{FF2B5EF4-FFF2-40B4-BE49-F238E27FC236}">
                <a16:creationId xmlns:a16="http://schemas.microsoft.com/office/drawing/2014/main" id="{617B2014-347C-9F95-C2F3-7CA70A900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2020" y="4442823"/>
            <a:ext cx="10139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/>
              <a:t>Enter</a:t>
            </a:r>
            <a:endParaRPr lang="en-GB" dirty="0"/>
          </a:p>
        </p:txBody>
      </p:sp>
      <p:sp>
        <p:nvSpPr>
          <p:cNvPr id="29" name="11 Rectángulo">
            <a:extLst>
              <a:ext uri="{FF2B5EF4-FFF2-40B4-BE49-F238E27FC236}">
                <a16:creationId xmlns:a16="http://schemas.microsoft.com/office/drawing/2014/main" id="{C1D990B4-882F-CFA2-874D-CF142C3D1E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7582" y="4462903"/>
            <a:ext cx="10139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/>
              <a:t>Enter</a:t>
            </a:r>
            <a:endParaRPr lang="en-GB" dirty="0"/>
          </a:p>
        </p:txBody>
      </p:sp>
      <p:sp>
        <p:nvSpPr>
          <p:cNvPr id="30" name="11 Rectángulo">
            <a:extLst>
              <a:ext uri="{FF2B5EF4-FFF2-40B4-BE49-F238E27FC236}">
                <a16:creationId xmlns:a16="http://schemas.microsoft.com/office/drawing/2014/main" id="{15BB0AE4-876D-0090-FBE4-29A5F3CAD2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975" y="4471460"/>
            <a:ext cx="5057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/>
              <a:t>+</a:t>
            </a:r>
            <a:endParaRPr lang="en-GB" dirty="0"/>
          </a:p>
        </p:txBody>
      </p:sp>
      <p:sp>
        <p:nvSpPr>
          <p:cNvPr id="31" name="11 Rectángulo">
            <a:extLst>
              <a:ext uri="{FF2B5EF4-FFF2-40B4-BE49-F238E27FC236}">
                <a16:creationId xmlns:a16="http://schemas.microsoft.com/office/drawing/2014/main" id="{A6CC6997-52DC-7060-5BD2-070F6BD4A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3440" y="4439453"/>
            <a:ext cx="5057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–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13C2049C-59B7-BB9F-E085-C125DE01A3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63640" y="228600"/>
            <a:ext cx="2460148" cy="5687568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4A1B8E38-0064-C09C-13B5-DB90EF02810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63640" y="228600"/>
            <a:ext cx="2467044" cy="5687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77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3" grpId="0"/>
      <p:bldP spid="18" grpId="0" animBg="1"/>
      <p:bldP spid="11" grpId="0"/>
      <p:bldP spid="14" grpId="0"/>
      <p:bldP spid="15" grpId="0"/>
      <p:bldP spid="2" grpId="0"/>
      <p:bldP spid="4" grpId="0"/>
      <p:bldP spid="17" grpId="0"/>
      <p:bldP spid="9" grpId="0"/>
      <p:bldP spid="10" grpId="0"/>
      <p:bldP spid="21" grpId="0"/>
      <p:bldP spid="19" grpId="0"/>
      <p:bldP spid="22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173163" y="116632"/>
            <a:ext cx="7772400" cy="762000"/>
          </a:xfrm>
        </p:spPr>
        <p:txBody>
          <a:bodyPr/>
          <a:lstStyle/>
          <a:p>
            <a:pPr algn="l">
              <a:defRPr/>
            </a:pPr>
            <a:r>
              <a:rPr lang="en-GB" dirty="0"/>
              <a:t>Using the GDC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304800" y="1055004"/>
            <a:ext cx="40575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Solve the quadratic equation:</a:t>
            </a:r>
          </a:p>
        </p:txBody>
      </p:sp>
      <p:sp>
        <p:nvSpPr>
          <p:cNvPr id="615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/>
          </a:p>
        </p:txBody>
      </p:sp>
      <p:sp>
        <p:nvSpPr>
          <p:cNvPr id="23" name="11 Rectángulo"/>
          <p:cNvSpPr>
            <a:spLocks noChangeArrowheads="1"/>
          </p:cNvSpPr>
          <p:nvPr/>
        </p:nvSpPr>
        <p:spPr bwMode="auto">
          <a:xfrm>
            <a:off x="2795146" y="2532347"/>
            <a:ext cx="393801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2000" dirty="0">
                <a:solidFill>
                  <a:srgbClr val="FF0000"/>
                </a:solidFill>
              </a:rPr>
              <a:t>Multiplying both sides by </a:t>
            </a:r>
            <a:r>
              <a:rPr lang="en-GB" sz="2000" i="1" dirty="0">
                <a:solidFill>
                  <a:srgbClr val="FF0000"/>
                </a:solidFill>
              </a:rPr>
              <a:t>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14"/>
              <p:cNvSpPr txBox="1">
                <a:spLocks noChangeArrowheads="1"/>
              </p:cNvSpPr>
              <p:nvPr/>
            </p:nvSpPr>
            <p:spPr bwMode="auto">
              <a:xfrm>
                <a:off x="674262" y="1556792"/>
                <a:ext cx="1988045" cy="78617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 dirty="0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dirty="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1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dirty="0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b="1" i="1" dirty="0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US" b="1" i="1" dirty="0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1" i="1" dirty="0" smtClean="0"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 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4262" y="1556792"/>
                <a:ext cx="1988045" cy="7861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11 Rectángulo"/>
          <p:cNvSpPr>
            <a:spLocks noChangeArrowheads="1"/>
          </p:cNvSpPr>
          <p:nvPr/>
        </p:nvSpPr>
        <p:spPr bwMode="auto">
          <a:xfrm>
            <a:off x="2795146" y="3008723"/>
            <a:ext cx="36286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2000" dirty="0">
                <a:solidFill>
                  <a:srgbClr val="FF0000"/>
                </a:solidFill>
              </a:rPr>
              <a:t>Expanding the brackets</a:t>
            </a:r>
          </a:p>
        </p:txBody>
      </p:sp>
      <p:sp>
        <p:nvSpPr>
          <p:cNvPr id="14" name="11 Rectángulo"/>
          <p:cNvSpPr>
            <a:spLocks noChangeArrowheads="1"/>
          </p:cNvSpPr>
          <p:nvPr/>
        </p:nvSpPr>
        <p:spPr bwMode="auto">
          <a:xfrm>
            <a:off x="2742745" y="3445379"/>
            <a:ext cx="328317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2000" dirty="0">
                <a:solidFill>
                  <a:srgbClr val="FF0000"/>
                </a:solidFill>
              </a:rPr>
              <a:t>Making the RHS zero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31048" y="2396172"/>
                <a:ext cx="2571923" cy="6450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GB" i="1" dirty="0"/>
                  <a:t>x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num>
                          <m:den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den>
                        </m:f>
                      </m:e>
                    </m:d>
                    <m:r>
                      <a:rPr lang="en-US" i="1" dirty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048" y="2396172"/>
                <a:ext cx="2571923" cy="645048"/>
              </a:xfrm>
              <a:prstGeom prst="rect">
                <a:avLst/>
              </a:prstGeom>
              <a:blipFill>
                <a:blip r:embed="rId4"/>
                <a:stretch>
                  <a:fillRect l="-3555" b="-6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812585" y="2960108"/>
            <a:ext cx="19239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/>
              <a:t>3</a:t>
            </a:r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dirty="0"/>
              <a:t> + 2 = </a:t>
            </a:r>
            <a:r>
              <a:rPr lang="en-US" dirty="0"/>
              <a:t>– </a:t>
            </a:r>
            <a:r>
              <a:rPr lang="en-GB" dirty="0"/>
              <a:t>7x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67484" y="3430802"/>
            <a:ext cx="21563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/>
              <a:t>3</a:t>
            </a:r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dirty="0"/>
              <a:t> + 7</a:t>
            </a:r>
            <a:r>
              <a:rPr lang="en-GB" i="1" dirty="0"/>
              <a:t>x</a:t>
            </a:r>
            <a:r>
              <a:rPr lang="en-GB" dirty="0"/>
              <a:t> + 2 = 0</a:t>
            </a:r>
          </a:p>
        </p:txBody>
      </p:sp>
      <p:sp>
        <p:nvSpPr>
          <p:cNvPr id="16" name="Rectangle 15">
            <a:hlinkClick r:id="rId5"/>
            <a:extLst>
              <a:ext uri="{FF2B5EF4-FFF2-40B4-BE49-F238E27FC236}">
                <a16:creationId xmlns:a16="http://schemas.microsoft.com/office/drawing/2014/main" id="{76719F2D-C5E3-489F-B2C6-E3B7917FDE0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5"/>
            <a:extLst>
              <a:ext uri="{FF2B5EF4-FFF2-40B4-BE49-F238E27FC236}">
                <a16:creationId xmlns:a16="http://schemas.microsoft.com/office/drawing/2014/main" id="{8441705C-AF9F-4ED5-A0DC-8989A09228B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05E7769-A54D-EF2C-3D8E-0F791C86553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63640" y="228600"/>
            <a:ext cx="2460148" cy="568756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0180767-DCAE-4DAC-9267-A7638250BB3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63640" y="228600"/>
            <a:ext cx="2432343" cy="56875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2FCEE53-7A09-452F-BF5A-4D9EDE624C9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63640" y="228600"/>
            <a:ext cx="2468646" cy="5687568"/>
          </a:xfrm>
          <a:prstGeom prst="rect">
            <a:avLst/>
          </a:prstGeom>
        </p:spPr>
      </p:pic>
      <p:sp>
        <p:nvSpPr>
          <p:cNvPr id="13" name="11 Rectángulo">
            <a:extLst>
              <a:ext uri="{FF2B5EF4-FFF2-40B4-BE49-F238E27FC236}">
                <a16:creationId xmlns:a16="http://schemas.microsoft.com/office/drawing/2014/main" id="{DDA850C2-D89A-3647-63E1-863039DC1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225" y="5703639"/>
            <a:ext cx="36880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You have the two solutions</a:t>
            </a:r>
          </a:p>
        </p:txBody>
      </p:sp>
      <p:sp>
        <p:nvSpPr>
          <p:cNvPr id="21" name="11 Rectángulo">
            <a:extLst>
              <a:ext uri="{FF2B5EF4-FFF2-40B4-BE49-F238E27FC236}">
                <a16:creationId xmlns:a16="http://schemas.microsoft.com/office/drawing/2014/main" id="{9A151EA2-0A1B-4418-2EC2-BBBBC4B899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285" y="4095656"/>
            <a:ext cx="30043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/>
              <a:t>Enter the coefficients</a:t>
            </a:r>
            <a:endParaRPr lang="en-GB" dirty="0"/>
          </a:p>
        </p:txBody>
      </p:sp>
      <p:sp>
        <p:nvSpPr>
          <p:cNvPr id="22" name="11 Rectángulo">
            <a:extLst>
              <a:ext uri="{FF2B5EF4-FFF2-40B4-BE49-F238E27FC236}">
                <a16:creationId xmlns:a16="http://schemas.microsoft.com/office/drawing/2014/main" id="{6AAEBDE5-E094-6053-72B9-1A54C4F32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792" y="4912800"/>
            <a:ext cx="417238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/>
              <a:t>Press F5 SOLV to solve the equation</a:t>
            </a:r>
            <a:endParaRPr lang="en-GB" dirty="0"/>
          </a:p>
        </p:txBody>
      </p:sp>
      <p:sp>
        <p:nvSpPr>
          <p:cNvPr id="24" name="11 Rectángulo">
            <a:extLst>
              <a:ext uri="{FF2B5EF4-FFF2-40B4-BE49-F238E27FC236}">
                <a16:creationId xmlns:a16="http://schemas.microsoft.com/office/drawing/2014/main" id="{EC4469AD-CB66-4F53-7074-24DA19E59B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452" y="3778165"/>
            <a:ext cx="32831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Press F3 COEFF</a:t>
            </a:r>
          </a:p>
        </p:txBody>
      </p:sp>
      <p:sp>
        <p:nvSpPr>
          <p:cNvPr id="26" name="11 Rectángulo">
            <a:extLst>
              <a:ext uri="{FF2B5EF4-FFF2-40B4-BE49-F238E27FC236}">
                <a16:creationId xmlns:a16="http://schemas.microsoft.com/office/drawing/2014/main" id="{AC09C20A-6108-DC20-FC82-361E0BED76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2366" y="4107099"/>
            <a:ext cx="5057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/>
              <a:t>3</a:t>
            </a:r>
            <a:endParaRPr lang="en-GB" dirty="0"/>
          </a:p>
        </p:txBody>
      </p:sp>
      <p:sp>
        <p:nvSpPr>
          <p:cNvPr id="28" name="11 Rectángulo">
            <a:extLst>
              <a:ext uri="{FF2B5EF4-FFF2-40B4-BE49-F238E27FC236}">
                <a16:creationId xmlns:a16="http://schemas.microsoft.com/office/drawing/2014/main" id="{5D27422B-4269-F798-3C73-82FB570901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1023" y="4107099"/>
            <a:ext cx="10139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/>
              <a:t>Enter</a:t>
            </a:r>
            <a:endParaRPr lang="en-GB" dirty="0"/>
          </a:p>
        </p:txBody>
      </p:sp>
      <p:sp>
        <p:nvSpPr>
          <p:cNvPr id="29" name="11 Rectángulo">
            <a:extLst>
              <a:ext uri="{FF2B5EF4-FFF2-40B4-BE49-F238E27FC236}">
                <a16:creationId xmlns:a16="http://schemas.microsoft.com/office/drawing/2014/main" id="{C1842259-F414-ABBB-CD61-8A0269F9C0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6465" y="4462902"/>
            <a:ext cx="5512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/>
              <a:t>2</a:t>
            </a:r>
            <a:endParaRPr lang="en-GB" dirty="0"/>
          </a:p>
        </p:txBody>
      </p:sp>
      <p:sp>
        <p:nvSpPr>
          <p:cNvPr id="30" name="11 Rectángulo">
            <a:extLst>
              <a:ext uri="{FF2B5EF4-FFF2-40B4-BE49-F238E27FC236}">
                <a16:creationId xmlns:a16="http://schemas.microsoft.com/office/drawing/2014/main" id="{EA1FFB52-98BD-8DC1-3F87-59E229489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114" y="4477848"/>
            <a:ext cx="3883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/>
              <a:t>7</a:t>
            </a:r>
            <a:endParaRPr lang="en-GB" dirty="0"/>
          </a:p>
        </p:txBody>
      </p:sp>
      <p:sp>
        <p:nvSpPr>
          <p:cNvPr id="31" name="11 Rectángulo">
            <a:extLst>
              <a:ext uri="{FF2B5EF4-FFF2-40B4-BE49-F238E27FC236}">
                <a16:creationId xmlns:a16="http://schemas.microsoft.com/office/drawing/2014/main" id="{B58EDD52-84A3-37F8-0CD8-48D7D22A8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986" y="4462903"/>
            <a:ext cx="10139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/>
              <a:t>Enter</a:t>
            </a:r>
            <a:endParaRPr lang="en-GB" dirty="0"/>
          </a:p>
        </p:txBody>
      </p:sp>
      <p:sp>
        <p:nvSpPr>
          <p:cNvPr id="32" name="11 Rectángulo">
            <a:extLst>
              <a:ext uri="{FF2B5EF4-FFF2-40B4-BE49-F238E27FC236}">
                <a16:creationId xmlns:a16="http://schemas.microsoft.com/office/drawing/2014/main" id="{6F4F348D-F719-D375-8E13-048DB90D11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2916" y="4475680"/>
            <a:ext cx="10139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/>
              <a:t>Enter</a:t>
            </a:r>
            <a:endParaRPr lang="en-GB" dirty="0"/>
          </a:p>
        </p:txBody>
      </p:sp>
      <p:sp>
        <p:nvSpPr>
          <p:cNvPr id="33" name="11 Rectángulo">
            <a:extLst>
              <a:ext uri="{FF2B5EF4-FFF2-40B4-BE49-F238E27FC236}">
                <a16:creationId xmlns:a16="http://schemas.microsoft.com/office/drawing/2014/main" id="{2F1D8771-DB90-0337-5C78-2BA8E53C1F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2020" y="4442823"/>
            <a:ext cx="10139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/>
              <a:t>Enter</a:t>
            </a:r>
            <a:endParaRPr lang="en-GB" dirty="0"/>
          </a:p>
        </p:txBody>
      </p:sp>
      <p:sp>
        <p:nvSpPr>
          <p:cNvPr id="34" name="11 Rectángulo">
            <a:extLst>
              <a:ext uri="{FF2B5EF4-FFF2-40B4-BE49-F238E27FC236}">
                <a16:creationId xmlns:a16="http://schemas.microsoft.com/office/drawing/2014/main" id="{9598499E-9F24-57F4-228F-6D1DD46A0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7582" y="4462903"/>
            <a:ext cx="10139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/>
              <a:t>Enter</a:t>
            </a:r>
            <a:endParaRPr lang="en-GB" dirty="0"/>
          </a:p>
        </p:txBody>
      </p:sp>
      <p:sp>
        <p:nvSpPr>
          <p:cNvPr id="35" name="11 Rectángulo">
            <a:extLst>
              <a:ext uri="{FF2B5EF4-FFF2-40B4-BE49-F238E27FC236}">
                <a16:creationId xmlns:a16="http://schemas.microsoft.com/office/drawing/2014/main" id="{14B0271B-D269-68BF-D07B-FAAA087420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975" y="4471460"/>
            <a:ext cx="5057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/>
              <a:t>+</a:t>
            </a:r>
            <a:endParaRPr lang="en-GB" dirty="0"/>
          </a:p>
        </p:txBody>
      </p:sp>
      <p:sp>
        <p:nvSpPr>
          <p:cNvPr id="36" name="11 Rectángulo">
            <a:extLst>
              <a:ext uri="{FF2B5EF4-FFF2-40B4-BE49-F238E27FC236}">
                <a16:creationId xmlns:a16="http://schemas.microsoft.com/office/drawing/2014/main" id="{DAB90320-AB21-60E1-0870-C59BA11525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3440" y="4439453"/>
            <a:ext cx="5057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181866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3" grpId="0"/>
      <p:bldP spid="18" grpId="0" animBg="1"/>
      <p:bldP spid="11" grpId="0"/>
      <p:bldP spid="14" grpId="0"/>
      <p:bldP spid="2" grpId="0"/>
      <p:bldP spid="4" grpId="0"/>
      <p:bldP spid="17" grpId="0"/>
      <p:bldP spid="13" grpId="0"/>
      <p:bldP spid="21" grpId="0"/>
      <p:bldP spid="22" grpId="0"/>
      <p:bldP spid="24" grpId="0"/>
      <p:bldP spid="26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173163" y="116632"/>
            <a:ext cx="7772400" cy="762000"/>
          </a:xfrm>
        </p:spPr>
        <p:txBody>
          <a:bodyPr/>
          <a:lstStyle/>
          <a:p>
            <a:pPr algn="l">
              <a:defRPr/>
            </a:pPr>
            <a:r>
              <a:rPr lang="en-GB" dirty="0"/>
              <a:t>Using the GDC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533400" y="1055004"/>
            <a:ext cx="44502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Use a graphical method to solve:</a:t>
            </a:r>
          </a:p>
        </p:txBody>
      </p:sp>
      <p:sp>
        <p:nvSpPr>
          <p:cNvPr id="615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/>
          </a:p>
        </p:txBody>
      </p:sp>
      <p:sp>
        <p:nvSpPr>
          <p:cNvPr id="23" name="11 Rectángulo"/>
          <p:cNvSpPr>
            <a:spLocks noChangeArrowheads="1"/>
          </p:cNvSpPr>
          <p:nvPr/>
        </p:nvSpPr>
        <p:spPr bwMode="auto">
          <a:xfrm>
            <a:off x="679125" y="2373881"/>
            <a:ext cx="14917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We graph</a:t>
            </a:r>
            <a:endParaRPr lang="en-GB" i="1" dirty="0"/>
          </a:p>
        </p:txBody>
      </p:sp>
      <p:sp>
        <p:nvSpPr>
          <p:cNvPr id="11" name="11 Rectángulo"/>
          <p:cNvSpPr>
            <a:spLocks noChangeArrowheads="1"/>
          </p:cNvSpPr>
          <p:nvPr/>
        </p:nvSpPr>
        <p:spPr bwMode="auto">
          <a:xfrm>
            <a:off x="2532176" y="3157560"/>
            <a:ext cx="36286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On the same set of axes</a:t>
            </a:r>
          </a:p>
        </p:txBody>
      </p:sp>
      <p:sp>
        <p:nvSpPr>
          <p:cNvPr id="15" name="11 Rectángulo"/>
          <p:cNvSpPr>
            <a:spLocks noChangeArrowheads="1"/>
          </p:cNvSpPr>
          <p:nvPr/>
        </p:nvSpPr>
        <p:spPr bwMode="auto">
          <a:xfrm>
            <a:off x="2552751" y="3991355"/>
            <a:ext cx="368809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And find where the graphs intersect</a:t>
            </a:r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801052" y="1653254"/>
            <a:ext cx="2021707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/>
              <a:t>8</a:t>
            </a:r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dirty="0"/>
              <a:t> + </a:t>
            </a:r>
            <a:r>
              <a:rPr lang="en-GB" i="1" dirty="0"/>
              <a:t>x</a:t>
            </a:r>
            <a:r>
              <a:rPr lang="en-GB" dirty="0"/>
              <a:t> – 2 = 9</a:t>
            </a:r>
          </a:p>
        </p:txBody>
      </p:sp>
      <p:sp>
        <p:nvSpPr>
          <p:cNvPr id="3" name="Rectangle 2"/>
          <p:cNvSpPr/>
          <p:nvPr/>
        </p:nvSpPr>
        <p:spPr>
          <a:xfrm>
            <a:off x="2458859" y="2354958"/>
            <a:ext cx="22445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Y</a:t>
            </a:r>
            <a:r>
              <a:rPr lang="en-GB" baseline="-25000" dirty="0"/>
              <a:t>1</a:t>
            </a:r>
            <a:r>
              <a:rPr lang="en-GB" i="1" dirty="0"/>
              <a:t> = </a:t>
            </a:r>
            <a:r>
              <a:rPr lang="en-GB" dirty="0"/>
              <a:t>8</a:t>
            </a:r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dirty="0"/>
              <a:t> + </a:t>
            </a:r>
            <a:r>
              <a:rPr lang="en-GB" i="1" dirty="0"/>
              <a:t>x</a:t>
            </a:r>
            <a:r>
              <a:rPr lang="en-GB" dirty="0"/>
              <a:t> – 2</a:t>
            </a:r>
          </a:p>
        </p:txBody>
      </p:sp>
      <p:sp>
        <p:nvSpPr>
          <p:cNvPr id="6" name="Rectangle 5"/>
          <p:cNvSpPr/>
          <p:nvPr/>
        </p:nvSpPr>
        <p:spPr>
          <a:xfrm>
            <a:off x="5724361" y="2354958"/>
            <a:ext cx="11031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Y</a:t>
            </a:r>
            <a:r>
              <a:rPr lang="en-GB" baseline="-25000" dirty="0"/>
              <a:t>2</a:t>
            </a:r>
            <a:r>
              <a:rPr lang="en-GB" i="1" dirty="0"/>
              <a:t> = </a:t>
            </a:r>
            <a:r>
              <a:rPr lang="en-GB" dirty="0"/>
              <a:t>9 </a:t>
            </a:r>
          </a:p>
        </p:txBody>
      </p:sp>
      <p:sp>
        <p:nvSpPr>
          <p:cNvPr id="7" name="Rectangle 6"/>
          <p:cNvSpPr/>
          <p:nvPr/>
        </p:nvSpPr>
        <p:spPr>
          <a:xfrm>
            <a:off x="4873074" y="2354958"/>
            <a:ext cx="6815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and</a:t>
            </a:r>
            <a:endParaRPr lang="en-GB" dirty="0"/>
          </a:p>
        </p:txBody>
      </p:sp>
      <p:sp>
        <p:nvSpPr>
          <p:cNvPr id="13" name="Rectangle 12">
            <a:hlinkClick r:id="rId3"/>
            <a:extLst>
              <a:ext uri="{FF2B5EF4-FFF2-40B4-BE49-F238E27FC236}">
                <a16:creationId xmlns:a16="http://schemas.microsoft.com/office/drawing/2014/main" id="{AA3FADDE-016F-41C7-A69B-82A2038AD46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hlinkClick r:id="rId3"/>
            <a:extLst>
              <a:ext uri="{FF2B5EF4-FFF2-40B4-BE49-F238E27FC236}">
                <a16:creationId xmlns:a16="http://schemas.microsoft.com/office/drawing/2014/main" id="{727BD545-D60E-4C57-A747-0393441025B1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8265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3" grpId="0"/>
      <p:bldP spid="11" grpId="0"/>
      <p:bldP spid="15" grpId="0"/>
      <p:bldP spid="19" grpId="0" animBg="1"/>
      <p:bldP spid="3" grpId="0"/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173163" y="116632"/>
            <a:ext cx="7772400" cy="762000"/>
          </a:xfrm>
        </p:spPr>
        <p:txBody>
          <a:bodyPr/>
          <a:lstStyle/>
          <a:p>
            <a:pPr algn="l">
              <a:defRPr/>
            </a:pPr>
            <a:r>
              <a:rPr lang="en-GB" dirty="0"/>
              <a:t>Using the GDC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533400" y="1055004"/>
            <a:ext cx="40575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Solve the quadratic equation:</a:t>
            </a:r>
          </a:p>
        </p:txBody>
      </p:sp>
      <p:sp>
        <p:nvSpPr>
          <p:cNvPr id="615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355665" y="2513800"/>
            <a:ext cx="49341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Press Y =</a:t>
            </a:r>
            <a:endParaRPr lang="en-GB" dirty="0"/>
          </a:p>
        </p:txBody>
      </p:sp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801052" y="1653254"/>
            <a:ext cx="2021707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/>
              <a:t>8</a:t>
            </a:r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dirty="0"/>
              <a:t> + </a:t>
            </a:r>
            <a:r>
              <a:rPr lang="en-GB" i="1" dirty="0"/>
              <a:t>x</a:t>
            </a:r>
            <a:r>
              <a:rPr lang="en-GB" dirty="0"/>
              <a:t> – 2 = 9</a:t>
            </a:r>
          </a:p>
        </p:txBody>
      </p:sp>
      <p:sp>
        <p:nvSpPr>
          <p:cNvPr id="8" name="Rectangle 7">
            <a:hlinkClick r:id="rId3"/>
            <a:extLst>
              <a:ext uri="{FF2B5EF4-FFF2-40B4-BE49-F238E27FC236}">
                <a16:creationId xmlns:a16="http://schemas.microsoft.com/office/drawing/2014/main" id="{FA13A678-7283-43B8-A467-E5B44A3D134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hlinkClick r:id="rId3"/>
            <a:extLst>
              <a:ext uri="{FF2B5EF4-FFF2-40B4-BE49-F238E27FC236}">
                <a16:creationId xmlns:a16="http://schemas.microsoft.com/office/drawing/2014/main" id="{FD328FEE-01C3-4B6A-B47C-22841BCFC44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2759E1B-25BA-F928-A039-1404A176AFEB}"/>
              </a:ext>
            </a:extLst>
          </p:cNvPr>
          <p:cNvSpPr/>
          <p:nvPr/>
        </p:nvSpPr>
        <p:spPr>
          <a:xfrm>
            <a:off x="355665" y="2121328"/>
            <a:ext cx="49341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Press 2</a:t>
            </a:r>
            <a:r>
              <a:rPr lang="en-US" baseline="30000" dirty="0"/>
              <a:t>nd</a:t>
            </a:r>
            <a:r>
              <a:rPr lang="en-US" dirty="0"/>
              <a:t> QUIT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615BB5-CDEF-45F4-4742-93BD59EA11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3640" y="228600"/>
            <a:ext cx="2473910" cy="5687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88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173163" y="116632"/>
            <a:ext cx="7772400" cy="762000"/>
          </a:xfrm>
        </p:spPr>
        <p:txBody>
          <a:bodyPr/>
          <a:lstStyle/>
          <a:p>
            <a:pPr algn="l">
              <a:defRPr/>
            </a:pPr>
            <a:r>
              <a:rPr lang="en-GB" dirty="0"/>
              <a:t>Using the GDC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543773" y="1055004"/>
            <a:ext cx="40575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Solve the quadratic equation:</a:t>
            </a:r>
          </a:p>
        </p:txBody>
      </p:sp>
      <p:sp>
        <p:nvSpPr>
          <p:cNvPr id="615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365760" y="2902803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dirty="0"/>
              <a:t>Store </a:t>
            </a:r>
            <a:r>
              <a:rPr lang="en-GB" dirty="0"/>
              <a:t>8</a:t>
            </a:r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dirty="0"/>
              <a:t> + </a:t>
            </a:r>
            <a:r>
              <a:rPr lang="en-GB" i="1" dirty="0"/>
              <a:t>x</a:t>
            </a:r>
            <a:r>
              <a:rPr lang="en-GB" dirty="0"/>
              <a:t> – 2 </a:t>
            </a:r>
            <a:r>
              <a:rPr lang="en-GB" sz="2400" dirty="0"/>
              <a:t>into </a:t>
            </a:r>
            <a:r>
              <a:rPr lang="en-GB" sz="2400" b="1" dirty="0"/>
              <a:t>Y1</a:t>
            </a:r>
            <a:r>
              <a:rPr lang="en-GB" sz="2400" dirty="0"/>
              <a:t> and </a:t>
            </a:r>
          </a:p>
          <a:p>
            <a:r>
              <a:rPr lang="en-GB" sz="2400" dirty="0"/>
              <a:t>        </a:t>
            </a:r>
            <a:r>
              <a:rPr lang="en-GB" dirty="0"/>
              <a:t>  9</a:t>
            </a:r>
            <a:r>
              <a:rPr lang="en-GB" sz="2400" dirty="0"/>
              <a:t> into </a:t>
            </a:r>
            <a:r>
              <a:rPr lang="en-GB" sz="2400" b="1" dirty="0"/>
              <a:t>Y2</a:t>
            </a:r>
            <a:r>
              <a:rPr lang="en-GB" sz="2400" dirty="0"/>
              <a:t>.</a:t>
            </a: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811425" y="1653254"/>
            <a:ext cx="2021707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/>
              <a:t>8</a:t>
            </a:r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dirty="0"/>
              <a:t> + </a:t>
            </a:r>
            <a:r>
              <a:rPr lang="en-GB" i="1" dirty="0"/>
              <a:t>x</a:t>
            </a:r>
            <a:r>
              <a:rPr lang="en-GB" dirty="0"/>
              <a:t> – 2 = 9</a:t>
            </a:r>
          </a:p>
        </p:txBody>
      </p:sp>
      <p:sp>
        <p:nvSpPr>
          <p:cNvPr id="9" name="Rectangle 8">
            <a:hlinkClick r:id="rId3"/>
            <a:extLst>
              <a:ext uri="{FF2B5EF4-FFF2-40B4-BE49-F238E27FC236}">
                <a16:creationId xmlns:a16="http://schemas.microsoft.com/office/drawing/2014/main" id="{580D5207-812D-4C83-A290-E17F02D03B0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3"/>
            <a:extLst>
              <a:ext uri="{FF2B5EF4-FFF2-40B4-BE49-F238E27FC236}">
                <a16:creationId xmlns:a16="http://schemas.microsoft.com/office/drawing/2014/main" id="{A26650AB-C4A5-467B-BD30-CE9A80BE462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F6B3CD1-4EDE-55FA-68EF-A93C4D0FF3E9}"/>
              </a:ext>
            </a:extLst>
          </p:cNvPr>
          <p:cNvSpPr/>
          <p:nvPr/>
        </p:nvSpPr>
        <p:spPr>
          <a:xfrm>
            <a:off x="365760" y="3657600"/>
            <a:ext cx="46634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Press F5 (GRAPH) to draw a graph of the functions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066A37-2414-2708-B054-3C3C8C935B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3640" y="228600"/>
            <a:ext cx="2447968" cy="568756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3008B63-1E28-64D5-8F7C-5A1FD474A6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63640" y="228600"/>
            <a:ext cx="2472326" cy="568756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B1F9ACD-EC00-2134-D08C-CA95921F4B6B}"/>
              </a:ext>
            </a:extLst>
          </p:cNvPr>
          <p:cNvSpPr/>
          <p:nvPr/>
        </p:nvSpPr>
        <p:spPr>
          <a:xfrm>
            <a:off x="355665" y="2513800"/>
            <a:ext cx="49341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Press Y =</a:t>
            </a:r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FC18EE4-E556-FCD1-BA2E-0FF3AE800412}"/>
              </a:ext>
            </a:extLst>
          </p:cNvPr>
          <p:cNvSpPr/>
          <p:nvPr/>
        </p:nvSpPr>
        <p:spPr>
          <a:xfrm>
            <a:off x="355665" y="2121328"/>
            <a:ext cx="49341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Press 2</a:t>
            </a:r>
            <a:r>
              <a:rPr lang="en-US" baseline="30000" dirty="0"/>
              <a:t>nd</a:t>
            </a:r>
            <a:r>
              <a:rPr lang="en-US" dirty="0"/>
              <a:t> QUIT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3471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3EB807C-F1F9-F71A-D70D-AFCD10E7B3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3640" y="228600"/>
            <a:ext cx="2437529" cy="568756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9DB9A526-0D9A-6732-0974-B4C78AB825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3640" y="228600"/>
            <a:ext cx="2442737" cy="568756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C883B1E0-5A87-077F-325F-4A3AC281C09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63640" y="228600"/>
            <a:ext cx="2460148" cy="5687568"/>
          </a:xfrm>
          <a:prstGeom prst="rect">
            <a:avLst/>
          </a:prstGeom>
        </p:spPr>
      </p:pic>
      <p:sp>
        <p:nvSpPr>
          <p:cNvPr id="1229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173163" y="116632"/>
            <a:ext cx="7772400" cy="762000"/>
          </a:xfrm>
        </p:spPr>
        <p:txBody>
          <a:bodyPr/>
          <a:lstStyle/>
          <a:p>
            <a:pPr algn="l">
              <a:defRPr/>
            </a:pPr>
            <a:r>
              <a:rPr lang="en-GB" dirty="0"/>
              <a:t>Using the GDC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543773" y="1055004"/>
            <a:ext cx="40575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Solve the quadratic equation:</a:t>
            </a:r>
          </a:p>
        </p:txBody>
      </p:sp>
      <p:sp>
        <p:nvSpPr>
          <p:cNvPr id="615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/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811425" y="1653254"/>
            <a:ext cx="2021707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/>
              <a:t>8</a:t>
            </a:r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dirty="0"/>
              <a:t> + </a:t>
            </a:r>
            <a:r>
              <a:rPr lang="en-GB" i="1" dirty="0"/>
              <a:t>x</a:t>
            </a:r>
            <a:r>
              <a:rPr lang="en-GB" dirty="0"/>
              <a:t> – 2 = 9</a:t>
            </a:r>
          </a:p>
        </p:txBody>
      </p:sp>
      <p:sp>
        <p:nvSpPr>
          <p:cNvPr id="10" name="Rectangle 9">
            <a:hlinkClick r:id="rId6"/>
            <a:extLst>
              <a:ext uri="{FF2B5EF4-FFF2-40B4-BE49-F238E27FC236}">
                <a16:creationId xmlns:a16="http://schemas.microsoft.com/office/drawing/2014/main" id="{8AE43C42-3C90-4582-BEF4-D671855B2D0F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6"/>
            <a:extLst>
              <a:ext uri="{FF2B5EF4-FFF2-40B4-BE49-F238E27FC236}">
                <a16:creationId xmlns:a16="http://schemas.microsoft.com/office/drawing/2014/main" id="{A5976F3F-CCF8-4E36-AB93-BF7E064780C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23EDF3-307C-914F-13F1-DE3D3D84FBED}"/>
              </a:ext>
            </a:extLst>
          </p:cNvPr>
          <p:cNvSpPr/>
          <p:nvPr/>
        </p:nvSpPr>
        <p:spPr>
          <a:xfrm>
            <a:off x="365760" y="4368924"/>
            <a:ext cx="2606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Press 2nd F4 (Calc)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AD7FB52-6193-964F-A55A-1C62A9945792}"/>
              </a:ext>
            </a:extLst>
          </p:cNvPr>
          <p:cNvSpPr/>
          <p:nvPr/>
        </p:nvSpPr>
        <p:spPr>
          <a:xfrm>
            <a:off x="365760" y="2902803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dirty="0"/>
              <a:t>Store </a:t>
            </a:r>
            <a:r>
              <a:rPr lang="en-GB" dirty="0"/>
              <a:t>8</a:t>
            </a:r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dirty="0"/>
              <a:t> + </a:t>
            </a:r>
            <a:r>
              <a:rPr lang="en-GB" i="1" dirty="0"/>
              <a:t>x</a:t>
            </a:r>
            <a:r>
              <a:rPr lang="en-GB" dirty="0"/>
              <a:t> – 2 </a:t>
            </a:r>
            <a:r>
              <a:rPr lang="en-GB" sz="2400" dirty="0"/>
              <a:t>into </a:t>
            </a:r>
            <a:r>
              <a:rPr lang="en-GB" sz="2400" b="1" dirty="0"/>
              <a:t>Y1</a:t>
            </a:r>
            <a:r>
              <a:rPr lang="en-GB" sz="2400" dirty="0"/>
              <a:t> and </a:t>
            </a:r>
          </a:p>
          <a:p>
            <a:r>
              <a:rPr lang="en-GB" sz="2400" dirty="0"/>
              <a:t>        </a:t>
            </a:r>
            <a:r>
              <a:rPr lang="en-GB" dirty="0"/>
              <a:t>  9</a:t>
            </a:r>
            <a:r>
              <a:rPr lang="en-GB" sz="2400" dirty="0"/>
              <a:t> into </a:t>
            </a:r>
            <a:r>
              <a:rPr lang="en-GB" sz="2400" b="1" dirty="0"/>
              <a:t>Y2</a:t>
            </a:r>
            <a:r>
              <a:rPr lang="en-GB" sz="2400" dirty="0"/>
              <a:t>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3D2B4B2-3004-5312-E68D-93161C909D57}"/>
              </a:ext>
            </a:extLst>
          </p:cNvPr>
          <p:cNvSpPr/>
          <p:nvPr/>
        </p:nvSpPr>
        <p:spPr>
          <a:xfrm>
            <a:off x="365760" y="3657600"/>
            <a:ext cx="46634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Press F5 (GRAPH) to draw a graph of the functions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57B4CDB-C840-79F2-90E2-2EB050A87780}"/>
              </a:ext>
            </a:extLst>
          </p:cNvPr>
          <p:cNvSpPr/>
          <p:nvPr/>
        </p:nvSpPr>
        <p:spPr>
          <a:xfrm>
            <a:off x="355665" y="2513800"/>
            <a:ext cx="49341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Press Y =</a:t>
            </a:r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E80429A-4424-3E11-93B7-B03B092687B0}"/>
              </a:ext>
            </a:extLst>
          </p:cNvPr>
          <p:cNvSpPr/>
          <p:nvPr/>
        </p:nvSpPr>
        <p:spPr>
          <a:xfrm>
            <a:off x="355665" y="2121328"/>
            <a:ext cx="49341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Press 2</a:t>
            </a:r>
            <a:r>
              <a:rPr lang="en-US" baseline="30000" dirty="0"/>
              <a:t>nd</a:t>
            </a:r>
            <a:r>
              <a:rPr lang="en-US" dirty="0"/>
              <a:t> QUIT</a:t>
            </a:r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4DD301C-F788-43C4-FD5C-A8BBD6111CE6}"/>
              </a:ext>
            </a:extLst>
          </p:cNvPr>
          <p:cNvSpPr/>
          <p:nvPr/>
        </p:nvSpPr>
        <p:spPr>
          <a:xfrm>
            <a:off x="334678" y="4784422"/>
            <a:ext cx="49727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Use the arrows to put the cursor on the line at the left of the 1</a:t>
            </a:r>
            <a:r>
              <a:rPr lang="en-GB" sz="2400" baseline="30000" dirty="0"/>
              <a:t>st</a:t>
            </a:r>
            <a:r>
              <a:rPr lang="en-GB" sz="2400" dirty="0"/>
              <a:t> intersection. Enter. Then move the cursor to the parabola close the intersecting point.</a:t>
            </a:r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6A8DECD-57A2-6B29-E200-A823A7B504AE}"/>
              </a:ext>
            </a:extLst>
          </p:cNvPr>
          <p:cNvSpPr/>
          <p:nvPr/>
        </p:nvSpPr>
        <p:spPr>
          <a:xfrm>
            <a:off x="2803481" y="4368924"/>
            <a:ext cx="2606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Press 5 (Intersect)</a:t>
            </a:r>
            <a:endParaRPr lang="en-GB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76A42FF-FED1-6CCC-FF78-076C39F6E424}"/>
              </a:ext>
            </a:extLst>
          </p:cNvPr>
          <p:cNvSpPr/>
          <p:nvPr/>
        </p:nvSpPr>
        <p:spPr>
          <a:xfrm>
            <a:off x="552273" y="6172727"/>
            <a:ext cx="982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enter</a:t>
            </a:r>
            <a:endParaRPr lang="en-GB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37DF5BE-7B6C-54BA-ADAA-1865A4395583}"/>
              </a:ext>
            </a:extLst>
          </p:cNvPr>
          <p:cNvSpPr/>
          <p:nvPr/>
        </p:nvSpPr>
        <p:spPr>
          <a:xfrm>
            <a:off x="1715052" y="6172727"/>
            <a:ext cx="982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enter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4748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7" grpId="0"/>
      <p:bldP spid="18" grpId="0"/>
      <p:bldP spid="23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827584" y="20519"/>
            <a:ext cx="7772400" cy="762000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dirty="0"/>
              <a:t>Quadratic equations</a:t>
            </a:r>
          </a:p>
        </p:txBody>
      </p:sp>
      <p:sp>
        <p:nvSpPr>
          <p:cNvPr id="329739" name="Text Box 11"/>
          <p:cNvSpPr txBox="1">
            <a:spLocks noChangeArrowheads="1"/>
          </p:cNvSpPr>
          <p:nvPr/>
        </p:nvSpPr>
        <p:spPr bwMode="auto">
          <a:xfrm>
            <a:off x="1081088" y="908720"/>
            <a:ext cx="853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The general form of a quadratic equation is</a:t>
            </a:r>
          </a:p>
        </p:txBody>
      </p:sp>
      <p:sp>
        <p:nvSpPr>
          <p:cNvPr id="329742" name="Text Box 14"/>
          <p:cNvSpPr txBox="1">
            <a:spLocks noChangeArrowheads="1"/>
          </p:cNvSpPr>
          <p:nvPr/>
        </p:nvSpPr>
        <p:spPr bwMode="auto">
          <a:xfrm>
            <a:off x="4284663" y="1791097"/>
            <a:ext cx="2243137" cy="485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i="1" dirty="0"/>
              <a:t>ax</a:t>
            </a:r>
            <a:r>
              <a:rPr lang="en-GB" baseline="30000" dirty="0"/>
              <a:t>2</a:t>
            </a:r>
            <a:r>
              <a:rPr lang="en-GB" dirty="0"/>
              <a:t> + </a:t>
            </a:r>
            <a:r>
              <a:rPr lang="en-GB" i="1" dirty="0" err="1"/>
              <a:t>bx</a:t>
            </a:r>
            <a:r>
              <a:rPr lang="en-GB" dirty="0"/>
              <a:t> + </a:t>
            </a:r>
            <a:r>
              <a:rPr lang="en-GB" i="1" dirty="0"/>
              <a:t>c</a:t>
            </a:r>
            <a:r>
              <a:rPr lang="en-GB" dirty="0"/>
              <a:t> = 0</a:t>
            </a:r>
          </a:p>
        </p:txBody>
      </p:sp>
      <p:sp>
        <p:nvSpPr>
          <p:cNvPr id="329743" name="Text Box 15"/>
          <p:cNvSpPr txBox="1">
            <a:spLocks noChangeArrowheads="1"/>
          </p:cNvSpPr>
          <p:nvPr/>
        </p:nvSpPr>
        <p:spPr bwMode="auto">
          <a:xfrm>
            <a:off x="1081088" y="2502354"/>
            <a:ext cx="57864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Where </a:t>
            </a:r>
            <a:r>
              <a:rPr lang="en-GB" i="1" dirty="0"/>
              <a:t>a</a:t>
            </a:r>
            <a:r>
              <a:rPr lang="en-GB" dirty="0"/>
              <a:t>, </a:t>
            </a:r>
            <a:r>
              <a:rPr lang="en-GB" i="1" dirty="0"/>
              <a:t>b</a:t>
            </a:r>
            <a:r>
              <a:rPr lang="en-GB" dirty="0"/>
              <a:t> and </a:t>
            </a:r>
            <a:r>
              <a:rPr lang="en-GB" i="1" dirty="0"/>
              <a:t>c</a:t>
            </a:r>
            <a:r>
              <a:rPr lang="en-GB" dirty="0"/>
              <a:t> are constants and </a:t>
            </a:r>
            <a:r>
              <a:rPr lang="en-GB" i="1" dirty="0"/>
              <a:t>a</a:t>
            </a:r>
            <a:r>
              <a:rPr lang="en-GB" dirty="0"/>
              <a:t> ≠ 0.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1042988" y="3413363"/>
            <a:ext cx="79025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The </a:t>
            </a:r>
            <a:r>
              <a:rPr lang="en-GB" dirty="0">
                <a:solidFill>
                  <a:srgbClr val="FF6600"/>
                </a:solidFill>
              </a:rPr>
              <a:t>solutions</a:t>
            </a:r>
            <a:r>
              <a:rPr lang="en-GB" dirty="0"/>
              <a:t> of the equation are the values of </a:t>
            </a:r>
            <a:r>
              <a:rPr lang="en-GB" i="1" dirty="0"/>
              <a:t>x</a:t>
            </a:r>
            <a:r>
              <a:rPr lang="en-GB" dirty="0"/>
              <a:t> which make the equation true.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1042988" y="4827761"/>
            <a:ext cx="79025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We call these the </a:t>
            </a:r>
            <a:r>
              <a:rPr lang="en-GB" dirty="0">
                <a:solidFill>
                  <a:srgbClr val="FF6600"/>
                </a:solidFill>
              </a:rPr>
              <a:t>roots</a:t>
            </a:r>
            <a:r>
              <a:rPr lang="en-GB" dirty="0"/>
              <a:t> of the equation, and they are also the zeros of the quadratic expression </a:t>
            </a:r>
            <a:r>
              <a:rPr lang="en-GB" i="1" dirty="0"/>
              <a:t>ax</a:t>
            </a:r>
            <a:r>
              <a:rPr lang="en-GB" baseline="30000" dirty="0"/>
              <a:t>2</a:t>
            </a:r>
            <a:r>
              <a:rPr lang="en-GB" dirty="0"/>
              <a:t> + </a:t>
            </a:r>
            <a:r>
              <a:rPr lang="en-GB" i="1" dirty="0" err="1"/>
              <a:t>bx</a:t>
            </a:r>
            <a:r>
              <a:rPr lang="en-GB" dirty="0"/>
              <a:t> + </a:t>
            </a:r>
            <a:r>
              <a:rPr lang="en-GB" i="1" dirty="0"/>
              <a:t>c</a:t>
            </a:r>
            <a:r>
              <a:rPr lang="en-GB" dirty="0"/>
              <a:t> </a:t>
            </a:r>
          </a:p>
        </p:txBody>
      </p:sp>
      <p:sp>
        <p:nvSpPr>
          <p:cNvPr id="8" name="Rectangle 7">
            <a:hlinkClick r:id="rId3"/>
            <a:extLst>
              <a:ext uri="{FF2B5EF4-FFF2-40B4-BE49-F238E27FC236}">
                <a16:creationId xmlns:a16="http://schemas.microsoft.com/office/drawing/2014/main" id="{809FE18C-1DF8-4870-8EB5-0CDA35A4563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hlinkClick r:id="rId3"/>
            <a:extLst>
              <a:ext uri="{FF2B5EF4-FFF2-40B4-BE49-F238E27FC236}">
                <a16:creationId xmlns:a16="http://schemas.microsoft.com/office/drawing/2014/main" id="{345D0886-18F1-4D87-85A4-CC2D7E16585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39" grpId="0"/>
      <p:bldP spid="329742" grpId="0" animBg="1"/>
      <p:bldP spid="329743" grpId="0"/>
      <p:bldP spid="13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173163" y="116632"/>
            <a:ext cx="7772400" cy="762000"/>
          </a:xfrm>
        </p:spPr>
        <p:txBody>
          <a:bodyPr/>
          <a:lstStyle/>
          <a:p>
            <a:pPr algn="l">
              <a:defRPr/>
            </a:pPr>
            <a:r>
              <a:rPr lang="en-GB" dirty="0"/>
              <a:t>Using the GDC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543773" y="1055004"/>
            <a:ext cx="40575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Solve the quadratic equation:</a:t>
            </a:r>
          </a:p>
        </p:txBody>
      </p:sp>
      <p:sp>
        <p:nvSpPr>
          <p:cNvPr id="615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/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811425" y="1653254"/>
            <a:ext cx="2021707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/>
              <a:t>8</a:t>
            </a:r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dirty="0"/>
              <a:t> + </a:t>
            </a:r>
            <a:r>
              <a:rPr lang="en-GB" i="1" dirty="0"/>
              <a:t>x</a:t>
            </a:r>
            <a:r>
              <a:rPr lang="en-GB" dirty="0"/>
              <a:t> – 2 = 9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65760" y="2319528"/>
            <a:ext cx="49727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We have found the first </a:t>
            </a:r>
            <a:r>
              <a:rPr lang="en-GB" dirty="0"/>
              <a:t>point of intersection </a:t>
            </a:r>
            <a:r>
              <a:rPr lang="en-GB" i="1" dirty="0"/>
              <a:t>x</a:t>
            </a:r>
            <a:r>
              <a:rPr lang="en-GB" dirty="0"/>
              <a:t> = -1.24</a:t>
            </a:r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33C0698E-14AA-4495-AB38-5AFF6FF73DF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3"/>
            <a:extLst>
              <a:ext uri="{FF2B5EF4-FFF2-40B4-BE49-F238E27FC236}">
                <a16:creationId xmlns:a16="http://schemas.microsoft.com/office/drawing/2014/main" id="{1B2E0BEC-713D-4CCA-B096-4B736010688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CD15B7-1A1F-7E16-4306-BBDD3366FB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3640" y="228600"/>
            <a:ext cx="2460148" cy="568756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3B1E15A-00DD-84CA-B5D5-6514F5F524CC}"/>
              </a:ext>
            </a:extLst>
          </p:cNvPr>
          <p:cNvSpPr/>
          <p:nvPr/>
        </p:nvSpPr>
        <p:spPr>
          <a:xfrm>
            <a:off x="477974" y="3069704"/>
            <a:ext cx="982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enter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024CA00-D40F-6E0A-4079-D8E47E7B00A6}"/>
              </a:ext>
            </a:extLst>
          </p:cNvPr>
          <p:cNvSpPr/>
          <p:nvPr/>
        </p:nvSpPr>
        <p:spPr>
          <a:xfrm>
            <a:off x="308598" y="3434237"/>
            <a:ext cx="2606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Press 2nd F4 (Calc)</a:t>
            </a:r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C95016-76CE-AFC3-1201-272AB02F1604}"/>
              </a:ext>
            </a:extLst>
          </p:cNvPr>
          <p:cNvSpPr/>
          <p:nvPr/>
        </p:nvSpPr>
        <p:spPr>
          <a:xfrm>
            <a:off x="277516" y="3849735"/>
            <a:ext cx="49727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Use the arrows to put the cursor on the line at the left of the 2</a:t>
            </a:r>
            <a:r>
              <a:rPr lang="en-GB" sz="2400" baseline="30000" dirty="0"/>
              <a:t>nd</a:t>
            </a:r>
            <a:r>
              <a:rPr lang="en-GB" sz="2400" dirty="0"/>
              <a:t>  intersection. Enter. Then move the cursor to the parabola close the intersecting point.</a:t>
            </a:r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5AC7292-60EA-22EB-AD09-F1E039005176}"/>
              </a:ext>
            </a:extLst>
          </p:cNvPr>
          <p:cNvSpPr/>
          <p:nvPr/>
        </p:nvSpPr>
        <p:spPr>
          <a:xfrm>
            <a:off x="2746319" y="3434237"/>
            <a:ext cx="2606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Press 5 (Intersect)</a:t>
            </a:r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8BB5F14-4F36-1B5C-9AEC-C0C98796008B}"/>
              </a:ext>
            </a:extLst>
          </p:cNvPr>
          <p:cNvSpPr/>
          <p:nvPr/>
        </p:nvSpPr>
        <p:spPr>
          <a:xfrm>
            <a:off x="495111" y="5238040"/>
            <a:ext cx="982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enter</a:t>
            </a:r>
            <a:endParaRPr lang="en-GB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1B9334F-6E2F-2E05-A054-EBE21761D304}"/>
              </a:ext>
            </a:extLst>
          </p:cNvPr>
          <p:cNvSpPr/>
          <p:nvPr/>
        </p:nvSpPr>
        <p:spPr>
          <a:xfrm>
            <a:off x="1657890" y="5238040"/>
            <a:ext cx="982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enter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0809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7" grpId="0"/>
      <p:bldP spid="8" grpId="0"/>
      <p:bldP spid="9" grpId="0"/>
      <p:bldP spid="10" grpId="0"/>
      <p:bldP spid="18" grpId="0"/>
      <p:bldP spid="1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173163" y="116632"/>
            <a:ext cx="7772400" cy="762000"/>
          </a:xfrm>
        </p:spPr>
        <p:txBody>
          <a:bodyPr/>
          <a:lstStyle/>
          <a:p>
            <a:pPr algn="l">
              <a:defRPr/>
            </a:pPr>
            <a:r>
              <a:rPr lang="en-GB" dirty="0"/>
              <a:t>Using the GDC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543773" y="1055004"/>
            <a:ext cx="40575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Solve the quadratic equation:</a:t>
            </a:r>
          </a:p>
        </p:txBody>
      </p:sp>
      <p:sp>
        <p:nvSpPr>
          <p:cNvPr id="615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/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811425" y="1653254"/>
            <a:ext cx="2021707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/>
              <a:t>8</a:t>
            </a:r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dirty="0"/>
              <a:t> + </a:t>
            </a:r>
            <a:r>
              <a:rPr lang="en-GB" i="1" dirty="0"/>
              <a:t>x</a:t>
            </a:r>
            <a:r>
              <a:rPr lang="en-GB" dirty="0"/>
              <a:t> – 2 = 9</a:t>
            </a:r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8C230F85-D39A-44B1-B835-FD3DF50466F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054E6F95-3948-4148-A228-1D46DF540C1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1E80E1B-831E-3F3A-4C0A-EA371F219E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3640" y="228600"/>
            <a:ext cx="2467044" cy="568756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2E39129-556B-4AF5-286D-D552CB4F2FDD}"/>
              </a:ext>
            </a:extLst>
          </p:cNvPr>
          <p:cNvSpPr/>
          <p:nvPr/>
        </p:nvSpPr>
        <p:spPr>
          <a:xfrm>
            <a:off x="277516" y="5597939"/>
            <a:ext cx="49727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We have found </a:t>
            </a:r>
            <a:r>
              <a:rPr lang="en-GB" dirty="0"/>
              <a:t>the second point of intersection </a:t>
            </a:r>
            <a:r>
              <a:rPr lang="en-GB" i="1" dirty="0"/>
              <a:t>x</a:t>
            </a:r>
            <a:r>
              <a:rPr lang="en-GB" dirty="0"/>
              <a:t> = 1.11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9BC246-FA6F-A9CC-4CD2-E9641346B01F}"/>
              </a:ext>
            </a:extLst>
          </p:cNvPr>
          <p:cNvSpPr/>
          <p:nvPr/>
        </p:nvSpPr>
        <p:spPr>
          <a:xfrm>
            <a:off x="477974" y="3069704"/>
            <a:ext cx="982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enter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1103842-9FA4-3F46-DF88-7EAB12B92053}"/>
              </a:ext>
            </a:extLst>
          </p:cNvPr>
          <p:cNvSpPr/>
          <p:nvPr/>
        </p:nvSpPr>
        <p:spPr>
          <a:xfrm>
            <a:off x="308598" y="3434237"/>
            <a:ext cx="2606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Press 2nd F4 (Calc)</a:t>
            </a:r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4260268-D3C9-75E7-F3CD-EDE3DAE721BA}"/>
              </a:ext>
            </a:extLst>
          </p:cNvPr>
          <p:cNvSpPr/>
          <p:nvPr/>
        </p:nvSpPr>
        <p:spPr>
          <a:xfrm>
            <a:off x="277516" y="3849735"/>
            <a:ext cx="49727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Use the arrows to put the cursor on the line at the left of the 2</a:t>
            </a:r>
            <a:r>
              <a:rPr lang="en-GB" sz="2400" baseline="30000" dirty="0"/>
              <a:t>nd</a:t>
            </a:r>
            <a:r>
              <a:rPr lang="en-GB" sz="2400" dirty="0"/>
              <a:t>  intersection. Enter. Then move the cursor to the parabola close the intersecting point.</a:t>
            </a:r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AFFEB47-A3A4-41D8-73AE-D058A9D99240}"/>
              </a:ext>
            </a:extLst>
          </p:cNvPr>
          <p:cNvSpPr/>
          <p:nvPr/>
        </p:nvSpPr>
        <p:spPr>
          <a:xfrm>
            <a:off x="2746319" y="3434237"/>
            <a:ext cx="2606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Press 5 (Intersect)</a:t>
            </a:r>
            <a:endParaRPr lang="en-GB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24EF856-CB50-C924-DBD8-8DEAB49EACA4}"/>
              </a:ext>
            </a:extLst>
          </p:cNvPr>
          <p:cNvSpPr/>
          <p:nvPr/>
        </p:nvSpPr>
        <p:spPr>
          <a:xfrm>
            <a:off x="495111" y="5238040"/>
            <a:ext cx="982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enter</a:t>
            </a:r>
            <a:endParaRPr lang="en-GB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D62608F-DB4C-3E0C-368A-6D0F73D2FAE0}"/>
              </a:ext>
            </a:extLst>
          </p:cNvPr>
          <p:cNvSpPr/>
          <p:nvPr/>
        </p:nvSpPr>
        <p:spPr>
          <a:xfrm>
            <a:off x="1657890" y="5238040"/>
            <a:ext cx="982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enter</a:t>
            </a:r>
            <a:endParaRPr lang="en-GB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F674024-CABE-EF44-D2E3-F198B0F68BE2}"/>
              </a:ext>
            </a:extLst>
          </p:cNvPr>
          <p:cNvSpPr/>
          <p:nvPr/>
        </p:nvSpPr>
        <p:spPr>
          <a:xfrm>
            <a:off x="365760" y="2319528"/>
            <a:ext cx="49727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We have found the first </a:t>
            </a:r>
            <a:r>
              <a:rPr lang="en-GB" dirty="0"/>
              <a:t>point of intersection </a:t>
            </a:r>
            <a:r>
              <a:rPr lang="en-GB" i="1" dirty="0"/>
              <a:t>x</a:t>
            </a:r>
            <a:r>
              <a:rPr lang="en-GB" dirty="0"/>
              <a:t> = – 1.24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B27414D-54F2-307F-FCA4-0FDE771BF2D0}"/>
              </a:ext>
            </a:extLst>
          </p:cNvPr>
          <p:cNvSpPr/>
          <p:nvPr/>
        </p:nvSpPr>
        <p:spPr>
          <a:xfrm>
            <a:off x="5061691" y="6205037"/>
            <a:ext cx="15230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/>
              <a:t>x</a:t>
            </a:r>
            <a:r>
              <a:rPr lang="en-GB" dirty="0"/>
              <a:t> = – 1.24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A93FBDB-0FCC-7AA0-DEC5-A1DC232FA6FE}"/>
              </a:ext>
            </a:extLst>
          </p:cNvPr>
          <p:cNvSpPr/>
          <p:nvPr/>
        </p:nvSpPr>
        <p:spPr>
          <a:xfrm>
            <a:off x="6857082" y="6205037"/>
            <a:ext cx="12801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/>
              <a:t>x</a:t>
            </a:r>
            <a:r>
              <a:rPr lang="en-GB" dirty="0"/>
              <a:t> = 1.11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4752BC0-C816-2F1D-C130-CACE25C17FCF}"/>
              </a:ext>
            </a:extLst>
          </p:cNvPr>
          <p:cNvSpPr/>
          <p:nvPr/>
        </p:nvSpPr>
        <p:spPr>
          <a:xfrm>
            <a:off x="3739851" y="6191182"/>
            <a:ext cx="15230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Solution:</a:t>
            </a:r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17DF444-E9D4-AB9E-46C7-CE8B216D8832}"/>
              </a:ext>
            </a:extLst>
          </p:cNvPr>
          <p:cNvSpPr/>
          <p:nvPr/>
        </p:nvSpPr>
        <p:spPr>
          <a:xfrm>
            <a:off x="6419605" y="6205037"/>
            <a:ext cx="6405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402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  <p:bldP spid="3" grpId="0"/>
      <p:bldP spid="5" grpId="0"/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971600" y="-27384"/>
            <a:ext cx="7772400" cy="762000"/>
          </a:xfrm>
        </p:spPr>
        <p:txBody>
          <a:bodyPr/>
          <a:lstStyle/>
          <a:p>
            <a:pPr algn="l">
              <a:defRPr/>
            </a:pPr>
            <a:r>
              <a:rPr lang="en-GB" dirty="0"/>
              <a:t>Solution of </a:t>
            </a:r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dirty="0"/>
              <a:t> = </a:t>
            </a:r>
            <a:r>
              <a:rPr lang="en-GB" i="1" dirty="0"/>
              <a:t>k</a:t>
            </a:r>
            <a:endParaRPr lang="en-GB" dirty="0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4650010" y="1659569"/>
            <a:ext cx="923651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dirty="0"/>
              <a:t> = </a:t>
            </a:r>
            <a:r>
              <a:rPr lang="en-GB" i="1" dirty="0"/>
              <a:t>k</a:t>
            </a:r>
            <a:endParaRPr lang="en-GB" dirty="0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auto">
          <a:xfrm>
            <a:off x="3091877" y="5415607"/>
            <a:ext cx="11624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FF0000"/>
                </a:solidFill>
              </a:rPr>
              <a:t>if </a:t>
            </a:r>
            <a:r>
              <a:rPr lang="en-GB" i="1" dirty="0">
                <a:solidFill>
                  <a:srgbClr val="FF0000"/>
                </a:solidFill>
              </a:rPr>
              <a:t>k</a:t>
            </a:r>
            <a:r>
              <a:rPr lang="en-GB" dirty="0">
                <a:solidFill>
                  <a:srgbClr val="FF0000"/>
                </a:solidFill>
              </a:rPr>
              <a:t> &lt; 0.</a:t>
            </a:r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4257391" y="3031652"/>
            <a:ext cx="21868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000FF"/>
                </a:solidFill>
              </a:rPr>
              <a:t>exists such that</a:t>
            </a:r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115616" y="3776675"/>
            <a:ext cx="35614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000FF"/>
                </a:solidFill>
              </a:rPr>
              <a:t>Thus the solutions are </a:t>
            </a:r>
            <a:r>
              <a:rPr lang="en-GB" i="1" dirty="0">
                <a:solidFill>
                  <a:srgbClr val="0000FF"/>
                </a:solidFill>
              </a:rPr>
              <a:t>x</a:t>
            </a:r>
            <a:r>
              <a:rPr lang="en-GB" dirty="0">
                <a:solidFill>
                  <a:srgbClr val="0000FF"/>
                </a:solidFill>
              </a:rPr>
              <a:t> =</a:t>
            </a:r>
          </a:p>
        </p:txBody>
      </p:sp>
      <p:sp>
        <p:nvSpPr>
          <p:cNvPr id="10" name="15 Rectángulo"/>
          <p:cNvSpPr>
            <a:spLocks noChangeArrowheads="1"/>
          </p:cNvSpPr>
          <p:nvPr/>
        </p:nvSpPr>
        <p:spPr bwMode="auto">
          <a:xfrm>
            <a:off x="3091877" y="4469694"/>
            <a:ext cx="1085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06600"/>
                </a:solidFill>
              </a:rPr>
              <a:t>if </a:t>
            </a:r>
            <a:r>
              <a:rPr lang="en-GB" i="1" dirty="0">
                <a:solidFill>
                  <a:srgbClr val="006600"/>
                </a:solidFill>
              </a:rPr>
              <a:t>k</a:t>
            </a:r>
            <a:r>
              <a:rPr lang="en-GB" dirty="0">
                <a:solidFill>
                  <a:srgbClr val="006600"/>
                </a:solidFill>
              </a:rPr>
              <a:t> = 0</a:t>
            </a:r>
          </a:p>
        </p:txBody>
      </p:sp>
      <p:sp>
        <p:nvSpPr>
          <p:cNvPr id="11" name="17 Rectángulo"/>
          <p:cNvSpPr>
            <a:spLocks noChangeArrowheads="1"/>
          </p:cNvSpPr>
          <p:nvPr/>
        </p:nvSpPr>
        <p:spPr bwMode="auto">
          <a:xfrm>
            <a:off x="4623449" y="4457283"/>
            <a:ext cx="9749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>
                <a:solidFill>
                  <a:srgbClr val="006600"/>
                </a:solidFill>
              </a:rPr>
              <a:t>x</a:t>
            </a:r>
            <a:r>
              <a:rPr lang="en-GB" dirty="0">
                <a:solidFill>
                  <a:srgbClr val="006600"/>
                </a:solidFill>
              </a:rPr>
              <a:t> =  0 </a:t>
            </a:r>
          </a:p>
        </p:txBody>
      </p:sp>
      <p:sp>
        <p:nvSpPr>
          <p:cNvPr id="13" name="15 Rectángulo"/>
          <p:cNvSpPr>
            <a:spLocks noChangeArrowheads="1"/>
          </p:cNvSpPr>
          <p:nvPr/>
        </p:nvSpPr>
        <p:spPr bwMode="auto">
          <a:xfrm>
            <a:off x="2415777" y="2455503"/>
            <a:ext cx="11624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000FF"/>
                </a:solidFill>
              </a:rPr>
              <a:t>if </a:t>
            </a:r>
            <a:r>
              <a:rPr lang="en-GB" i="1" dirty="0">
                <a:solidFill>
                  <a:srgbClr val="0000FF"/>
                </a:solidFill>
              </a:rPr>
              <a:t>k</a:t>
            </a:r>
            <a:r>
              <a:rPr lang="en-GB" dirty="0">
                <a:solidFill>
                  <a:srgbClr val="0000FF"/>
                </a:solidFill>
              </a:rPr>
              <a:t> &gt; 0.</a:t>
            </a:r>
          </a:p>
        </p:txBody>
      </p:sp>
      <p:sp>
        <p:nvSpPr>
          <p:cNvPr id="14" name="17 Rectángulo"/>
          <p:cNvSpPr>
            <a:spLocks noChangeArrowheads="1"/>
          </p:cNvSpPr>
          <p:nvPr/>
        </p:nvSpPr>
        <p:spPr bwMode="auto">
          <a:xfrm>
            <a:off x="4385198" y="5372047"/>
            <a:ext cx="36215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>
                <a:solidFill>
                  <a:srgbClr val="FF0000"/>
                </a:solidFill>
              </a:rPr>
              <a:t>There are no real solutions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7" name="15 Rectángulo"/>
          <p:cNvSpPr>
            <a:spLocks noChangeArrowheads="1"/>
          </p:cNvSpPr>
          <p:nvPr/>
        </p:nvSpPr>
        <p:spPr bwMode="auto">
          <a:xfrm>
            <a:off x="1187624" y="1134331"/>
            <a:ext cx="79408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Many quadratic equations can be rearranged into the form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610975" y="3077863"/>
                <a:ext cx="466603" cy="420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rad>
                    </m:oMath>
                  </m:oMathPara>
                </a14:m>
                <a:endParaRPr lang="en-GB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0975" y="3077863"/>
                <a:ext cx="466603" cy="42050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547768" y="2889683"/>
                <a:ext cx="1478225" cy="5325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GB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𝒌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GB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7768" y="2889683"/>
                <a:ext cx="1478225" cy="53251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371603" y="3369935"/>
                <a:ext cx="1707455" cy="5325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𝒌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GB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603" y="3369935"/>
                <a:ext cx="1707455" cy="53251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681461" y="3776972"/>
                <a:ext cx="695832" cy="420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en-GB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rad>
                    </m:oMath>
                  </m:oMathPara>
                </a14:m>
                <a:endParaRPr lang="en-GB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1461" y="3776972"/>
                <a:ext cx="695832" cy="42050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>
            <a:hlinkClick r:id="rId7"/>
            <a:extLst>
              <a:ext uri="{FF2B5EF4-FFF2-40B4-BE49-F238E27FC236}">
                <a16:creationId xmlns:a16="http://schemas.microsoft.com/office/drawing/2014/main" id="{9AB1CB5F-8B30-4A68-B36C-D9EE298B36C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hlinkClick r:id="rId7"/>
            <a:extLst>
              <a:ext uri="{FF2B5EF4-FFF2-40B4-BE49-F238E27FC236}">
                <a16:creationId xmlns:a16="http://schemas.microsoft.com/office/drawing/2014/main" id="{3A33E600-81D1-448D-A578-5CC900FE942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2" grpId="0"/>
      <p:bldP spid="19" grpId="0"/>
      <p:bldP spid="10" grpId="0"/>
      <p:bldP spid="11" grpId="0"/>
      <p:bldP spid="13" grpId="0"/>
      <p:bldP spid="14" grpId="0"/>
      <p:bldP spid="2" grpId="0"/>
      <p:bldP spid="20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173163" y="116632"/>
            <a:ext cx="7772400" cy="762000"/>
          </a:xfrm>
        </p:spPr>
        <p:txBody>
          <a:bodyPr/>
          <a:lstStyle/>
          <a:p>
            <a:pPr algn="l">
              <a:defRPr/>
            </a:pPr>
            <a:r>
              <a:rPr lang="en-GB" dirty="0"/>
              <a:t>Example 1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3132138" y="1556792"/>
            <a:ext cx="1616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/>
              <a:t>x</a:t>
            </a:r>
            <a:r>
              <a:rPr lang="en-GB" baseline="30000"/>
              <a:t>2</a:t>
            </a:r>
            <a:r>
              <a:rPr lang="en-GB"/>
              <a:t> –  81 = 0</a:t>
            </a:r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3635375" y="2204492"/>
            <a:ext cx="1231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/>
              <a:t>x</a:t>
            </a:r>
            <a:r>
              <a:rPr lang="en-GB" baseline="30000"/>
              <a:t>2</a:t>
            </a:r>
            <a:r>
              <a:rPr lang="en-GB"/>
              <a:t> =  81 </a:t>
            </a:r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3635375" y="2996655"/>
            <a:ext cx="5905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/>
              <a:t>x</a:t>
            </a:r>
            <a:r>
              <a:rPr lang="en-GB"/>
              <a:t> =</a:t>
            </a:r>
          </a:p>
        </p:txBody>
      </p:sp>
      <p:sp>
        <p:nvSpPr>
          <p:cNvPr id="615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/>
          </a:p>
        </p:txBody>
      </p:sp>
      <p:pic>
        <p:nvPicPr>
          <p:cNvPr id="5734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11638" y="2996655"/>
            <a:ext cx="7461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16 Rectángulo"/>
          <p:cNvSpPr>
            <a:spLocks noChangeArrowheads="1"/>
          </p:cNvSpPr>
          <p:nvPr/>
        </p:nvSpPr>
        <p:spPr bwMode="auto">
          <a:xfrm>
            <a:off x="3708400" y="3644355"/>
            <a:ext cx="974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/>
              <a:t>x</a:t>
            </a:r>
            <a:r>
              <a:rPr lang="en-GB"/>
              <a:t> =  9 </a:t>
            </a:r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5435600" y="3644355"/>
            <a:ext cx="10779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/>
              <a:t>x</a:t>
            </a:r>
            <a:r>
              <a:rPr lang="en-GB"/>
              <a:t> =  -9 </a:t>
            </a:r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4787900" y="3644355"/>
            <a:ext cx="4587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/>
              <a:t>or</a:t>
            </a:r>
            <a:endParaRPr lang="en-GB"/>
          </a:p>
        </p:txBody>
      </p:sp>
      <p:sp>
        <p:nvSpPr>
          <p:cNvPr id="11" name="Rectangle 10">
            <a:hlinkClick r:id="rId4"/>
            <a:extLst>
              <a:ext uri="{FF2B5EF4-FFF2-40B4-BE49-F238E27FC236}">
                <a16:creationId xmlns:a16="http://schemas.microsoft.com/office/drawing/2014/main" id="{82026C97-D322-4161-ADE4-FAE11B73DF1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4"/>
            <a:extLst>
              <a:ext uri="{FF2B5EF4-FFF2-40B4-BE49-F238E27FC236}">
                <a16:creationId xmlns:a16="http://schemas.microsoft.com/office/drawing/2014/main" id="{65C55000-7366-46FE-B23E-949D89DE971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  <p:bldP spid="19" grpId="0"/>
      <p:bldP spid="17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173163" y="116632"/>
            <a:ext cx="7772400" cy="762000"/>
          </a:xfrm>
        </p:spPr>
        <p:txBody>
          <a:bodyPr/>
          <a:lstStyle/>
          <a:p>
            <a:pPr algn="l">
              <a:defRPr/>
            </a:pPr>
            <a:r>
              <a:rPr lang="en-GB" dirty="0"/>
              <a:t>Example 2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3132138" y="1556792"/>
            <a:ext cx="15392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3</a:t>
            </a:r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dirty="0"/>
              <a:t> – 1 = 8</a:t>
            </a:r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3635375" y="2204492"/>
            <a:ext cx="12314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3</a:t>
            </a:r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dirty="0"/>
              <a:t> =  9 </a:t>
            </a:r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3635375" y="3471466"/>
            <a:ext cx="5905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/>
              <a:t>x</a:t>
            </a:r>
            <a:r>
              <a:rPr lang="en-GB" dirty="0"/>
              <a:t> =</a:t>
            </a:r>
          </a:p>
        </p:txBody>
      </p:sp>
      <p:sp>
        <p:nvSpPr>
          <p:cNvPr id="615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16 Rectángulo"/>
              <p:cNvSpPr>
                <a:spLocks noChangeArrowheads="1"/>
              </p:cNvSpPr>
              <p:nvPr/>
            </p:nvSpPr>
            <p:spPr bwMode="auto">
              <a:xfrm>
                <a:off x="3708400" y="4119166"/>
                <a:ext cx="1207510" cy="4964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i="1" dirty="0"/>
                  <a:t>x</a:t>
                </a:r>
                <a:r>
                  <a:rPr lang="en-GB" dirty="0"/>
                  <a:t> =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rad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17" name="16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08400" y="4119166"/>
                <a:ext cx="1207510" cy="496483"/>
              </a:xfrm>
              <a:prstGeom prst="rect">
                <a:avLst/>
              </a:prstGeom>
              <a:blipFill rotWithShape="0">
                <a:blip r:embed="rId3"/>
                <a:stretch>
                  <a:fillRect l="-7576" t="-2469" b="-2839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19 Rectángulo"/>
              <p:cNvSpPr>
                <a:spLocks noChangeArrowheads="1"/>
              </p:cNvSpPr>
              <p:nvPr/>
            </p:nvSpPr>
            <p:spPr bwMode="auto">
              <a:xfrm>
                <a:off x="5435600" y="4119166"/>
                <a:ext cx="1282852" cy="4964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i="1" dirty="0"/>
                  <a:t>x</a:t>
                </a:r>
                <a:r>
                  <a:rPr lang="en-GB" dirty="0"/>
                  <a:t> = </a:t>
                </a:r>
                <a14:m>
                  <m:oMath xmlns:m="http://schemas.openxmlformats.org/officeDocument/2006/math">
                    <m:r>
                      <a:rPr lang="en-US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ra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0" name="19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35600" y="4119166"/>
                <a:ext cx="1282852" cy="496483"/>
              </a:xfrm>
              <a:prstGeom prst="rect">
                <a:avLst/>
              </a:prstGeom>
              <a:blipFill rotWithShape="0">
                <a:blip r:embed="rId4"/>
                <a:stretch>
                  <a:fillRect l="-7619" t="-2469" b="-2839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4787900" y="4119166"/>
            <a:ext cx="4587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/>
              <a:t>or</a:t>
            </a:r>
            <a:endParaRPr lang="en-GB" dirty="0"/>
          </a:p>
        </p:txBody>
      </p:sp>
      <p:sp>
        <p:nvSpPr>
          <p:cNvPr id="14" name="17 Rectángulo"/>
          <p:cNvSpPr>
            <a:spLocks noChangeArrowheads="1"/>
          </p:cNvSpPr>
          <p:nvPr/>
        </p:nvSpPr>
        <p:spPr bwMode="auto">
          <a:xfrm>
            <a:off x="3782493" y="2823319"/>
            <a:ext cx="10775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dirty="0"/>
              <a:t> =  3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296024" y="3500339"/>
                <a:ext cx="692626" cy="4128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6024" y="3500339"/>
                <a:ext cx="692626" cy="41287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hlinkClick r:id="rId6"/>
            <a:extLst>
              <a:ext uri="{FF2B5EF4-FFF2-40B4-BE49-F238E27FC236}">
                <a16:creationId xmlns:a16="http://schemas.microsoft.com/office/drawing/2014/main" id="{C864E682-5441-4A1C-A2CE-02E19E79265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6"/>
            <a:extLst>
              <a:ext uri="{FF2B5EF4-FFF2-40B4-BE49-F238E27FC236}">
                <a16:creationId xmlns:a16="http://schemas.microsoft.com/office/drawing/2014/main" id="{54803177-3C63-48F0-861C-40F3DC27073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060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  <p:bldP spid="19" grpId="0"/>
      <p:bldP spid="17" grpId="0"/>
      <p:bldP spid="20" grpId="0"/>
      <p:bldP spid="21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173163" y="116632"/>
            <a:ext cx="7772400" cy="762000"/>
          </a:xfrm>
        </p:spPr>
        <p:txBody>
          <a:bodyPr/>
          <a:lstStyle/>
          <a:p>
            <a:pPr algn="l">
              <a:defRPr/>
            </a:pPr>
            <a:r>
              <a:rPr lang="en-GB" dirty="0"/>
              <a:t>Example 3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3192588" y="1558280"/>
            <a:ext cx="16674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(</a:t>
            </a:r>
            <a:r>
              <a:rPr lang="en-GB" i="1" dirty="0"/>
              <a:t>x </a:t>
            </a:r>
            <a:r>
              <a:rPr lang="en-GB" dirty="0"/>
              <a:t>– 4)</a:t>
            </a:r>
            <a:r>
              <a:rPr lang="en-GB" baseline="30000" dirty="0"/>
              <a:t>2</a:t>
            </a:r>
            <a:r>
              <a:rPr lang="en-GB" dirty="0"/>
              <a:t>  = 6</a:t>
            </a:r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3635375" y="3471466"/>
            <a:ext cx="5905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/>
              <a:t>x</a:t>
            </a:r>
            <a:r>
              <a:rPr lang="en-GB" dirty="0"/>
              <a:t> =</a:t>
            </a:r>
          </a:p>
        </p:txBody>
      </p:sp>
      <p:sp>
        <p:nvSpPr>
          <p:cNvPr id="615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16 Rectángulo"/>
              <p:cNvSpPr>
                <a:spLocks noChangeArrowheads="1"/>
              </p:cNvSpPr>
              <p:nvPr/>
            </p:nvSpPr>
            <p:spPr bwMode="auto">
              <a:xfrm>
                <a:off x="3203848" y="4119166"/>
                <a:ext cx="1536126" cy="4964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i="1" dirty="0"/>
                  <a:t>x</a:t>
                </a:r>
                <a:r>
                  <a:rPr lang="en-GB" dirty="0"/>
                  <a:t> =  4+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e>
                    </m:rad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17" name="16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03848" y="4119166"/>
                <a:ext cx="1536126" cy="496483"/>
              </a:xfrm>
              <a:prstGeom prst="rect">
                <a:avLst/>
              </a:prstGeom>
              <a:blipFill rotWithShape="0">
                <a:blip r:embed="rId3"/>
                <a:stretch>
                  <a:fillRect l="-6349" t="-2469" b="-2839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19 Rectángulo"/>
              <p:cNvSpPr>
                <a:spLocks noChangeArrowheads="1"/>
              </p:cNvSpPr>
              <p:nvPr/>
            </p:nvSpPr>
            <p:spPr bwMode="auto">
              <a:xfrm>
                <a:off x="5435600" y="4119166"/>
                <a:ext cx="1604029" cy="4964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i="1" dirty="0"/>
                  <a:t>x</a:t>
                </a:r>
                <a:r>
                  <a:rPr lang="en-GB" dirty="0"/>
                  <a:t> = </a:t>
                </a:r>
                <a14:m>
                  <m:oMath xmlns:m="http://schemas.openxmlformats.org/officeDocument/2006/math">
                    <m:r>
                      <a:rPr lang="en-US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e>
                    </m:ra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0" name="19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35600" y="4119166"/>
                <a:ext cx="1604029" cy="496483"/>
              </a:xfrm>
              <a:prstGeom prst="rect">
                <a:avLst/>
              </a:prstGeom>
              <a:blipFill rotWithShape="0">
                <a:blip r:embed="rId4"/>
                <a:stretch>
                  <a:fillRect l="-6084" t="-2469" b="-2839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4787900" y="4119166"/>
            <a:ext cx="4587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/>
              <a:t>or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296024" y="3500339"/>
                <a:ext cx="999376" cy="4128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e>
                      </m:rad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6024" y="3500339"/>
                <a:ext cx="999376" cy="41287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11 Rectángulo"/>
              <p:cNvSpPr>
                <a:spLocks noChangeArrowheads="1"/>
              </p:cNvSpPr>
              <p:nvPr/>
            </p:nvSpPr>
            <p:spPr bwMode="auto">
              <a:xfrm>
                <a:off x="2803721" y="2097266"/>
                <a:ext cx="2549865" cy="5395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 dirty="0" smtClean="0">
                            <a:latin typeface="Cambria Math" panose="02040503050406030204" pitchFamily="18" charset="0"/>
                          </a:rPr>
                          <m:t> – 4)2</m:t>
                        </m:r>
                      </m:e>
                    </m:rad>
                  </m:oMath>
                </a14:m>
                <a:r>
                  <a:rPr lang="en-GB" dirty="0"/>
                  <a:t>  =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en-GB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m:rPr>
                            <m:nor/>
                          </m:rPr>
                          <a:rPr lang="en-GB" dirty="0"/>
                          <m:t> </m:t>
                        </m:r>
                      </m:e>
                    </m:ra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6" name="11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03721" y="2097266"/>
                <a:ext cx="2549865" cy="539571"/>
              </a:xfrm>
              <a:prstGeom prst="rect">
                <a:avLst/>
              </a:prstGeom>
              <a:blipFill rotWithShape="0">
                <a:blip r:embed="rId6"/>
                <a:stretch>
                  <a:fillRect b="-2022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11 Rectángulo"/>
              <p:cNvSpPr>
                <a:spLocks noChangeArrowheads="1"/>
              </p:cNvSpPr>
              <p:nvPr/>
            </p:nvSpPr>
            <p:spPr bwMode="auto">
              <a:xfrm>
                <a:off x="3408103" y="2854574"/>
                <a:ext cx="1883977" cy="4964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i="1" dirty="0"/>
                  <a:t>x </a:t>
                </a:r>
                <a:r>
                  <a:rPr lang="en-GB" dirty="0"/>
                  <a:t>– 4  =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en-GB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m:rPr>
                            <m:nor/>
                          </m:rPr>
                          <a:rPr lang="en-GB" dirty="0"/>
                          <m:t> </m:t>
                        </m:r>
                      </m:e>
                    </m:ra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3" name="11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08103" y="2854574"/>
                <a:ext cx="1883977" cy="496483"/>
              </a:xfrm>
              <a:prstGeom prst="rect">
                <a:avLst/>
              </a:prstGeom>
              <a:blipFill rotWithShape="0">
                <a:blip r:embed="rId7"/>
                <a:stretch>
                  <a:fillRect l="-4854" t="-2439" b="-2682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hlinkClick r:id="rId8"/>
            <a:extLst>
              <a:ext uri="{FF2B5EF4-FFF2-40B4-BE49-F238E27FC236}">
                <a16:creationId xmlns:a16="http://schemas.microsoft.com/office/drawing/2014/main" id="{61B3C46B-D8C1-4CCA-9D52-2CF67219761B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hlinkClick r:id="rId8"/>
            <a:extLst>
              <a:ext uri="{FF2B5EF4-FFF2-40B4-BE49-F238E27FC236}">
                <a16:creationId xmlns:a16="http://schemas.microsoft.com/office/drawing/2014/main" id="{4DADDC60-A109-41A8-B9DB-446D46BAB9F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10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9" grpId="0"/>
      <p:bldP spid="17" grpId="0"/>
      <p:bldP spid="20" grpId="0"/>
      <p:bldP spid="21" grpId="0"/>
      <p:bldP spid="15" grpId="0"/>
      <p:bldP spid="16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173163" y="116632"/>
            <a:ext cx="7772400" cy="762000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dirty="0"/>
              <a:t>The Null Factor Law</a:t>
            </a:r>
          </a:p>
        </p:txBody>
      </p:sp>
      <p:sp>
        <p:nvSpPr>
          <p:cNvPr id="329739" name="Text Box 11"/>
          <p:cNvSpPr txBox="1">
            <a:spLocks noChangeArrowheads="1"/>
          </p:cNvSpPr>
          <p:nvPr/>
        </p:nvSpPr>
        <p:spPr bwMode="auto">
          <a:xfrm>
            <a:off x="497612" y="908720"/>
            <a:ext cx="39949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The Null Factor Law states:</a:t>
            </a:r>
          </a:p>
        </p:txBody>
      </p:sp>
      <p:sp>
        <p:nvSpPr>
          <p:cNvPr id="329742" name="Text Box 14"/>
          <p:cNvSpPr txBox="1">
            <a:spLocks noChangeArrowheads="1"/>
          </p:cNvSpPr>
          <p:nvPr/>
        </p:nvSpPr>
        <p:spPr bwMode="auto">
          <a:xfrm>
            <a:off x="1145658" y="1499718"/>
            <a:ext cx="7199269" cy="83099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dirty="0"/>
              <a:t>When a product of two (or more) numbers is zero then at least one of them must be zero.</a:t>
            </a:r>
          </a:p>
        </p:txBody>
      </p:sp>
      <p:sp>
        <p:nvSpPr>
          <p:cNvPr id="329743" name="Text Box 15"/>
          <p:cNvSpPr txBox="1">
            <a:spLocks noChangeArrowheads="1"/>
          </p:cNvSpPr>
          <p:nvPr/>
        </p:nvSpPr>
        <p:spPr bwMode="auto">
          <a:xfrm>
            <a:off x="1760607" y="2420888"/>
            <a:ext cx="38163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If </a:t>
            </a:r>
            <a:r>
              <a:rPr lang="en-GB" i="1" dirty="0" err="1"/>
              <a:t>ab</a:t>
            </a:r>
            <a:r>
              <a:rPr lang="en-GB" dirty="0"/>
              <a:t> = 0 then</a:t>
            </a:r>
            <a:r>
              <a:rPr lang="en-GB" i="1" dirty="0"/>
              <a:t> a </a:t>
            </a:r>
            <a:r>
              <a:rPr lang="en-GB" dirty="0"/>
              <a:t>= 0 or </a:t>
            </a:r>
            <a:r>
              <a:rPr lang="en-GB" i="1" dirty="0"/>
              <a:t>b</a:t>
            </a:r>
            <a:r>
              <a:rPr lang="en-GB" dirty="0"/>
              <a:t> = 0.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457200" y="2924945"/>
            <a:ext cx="54012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Solve for x using the Null Factor Law</a:t>
            </a: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5875366" y="2924944"/>
            <a:ext cx="18726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3</a:t>
            </a:r>
            <a:r>
              <a:rPr lang="en-GB" i="1" dirty="0"/>
              <a:t>x</a:t>
            </a:r>
            <a:r>
              <a:rPr lang="en-GB" dirty="0"/>
              <a:t>(</a:t>
            </a:r>
            <a:r>
              <a:rPr lang="en-GB" i="1" dirty="0"/>
              <a:t>x</a:t>
            </a:r>
            <a:r>
              <a:rPr lang="en-GB" dirty="0"/>
              <a:t> – 5) = 0.</a:t>
            </a: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5115641" y="3423610"/>
            <a:ext cx="13179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ym typeface="Symbol" panose="05050102010706020507" pitchFamily="18" charset="2"/>
              </a:rPr>
              <a:t></a:t>
            </a:r>
            <a:r>
              <a:rPr lang="en-GB" dirty="0"/>
              <a:t> 3</a:t>
            </a:r>
            <a:r>
              <a:rPr lang="en-GB" i="1" dirty="0"/>
              <a:t>x</a:t>
            </a:r>
            <a:r>
              <a:rPr lang="en-GB" dirty="0"/>
              <a:t> = 0</a:t>
            </a: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6650508" y="3423609"/>
            <a:ext cx="17107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/>
              <a:t> or x</a:t>
            </a:r>
            <a:r>
              <a:rPr lang="en-GB" dirty="0"/>
              <a:t> – 5 = 0</a:t>
            </a: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5115641" y="3932799"/>
            <a:ext cx="25467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ym typeface="Symbol" panose="05050102010706020507" pitchFamily="18" charset="2"/>
              </a:rPr>
              <a:t></a:t>
            </a:r>
            <a:r>
              <a:rPr lang="en-GB" dirty="0"/>
              <a:t> </a:t>
            </a:r>
            <a:r>
              <a:rPr lang="en-GB" i="1" dirty="0">
                <a:solidFill>
                  <a:srgbClr val="FF0000"/>
                </a:solidFill>
              </a:rPr>
              <a:t>x</a:t>
            </a:r>
            <a:r>
              <a:rPr lang="en-GB" dirty="0">
                <a:solidFill>
                  <a:srgbClr val="FF0000"/>
                </a:solidFill>
              </a:rPr>
              <a:t> = 0   </a:t>
            </a:r>
            <a:r>
              <a:rPr lang="en-GB" dirty="0"/>
              <a:t>or   </a:t>
            </a:r>
            <a:r>
              <a:rPr lang="en-GB" i="1" dirty="0">
                <a:solidFill>
                  <a:srgbClr val="FF0000"/>
                </a:solidFill>
              </a:rPr>
              <a:t>x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= 5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457820" y="4581129"/>
            <a:ext cx="54012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Solve for x using the Null Factor Law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5714404" y="4581128"/>
            <a:ext cx="25603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(</a:t>
            </a:r>
            <a:r>
              <a:rPr lang="en-GB" i="1" dirty="0"/>
              <a:t>x – 4</a:t>
            </a:r>
            <a:r>
              <a:rPr lang="en-GB" dirty="0"/>
              <a:t>)(3</a:t>
            </a:r>
            <a:r>
              <a:rPr lang="en-GB" i="1" dirty="0"/>
              <a:t>x</a:t>
            </a:r>
            <a:r>
              <a:rPr lang="en-GB" dirty="0"/>
              <a:t> + 7) = 0.</a:t>
            </a: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5116261" y="5079794"/>
            <a:ext cx="17540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ym typeface="Symbol" panose="05050102010706020507" pitchFamily="18" charset="2"/>
              </a:rPr>
              <a:t></a:t>
            </a:r>
            <a:r>
              <a:rPr lang="en-GB" dirty="0"/>
              <a:t> </a:t>
            </a:r>
            <a:r>
              <a:rPr lang="en-GB" i="1" dirty="0"/>
              <a:t>x – 4 </a:t>
            </a:r>
            <a:r>
              <a:rPr lang="en-GB" dirty="0"/>
              <a:t> = 0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6651128" y="5079793"/>
            <a:ext cx="18854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/>
              <a:t> or </a:t>
            </a:r>
            <a:r>
              <a:rPr lang="en-GB" dirty="0"/>
              <a:t>3</a:t>
            </a:r>
            <a:r>
              <a:rPr lang="en-GB" i="1" dirty="0"/>
              <a:t>x</a:t>
            </a:r>
            <a:r>
              <a:rPr lang="en-GB" dirty="0"/>
              <a:t> + 7 = 0</a:t>
            </a:r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5116261" y="5588983"/>
            <a:ext cx="30083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ym typeface="Symbol" panose="05050102010706020507" pitchFamily="18" charset="2"/>
              </a:rPr>
              <a:t></a:t>
            </a:r>
            <a:r>
              <a:rPr lang="en-GB" dirty="0"/>
              <a:t> </a:t>
            </a:r>
            <a:r>
              <a:rPr lang="en-GB" i="1" dirty="0">
                <a:solidFill>
                  <a:srgbClr val="FF0000"/>
                </a:solidFill>
              </a:rPr>
              <a:t>x</a:t>
            </a:r>
            <a:r>
              <a:rPr lang="en-GB" dirty="0">
                <a:solidFill>
                  <a:srgbClr val="FF0000"/>
                </a:solidFill>
              </a:rPr>
              <a:t> = 4   </a:t>
            </a:r>
            <a:r>
              <a:rPr lang="en-GB" dirty="0"/>
              <a:t>or   3</a:t>
            </a:r>
            <a:r>
              <a:rPr lang="en-GB" i="1" dirty="0"/>
              <a:t>x</a:t>
            </a:r>
            <a:r>
              <a:rPr lang="en-GB" dirty="0"/>
              <a:t> </a:t>
            </a:r>
            <a:r>
              <a:rPr lang="en-US" dirty="0"/>
              <a:t>= </a:t>
            </a:r>
            <a:r>
              <a:rPr lang="en-GB" i="1" dirty="0"/>
              <a:t>– </a:t>
            </a:r>
            <a:r>
              <a:rPr lang="en-US" dirty="0"/>
              <a:t>7 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7024298" y="6019559"/>
                <a:ext cx="1058303" cy="6240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i="1" dirty="0">
                    <a:solidFill>
                      <a:srgbClr val="FF0000"/>
                    </a:solidFill>
                  </a:rPr>
                  <a:t>x</a:t>
                </a:r>
                <a:r>
                  <a:rPr lang="en-GB" dirty="0">
                    <a:solidFill>
                      <a:srgbClr val="FF0000"/>
                    </a:solidFill>
                  </a:rPr>
                  <a:t> </a:t>
                </a:r>
                <a:r>
                  <a:rPr lang="en-US" dirty="0">
                    <a:solidFill>
                      <a:srgbClr val="FF0000"/>
                    </a:solidFill>
                  </a:rPr>
                  <a:t>=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4298" y="6019559"/>
                <a:ext cx="1058303" cy="624017"/>
              </a:xfrm>
              <a:prstGeom prst="rect">
                <a:avLst/>
              </a:prstGeom>
              <a:blipFill>
                <a:blip r:embed="rId3"/>
                <a:stretch>
                  <a:fillRect l="-8621" b="-77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>
            <a:hlinkClick r:id="rId4"/>
            <a:extLst>
              <a:ext uri="{FF2B5EF4-FFF2-40B4-BE49-F238E27FC236}">
                <a16:creationId xmlns:a16="http://schemas.microsoft.com/office/drawing/2014/main" id="{D69E263F-8102-40B8-8469-19E65F292B9B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4"/>
            <a:extLst>
              <a:ext uri="{FF2B5EF4-FFF2-40B4-BE49-F238E27FC236}">
                <a16:creationId xmlns:a16="http://schemas.microsoft.com/office/drawing/2014/main" id="{1010FA83-A636-4A66-A1BE-9A36EC37F2E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39" grpId="0"/>
      <p:bldP spid="329742" grpId="0" animBg="1"/>
      <p:bldP spid="329743" grpId="0"/>
      <p:bldP spid="13" grpId="0"/>
      <p:bldP spid="14" grpId="0"/>
      <p:bldP spid="9" grpId="0"/>
      <p:bldP spid="10" grpId="0"/>
      <p:bldP spid="11" grpId="0"/>
      <p:bldP spid="15" grpId="0"/>
      <p:bldP spid="16" grpId="0"/>
      <p:bldP spid="17" grpId="0"/>
      <p:bldP spid="18" grpId="0"/>
      <p:bldP spid="19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173163" y="116632"/>
            <a:ext cx="7772400" cy="762000"/>
          </a:xfrm>
        </p:spPr>
        <p:txBody>
          <a:bodyPr/>
          <a:lstStyle/>
          <a:p>
            <a:pPr algn="l">
              <a:defRPr/>
            </a:pPr>
            <a:r>
              <a:rPr lang="en-GB" dirty="0"/>
              <a:t>Using the GDC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304800" y="1055004"/>
            <a:ext cx="40575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Solve the quadratic equation:</a:t>
            </a:r>
          </a:p>
        </p:txBody>
      </p:sp>
      <p:sp>
        <p:nvSpPr>
          <p:cNvPr id="615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/>
          </a:p>
        </p:txBody>
      </p:sp>
      <p:sp>
        <p:nvSpPr>
          <p:cNvPr id="23" name="11 Rectángulo"/>
          <p:cNvSpPr>
            <a:spLocks noChangeArrowheads="1"/>
          </p:cNvSpPr>
          <p:nvPr/>
        </p:nvSpPr>
        <p:spPr bwMode="auto">
          <a:xfrm>
            <a:off x="603266" y="2525673"/>
            <a:ext cx="37590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Press APPS</a:t>
            </a: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572452" y="1653254"/>
            <a:ext cx="2279598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/>
              <a:t>3</a:t>
            </a:r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dirty="0"/>
              <a:t> + 2</a:t>
            </a:r>
            <a:r>
              <a:rPr lang="en-GB" i="1" dirty="0"/>
              <a:t>x</a:t>
            </a:r>
            <a:r>
              <a:rPr lang="en-GB" dirty="0"/>
              <a:t> – 11 = 0</a:t>
            </a:r>
          </a:p>
        </p:txBody>
      </p:sp>
      <p:sp>
        <p:nvSpPr>
          <p:cNvPr id="8" name="Rectangle 7">
            <a:hlinkClick r:id="rId3"/>
            <a:extLst>
              <a:ext uri="{FF2B5EF4-FFF2-40B4-BE49-F238E27FC236}">
                <a16:creationId xmlns:a16="http://schemas.microsoft.com/office/drawing/2014/main" id="{845ADF10-A320-4D8D-8E3F-0E68051A5AF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hlinkClick r:id="rId3"/>
            <a:extLst>
              <a:ext uri="{FF2B5EF4-FFF2-40B4-BE49-F238E27FC236}">
                <a16:creationId xmlns:a16="http://schemas.microsoft.com/office/drawing/2014/main" id="{72434598-31D7-46F6-8D99-ED002E6E1A9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C82C651-F1CF-6635-D826-038C251DC5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4243" y="228600"/>
            <a:ext cx="2480748" cy="5687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122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3" grpId="0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173163" y="116632"/>
            <a:ext cx="7772400" cy="762000"/>
          </a:xfrm>
        </p:spPr>
        <p:txBody>
          <a:bodyPr/>
          <a:lstStyle/>
          <a:p>
            <a:pPr algn="l">
              <a:defRPr/>
            </a:pPr>
            <a:r>
              <a:rPr lang="en-GB" dirty="0"/>
              <a:t>Using the GDC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304800" y="1055004"/>
            <a:ext cx="40575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Solve the quadratic equation:</a:t>
            </a:r>
          </a:p>
        </p:txBody>
      </p:sp>
      <p:sp>
        <p:nvSpPr>
          <p:cNvPr id="615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/>
          </a:p>
        </p:txBody>
      </p:sp>
      <p:sp>
        <p:nvSpPr>
          <p:cNvPr id="23" name="11 Rectángulo"/>
          <p:cNvSpPr>
            <a:spLocks noChangeArrowheads="1"/>
          </p:cNvSpPr>
          <p:nvPr/>
        </p:nvSpPr>
        <p:spPr bwMode="auto">
          <a:xfrm>
            <a:off x="603266" y="2525673"/>
            <a:ext cx="37590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Press APPS</a:t>
            </a: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572452" y="1653254"/>
            <a:ext cx="2279598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/>
              <a:t>3</a:t>
            </a:r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dirty="0"/>
              <a:t> + 2</a:t>
            </a:r>
            <a:r>
              <a:rPr lang="en-GB" i="1" dirty="0"/>
              <a:t>x</a:t>
            </a:r>
            <a:r>
              <a:rPr lang="en-GB" dirty="0"/>
              <a:t> – 11 = 0</a:t>
            </a:r>
          </a:p>
        </p:txBody>
      </p:sp>
      <p:sp>
        <p:nvSpPr>
          <p:cNvPr id="11" name="11 Rectángulo"/>
          <p:cNvSpPr>
            <a:spLocks noChangeArrowheads="1"/>
          </p:cNvSpPr>
          <p:nvPr/>
        </p:nvSpPr>
        <p:spPr bwMode="auto">
          <a:xfrm>
            <a:off x="572452" y="2929500"/>
            <a:ext cx="34353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/>
              <a:t>Press 9 PolySmlt2</a:t>
            </a:r>
          </a:p>
        </p:txBody>
      </p:sp>
      <p:sp>
        <p:nvSpPr>
          <p:cNvPr id="9" name="Rectangle 8">
            <a:hlinkClick r:id="rId3"/>
            <a:extLst>
              <a:ext uri="{FF2B5EF4-FFF2-40B4-BE49-F238E27FC236}">
                <a16:creationId xmlns:a16="http://schemas.microsoft.com/office/drawing/2014/main" id="{04BB277A-CF0B-4B84-BD36-C740569DF1C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3"/>
            <a:extLst>
              <a:ext uri="{FF2B5EF4-FFF2-40B4-BE49-F238E27FC236}">
                <a16:creationId xmlns:a16="http://schemas.microsoft.com/office/drawing/2014/main" id="{021B6BE5-6089-4442-A80B-C1CA57B06CC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C3FAA58-29E4-2B5A-74E8-1F531ED1B4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3640" y="228600"/>
            <a:ext cx="2486038" cy="5687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910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327</TotalTime>
  <Words>1154</Words>
  <Application>Microsoft Office PowerPoint</Application>
  <PresentationFormat>On-screen Show (4:3)</PresentationFormat>
  <Paragraphs>258</Paragraphs>
  <Slides>22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Calibri</vt:lpstr>
      <vt:lpstr>Cambria Math</vt:lpstr>
      <vt:lpstr>Comic Sans MS</vt:lpstr>
      <vt:lpstr>Times New Roman</vt:lpstr>
      <vt:lpstr>Wingdings 2</vt:lpstr>
      <vt:lpstr>Theme1</vt:lpstr>
      <vt:lpstr>Solving quadratic equations (Using GDC)</vt:lpstr>
      <vt:lpstr>Quadratic equations</vt:lpstr>
      <vt:lpstr>Solution of x2 = k</vt:lpstr>
      <vt:lpstr>Example 1:</vt:lpstr>
      <vt:lpstr>Example 2:</vt:lpstr>
      <vt:lpstr>Example 3:</vt:lpstr>
      <vt:lpstr>The Null Factor Law</vt:lpstr>
      <vt:lpstr>Using the GDC:</vt:lpstr>
      <vt:lpstr>Using the GDC:</vt:lpstr>
      <vt:lpstr>Using the GDC:</vt:lpstr>
      <vt:lpstr>Using the GDC:</vt:lpstr>
      <vt:lpstr>Using the GDC:</vt:lpstr>
      <vt:lpstr>Using the GDC:</vt:lpstr>
      <vt:lpstr>Using the GDC:</vt:lpstr>
      <vt:lpstr>Using the GDC:</vt:lpstr>
      <vt:lpstr>Using the GDC:</vt:lpstr>
      <vt:lpstr>Using the GDC:</vt:lpstr>
      <vt:lpstr>Using the GDC:</vt:lpstr>
      <vt:lpstr>Using the GDC:</vt:lpstr>
      <vt:lpstr>Using the GDC:</vt:lpstr>
      <vt:lpstr>Using the GDC: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9</cp:revision>
  <dcterms:created xsi:type="dcterms:W3CDTF">2020-03-31T13:33:50Z</dcterms:created>
  <dcterms:modified xsi:type="dcterms:W3CDTF">2023-07-24T06:12:14Z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