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316" r:id="rId4"/>
    <p:sldId id="317" r:id="rId5"/>
    <p:sldId id="324" r:id="rId6"/>
    <p:sldId id="325" r:id="rId7"/>
    <p:sldId id="318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298" r:id="rId2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  <a:srgbClr val="99CCFF"/>
    <a:srgbClr val="FF7C80"/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B19CAC-4ADF-40D9-80E2-CF329D1A4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EA90-397B-41BE-BFFD-EAEE08333F1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FFAF-1E6C-494C-BB6B-3F3017F4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A2F6F8-872E-4CF0-9603-E750CB492AFD}" type="slidenum">
              <a:rPr lang="ar-SA" sz="1200"/>
              <a:pPr/>
              <a:t>2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9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11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12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99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13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14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5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15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16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17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18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19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20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8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1B14FD-298D-4102-9465-80BD2F7FC5B8}" type="slidenum">
              <a:rPr lang="ar-SA" sz="1200"/>
              <a:pPr/>
              <a:t>3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5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4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5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6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CDD7D6-6FF4-432F-8C8F-250CFDF65D7B}" type="slidenum">
              <a:rPr lang="ar-SA" sz="1200"/>
              <a:pPr/>
              <a:t>7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8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9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4FACB-E730-4507-9949-8F887A5671EC}" type="slidenum">
              <a:rPr lang="ar-SA" sz="1200"/>
              <a:pPr/>
              <a:t>10</a:t>
            </a:fld>
            <a:endParaRPr lang="en-GB" sz="1200"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BC5FDF6F-438B-4719-B23F-CF9DE862B1F0}" type="datetime3">
              <a:rPr lang="en-US" smtClean="0"/>
              <a:pPr/>
              <a:t>24 July 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 userDrawn="1"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89968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 userDrawn="1"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9870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 userDrawn="1"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7108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 userDrawn="1"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597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18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 userDrawn="1"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9237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87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7/24/2023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shade val="90000"/>
                  </a:schemeClr>
                </a:solidFill>
              </a:rPr>
              <a:t>www.mathssupport.org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 userDrawn="1"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0874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848600" cy="1295400"/>
          </a:xfrm>
        </p:spPr>
        <p:txBody>
          <a:bodyPr/>
          <a:lstStyle/>
          <a:p>
            <a:r>
              <a:rPr lang="en-GB" dirty="0"/>
              <a:t>Solving quadratic equations</a:t>
            </a:r>
            <a:br>
              <a:rPr lang="en-GB" dirty="0"/>
            </a:br>
            <a:r>
              <a:rPr lang="en-GB" sz="2700" dirty="0"/>
              <a:t>(Using GDC)</a:t>
            </a:r>
            <a:endParaRPr lang="en-US" dirty="0"/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391400" cy="1600200"/>
          </a:xfrm>
        </p:spPr>
        <p:txBody>
          <a:bodyPr>
            <a:normAutofit/>
          </a:bodyPr>
          <a:lstStyle/>
          <a:p>
            <a:pPr marL="633413" indent="-633413"/>
            <a:r>
              <a:rPr lang="en-US" dirty="0"/>
              <a:t>LO: Use the GDC to solve quadratic equations, either using the solver or graphically</a:t>
            </a:r>
            <a:endParaRPr lang="en-GB" dirty="0"/>
          </a:p>
          <a:p>
            <a:pPr marL="2743200" indent="-2743200" algn="l"/>
            <a:endParaRPr lang="en-GB" dirty="0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77D54763-1F96-4BA9-A876-BD1D8FCE39E8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EB0A3D31-EA98-44F5-9E49-9B7C711DFB0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0B568-274A-34AF-0C77-E452ACC7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365E-C50D-46B0-8446-7C5A99D18D60}" type="datetime3">
              <a:rPr lang="en-US" smtClean="0"/>
              <a:t>24 July 2023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048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603266" y="2525673"/>
            <a:ext cx="3511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Select Equation (A) from the main MENU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2452" y="1653254"/>
            <a:ext cx="227959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+ 2</a:t>
            </a:r>
            <a:r>
              <a:rPr lang="en-GB" i="1" dirty="0"/>
              <a:t>x</a:t>
            </a:r>
            <a:r>
              <a:rPr lang="en-GB" dirty="0"/>
              <a:t> – 11 = 0</a:t>
            </a:r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603266" y="3322790"/>
            <a:ext cx="3511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Press F2 Polynomial</a:t>
            </a:r>
          </a:p>
        </p:txBody>
      </p: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603266" y="3759423"/>
            <a:ext cx="292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Press F1 Degree 2</a:t>
            </a:r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8737EAA7-D0CE-4B05-B661-2B4BBAF026E4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24E45C03-07DC-4B03-BE4A-5BC126469C69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07A0C-76D2-1785-C47E-E2CE0960F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91267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048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603266" y="2525673"/>
            <a:ext cx="3511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Select Equation (A) from the main MENU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2452" y="1653254"/>
            <a:ext cx="227959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+ 2</a:t>
            </a:r>
            <a:r>
              <a:rPr lang="en-GB" i="1" dirty="0"/>
              <a:t>x</a:t>
            </a:r>
            <a:r>
              <a:rPr lang="en-GB" dirty="0"/>
              <a:t> – 11 = 0</a:t>
            </a:r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603266" y="3322790"/>
            <a:ext cx="3359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Press F2 Polynomial</a:t>
            </a:r>
          </a:p>
        </p:txBody>
      </p: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603266" y="3759423"/>
            <a:ext cx="292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Press F1 Degree 2</a:t>
            </a:r>
          </a:p>
        </p:txBody>
      </p:sp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558719" y="4166073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Enter the coefficients 3, 2, and -11</a:t>
            </a:r>
            <a:endParaRPr lang="en-GB" dirty="0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E437B1C7-0A88-4925-AFE2-7FA1754002BA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44D098F5-EC14-4F34-8A9C-FD09A09A9FF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98CD-153C-7FE2-616E-B407C6D97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72215" cy="5668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B1B0D-169E-0D31-5D2A-876541D34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20" y="365760"/>
            <a:ext cx="2953162" cy="5668166"/>
          </a:xfrm>
          <a:prstGeom prst="rect">
            <a:avLst/>
          </a:prstGeom>
        </p:spPr>
      </p:pic>
      <p:sp>
        <p:nvSpPr>
          <p:cNvPr id="7" name="11 Rectángulo">
            <a:extLst>
              <a:ext uri="{FF2B5EF4-FFF2-40B4-BE49-F238E27FC236}">
                <a16:creationId xmlns:a16="http://schemas.microsoft.com/office/drawing/2014/main" id="{8C2A26CE-7CA6-AA36-505A-97AB91F9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2" y="4912800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Press F1 SOLV to solve the equation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048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603266" y="2525673"/>
            <a:ext cx="3511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Select Equation (A) from the main MENU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2452" y="1653254"/>
            <a:ext cx="227959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+ 2</a:t>
            </a:r>
            <a:r>
              <a:rPr lang="en-GB" i="1" dirty="0"/>
              <a:t>x</a:t>
            </a:r>
            <a:r>
              <a:rPr lang="en-GB" dirty="0"/>
              <a:t> – 11 = 0</a:t>
            </a:r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603266" y="3322790"/>
            <a:ext cx="3359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Press F2 Polynomial</a:t>
            </a:r>
          </a:p>
        </p:txBody>
      </p: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603266" y="3759423"/>
            <a:ext cx="292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Press F1 Degree 2</a:t>
            </a:r>
          </a:p>
        </p:txBody>
      </p:sp>
      <p:sp>
        <p:nvSpPr>
          <p:cNvPr id="15" name="11 Rectángulo"/>
          <p:cNvSpPr>
            <a:spLocks noChangeArrowheads="1"/>
          </p:cNvSpPr>
          <p:nvPr/>
        </p:nvSpPr>
        <p:spPr bwMode="auto">
          <a:xfrm>
            <a:off x="674225" y="5703639"/>
            <a:ext cx="3688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You have the two solutions</a:t>
            </a:r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DD38E9A9-563E-4B78-8498-787B9A8000B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6106855C-7AA7-45E6-BD56-FDB5BCBCB65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4DA13-4FCF-9A2D-750E-8E4AEE39F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62688" cy="5687219"/>
          </a:xfrm>
          <a:prstGeom prst="rect">
            <a:avLst/>
          </a:prstGeom>
        </p:spPr>
      </p:pic>
      <p:sp>
        <p:nvSpPr>
          <p:cNvPr id="5" name="11 Rectángulo">
            <a:extLst>
              <a:ext uri="{FF2B5EF4-FFF2-40B4-BE49-F238E27FC236}">
                <a16:creationId xmlns:a16="http://schemas.microsoft.com/office/drawing/2014/main" id="{FF6C9503-837D-7A27-6EE7-F73FCF2B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19" y="4166073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Enter the coefficients 3, 2, and -11</a:t>
            </a:r>
            <a:endParaRPr lang="en-GB" dirty="0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9F12CBC3-26D7-E0F1-1FF8-F26E964E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2" y="4912800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Press F1 SOLV to solve the equation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4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048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3305417" y="2391271"/>
            <a:ext cx="321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Expanding brackets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2452" y="1653254"/>
            <a:ext cx="296587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3(</a:t>
            </a:r>
            <a:r>
              <a:rPr lang="en-GB" i="1" dirty="0"/>
              <a:t>x </a:t>
            </a:r>
            <a:r>
              <a:rPr lang="en-GB" dirty="0"/>
              <a:t>– 1) + </a:t>
            </a:r>
            <a:r>
              <a:rPr lang="en-GB" i="1" dirty="0"/>
              <a:t>x</a:t>
            </a:r>
            <a:r>
              <a:rPr lang="en-GB" dirty="0"/>
              <a:t>(</a:t>
            </a:r>
            <a:r>
              <a:rPr lang="en-GB" i="1" dirty="0"/>
              <a:t>x </a:t>
            </a:r>
            <a:r>
              <a:rPr lang="en-GB" dirty="0"/>
              <a:t>+ 2) = 3</a:t>
            </a:r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3282108" y="2898455"/>
            <a:ext cx="2964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Collecting like terms</a:t>
            </a:r>
          </a:p>
        </p:txBody>
      </p: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3313411" y="3390256"/>
            <a:ext cx="3283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Making the RHS zero</a:t>
            </a:r>
          </a:p>
        </p:txBody>
      </p:sp>
      <p:sp>
        <p:nvSpPr>
          <p:cNvPr id="15" name="11 Rectángulo"/>
          <p:cNvSpPr>
            <a:spLocks noChangeArrowheads="1"/>
          </p:cNvSpPr>
          <p:nvPr/>
        </p:nvSpPr>
        <p:spPr bwMode="auto">
          <a:xfrm>
            <a:off x="674225" y="5703639"/>
            <a:ext cx="3688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You have the two 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271" y="2391271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 – </a:t>
            </a:r>
            <a:r>
              <a:rPr lang="en-GB" dirty="0"/>
              <a:t>3</a:t>
            </a:r>
            <a:r>
              <a:rPr lang="en-GB" i="1" dirty="0"/>
              <a:t> + x</a:t>
            </a:r>
            <a:r>
              <a:rPr lang="en-GB" baseline="30000" dirty="0"/>
              <a:t>2</a:t>
            </a:r>
            <a:r>
              <a:rPr lang="en-GB" dirty="0"/>
              <a:t> + 2</a:t>
            </a:r>
            <a:r>
              <a:rPr lang="en-GB" i="1" dirty="0"/>
              <a:t>x</a:t>
            </a:r>
            <a:r>
              <a:rPr lang="en-GB" dirty="0"/>
              <a:t> = 3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074" y="2959975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+ 5</a:t>
            </a:r>
            <a:r>
              <a:rPr lang="en-GB" i="1" dirty="0"/>
              <a:t>x</a:t>
            </a:r>
            <a:r>
              <a:rPr lang="en-GB" dirty="0"/>
              <a:t> – 3 =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1402" y="3412866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+ 5</a:t>
            </a:r>
            <a:r>
              <a:rPr lang="en-GB" i="1" dirty="0"/>
              <a:t>x</a:t>
            </a:r>
            <a:r>
              <a:rPr lang="en-GB" dirty="0"/>
              <a:t> – 6 = 0</a:t>
            </a:r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6B9D8F90-9CC2-4C8E-8F3A-B72046892D75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F89BDC35-0F2D-4957-B29E-988B9C5F462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26635-21B8-B72E-3656-8831E0823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53162" cy="5687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14FB5-65A0-3851-6441-5D31CE65C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20" y="365760"/>
            <a:ext cx="2953162" cy="5687219"/>
          </a:xfrm>
          <a:prstGeom prst="rect">
            <a:avLst/>
          </a:prstGeom>
        </p:spPr>
      </p:pic>
      <p:sp>
        <p:nvSpPr>
          <p:cNvPr id="9" name="11 Rectángulo">
            <a:extLst>
              <a:ext uri="{FF2B5EF4-FFF2-40B4-BE49-F238E27FC236}">
                <a16:creationId xmlns:a16="http://schemas.microsoft.com/office/drawing/2014/main" id="{8348C50F-17AC-5E86-316B-29F3F62B2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19" y="4166073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Enter the coefficients 1, 5, and -6</a:t>
            </a:r>
            <a:endParaRPr lang="en-GB" dirty="0"/>
          </a:p>
        </p:txBody>
      </p:sp>
      <p:sp>
        <p:nvSpPr>
          <p:cNvPr id="10" name="11 Rectángulo">
            <a:extLst>
              <a:ext uri="{FF2B5EF4-FFF2-40B4-BE49-F238E27FC236}">
                <a16:creationId xmlns:a16="http://schemas.microsoft.com/office/drawing/2014/main" id="{4A7E1473-DF9D-A902-1739-7A11997B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2" y="4912800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Press F1 SOLV to solve the equation</a:t>
            </a:r>
            <a:endParaRPr lang="en-GB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DAAC51DA-D9A0-7912-21A8-A4695F36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" y="3778165"/>
            <a:ext cx="3283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20085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  <p:bldP spid="11" grpId="0"/>
      <p:bldP spid="14" grpId="0"/>
      <p:bldP spid="15" grpId="0"/>
      <p:bldP spid="2" grpId="0"/>
      <p:bldP spid="4" grpId="0"/>
      <p:bldP spid="17" grpId="0"/>
      <p:bldP spid="9" grpId="0"/>
      <p:bldP spid="1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048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2795146" y="2532347"/>
            <a:ext cx="3938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Multiplying both sides by </a:t>
            </a:r>
            <a:r>
              <a:rPr lang="en-GB" sz="2000" i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674262" y="1556792"/>
                <a:ext cx="1988045" cy="786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262" y="1556792"/>
                <a:ext cx="1988045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2795146" y="3008723"/>
            <a:ext cx="3628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Expanding the brackets</a:t>
            </a:r>
          </a:p>
        </p:txBody>
      </p: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2742745" y="3445379"/>
            <a:ext cx="3283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Making the RHS zero</a:t>
            </a:r>
          </a:p>
        </p:txBody>
      </p:sp>
      <p:sp>
        <p:nvSpPr>
          <p:cNvPr id="15" name="11 Rectángulo"/>
          <p:cNvSpPr>
            <a:spLocks noChangeArrowheads="1"/>
          </p:cNvSpPr>
          <p:nvPr/>
        </p:nvSpPr>
        <p:spPr bwMode="auto">
          <a:xfrm>
            <a:off x="674225" y="5703639"/>
            <a:ext cx="3688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You have the two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048" y="2396172"/>
                <a:ext cx="2571923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i="1" dirty="0"/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48" y="2396172"/>
                <a:ext cx="2571923" cy="645048"/>
              </a:xfrm>
              <a:prstGeom prst="rect">
                <a:avLst/>
              </a:prstGeom>
              <a:blipFill>
                <a:blip r:embed="rId4"/>
                <a:stretch>
                  <a:fillRect l="-3555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12585" y="2960108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+ 2 = </a:t>
            </a:r>
            <a:r>
              <a:rPr lang="en-US" dirty="0"/>
              <a:t>– </a:t>
            </a:r>
            <a:r>
              <a:rPr lang="en-GB" dirty="0"/>
              <a:t>7x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484" y="3430802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+ 7</a:t>
            </a:r>
            <a:r>
              <a:rPr lang="en-GB" i="1" dirty="0"/>
              <a:t>x</a:t>
            </a:r>
            <a:r>
              <a:rPr lang="en-GB" dirty="0"/>
              <a:t> + 2 = 0</a:t>
            </a:r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76719F2D-C5E3-489F-B2C6-E3B7917FDE0C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5"/>
            <a:extLst>
              <a:ext uri="{FF2B5EF4-FFF2-40B4-BE49-F238E27FC236}">
                <a16:creationId xmlns:a16="http://schemas.microsoft.com/office/drawing/2014/main" id="{8441705C-AF9F-4ED5-A0DC-8989A09228B5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11 Rectángulo">
            <a:extLst>
              <a:ext uri="{FF2B5EF4-FFF2-40B4-BE49-F238E27FC236}">
                <a16:creationId xmlns:a16="http://schemas.microsoft.com/office/drawing/2014/main" id="{1BAA8566-709E-CC37-6527-14A02898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19" y="4166073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Enter the coefficients 3, 7, and 2</a:t>
            </a:r>
            <a:endParaRPr lang="en-GB" dirty="0"/>
          </a:p>
        </p:txBody>
      </p:sp>
      <p:sp>
        <p:nvSpPr>
          <p:cNvPr id="10" name="11 Rectángulo">
            <a:extLst>
              <a:ext uri="{FF2B5EF4-FFF2-40B4-BE49-F238E27FC236}">
                <a16:creationId xmlns:a16="http://schemas.microsoft.com/office/drawing/2014/main" id="{D77D8913-8B7B-A137-3AA4-D16BB93B1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2" y="4912800"/>
            <a:ext cx="417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Press F1 SOLV to solve the equation</a:t>
            </a:r>
            <a:endParaRPr lang="en-GB" dirty="0"/>
          </a:p>
        </p:txBody>
      </p:sp>
      <p:sp>
        <p:nvSpPr>
          <p:cNvPr id="20" name="11 Rectángulo">
            <a:extLst>
              <a:ext uri="{FF2B5EF4-FFF2-40B4-BE49-F238E27FC236}">
                <a16:creationId xmlns:a16="http://schemas.microsoft.com/office/drawing/2014/main" id="{F62EAC4C-86ED-A765-CE13-E04EF7F1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" y="3778165"/>
            <a:ext cx="3283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EXIT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B7CBC6-5845-953B-A538-25901E35B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320" y="365760"/>
            <a:ext cx="2981741" cy="56776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B0304E-2605-EABE-371E-1196D19FE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320" y="365760"/>
            <a:ext cx="2981741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  <p:bldP spid="11" grpId="0"/>
      <p:bldP spid="14" grpId="0"/>
      <p:bldP spid="15" grpId="0"/>
      <p:bldP spid="2" grpId="0"/>
      <p:bldP spid="4" grpId="0"/>
      <p:bldP spid="17" grpId="0"/>
      <p:bldP spid="9" grpId="0"/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33400" y="1055004"/>
            <a:ext cx="445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Use a graphical method to solve: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679125" y="2373881"/>
            <a:ext cx="149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We graph</a:t>
            </a:r>
            <a:endParaRPr lang="en-GB" i="1" dirty="0"/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2532176" y="3157560"/>
            <a:ext cx="3628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On the same set of axes</a:t>
            </a:r>
          </a:p>
        </p:txBody>
      </p:sp>
      <p:sp>
        <p:nvSpPr>
          <p:cNvPr id="15" name="11 Rectángulo"/>
          <p:cNvSpPr>
            <a:spLocks noChangeArrowheads="1"/>
          </p:cNvSpPr>
          <p:nvPr/>
        </p:nvSpPr>
        <p:spPr bwMode="auto">
          <a:xfrm>
            <a:off x="2552751" y="3991355"/>
            <a:ext cx="3688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And find where the graphs intersect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01052" y="1653254"/>
            <a:ext cx="202170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= 9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8859" y="2354958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Y</a:t>
            </a:r>
            <a:r>
              <a:rPr lang="en-GB" baseline="-25000" dirty="0"/>
              <a:t>1</a:t>
            </a:r>
            <a:r>
              <a:rPr lang="en-GB" i="1" dirty="0"/>
              <a:t> = </a:t>
            </a: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4361" y="2354958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Y</a:t>
            </a:r>
            <a:r>
              <a:rPr lang="en-GB" baseline="-25000" dirty="0"/>
              <a:t>2</a:t>
            </a:r>
            <a:r>
              <a:rPr lang="en-GB" i="1" dirty="0"/>
              <a:t> = </a:t>
            </a:r>
            <a:r>
              <a:rPr lang="en-GB" dirty="0"/>
              <a:t>9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3074" y="2354958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</a:t>
            </a:r>
            <a:endParaRPr lang="en-GB" dirty="0"/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AA3FADDE-016F-41C7-A69B-82A2038AD46C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727BD545-D60E-4C57-A747-0393441025B1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1" grpId="0"/>
      <p:bldP spid="15" grpId="0"/>
      <p:bldP spid="19" grpId="0" animBg="1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334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5760" y="2286000"/>
            <a:ext cx="493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GRAPH from the main MENU</a:t>
            </a:r>
            <a:endParaRPr lang="en-GB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01052" y="1653254"/>
            <a:ext cx="202170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= 9</a:t>
            </a: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FA13A678-7283-43B8-A467-E5B44A3D1348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FD328FEE-01C3-4B6A-B47C-22841BCFC44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340CF-F68C-949E-0E77-92903944D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72215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43773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5760" y="2286000"/>
            <a:ext cx="493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GRAPH from the main MENU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5760" y="278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Store </a:t>
            </a: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</a:t>
            </a:r>
            <a:r>
              <a:rPr lang="en-GB" sz="2400" dirty="0"/>
              <a:t>into </a:t>
            </a:r>
            <a:r>
              <a:rPr lang="en-GB" sz="2400" b="1" dirty="0"/>
              <a:t>Y1</a:t>
            </a:r>
            <a:r>
              <a:rPr lang="en-GB" sz="2400" dirty="0"/>
              <a:t> and </a:t>
            </a:r>
          </a:p>
          <a:p>
            <a:r>
              <a:rPr lang="en-GB" sz="2400" dirty="0"/>
              <a:t>        </a:t>
            </a:r>
            <a:r>
              <a:rPr lang="en-GB" dirty="0"/>
              <a:t>  9</a:t>
            </a:r>
            <a:r>
              <a:rPr lang="en-GB" sz="2400" dirty="0"/>
              <a:t> into </a:t>
            </a:r>
            <a:r>
              <a:rPr lang="en-GB" sz="2400" b="1" dirty="0"/>
              <a:t>Y2</a:t>
            </a:r>
            <a:r>
              <a:rPr lang="en-GB" sz="2400" dirty="0"/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11425" y="1653254"/>
            <a:ext cx="202170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= 9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80D5207-812D-4C83-A290-E17F02D03B02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A26650AB-C4A5-467B-BD30-CE9A80BE462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8A602-8833-5732-08A0-093C323E8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72215" cy="5696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6A1B3A-97FE-6C93-A0A6-22D20A47A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20" y="365760"/>
            <a:ext cx="2953162" cy="5658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6B3CD1-4EDE-55FA-68EF-A93C4D0FF3E9}"/>
              </a:ext>
            </a:extLst>
          </p:cNvPr>
          <p:cNvSpPr/>
          <p:nvPr/>
        </p:nvSpPr>
        <p:spPr>
          <a:xfrm>
            <a:off x="365760" y="3657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Press F6 (DRAW) to draw a graph of the functions</a:t>
            </a:r>
          </a:p>
        </p:txBody>
      </p:sp>
    </p:spTree>
    <p:extLst>
      <p:ext uri="{BB962C8B-B14F-4D97-AF65-F5344CB8AC3E}">
        <p14:creationId xmlns:p14="http://schemas.microsoft.com/office/powerpoint/2010/main" val="12592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43773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5760" y="2286000"/>
            <a:ext cx="493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GRAPH from the main MENU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5760" y="278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Store </a:t>
            </a: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</a:t>
            </a:r>
            <a:r>
              <a:rPr lang="en-GB" sz="2400" dirty="0"/>
              <a:t>into </a:t>
            </a:r>
            <a:r>
              <a:rPr lang="en-GB" sz="2400" b="1" dirty="0"/>
              <a:t>Y1</a:t>
            </a:r>
            <a:r>
              <a:rPr lang="en-GB" sz="2400" dirty="0"/>
              <a:t> and </a:t>
            </a:r>
          </a:p>
          <a:p>
            <a:r>
              <a:rPr lang="en-GB" sz="2400" dirty="0"/>
              <a:t>        </a:t>
            </a:r>
            <a:r>
              <a:rPr lang="en-GB" dirty="0"/>
              <a:t>  9</a:t>
            </a:r>
            <a:r>
              <a:rPr lang="en-GB" sz="2400" dirty="0"/>
              <a:t> into </a:t>
            </a:r>
            <a:r>
              <a:rPr lang="en-GB" sz="2400" b="1" dirty="0"/>
              <a:t>Y2</a:t>
            </a:r>
            <a:r>
              <a:rPr lang="en-GB" sz="2400" dirty="0"/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11425" y="1653254"/>
            <a:ext cx="202170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= 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" y="3657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Press F6 (DRAW) to draw a graph of the functions</a:t>
            </a:r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8AE43C42-3C90-4582-BEF4-D671855B2D0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A5976F3F-CCF8-4E36-AB93-BF7E064780C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6AA62-D091-51E2-9AC7-58C93C461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81741" cy="56776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23EDF3-307C-914F-13F1-DE3D3D84FBED}"/>
              </a:ext>
            </a:extLst>
          </p:cNvPr>
          <p:cNvSpPr/>
          <p:nvPr/>
        </p:nvSpPr>
        <p:spPr>
          <a:xfrm>
            <a:off x="365760" y="4663440"/>
            <a:ext cx="4972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Press F5 (G-</a:t>
            </a:r>
            <a:r>
              <a:rPr lang="en-GB" sz="2400" dirty="0" err="1"/>
              <a:t>Solv</a:t>
            </a:r>
            <a:r>
              <a:rPr lang="en-GB" sz="2400" dirty="0"/>
              <a:t>) F5 (ISCT) </a:t>
            </a:r>
            <a:r>
              <a:rPr lang="en-GB" dirty="0"/>
              <a:t>to find one point of intersection </a:t>
            </a:r>
            <a:r>
              <a:rPr lang="en-GB" i="1" dirty="0"/>
              <a:t>x</a:t>
            </a:r>
            <a:r>
              <a:rPr lang="en-GB" dirty="0"/>
              <a:t> = -1.24</a:t>
            </a:r>
          </a:p>
        </p:txBody>
      </p:sp>
    </p:spTree>
    <p:extLst>
      <p:ext uri="{BB962C8B-B14F-4D97-AF65-F5344CB8AC3E}">
        <p14:creationId xmlns:p14="http://schemas.microsoft.com/office/powerpoint/2010/main" val="12083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43773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5760" y="2286000"/>
            <a:ext cx="493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GRAPH from the main MENU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5760" y="278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Store </a:t>
            </a: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</a:t>
            </a:r>
            <a:r>
              <a:rPr lang="en-GB" sz="2400" dirty="0"/>
              <a:t>into </a:t>
            </a:r>
            <a:r>
              <a:rPr lang="en-GB" sz="2400" b="1" dirty="0"/>
              <a:t>Y1</a:t>
            </a:r>
            <a:r>
              <a:rPr lang="en-GB" sz="2400" dirty="0"/>
              <a:t> and </a:t>
            </a:r>
          </a:p>
          <a:p>
            <a:r>
              <a:rPr lang="en-GB" sz="2400" dirty="0"/>
              <a:t>        </a:t>
            </a:r>
            <a:r>
              <a:rPr lang="en-GB" dirty="0"/>
              <a:t>  9</a:t>
            </a:r>
            <a:r>
              <a:rPr lang="en-GB" sz="2400" dirty="0"/>
              <a:t> into </a:t>
            </a:r>
            <a:r>
              <a:rPr lang="en-GB" sz="2400" b="1" dirty="0"/>
              <a:t>Y2</a:t>
            </a:r>
            <a:r>
              <a:rPr lang="en-GB" sz="2400" dirty="0"/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11425" y="1653254"/>
            <a:ext cx="202170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= 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" y="3657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Press F6 (DRAW) to draw a graph of the functions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4663440"/>
            <a:ext cx="4972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Press F5 (G-</a:t>
            </a:r>
            <a:r>
              <a:rPr lang="en-GB" sz="2400" dirty="0" err="1"/>
              <a:t>Solv</a:t>
            </a:r>
            <a:r>
              <a:rPr lang="en-GB" sz="2400" dirty="0"/>
              <a:t>) F5 (ISCT) </a:t>
            </a:r>
            <a:r>
              <a:rPr lang="en-GB" dirty="0"/>
              <a:t>to find one point of intersection </a:t>
            </a:r>
            <a:r>
              <a:rPr lang="en-GB" i="1" dirty="0"/>
              <a:t>x</a:t>
            </a:r>
            <a:r>
              <a:rPr lang="en-GB" dirty="0"/>
              <a:t> = -1.24</a:t>
            </a:r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33C0698E-14AA-4495-AB38-5AFF6FF73DF0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1B2E0BEC-713D-4CCA-B096-4B7360106884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C76CA-3501-6422-7CF1-7DD8335B6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81741" cy="56776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F4CCD9-E521-F44A-3039-683687DD4740}"/>
              </a:ext>
            </a:extLst>
          </p:cNvPr>
          <p:cNvSpPr/>
          <p:nvPr/>
        </p:nvSpPr>
        <p:spPr>
          <a:xfrm>
            <a:off x="365760" y="5577840"/>
            <a:ext cx="4972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Press ► </a:t>
            </a:r>
            <a:r>
              <a:rPr lang="en-GB" dirty="0"/>
              <a:t>to find the second point of intersection </a:t>
            </a:r>
            <a:r>
              <a:rPr lang="en-GB" i="1" dirty="0"/>
              <a:t>x</a:t>
            </a:r>
            <a:r>
              <a:rPr lang="en-GB" dirty="0"/>
              <a:t> = 1.11</a:t>
            </a:r>
          </a:p>
        </p:txBody>
      </p:sp>
    </p:spTree>
    <p:extLst>
      <p:ext uri="{BB962C8B-B14F-4D97-AF65-F5344CB8AC3E}">
        <p14:creationId xmlns:p14="http://schemas.microsoft.com/office/powerpoint/2010/main" val="14127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0519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/>
              <a:t>Quadratic equations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1081088" y="90872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The general form of a quadratic equation is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4284663" y="1791097"/>
            <a:ext cx="224313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/>
              <a:t>ax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 err="1"/>
              <a:t>bx</a:t>
            </a:r>
            <a:r>
              <a:rPr lang="en-GB" dirty="0"/>
              <a:t> + </a:t>
            </a:r>
            <a:r>
              <a:rPr lang="en-GB" i="1" dirty="0"/>
              <a:t>c</a:t>
            </a:r>
            <a:r>
              <a:rPr lang="en-GB" dirty="0"/>
              <a:t> = 0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1081088" y="2502354"/>
            <a:ext cx="578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Where </a:t>
            </a:r>
            <a:r>
              <a:rPr lang="en-GB" i="1" dirty="0"/>
              <a:t>a</a:t>
            </a:r>
            <a:r>
              <a:rPr lang="en-GB" dirty="0"/>
              <a:t>, </a:t>
            </a:r>
            <a:r>
              <a:rPr lang="en-GB" i="1" dirty="0"/>
              <a:t>b</a:t>
            </a:r>
            <a:r>
              <a:rPr lang="en-GB" dirty="0"/>
              <a:t> and </a:t>
            </a:r>
            <a:r>
              <a:rPr lang="en-GB" i="1" dirty="0"/>
              <a:t>c</a:t>
            </a:r>
            <a:r>
              <a:rPr lang="en-GB" dirty="0"/>
              <a:t> are constants and </a:t>
            </a:r>
            <a:r>
              <a:rPr lang="en-GB" i="1" dirty="0"/>
              <a:t>a</a:t>
            </a:r>
            <a:r>
              <a:rPr lang="en-GB" dirty="0"/>
              <a:t> ≠ 0.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42988" y="3413363"/>
            <a:ext cx="790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The </a:t>
            </a:r>
            <a:r>
              <a:rPr lang="en-GB" dirty="0">
                <a:solidFill>
                  <a:srgbClr val="FF6600"/>
                </a:solidFill>
              </a:rPr>
              <a:t>solutions</a:t>
            </a:r>
            <a:r>
              <a:rPr lang="en-GB" dirty="0"/>
              <a:t> of the equation are the values of </a:t>
            </a:r>
            <a:r>
              <a:rPr lang="en-GB" i="1" dirty="0"/>
              <a:t>x</a:t>
            </a:r>
            <a:r>
              <a:rPr lang="en-GB" dirty="0"/>
              <a:t> which make the equation true.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42988" y="4827761"/>
            <a:ext cx="790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We call these the </a:t>
            </a:r>
            <a:r>
              <a:rPr lang="en-GB" dirty="0">
                <a:solidFill>
                  <a:srgbClr val="FF6600"/>
                </a:solidFill>
              </a:rPr>
              <a:t>roots</a:t>
            </a:r>
            <a:r>
              <a:rPr lang="en-GB" dirty="0"/>
              <a:t> of the equation, and they are also the zeros of the quadratic expression </a:t>
            </a:r>
            <a:r>
              <a:rPr lang="en-GB" i="1" dirty="0"/>
              <a:t>ax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 err="1"/>
              <a:t>bx</a:t>
            </a:r>
            <a:r>
              <a:rPr lang="en-GB" dirty="0"/>
              <a:t> + </a:t>
            </a:r>
            <a:r>
              <a:rPr lang="en-GB" i="1" dirty="0"/>
              <a:t>c</a:t>
            </a:r>
            <a:r>
              <a:rPr lang="en-GB" dirty="0"/>
              <a:t> </a:t>
            </a: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809FE18C-1DF8-4870-8EB5-0CDA35A4563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345D0886-18F1-4D87-85A4-CC2D7E165857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9" grpId="0"/>
      <p:bldP spid="329742" grpId="0" animBg="1"/>
      <p:bldP spid="329743" grpId="0"/>
      <p:bldP spid="1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43773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5760" y="2286000"/>
            <a:ext cx="493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GRAPH from the main MENU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5760" y="278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Store </a:t>
            </a: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</a:t>
            </a:r>
            <a:r>
              <a:rPr lang="en-GB" sz="2400" dirty="0"/>
              <a:t>into </a:t>
            </a:r>
            <a:r>
              <a:rPr lang="en-GB" sz="2400" b="1" dirty="0"/>
              <a:t>Y1</a:t>
            </a:r>
            <a:r>
              <a:rPr lang="en-GB" sz="2400" dirty="0"/>
              <a:t> and </a:t>
            </a:r>
          </a:p>
          <a:p>
            <a:r>
              <a:rPr lang="en-GB" sz="2400" dirty="0"/>
              <a:t>        </a:t>
            </a:r>
            <a:r>
              <a:rPr lang="en-GB" dirty="0"/>
              <a:t>  9</a:t>
            </a:r>
            <a:r>
              <a:rPr lang="en-GB" sz="2400" dirty="0"/>
              <a:t> into </a:t>
            </a:r>
            <a:r>
              <a:rPr lang="en-GB" sz="2400" b="1" dirty="0"/>
              <a:t>Y2</a:t>
            </a:r>
            <a:r>
              <a:rPr lang="en-GB" sz="2400" dirty="0"/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11425" y="1653254"/>
            <a:ext cx="202170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8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i="1" dirty="0"/>
              <a:t>x</a:t>
            </a:r>
            <a:r>
              <a:rPr lang="en-GB" dirty="0"/>
              <a:t> – 2 = 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" y="3657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Press F6 (DRAW) to draw a graph of the functions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" y="4663440"/>
            <a:ext cx="4972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Press F5 (G-</a:t>
            </a:r>
            <a:r>
              <a:rPr lang="en-GB" sz="2400" dirty="0" err="1"/>
              <a:t>Solv</a:t>
            </a:r>
            <a:r>
              <a:rPr lang="en-GB" sz="2400" dirty="0"/>
              <a:t>) F5 (ISCT) </a:t>
            </a:r>
            <a:r>
              <a:rPr lang="en-GB" dirty="0"/>
              <a:t>to find one point of intersection </a:t>
            </a:r>
            <a:r>
              <a:rPr lang="en-GB" i="1" dirty="0"/>
              <a:t>x</a:t>
            </a:r>
            <a:r>
              <a:rPr lang="en-GB" dirty="0"/>
              <a:t> = -1.24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760" y="5577840"/>
            <a:ext cx="4972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Press ► </a:t>
            </a:r>
            <a:r>
              <a:rPr lang="en-GB" dirty="0"/>
              <a:t>to find the second point of intersection </a:t>
            </a:r>
            <a:r>
              <a:rPr lang="en-GB" i="1" dirty="0"/>
              <a:t>x</a:t>
            </a:r>
            <a:r>
              <a:rPr lang="en-GB" dirty="0"/>
              <a:t> = 1.11</a:t>
            </a:r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8C230F85-D39A-44B1-B835-FD3DF50466F7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054E6F95-3948-4148-A228-1D46DF540C1C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E67CC-BF83-3DC2-3DE9-A9941BF0B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81741" cy="56681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BDBFF-05B8-BB4D-8356-94789E9A9F74}"/>
              </a:ext>
            </a:extLst>
          </p:cNvPr>
          <p:cNvSpPr/>
          <p:nvPr/>
        </p:nvSpPr>
        <p:spPr>
          <a:xfrm>
            <a:off x="5061691" y="6205037"/>
            <a:ext cx="1523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x</a:t>
            </a:r>
            <a:r>
              <a:rPr lang="en-GB" dirty="0"/>
              <a:t> = – 1.24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D36C22-1236-39EB-92E6-9E918E338F95}"/>
              </a:ext>
            </a:extLst>
          </p:cNvPr>
          <p:cNvSpPr/>
          <p:nvPr/>
        </p:nvSpPr>
        <p:spPr>
          <a:xfrm>
            <a:off x="6857082" y="6205037"/>
            <a:ext cx="128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x</a:t>
            </a:r>
            <a:r>
              <a:rPr lang="en-GB" dirty="0"/>
              <a:t> = 1.11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9BE1D-958F-3344-F926-6A725F8C8ADC}"/>
              </a:ext>
            </a:extLst>
          </p:cNvPr>
          <p:cNvSpPr/>
          <p:nvPr/>
        </p:nvSpPr>
        <p:spPr>
          <a:xfrm>
            <a:off x="3739851" y="6191182"/>
            <a:ext cx="1523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Solution: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8F69C-9990-FCE8-8AC6-B6AAF784EE3D}"/>
              </a:ext>
            </a:extLst>
          </p:cNvPr>
          <p:cNvSpPr/>
          <p:nvPr/>
        </p:nvSpPr>
        <p:spPr>
          <a:xfrm>
            <a:off x="6419605" y="6205037"/>
            <a:ext cx="640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7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894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-27384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Solution of 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= </a:t>
            </a:r>
            <a:r>
              <a:rPr lang="en-GB" i="1" dirty="0"/>
              <a:t>k</a:t>
            </a:r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650010" y="1659569"/>
            <a:ext cx="92365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= </a:t>
            </a:r>
            <a:r>
              <a:rPr lang="en-GB" i="1" dirty="0"/>
              <a:t>k</a:t>
            </a:r>
            <a:endParaRPr lang="en-GB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3091877" y="5415607"/>
            <a:ext cx="1162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if </a:t>
            </a:r>
            <a:r>
              <a:rPr lang="en-GB" i="1" dirty="0">
                <a:solidFill>
                  <a:srgbClr val="FF0000"/>
                </a:solidFill>
              </a:rPr>
              <a:t>k</a:t>
            </a:r>
            <a:r>
              <a:rPr lang="en-GB" dirty="0">
                <a:solidFill>
                  <a:srgbClr val="FF0000"/>
                </a:solidFill>
              </a:rPr>
              <a:t> &lt; 0.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4257391" y="3031652"/>
            <a:ext cx="2186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olidFill>
                  <a:srgbClr val="0000FF"/>
                </a:solidFill>
              </a:rPr>
              <a:t>exists such that</a:t>
            </a: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115616" y="3776675"/>
            <a:ext cx="3561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olidFill>
                  <a:srgbClr val="0000FF"/>
                </a:solidFill>
              </a:rPr>
              <a:t>Thus the solutions are 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 =</a:t>
            </a:r>
          </a:p>
        </p:txBody>
      </p:sp>
      <p:sp>
        <p:nvSpPr>
          <p:cNvPr id="10" name="15 Rectángulo"/>
          <p:cNvSpPr>
            <a:spLocks noChangeArrowheads="1"/>
          </p:cNvSpPr>
          <p:nvPr/>
        </p:nvSpPr>
        <p:spPr bwMode="auto">
          <a:xfrm>
            <a:off x="3091877" y="4469694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olidFill>
                  <a:srgbClr val="006600"/>
                </a:solidFill>
              </a:rPr>
              <a:t>if </a:t>
            </a:r>
            <a:r>
              <a:rPr lang="en-GB" i="1" dirty="0">
                <a:solidFill>
                  <a:srgbClr val="006600"/>
                </a:solidFill>
              </a:rPr>
              <a:t>k</a:t>
            </a:r>
            <a:r>
              <a:rPr lang="en-GB" dirty="0">
                <a:solidFill>
                  <a:srgbClr val="006600"/>
                </a:solidFill>
              </a:rPr>
              <a:t> = 0</a:t>
            </a:r>
          </a:p>
        </p:txBody>
      </p:sp>
      <p:sp>
        <p:nvSpPr>
          <p:cNvPr id="11" name="17 Rectángulo"/>
          <p:cNvSpPr>
            <a:spLocks noChangeArrowheads="1"/>
          </p:cNvSpPr>
          <p:nvPr/>
        </p:nvSpPr>
        <p:spPr bwMode="auto">
          <a:xfrm>
            <a:off x="4623449" y="4457283"/>
            <a:ext cx="974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>
                <a:solidFill>
                  <a:srgbClr val="006600"/>
                </a:solidFill>
              </a:rPr>
              <a:t>x</a:t>
            </a:r>
            <a:r>
              <a:rPr lang="en-GB" dirty="0">
                <a:solidFill>
                  <a:srgbClr val="006600"/>
                </a:solidFill>
              </a:rPr>
              <a:t> =  0 </a:t>
            </a:r>
          </a:p>
        </p:txBody>
      </p:sp>
      <p:sp>
        <p:nvSpPr>
          <p:cNvPr id="13" name="15 Rectángulo"/>
          <p:cNvSpPr>
            <a:spLocks noChangeArrowheads="1"/>
          </p:cNvSpPr>
          <p:nvPr/>
        </p:nvSpPr>
        <p:spPr bwMode="auto">
          <a:xfrm>
            <a:off x="2415777" y="2455503"/>
            <a:ext cx="1162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olidFill>
                  <a:srgbClr val="0000FF"/>
                </a:solidFill>
              </a:rPr>
              <a:t>if </a:t>
            </a:r>
            <a:r>
              <a:rPr lang="en-GB" i="1" dirty="0">
                <a:solidFill>
                  <a:srgbClr val="0000FF"/>
                </a:solidFill>
              </a:rPr>
              <a:t>k</a:t>
            </a:r>
            <a:r>
              <a:rPr lang="en-GB" dirty="0">
                <a:solidFill>
                  <a:srgbClr val="0000FF"/>
                </a:solidFill>
              </a:rPr>
              <a:t> &gt; 0.</a:t>
            </a:r>
          </a:p>
        </p:txBody>
      </p:sp>
      <p:sp>
        <p:nvSpPr>
          <p:cNvPr id="14" name="17 Rectángulo"/>
          <p:cNvSpPr>
            <a:spLocks noChangeArrowheads="1"/>
          </p:cNvSpPr>
          <p:nvPr/>
        </p:nvSpPr>
        <p:spPr bwMode="auto">
          <a:xfrm>
            <a:off x="4385198" y="5372047"/>
            <a:ext cx="3621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>
                <a:solidFill>
                  <a:srgbClr val="FF0000"/>
                </a:solidFill>
              </a:rPr>
              <a:t>There are no real solutions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5 Rectángulo"/>
          <p:cNvSpPr>
            <a:spLocks noChangeArrowheads="1"/>
          </p:cNvSpPr>
          <p:nvPr/>
        </p:nvSpPr>
        <p:spPr bwMode="auto">
          <a:xfrm>
            <a:off x="1187624" y="1134331"/>
            <a:ext cx="7940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Many quadratic equations can be rearranged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10975" y="3077863"/>
                <a:ext cx="466603" cy="420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5" y="3077863"/>
                <a:ext cx="466603" cy="4205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47768" y="2889683"/>
                <a:ext cx="1478225" cy="532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768" y="2889683"/>
                <a:ext cx="1478225" cy="532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1603" y="3369935"/>
                <a:ext cx="1707455" cy="532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603" y="3369935"/>
                <a:ext cx="1707455" cy="5325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81461" y="3776972"/>
                <a:ext cx="695832" cy="420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461" y="3776972"/>
                <a:ext cx="695832" cy="4205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9AB1CB5F-8B30-4A68-B36C-D9EE298B36CD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7"/>
            <a:extLst>
              <a:ext uri="{FF2B5EF4-FFF2-40B4-BE49-F238E27FC236}">
                <a16:creationId xmlns:a16="http://schemas.microsoft.com/office/drawing/2014/main" id="{3A33E600-81D1-448D-A578-5CC900FE9422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10" grpId="0"/>
      <p:bldP spid="11" grpId="0"/>
      <p:bldP spid="13" grpId="0"/>
      <p:bldP spid="14" grpId="0"/>
      <p:bldP spid="2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Example 1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132138" y="1556792"/>
            <a:ext cx="161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/>
              <a:t>x</a:t>
            </a:r>
            <a:r>
              <a:rPr lang="en-GB" baseline="30000"/>
              <a:t>2</a:t>
            </a:r>
            <a:r>
              <a:rPr lang="en-GB"/>
              <a:t> –  81 = 0</a:t>
            </a: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3635375" y="2204492"/>
            <a:ext cx="123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/>
              <a:t>x</a:t>
            </a:r>
            <a:r>
              <a:rPr lang="en-GB" baseline="30000"/>
              <a:t>2</a:t>
            </a:r>
            <a:r>
              <a:rPr lang="en-GB"/>
              <a:t> =  81 </a:t>
            </a: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3635375" y="2996655"/>
            <a:ext cx="59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/>
              <a:t>x</a:t>
            </a:r>
            <a:r>
              <a:rPr lang="en-GB"/>
              <a:t> =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996655"/>
            <a:ext cx="74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3708400" y="3644355"/>
            <a:ext cx="97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/>
              <a:t>x</a:t>
            </a:r>
            <a:r>
              <a:rPr lang="en-GB"/>
              <a:t> =  9 </a:t>
            </a: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5435600" y="3644355"/>
            <a:ext cx="107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/>
              <a:t>x</a:t>
            </a:r>
            <a:r>
              <a:rPr lang="en-GB"/>
              <a:t> =  -9 </a:t>
            </a: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4787900" y="3644355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/>
              <a:t>or</a:t>
            </a:r>
            <a:endParaRPr lang="en-GB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82026C97-D322-4161-ADE4-FAE11B73DF1D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4"/>
            <a:extLst>
              <a:ext uri="{FF2B5EF4-FFF2-40B4-BE49-F238E27FC236}">
                <a16:creationId xmlns:a16="http://schemas.microsoft.com/office/drawing/2014/main" id="{65C55000-7366-46FE-B23E-949D89DE9714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Example 2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132138" y="1556792"/>
            <a:ext cx="1539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– 1 = 8</a:t>
            </a: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3635375" y="2204492"/>
            <a:ext cx="1231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=  9 </a:t>
            </a: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3635375" y="3471466"/>
            <a:ext cx="59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/>
              <a:t>x</a:t>
            </a:r>
            <a:r>
              <a:rPr lang="en-GB" dirty="0"/>
              <a:t> =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>
                <a:spLocks noChangeArrowheads="1"/>
              </p:cNvSpPr>
              <p:nvPr/>
            </p:nvSpPr>
            <p:spPr bwMode="auto">
              <a:xfrm>
                <a:off x="3708400" y="4119166"/>
                <a:ext cx="1207510" cy="496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i="1" dirty="0"/>
                  <a:t>x</a:t>
                </a:r>
                <a:r>
                  <a:rPr lang="en-GB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400" y="4119166"/>
                <a:ext cx="1207510" cy="496483"/>
              </a:xfrm>
              <a:prstGeom prst="rect">
                <a:avLst/>
              </a:prstGeom>
              <a:blipFill rotWithShape="0">
                <a:blip r:embed="rId3"/>
                <a:stretch>
                  <a:fillRect l="-7576" t="-2469" b="-28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>
                <a:spLocks noChangeArrowheads="1"/>
              </p:cNvSpPr>
              <p:nvPr/>
            </p:nvSpPr>
            <p:spPr bwMode="auto">
              <a:xfrm>
                <a:off x="5435600" y="4119166"/>
                <a:ext cx="1282852" cy="496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i="1" dirty="0"/>
                  <a:t>x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4119166"/>
                <a:ext cx="1282852" cy="496483"/>
              </a:xfrm>
              <a:prstGeom prst="rect">
                <a:avLst/>
              </a:prstGeom>
              <a:blipFill rotWithShape="0">
                <a:blip r:embed="rId4"/>
                <a:stretch>
                  <a:fillRect l="-7619" t="-2469" b="-28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4787900" y="4119166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/>
              <a:t>or</a:t>
            </a:r>
            <a:endParaRPr lang="en-GB" dirty="0"/>
          </a:p>
        </p:txBody>
      </p:sp>
      <p:sp>
        <p:nvSpPr>
          <p:cNvPr id="14" name="17 Rectángulo"/>
          <p:cNvSpPr>
            <a:spLocks noChangeArrowheads="1"/>
          </p:cNvSpPr>
          <p:nvPr/>
        </p:nvSpPr>
        <p:spPr bwMode="auto">
          <a:xfrm>
            <a:off x="3782493" y="2823319"/>
            <a:ext cx="1077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= 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96024" y="3500339"/>
                <a:ext cx="692626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24" y="3500339"/>
                <a:ext cx="692626" cy="412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C864E682-5441-4A1C-A2CE-02E19E792654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id="{54803177-3C63-48F0-861C-40F3DC27073A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17" grpId="0"/>
      <p:bldP spid="20" grpId="0"/>
      <p:bldP spid="2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Example 3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192588" y="1558280"/>
            <a:ext cx="1667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(</a:t>
            </a:r>
            <a:r>
              <a:rPr lang="en-GB" i="1" dirty="0"/>
              <a:t>x </a:t>
            </a:r>
            <a:r>
              <a:rPr lang="en-GB" dirty="0"/>
              <a:t>– 4)</a:t>
            </a:r>
            <a:r>
              <a:rPr lang="en-GB" baseline="30000" dirty="0"/>
              <a:t>2</a:t>
            </a:r>
            <a:r>
              <a:rPr lang="en-GB" dirty="0"/>
              <a:t>  = 6</a:t>
            </a: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3635375" y="3471466"/>
            <a:ext cx="59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/>
              <a:t>x</a:t>
            </a:r>
            <a:r>
              <a:rPr lang="en-GB" dirty="0"/>
              <a:t> =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>
                <a:spLocks noChangeArrowheads="1"/>
              </p:cNvSpPr>
              <p:nvPr/>
            </p:nvSpPr>
            <p:spPr bwMode="auto">
              <a:xfrm>
                <a:off x="3203848" y="4119166"/>
                <a:ext cx="1536126" cy="496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i="1" dirty="0"/>
                  <a:t>x</a:t>
                </a:r>
                <a:r>
                  <a:rPr lang="en-GB" dirty="0"/>
                  <a:t> =  4+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4119166"/>
                <a:ext cx="1536126" cy="496483"/>
              </a:xfrm>
              <a:prstGeom prst="rect">
                <a:avLst/>
              </a:prstGeom>
              <a:blipFill rotWithShape="0">
                <a:blip r:embed="rId3"/>
                <a:stretch>
                  <a:fillRect l="-6349" t="-2469" b="-28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>
                <a:spLocks noChangeArrowheads="1"/>
              </p:cNvSpPr>
              <p:nvPr/>
            </p:nvSpPr>
            <p:spPr bwMode="auto">
              <a:xfrm>
                <a:off x="5435600" y="4119166"/>
                <a:ext cx="1604029" cy="496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i="1" dirty="0"/>
                  <a:t>x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4119166"/>
                <a:ext cx="1604029" cy="496483"/>
              </a:xfrm>
              <a:prstGeom prst="rect">
                <a:avLst/>
              </a:prstGeom>
              <a:blipFill rotWithShape="0">
                <a:blip r:embed="rId4"/>
                <a:stretch>
                  <a:fillRect l="-6084" t="-2469" b="-28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4787900" y="4119166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/>
              <a:t>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96024" y="3500339"/>
                <a:ext cx="999376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24" y="3500339"/>
                <a:ext cx="999376" cy="412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1 Rectángulo"/>
              <p:cNvSpPr>
                <a:spLocks noChangeArrowheads="1"/>
              </p:cNvSpPr>
              <p:nvPr/>
            </p:nvSpPr>
            <p:spPr bwMode="auto">
              <a:xfrm>
                <a:off x="2803721" y="2097266"/>
                <a:ext cx="2549865" cy="539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 – 4)2</m:t>
                        </m:r>
                      </m:e>
                    </m:rad>
                  </m:oMath>
                </a14:m>
                <a:r>
                  <a:rPr lang="en-GB" dirty="0"/>
                  <a:t>  =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721" y="2097266"/>
                <a:ext cx="2549865" cy="539571"/>
              </a:xfrm>
              <a:prstGeom prst="rect">
                <a:avLst/>
              </a:prstGeom>
              <a:blipFill rotWithShape="0">
                <a:blip r:embed="rId6"/>
                <a:stretch>
                  <a:fillRect b="-202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11 Rectángulo"/>
              <p:cNvSpPr>
                <a:spLocks noChangeArrowheads="1"/>
              </p:cNvSpPr>
              <p:nvPr/>
            </p:nvSpPr>
            <p:spPr bwMode="auto">
              <a:xfrm>
                <a:off x="3408103" y="2854574"/>
                <a:ext cx="1883977" cy="496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i="1" dirty="0"/>
                  <a:t>x </a:t>
                </a:r>
                <a:r>
                  <a:rPr lang="en-GB" dirty="0"/>
                  <a:t>– 4  =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8103" y="2854574"/>
                <a:ext cx="1883977" cy="496483"/>
              </a:xfrm>
              <a:prstGeom prst="rect">
                <a:avLst/>
              </a:prstGeom>
              <a:blipFill rotWithShape="0">
                <a:blip r:embed="rId7"/>
                <a:stretch>
                  <a:fillRect l="-4854" t="-2439" b="-268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hlinkClick r:id="rId8"/>
            <a:extLst>
              <a:ext uri="{FF2B5EF4-FFF2-40B4-BE49-F238E27FC236}">
                <a16:creationId xmlns:a16="http://schemas.microsoft.com/office/drawing/2014/main" id="{61B3C46B-D8C1-4CCA-9D52-2CF67219761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8"/>
            <a:extLst>
              <a:ext uri="{FF2B5EF4-FFF2-40B4-BE49-F238E27FC236}">
                <a16:creationId xmlns:a16="http://schemas.microsoft.com/office/drawing/2014/main" id="{4DADDC60-A109-41A8-B9DB-446D46BAB9F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17" grpId="0"/>
      <p:bldP spid="20" grpId="0"/>
      <p:bldP spid="21" grpId="0"/>
      <p:bldP spid="15" grpId="0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/>
              <a:t>The Null Factor Law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497612" y="908720"/>
            <a:ext cx="3994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The Null Factor Law states: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1145658" y="1499718"/>
            <a:ext cx="719926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When a product of two (or more) numbers is zero then at least one of them must be zero.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1760607" y="2420888"/>
            <a:ext cx="3816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If </a:t>
            </a:r>
            <a:r>
              <a:rPr lang="en-GB" i="1" dirty="0" err="1"/>
              <a:t>ab</a:t>
            </a:r>
            <a:r>
              <a:rPr lang="en-GB" dirty="0"/>
              <a:t> = 0 then</a:t>
            </a:r>
            <a:r>
              <a:rPr lang="en-GB" i="1" dirty="0"/>
              <a:t> a </a:t>
            </a:r>
            <a:r>
              <a:rPr lang="en-GB" dirty="0"/>
              <a:t>= 0 or </a:t>
            </a:r>
            <a:r>
              <a:rPr lang="en-GB" i="1" dirty="0"/>
              <a:t>b</a:t>
            </a:r>
            <a:r>
              <a:rPr lang="en-GB" dirty="0"/>
              <a:t> = 0.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" y="2924945"/>
            <a:ext cx="5401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for x using the Null Factor Law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75366" y="2924944"/>
            <a:ext cx="1872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/>
              <a:t> – 5) = 0.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115641" y="3423610"/>
            <a:ext cx="1317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ym typeface="Symbol" panose="05050102010706020507" pitchFamily="18" charset="2"/>
              </a:rPr>
              <a:t></a:t>
            </a:r>
            <a:r>
              <a:rPr lang="en-GB" dirty="0"/>
              <a:t> 3</a:t>
            </a:r>
            <a:r>
              <a:rPr lang="en-GB" i="1" dirty="0"/>
              <a:t>x</a:t>
            </a:r>
            <a:r>
              <a:rPr lang="en-GB" dirty="0"/>
              <a:t> = 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650508" y="3423609"/>
            <a:ext cx="171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/>
              <a:t> or x</a:t>
            </a:r>
            <a:r>
              <a:rPr lang="en-GB" dirty="0"/>
              <a:t> – 5 = 0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115641" y="3932799"/>
            <a:ext cx="2546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ym typeface="Symbol" panose="05050102010706020507" pitchFamily="18" charset="2"/>
              </a:rPr>
              <a:t></a:t>
            </a:r>
            <a:r>
              <a:rPr lang="en-GB" dirty="0"/>
              <a:t> </a:t>
            </a:r>
            <a:r>
              <a:rPr lang="en-GB" i="1" dirty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 = 0   </a:t>
            </a:r>
            <a:r>
              <a:rPr lang="en-GB" dirty="0"/>
              <a:t>or   </a:t>
            </a:r>
            <a:r>
              <a:rPr lang="en-GB" i="1" dirty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57820" y="4581129"/>
            <a:ext cx="5401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for x using the Null Factor Law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714404" y="4581128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(</a:t>
            </a:r>
            <a:r>
              <a:rPr lang="en-GB" i="1" dirty="0"/>
              <a:t>x – 4</a:t>
            </a:r>
            <a:r>
              <a:rPr lang="en-GB" dirty="0"/>
              <a:t>)(3</a:t>
            </a:r>
            <a:r>
              <a:rPr lang="en-GB" i="1" dirty="0"/>
              <a:t>x</a:t>
            </a:r>
            <a:r>
              <a:rPr lang="en-GB" dirty="0"/>
              <a:t> + 7) = 0.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116261" y="5079794"/>
            <a:ext cx="1754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ym typeface="Symbol" panose="05050102010706020507" pitchFamily="18" charset="2"/>
              </a:rPr>
              <a:t></a:t>
            </a:r>
            <a:r>
              <a:rPr lang="en-GB" dirty="0"/>
              <a:t> </a:t>
            </a:r>
            <a:r>
              <a:rPr lang="en-GB" i="1" dirty="0"/>
              <a:t>x – 4 </a:t>
            </a:r>
            <a:r>
              <a:rPr lang="en-GB" dirty="0"/>
              <a:t> = 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651128" y="5079793"/>
            <a:ext cx="1885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i="1" dirty="0"/>
              <a:t> or </a:t>
            </a: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dirty="0"/>
              <a:t> + 7 = 0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116261" y="5588983"/>
            <a:ext cx="3008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ym typeface="Symbol" panose="05050102010706020507" pitchFamily="18" charset="2"/>
              </a:rPr>
              <a:t></a:t>
            </a:r>
            <a:r>
              <a:rPr lang="en-GB" dirty="0"/>
              <a:t> </a:t>
            </a:r>
            <a:r>
              <a:rPr lang="en-GB" i="1" dirty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 = 4   </a:t>
            </a:r>
            <a:r>
              <a:rPr lang="en-GB" dirty="0"/>
              <a:t>or   3</a:t>
            </a:r>
            <a:r>
              <a:rPr lang="en-GB" i="1" dirty="0"/>
              <a:t>x</a:t>
            </a:r>
            <a:r>
              <a:rPr lang="en-GB" dirty="0"/>
              <a:t> </a:t>
            </a:r>
            <a:r>
              <a:rPr lang="en-US" dirty="0"/>
              <a:t>= </a:t>
            </a:r>
            <a:r>
              <a:rPr lang="en-GB" i="1" dirty="0"/>
              <a:t>– </a:t>
            </a:r>
            <a:r>
              <a:rPr lang="en-US" dirty="0"/>
              <a:t>7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24298" y="6019559"/>
                <a:ext cx="1058303" cy="62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1" dirty="0">
                    <a:solidFill>
                      <a:srgbClr val="FF0000"/>
                    </a:solidFill>
                  </a:rPr>
                  <a:t>x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98" y="6019559"/>
                <a:ext cx="1058303" cy="624017"/>
              </a:xfrm>
              <a:prstGeom prst="rect">
                <a:avLst/>
              </a:prstGeom>
              <a:blipFill>
                <a:blip r:embed="rId3"/>
                <a:stretch>
                  <a:fillRect l="-8621" b="-7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D69E263F-8102-40B8-8469-19E65F292B9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1010FA83-A636-4A66-A1BE-9A36EC37F2E0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9" grpId="0"/>
      <p:bldP spid="329742" grpId="0" animBg="1"/>
      <p:bldP spid="329743" grpId="0"/>
      <p:bldP spid="13" grpId="0"/>
      <p:bldP spid="14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048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603266" y="2525673"/>
            <a:ext cx="37590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Select Equation (A) from the main MENU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2452" y="1653254"/>
            <a:ext cx="227959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+ 2</a:t>
            </a:r>
            <a:r>
              <a:rPr lang="en-GB" i="1" dirty="0"/>
              <a:t>x</a:t>
            </a:r>
            <a:r>
              <a:rPr lang="en-GB" dirty="0"/>
              <a:t> – 11 = 0</a:t>
            </a: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845ADF10-A320-4D8D-8E3F-0E68051A5AFA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72434598-31D7-46F6-8D99-ED002E6E1A9A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A6456-2D4C-1B29-5B16-202FE44E9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5760"/>
            <a:ext cx="2972215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16632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Using the GDC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04800" y="1055004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Solve the quadratic equation: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" name="11 Rectángulo"/>
          <p:cNvSpPr>
            <a:spLocks noChangeArrowheads="1"/>
          </p:cNvSpPr>
          <p:nvPr/>
        </p:nvSpPr>
        <p:spPr bwMode="auto">
          <a:xfrm>
            <a:off x="603266" y="2525673"/>
            <a:ext cx="37590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Select Equation (A) from the main MENU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2452" y="1653254"/>
            <a:ext cx="227959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3</a:t>
            </a:r>
            <a:r>
              <a:rPr lang="en-GB" i="1" dirty="0"/>
              <a:t>x</a:t>
            </a:r>
            <a:r>
              <a:rPr lang="en-GB" baseline="30000" dirty="0"/>
              <a:t>2</a:t>
            </a:r>
            <a:r>
              <a:rPr lang="en-GB" dirty="0"/>
              <a:t> + 2</a:t>
            </a:r>
            <a:r>
              <a:rPr lang="en-GB" i="1" dirty="0"/>
              <a:t>x</a:t>
            </a:r>
            <a:r>
              <a:rPr lang="en-GB" dirty="0"/>
              <a:t> – 11 = 0</a:t>
            </a:r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603266" y="3322790"/>
            <a:ext cx="3435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/>
              <a:t>Press F2 Polynomial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04BB277A-CF0B-4B84-BD36-C740569DF1C2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021B6BE5-6089-4442-A80B-C1CA57B06CC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0C012-825E-E0B0-1A9F-282F1E815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62227"/>
            <a:ext cx="2962688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4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269</TotalTime>
  <Words>1097</Words>
  <Application>Microsoft Office PowerPoint</Application>
  <PresentationFormat>On-screen Show (4:3)</PresentationFormat>
  <Paragraphs>195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Cambria Math</vt:lpstr>
      <vt:lpstr>Comic Sans MS</vt:lpstr>
      <vt:lpstr>Times New Roman</vt:lpstr>
      <vt:lpstr>Wingdings 2</vt:lpstr>
      <vt:lpstr>Theme1</vt:lpstr>
      <vt:lpstr>Solving quadratic equations (Using GDC)</vt:lpstr>
      <vt:lpstr>Quadratic equations</vt:lpstr>
      <vt:lpstr>Solution of x2 = k</vt:lpstr>
      <vt:lpstr>Example 1:</vt:lpstr>
      <vt:lpstr>Example 2:</vt:lpstr>
      <vt:lpstr>Example 3:</vt:lpstr>
      <vt:lpstr>The Null Factor Law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Using the GDC: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Mathssupport</dc:creator>
  <cp:lastModifiedBy>Orlando Hurtado</cp:lastModifiedBy>
  <cp:revision>10</cp:revision>
  <dcterms:created xsi:type="dcterms:W3CDTF">2020-03-31T13:33:50Z</dcterms:created>
  <dcterms:modified xsi:type="dcterms:W3CDTF">2023-07-24T06:12:07Z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