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2" r:id="rId3"/>
    <p:sldId id="261" r:id="rId4"/>
    <p:sldId id="257" r:id="rId5"/>
    <p:sldId id="263" r:id="rId6"/>
    <p:sldId id="264" r:id="rId7"/>
    <p:sldId id="258" r:id="rId8"/>
    <p:sldId id="265" r:id="rId9"/>
    <p:sldId id="259" r:id="rId10"/>
    <p:sldId id="266" r:id="rId11"/>
    <p:sldId id="260" r:id="rId12"/>
    <p:sldId id="298" r:id="rId13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00FF"/>
    <a:srgbClr val="009900"/>
    <a:srgbClr val="CC00CC"/>
    <a:srgbClr val="FF6600"/>
    <a:srgbClr val="CC0099"/>
    <a:srgbClr val="99CCFF"/>
    <a:srgbClr val="FF7C80"/>
    <a:srgbClr val="33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68" d="100"/>
          <a:sy n="68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B19CAC-4ADF-40D9-80E2-CF329D1A44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51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0EA90-397B-41BE-BFFD-EAEE08333F1D}" type="datetimeFigureOut">
              <a:rPr lang="en-US" smtClean="0"/>
              <a:t>7/1/2020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23FFAF-1E6C-494C-BB6B-3F3017F4A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89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0441425-6B0E-4F97-BB73-945CC9CCE208}" type="slidenum">
              <a:rPr lang="ar-SA" sz="1200">
                <a:solidFill>
                  <a:schemeClr val="tx1"/>
                </a:solidFill>
              </a:rPr>
              <a:pPr/>
              <a:t>3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solidFill>
            <a:srgbClr val="FFFFFF"/>
          </a:solidFill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9559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0441425-6B0E-4F97-BB73-945CC9CCE208}" type="slidenum">
              <a:rPr lang="ar-SA" sz="1200">
                <a:solidFill>
                  <a:schemeClr val="tx1"/>
                </a:solidFill>
              </a:rPr>
              <a:pPr/>
              <a:t>4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solidFill>
            <a:srgbClr val="FFFFFF"/>
          </a:solidFill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9671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0441425-6B0E-4F97-BB73-945CC9CCE208}" type="slidenum">
              <a:rPr lang="ar-SA" sz="1200">
                <a:solidFill>
                  <a:schemeClr val="tx1"/>
                </a:solidFill>
              </a:rPr>
              <a:pPr/>
              <a:t>5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solidFill>
            <a:srgbClr val="FFFFFF"/>
          </a:solidFill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1298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0441425-6B0E-4F97-BB73-945CC9CCE208}" type="slidenum">
              <a:rPr lang="ar-SA" sz="1200">
                <a:solidFill>
                  <a:schemeClr val="tx1"/>
                </a:solidFill>
              </a:rPr>
              <a:pPr/>
              <a:t>6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solidFill>
            <a:srgbClr val="FFFFFF"/>
          </a:solidFill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3842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DD14679-8CE9-4968-BE62-E741532C6725}" type="slidenum">
              <a:rPr lang="ar-SA" sz="1200">
                <a:solidFill>
                  <a:schemeClr val="tx1"/>
                </a:solidFill>
              </a:rPr>
              <a:pPr/>
              <a:t>7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solidFill>
            <a:srgbClr val="FFFFFF"/>
          </a:solidFill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487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DD14679-8CE9-4968-BE62-E741532C6725}" type="slidenum">
              <a:rPr lang="ar-SA" sz="1200">
                <a:solidFill>
                  <a:schemeClr val="tx1"/>
                </a:solidFill>
              </a:rPr>
              <a:pPr/>
              <a:t>8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solidFill>
            <a:srgbClr val="FFFFFF"/>
          </a:solidFill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9210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FB92B03-CAE7-4931-B159-3F7C68924770}" type="slidenum">
              <a:rPr lang="ar-SA" sz="1200">
                <a:solidFill>
                  <a:schemeClr val="tx1"/>
                </a:solidFill>
              </a:rPr>
              <a:pPr/>
              <a:t>9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solidFill>
            <a:srgbClr val="FFFFFF"/>
          </a:solidFill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0354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FB92B03-CAE7-4931-B159-3F7C68924770}" type="slidenum">
              <a:rPr lang="ar-SA" sz="1200">
                <a:solidFill>
                  <a:schemeClr val="tx1"/>
                </a:solidFill>
              </a:rPr>
              <a:pPr/>
              <a:t>10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solidFill>
            <a:srgbClr val="FFFFFF"/>
          </a:solidFill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420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D2C6406-268C-40E6-A453-1354772B9918}" type="slidenum">
              <a:rPr lang="ar-SA" sz="1200">
                <a:solidFill>
                  <a:schemeClr val="tx1"/>
                </a:solidFill>
              </a:rPr>
              <a:pPr/>
              <a:t>11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7840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C5FDF6F-438B-4719-B23F-CF9DE862B1F0}" type="datetime3">
              <a:rPr lang="en-US" smtClean="0"/>
              <a:pPr/>
              <a:t>1 July 2020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924F2C66-BEC8-4BEB-8863-FC4FA7E10B73}"/>
              </a:ext>
            </a:extLst>
          </p:cNvPr>
          <p:cNvSpPr/>
          <p:nvPr userDrawn="1"/>
        </p:nvSpPr>
        <p:spPr>
          <a:xfrm>
            <a:off x="653657" y="6504801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96861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61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156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987064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D16794E8-AB75-4665-8C4D-BEC584A652D4}"/>
              </a:ext>
            </a:extLst>
          </p:cNvPr>
          <p:cNvSpPr/>
          <p:nvPr userDrawn="1"/>
        </p:nvSpPr>
        <p:spPr>
          <a:xfrm>
            <a:off x="653657" y="6504801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0857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59772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01882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915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463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B38FDF4-5BF8-47FB-AC03-1714F6CC9FC2}"/>
              </a:ext>
            </a:extLst>
          </p:cNvPr>
          <p:cNvSpPr/>
          <p:nvPr userDrawn="1"/>
        </p:nvSpPr>
        <p:spPr>
          <a:xfrm>
            <a:off x="653657" y="6504801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378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11877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www.mathssupport.org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7/1/2020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>
                <a:solidFill>
                  <a:schemeClr val="tx2">
                    <a:shade val="90000"/>
                  </a:schemeClr>
                </a:solidFill>
              </a:rPr>
              <a:t>www.mathssupport.org</a:t>
            </a: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37BDFDB0-8D90-46E4-99DE-37E7B970D526}"/>
              </a:ext>
            </a:extLst>
          </p:cNvPr>
          <p:cNvSpPr/>
          <p:nvPr userDrawn="1"/>
        </p:nvSpPr>
        <p:spPr>
          <a:xfrm>
            <a:off x="653657" y="6504801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7430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3" Type="http://schemas.openxmlformats.org/officeDocument/2006/relationships/image" Target="../media/image35.png"/><Relationship Id="rId7" Type="http://schemas.openxmlformats.org/officeDocument/2006/relationships/image" Target="../media/image3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8.png"/><Relationship Id="rId5" Type="http://schemas.openxmlformats.org/officeDocument/2006/relationships/image" Target="../media/image37.png"/><Relationship Id="rId10" Type="http://schemas.openxmlformats.org/officeDocument/2006/relationships/hyperlink" Target="http://www.mathssupport.org/" TargetMode="External"/><Relationship Id="rId4" Type="http://schemas.openxmlformats.org/officeDocument/2006/relationships/image" Target="../media/image36.png"/><Relationship Id="rId9" Type="http://schemas.openxmlformats.org/officeDocument/2006/relationships/image" Target="../media/image41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3" Type="http://schemas.openxmlformats.org/officeDocument/2006/relationships/image" Target="../media/image42.png"/><Relationship Id="rId7" Type="http://schemas.openxmlformats.org/officeDocument/2006/relationships/image" Target="../media/image4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5.png"/><Relationship Id="rId5" Type="http://schemas.openxmlformats.org/officeDocument/2006/relationships/image" Target="../media/image44.png"/><Relationship Id="rId4" Type="http://schemas.openxmlformats.org/officeDocument/2006/relationships/image" Target="../media/image43.png"/><Relationship Id="rId9" Type="http://schemas.openxmlformats.org/officeDocument/2006/relationships/hyperlink" Target="http://www.mathssupport.org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mathssupport.org/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mathssupport.org/" TargetMode="Externa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13" Type="http://schemas.openxmlformats.org/officeDocument/2006/relationships/image" Target="../media/image29.pn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12" Type="http://schemas.openxmlformats.org/officeDocument/2006/relationships/image" Target="../media/image2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png"/><Relationship Id="rId11" Type="http://schemas.openxmlformats.org/officeDocument/2006/relationships/image" Target="../media/image27.png"/><Relationship Id="rId5" Type="http://schemas.openxmlformats.org/officeDocument/2006/relationships/image" Target="../media/image21.png"/><Relationship Id="rId15" Type="http://schemas.openxmlformats.org/officeDocument/2006/relationships/hyperlink" Target="http://www.mathssupport.org/" TargetMode="External"/><Relationship Id="rId10" Type="http://schemas.openxmlformats.org/officeDocument/2006/relationships/image" Target="../media/image26.png"/><Relationship Id="rId4" Type="http://schemas.openxmlformats.org/officeDocument/2006/relationships/image" Target="../media/image20.png"/><Relationship Id="rId9" Type="http://schemas.openxmlformats.org/officeDocument/2006/relationships/image" Target="../media/image25.png"/><Relationship Id="rId14" Type="http://schemas.openxmlformats.org/officeDocument/2006/relationships/image" Target="../media/image3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7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486400" y="457200"/>
            <a:ext cx="3200400" cy="457200"/>
          </a:xfrm>
        </p:spPr>
        <p:txBody>
          <a:bodyPr/>
          <a:lstStyle/>
          <a:p>
            <a:fld id="{418FB1FA-1B83-4CC8-939D-C627A9A0057A}" type="datetime3">
              <a:rPr lang="en-US" sz="2400" smtClean="0"/>
              <a:t>1 July 2020</a:t>
            </a:fld>
            <a:endParaRPr lang="en-US" sz="24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676400"/>
            <a:ext cx="7848600" cy="1295400"/>
          </a:xfrm>
        </p:spPr>
        <p:txBody>
          <a:bodyPr>
            <a:normAutofit/>
          </a:bodyPr>
          <a:lstStyle/>
          <a:p>
            <a:r>
              <a:rPr lang="en-GB" dirty="0"/>
              <a:t>Solving quadratic equations</a:t>
            </a:r>
            <a:br>
              <a:rPr lang="en-GB" dirty="0"/>
            </a:br>
            <a:r>
              <a:rPr lang="en-GB" sz="2700" dirty="0"/>
              <a:t>(by completing the square)</a:t>
            </a:r>
            <a:endParaRPr lang="en-US" sz="2700" dirty="0"/>
          </a:p>
        </p:txBody>
      </p:sp>
      <p:sp>
        <p:nvSpPr>
          <p:cNvPr id="4" name="Subtitle 4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/>
          <a:p>
            <a:pPr marL="633413" indent="-633413"/>
            <a:r>
              <a:rPr lang="en-GB" dirty="0"/>
              <a:t>LO: To solve quadratic equations by completing </a:t>
            </a:r>
            <a:r>
              <a:rPr lang="en-GB"/>
              <a:t>the square.</a:t>
            </a:r>
            <a:endParaRPr lang="en-GB" dirty="0"/>
          </a:p>
          <a:p>
            <a:pPr marL="2743200" indent="-2743200" algn="l"/>
            <a:endParaRPr lang="en-GB" dirty="0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F865FC2B-81F5-4B2F-8F27-BBE3FF8A7904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EB975AA4-63FE-4B81-8729-32E1C66DF08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1889249" y="871737"/>
            <a:ext cx="5400675" cy="46166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dirty="0"/>
              <a:t>Solve the equation 3</a:t>
            </a:r>
            <a:r>
              <a:rPr lang="en-GB" i="1" dirty="0">
                <a:latin typeface="Times New Roman" panose="02020603050405020304" pitchFamily="18" charset="0"/>
              </a:rPr>
              <a:t>x</a:t>
            </a:r>
            <a:r>
              <a:rPr lang="en-GB" baseline="30000" dirty="0"/>
              <a:t>2</a:t>
            </a:r>
            <a:r>
              <a:rPr lang="en-GB" dirty="0"/>
              <a:t> – 18</a:t>
            </a:r>
            <a:r>
              <a:rPr lang="en-GB" i="1" dirty="0">
                <a:latin typeface="Times New Roman" panose="02020603050405020304" pitchFamily="18" charset="0"/>
              </a:rPr>
              <a:t>x</a:t>
            </a:r>
            <a:r>
              <a:rPr lang="en-GB" dirty="0"/>
              <a:t> = 2</a:t>
            </a:r>
          </a:p>
        </p:txBody>
      </p:sp>
      <p:sp>
        <p:nvSpPr>
          <p:cNvPr id="348182" name="Rectangle 22"/>
          <p:cNvSpPr>
            <a:spLocks noChangeArrowheads="1"/>
          </p:cNvSpPr>
          <p:nvPr/>
        </p:nvSpPr>
        <p:spPr bwMode="auto">
          <a:xfrm>
            <a:off x="367043" y="1349123"/>
            <a:ext cx="856180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We can complete the square for </a:t>
            </a:r>
            <a:r>
              <a:rPr lang="en-GB" dirty="0"/>
              <a:t>3</a:t>
            </a:r>
            <a:r>
              <a:rPr lang="en-GB" i="1" dirty="0">
                <a:latin typeface="Times New Roman" panose="02020603050405020304" pitchFamily="18" charset="0"/>
              </a:rPr>
              <a:t>x</a:t>
            </a:r>
            <a:r>
              <a:rPr lang="en-GB" baseline="30000" dirty="0"/>
              <a:t>2</a:t>
            </a:r>
            <a:r>
              <a:rPr lang="en-GB" dirty="0"/>
              <a:t> – 18</a:t>
            </a:r>
            <a:r>
              <a:rPr lang="en-GB" i="1" dirty="0">
                <a:latin typeface="Times New Roman" panose="02020603050405020304" pitchFamily="18" charset="0"/>
              </a:rPr>
              <a:t>x</a:t>
            </a:r>
            <a:r>
              <a:rPr lang="en-GB" dirty="0"/>
              <a:t> = 2</a:t>
            </a:r>
            <a:r>
              <a:rPr lang="en-US" dirty="0">
                <a:solidFill>
                  <a:schemeClr val="tx1"/>
                </a:solidFill>
              </a:rPr>
              <a:t> by first </a:t>
            </a:r>
            <a:r>
              <a:rPr lang="en-GB" dirty="0">
                <a:solidFill>
                  <a:schemeClr val="tx1"/>
                </a:solidFill>
              </a:rPr>
              <a:t>factorise</a:t>
            </a:r>
            <a:r>
              <a:rPr lang="en-US" dirty="0">
                <a:solidFill>
                  <a:schemeClr val="tx1"/>
                </a:solidFill>
              </a:rPr>
              <a:t> the left-hand side of the equation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48185" name="Rectangle 25"/>
          <p:cNvSpPr>
            <a:spLocks noChangeArrowheads="1"/>
          </p:cNvSpPr>
          <p:nvPr/>
        </p:nvSpPr>
        <p:spPr bwMode="auto">
          <a:xfrm>
            <a:off x="4967183" y="1715221"/>
            <a:ext cx="198163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3(</a:t>
            </a:r>
            <a:r>
              <a:rPr lang="en-GB" i="1" dirty="0">
                <a:latin typeface="Times New Roman" panose="02020603050405020304" pitchFamily="18" charset="0"/>
              </a:rPr>
              <a:t>x</a:t>
            </a:r>
            <a:r>
              <a:rPr lang="en-GB" baseline="30000" dirty="0"/>
              <a:t>2</a:t>
            </a:r>
            <a:r>
              <a:rPr lang="en-GB" dirty="0"/>
              <a:t> – 6</a:t>
            </a:r>
            <a:r>
              <a:rPr lang="en-GB" i="1" dirty="0">
                <a:latin typeface="Times New Roman" panose="02020603050405020304" pitchFamily="18" charset="0"/>
              </a:rPr>
              <a:t>x</a:t>
            </a:r>
            <a:r>
              <a:rPr lang="en-GB" dirty="0"/>
              <a:t>) = 2</a:t>
            </a:r>
          </a:p>
        </p:txBody>
      </p:sp>
      <p:sp>
        <p:nvSpPr>
          <p:cNvPr id="16" name="Text Box 20"/>
          <p:cNvSpPr txBox="1">
            <a:spLocks noChangeArrowheads="1"/>
          </p:cNvSpPr>
          <p:nvPr/>
        </p:nvSpPr>
        <p:spPr bwMode="auto">
          <a:xfrm>
            <a:off x="367043" y="2188959"/>
            <a:ext cx="5472973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dirty="0">
                <a:solidFill>
                  <a:srgbClr val="FF6600"/>
                </a:solidFill>
              </a:rPr>
              <a:t>Rearranging to leave all the terms with x on the left-hand side: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25"/>
              <p:cNvSpPr>
                <a:spLocks noChangeArrowheads="1"/>
              </p:cNvSpPr>
              <p:nvPr/>
            </p:nvSpPr>
            <p:spPr bwMode="auto">
              <a:xfrm>
                <a:off x="6305555" y="2060645"/>
                <a:ext cx="1648208" cy="6165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i="1" dirty="0">
                    <a:latin typeface="Times New Roman" panose="02020603050405020304" pitchFamily="18" charset="0"/>
                  </a:rPr>
                  <a:t>x</a:t>
                </a:r>
                <a:r>
                  <a:rPr lang="en-GB" baseline="30000" dirty="0"/>
                  <a:t>2</a:t>
                </a:r>
                <a:r>
                  <a:rPr lang="en-GB" dirty="0"/>
                  <a:t> – 6</a:t>
                </a:r>
                <a:r>
                  <a:rPr lang="en-GB" i="1" dirty="0">
                    <a:latin typeface="Times New Roman" panose="02020603050405020304" pitchFamily="18" charset="0"/>
                  </a:rPr>
                  <a:t>x</a:t>
                </a:r>
                <a:r>
                  <a:rPr lang="en-GB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dirty="0"/>
                  <a:t> </a:t>
                </a:r>
              </a:p>
            </p:txBody>
          </p:sp>
        </mc:Choice>
        <mc:Fallback xmlns="">
          <p:sp>
            <p:nvSpPr>
              <p:cNvPr id="17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305555" y="2060645"/>
                <a:ext cx="1648208" cy="616515"/>
              </a:xfrm>
              <a:prstGeom prst="rect">
                <a:avLst/>
              </a:prstGeom>
              <a:blipFill rotWithShape="0">
                <a:blip r:embed="rId3"/>
                <a:stretch>
                  <a:fillRect l="-5535" b="-8911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 Box 20"/>
          <p:cNvSpPr txBox="1">
            <a:spLocks noChangeArrowheads="1"/>
          </p:cNvSpPr>
          <p:nvPr/>
        </p:nvSpPr>
        <p:spPr bwMode="auto">
          <a:xfrm>
            <a:off x="1815649" y="2733528"/>
            <a:ext cx="3975768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dirty="0">
                <a:solidFill>
                  <a:srgbClr val="FF6600"/>
                </a:solidFill>
              </a:rPr>
              <a:t>Completing the square on the left-hand side: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25"/>
              <p:cNvSpPr>
                <a:spLocks noChangeArrowheads="1"/>
              </p:cNvSpPr>
              <p:nvPr/>
            </p:nvSpPr>
            <p:spPr bwMode="auto">
              <a:xfrm>
                <a:off x="5791417" y="2585685"/>
                <a:ext cx="2605200" cy="6165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i="1" dirty="0">
                    <a:latin typeface="Times New Roman" panose="02020603050405020304" pitchFamily="18" charset="0"/>
                  </a:rPr>
                  <a:t>x</a:t>
                </a:r>
                <a:r>
                  <a:rPr lang="en-GB" baseline="30000" dirty="0"/>
                  <a:t>2</a:t>
                </a:r>
                <a:r>
                  <a:rPr lang="en-GB" dirty="0"/>
                  <a:t> – 6</a:t>
                </a:r>
                <a:r>
                  <a:rPr lang="en-GB" i="1" dirty="0">
                    <a:latin typeface="Times New Roman" panose="02020603050405020304" pitchFamily="18" charset="0"/>
                  </a:rPr>
                  <a:t>x</a:t>
                </a:r>
                <a:r>
                  <a:rPr lang="en-GB" dirty="0"/>
                  <a:t> </a:t>
                </a:r>
                <a:r>
                  <a:rPr lang="en-GB" dirty="0">
                    <a:solidFill>
                      <a:srgbClr val="00B0F0"/>
                    </a:solidFill>
                  </a:rPr>
                  <a:t>+ 9</a:t>
                </a:r>
                <a:r>
                  <a:rPr lang="en-GB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dirty="0"/>
                  <a:t> </a:t>
                </a:r>
                <a:r>
                  <a:rPr lang="en-GB" dirty="0">
                    <a:solidFill>
                      <a:srgbClr val="00B0F0"/>
                    </a:solidFill>
                  </a:rPr>
                  <a:t>+ 9</a:t>
                </a:r>
              </a:p>
            </p:txBody>
          </p:sp>
        </mc:Choice>
        <mc:Fallback xmlns="">
          <p:sp>
            <p:nvSpPr>
              <p:cNvPr id="19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791417" y="2585685"/>
                <a:ext cx="2605200" cy="616515"/>
              </a:xfrm>
              <a:prstGeom prst="rect">
                <a:avLst/>
              </a:prstGeom>
              <a:blipFill rotWithShape="0">
                <a:blip r:embed="rId4"/>
                <a:stretch>
                  <a:fillRect l="-3513" r="-2810" b="-8911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25"/>
              <p:cNvSpPr>
                <a:spLocks noChangeArrowheads="1"/>
              </p:cNvSpPr>
              <p:nvPr/>
            </p:nvSpPr>
            <p:spPr bwMode="auto">
              <a:xfrm>
                <a:off x="5774433" y="3107200"/>
                <a:ext cx="2292615" cy="6165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i="1" dirty="0">
                    <a:latin typeface="Times New Roman" panose="02020603050405020304" pitchFamily="18" charset="0"/>
                  </a:rPr>
                  <a:t>x</a:t>
                </a:r>
                <a:r>
                  <a:rPr lang="en-GB" baseline="30000" dirty="0"/>
                  <a:t>2</a:t>
                </a:r>
                <a:r>
                  <a:rPr lang="en-GB" dirty="0"/>
                  <a:t> – 6</a:t>
                </a:r>
                <a:r>
                  <a:rPr lang="en-GB" i="1" dirty="0">
                    <a:latin typeface="Times New Roman" panose="02020603050405020304" pitchFamily="18" charset="0"/>
                  </a:rPr>
                  <a:t>x</a:t>
                </a:r>
                <a:r>
                  <a:rPr lang="en-GB" dirty="0"/>
                  <a:t> + 9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dirty="0"/>
                  <a:t> </a:t>
                </a:r>
              </a:p>
            </p:txBody>
          </p:sp>
        </mc:Choice>
        <mc:Fallback xmlns="">
          <p:sp>
            <p:nvSpPr>
              <p:cNvPr id="20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774433" y="3107200"/>
                <a:ext cx="2292615" cy="616515"/>
              </a:xfrm>
              <a:prstGeom prst="rect">
                <a:avLst/>
              </a:prstGeom>
              <a:blipFill rotWithShape="0">
                <a:blip r:embed="rId5"/>
                <a:stretch>
                  <a:fillRect l="-3989" b="-8911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 Box 24"/>
          <p:cNvSpPr txBox="1">
            <a:spLocks noChangeArrowheads="1"/>
          </p:cNvSpPr>
          <p:nvPr/>
        </p:nvSpPr>
        <p:spPr bwMode="auto">
          <a:xfrm>
            <a:off x="4136232" y="4501014"/>
            <a:ext cx="2143126" cy="322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dirty="0">
                <a:solidFill>
                  <a:srgbClr val="FF6600"/>
                </a:solidFill>
              </a:rPr>
              <a:t>square root both sides:</a:t>
            </a:r>
          </a:p>
        </p:txBody>
      </p:sp>
      <p:sp>
        <p:nvSpPr>
          <p:cNvPr id="30" name="Rectangle 34"/>
          <p:cNvSpPr>
            <a:spLocks noChangeArrowheads="1"/>
          </p:cNvSpPr>
          <p:nvPr/>
        </p:nvSpPr>
        <p:spPr bwMode="auto">
          <a:xfrm>
            <a:off x="2446868" y="3821479"/>
            <a:ext cx="3567031" cy="322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dirty="0">
                <a:solidFill>
                  <a:srgbClr val="FF6600"/>
                </a:solidFill>
              </a:rPr>
              <a:t>Factorising</a:t>
            </a:r>
            <a:r>
              <a:rPr lang="en-US" sz="1500" dirty="0">
                <a:solidFill>
                  <a:srgbClr val="FF6600"/>
                </a:solidFill>
              </a:rPr>
              <a:t> the perfect square trinomial:</a:t>
            </a:r>
            <a:endParaRPr lang="en-GB" sz="1500" dirty="0">
              <a:solidFill>
                <a:srgbClr val="FF66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 Box 20"/>
              <p:cNvSpPr txBox="1">
                <a:spLocks noChangeArrowheads="1"/>
              </p:cNvSpPr>
              <p:nvPr/>
            </p:nvSpPr>
            <p:spPr bwMode="auto">
              <a:xfrm>
                <a:off x="6778843" y="5099056"/>
                <a:ext cx="1379032" cy="6560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i="1" dirty="0">
                    <a:latin typeface="Times New Roman" panose="02020603050405020304" pitchFamily="18" charset="0"/>
                  </a:rPr>
                  <a:t>x</a:t>
                </a:r>
                <a:r>
                  <a:rPr lang="en-GB" dirty="0"/>
                  <a:t> = 3</a:t>
                </a:r>
                <a14:m>
                  <m:oMath xmlns:m="http://schemas.openxmlformats.org/officeDocument/2006/math">
                    <m:r>
                      <a:rPr lang="en-GB" sz="1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±</m:t>
                    </m:r>
                    <m:rad>
                      <m:radPr>
                        <m:degHide m:val="on"/>
                        <m:ctrlPr>
                          <a:rPr lang="en-GB" sz="18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GB" sz="18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29</m:t>
                            </m:r>
                          </m:num>
                          <m:den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e>
                    </m:rad>
                  </m:oMath>
                </a14:m>
                <a:endParaRPr lang="en-GB" sz="1800" dirty="0"/>
              </a:p>
            </p:txBody>
          </p:sp>
        </mc:Choice>
        <mc:Fallback xmlns="">
          <p:sp>
            <p:nvSpPr>
              <p:cNvPr id="31" name="Text 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778843" y="5099056"/>
                <a:ext cx="1379032" cy="656013"/>
              </a:xfrm>
              <a:prstGeom prst="rect">
                <a:avLst/>
              </a:prstGeom>
              <a:blipFill rotWithShape="0">
                <a:blip r:embed="rId6"/>
                <a:stretch>
                  <a:fillRect l="-6637" b="-3704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 Box 27"/>
          <p:cNvSpPr txBox="1">
            <a:spLocks noChangeArrowheads="1"/>
          </p:cNvSpPr>
          <p:nvPr/>
        </p:nvSpPr>
        <p:spPr bwMode="auto">
          <a:xfrm>
            <a:off x="4514816" y="5265294"/>
            <a:ext cx="1715534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dirty="0">
                <a:solidFill>
                  <a:srgbClr val="FF6600"/>
                </a:solidFill>
              </a:rPr>
              <a:t>Rearranging for </a:t>
            </a:r>
            <a:r>
              <a:rPr lang="en-GB" sz="15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1500" dirty="0">
                <a:solidFill>
                  <a:srgbClr val="FF6600"/>
                </a:solidFill>
              </a:rPr>
              <a:t>:</a:t>
            </a:r>
          </a:p>
        </p:txBody>
      </p:sp>
      <p:sp>
        <p:nvSpPr>
          <p:cNvPr id="50" name="Text Box 26"/>
          <p:cNvSpPr txBox="1">
            <a:spLocks noChangeArrowheads="1"/>
          </p:cNvSpPr>
          <p:nvPr/>
        </p:nvSpPr>
        <p:spPr bwMode="auto">
          <a:xfrm>
            <a:off x="5372583" y="5873309"/>
            <a:ext cx="58541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latin typeface="Times New Roman" panose="02020603050405020304" pitchFamily="18" charset="0"/>
              </a:rPr>
              <a:t>x</a:t>
            </a:r>
            <a:r>
              <a:rPr lang="en-GB" dirty="0"/>
              <a:t> 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5885073" y="5752250"/>
                <a:ext cx="893770" cy="5827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1" i="1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𝟗</m:t>
                          </m:r>
                          <m:r>
                            <a:rPr lang="en-US" b="1" i="1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±</m:t>
                          </m:r>
                          <m:rad>
                            <m:radPr>
                              <m:degHide m:val="on"/>
                              <m:ctrlPr>
                                <a:rPr lang="en-GB" b="1" i="1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1" i="1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𝟖𝟕</m:t>
                              </m:r>
                            </m:e>
                          </m:rad>
                        </m:num>
                        <m:den>
                          <m:r>
                            <a:rPr lang="en-US" b="1" i="1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en-GB" b="1" dirty="0">
                  <a:solidFill>
                    <a:srgbClr val="010066"/>
                  </a:solidFill>
                </a:endParaRPr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5073" y="5752250"/>
                <a:ext cx="893770" cy="582724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Text Box 16"/>
          <p:cNvSpPr txBox="1">
            <a:spLocks noChangeArrowheads="1"/>
          </p:cNvSpPr>
          <p:nvPr/>
        </p:nvSpPr>
        <p:spPr bwMode="auto">
          <a:xfrm>
            <a:off x="367043" y="5888050"/>
            <a:ext cx="514029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This answer can also be written as</a:t>
            </a:r>
          </a:p>
        </p:txBody>
      </p:sp>
      <p:sp>
        <p:nvSpPr>
          <p:cNvPr id="52" name="Rectangle 4"/>
          <p:cNvSpPr txBox="1">
            <a:spLocks noChangeArrowheads="1"/>
          </p:cNvSpPr>
          <p:nvPr/>
        </p:nvSpPr>
        <p:spPr>
          <a:xfrm>
            <a:off x="71438" y="264558"/>
            <a:ext cx="8129588" cy="50323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000" b="1" dirty="0"/>
              <a:t>Solving quadratics by completing the square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Rectangle 22"/>
              <p:cNvSpPr>
                <a:spLocks noChangeArrowheads="1"/>
              </p:cNvSpPr>
              <p:nvPr/>
            </p:nvSpPr>
            <p:spPr bwMode="auto">
              <a:xfrm>
                <a:off x="6253366" y="3692423"/>
                <a:ext cx="1840568" cy="6165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dirty="0"/>
                  <a:t>(</a:t>
                </a:r>
                <a:r>
                  <a:rPr lang="en-GB" i="1" dirty="0">
                    <a:latin typeface="Times New Roman" panose="02020603050405020304" pitchFamily="18" charset="0"/>
                  </a:rPr>
                  <a:t>x</a:t>
                </a:r>
                <a:r>
                  <a:rPr lang="en-GB" dirty="0"/>
                  <a:t> – 3)</a:t>
                </a:r>
                <a:r>
                  <a:rPr lang="en-GB" baseline="30000" dirty="0"/>
                  <a:t>2</a:t>
                </a:r>
                <a:r>
                  <a:rPr lang="en-GB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dirty="0"/>
                  <a:t> </a:t>
                </a:r>
              </a:p>
            </p:txBody>
          </p:sp>
        </mc:Choice>
        <mc:Fallback xmlns="">
          <p:sp>
            <p:nvSpPr>
              <p:cNvPr id="5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253366" y="3692423"/>
                <a:ext cx="1840568" cy="616515"/>
              </a:xfrm>
              <a:prstGeom prst="rect">
                <a:avLst/>
              </a:prstGeom>
              <a:blipFill rotWithShape="0">
                <a:blip r:embed="rId8"/>
                <a:stretch>
                  <a:fillRect l="-5298" b="-8911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 Box 25"/>
              <p:cNvSpPr txBox="1">
                <a:spLocks noChangeArrowheads="1"/>
              </p:cNvSpPr>
              <p:nvPr/>
            </p:nvSpPr>
            <p:spPr bwMode="auto">
              <a:xfrm>
                <a:off x="6485568" y="4328106"/>
                <a:ext cx="1784591" cy="6560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i="1" dirty="0">
                    <a:latin typeface="Times New Roman" panose="02020603050405020304" pitchFamily="18" charset="0"/>
                  </a:rPr>
                  <a:t>x</a:t>
                </a:r>
                <a:r>
                  <a:rPr lang="en-GB" dirty="0"/>
                  <a:t> – 3 =</a:t>
                </a:r>
                <a:r>
                  <a:rPr lang="en-GB" sz="1800" dirty="0"/>
                  <a:t> </a:t>
                </a:r>
                <a14:m>
                  <m:oMath xmlns:m="http://schemas.openxmlformats.org/officeDocument/2006/math">
                    <m:r>
                      <a:rPr lang="en-GB" sz="1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±</m:t>
                    </m:r>
                    <m:rad>
                      <m:radPr>
                        <m:degHide m:val="on"/>
                        <m:ctrlPr>
                          <a:rPr lang="en-GB" sz="180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GB" sz="18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29</m:t>
                            </m:r>
                          </m:num>
                          <m:den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e>
                    </m:rad>
                  </m:oMath>
                </a14:m>
                <a:r>
                  <a:rPr lang="en-GB" sz="1800" dirty="0"/>
                  <a:t> </a:t>
                </a:r>
              </a:p>
            </p:txBody>
          </p:sp>
        </mc:Choice>
        <mc:Fallback xmlns="">
          <p:sp>
            <p:nvSpPr>
              <p:cNvPr id="55" name="Text 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485568" y="4328106"/>
                <a:ext cx="1784591" cy="656013"/>
              </a:xfrm>
              <a:prstGeom prst="rect">
                <a:avLst/>
              </a:prstGeom>
              <a:blipFill rotWithShape="0">
                <a:blip r:embed="rId9"/>
                <a:stretch>
                  <a:fillRect l="-5461" b="-3704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Rectangle 20">
            <a:hlinkClick r:id="rId10"/>
            <a:extLst>
              <a:ext uri="{FF2B5EF4-FFF2-40B4-BE49-F238E27FC236}">
                <a16:creationId xmlns:a16="http://schemas.microsoft.com/office/drawing/2014/main" id="{46633911-215A-4952-A558-ABA586787252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>
            <a:hlinkClick r:id="rId10"/>
            <a:extLst>
              <a:ext uri="{FF2B5EF4-FFF2-40B4-BE49-F238E27FC236}">
                <a16:creationId xmlns:a16="http://schemas.microsoft.com/office/drawing/2014/main" id="{2DEAFBA6-6387-4995-A967-590B355D8A8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7873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2" grpId="0"/>
      <p:bldP spid="348185" grpId="0"/>
      <p:bldP spid="16" grpId="0"/>
      <p:bldP spid="17" grpId="0"/>
      <p:bldP spid="18" grpId="0"/>
      <p:bldP spid="19" grpId="0"/>
      <p:bldP spid="20" grpId="0"/>
      <p:bldP spid="22" grpId="0"/>
      <p:bldP spid="30" grpId="0"/>
      <p:bldP spid="31" grpId="0"/>
      <p:bldP spid="32" grpId="0"/>
      <p:bldP spid="50" grpId="0"/>
      <p:bldP spid="54" grpId="0" animBg="1"/>
      <p:bldP spid="56" grpId="0"/>
      <p:bldP spid="53" grpId="0"/>
      <p:bldP spid="5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884638" y="858386"/>
            <a:ext cx="7596188" cy="830997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/>
              <a:t>Solve the equation 2</a:t>
            </a:r>
            <a:r>
              <a:rPr lang="en-GB" i="1">
                <a:latin typeface="Times New Roman" panose="02020603050405020304" pitchFamily="18" charset="0"/>
              </a:rPr>
              <a:t>x</a:t>
            </a:r>
            <a:r>
              <a:rPr lang="en-GB" baseline="30000"/>
              <a:t>2</a:t>
            </a:r>
            <a:r>
              <a:rPr lang="en-GB"/>
              <a:t> – 4</a:t>
            </a:r>
            <a:r>
              <a:rPr lang="en-GB" i="1">
                <a:latin typeface="Times New Roman" panose="02020603050405020304" pitchFamily="18" charset="0"/>
              </a:rPr>
              <a:t>x</a:t>
            </a:r>
            <a:r>
              <a:rPr lang="en-GB"/>
              <a:t> + 1 = 0 by completing the square. Write the answer to 3 decimal places.</a:t>
            </a:r>
          </a:p>
        </p:txBody>
      </p:sp>
      <p:sp>
        <p:nvSpPr>
          <p:cNvPr id="374798" name="Rectangle 14"/>
          <p:cNvSpPr>
            <a:spLocks noChangeArrowheads="1"/>
          </p:cNvSpPr>
          <p:nvPr/>
        </p:nvSpPr>
        <p:spPr bwMode="auto">
          <a:xfrm>
            <a:off x="4954043" y="1683297"/>
            <a:ext cx="229742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2</a:t>
            </a:r>
            <a:r>
              <a:rPr lang="en-GB" i="1" dirty="0">
                <a:latin typeface="Times New Roman" panose="02020603050405020304" pitchFamily="18" charset="0"/>
              </a:rPr>
              <a:t>x</a:t>
            </a:r>
            <a:r>
              <a:rPr lang="en-GB" baseline="30000" dirty="0"/>
              <a:t>2</a:t>
            </a:r>
            <a:r>
              <a:rPr lang="en-GB" dirty="0"/>
              <a:t> – 4</a:t>
            </a:r>
            <a:r>
              <a:rPr lang="en-GB" i="1" dirty="0">
                <a:latin typeface="Times New Roman" panose="02020603050405020304" pitchFamily="18" charset="0"/>
              </a:rPr>
              <a:t>x</a:t>
            </a:r>
            <a:r>
              <a:rPr lang="en-GB" dirty="0"/>
              <a:t> + 1 = 0</a:t>
            </a:r>
          </a:p>
        </p:txBody>
      </p:sp>
      <p:sp>
        <p:nvSpPr>
          <p:cNvPr id="5170" name="Rectangle 21"/>
          <p:cNvSpPr>
            <a:spLocks noChangeArrowheads="1"/>
          </p:cNvSpPr>
          <p:nvPr/>
        </p:nvSpPr>
        <p:spPr bwMode="auto">
          <a:xfrm>
            <a:off x="452947" y="4165339"/>
            <a:ext cx="4507965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1500" dirty="0" err="1">
                <a:solidFill>
                  <a:srgbClr val="FF6600"/>
                </a:solidFill>
              </a:rPr>
              <a:t>Factorising</a:t>
            </a:r>
            <a:r>
              <a:rPr lang="en-US" sz="1500" dirty="0">
                <a:solidFill>
                  <a:srgbClr val="FF6600"/>
                </a:solidFill>
              </a:rPr>
              <a:t> the perfect square in the left-hand side:</a:t>
            </a:r>
            <a:endParaRPr lang="en-GB" sz="1500" dirty="0">
              <a:solidFill>
                <a:srgbClr val="FF6600"/>
              </a:solidFill>
            </a:endParaRPr>
          </a:p>
        </p:txBody>
      </p:sp>
      <p:sp>
        <p:nvSpPr>
          <p:cNvPr id="5167" name="Text Box 15"/>
          <p:cNvSpPr txBox="1">
            <a:spLocks noChangeArrowheads="1"/>
          </p:cNvSpPr>
          <p:nvPr/>
        </p:nvSpPr>
        <p:spPr bwMode="auto">
          <a:xfrm>
            <a:off x="383020" y="3448701"/>
            <a:ext cx="2133600" cy="322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1500" dirty="0">
                <a:solidFill>
                  <a:srgbClr val="FF6600"/>
                </a:solidFill>
              </a:rPr>
              <a:t>completing the square:</a:t>
            </a:r>
            <a:endParaRPr lang="en-GB" sz="1500" dirty="0">
              <a:solidFill>
                <a:srgbClr val="FF6600"/>
              </a:solidFill>
            </a:endParaRPr>
          </a:p>
        </p:txBody>
      </p:sp>
      <p:sp>
        <p:nvSpPr>
          <p:cNvPr id="5160" name="Rectangle 24"/>
          <p:cNvSpPr>
            <a:spLocks noChangeArrowheads="1"/>
          </p:cNvSpPr>
          <p:nvPr/>
        </p:nvSpPr>
        <p:spPr bwMode="auto">
          <a:xfrm>
            <a:off x="366031" y="2982174"/>
            <a:ext cx="2090738" cy="322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1500" dirty="0">
                <a:solidFill>
                  <a:srgbClr val="FF6600"/>
                </a:solidFill>
              </a:rPr>
              <a:t>divide both sides by 2:</a:t>
            </a:r>
            <a:endParaRPr lang="en-GB" sz="1500" dirty="0">
              <a:solidFill>
                <a:srgbClr val="FF6600"/>
              </a:solidFill>
            </a:endParaRPr>
          </a:p>
        </p:txBody>
      </p:sp>
      <p:sp>
        <p:nvSpPr>
          <p:cNvPr id="5151" name="Text Box 17"/>
          <p:cNvSpPr txBox="1">
            <a:spLocks noChangeArrowheads="1"/>
          </p:cNvSpPr>
          <p:nvPr/>
        </p:nvSpPr>
        <p:spPr bwMode="auto">
          <a:xfrm>
            <a:off x="1385207" y="4862895"/>
            <a:ext cx="2143125" cy="322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dirty="0">
                <a:solidFill>
                  <a:srgbClr val="FF6600"/>
                </a:solidFill>
              </a:rPr>
              <a:t>square root both sides: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44" name="Rectangle 49"/>
              <p:cNvSpPr>
                <a:spLocks noChangeArrowheads="1"/>
              </p:cNvSpPr>
              <p:nvPr/>
            </p:nvSpPr>
            <p:spPr bwMode="auto">
              <a:xfrm>
                <a:off x="3225996" y="5179227"/>
                <a:ext cx="1552156" cy="84388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i="1" dirty="0">
                    <a:latin typeface="Times New Roman" panose="02020603050405020304" pitchFamily="18" charset="0"/>
                  </a:rPr>
                  <a:t>x</a:t>
                </a:r>
                <a:r>
                  <a:rPr lang="en-GB" dirty="0"/>
                  <a:t> = 1 </a:t>
                </a:r>
                <a:r>
                  <a:rPr lang="en-US" dirty="0">
                    <a:sym typeface="Symbol" panose="05050102010706020507" pitchFamily="18" charset="2"/>
                  </a:rPr>
                  <a:t>+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1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2</m:t>
                            </m:r>
                          </m:den>
                        </m:f>
                      </m:e>
                    </m:rad>
                  </m:oMath>
                </a14:m>
                <a:r>
                  <a:rPr lang="en-US" dirty="0">
                    <a:sym typeface="Symbol" panose="05050102010706020507" pitchFamily="18" charset="2"/>
                  </a:rPr>
                  <a:t> </a:t>
                </a:r>
                <a:endParaRPr lang="en-GB" dirty="0">
                  <a:sym typeface="Symbol" panose="05050102010706020507" pitchFamily="18" charset="2"/>
                </a:endParaRPr>
              </a:p>
            </p:txBody>
          </p:sp>
        </mc:Choice>
        <mc:Fallback xmlns="">
          <p:sp>
            <p:nvSpPr>
              <p:cNvPr id="5144" name="Rectangle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25996" y="5179227"/>
                <a:ext cx="1552156" cy="843885"/>
              </a:xfrm>
              <a:prstGeom prst="rect">
                <a:avLst/>
              </a:prstGeom>
              <a:blipFill rotWithShape="0">
                <a:blip r:embed="rId3"/>
                <a:stretch>
                  <a:fillRect l="-5882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4" name="Group 76"/>
          <p:cNvGrpSpPr>
            <a:grpSpLocks/>
          </p:cNvGrpSpPr>
          <p:nvPr/>
        </p:nvGrpSpPr>
        <p:grpSpPr bwMode="auto">
          <a:xfrm>
            <a:off x="4778574" y="5179225"/>
            <a:ext cx="2183606" cy="844153"/>
            <a:chOff x="2991" y="3340"/>
            <a:chExt cx="1834" cy="709"/>
          </a:xfrm>
        </p:grpSpPr>
        <p:sp>
          <p:nvSpPr>
            <p:cNvPr id="5135" name="Text Box 57"/>
            <p:cNvSpPr txBox="1">
              <a:spLocks noChangeArrowheads="1"/>
            </p:cNvSpPr>
            <p:nvPr/>
          </p:nvSpPr>
          <p:spPr bwMode="auto">
            <a:xfrm>
              <a:off x="2991" y="3543"/>
              <a:ext cx="385" cy="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dirty="0"/>
                <a:t>or</a:t>
              </a:r>
              <a:endParaRPr lang="en-GB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137" name="Rectangle 58"/>
                <p:cNvSpPr>
                  <a:spLocks noChangeArrowheads="1"/>
                </p:cNvSpPr>
                <p:nvPr/>
              </p:nvSpPr>
              <p:spPr bwMode="auto">
                <a:xfrm>
                  <a:off x="3457" y="3340"/>
                  <a:ext cx="1368" cy="70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r>
                    <a:rPr lang="en-GB" i="1" dirty="0">
                      <a:latin typeface="Times New Roman" panose="02020603050405020304" pitchFamily="18" charset="0"/>
                    </a:rPr>
                    <a:t>x</a:t>
                  </a:r>
                  <a:r>
                    <a:rPr lang="en-GB" dirty="0"/>
                    <a:t> = 1 </a:t>
                  </a:r>
                  <a:r>
                    <a:rPr lang="en-US" dirty="0">
                      <a:sym typeface="Symbol" panose="05050102010706020507" pitchFamily="18" charset="2"/>
                    </a:rPr>
                    <a:t>– </a:t>
                  </a:r>
                  <a14:m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2</m:t>
                              </m:r>
                            </m:den>
                          </m:f>
                        </m:e>
                      </m:rad>
                    </m:oMath>
                  </a14:m>
                  <a:r>
                    <a:rPr lang="en-US" dirty="0">
                      <a:sym typeface="Symbol" panose="05050102010706020507" pitchFamily="18" charset="2"/>
                    </a:rPr>
                    <a:t> </a:t>
                  </a:r>
                  <a:endParaRPr lang="en-GB" dirty="0">
                    <a:sym typeface="Symbol" panose="05050102010706020507" pitchFamily="18" charset="2"/>
                  </a:endParaRPr>
                </a:p>
              </p:txBody>
            </p:sp>
          </mc:Choice>
          <mc:Fallback xmlns="">
            <p:sp>
              <p:nvSpPr>
                <p:cNvPr id="5137" name="Rectangle 5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57" y="3340"/>
                  <a:ext cx="1368" cy="709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 l="-5993"/>
                  </a:stretch>
                </a:blipFill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374858" name="Rectangle 74"/>
          <p:cNvSpPr>
            <a:spLocks noChangeArrowheads="1"/>
          </p:cNvSpPr>
          <p:nvPr/>
        </p:nvSpPr>
        <p:spPr bwMode="auto">
          <a:xfrm>
            <a:off x="2964660" y="5972346"/>
            <a:ext cx="144142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latin typeface="Times New Roman" panose="02020603050405020304" pitchFamily="18" charset="0"/>
              </a:rPr>
              <a:t>x</a:t>
            </a:r>
            <a:r>
              <a:rPr lang="en-GB" dirty="0"/>
              <a:t> = 1.707</a:t>
            </a:r>
          </a:p>
        </p:txBody>
      </p:sp>
      <p:sp>
        <p:nvSpPr>
          <p:cNvPr id="374859" name="Rectangle 75"/>
          <p:cNvSpPr>
            <a:spLocks noChangeArrowheads="1"/>
          </p:cNvSpPr>
          <p:nvPr/>
        </p:nvSpPr>
        <p:spPr bwMode="auto">
          <a:xfrm>
            <a:off x="5072066" y="5972346"/>
            <a:ext cx="292740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>
                <a:latin typeface="Times New Roman" panose="02020603050405020304" pitchFamily="18" charset="0"/>
              </a:rPr>
              <a:t>x</a:t>
            </a:r>
            <a:r>
              <a:rPr lang="en-GB"/>
              <a:t> = 0.293  (to 3 d. p)</a:t>
            </a:r>
          </a:p>
        </p:txBody>
      </p:sp>
      <p:sp>
        <p:nvSpPr>
          <p:cNvPr id="49" name="Rectangle 4"/>
          <p:cNvSpPr txBox="1">
            <a:spLocks noChangeArrowheads="1"/>
          </p:cNvSpPr>
          <p:nvPr/>
        </p:nvSpPr>
        <p:spPr>
          <a:xfrm>
            <a:off x="71438" y="264558"/>
            <a:ext cx="8129588" cy="50323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000" b="1" dirty="0"/>
              <a:t>Solving quadratics by completing the square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Rectangle 23"/>
              <p:cNvSpPr>
                <a:spLocks noChangeArrowheads="1"/>
              </p:cNvSpPr>
              <p:nvPr/>
            </p:nvSpPr>
            <p:spPr bwMode="auto">
              <a:xfrm>
                <a:off x="5826672" y="4013976"/>
                <a:ext cx="1632178" cy="6138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dirty="0"/>
                  <a:t>(</a:t>
                </a:r>
                <a:r>
                  <a:rPr lang="en-GB" i="1" dirty="0">
                    <a:latin typeface="Times New Roman" panose="02020603050405020304" pitchFamily="18" charset="0"/>
                  </a:rPr>
                  <a:t>x</a:t>
                </a:r>
                <a:r>
                  <a:rPr lang="en-GB" dirty="0"/>
                  <a:t> – 1)</a:t>
                </a:r>
                <a:r>
                  <a:rPr lang="en-GB" baseline="30000" dirty="0"/>
                  <a:t>2</a:t>
                </a:r>
                <a:r>
                  <a:rPr lang="en-GB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52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826672" y="4013976"/>
                <a:ext cx="1632178" cy="613886"/>
              </a:xfrm>
              <a:prstGeom prst="rect">
                <a:avLst/>
              </a:prstGeom>
              <a:blipFill rotWithShape="0">
                <a:blip r:embed="rId5"/>
                <a:stretch>
                  <a:fillRect l="-5970" b="-8911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 Box 18"/>
              <p:cNvSpPr txBox="1">
                <a:spLocks noChangeArrowheads="1"/>
              </p:cNvSpPr>
              <p:nvPr/>
            </p:nvSpPr>
            <p:spPr bwMode="auto">
              <a:xfrm>
                <a:off x="6024139" y="4489271"/>
                <a:ext cx="1712456" cy="84388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i="1" dirty="0">
                    <a:latin typeface="Times New Roman" panose="02020603050405020304" pitchFamily="18" charset="0"/>
                  </a:rPr>
                  <a:t>x</a:t>
                </a:r>
                <a:r>
                  <a:rPr lang="en-GB" dirty="0"/>
                  <a:t> – 1 = </a:t>
                </a:r>
                <a:r>
                  <a:rPr lang="en-US" dirty="0">
                    <a:sym typeface="Symbol" panose="05050102010706020507" pitchFamily="18" charset="2"/>
                  </a:rPr>
                  <a:t>±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2</m:t>
                            </m:r>
                          </m:den>
                        </m:f>
                      </m:e>
                    </m:rad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53" name="Text 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24139" y="4489271"/>
                <a:ext cx="1712456" cy="843885"/>
              </a:xfrm>
              <a:prstGeom prst="rect">
                <a:avLst/>
              </a:prstGeom>
              <a:blipFill rotWithShape="0">
                <a:blip r:embed="rId6"/>
                <a:stretch>
                  <a:fillRect l="-5338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Text Box 20"/>
          <p:cNvSpPr txBox="1">
            <a:spLocks noChangeArrowheads="1"/>
          </p:cNvSpPr>
          <p:nvPr/>
        </p:nvSpPr>
        <p:spPr bwMode="auto">
          <a:xfrm>
            <a:off x="342448" y="2158256"/>
            <a:ext cx="4228642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dirty="0">
                <a:solidFill>
                  <a:srgbClr val="FF6600"/>
                </a:solidFill>
              </a:rPr>
              <a:t>Rearranging to leave all the terms with x on the left-hand side:</a:t>
            </a:r>
          </a:p>
        </p:txBody>
      </p:sp>
      <p:sp>
        <p:nvSpPr>
          <p:cNvPr id="55" name="Rectangle 14"/>
          <p:cNvSpPr>
            <a:spLocks noChangeArrowheads="1"/>
          </p:cNvSpPr>
          <p:nvPr/>
        </p:nvSpPr>
        <p:spPr bwMode="auto">
          <a:xfrm>
            <a:off x="5475019" y="2136995"/>
            <a:ext cx="194796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2</a:t>
            </a:r>
            <a:r>
              <a:rPr lang="en-GB" i="1" dirty="0">
                <a:latin typeface="Times New Roman" panose="02020603050405020304" pitchFamily="18" charset="0"/>
              </a:rPr>
              <a:t>x</a:t>
            </a:r>
            <a:r>
              <a:rPr lang="en-GB" baseline="30000" dirty="0"/>
              <a:t>2</a:t>
            </a:r>
            <a:r>
              <a:rPr lang="en-GB" dirty="0"/>
              <a:t> – 4</a:t>
            </a:r>
            <a:r>
              <a:rPr lang="en-GB" i="1" dirty="0">
                <a:latin typeface="Times New Roman" panose="02020603050405020304" pitchFamily="18" charset="0"/>
              </a:rPr>
              <a:t>x</a:t>
            </a:r>
            <a:r>
              <a:rPr lang="en-GB" dirty="0"/>
              <a:t> = –1</a:t>
            </a:r>
          </a:p>
        </p:txBody>
      </p:sp>
      <p:sp>
        <p:nvSpPr>
          <p:cNvPr id="5" name="Rectangle 4"/>
          <p:cNvSpPr/>
          <p:nvPr/>
        </p:nvSpPr>
        <p:spPr>
          <a:xfrm>
            <a:off x="342448" y="2668797"/>
            <a:ext cx="2484976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500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factorise</a:t>
            </a:r>
            <a:r>
              <a:rPr lang="en-US" sz="1500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the left-hand side </a:t>
            </a:r>
            <a:endParaRPr lang="en-GB" sz="1500" dirty="0">
              <a:solidFill>
                <a:srgbClr val="FF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Rectangle 22"/>
          <p:cNvSpPr>
            <a:spLocks noChangeArrowheads="1"/>
          </p:cNvSpPr>
          <p:nvPr/>
        </p:nvSpPr>
        <p:spPr bwMode="auto">
          <a:xfrm>
            <a:off x="5344999" y="2519120"/>
            <a:ext cx="223811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2(</a:t>
            </a:r>
            <a:r>
              <a:rPr lang="en-GB" i="1" dirty="0">
                <a:latin typeface="Times New Roman" panose="02020603050405020304" pitchFamily="18" charset="0"/>
              </a:rPr>
              <a:t>x</a:t>
            </a:r>
            <a:r>
              <a:rPr lang="en-GB" baseline="30000" dirty="0"/>
              <a:t>2</a:t>
            </a:r>
            <a:r>
              <a:rPr lang="en-GB" dirty="0"/>
              <a:t> – 2</a:t>
            </a:r>
            <a:r>
              <a:rPr lang="en-GB" i="1" dirty="0">
                <a:latin typeface="Times New Roman" panose="02020603050405020304" pitchFamily="18" charset="0"/>
              </a:rPr>
              <a:t>x</a:t>
            </a:r>
            <a:r>
              <a:rPr lang="en-GB" dirty="0"/>
              <a:t>) = –1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Rectangle 22"/>
              <p:cNvSpPr>
                <a:spLocks noChangeArrowheads="1"/>
              </p:cNvSpPr>
              <p:nvPr/>
            </p:nvSpPr>
            <p:spPr bwMode="auto">
              <a:xfrm>
                <a:off x="5344999" y="2914262"/>
                <a:ext cx="1819729" cy="6138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i="1" dirty="0">
                    <a:latin typeface="Times New Roman" panose="02020603050405020304" pitchFamily="18" charset="0"/>
                  </a:rPr>
                  <a:t>x</a:t>
                </a:r>
                <a:r>
                  <a:rPr lang="en-GB" baseline="30000" dirty="0"/>
                  <a:t>2</a:t>
                </a:r>
                <a:r>
                  <a:rPr lang="en-GB" dirty="0"/>
                  <a:t> – 2</a:t>
                </a:r>
                <a:r>
                  <a:rPr lang="en-GB" i="1" dirty="0">
                    <a:latin typeface="Times New Roman" panose="02020603050405020304" pitchFamily="18" charset="0"/>
                  </a:rPr>
                  <a:t>x</a:t>
                </a:r>
                <a:r>
                  <a:rPr lang="en-GB" dirty="0"/>
                  <a:t> = –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58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344999" y="2914262"/>
                <a:ext cx="1819729" cy="613886"/>
              </a:xfrm>
              <a:prstGeom prst="rect">
                <a:avLst/>
              </a:prstGeom>
              <a:blipFill rotWithShape="0">
                <a:blip r:embed="rId7"/>
                <a:stretch>
                  <a:fillRect l="-5369" b="-8911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Rectangle 22"/>
              <p:cNvSpPr>
                <a:spLocks noChangeArrowheads="1"/>
              </p:cNvSpPr>
              <p:nvPr/>
            </p:nvSpPr>
            <p:spPr bwMode="auto">
              <a:xfrm>
                <a:off x="5344999" y="3429308"/>
                <a:ext cx="2820003" cy="6138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i="1" dirty="0">
                    <a:latin typeface="Times New Roman" panose="02020603050405020304" pitchFamily="18" charset="0"/>
                  </a:rPr>
                  <a:t>x</a:t>
                </a:r>
                <a:r>
                  <a:rPr lang="en-GB" baseline="30000" dirty="0"/>
                  <a:t>2</a:t>
                </a:r>
                <a:r>
                  <a:rPr lang="en-GB" dirty="0"/>
                  <a:t> – 2</a:t>
                </a:r>
                <a:r>
                  <a:rPr lang="en-GB" i="1" dirty="0">
                    <a:latin typeface="Times New Roman" panose="02020603050405020304" pitchFamily="18" charset="0"/>
                  </a:rPr>
                  <a:t>x </a:t>
                </a:r>
                <a:r>
                  <a:rPr lang="en-GB" dirty="0">
                    <a:solidFill>
                      <a:srgbClr val="00B0F0"/>
                    </a:solidFill>
                  </a:rPr>
                  <a:t>+ 1</a:t>
                </a:r>
                <a:r>
                  <a:rPr lang="en-GB" dirty="0"/>
                  <a:t> = –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m:rPr>
                        <m:nor/>
                      </m:rPr>
                      <a:rPr lang="en-GB" dirty="0" smtClean="0">
                        <a:solidFill>
                          <a:srgbClr val="00B0F0"/>
                        </a:solidFill>
                      </a:rPr>
                      <m:t>+ 1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59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344999" y="3429308"/>
                <a:ext cx="2820003" cy="613886"/>
              </a:xfrm>
              <a:prstGeom prst="rect">
                <a:avLst/>
              </a:prstGeom>
              <a:blipFill rotWithShape="0">
                <a:blip r:embed="rId8"/>
                <a:stretch>
                  <a:fillRect l="-3463" b="-10000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Rectangle 22">
            <a:hlinkClick r:id="rId9"/>
            <a:extLst>
              <a:ext uri="{FF2B5EF4-FFF2-40B4-BE49-F238E27FC236}">
                <a16:creationId xmlns:a16="http://schemas.microsoft.com/office/drawing/2014/main" id="{C4C6D1AD-E226-4FA4-8509-4BF843034546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>
            <a:hlinkClick r:id="rId9"/>
            <a:extLst>
              <a:ext uri="{FF2B5EF4-FFF2-40B4-BE49-F238E27FC236}">
                <a16:creationId xmlns:a16="http://schemas.microsoft.com/office/drawing/2014/main" id="{6958E2CC-5A70-48FC-B871-6DDDC2DB4DCF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4466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4798" grpId="0"/>
      <p:bldP spid="5170" grpId="0"/>
      <p:bldP spid="5167" grpId="0"/>
      <p:bldP spid="5160" grpId="0"/>
      <p:bldP spid="5151" grpId="0"/>
      <p:bldP spid="5144" grpId="0"/>
      <p:bldP spid="374858" grpId="0"/>
      <p:bldP spid="374859" grpId="0"/>
      <p:bldP spid="52" grpId="0"/>
      <p:bldP spid="53" grpId="0"/>
      <p:bldP spid="54" grpId="0"/>
      <p:bldP spid="55" grpId="0"/>
      <p:bldP spid="5" grpId="0"/>
      <p:bldP spid="57" grpId="0"/>
      <p:bldP spid="58" grpId="0"/>
      <p:bldP spid="5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708948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977" y="939023"/>
            <a:ext cx="7543800" cy="606076"/>
          </a:xfrm>
        </p:spPr>
        <p:txBody>
          <a:bodyPr>
            <a:normAutofit fontScale="90000"/>
          </a:bodyPr>
          <a:lstStyle/>
          <a:p>
            <a:r>
              <a:rPr lang="en-US" dirty="0"/>
              <a:t>Starter</a:t>
            </a:r>
            <a:endParaRPr lang="en-GB" dirty="0"/>
          </a:p>
        </p:txBody>
      </p:sp>
      <p:sp>
        <p:nvSpPr>
          <p:cNvPr id="4" name="Text Box 14"/>
          <p:cNvSpPr txBox="1">
            <a:spLocks noChangeArrowheads="1"/>
          </p:cNvSpPr>
          <p:nvPr/>
        </p:nvSpPr>
        <p:spPr bwMode="auto">
          <a:xfrm>
            <a:off x="537938" y="1865159"/>
            <a:ext cx="680987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Solve these quadratic equations by factorisation:</a:t>
            </a:r>
          </a:p>
        </p:txBody>
      </p:sp>
      <p:sp>
        <p:nvSpPr>
          <p:cNvPr id="5" name="Text Box 15"/>
          <p:cNvSpPr txBox="1">
            <a:spLocks noChangeArrowheads="1"/>
          </p:cNvSpPr>
          <p:nvPr/>
        </p:nvSpPr>
        <p:spPr bwMode="auto">
          <a:xfrm>
            <a:off x="921564" y="3477758"/>
            <a:ext cx="247696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latin typeface="Times New Roman" panose="02020603050405020304" pitchFamily="18" charset="0"/>
              </a:rPr>
              <a:t>x</a:t>
            </a:r>
            <a:r>
              <a:rPr lang="en-GB" baseline="30000" dirty="0"/>
              <a:t>2</a:t>
            </a:r>
            <a:r>
              <a:rPr lang="en-GB" dirty="0"/>
              <a:t> + 10</a:t>
            </a:r>
            <a:r>
              <a:rPr lang="en-GB" i="1" dirty="0">
                <a:latin typeface="Times New Roman" panose="02020603050405020304" pitchFamily="18" charset="0"/>
              </a:rPr>
              <a:t>x</a:t>
            </a:r>
            <a:r>
              <a:rPr lang="en-GB" dirty="0"/>
              <a:t> + 25 = 0</a:t>
            </a:r>
          </a:p>
        </p:txBody>
      </p:sp>
      <p:sp>
        <p:nvSpPr>
          <p:cNvPr id="6" name="Text Box 15"/>
          <p:cNvSpPr txBox="1">
            <a:spLocks noChangeArrowheads="1"/>
          </p:cNvSpPr>
          <p:nvPr/>
        </p:nvSpPr>
        <p:spPr bwMode="auto">
          <a:xfrm>
            <a:off x="920076" y="2593758"/>
            <a:ext cx="213391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latin typeface="Times New Roman" panose="02020603050405020304" pitchFamily="18" charset="0"/>
              </a:rPr>
              <a:t>x</a:t>
            </a:r>
            <a:r>
              <a:rPr lang="en-GB" baseline="30000" dirty="0"/>
              <a:t>2</a:t>
            </a:r>
            <a:r>
              <a:rPr lang="en-GB" dirty="0"/>
              <a:t> + 6</a:t>
            </a:r>
            <a:r>
              <a:rPr lang="en-GB" i="1" dirty="0">
                <a:latin typeface="Times New Roman" panose="02020603050405020304" pitchFamily="18" charset="0"/>
              </a:rPr>
              <a:t>x</a:t>
            </a:r>
            <a:r>
              <a:rPr lang="en-GB" dirty="0"/>
              <a:t> + 9 = 0</a:t>
            </a:r>
          </a:p>
        </p:txBody>
      </p:sp>
      <p:sp>
        <p:nvSpPr>
          <p:cNvPr id="7" name="Text Box 15"/>
          <p:cNvSpPr txBox="1">
            <a:spLocks noChangeArrowheads="1"/>
          </p:cNvSpPr>
          <p:nvPr/>
        </p:nvSpPr>
        <p:spPr bwMode="auto">
          <a:xfrm>
            <a:off x="920841" y="3026128"/>
            <a:ext cx="230543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latin typeface="Times New Roman" panose="02020603050405020304" pitchFamily="18" charset="0"/>
              </a:rPr>
              <a:t>x</a:t>
            </a:r>
            <a:r>
              <a:rPr lang="en-GB" baseline="30000" dirty="0"/>
              <a:t>2</a:t>
            </a:r>
            <a:r>
              <a:rPr lang="en-GB" dirty="0"/>
              <a:t> + 8</a:t>
            </a:r>
            <a:r>
              <a:rPr lang="en-GB" i="1" dirty="0">
                <a:latin typeface="Times New Roman" panose="02020603050405020304" pitchFamily="18" charset="0"/>
              </a:rPr>
              <a:t>x</a:t>
            </a:r>
            <a:r>
              <a:rPr lang="en-GB" dirty="0"/>
              <a:t> + 16 = 0</a:t>
            </a:r>
          </a:p>
        </p:txBody>
      </p:sp>
      <p:sp>
        <p:nvSpPr>
          <p:cNvPr id="8" name="Text Box 15"/>
          <p:cNvSpPr txBox="1">
            <a:spLocks noChangeArrowheads="1"/>
          </p:cNvSpPr>
          <p:nvPr/>
        </p:nvSpPr>
        <p:spPr bwMode="auto">
          <a:xfrm>
            <a:off x="925571" y="3977098"/>
            <a:ext cx="246894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latin typeface="Times New Roman" panose="02020603050405020304" pitchFamily="18" charset="0"/>
              </a:rPr>
              <a:t>x</a:t>
            </a:r>
            <a:r>
              <a:rPr lang="en-GB" baseline="30000" dirty="0"/>
              <a:t>2</a:t>
            </a:r>
            <a:r>
              <a:rPr lang="en-GB" dirty="0"/>
              <a:t> – 12</a:t>
            </a:r>
            <a:r>
              <a:rPr lang="en-GB" i="1" dirty="0">
                <a:latin typeface="Times New Roman" panose="02020603050405020304" pitchFamily="18" charset="0"/>
              </a:rPr>
              <a:t>x</a:t>
            </a:r>
            <a:r>
              <a:rPr lang="en-GB" dirty="0"/>
              <a:t> + 36 = 0</a:t>
            </a:r>
          </a:p>
        </p:txBody>
      </p:sp>
      <p:sp>
        <p:nvSpPr>
          <p:cNvPr id="9" name="Text Box 15"/>
          <p:cNvSpPr txBox="1">
            <a:spLocks noChangeArrowheads="1"/>
          </p:cNvSpPr>
          <p:nvPr/>
        </p:nvSpPr>
        <p:spPr bwMode="auto">
          <a:xfrm>
            <a:off x="925571" y="4482955"/>
            <a:ext cx="246894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latin typeface="Times New Roman" panose="02020603050405020304" pitchFamily="18" charset="0"/>
              </a:rPr>
              <a:t>x</a:t>
            </a:r>
            <a:r>
              <a:rPr lang="en-GB" baseline="30000" dirty="0"/>
              <a:t>2</a:t>
            </a:r>
            <a:r>
              <a:rPr lang="en-GB" dirty="0"/>
              <a:t> – 14</a:t>
            </a:r>
            <a:r>
              <a:rPr lang="en-GB" i="1" dirty="0">
                <a:latin typeface="Times New Roman" panose="02020603050405020304" pitchFamily="18" charset="0"/>
              </a:rPr>
              <a:t>x</a:t>
            </a:r>
            <a:r>
              <a:rPr lang="en-GB" dirty="0"/>
              <a:t> + 49 = 0</a:t>
            </a:r>
          </a:p>
        </p:txBody>
      </p:sp>
      <p:sp>
        <p:nvSpPr>
          <p:cNvPr id="11" name="Text Box 15"/>
          <p:cNvSpPr txBox="1">
            <a:spLocks noChangeArrowheads="1"/>
          </p:cNvSpPr>
          <p:nvPr/>
        </p:nvSpPr>
        <p:spPr bwMode="auto">
          <a:xfrm>
            <a:off x="925571" y="4952106"/>
            <a:ext cx="246894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latin typeface="Times New Roman" panose="02020603050405020304" pitchFamily="18" charset="0"/>
              </a:rPr>
              <a:t>x</a:t>
            </a:r>
            <a:r>
              <a:rPr lang="en-GB" baseline="30000" dirty="0"/>
              <a:t>2</a:t>
            </a:r>
            <a:r>
              <a:rPr lang="en-GB" dirty="0"/>
              <a:t> – 18</a:t>
            </a:r>
            <a:r>
              <a:rPr lang="en-GB" i="1" dirty="0">
                <a:latin typeface="Times New Roman" panose="02020603050405020304" pitchFamily="18" charset="0"/>
              </a:rPr>
              <a:t>x</a:t>
            </a:r>
            <a:r>
              <a:rPr lang="en-GB" dirty="0"/>
              <a:t> + 81 = 0</a:t>
            </a:r>
          </a:p>
        </p:txBody>
      </p:sp>
      <p:sp>
        <p:nvSpPr>
          <p:cNvPr id="12" name="Text Box 15"/>
          <p:cNvSpPr txBox="1">
            <a:spLocks noChangeArrowheads="1"/>
          </p:cNvSpPr>
          <p:nvPr/>
        </p:nvSpPr>
        <p:spPr bwMode="auto">
          <a:xfrm>
            <a:off x="3264681" y="2589952"/>
            <a:ext cx="208903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=(</a:t>
            </a:r>
            <a:r>
              <a:rPr lang="en-GB" i="1" dirty="0">
                <a:latin typeface="Times New Roman" panose="02020603050405020304" pitchFamily="18" charset="0"/>
              </a:rPr>
              <a:t>x</a:t>
            </a:r>
            <a:r>
              <a:rPr lang="en-GB" dirty="0"/>
              <a:t> + 3)(</a:t>
            </a:r>
            <a:r>
              <a:rPr lang="en-GB" i="1" dirty="0">
                <a:latin typeface="Times New Roman" panose="02020603050405020304" pitchFamily="18" charset="0"/>
              </a:rPr>
              <a:t>x</a:t>
            </a:r>
            <a:r>
              <a:rPr lang="en-GB" dirty="0"/>
              <a:t> + 3)</a:t>
            </a:r>
          </a:p>
        </p:txBody>
      </p:sp>
      <p:sp>
        <p:nvSpPr>
          <p:cNvPr id="13" name="Text Box 15"/>
          <p:cNvSpPr txBox="1">
            <a:spLocks noChangeArrowheads="1"/>
          </p:cNvSpPr>
          <p:nvPr/>
        </p:nvSpPr>
        <p:spPr bwMode="auto">
          <a:xfrm>
            <a:off x="5392115" y="2589952"/>
            <a:ext cx="134043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=(</a:t>
            </a:r>
            <a:r>
              <a:rPr lang="en-GB" i="1" dirty="0">
                <a:latin typeface="Times New Roman" panose="02020603050405020304" pitchFamily="18" charset="0"/>
              </a:rPr>
              <a:t>x</a:t>
            </a:r>
            <a:r>
              <a:rPr lang="en-GB" dirty="0"/>
              <a:t> + 3)</a:t>
            </a:r>
            <a:r>
              <a:rPr lang="en-GB" baseline="30000" dirty="0"/>
              <a:t>2</a:t>
            </a:r>
            <a:endParaRPr lang="en-GB" dirty="0"/>
          </a:p>
        </p:txBody>
      </p:sp>
      <p:sp>
        <p:nvSpPr>
          <p:cNvPr id="14" name="Text Box 15"/>
          <p:cNvSpPr txBox="1">
            <a:spLocks noChangeArrowheads="1"/>
          </p:cNvSpPr>
          <p:nvPr/>
        </p:nvSpPr>
        <p:spPr bwMode="auto">
          <a:xfrm>
            <a:off x="7164215" y="2583435"/>
            <a:ext cx="10903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latin typeface="Times New Roman" panose="02020603050405020304" pitchFamily="18" charset="0"/>
              </a:rPr>
              <a:t>x </a:t>
            </a:r>
            <a:r>
              <a:rPr lang="en-GB" dirty="0"/>
              <a:t> = –3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798642" y="2589952"/>
            <a:ext cx="4507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</a:t>
            </a:r>
            <a:endParaRPr lang="en-GB" sz="2400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3264681" y="3019817"/>
            <a:ext cx="208903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=(</a:t>
            </a:r>
            <a:r>
              <a:rPr lang="en-GB" i="1" dirty="0">
                <a:latin typeface="Times New Roman" panose="02020603050405020304" pitchFamily="18" charset="0"/>
              </a:rPr>
              <a:t>x</a:t>
            </a:r>
            <a:r>
              <a:rPr lang="en-GB" dirty="0"/>
              <a:t> + 4)(</a:t>
            </a:r>
            <a:r>
              <a:rPr lang="en-GB" i="1" dirty="0">
                <a:latin typeface="Times New Roman" panose="02020603050405020304" pitchFamily="18" charset="0"/>
              </a:rPr>
              <a:t>x</a:t>
            </a:r>
            <a:r>
              <a:rPr lang="en-GB" dirty="0"/>
              <a:t> + 4)</a:t>
            </a:r>
          </a:p>
        </p:txBody>
      </p:sp>
      <p:sp>
        <p:nvSpPr>
          <p:cNvPr id="17" name="Text Box 15"/>
          <p:cNvSpPr txBox="1">
            <a:spLocks noChangeArrowheads="1"/>
          </p:cNvSpPr>
          <p:nvPr/>
        </p:nvSpPr>
        <p:spPr bwMode="auto">
          <a:xfrm>
            <a:off x="5388260" y="3019817"/>
            <a:ext cx="134043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=(</a:t>
            </a:r>
            <a:r>
              <a:rPr lang="en-GB" i="1" dirty="0">
                <a:latin typeface="Times New Roman" panose="02020603050405020304" pitchFamily="18" charset="0"/>
              </a:rPr>
              <a:t>x</a:t>
            </a:r>
            <a:r>
              <a:rPr lang="en-GB" dirty="0"/>
              <a:t> + 4)</a:t>
            </a:r>
            <a:r>
              <a:rPr lang="en-GB" baseline="30000" dirty="0"/>
              <a:t>2</a:t>
            </a:r>
            <a:endParaRPr lang="en-GB" dirty="0"/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auto">
          <a:xfrm>
            <a:off x="7164215" y="3013300"/>
            <a:ext cx="10903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latin typeface="Times New Roman" panose="02020603050405020304" pitchFamily="18" charset="0"/>
              </a:rPr>
              <a:t>x </a:t>
            </a:r>
            <a:r>
              <a:rPr lang="en-GB" dirty="0"/>
              <a:t> = –4</a:t>
            </a:r>
          </a:p>
        </p:txBody>
      </p:sp>
      <p:sp>
        <p:nvSpPr>
          <p:cNvPr id="19" name="Rectangle 18"/>
          <p:cNvSpPr/>
          <p:nvPr/>
        </p:nvSpPr>
        <p:spPr>
          <a:xfrm>
            <a:off x="6798642" y="3019817"/>
            <a:ext cx="4507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</a:t>
            </a:r>
            <a:endParaRPr lang="en-GB" sz="2400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 Box 15"/>
          <p:cNvSpPr txBox="1">
            <a:spLocks noChangeArrowheads="1"/>
          </p:cNvSpPr>
          <p:nvPr/>
        </p:nvSpPr>
        <p:spPr bwMode="auto">
          <a:xfrm>
            <a:off x="3283881" y="3476478"/>
            <a:ext cx="208903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=(</a:t>
            </a:r>
            <a:r>
              <a:rPr lang="en-GB" i="1" dirty="0">
                <a:latin typeface="Times New Roman" panose="02020603050405020304" pitchFamily="18" charset="0"/>
              </a:rPr>
              <a:t>x</a:t>
            </a:r>
            <a:r>
              <a:rPr lang="en-GB" dirty="0"/>
              <a:t> + 5)(</a:t>
            </a:r>
            <a:r>
              <a:rPr lang="en-GB" i="1" dirty="0">
                <a:latin typeface="Times New Roman" panose="02020603050405020304" pitchFamily="18" charset="0"/>
              </a:rPr>
              <a:t>x</a:t>
            </a:r>
            <a:r>
              <a:rPr lang="en-GB" dirty="0"/>
              <a:t> + 5)</a:t>
            </a:r>
          </a:p>
        </p:txBody>
      </p:sp>
      <p:sp>
        <p:nvSpPr>
          <p:cNvPr id="21" name="Text Box 15"/>
          <p:cNvSpPr txBox="1">
            <a:spLocks noChangeArrowheads="1"/>
          </p:cNvSpPr>
          <p:nvPr/>
        </p:nvSpPr>
        <p:spPr bwMode="auto">
          <a:xfrm>
            <a:off x="5388260" y="3476140"/>
            <a:ext cx="134043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=(</a:t>
            </a:r>
            <a:r>
              <a:rPr lang="en-GB" i="1" dirty="0">
                <a:latin typeface="Times New Roman" panose="02020603050405020304" pitchFamily="18" charset="0"/>
              </a:rPr>
              <a:t>x</a:t>
            </a:r>
            <a:r>
              <a:rPr lang="en-GB" dirty="0"/>
              <a:t> + 5)</a:t>
            </a:r>
            <a:r>
              <a:rPr lang="en-GB" baseline="30000" dirty="0"/>
              <a:t>2</a:t>
            </a:r>
            <a:endParaRPr lang="en-GB" dirty="0"/>
          </a:p>
        </p:txBody>
      </p:sp>
      <p:sp>
        <p:nvSpPr>
          <p:cNvPr id="22" name="Text Box 15"/>
          <p:cNvSpPr txBox="1">
            <a:spLocks noChangeArrowheads="1"/>
          </p:cNvSpPr>
          <p:nvPr/>
        </p:nvSpPr>
        <p:spPr bwMode="auto">
          <a:xfrm>
            <a:off x="7164215" y="3425131"/>
            <a:ext cx="10903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latin typeface="Times New Roman" panose="02020603050405020304" pitchFamily="18" charset="0"/>
              </a:rPr>
              <a:t>x </a:t>
            </a:r>
            <a:r>
              <a:rPr lang="en-GB" dirty="0"/>
              <a:t> = –5</a:t>
            </a:r>
          </a:p>
        </p:txBody>
      </p:sp>
      <p:sp>
        <p:nvSpPr>
          <p:cNvPr id="23" name="Rectangle 22"/>
          <p:cNvSpPr/>
          <p:nvPr/>
        </p:nvSpPr>
        <p:spPr>
          <a:xfrm>
            <a:off x="6798642" y="3431648"/>
            <a:ext cx="4507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</a:t>
            </a:r>
            <a:endParaRPr lang="en-GB" sz="2400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 Box 15"/>
          <p:cNvSpPr txBox="1">
            <a:spLocks noChangeArrowheads="1"/>
          </p:cNvSpPr>
          <p:nvPr/>
        </p:nvSpPr>
        <p:spPr bwMode="auto">
          <a:xfrm>
            <a:off x="3264681" y="3975818"/>
            <a:ext cx="20730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=(</a:t>
            </a:r>
            <a:r>
              <a:rPr lang="en-GB" i="1" dirty="0">
                <a:latin typeface="Times New Roman" panose="02020603050405020304" pitchFamily="18" charset="0"/>
              </a:rPr>
              <a:t>x</a:t>
            </a:r>
            <a:r>
              <a:rPr lang="en-GB" dirty="0"/>
              <a:t> – 6)(</a:t>
            </a:r>
            <a:r>
              <a:rPr lang="en-GB" i="1" dirty="0">
                <a:latin typeface="Times New Roman" panose="02020603050405020304" pitchFamily="18" charset="0"/>
              </a:rPr>
              <a:t>x</a:t>
            </a:r>
            <a:r>
              <a:rPr lang="en-GB" dirty="0"/>
              <a:t> – 6)</a:t>
            </a:r>
          </a:p>
        </p:txBody>
      </p:sp>
      <p:sp>
        <p:nvSpPr>
          <p:cNvPr id="25" name="Text Box 15"/>
          <p:cNvSpPr txBox="1">
            <a:spLocks noChangeArrowheads="1"/>
          </p:cNvSpPr>
          <p:nvPr/>
        </p:nvSpPr>
        <p:spPr bwMode="auto">
          <a:xfrm>
            <a:off x="5401955" y="3975594"/>
            <a:ext cx="133241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=(</a:t>
            </a:r>
            <a:r>
              <a:rPr lang="en-GB" i="1" dirty="0">
                <a:latin typeface="Times New Roman" panose="02020603050405020304" pitchFamily="18" charset="0"/>
              </a:rPr>
              <a:t>x</a:t>
            </a:r>
            <a:r>
              <a:rPr lang="en-GB" dirty="0"/>
              <a:t> – 6)</a:t>
            </a:r>
            <a:r>
              <a:rPr lang="en-GB" baseline="30000" dirty="0"/>
              <a:t>2</a:t>
            </a:r>
            <a:endParaRPr lang="en-GB" dirty="0"/>
          </a:p>
        </p:txBody>
      </p:sp>
      <p:sp>
        <p:nvSpPr>
          <p:cNvPr id="26" name="Text Box 15"/>
          <p:cNvSpPr txBox="1">
            <a:spLocks noChangeArrowheads="1"/>
          </p:cNvSpPr>
          <p:nvPr/>
        </p:nvSpPr>
        <p:spPr bwMode="auto">
          <a:xfrm>
            <a:off x="7164215" y="3938354"/>
            <a:ext cx="91884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latin typeface="Times New Roman" panose="02020603050405020304" pitchFamily="18" charset="0"/>
              </a:rPr>
              <a:t>x </a:t>
            </a:r>
            <a:r>
              <a:rPr lang="en-GB" dirty="0"/>
              <a:t> = 6</a:t>
            </a:r>
          </a:p>
        </p:txBody>
      </p:sp>
      <p:sp>
        <p:nvSpPr>
          <p:cNvPr id="27" name="Rectangle 26"/>
          <p:cNvSpPr/>
          <p:nvPr/>
        </p:nvSpPr>
        <p:spPr>
          <a:xfrm>
            <a:off x="6798642" y="3944870"/>
            <a:ext cx="4507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</a:t>
            </a:r>
            <a:endParaRPr lang="en-GB" sz="2400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 Box 15"/>
          <p:cNvSpPr txBox="1">
            <a:spLocks noChangeArrowheads="1"/>
          </p:cNvSpPr>
          <p:nvPr/>
        </p:nvSpPr>
        <p:spPr bwMode="auto">
          <a:xfrm>
            <a:off x="3263784" y="4493699"/>
            <a:ext cx="20730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=(</a:t>
            </a:r>
            <a:r>
              <a:rPr lang="en-GB" i="1" dirty="0">
                <a:latin typeface="Times New Roman" panose="02020603050405020304" pitchFamily="18" charset="0"/>
              </a:rPr>
              <a:t>x</a:t>
            </a:r>
            <a:r>
              <a:rPr lang="en-GB" dirty="0"/>
              <a:t> – 7)(</a:t>
            </a:r>
            <a:r>
              <a:rPr lang="en-GB" i="1" dirty="0">
                <a:latin typeface="Times New Roman" panose="02020603050405020304" pitchFamily="18" charset="0"/>
              </a:rPr>
              <a:t>x</a:t>
            </a:r>
            <a:r>
              <a:rPr lang="en-GB" dirty="0"/>
              <a:t> – 7)</a:t>
            </a:r>
          </a:p>
        </p:txBody>
      </p:sp>
      <p:sp>
        <p:nvSpPr>
          <p:cNvPr id="29" name="Text Box 15"/>
          <p:cNvSpPr txBox="1">
            <a:spLocks noChangeArrowheads="1"/>
          </p:cNvSpPr>
          <p:nvPr/>
        </p:nvSpPr>
        <p:spPr bwMode="auto">
          <a:xfrm>
            <a:off x="5388260" y="4493699"/>
            <a:ext cx="133241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=(</a:t>
            </a:r>
            <a:r>
              <a:rPr lang="en-GB" i="1" dirty="0">
                <a:latin typeface="Times New Roman" panose="02020603050405020304" pitchFamily="18" charset="0"/>
              </a:rPr>
              <a:t>x</a:t>
            </a:r>
            <a:r>
              <a:rPr lang="en-GB" dirty="0"/>
              <a:t> – 7)</a:t>
            </a:r>
            <a:r>
              <a:rPr lang="en-GB" baseline="30000" dirty="0"/>
              <a:t>2</a:t>
            </a:r>
            <a:endParaRPr lang="en-GB" dirty="0"/>
          </a:p>
        </p:txBody>
      </p:sp>
      <p:sp>
        <p:nvSpPr>
          <p:cNvPr id="30" name="Text Box 15"/>
          <p:cNvSpPr txBox="1">
            <a:spLocks noChangeArrowheads="1"/>
          </p:cNvSpPr>
          <p:nvPr/>
        </p:nvSpPr>
        <p:spPr bwMode="auto">
          <a:xfrm>
            <a:off x="7164215" y="4438229"/>
            <a:ext cx="91884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latin typeface="Times New Roman" panose="02020603050405020304" pitchFamily="18" charset="0"/>
              </a:rPr>
              <a:t>x </a:t>
            </a:r>
            <a:r>
              <a:rPr lang="en-GB" dirty="0"/>
              <a:t> = 7</a:t>
            </a:r>
          </a:p>
        </p:txBody>
      </p:sp>
      <p:sp>
        <p:nvSpPr>
          <p:cNvPr id="31" name="Rectangle 30"/>
          <p:cNvSpPr/>
          <p:nvPr/>
        </p:nvSpPr>
        <p:spPr>
          <a:xfrm>
            <a:off x="6798642" y="4444745"/>
            <a:ext cx="4507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</a:t>
            </a:r>
            <a:endParaRPr lang="en-GB" sz="2400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 Box 15"/>
          <p:cNvSpPr txBox="1">
            <a:spLocks noChangeArrowheads="1"/>
          </p:cNvSpPr>
          <p:nvPr/>
        </p:nvSpPr>
        <p:spPr bwMode="auto">
          <a:xfrm>
            <a:off x="3263783" y="4952105"/>
            <a:ext cx="20730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=(</a:t>
            </a:r>
            <a:r>
              <a:rPr lang="en-GB" i="1" dirty="0">
                <a:latin typeface="Times New Roman" panose="02020603050405020304" pitchFamily="18" charset="0"/>
              </a:rPr>
              <a:t>x</a:t>
            </a:r>
            <a:r>
              <a:rPr lang="en-GB" dirty="0"/>
              <a:t> – 9)(</a:t>
            </a:r>
            <a:r>
              <a:rPr lang="en-GB" i="1" dirty="0">
                <a:latin typeface="Times New Roman" panose="02020603050405020304" pitchFamily="18" charset="0"/>
              </a:rPr>
              <a:t>x</a:t>
            </a:r>
            <a:r>
              <a:rPr lang="en-GB" dirty="0"/>
              <a:t> – 9)</a:t>
            </a:r>
          </a:p>
        </p:txBody>
      </p:sp>
      <p:sp>
        <p:nvSpPr>
          <p:cNvPr id="33" name="Text Box 15"/>
          <p:cNvSpPr txBox="1">
            <a:spLocks noChangeArrowheads="1"/>
          </p:cNvSpPr>
          <p:nvPr/>
        </p:nvSpPr>
        <p:spPr bwMode="auto">
          <a:xfrm>
            <a:off x="5390797" y="4949987"/>
            <a:ext cx="133241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=(</a:t>
            </a:r>
            <a:r>
              <a:rPr lang="en-GB" i="1" dirty="0">
                <a:latin typeface="Times New Roman" panose="02020603050405020304" pitchFamily="18" charset="0"/>
              </a:rPr>
              <a:t>x</a:t>
            </a:r>
            <a:r>
              <a:rPr lang="en-GB" dirty="0"/>
              <a:t> – 9)</a:t>
            </a:r>
            <a:r>
              <a:rPr lang="en-GB" baseline="30000" dirty="0"/>
              <a:t>2</a:t>
            </a:r>
            <a:endParaRPr lang="en-GB" dirty="0"/>
          </a:p>
        </p:txBody>
      </p:sp>
      <p:sp>
        <p:nvSpPr>
          <p:cNvPr id="34" name="Text Box 15"/>
          <p:cNvSpPr txBox="1">
            <a:spLocks noChangeArrowheads="1"/>
          </p:cNvSpPr>
          <p:nvPr/>
        </p:nvSpPr>
        <p:spPr bwMode="auto">
          <a:xfrm>
            <a:off x="7164215" y="4938104"/>
            <a:ext cx="91884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latin typeface="Times New Roman" panose="02020603050405020304" pitchFamily="18" charset="0"/>
              </a:rPr>
              <a:t>x </a:t>
            </a:r>
            <a:r>
              <a:rPr lang="en-GB" dirty="0"/>
              <a:t> = 9</a:t>
            </a:r>
          </a:p>
        </p:txBody>
      </p:sp>
      <p:sp>
        <p:nvSpPr>
          <p:cNvPr id="35" name="Rectangle 34"/>
          <p:cNvSpPr/>
          <p:nvPr/>
        </p:nvSpPr>
        <p:spPr>
          <a:xfrm>
            <a:off x="6798642" y="4944620"/>
            <a:ext cx="4507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</a:t>
            </a:r>
            <a:endParaRPr lang="en-GB" sz="2400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Rectangle 35">
            <a:hlinkClick r:id="rId2"/>
            <a:extLst>
              <a:ext uri="{FF2B5EF4-FFF2-40B4-BE49-F238E27FC236}">
                <a16:creationId xmlns:a16="http://schemas.microsoft.com/office/drawing/2014/main" id="{75AEBD28-1C6B-4F6E-88DB-46F1FDFD2D0A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DF6EED5F-0934-4900-AE14-2CE724078A1D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3699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71437" y="264558"/>
            <a:ext cx="8762681" cy="503237"/>
          </a:xfrm>
        </p:spPr>
        <p:txBody>
          <a:bodyPr>
            <a:noAutofit/>
          </a:bodyPr>
          <a:lstStyle/>
          <a:p>
            <a:pPr eaLnBrk="1" hangingPunct="1"/>
            <a:r>
              <a:rPr lang="en-GB" sz="3000" b="1" dirty="0"/>
              <a:t>Solving quadratics by completing the square</a:t>
            </a:r>
          </a:p>
        </p:txBody>
      </p:sp>
      <p:sp>
        <p:nvSpPr>
          <p:cNvPr id="303118" name="Text Box 14"/>
          <p:cNvSpPr txBox="1">
            <a:spLocks noChangeArrowheads="1"/>
          </p:cNvSpPr>
          <p:nvPr/>
        </p:nvSpPr>
        <p:spPr bwMode="auto">
          <a:xfrm>
            <a:off x="1355716" y="2149894"/>
            <a:ext cx="52004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For example, the quadratic equation,</a:t>
            </a:r>
          </a:p>
        </p:txBody>
      </p:sp>
      <p:sp>
        <p:nvSpPr>
          <p:cNvPr id="303120" name="Text Box 16"/>
          <p:cNvSpPr txBox="1">
            <a:spLocks noChangeArrowheads="1"/>
          </p:cNvSpPr>
          <p:nvPr/>
        </p:nvSpPr>
        <p:spPr bwMode="auto">
          <a:xfrm>
            <a:off x="389965" y="2885088"/>
            <a:ext cx="835888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If we collect all the terms on one side of the equation, we get</a:t>
            </a:r>
          </a:p>
        </p:txBody>
      </p:sp>
      <p:sp>
        <p:nvSpPr>
          <p:cNvPr id="303126" name="Text Box 22"/>
          <p:cNvSpPr txBox="1">
            <a:spLocks noChangeArrowheads="1"/>
          </p:cNvSpPr>
          <p:nvPr/>
        </p:nvSpPr>
        <p:spPr bwMode="auto">
          <a:xfrm>
            <a:off x="4066041" y="5524632"/>
            <a:ext cx="181972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latin typeface="Times New Roman" panose="02020603050405020304" pitchFamily="18" charset="0"/>
              </a:rPr>
              <a:t>x</a:t>
            </a:r>
            <a:r>
              <a:rPr lang="en-GB" dirty="0"/>
              <a:t> = – 5 </a:t>
            </a:r>
            <a:r>
              <a:rPr lang="en-GB" dirty="0">
                <a:sym typeface="Symbol" panose="05050102010706020507" pitchFamily="18" charset="2"/>
              </a:rPr>
              <a:t>+ </a:t>
            </a:r>
            <a:r>
              <a:rPr lang="en-GB" dirty="0">
                <a:latin typeface="Cambria Math" panose="02040503050406030204" pitchFamily="18" charset="0"/>
                <a:sym typeface="Symbol" panose="05050102010706020507" pitchFamily="18" charset="2"/>
              </a:rPr>
              <a:t>√</a:t>
            </a:r>
            <a:r>
              <a:rPr lang="en-US" dirty="0">
                <a:latin typeface="Cambria Math" panose="02040503050406030204" pitchFamily="18" charset="0"/>
                <a:sym typeface="Symbol" panose="05050102010706020507" pitchFamily="18" charset="2"/>
              </a:rPr>
              <a:t>3</a:t>
            </a:r>
            <a:endParaRPr lang="en-GB" dirty="0"/>
          </a:p>
        </p:txBody>
      </p:sp>
      <p:grpSp>
        <p:nvGrpSpPr>
          <p:cNvPr id="2" name="Group 28"/>
          <p:cNvGrpSpPr>
            <a:grpSpLocks/>
          </p:cNvGrpSpPr>
          <p:nvPr/>
        </p:nvGrpSpPr>
        <p:grpSpPr bwMode="auto">
          <a:xfrm>
            <a:off x="6097788" y="5495097"/>
            <a:ext cx="2514601" cy="496491"/>
            <a:chOff x="2726" y="3342"/>
            <a:chExt cx="2112" cy="417"/>
          </a:xfrm>
        </p:grpSpPr>
        <p:sp>
          <p:nvSpPr>
            <p:cNvPr id="2071" name="Text Box 23"/>
            <p:cNvSpPr txBox="1">
              <a:spLocks noChangeArrowheads="1"/>
            </p:cNvSpPr>
            <p:nvPr/>
          </p:nvSpPr>
          <p:spPr bwMode="auto">
            <a:xfrm>
              <a:off x="2726" y="3342"/>
              <a:ext cx="385" cy="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/>
                <a:t>or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72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3316" y="3342"/>
                  <a:ext cx="1522" cy="41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r>
                    <a:rPr lang="en-GB" i="1" dirty="0">
                      <a:latin typeface="Times New Roman" panose="02020603050405020304" pitchFamily="18" charset="0"/>
                    </a:rPr>
                    <a:t>x</a:t>
                  </a:r>
                  <a:r>
                    <a:rPr lang="en-GB" dirty="0"/>
                    <a:t> = – 5 </a:t>
                  </a:r>
                  <a:r>
                    <a:rPr lang="en-GB" dirty="0">
                      <a:sym typeface="Symbol" panose="05050102010706020507" pitchFamily="18" charset="2"/>
                    </a:rPr>
                    <a:t>– </a:t>
                  </a:r>
                  <a14:m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i="1" dirty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radPr>
                        <m:deg/>
                        <m:e>
                          <m:r>
                            <a:rPr lang="en-US" i="1" dirty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3</m:t>
                          </m:r>
                        </m:e>
                      </m:rad>
                    </m:oMath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2072" name="Text Box 2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16" y="3342"/>
                  <a:ext cx="1522" cy="417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 l="-5387" t="-2439" b="-26829"/>
                  </a:stretch>
                </a:blipFill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069" name="Text Box 20"/>
              <p:cNvSpPr txBox="1">
                <a:spLocks noChangeArrowheads="1"/>
              </p:cNvSpPr>
              <p:nvPr/>
            </p:nvSpPr>
            <p:spPr bwMode="auto">
              <a:xfrm>
                <a:off x="5533127" y="5039154"/>
                <a:ext cx="1723677" cy="4964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i="1" dirty="0">
                    <a:latin typeface="Times New Roman" panose="02020603050405020304" pitchFamily="18" charset="0"/>
                  </a:rPr>
                  <a:t>x</a:t>
                </a:r>
                <a:r>
                  <a:rPr lang="en-GB" dirty="0"/>
                  <a:t> = – 5 </a:t>
                </a:r>
                <a:r>
                  <a:rPr lang="en-US" dirty="0">
                    <a:sym typeface="Symbol" panose="05050102010706020507" pitchFamily="18" charset="2"/>
                  </a:rPr>
                  <a:t>±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i="1" dirty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radPr>
                      <m:deg/>
                      <m:e>
                        <m:r>
                          <a:rPr lang="en-US" i="1" dirty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3</m:t>
                        </m:r>
                      </m:e>
                    </m:rad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2069" name="Text 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533127" y="5039154"/>
                <a:ext cx="1723677" cy="496483"/>
              </a:xfrm>
              <a:prstGeom prst="rect">
                <a:avLst/>
              </a:prstGeom>
              <a:blipFill rotWithShape="0">
                <a:blip r:embed="rId4"/>
                <a:stretch>
                  <a:fillRect l="-5674" t="-2469" b="-28395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70" name="Text Box 27"/>
          <p:cNvSpPr txBox="1">
            <a:spLocks noChangeArrowheads="1"/>
          </p:cNvSpPr>
          <p:nvPr/>
        </p:nvSpPr>
        <p:spPr bwMode="auto">
          <a:xfrm>
            <a:off x="383767" y="5149352"/>
            <a:ext cx="201850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dirty="0">
                <a:solidFill>
                  <a:srgbClr val="FF6600"/>
                </a:solidFill>
              </a:rPr>
              <a:t>Rearranging for </a:t>
            </a:r>
            <a:r>
              <a:rPr lang="en-GB" sz="18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1800" dirty="0">
                <a:solidFill>
                  <a:srgbClr val="FF6600"/>
                </a:solidFill>
              </a:rPr>
              <a:t>:</a:t>
            </a:r>
          </a:p>
        </p:txBody>
      </p:sp>
      <p:sp>
        <p:nvSpPr>
          <p:cNvPr id="2067" name="Text Box 18"/>
          <p:cNvSpPr txBox="1">
            <a:spLocks noChangeArrowheads="1"/>
          </p:cNvSpPr>
          <p:nvPr/>
        </p:nvSpPr>
        <p:spPr bwMode="auto">
          <a:xfrm>
            <a:off x="4612042" y="4172413"/>
            <a:ext cx="176683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(</a:t>
            </a:r>
            <a:r>
              <a:rPr lang="en-GB" i="1" dirty="0">
                <a:latin typeface="Times New Roman" panose="02020603050405020304" pitchFamily="18" charset="0"/>
              </a:rPr>
              <a:t>x</a:t>
            </a:r>
            <a:r>
              <a:rPr lang="en-GB" dirty="0"/>
              <a:t> + 5)</a:t>
            </a:r>
            <a:r>
              <a:rPr lang="en-GB" baseline="30000" dirty="0"/>
              <a:t>2</a:t>
            </a:r>
            <a:r>
              <a:rPr lang="en-GB" dirty="0"/>
              <a:t>  = 3</a:t>
            </a:r>
          </a:p>
        </p:txBody>
      </p:sp>
      <p:sp>
        <p:nvSpPr>
          <p:cNvPr id="2068" name="Text Box 30"/>
          <p:cNvSpPr txBox="1">
            <a:spLocks noChangeArrowheads="1"/>
          </p:cNvSpPr>
          <p:nvPr/>
        </p:nvSpPr>
        <p:spPr bwMode="auto">
          <a:xfrm>
            <a:off x="310497" y="4281048"/>
            <a:ext cx="425891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dirty="0">
                <a:solidFill>
                  <a:srgbClr val="FF6600"/>
                </a:solidFill>
              </a:rPr>
              <a:t>Factorising</a:t>
            </a:r>
            <a:r>
              <a:rPr lang="en-US" sz="1800" dirty="0">
                <a:solidFill>
                  <a:srgbClr val="FF6600"/>
                </a:solidFill>
              </a:rPr>
              <a:t> the perfect square trinomial:</a:t>
            </a:r>
            <a:endParaRPr lang="en-GB" sz="1800" dirty="0">
              <a:solidFill>
                <a:srgbClr val="FF66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65" name="Text Box 19"/>
              <p:cNvSpPr txBox="1">
                <a:spLocks noChangeArrowheads="1"/>
              </p:cNvSpPr>
              <p:nvPr/>
            </p:nvSpPr>
            <p:spPr bwMode="auto">
              <a:xfrm>
                <a:off x="5010863" y="4612264"/>
                <a:ext cx="1731693" cy="4964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i="1" dirty="0">
                    <a:latin typeface="Times New Roman" panose="02020603050405020304" pitchFamily="18" charset="0"/>
                  </a:rPr>
                  <a:t>x</a:t>
                </a:r>
                <a:r>
                  <a:rPr lang="en-GB" dirty="0"/>
                  <a:t> + 5 = </a:t>
                </a:r>
                <a:r>
                  <a:rPr lang="en-US" dirty="0">
                    <a:sym typeface="Symbol" panose="05050102010706020507" pitchFamily="18" charset="2"/>
                  </a:rPr>
                  <a:t>±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i="1" dirty="0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radPr>
                      <m:deg/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3</m:t>
                        </m:r>
                      </m:e>
                    </m:rad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2065" name="Text 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010863" y="4612264"/>
                <a:ext cx="1731693" cy="496483"/>
              </a:xfrm>
              <a:prstGeom prst="rect">
                <a:avLst/>
              </a:prstGeom>
              <a:blipFill rotWithShape="0">
                <a:blip r:embed="rId5"/>
                <a:stretch>
                  <a:fillRect l="-5634" t="-2469" b="-28395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66" name="Text Box 31"/>
          <p:cNvSpPr txBox="1">
            <a:spLocks noChangeArrowheads="1"/>
          </p:cNvSpPr>
          <p:nvPr/>
        </p:nvSpPr>
        <p:spPr bwMode="auto">
          <a:xfrm>
            <a:off x="310497" y="4736818"/>
            <a:ext cx="394966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1800" dirty="0">
                <a:solidFill>
                  <a:srgbClr val="FF6600"/>
                </a:solidFill>
              </a:rPr>
              <a:t>Taking the square root of both sides:</a:t>
            </a:r>
            <a:endParaRPr lang="en-GB" sz="1800" dirty="0">
              <a:solidFill>
                <a:srgbClr val="FF6600"/>
              </a:solidFill>
            </a:endParaRPr>
          </a:p>
        </p:txBody>
      </p:sp>
      <p:sp>
        <p:nvSpPr>
          <p:cNvPr id="25" name="Text Box 13"/>
          <p:cNvSpPr txBox="1">
            <a:spLocks noChangeArrowheads="1"/>
          </p:cNvSpPr>
          <p:nvPr/>
        </p:nvSpPr>
        <p:spPr bwMode="auto">
          <a:xfrm>
            <a:off x="389965" y="1335928"/>
            <a:ext cx="823939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There are other methods to solve quadratic equation without using the GDC</a:t>
            </a:r>
          </a:p>
        </p:txBody>
      </p:sp>
      <p:sp>
        <p:nvSpPr>
          <p:cNvPr id="26" name="Text Box 13"/>
          <p:cNvSpPr txBox="1">
            <a:spLocks noChangeArrowheads="1"/>
          </p:cNvSpPr>
          <p:nvPr/>
        </p:nvSpPr>
        <p:spPr bwMode="auto">
          <a:xfrm>
            <a:off x="389965" y="849150"/>
            <a:ext cx="84441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Some Quadratic equations cannot be solved by factorization.</a:t>
            </a:r>
          </a:p>
        </p:txBody>
      </p:sp>
      <p:sp>
        <p:nvSpPr>
          <p:cNvPr id="27" name="Text Box 15"/>
          <p:cNvSpPr txBox="1">
            <a:spLocks noChangeArrowheads="1"/>
          </p:cNvSpPr>
          <p:nvPr/>
        </p:nvSpPr>
        <p:spPr bwMode="auto">
          <a:xfrm>
            <a:off x="3608613" y="2556637"/>
            <a:ext cx="247696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latin typeface="Times New Roman" panose="02020603050405020304" pitchFamily="18" charset="0"/>
              </a:rPr>
              <a:t>x</a:t>
            </a:r>
            <a:r>
              <a:rPr lang="en-GB" baseline="30000" dirty="0"/>
              <a:t>2</a:t>
            </a:r>
            <a:r>
              <a:rPr lang="en-GB" dirty="0"/>
              <a:t> + 10</a:t>
            </a:r>
            <a:r>
              <a:rPr lang="en-GB" i="1" dirty="0">
                <a:latin typeface="Times New Roman" panose="02020603050405020304" pitchFamily="18" charset="0"/>
              </a:rPr>
              <a:t>x</a:t>
            </a:r>
            <a:r>
              <a:rPr lang="en-GB" dirty="0"/>
              <a:t> + 25 = 3</a:t>
            </a:r>
          </a:p>
        </p:txBody>
      </p:sp>
      <p:sp>
        <p:nvSpPr>
          <p:cNvPr id="28" name="Text Box 16"/>
          <p:cNvSpPr txBox="1">
            <a:spLocks noChangeArrowheads="1"/>
          </p:cNvSpPr>
          <p:nvPr/>
        </p:nvSpPr>
        <p:spPr bwMode="auto">
          <a:xfrm>
            <a:off x="1113599" y="5911280"/>
            <a:ext cx="77861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This method is called </a:t>
            </a:r>
            <a:r>
              <a:rPr lang="en-GB" b="1" dirty="0">
                <a:solidFill>
                  <a:srgbClr val="FF6600"/>
                </a:solidFill>
              </a:rPr>
              <a:t>completing the square</a:t>
            </a:r>
          </a:p>
        </p:txBody>
      </p:sp>
      <p:sp>
        <p:nvSpPr>
          <p:cNvPr id="29" name="Text Box 15"/>
          <p:cNvSpPr txBox="1">
            <a:spLocks noChangeArrowheads="1"/>
          </p:cNvSpPr>
          <p:nvPr/>
        </p:nvSpPr>
        <p:spPr bwMode="auto">
          <a:xfrm>
            <a:off x="3575025" y="3287349"/>
            <a:ext cx="247696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latin typeface="Times New Roman" panose="02020603050405020304" pitchFamily="18" charset="0"/>
              </a:rPr>
              <a:t>x</a:t>
            </a:r>
            <a:r>
              <a:rPr lang="en-GB" baseline="30000" dirty="0"/>
              <a:t>2</a:t>
            </a:r>
            <a:r>
              <a:rPr lang="en-GB" dirty="0"/>
              <a:t> + 10</a:t>
            </a:r>
            <a:r>
              <a:rPr lang="en-GB" i="1" dirty="0">
                <a:latin typeface="Times New Roman" panose="02020603050405020304" pitchFamily="18" charset="0"/>
              </a:rPr>
              <a:t>x</a:t>
            </a:r>
            <a:r>
              <a:rPr lang="en-GB" dirty="0"/>
              <a:t> + 22 = 0</a:t>
            </a:r>
          </a:p>
        </p:txBody>
      </p:sp>
      <p:sp>
        <p:nvSpPr>
          <p:cNvPr id="30" name="Text Box 16"/>
          <p:cNvSpPr txBox="1">
            <a:spLocks noChangeArrowheads="1"/>
          </p:cNvSpPr>
          <p:nvPr/>
        </p:nvSpPr>
        <p:spPr bwMode="auto">
          <a:xfrm>
            <a:off x="24302" y="3688522"/>
            <a:ext cx="909021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Which does not factorise easily, so we can use a different method</a:t>
            </a:r>
          </a:p>
        </p:txBody>
      </p:sp>
      <p:sp>
        <p:nvSpPr>
          <p:cNvPr id="31" name="Text Box 27"/>
          <p:cNvSpPr txBox="1">
            <a:spLocks noChangeArrowheads="1"/>
          </p:cNvSpPr>
          <p:nvPr/>
        </p:nvSpPr>
        <p:spPr bwMode="auto">
          <a:xfrm>
            <a:off x="383767" y="5568880"/>
            <a:ext cx="212109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1800" dirty="0">
                <a:solidFill>
                  <a:srgbClr val="FF6600"/>
                </a:solidFill>
              </a:rPr>
              <a:t> has two solutions</a:t>
            </a:r>
          </a:p>
        </p:txBody>
      </p:sp>
      <p:sp>
        <p:nvSpPr>
          <p:cNvPr id="8" name="Freeform 7"/>
          <p:cNvSpPr/>
          <p:nvPr/>
        </p:nvSpPr>
        <p:spPr>
          <a:xfrm>
            <a:off x="2103290" y="2820373"/>
            <a:ext cx="2903391" cy="1640309"/>
          </a:xfrm>
          <a:custGeom>
            <a:avLst/>
            <a:gdLst>
              <a:gd name="connsiteX0" fmla="*/ 2320792 w 2903391"/>
              <a:gd name="connsiteY0" fmla="*/ 1724733 h 1724733"/>
              <a:gd name="connsiteX1" fmla="*/ 2751098 w 2903391"/>
              <a:gd name="connsiteY1" fmla="*/ 1119615 h 1724733"/>
              <a:gd name="connsiteX2" fmla="*/ 34792 w 2903391"/>
              <a:gd name="connsiteY2" fmla="*/ 151427 h 1724733"/>
              <a:gd name="connsiteX3" fmla="*/ 1460181 w 2903391"/>
              <a:gd name="connsiteY3" fmla="*/ 16956 h 1724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03391" h="1724733">
                <a:moveTo>
                  <a:pt x="2320792" y="1724733"/>
                </a:moveTo>
                <a:cubicBezTo>
                  <a:pt x="2726445" y="1553283"/>
                  <a:pt x="3132098" y="1381833"/>
                  <a:pt x="2751098" y="1119615"/>
                </a:cubicBezTo>
                <a:cubicBezTo>
                  <a:pt x="2370098" y="857397"/>
                  <a:pt x="249945" y="335203"/>
                  <a:pt x="34792" y="151427"/>
                </a:cubicBezTo>
                <a:cubicBezTo>
                  <a:pt x="-180361" y="-32349"/>
                  <a:pt x="639910" y="-7697"/>
                  <a:pt x="1460181" y="16956"/>
                </a:cubicBezTo>
              </a:path>
            </a:pathLst>
          </a:custGeom>
          <a:noFill/>
          <a:ln w="25400">
            <a:solidFill>
              <a:srgbClr val="FF0000"/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 Box 15"/>
          <p:cNvSpPr txBox="1">
            <a:spLocks noChangeArrowheads="1"/>
          </p:cNvSpPr>
          <p:nvPr/>
        </p:nvSpPr>
        <p:spPr bwMode="auto">
          <a:xfrm>
            <a:off x="3488156" y="2560153"/>
            <a:ext cx="215956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solidFill>
                  <a:srgbClr val="FF0000"/>
                </a:solidFill>
              </a:rPr>
              <a:t>(</a:t>
            </a:r>
            <a:r>
              <a:rPr lang="en-GB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                      </a:t>
            </a:r>
            <a:r>
              <a:rPr lang="en-GB" dirty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24" name="Rectangle 23">
            <a:hlinkClick r:id="rId6"/>
            <a:extLst>
              <a:ext uri="{FF2B5EF4-FFF2-40B4-BE49-F238E27FC236}">
                <a16:creationId xmlns:a16="http://schemas.microsoft.com/office/drawing/2014/main" id="{96D5C128-2B68-4C5B-8BBA-EA97DC6F2242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>
            <a:hlinkClick r:id="rId6"/>
            <a:extLst>
              <a:ext uri="{FF2B5EF4-FFF2-40B4-BE49-F238E27FC236}">
                <a16:creationId xmlns:a16="http://schemas.microsoft.com/office/drawing/2014/main" id="{E14A6D0B-A7E8-4573-A4D7-1275AFFEDE6F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8372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2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2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3118" grpId="0"/>
      <p:bldP spid="303120" grpId="0"/>
      <p:bldP spid="303126" grpId="0"/>
      <p:bldP spid="2069" grpId="0"/>
      <p:bldP spid="2070" grpId="0"/>
      <p:bldP spid="2067" grpId="0"/>
      <p:bldP spid="2068" grpId="0"/>
      <p:bldP spid="2065" grpId="0"/>
      <p:bldP spid="2066" grpId="0"/>
      <p:bldP spid="25" grpId="0"/>
      <p:bldP spid="27" grpId="0"/>
      <p:bldP spid="28" grpId="0"/>
      <p:bldP spid="29" grpId="0"/>
      <p:bldP spid="30" grpId="0"/>
      <p:bldP spid="31" grpId="0"/>
      <p:bldP spid="8" grpId="0" animBg="1"/>
      <p:bldP spid="3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118" name="Text Box 14"/>
          <p:cNvSpPr txBox="1">
            <a:spLocks noChangeArrowheads="1"/>
          </p:cNvSpPr>
          <p:nvPr/>
        </p:nvSpPr>
        <p:spPr bwMode="auto">
          <a:xfrm>
            <a:off x="522721" y="864351"/>
            <a:ext cx="417454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Solve the quadratic equation,</a:t>
            </a:r>
          </a:p>
        </p:txBody>
      </p:sp>
      <p:sp>
        <p:nvSpPr>
          <p:cNvPr id="303119" name="Text Box 15"/>
          <p:cNvSpPr txBox="1">
            <a:spLocks noChangeArrowheads="1"/>
          </p:cNvSpPr>
          <p:nvPr/>
        </p:nvSpPr>
        <p:spPr bwMode="auto">
          <a:xfrm>
            <a:off x="3918314" y="1370535"/>
            <a:ext cx="246894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latin typeface="Times New Roman" panose="02020603050405020304" pitchFamily="18" charset="0"/>
              </a:rPr>
              <a:t>x</a:t>
            </a:r>
            <a:r>
              <a:rPr lang="en-GB" baseline="30000" dirty="0"/>
              <a:t>2</a:t>
            </a:r>
            <a:r>
              <a:rPr lang="en-GB" dirty="0"/>
              <a:t> – 14</a:t>
            </a:r>
            <a:r>
              <a:rPr lang="en-GB" i="1" dirty="0">
                <a:latin typeface="Times New Roman" panose="02020603050405020304" pitchFamily="18" charset="0"/>
              </a:rPr>
              <a:t>x</a:t>
            </a:r>
            <a:r>
              <a:rPr lang="en-GB" dirty="0"/>
              <a:t> + 49 = 6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 Box 22"/>
              <p:cNvSpPr txBox="1">
                <a:spLocks noChangeArrowheads="1"/>
              </p:cNvSpPr>
              <p:nvPr/>
            </p:nvSpPr>
            <p:spPr bwMode="auto">
              <a:xfrm>
                <a:off x="4558904" y="5102357"/>
                <a:ext cx="1563377" cy="4964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i="1" dirty="0">
                    <a:latin typeface="Times New Roman" panose="02020603050405020304" pitchFamily="18" charset="0"/>
                  </a:rPr>
                  <a:t>x</a:t>
                </a:r>
                <a:r>
                  <a:rPr lang="en-GB" dirty="0"/>
                  <a:t> = 7 </a:t>
                </a:r>
                <a:r>
                  <a:rPr lang="en-GB" dirty="0">
                    <a:sym typeface="Symbol" panose="05050102010706020507" pitchFamily="18" charset="2"/>
                  </a:rPr>
                  <a:t>+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i="1" dirty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radPr>
                      <m:deg/>
                      <m:e>
                        <m:r>
                          <a:rPr lang="en-US" i="1" dirty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6</m:t>
                        </m:r>
                      </m:e>
                    </m:rad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25" name="Text 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58904" y="5102357"/>
                <a:ext cx="1563377" cy="496483"/>
              </a:xfrm>
              <a:prstGeom prst="rect">
                <a:avLst/>
              </a:prstGeom>
              <a:blipFill rotWithShape="0">
                <a:blip r:embed="rId3"/>
                <a:stretch>
                  <a:fillRect l="-6250" t="-2469" b="-28395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6" name="Group 28"/>
          <p:cNvGrpSpPr>
            <a:grpSpLocks/>
          </p:cNvGrpSpPr>
          <p:nvPr/>
        </p:nvGrpSpPr>
        <p:grpSpPr bwMode="auto">
          <a:xfrm>
            <a:off x="5975748" y="5102360"/>
            <a:ext cx="2257425" cy="496491"/>
            <a:chOff x="2726" y="3342"/>
            <a:chExt cx="1896" cy="417"/>
          </a:xfrm>
        </p:grpSpPr>
        <p:sp>
          <p:nvSpPr>
            <p:cNvPr id="27" name="Text Box 23"/>
            <p:cNvSpPr txBox="1">
              <a:spLocks noChangeArrowheads="1"/>
            </p:cNvSpPr>
            <p:nvPr/>
          </p:nvSpPr>
          <p:spPr bwMode="auto">
            <a:xfrm>
              <a:off x="2726" y="3342"/>
              <a:ext cx="385" cy="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/>
                <a:t>or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3316" y="3342"/>
                  <a:ext cx="1306" cy="41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r>
                    <a:rPr lang="en-GB" i="1" dirty="0">
                      <a:latin typeface="Times New Roman" panose="02020603050405020304" pitchFamily="18" charset="0"/>
                    </a:rPr>
                    <a:t>x</a:t>
                  </a:r>
                  <a:r>
                    <a:rPr lang="en-GB" dirty="0"/>
                    <a:t> = 7 </a:t>
                  </a:r>
                  <a:r>
                    <a:rPr lang="en-GB" dirty="0">
                      <a:sym typeface="Symbol" panose="05050102010706020507" pitchFamily="18" charset="2"/>
                    </a:rPr>
                    <a:t>– </a:t>
                  </a:r>
                  <a14:m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i="1" dirty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radPr>
                        <m:deg/>
                        <m:e>
                          <m:r>
                            <a:rPr lang="en-US" i="1" dirty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6</m:t>
                          </m:r>
                        </m:e>
                      </m:rad>
                    </m:oMath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28" name="Text Box 2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16" y="3342"/>
                  <a:ext cx="1306" cy="417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 l="-6275" t="-2469" b="-28395"/>
                  </a:stretch>
                </a:blipFill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 Box 20"/>
              <p:cNvSpPr txBox="1">
                <a:spLocks noChangeArrowheads="1"/>
              </p:cNvSpPr>
              <p:nvPr/>
            </p:nvSpPr>
            <p:spPr bwMode="auto">
              <a:xfrm>
                <a:off x="6413898" y="4667511"/>
                <a:ext cx="1467197" cy="4964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i="1" dirty="0">
                    <a:latin typeface="Times New Roman" panose="02020603050405020304" pitchFamily="18" charset="0"/>
                  </a:rPr>
                  <a:t>x</a:t>
                </a:r>
                <a:r>
                  <a:rPr lang="en-GB" dirty="0"/>
                  <a:t> = 7 </a:t>
                </a:r>
                <a:r>
                  <a:rPr lang="en-US" dirty="0">
                    <a:sym typeface="Symbol" panose="05050102010706020507" pitchFamily="18" charset="2"/>
                  </a:rPr>
                  <a:t>±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i="1" dirty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radPr>
                      <m:deg/>
                      <m:e>
                        <m:r>
                          <a:rPr lang="en-US" i="1" dirty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6</m:t>
                        </m:r>
                      </m:e>
                    </m:rad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29" name="Text 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413898" y="4667511"/>
                <a:ext cx="1467197" cy="496483"/>
              </a:xfrm>
              <a:prstGeom prst="rect">
                <a:avLst/>
              </a:prstGeom>
              <a:blipFill rotWithShape="0">
                <a:blip r:embed="rId5"/>
                <a:stretch>
                  <a:fillRect l="-6224" t="-2469" b="-28395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 Box 27"/>
          <p:cNvSpPr txBox="1">
            <a:spLocks noChangeArrowheads="1"/>
          </p:cNvSpPr>
          <p:nvPr/>
        </p:nvSpPr>
        <p:spPr bwMode="auto">
          <a:xfrm>
            <a:off x="676276" y="4588539"/>
            <a:ext cx="252492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2000" dirty="0">
                <a:solidFill>
                  <a:srgbClr val="FF6600"/>
                </a:solidFill>
              </a:rPr>
              <a:t>Rearranging for </a:t>
            </a:r>
            <a:r>
              <a:rPr lang="en-GB" sz="20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000" dirty="0">
                <a:solidFill>
                  <a:srgbClr val="FF6600"/>
                </a:solidFill>
              </a:rPr>
              <a:t>:</a:t>
            </a:r>
          </a:p>
        </p:txBody>
      </p:sp>
      <p:sp>
        <p:nvSpPr>
          <p:cNvPr id="31" name="Text Box 18"/>
          <p:cNvSpPr txBox="1">
            <a:spLocks noChangeArrowheads="1"/>
          </p:cNvSpPr>
          <p:nvPr/>
        </p:nvSpPr>
        <p:spPr bwMode="auto">
          <a:xfrm>
            <a:off x="5723336" y="3886561"/>
            <a:ext cx="175881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(</a:t>
            </a:r>
            <a:r>
              <a:rPr lang="en-GB" i="1" dirty="0">
                <a:latin typeface="Times New Roman" panose="02020603050405020304" pitchFamily="18" charset="0"/>
              </a:rPr>
              <a:t>x</a:t>
            </a:r>
            <a:r>
              <a:rPr lang="en-GB" dirty="0"/>
              <a:t> – 7)</a:t>
            </a:r>
            <a:r>
              <a:rPr lang="en-GB" baseline="30000" dirty="0"/>
              <a:t>2</a:t>
            </a:r>
            <a:r>
              <a:rPr lang="en-GB" dirty="0"/>
              <a:t>  = 6</a:t>
            </a:r>
          </a:p>
        </p:txBody>
      </p:sp>
      <p:sp>
        <p:nvSpPr>
          <p:cNvPr id="32" name="Text Box 30"/>
          <p:cNvSpPr txBox="1">
            <a:spLocks noChangeArrowheads="1"/>
          </p:cNvSpPr>
          <p:nvPr/>
        </p:nvSpPr>
        <p:spPr bwMode="auto">
          <a:xfrm>
            <a:off x="676276" y="3862359"/>
            <a:ext cx="470254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2000" dirty="0">
                <a:solidFill>
                  <a:srgbClr val="FF6600"/>
                </a:solidFill>
              </a:rPr>
              <a:t>Factorising</a:t>
            </a:r>
            <a:r>
              <a:rPr lang="en-US" sz="2000" dirty="0">
                <a:solidFill>
                  <a:srgbClr val="FF6600"/>
                </a:solidFill>
              </a:rPr>
              <a:t> the perfect square trinomial:</a:t>
            </a:r>
            <a:endParaRPr lang="en-GB" sz="2000" dirty="0">
              <a:solidFill>
                <a:srgbClr val="FF66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 Box 19"/>
              <p:cNvSpPr txBox="1">
                <a:spLocks noChangeArrowheads="1"/>
              </p:cNvSpPr>
              <p:nvPr/>
            </p:nvSpPr>
            <p:spPr bwMode="auto">
              <a:xfrm>
                <a:off x="6035282" y="4269943"/>
                <a:ext cx="1723677" cy="4964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i="1" dirty="0">
                    <a:latin typeface="Times New Roman" panose="02020603050405020304" pitchFamily="18" charset="0"/>
                  </a:rPr>
                  <a:t>x</a:t>
                </a:r>
                <a:r>
                  <a:rPr lang="en-GB" dirty="0"/>
                  <a:t> – 7 = </a:t>
                </a:r>
                <a:r>
                  <a:rPr lang="en-US" dirty="0">
                    <a:sym typeface="Symbol" panose="05050102010706020507" pitchFamily="18" charset="2"/>
                  </a:rPr>
                  <a:t>±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i="1" dirty="0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radPr>
                      <m:deg/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6</m:t>
                        </m:r>
                      </m:e>
                    </m:rad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33" name="Text 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35282" y="4269943"/>
                <a:ext cx="1723677" cy="496483"/>
              </a:xfrm>
              <a:prstGeom prst="rect">
                <a:avLst/>
              </a:prstGeom>
              <a:blipFill rotWithShape="0">
                <a:blip r:embed="rId6"/>
                <a:stretch>
                  <a:fillRect l="-5300" t="-2439" b="-2682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 Box 31"/>
          <p:cNvSpPr txBox="1">
            <a:spLocks noChangeArrowheads="1"/>
          </p:cNvSpPr>
          <p:nvPr/>
        </p:nvSpPr>
        <p:spPr bwMode="auto">
          <a:xfrm>
            <a:off x="676276" y="4225500"/>
            <a:ext cx="435292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>
                <a:solidFill>
                  <a:srgbClr val="FF6600"/>
                </a:solidFill>
              </a:rPr>
              <a:t>Taking the square root of both sides:</a:t>
            </a:r>
            <a:endParaRPr lang="en-GB" sz="2000" dirty="0">
              <a:solidFill>
                <a:srgbClr val="FF6600"/>
              </a:solidFill>
            </a:endParaRPr>
          </a:p>
        </p:txBody>
      </p:sp>
      <p:sp>
        <p:nvSpPr>
          <p:cNvPr id="35" name="Text Box 16"/>
          <p:cNvSpPr txBox="1">
            <a:spLocks noChangeArrowheads="1"/>
          </p:cNvSpPr>
          <p:nvPr/>
        </p:nvSpPr>
        <p:spPr bwMode="auto">
          <a:xfrm>
            <a:off x="537448" y="2756298"/>
            <a:ext cx="797453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We are going to use the method “Completing the square”</a:t>
            </a:r>
          </a:p>
        </p:txBody>
      </p:sp>
      <p:sp>
        <p:nvSpPr>
          <p:cNvPr id="36" name="Text Box 27"/>
          <p:cNvSpPr txBox="1">
            <a:spLocks noChangeArrowheads="1"/>
          </p:cNvSpPr>
          <p:nvPr/>
        </p:nvSpPr>
        <p:spPr bwMode="auto">
          <a:xfrm>
            <a:off x="676001" y="5048283"/>
            <a:ext cx="265616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20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000" dirty="0">
                <a:solidFill>
                  <a:srgbClr val="FF6600"/>
                </a:solidFill>
              </a:rPr>
              <a:t> has two solutions</a:t>
            </a:r>
          </a:p>
        </p:txBody>
      </p:sp>
      <p:sp>
        <p:nvSpPr>
          <p:cNvPr id="37" name="Text Box 16"/>
          <p:cNvSpPr txBox="1">
            <a:spLocks noChangeArrowheads="1"/>
          </p:cNvSpPr>
          <p:nvPr/>
        </p:nvSpPr>
        <p:spPr bwMode="auto">
          <a:xfrm>
            <a:off x="617746" y="5844325"/>
            <a:ext cx="815903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Giving the answers in </a:t>
            </a:r>
            <a:r>
              <a:rPr lang="en-GB" b="1" dirty="0">
                <a:solidFill>
                  <a:srgbClr val="FF6600"/>
                </a:solidFill>
              </a:rPr>
              <a:t>surd form </a:t>
            </a:r>
            <a:r>
              <a:rPr lang="en-GB" dirty="0"/>
              <a:t>gives the exact solutions</a:t>
            </a:r>
          </a:p>
        </p:txBody>
      </p:sp>
      <p:sp>
        <p:nvSpPr>
          <p:cNvPr id="38" name="Text Box 16"/>
          <p:cNvSpPr txBox="1">
            <a:spLocks noChangeArrowheads="1"/>
          </p:cNvSpPr>
          <p:nvPr/>
        </p:nvSpPr>
        <p:spPr bwMode="auto">
          <a:xfrm>
            <a:off x="522721" y="1867812"/>
            <a:ext cx="798926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We can see easily that in the left hand side we have a “perfect square trinomial”</a:t>
            </a:r>
          </a:p>
        </p:txBody>
      </p:sp>
      <p:sp>
        <p:nvSpPr>
          <p:cNvPr id="19" name="Rectangle 4"/>
          <p:cNvSpPr txBox="1">
            <a:spLocks noChangeArrowheads="1"/>
          </p:cNvSpPr>
          <p:nvPr/>
        </p:nvSpPr>
        <p:spPr>
          <a:xfrm>
            <a:off x="71438" y="264558"/>
            <a:ext cx="8129588" cy="50323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000" b="1" dirty="0"/>
              <a:t>Solving quadratics by completing the square</a:t>
            </a:r>
          </a:p>
        </p:txBody>
      </p:sp>
      <p:sp>
        <p:nvSpPr>
          <p:cNvPr id="3" name="Freeform 2"/>
          <p:cNvSpPr/>
          <p:nvPr/>
        </p:nvSpPr>
        <p:spPr>
          <a:xfrm>
            <a:off x="2283717" y="1547507"/>
            <a:ext cx="3965857" cy="2525729"/>
          </a:xfrm>
          <a:custGeom>
            <a:avLst/>
            <a:gdLst>
              <a:gd name="connsiteX0" fmla="*/ 2981010 w 3965857"/>
              <a:gd name="connsiteY0" fmla="*/ 2525729 h 2525729"/>
              <a:gd name="connsiteX1" fmla="*/ 3798428 w 3965857"/>
              <a:gd name="connsiteY1" fmla="*/ 1888420 h 2525729"/>
              <a:gd name="connsiteX2" fmla="*/ 85410 w 3965857"/>
              <a:gd name="connsiteY2" fmla="*/ 225875 h 2525729"/>
              <a:gd name="connsiteX3" fmla="*/ 1553992 w 3965857"/>
              <a:gd name="connsiteY3" fmla="*/ 59620 h 25257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65857" h="2525729">
                <a:moveTo>
                  <a:pt x="2981010" y="2525729"/>
                </a:moveTo>
                <a:cubicBezTo>
                  <a:pt x="3631019" y="2398729"/>
                  <a:pt x="4281028" y="2271729"/>
                  <a:pt x="3798428" y="1888420"/>
                </a:cubicBezTo>
                <a:cubicBezTo>
                  <a:pt x="3315828" y="1505111"/>
                  <a:pt x="459483" y="530675"/>
                  <a:pt x="85410" y="225875"/>
                </a:cubicBezTo>
                <a:cubicBezTo>
                  <a:pt x="-288663" y="-78925"/>
                  <a:pt x="632664" y="-9653"/>
                  <a:pt x="1553992" y="59620"/>
                </a:cubicBezTo>
              </a:path>
            </a:pathLst>
          </a:custGeom>
          <a:noFill/>
          <a:ln w="25400">
            <a:solidFill>
              <a:srgbClr val="FF0000"/>
            </a:solidFill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 Box 15"/>
          <p:cNvSpPr txBox="1">
            <a:spLocks noChangeArrowheads="1"/>
          </p:cNvSpPr>
          <p:nvPr/>
        </p:nvSpPr>
        <p:spPr bwMode="auto">
          <a:xfrm>
            <a:off x="3802327" y="1384910"/>
            <a:ext cx="215956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solidFill>
                  <a:srgbClr val="FF0000"/>
                </a:solidFill>
              </a:rPr>
              <a:t>(</a:t>
            </a:r>
            <a:r>
              <a:rPr lang="en-GB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                      </a:t>
            </a:r>
            <a:r>
              <a:rPr lang="en-GB" dirty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21" name="Rectangle 20">
            <a:hlinkClick r:id="rId7"/>
            <a:extLst>
              <a:ext uri="{FF2B5EF4-FFF2-40B4-BE49-F238E27FC236}">
                <a16:creationId xmlns:a16="http://schemas.microsoft.com/office/drawing/2014/main" id="{A442A55E-3E71-472B-A40C-7AC3EEBC3F0C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>
            <a:hlinkClick r:id="rId7"/>
            <a:extLst>
              <a:ext uri="{FF2B5EF4-FFF2-40B4-BE49-F238E27FC236}">
                <a16:creationId xmlns:a16="http://schemas.microsoft.com/office/drawing/2014/main" id="{608B4AA1-9938-4CC4-B432-202A88B4973A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0623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3118" grpId="0"/>
      <p:bldP spid="303119" grpId="0"/>
      <p:bldP spid="25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" grpId="0" animBg="1"/>
      <p:bldP spid="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118" name="Text Box 14"/>
          <p:cNvSpPr txBox="1">
            <a:spLocks noChangeArrowheads="1"/>
          </p:cNvSpPr>
          <p:nvPr/>
        </p:nvSpPr>
        <p:spPr bwMode="auto">
          <a:xfrm>
            <a:off x="756451" y="700791"/>
            <a:ext cx="417454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Solve the quadratic equation,</a:t>
            </a:r>
          </a:p>
        </p:txBody>
      </p:sp>
      <p:sp>
        <p:nvSpPr>
          <p:cNvPr id="303119" name="Text Box 15"/>
          <p:cNvSpPr txBox="1">
            <a:spLocks noChangeArrowheads="1"/>
          </p:cNvSpPr>
          <p:nvPr/>
        </p:nvSpPr>
        <p:spPr bwMode="auto">
          <a:xfrm>
            <a:off x="3770748" y="1112647"/>
            <a:ext cx="16129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latin typeface="Times New Roman" panose="02020603050405020304" pitchFamily="18" charset="0"/>
              </a:rPr>
              <a:t>x</a:t>
            </a:r>
            <a:r>
              <a:rPr lang="en-GB" baseline="30000" dirty="0"/>
              <a:t>2</a:t>
            </a:r>
            <a:r>
              <a:rPr lang="en-GB" dirty="0"/>
              <a:t> + 6</a:t>
            </a:r>
            <a:r>
              <a:rPr lang="en-GB" i="1" dirty="0">
                <a:latin typeface="Times New Roman" panose="02020603050405020304" pitchFamily="18" charset="0"/>
              </a:rPr>
              <a:t>x</a:t>
            </a:r>
            <a:r>
              <a:rPr lang="en-GB" dirty="0"/>
              <a:t> = 5</a:t>
            </a:r>
          </a:p>
        </p:txBody>
      </p:sp>
      <p:sp>
        <p:nvSpPr>
          <p:cNvPr id="25" name="Text Box 22"/>
          <p:cNvSpPr txBox="1">
            <a:spLocks noChangeArrowheads="1"/>
          </p:cNvSpPr>
          <p:nvPr/>
        </p:nvSpPr>
        <p:spPr bwMode="auto">
          <a:xfrm>
            <a:off x="3353430" y="5771815"/>
            <a:ext cx="198964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latin typeface="Times New Roman" panose="02020603050405020304" pitchFamily="18" charset="0"/>
              </a:rPr>
              <a:t>x</a:t>
            </a:r>
            <a:r>
              <a:rPr lang="en-GB" dirty="0"/>
              <a:t> = </a:t>
            </a:r>
            <a:r>
              <a:rPr lang="en-GB" dirty="0">
                <a:sym typeface="Symbol" panose="05050102010706020507" pitchFamily="18" charset="2"/>
              </a:rPr>
              <a:t>– 3</a:t>
            </a:r>
            <a:r>
              <a:rPr lang="en-GB" dirty="0"/>
              <a:t> </a:t>
            </a:r>
            <a:r>
              <a:rPr lang="en-GB" dirty="0">
                <a:sym typeface="Symbol" panose="05050102010706020507" pitchFamily="18" charset="2"/>
              </a:rPr>
              <a:t>+ </a:t>
            </a:r>
            <a:r>
              <a:rPr lang="en-US" dirty="0">
                <a:latin typeface="Cambria Math" panose="02040503050406030204" pitchFamily="18" charset="0"/>
                <a:sym typeface="Symbol" panose="05050102010706020507" pitchFamily="18" charset="2"/>
              </a:rPr>
              <a:t>√14</a:t>
            </a:r>
            <a:endParaRPr lang="en-GB" dirty="0"/>
          </a:p>
        </p:txBody>
      </p:sp>
      <p:grpSp>
        <p:nvGrpSpPr>
          <p:cNvPr id="26" name="Group 28"/>
          <p:cNvGrpSpPr>
            <a:grpSpLocks/>
          </p:cNvGrpSpPr>
          <p:nvPr/>
        </p:nvGrpSpPr>
        <p:grpSpPr bwMode="auto">
          <a:xfrm>
            <a:off x="5397306" y="5737908"/>
            <a:ext cx="2683670" cy="497682"/>
            <a:chOff x="2726" y="3342"/>
            <a:chExt cx="2254" cy="418"/>
          </a:xfrm>
        </p:grpSpPr>
        <p:sp>
          <p:nvSpPr>
            <p:cNvPr id="27" name="Text Box 23"/>
            <p:cNvSpPr txBox="1">
              <a:spLocks noChangeArrowheads="1"/>
            </p:cNvSpPr>
            <p:nvPr/>
          </p:nvSpPr>
          <p:spPr bwMode="auto">
            <a:xfrm>
              <a:off x="2726" y="3342"/>
              <a:ext cx="385" cy="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/>
                <a:t>or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3316" y="3342"/>
                  <a:ext cx="1664" cy="41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r>
                    <a:rPr lang="en-GB" i="1" dirty="0">
                      <a:latin typeface="Times New Roman" panose="02020603050405020304" pitchFamily="18" charset="0"/>
                    </a:rPr>
                    <a:t>x</a:t>
                  </a:r>
                  <a:r>
                    <a:rPr lang="en-GB" dirty="0"/>
                    <a:t> = </a:t>
                  </a:r>
                  <a:r>
                    <a:rPr lang="en-GB" dirty="0">
                      <a:sym typeface="Symbol" panose="05050102010706020507" pitchFamily="18" charset="2"/>
                    </a:rPr>
                    <a:t>– 3</a:t>
                  </a:r>
                  <a:r>
                    <a:rPr lang="en-GB" dirty="0"/>
                    <a:t> </a:t>
                  </a:r>
                  <a:r>
                    <a:rPr lang="en-GB" dirty="0">
                      <a:sym typeface="Symbol" panose="05050102010706020507" pitchFamily="18" charset="2"/>
                    </a:rPr>
                    <a:t>– </a:t>
                  </a:r>
                  <a14:m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radPr>
                        <m:deg/>
                        <m:e>
                          <m:r>
                            <a:rPr lang="en-US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14</m:t>
                          </m:r>
                        </m:e>
                      </m:rad>
                    </m:oMath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28" name="Text Box 2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16" y="3342"/>
                  <a:ext cx="1664" cy="418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 l="-4923" t="-2469" b="-28395"/>
                  </a:stretch>
                </a:blipFill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 Box 20"/>
              <p:cNvSpPr txBox="1">
                <a:spLocks noChangeArrowheads="1"/>
              </p:cNvSpPr>
              <p:nvPr/>
            </p:nvSpPr>
            <p:spPr bwMode="auto">
              <a:xfrm>
                <a:off x="5468735" y="5426705"/>
                <a:ext cx="1893595" cy="4976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i="1" dirty="0">
                    <a:latin typeface="Times New Roman" panose="02020603050405020304" pitchFamily="18" charset="0"/>
                  </a:rPr>
                  <a:t>x</a:t>
                </a:r>
                <a:r>
                  <a:rPr lang="en-GB" dirty="0"/>
                  <a:t> = </a:t>
                </a:r>
                <a:r>
                  <a:rPr lang="en-GB" dirty="0">
                    <a:sym typeface="Symbol" panose="05050102010706020507" pitchFamily="18" charset="2"/>
                  </a:rPr>
                  <a:t>– 3</a:t>
                </a:r>
                <a:r>
                  <a:rPr lang="en-GB" dirty="0"/>
                  <a:t> </a:t>
                </a:r>
                <a:r>
                  <a:rPr lang="en-US" dirty="0">
                    <a:sym typeface="Symbol" panose="05050102010706020507" pitchFamily="18" charset="2"/>
                  </a:rPr>
                  <a:t>±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radPr>
                      <m:deg/>
                      <m:e>
                        <m: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14</m:t>
                        </m:r>
                      </m:e>
                    </m:rad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29" name="Text 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468735" y="5426705"/>
                <a:ext cx="1893595" cy="497637"/>
              </a:xfrm>
              <a:prstGeom prst="rect">
                <a:avLst/>
              </a:prstGeom>
              <a:blipFill>
                <a:blip r:embed="rId4"/>
                <a:stretch>
                  <a:fillRect l="-4823" t="-2439" b="-2682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 Box 27"/>
          <p:cNvSpPr txBox="1">
            <a:spLocks noChangeArrowheads="1"/>
          </p:cNvSpPr>
          <p:nvPr/>
        </p:nvSpPr>
        <p:spPr bwMode="auto">
          <a:xfrm>
            <a:off x="678028" y="5455647"/>
            <a:ext cx="1715534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dirty="0">
                <a:solidFill>
                  <a:srgbClr val="FF6600"/>
                </a:solidFill>
              </a:rPr>
              <a:t>Rearranging for </a:t>
            </a:r>
            <a:r>
              <a:rPr lang="en-GB" sz="15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1500" dirty="0">
                <a:solidFill>
                  <a:srgbClr val="FF6600"/>
                </a:solidFill>
              </a:rPr>
              <a:t>:</a:t>
            </a:r>
          </a:p>
        </p:txBody>
      </p:sp>
      <p:sp>
        <p:nvSpPr>
          <p:cNvPr id="31" name="Text Box 18"/>
          <p:cNvSpPr txBox="1">
            <a:spLocks noChangeArrowheads="1"/>
          </p:cNvSpPr>
          <p:nvPr/>
        </p:nvSpPr>
        <p:spPr bwMode="auto">
          <a:xfrm>
            <a:off x="4596217" y="4755880"/>
            <a:ext cx="193835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(</a:t>
            </a:r>
            <a:r>
              <a:rPr lang="en-GB" i="1" dirty="0">
                <a:latin typeface="Times New Roman" panose="02020603050405020304" pitchFamily="18" charset="0"/>
              </a:rPr>
              <a:t>x</a:t>
            </a:r>
            <a:r>
              <a:rPr lang="en-GB" dirty="0"/>
              <a:t> + 3)</a:t>
            </a:r>
            <a:r>
              <a:rPr lang="en-GB" baseline="30000" dirty="0"/>
              <a:t>2</a:t>
            </a:r>
            <a:r>
              <a:rPr lang="en-GB" dirty="0"/>
              <a:t>  = 14</a:t>
            </a:r>
          </a:p>
        </p:txBody>
      </p:sp>
      <p:sp>
        <p:nvSpPr>
          <p:cNvPr id="32" name="Text Box 30"/>
          <p:cNvSpPr txBox="1">
            <a:spLocks noChangeArrowheads="1"/>
          </p:cNvSpPr>
          <p:nvPr/>
        </p:nvSpPr>
        <p:spPr bwMode="auto">
          <a:xfrm>
            <a:off x="678028" y="4847034"/>
            <a:ext cx="3536156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dirty="0">
                <a:solidFill>
                  <a:srgbClr val="FF6600"/>
                </a:solidFill>
              </a:rPr>
              <a:t>Factorising</a:t>
            </a:r>
            <a:r>
              <a:rPr lang="en-US" sz="1500" dirty="0">
                <a:solidFill>
                  <a:srgbClr val="FF6600"/>
                </a:solidFill>
              </a:rPr>
              <a:t> the perfect square trinomial:</a:t>
            </a:r>
            <a:endParaRPr lang="en-GB" sz="1500" dirty="0">
              <a:solidFill>
                <a:srgbClr val="FF66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 Box 19"/>
              <p:cNvSpPr txBox="1">
                <a:spLocks noChangeArrowheads="1"/>
              </p:cNvSpPr>
              <p:nvPr/>
            </p:nvSpPr>
            <p:spPr bwMode="auto">
              <a:xfrm>
                <a:off x="4964224" y="5086328"/>
                <a:ext cx="1901611" cy="4976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i="1" dirty="0">
                    <a:latin typeface="Times New Roman" panose="02020603050405020304" pitchFamily="18" charset="0"/>
                  </a:rPr>
                  <a:t>x</a:t>
                </a:r>
                <a:r>
                  <a:rPr lang="en-GB" dirty="0"/>
                  <a:t> + 3 = </a:t>
                </a:r>
                <a:r>
                  <a:rPr lang="en-US" dirty="0">
                    <a:sym typeface="Symbol" panose="05050102010706020507" pitchFamily="18" charset="2"/>
                  </a:rPr>
                  <a:t>±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14</m:t>
                        </m:r>
                      </m:e>
                    </m:rad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33" name="Text 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964224" y="5086328"/>
                <a:ext cx="1901611" cy="497637"/>
              </a:xfrm>
              <a:prstGeom prst="rect">
                <a:avLst/>
              </a:prstGeom>
              <a:blipFill>
                <a:blip r:embed="rId5"/>
                <a:stretch>
                  <a:fillRect l="-4808" t="-2439" b="-2682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 Box 31"/>
          <p:cNvSpPr txBox="1">
            <a:spLocks noChangeArrowheads="1"/>
          </p:cNvSpPr>
          <p:nvPr/>
        </p:nvSpPr>
        <p:spPr bwMode="auto">
          <a:xfrm>
            <a:off x="678028" y="5160480"/>
            <a:ext cx="3423501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1500" dirty="0">
                <a:solidFill>
                  <a:srgbClr val="FF6600"/>
                </a:solidFill>
              </a:rPr>
              <a:t>Taking the square root of both sides:</a:t>
            </a:r>
            <a:endParaRPr lang="en-GB" sz="1500" dirty="0">
              <a:solidFill>
                <a:srgbClr val="FF6600"/>
              </a:solidFill>
            </a:endParaRPr>
          </a:p>
        </p:txBody>
      </p:sp>
      <p:sp>
        <p:nvSpPr>
          <p:cNvPr id="35" name="Text Box 16"/>
          <p:cNvSpPr txBox="1">
            <a:spLocks noChangeArrowheads="1"/>
          </p:cNvSpPr>
          <p:nvPr/>
        </p:nvSpPr>
        <p:spPr bwMode="auto">
          <a:xfrm>
            <a:off x="632173" y="2195636"/>
            <a:ext cx="734996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Which number is  needed to have a perfect square trinomial on the left hand side? </a:t>
            </a:r>
          </a:p>
        </p:txBody>
      </p:sp>
      <p:sp>
        <p:nvSpPr>
          <p:cNvPr id="36" name="Text Box 27"/>
          <p:cNvSpPr txBox="1">
            <a:spLocks noChangeArrowheads="1"/>
          </p:cNvSpPr>
          <p:nvPr/>
        </p:nvSpPr>
        <p:spPr bwMode="auto">
          <a:xfrm>
            <a:off x="677754" y="5748837"/>
            <a:ext cx="1800493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1500" dirty="0">
                <a:solidFill>
                  <a:srgbClr val="FF6600"/>
                </a:solidFill>
              </a:rPr>
              <a:t> has two solutions</a:t>
            </a:r>
          </a:p>
        </p:txBody>
      </p:sp>
      <p:sp>
        <p:nvSpPr>
          <p:cNvPr id="37" name="Text Box 16"/>
          <p:cNvSpPr txBox="1">
            <a:spLocks noChangeArrowheads="1"/>
          </p:cNvSpPr>
          <p:nvPr/>
        </p:nvSpPr>
        <p:spPr bwMode="auto">
          <a:xfrm>
            <a:off x="152400" y="6136242"/>
            <a:ext cx="802306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Giving the answers in </a:t>
            </a:r>
            <a:r>
              <a:rPr lang="en-GB" b="1" dirty="0">
                <a:solidFill>
                  <a:srgbClr val="FF6600"/>
                </a:solidFill>
              </a:rPr>
              <a:t>surd form </a:t>
            </a:r>
            <a:r>
              <a:rPr lang="en-GB" dirty="0"/>
              <a:t>gives the exact solutions</a:t>
            </a:r>
          </a:p>
        </p:txBody>
      </p:sp>
      <p:sp>
        <p:nvSpPr>
          <p:cNvPr id="38" name="Text Box 16"/>
          <p:cNvSpPr txBox="1">
            <a:spLocks noChangeArrowheads="1"/>
          </p:cNvSpPr>
          <p:nvPr/>
        </p:nvSpPr>
        <p:spPr bwMode="auto">
          <a:xfrm>
            <a:off x="677754" y="1463308"/>
            <a:ext cx="734996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We can see that in the left hand side we do not have a “perfect square trinomial” but we can make it.</a:t>
            </a:r>
          </a:p>
        </p:txBody>
      </p: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586592" y="2935915"/>
            <a:ext cx="351493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Halve the coefficient of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20" name="Text Box 18"/>
          <p:cNvSpPr txBox="1">
            <a:spLocks noChangeArrowheads="1"/>
          </p:cNvSpPr>
          <p:nvPr/>
        </p:nvSpPr>
        <p:spPr bwMode="auto">
          <a:xfrm>
            <a:off x="4360766" y="1110540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21" name="Text Box 18"/>
          <p:cNvSpPr txBox="1">
            <a:spLocks noChangeArrowheads="1"/>
          </p:cNvSpPr>
          <p:nvPr/>
        </p:nvSpPr>
        <p:spPr bwMode="auto">
          <a:xfrm>
            <a:off x="3958487" y="2935613"/>
            <a:ext cx="62068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= 3</a:t>
            </a:r>
          </a:p>
        </p:txBody>
      </p:sp>
      <p:sp>
        <p:nvSpPr>
          <p:cNvPr id="22" name="Text Box 14"/>
          <p:cNvSpPr txBox="1">
            <a:spLocks noChangeArrowheads="1"/>
          </p:cNvSpPr>
          <p:nvPr/>
        </p:nvSpPr>
        <p:spPr bwMode="auto">
          <a:xfrm>
            <a:off x="4645943" y="2919254"/>
            <a:ext cx="14173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Square it</a:t>
            </a:r>
            <a:endParaRPr lang="en-GB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 Box 18"/>
          <p:cNvSpPr txBox="1">
            <a:spLocks noChangeArrowheads="1"/>
          </p:cNvSpPr>
          <p:nvPr/>
        </p:nvSpPr>
        <p:spPr bwMode="auto">
          <a:xfrm>
            <a:off x="5954305" y="2932172"/>
            <a:ext cx="62068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solidFill>
                  <a:srgbClr val="00B0F0"/>
                </a:solidFill>
              </a:rPr>
              <a:t>= 9</a:t>
            </a:r>
          </a:p>
        </p:txBody>
      </p:sp>
      <p:sp>
        <p:nvSpPr>
          <p:cNvPr id="24" name="Text Box 14"/>
          <p:cNvSpPr txBox="1">
            <a:spLocks noChangeArrowheads="1"/>
          </p:cNvSpPr>
          <p:nvPr/>
        </p:nvSpPr>
        <p:spPr bwMode="auto">
          <a:xfrm>
            <a:off x="536642" y="3286542"/>
            <a:ext cx="764824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If we add </a:t>
            </a:r>
            <a:r>
              <a:rPr lang="en-GB" dirty="0">
                <a:solidFill>
                  <a:srgbClr val="00B0F0"/>
                </a:solidFill>
              </a:rPr>
              <a:t>9</a:t>
            </a:r>
            <a:r>
              <a:rPr lang="en-GB" dirty="0"/>
              <a:t> in both sides the equation does not change</a:t>
            </a:r>
            <a:endParaRPr lang="en-GB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Text Box 15"/>
          <p:cNvSpPr txBox="1">
            <a:spLocks noChangeArrowheads="1"/>
          </p:cNvSpPr>
          <p:nvPr/>
        </p:nvSpPr>
        <p:spPr bwMode="auto">
          <a:xfrm>
            <a:off x="2934196" y="3670167"/>
            <a:ext cx="276321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latin typeface="Times New Roman" panose="02020603050405020304" pitchFamily="18" charset="0"/>
              </a:rPr>
              <a:t>x</a:t>
            </a:r>
            <a:r>
              <a:rPr lang="en-GB" baseline="30000" dirty="0"/>
              <a:t>2</a:t>
            </a:r>
            <a:r>
              <a:rPr lang="en-GB" dirty="0"/>
              <a:t> + </a:t>
            </a:r>
            <a:r>
              <a:rPr lang="en-GB" dirty="0">
                <a:solidFill>
                  <a:srgbClr val="FF0000"/>
                </a:solidFill>
              </a:rPr>
              <a:t>6</a:t>
            </a:r>
            <a:r>
              <a:rPr lang="en-GB" i="1" dirty="0">
                <a:latin typeface="Times New Roman" panose="02020603050405020304" pitchFamily="18" charset="0"/>
              </a:rPr>
              <a:t>x</a:t>
            </a:r>
            <a:r>
              <a:rPr lang="en-GB" dirty="0"/>
              <a:t> </a:t>
            </a:r>
            <a:r>
              <a:rPr lang="en-GB" dirty="0">
                <a:solidFill>
                  <a:srgbClr val="00B0F0"/>
                </a:solidFill>
              </a:rPr>
              <a:t>+</a:t>
            </a:r>
            <a:r>
              <a:rPr lang="en-GB" dirty="0"/>
              <a:t> </a:t>
            </a:r>
            <a:r>
              <a:rPr lang="en-GB" dirty="0">
                <a:solidFill>
                  <a:srgbClr val="00B0F0"/>
                </a:solidFill>
              </a:rPr>
              <a:t>9 </a:t>
            </a:r>
            <a:r>
              <a:rPr lang="en-GB" dirty="0"/>
              <a:t>= 5 </a:t>
            </a:r>
            <a:r>
              <a:rPr lang="en-GB" dirty="0">
                <a:solidFill>
                  <a:srgbClr val="00B0F0"/>
                </a:solidFill>
              </a:rPr>
              <a:t>+</a:t>
            </a:r>
            <a:r>
              <a:rPr lang="en-GB" dirty="0"/>
              <a:t> </a:t>
            </a:r>
            <a:r>
              <a:rPr lang="en-GB" dirty="0">
                <a:solidFill>
                  <a:srgbClr val="00B0F0"/>
                </a:solidFill>
              </a:rPr>
              <a:t>9</a:t>
            </a:r>
            <a:endParaRPr lang="en-GB" dirty="0"/>
          </a:p>
        </p:txBody>
      </p:sp>
      <p:sp>
        <p:nvSpPr>
          <p:cNvPr id="40" name="Text Box 15"/>
          <p:cNvSpPr txBox="1">
            <a:spLocks noChangeArrowheads="1"/>
          </p:cNvSpPr>
          <p:nvPr/>
        </p:nvSpPr>
        <p:spPr bwMode="auto">
          <a:xfrm>
            <a:off x="2986927" y="4324751"/>
            <a:ext cx="22986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latin typeface="Times New Roman" panose="02020603050405020304" pitchFamily="18" charset="0"/>
              </a:rPr>
              <a:t>x</a:t>
            </a:r>
            <a:r>
              <a:rPr lang="en-GB" baseline="30000" dirty="0"/>
              <a:t>2</a:t>
            </a:r>
            <a:r>
              <a:rPr lang="en-GB" dirty="0"/>
              <a:t> + </a:t>
            </a:r>
            <a:r>
              <a:rPr lang="en-GB" dirty="0">
                <a:solidFill>
                  <a:srgbClr val="FF0000"/>
                </a:solidFill>
              </a:rPr>
              <a:t>6</a:t>
            </a:r>
            <a:r>
              <a:rPr lang="en-GB" i="1" dirty="0">
                <a:latin typeface="Times New Roman" panose="02020603050405020304" pitchFamily="18" charset="0"/>
              </a:rPr>
              <a:t>x</a:t>
            </a:r>
            <a:r>
              <a:rPr lang="en-GB" dirty="0"/>
              <a:t> </a:t>
            </a:r>
            <a:r>
              <a:rPr lang="en-GB" dirty="0">
                <a:solidFill>
                  <a:srgbClr val="00B0F0"/>
                </a:solidFill>
              </a:rPr>
              <a:t>+</a:t>
            </a:r>
            <a:r>
              <a:rPr lang="en-GB" dirty="0"/>
              <a:t> </a:t>
            </a:r>
            <a:r>
              <a:rPr lang="en-GB" dirty="0">
                <a:solidFill>
                  <a:srgbClr val="00B0F0"/>
                </a:solidFill>
              </a:rPr>
              <a:t>9 </a:t>
            </a:r>
            <a:r>
              <a:rPr lang="en-GB" dirty="0"/>
              <a:t>= 14</a:t>
            </a:r>
          </a:p>
        </p:txBody>
      </p:sp>
      <p:sp>
        <p:nvSpPr>
          <p:cNvPr id="2" name="Rectangle 1"/>
          <p:cNvSpPr/>
          <p:nvPr/>
        </p:nvSpPr>
        <p:spPr>
          <a:xfrm>
            <a:off x="517855" y="3966146"/>
            <a:ext cx="71673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we have a “perfect square trinomial” on the left</a:t>
            </a:r>
          </a:p>
        </p:txBody>
      </p:sp>
      <p:sp>
        <p:nvSpPr>
          <p:cNvPr id="46" name="Rectangle 4"/>
          <p:cNvSpPr txBox="1">
            <a:spLocks noChangeArrowheads="1"/>
          </p:cNvSpPr>
          <p:nvPr/>
        </p:nvSpPr>
        <p:spPr>
          <a:xfrm>
            <a:off x="71438" y="152400"/>
            <a:ext cx="8129588" cy="50323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000" b="1" dirty="0"/>
              <a:t>Solving quadratics by completing the square</a:t>
            </a:r>
          </a:p>
        </p:txBody>
      </p:sp>
      <p:sp>
        <p:nvSpPr>
          <p:cNvPr id="41" name="Rectangle 40">
            <a:hlinkClick r:id="rId6"/>
            <a:extLst>
              <a:ext uri="{FF2B5EF4-FFF2-40B4-BE49-F238E27FC236}">
                <a16:creationId xmlns:a16="http://schemas.microsoft.com/office/drawing/2014/main" id="{7DD068BE-4E15-4FDF-A2A0-026E3F33AC4F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 41">
            <a:hlinkClick r:id="rId6"/>
            <a:extLst>
              <a:ext uri="{FF2B5EF4-FFF2-40B4-BE49-F238E27FC236}">
                <a16:creationId xmlns:a16="http://schemas.microsoft.com/office/drawing/2014/main" id="{CE2B7735-AEDA-4B7D-B7C7-7B5C459CEF0B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4526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3118" grpId="0"/>
      <p:bldP spid="303119" grpId="0"/>
      <p:bldP spid="25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19" grpId="0"/>
      <p:bldP spid="20" grpId="0"/>
      <p:bldP spid="21" grpId="0"/>
      <p:bldP spid="22" grpId="0"/>
      <p:bldP spid="23" grpId="0"/>
      <p:bldP spid="24" grpId="0"/>
      <p:bldP spid="39" grpId="0"/>
      <p:bldP spid="40" grpId="0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118" name="Text Box 14"/>
          <p:cNvSpPr txBox="1">
            <a:spLocks noChangeArrowheads="1"/>
          </p:cNvSpPr>
          <p:nvPr/>
        </p:nvSpPr>
        <p:spPr bwMode="auto">
          <a:xfrm>
            <a:off x="355248" y="658777"/>
            <a:ext cx="417454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Solve the quadratic equation,</a:t>
            </a:r>
          </a:p>
        </p:txBody>
      </p:sp>
      <p:sp>
        <p:nvSpPr>
          <p:cNvPr id="303119" name="Text Box 15"/>
          <p:cNvSpPr txBox="1">
            <a:spLocks noChangeArrowheads="1"/>
          </p:cNvSpPr>
          <p:nvPr/>
        </p:nvSpPr>
        <p:spPr bwMode="auto">
          <a:xfrm>
            <a:off x="2476961" y="1067870"/>
            <a:ext cx="177644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latin typeface="Times New Roman" panose="02020603050405020304" pitchFamily="18" charset="0"/>
              </a:rPr>
              <a:t>x</a:t>
            </a:r>
            <a:r>
              <a:rPr lang="en-GB" baseline="30000" dirty="0"/>
              <a:t>2</a:t>
            </a:r>
            <a:r>
              <a:rPr lang="en-GB" dirty="0"/>
              <a:t> </a:t>
            </a:r>
            <a:r>
              <a:rPr lang="en-GB" dirty="0">
                <a:sym typeface="Symbol" panose="05050102010706020507" pitchFamily="18" charset="2"/>
              </a:rPr>
              <a:t>–</a:t>
            </a:r>
            <a:r>
              <a:rPr lang="en-GB" dirty="0"/>
              <a:t> 12</a:t>
            </a:r>
            <a:r>
              <a:rPr lang="en-GB" i="1" dirty="0">
                <a:latin typeface="Times New Roman" panose="02020603050405020304" pitchFamily="18" charset="0"/>
              </a:rPr>
              <a:t>x</a:t>
            </a:r>
            <a:r>
              <a:rPr lang="en-GB" dirty="0"/>
              <a:t> = 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 Box 22"/>
              <p:cNvSpPr txBox="1">
                <a:spLocks noChangeArrowheads="1"/>
              </p:cNvSpPr>
              <p:nvPr/>
            </p:nvSpPr>
            <p:spPr bwMode="auto">
              <a:xfrm>
                <a:off x="4115285" y="5743118"/>
                <a:ext cx="1733295" cy="4976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i="1" dirty="0">
                    <a:latin typeface="Times New Roman" panose="02020603050405020304" pitchFamily="18" charset="0"/>
                  </a:rPr>
                  <a:t>x</a:t>
                </a:r>
                <a:r>
                  <a:rPr lang="en-GB" dirty="0"/>
                  <a:t> = </a:t>
                </a:r>
                <a:r>
                  <a:rPr lang="en-GB" dirty="0">
                    <a:sym typeface="Symbol" panose="05050102010706020507" pitchFamily="18" charset="2"/>
                  </a:rPr>
                  <a:t>6</a:t>
                </a:r>
                <a:r>
                  <a:rPr lang="en-GB" dirty="0"/>
                  <a:t> </a:t>
                </a:r>
                <a:r>
                  <a:rPr lang="en-GB" dirty="0">
                    <a:sym typeface="Symbol" panose="05050102010706020507" pitchFamily="18" charset="2"/>
                  </a:rPr>
                  <a:t>+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radPr>
                      <m:deg/>
                      <m:e>
                        <m: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41</m:t>
                        </m:r>
                      </m:e>
                    </m:rad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25" name="Text 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115285" y="5743118"/>
                <a:ext cx="1733295" cy="497637"/>
              </a:xfrm>
              <a:prstGeom prst="rect">
                <a:avLst/>
              </a:prstGeom>
              <a:blipFill>
                <a:blip r:embed="rId3"/>
                <a:stretch>
                  <a:fillRect l="-5282" t="-2439" b="-2682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6" name="Group 28"/>
          <p:cNvGrpSpPr>
            <a:grpSpLocks/>
          </p:cNvGrpSpPr>
          <p:nvPr/>
        </p:nvGrpSpPr>
        <p:grpSpPr bwMode="auto">
          <a:xfrm>
            <a:off x="5921610" y="5760388"/>
            <a:ext cx="2427685" cy="497682"/>
            <a:chOff x="2726" y="3342"/>
            <a:chExt cx="2039" cy="418"/>
          </a:xfrm>
        </p:grpSpPr>
        <p:sp>
          <p:nvSpPr>
            <p:cNvPr id="27" name="Text Box 23"/>
            <p:cNvSpPr txBox="1">
              <a:spLocks noChangeArrowheads="1"/>
            </p:cNvSpPr>
            <p:nvPr/>
          </p:nvSpPr>
          <p:spPr bwMode="auto">
            <a:xfrm>
              <a:off x="2726" y="3342"/>
              <a:ext cx="385" cy="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/>
                <a:t>or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3316" y="3342"/>
                  <a:ext cx="1449" cy="41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r>
                    <a:rPr lang="en-GB" i="1" dirty="0">
                      <a:latin typeface="Times New Roman" panose="02020603050405020304" pitchFamily="18" charset="0"/>
                    </a:rPr>
                    <a:t>x</a:t>
                  </a:r>
                  <a:r>
                    <a:rPr lang="en-GB" dirty="0"/>
                    <a:t> = </a:t>
                  </a:r>
                  <a:r>
                    <a:rPr lang="en-GB" dirty="0">
                      <a:sym typeface="Symbol" panose="05050102010706020507" pitchFamily="18" charset="2"/>
                    </a:rPr>
                    <a:t>6</a:t>
                  </a:r>
                  <a:r>
                    <a:rPr lang="en-GB" dirty="0"/>
                    <a:t> </a:t>
                  </a:r>
                  <a:r>
                    <a:rPr lang="en-GB" dirty="0">
                      <a:sym typeface="Symbol" panose="05050102010706020507" pitchFamily="18" charset="2"/>
                    </a:rPr>
                    <a:t>– </a:t>
                  </a:r>
                  <a14:m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radPr>
                        <m:deg/>
                        <m:e>
                          <m:r>
                            <a:rPr lang="en-US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41</m:t>
                          </m:r>
                        </m:e>
                      </m:rad>
                    </m:oMath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28" name="Text Box 2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16" y="3342"/>
                  <a:ext cx="1449" cy="418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 l="-5654" t="-2439" b="-26829"/>
                  </a:stretch>
                </a:blipFill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 Box 20"/>
              <p:cNvSpPr txBox="1">
                <a:spLocks noChangeArrowheads="1"/>
              </p:cNvSpPr>
              <p:nvPr/>
            </p:nvSpPr>
            <p:spPr bwMode="auto">
              <a:xfrm>
                <a:off x="6359758" y="5424854"/>
                <a:ext cx="1637115" cy="4976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i="1" dirty="0">
                    <a:latin typeface="Times New Roman" panose="02020603050405020304" pitchFamily="18" charset="0"/>
                  </a:rPr>
                  <a:t>x</a:t>
                </a:r>
                <a:r>
                  <a:rPr lang="en-GB" dirty="0"/>
                  <a:t> = </a:t>
                </a:r>
                <a:r>
                  <a:rPr lang="en-GB" dirty="0">
                    <a:sym typeface="Symbol" panose="05050102010706020507" pitchFamily="18" charset="2"/>
                  </a:rPr>
                  <a:t>6</a:t>
                </a:r>
                <a:r>
                  <a:rPr lang="en-GB" dirty="0"/>
                  <a:t> </a:t>
                </a:r>
                <a:r>
                  <a:rPr lang="en-US" dirty="0">
                    <a:sym typeface="Symbol" panose="05050102010706020507" pitchFamily="18" charset="2"/>
                  </a:rPr>
                  <a:t>±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radPr>
                      <m:deg/>
                      <m:e>
                        <m: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41</m:t>
                        </m:r>
                      </m:e>
                    </m:rad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29" name="Text 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359758" y="5424854"/>
                <a:ext cx="1637115" cy="497637"/>
              </a:xfrm>
              <a:prstGeom prst="rect">
                <a:avLst/>
              </a:prstGeom>
              <a:blipFill>
                <a:blip r:embed="rId5"/>
                <a:stretch>
                  <a:fillRect l="-5576" t="-2439" b="-2682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 Box 27"/>
          <p:cNvSpPr txBox="1">
            <a:spLocks noChangeArrowheads="1"/>
          </p:cNvSpPr>
          <p:nvPr/>
        </p:nvSpPr>
        <p:spPr bwMode="auto">
          <a:xfrm>
            <a:off x="461127" y="5435568"/>
            <a:ext cx="222048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2000" dirty="0">
                <a:solidFill>
                  <a:srgbClr val="FF6600"/>
                </a:solidFill>
              </a:rPr>
              <a:t>Rearranging for </a:t>
            </a:r>
            <a:r>
              <a:rPr lang="en-GB" sz="20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000" dirty="0">
                <a:solidFill>
                  <a:srgbClr val="FF6600"/>
                </a:solidFill>
              </a:rPr>
              <a:t>:</a:t>
            </a:r>
          </a:p>
        </p:txBody>
      </p:sp>
      <p:sp>
        <p:nvSpPr>
          <p:cNvPr id="31" name="Text Box 18"/>
          <p:cNvSpPr txBox="1">
            <a:spLocks noChangeArrowheads="1"/>
          </p:cNvSpPr>
          <p:nvPr/>
        </p:nvSpPr>
        <p:spPr bwMode="auto">
          <a:xfrm>
            <a:off x="5669198" y="4680789"/>
            <a:ext cx="193033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(</a:t>
            </a:r>
            <a:r>
              <a:rPr lang="en-GB" i="1" dirty="0">
                <a:latin typeface="Times New Roman" panose="02020603050405020304" pitchFamily="18" charset="0"/>
              </a:rPr>
              <a:t>x</a:t>
            </a:r>
            <a:r>
              <a:rPr lang="en-GB" dirty="0"/>
              <a:t> </a:t>
            </a:r>
            <a:r>
              <a:rPr lang="en-GB" dirty="0">
                <a:sym typeface="Symbol" panose="05050102010706020507" pitchFamily="18" charset="2"/>
              </a:rPr>
              <a:t>–</a:t>
            </a:r>
            <a:r>
              <a:rPr lang="en-GB" dirty="0"/>
              <a:t> 6)</a:t>
            </a:r>
            <a:r>
              <a:rPr lang="en-GB" baseline="30000" dirty="0"/>
              <a:t>2</a:t>
            </a:r>
            <a:r>
              <a:rPr lang="en-GB" dirty="0"/>
              <a:t>  = 41</a:t>
            </a:r>
          </a:p>
        </p:txBody>
      </p:sp>
      <p:sp>
        <p:nvSpPr>
          <p:cNvPr id="32" name="Text Box 30"/>
          <p:cNvSpPr txBox="1">
            <a:spLocks noChangeArrowheads="1"/>
          </p:cNvSpPr>
          <p:nvPr/>
        </p:nvSpPr>
        <p:spPr bwMode="auto">
          <a:xfrm>
            <a:off x="461126" y="4746273"/>
            <a:ext cx="474288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2000" dirty="0">
                <a:solidFill>
                  <a:srgbClr val="FF6600"/>
                </a:solidFill>
              </a:rPr>
              <a:t>Factorising</a:t>
            </a:r>
            <a:r>
              <a:rPr lang="en-US" sz="2000" dirty="0">
                <a:solidFill>
                  <a:srgbClr val="FF6600"/>
                </a:solidFill>
              </a:rPr>
              <a:t> the perfect square trinomial:</a:t>
            </a:r>
            <a:endParaRPr lang="en-GB" sz="2000" dirty="0">
              <a:solidFill>
                <a:srgbClr val="FF66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 Box 19"/>
              <p:cNvSpPr txBox="1">
                <a:spLocks noChangeArrowheads="1"/>
              </p:cNvSpPr>
              <p:nvPr/>
            </p:nvSpPr>
            <p:spPr bwMode="auto">
              <a:xfrm>
                <a:off x="5981142" y="5041370"/>
                <a:ext cx="1893595" cy="4976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i="1" dirty="0">
                    <a:latin typeface="Times New Roman" panose="02020603050405020304" pitchFamily="18" charset="0"/>
                  </a:rPr>
                  <a:t>x</a:t>
                </a:r>
                <a:r>
                  <a:rPr lang="en-GB" dirty="0"/>
                  <a:t> </a:t>
                </a:r>
                <a:r>
                  <a:rPr lang="en-GB" dirty="0">
                    <a:sym typeface="Symbol" panose="05050102010706020507" pitchFamily="18" charset="2"/>
                  </a:rPr>
                  <a:t>–</a:t>
                </a:r>
                <a:r>
                  <a:rPr lang="en-GB" dirty="0"/>
                  <a:t> 6 = </a:t>
                </a:r>
                <a:r>
                  <a:rPr lang="en-US" dirty="0">
                    <a:sym typeface="Symbol" panose="05050102010706020507" pitchFamily="18" charset="2"/>
                  </a:rPr>
                  <a:t>±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4</m:t>
                        </m:r>
                        <m: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1</m:t>
                        </m:r>
                      </m:e>
                    </m:rad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33" name="Text 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981142" y="5041370"/>
                <a:ext cx="1893595" cy="497637"/>
              </a:xfrm>
              <a:prstGeom prst="rect">
                <a:avLst/>
              </a:prstGeom>
              <a:blipFill>
                <a:blip r:embed="rId6"/>
                <a:stretch>
                  <a:fillRect l="-4823" t="-2439" b="-2682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 Box 31"/>
          <p:cNvSpPr txBox="1">
            <a:spLocks noChangeArrowheads="1"/>
          </p:cNvSpPr>
          <p:nvPr/>
        </p:nvSpPr>
        <p:spPr bwMode="auto">
          <a:xfrm>
            <a:off x="461127" y="5086613"/>
            <a:ext cx="438056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>
                <a:solidFill>
                  <a:srgbClr val="FF6600"/>
                </a:solidFill>
              </a:rPr>
              <a:t>Taking the square root of both sides:</a:t>
            </a:r>
            <a:endParaRPr lang="en-GB" sz="2000" dirty="0">
              <a:solidFill>
                <a:srgbClr val="FF6600"/>
              </a:solidFill>
            </a:endParaRPr>
          </a:p>
        </p:txBody>
      </p:sp>
      <p:sp>
        <p:nvSpPr>
          <p:cNvPr id="35" name="Text Box 16"/>
          <p:cNvSpPr txBox="1">
            <a:spLocks noChangeArrowheads="1"/>
          </p:cNvSpPr>
          <p:nvPr/>
        </p:nvSpPr>
        <p:spPr bwMode="auto">
          <a:xfrm>
            <a:off x="343247" y="2209997"/>
            <a:ext cx="833559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Which number is  needed to have a perfect square trinomial on the left hand side? </a:t>
            </a:r>
          </a:p>
        </p:txBody>
      </p:sp>
      <p:sp>
        <p:nvSpPr>
          <p:cNvPr id="36" name="Text Box 27"/>
          <p:cNvSpPr txBox="1">
            <a:spLocks noChangeArrowheads="1"/>
          </p:cNvSpPr>
          <p:nvPr/>
        </p:nvSpPr>
        <p:spPr bwMode="auto">
          <a:xfrm>
            <a:off x="460853" y="5795993"/>
            <a:ext cx="233589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20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000" dirty="0">
                <a:solidFill>
                  <a:srgbClr val="FF6600"/>
                </a:solidFill>
              </a:rPr>
              <a:t> has two solutions</a:t>
            </a:r>
          </a:p>
        </p:txBody>
      </p:sp>
      <p:sp>
        <p:nvSpPr>
          <p:cNvPr id="37" name="Text Box 16"/>
          <p:cNvSpPr txBox="1">
            <a:spLocks noChangeArrowheads="1"/>
          </p:cNvSpPr>
          <p:nvPr/>
        </p:nvSpPr>
        <p:spPr bwMode="auto">
          <a:xfrm>
            <a:off x="152400" y="6136242"/>
            <a:ext cx="84007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Giving the answers in </a:t>
            </a:r>
            <a:r>
              <a:rPr lang="en-GB" b="1" dirty="0">
                <a:solidFill>
                  <a:srgbClr val="FF6600"/>
                </a:solidFill>
              </a:rPr>
              <a:t>surd form </a:t>
            </a:r>
            <a:r>
              <a:rPr lang="en-GB" dirty="0"/>
              <a:t>gives the exact solutions</a:t>
            </a:r>
          </a:p>
        </p:txBody>
      </p:sp>
      <p:sp>
        <p:nvSpPr>
          <p:cNvPr id="38" name="Text Box 16"/>
          <p:cNvSpPr txBox="1">
            <a:spLocks noChangeArrowheads="1"/>
          </p:cNvSpPr>
          <p:nvPr/>
        </p:nvSpPr>
        <p:spPr bwMode="auto">
          <a:xfrm>
            <a:off x="355248" y="1432170"/>
            <a:ext cx="849501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We can see that in the left hand side we do not have a “perfect square trinomial” but we can make it.</a:t>
            </a:r>
          </a:p>
        </p:txBody>
      </p: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386388" y="2947592"/>
            <a:ext cx="351493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Halve the coefficient of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20" name="Text Box 18"/>
          <p:cNvSpPr txBox="1">
            <a:spLocks noChangeArrowheads="1"/>
          </p:cNvSpPr>
          <p:nvPr/>
        </p:nvSpPr>
        <p:spPr bwMode="auto">
          <a:xfrm>
            <a:off x="3062675" y="1067371"/>
            <a:ext cx="5277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solidFill>
                  <a:srgbClr val="FF0000"/>
                </a:solidFill>
              </a:rPr>
              <a:t>12</a:t>
            </a:r>
          </a:p>
        </p:txBody>
      </p:sp>
      <p:sp>
        <p:nvSpPr>
          <p:cNvPr id="21" name="Text Box 18"/>
          <p:cNvSpPr txBox="1">
            <a:spLocks noChangeArrowheads="1"/>
          </p:cNvSpPr>
          <p:nvPr/>
        </p:nvSpPr>
        <p:spPr bwMode="auto">
          <a:xfrm>
            <a:off x="3871425" y="2947591"/>
            <a:ext cx="62068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= 6</a:t>
            </a:r>
          </a:p>
        </p:txBody>
      </p:sp>
      <p:sp>
        <p:nvSpPr>
          <p:cNvPr id="22" name="Text Box 14"/>
          <p:cNvSpPr txBox="1">
            <a:spLocks noChangeArrowheads="1"/>
          </p:cNvSpPr>
          <p:nvPr/>
        </p:nvSpPr>
        <p:spPr bwMode="auto">
          <a:xfrm>
            <a:off x="4511045" y="2944963"/>
            <a:ext cx="14173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Square it</a:t>
            </a:r>
            <a:endParaRPr lang="en-GB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 Box 18"/>
          <p:cNvSpPr txBox="1">
            <a:spLocks noChangeArrowheads="1"/>
          </p:cNvSpPr>
          <p:nvPr/>
        </p:nvSpPr>
        <p:spPr bwMode="auto">
          <a:xfrm>
            <a:off x="5831874" y="2927627"/>
            <a:ext cx="79220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solidFill>
                  <a:srgbClr val="00B0F0"/>
                </a:solidFill>
              </a:rPr>
              <a:t>= 36</a:t>
            </a:r>
          </a:p>
        </p:txBody>
      </p:sp>
      <p:sp>
        <p:nvSpPr>
          <p:cNvPr id="24" name="Text Box 14"/>
          <p:cNvSpPr txBox="1">
            <a:spLocks noChangeArrowheads="1"/>
          </p:cNvSpPr>
          <p:nvPr/>
        </p:nvSpPr>
        <p:spPr bwMode="auto">
          <a:xfrm>
            <a:off x="355248" y="3313106"/>
            <a:ext cx="781976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If we add </a:t>
            </a:r>
            <a:r>
              <a:rPr lang="en-GB" dirty="0">
                <a:solidFill>
                  <a:srgbClr val="00B0F0"/>
                </a:solidFill>
              </a:rPr>
              <a:t>36</a:t>
            </a:r>
            <a:r>
              <a:rPr lang="en-GB" dirty="0"/>
              <a:t> in both sides the equation does not change</a:t>
            </a:r>
            <a:endParaRPr lang="en-GB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Text Box 15"/>
          <p:cNvSpPr txBox="1">
            <a:spLocks noChangeArrowheads="1"/>
          </p:cNvSpPr>
          <p:nvPr/>
        </p:nvSpPr>
        <p:spPr bwMode="auto">
          <a:xfrm>
            <a:off x="3325198" y="3681031"/>
            <a:ext cx="329888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latin typeface="Times New Roman" panose="02020603050405020304" pitchFamily="18" charset="0"/>
              </a:rPr>
              <a:t>x</a:t>
            </a:r>
            <a:r>
              <a:rPr lang="en-GB" baseline="30000" dirty="0"/>
              <a:t>2</a:t>
            </a:r>
            <a:r>
              <a:rPr lang="en-GB" dirty="0"/>
              <a:t> </a:t>
            </a:r>
            <a:r>
              <a:rPr lang="en-GB" dirty="0">
                <a:sym typeface="Symbol" panose="05050102010706020507" pitchFamily="18" charset="2"/>
              </a:rPr>
              <a:t>–</a:t>
            </a:r>
            <a:r>
              <a:rPr lang="en-GB" dirty="0"/>
              <a:t> </a:t>
            </a:r>
            <a:r>
              <a:rPr lang="en-GB" dirty="0">
                <a:solidFill>
                  <a:srgbClr val="FF0000"/>
                </a:solidFill>
              </a:rPr>
              <a:t>12</a:t>
            </a:r>
            <a:r>
              <a:rPr lang="en-GB" i="1" dirty="0">
                <a:latin typeface="Times New Roman" panose="02020603050405020304" pitchFamily="18" charset="0"/>
              </a:rPr>
              <a:t>x</a:t>
            </a:r>
            <a:r>
              <a:rPr lang="en-GB" dirty="0"/>
              <a:t> </a:t>
            </a:r>
            <a:r>
              <a:rPr lang="en-GB" dirty="0">
                <a:solidFill>
                  <a:srgbClr val="00B0F0"/>
                </a:solidFill>
              </a:rPr>
              <a:t>+</a:t>
            </a:r>
            <a:r>
              <a:rPr lang="en-GB" dirty="0"/>
              <a:t> </a:t>
            </a:r>
            <a:r>
              <a:rPr lang="en-GB" dirty="0">
                <a:solidFill>
                  <a:srgbClr val="00B0F0"/>
                </a:solidFill>
              </a:rPr>
              <a:t>36 </a:t>
            </a:r>
            <a:r>
              <a:rPr lang="en-GB" dirty="0"/>
              <a:t>= 5 </a:t>
            </a:r>
            <a:r>
              <a:rPr lang="en-GB" dirty="0">
                <a:solidFill>
                  <a:srgbClr val="00B0F0"/>
                </a:solidFill>
              </a:rPr>
              <a:t>+</a:t>
            </a:r>
            <a:r>
              <a:rPr lang="en-GB" dirty="0"/>
              <a:t> </a:t>
            </a:r>
            <a:r>
              <a:rPr lang="en-GB" dirty="0">
                <a:solidFill>
                  <a:srgbClr val="00B0F0"/>
                </a:solidFill>
              </a:rPr>
              <a:t>36</a:t>
            </a:r>
          </a:p>
        </p:txBody>
      </p:sp>
      <p:sp>
        <p:nvSpPr>
          <p:cNvPr id="40" name="Text Box 15"/>
          <p:cNvSpPr txBox="1">
            <a:spLocks noChangeArrowheads="1"/>
          </p:cNvSpPr>
          <p:nvPr/>
        </p:nvSpPr>
        <p:spPr bwMode="auto">
          <a:xfrm>
            <a:off x="3356576" y="4359798"/>
            <a:ext cx="262456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latin typeface="Times New Roman" panose="02020603050405020304" pitchFamily="18" charset="0"/>
              </a:rPr>
              <a:t>x</a:t>
            </a:r>
            <a:r>
              <a:rPr lang="en-GB" baseline="30000" dirty="0"/>
              <a:t>2</a:t>
            </a:r>
            <a:r>
              <a:rPr lang="en-GB" dirty="0"/>
              <a:t> </a:t>
            </a:r>
            <a:r>
              <a:rPr lang="en-GB" dirty="0">
                <a:sym typeface="Symbol" panose="05050102010706020507" pitchFamily="18" charset="2"/>
              </a:rPr>
              <a:t>–</a:t>
            </a:r>
            <a:r>
              <a:rPr lang="en-GB" dirty="0"/>
              <a:t> </a:t>
            </a:r>
            <a:r>
              <a:rPr lang="en-GB" dirty="0">
                <a:solidFill>
                  <a:srgbClr val="FF0000"/>
                </a:solidFill>
              </a:rPr>
              <a:t>12</a:t>
            </a:r>
            <a:r>
              <a:rPr lang="en-GB" i="1" dirty="0">
                <a:latin typeface="Times New Roman" panose="02020603050405020304" pitchFamily="18" charset="0"/>
              </a:rPr>
              <a:t>x</a:t>
            </a:r>
            <a:r>
              <a:rPr lang="en-GB" dirty="0"/>
              <a:t> </a:t>
            </a:r>
            <a:r>
              <a:rPr lang="en-GB" dirty="0">
                <a:solidFill>
                  <a:srgbClr val="00B0F0"/>
                </a:solidFill>
              </a:rPr>
              <a:t>+</a:t>
            </a:r>
            <a:r>
              <a:rPr lang="en-GB" dirty="0"/>
              <a:t> </a:t>
            </a:r>
            <a:r>
              <a:rPr lang="en-GB" dirty="0">
                <a:solidFill>
                  <a:srgbClr val="00B0F0"/>
                </a:solidFill>
              </a:rPr>
              <a:t>36 </a:t>
            </a:r>
            <a:r>
              <a:rPr lang="en-GB" dirty="0"/>
              <a:t>= 41</a:t>
            </a:r>
          </a:p>
        </p:txBody>
      </p:sp>
      <p:sp>
        <p:nvSpPr>
          <p:cNvPr id="2" name="Rectangle 1"/>
          <p:cNvSpPr/>
          <p:nvPr/>
        </p:nvSpPr>
        <p:spPr>
          <a:xfrm>
            <a:off x="355248" y="4014363"/>
            <a:ext cx="71673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we have a “perfect square trinomial” on the left</a:t>
            </a:r>
          </a:p>
        </p:txBody>
      </p:sp>
      <p:sp>
        <p:nvSpPr>
          <p:cNvPr id="43" name="Rectangle 4"/>
          <p:cNvSpPr txBox="1">
            <a:spLocks noChangeArrowheads="1"/>
          </p:cNvSpPr>
          <p:nvPr/>
        </p:nvSpPr>
        <p:spPr>
          <a:xfrm>
            <a:off x="71438" y="152400"/>
            <a:ext cx="8129588" cy="50323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000" b="1" dirty="0"/>
              <a:t>Solving quadratics by completing the square</a:t>
            </a:r>
          </a:p>
        </p:txBody>
      </p:sp>
      <p:sp>
        <p:nvSpPr>
          <p:cNvPr id="41" name="Rectangle 40">
            <a:hlinkClick r:id="rId7"/>
            <a:extLst>
              <a:ext uri="{FF2B5EF4-FFF2-40B4-BE49-F238E27FC236}">
                <a16:creationId xmlns:a16="http://schemas.microsoft.com/office/drawing/2014/main" id="{20FF79C5-430F-419E-BE47-71539F08F9FE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 41">
            <a:hlinkClick r:id="rId7"/>
            <a:extLst>
              <a:ext uri="{FF2B5EF4-FFF2-40B4-BE49-F238E27FC236}">
                <a16:creationId xmlns:a16="http://schemas.microsoft.com/office/drawing/2014/main" id="{6CB48182-CA09-4A2D-8BE8-DE97836829DB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2413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3118" grpId="0"/>
      <p:bldP spid="303119" grpId="0"/>
      <p:bldP spid="25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19" grpId="0"/>
      <p:bldP spid="20" grpId="0"/>
      <p:bldP spid="21" grpId="0"/>
      <p:bldP spid="22" grpId="0"/>
      <p:bldP spid="23" grpId="0"/>
      <p:bldP spid="24" grpId="0"/>
      <p:bldP spid="39" grpId="0"/>
      <p:bldP spid="40" grpId="0"/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131" name="Rectangle 19"/>
          <p:cNvSpPr>
            <a:spLocks noChangeArrowheads="1"/>
          </p:cNvSpPr>
          <p:nvPr/>
        </p:nvSpPr>
        <p:spPr bwMode="auto">
          <a:xfrm>
            <a:off x="4354228" y="2002988"/>
            <a:ext cx="186942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latin typeface="Times New Roman" panose="02020603050405020304" pitchFamily="18" charset="0"/>
              </a:rPr>
              <a:t>x</a:t>
            </a:r>
            <a:r>
              <a:rPr lang="en-GB" baseline="30000" dirty="0"/>
              <a:t>2</a:t>
            </a:r>
            <a:r>
              <a:rPr lang="en-GB" dirty="0"/>
              <a:t> + 8</a:t>
            </a:r>
            <a:r>
              <a:rPr lang="en-GB" i="1" dirty="0">
                <a:latin typeface="Times New Roman" panose="02020603050405020304" pitchFamily="18" charset="0"/>
              </a:rPr>
              <a:t>x</a:t>
            </a:r>
            <a:r>
              <a:rPr lang="en-GB" dirty="0"/>
              <a:t> = – 5</a:t>
            </a:r>
          </a:p>
        </p:txBody>
      </p:sp>
      <p:sp>
        <p:nvSpPr>
          <p:cNvPr id="346132" name="Text Box 20"/>
          <p:cNvSpPr txBox="1">
            <a:spLocks noChangeArrowheads="1"/>
          </p:cNvSpPr>
          <p:nvPr/>
        </p:nvSpPr>
        <p:spPr bwMode="auto">
          <a:xfrm>
            <a:off x="553885" y="2373039"/>
            <a:ext cx="624562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Completing the square on the left-hand side,</a:t>
            </a:r>
          </a:p>
        </p:txBody>
      </p:sp>
      <p:sp>
        <p:nvSpPr>
          <p:cNvPr id="346133" name="Rectangle 21"/>
          <p:cNvSpPr>
            <a:spLocks noChangeArrowheads="1"/>
          </p:cNvSpPr>
          <p:nvPr/>
        </p:nvSpPr>
        <p:spPr bwMode="auto">
          <a:xfrm>
            <a:off x="3735894" y="3170362"/>
            <a:ext cx="244611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latin typeface="Times New Roman" panose="02020603050405020304" pitchFamily="18" charset="0"/>
              </a:rPr>
              <a:t>x</a:t>
            </a:r>
            <a:r>
              <a:rPr lang="en-GB" baseline="30000" dirty="0"/>
              <a:t>2</a:t>
            </a:r>
            <a:r>
              <a:rPr lang="en-GB" dirty="0"/>
              <a:t> + 8</a:t>
            </a:r>
            <a:r>
              <a:rPr lang="en-GB" i="1" dirty="0">
                <a:latin typeface="Times New Roman" panose="02020603050405020304" pitchFamily="18" charset="0"/>
              </a:rPr>
              <a:t>x </a:t>
            </a:r>
            <a:r>
              <a:rPr lang="en-GB" dirty="0"/>
              <a:t>+ 16 = 11</a:t>
            </a:r>
          </a:p>
        </p:txBody>
      </p:sp>
      <p:sp>
        <p:nvSpPr>
          <p:cNvPr id="3094" name="Text Box 24"/>
          <p:cNvSpPr txBox="1">
            <a:spLocks noChangeArrowheads="1"/>
          </p:cNvSpPr>
          <p:nvPr/>
        </p:nvSpPr>
        <p:spPr bwMode="auto">
          <a:xfrm>
            <a:off x="787000" y="4114213"/>
            <a:ext cx="2143127" cy="322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dirty="0">
                <a:solidFill>
                  <a:srgbClr val="FF6600"/>
                </a:solidFill>
              </a:rPr>
              <a:t>square root both sides: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6138" name="Text Box 26"/>
              <p:cNvSpPr txBox="1">
                <a:spLocks noChangeArrowheads="1"/>
              </p:cNvSpPr>
              <p:nvPr/>
            </p:nvSpPr>
            <p:spPr bwMode="auto">
              <a:xfrm>
                <a:off x="2642487" y="5248645"/>
                <a:ext cx="1904817" cy="4976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i="1" dirty="0">
                    <a:latin typeface="Times New Roman" panose="02020603050405020304" pitchFamily="18" charset="0"/>
                  </a:rPr>
                  <a:t>x</a:t>
                </a:r>
                <a:r>
                  <a:rPr lang="en-GB" dirty="0"/>
                  <a:t> = –4 </a:t>
                </a:r>
                <a:r>
                  <a:rPr lang="en-GB" dirty="0">
                    <a:sym typeface="Symbol" panose="05050102010706020507" pitchFamily="18" charset="2"/>
                  </a:rPr>
                  <a:t>+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radPr>
                      <m:deg/>
                      <m:e>
                        <m: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11</m:t>
                        </m:r>
                      </m:e>
                    </m:rad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346138" name="Text 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642487" y="5248645"/>
                <a:ext cx="1904817" cy="497637"/>
              </a:xfrm>
              <a:prstGeom prst="rect">
                <a:avLst/>
              </a:prstGeom>
              <a:blipFill rotWithShape="0">
                <a:blip r:embed="rId3"/>
                <a:stretch>
                  <a:fillRect l="-4792" t="-2439" b="-2682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Group 38"/>
          <p:cNvGrpSpPr>
            <a:grpSpLocks/>
          </p:cNvGrpSpPr>
          <p:nvPr/>
        </p:nvGrpSpPr>
        <p:grpSpPr bwMode="auto">
          <a:xfrm>
            <a:off x="4559970" y="5235051"/>
            <a:ext cx="2487217" cy="497682"/>
            <a:chOff x="2820" y="3342"/>
            <a:chExt cx="2089" cy="418"/>
          </a:xfrm>
        </p:grpSpPr>
        <p:sp>
          <p:nvSpPr>
            <p:cNvPr id="3092" name="Text Box 27"/>
            <p:cNvSpPr txBox="1">
              <a:spLocks noChangeArrowheads="1"/>
            </p:cNvSpPr>
            <p:nvPr/>
          </p:nvSpPr>
          <p:spPr bwMode="auto">
            <a:xfrm>
              <a:off x="2820" y="3342"/>
              <a:ext cx="385" cy="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/>
                <a:t>or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93" name="Text Box 28"/>
                <p:cNvSpPr txBox="1">
                  <a:spLocks noChangeArrowheads="1"/>
                </p:cNvSpPr>
                <p:nvPr/>
              </p:nvSpPr>
              <p:spPr bwMode="auto">
                <a:xfrm>
                  <a:off x="3316" y="3342"/>
                  <a:ext cx="1593" cy="41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r>
                    <a:rPr lang="en-GB" i="1" dirty="0">
                      <a:latin typeface="Times New Roman" panose="02020603050405020304" pitchFamily="18" charset="0"/>
                    </a:rPr>
                    <a:t>x</a:t>
                  </a:r>
                  <a:r>
                    <a:rPr lang="en-GB" dirty="0"/>
                    <a:t> = –4 </a:t>
                  </a:r>
                  <a:r>
                    <a:rPr lang="en-GB" dirty="0">
                      <a:sym typeface="Symbol" panose="05050102010706020507" pitchFamily="18" charset="2"/>
                    </a:rPr>
                    <a:t>– </a:t>
                  </a:r>
                  <a14:m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radPr>
                        <m:deg/>
                        <m:e>
                          <m:r>
                            <a:rPr lang="en-US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11</m:t>
                          </m:r>
                        </m:e>
                      </m:rad>
                    </m:oMath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3093" name="Text Box 2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16" y="3342"/>
                  <a:ext cx="1593" cy="418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 l="-5145" t="-2469" b="-28395"/>
                  </a:stretch>
                </a:blipFill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3089" name="Rectangle 34"/>
          <p:cNvSpPr>
            <a:spLocks noChangeArrowheads="1"/>
          </p:cNvSpPr>
          <p:nvPr/>
        </p:nvSpPr>
        <p:spPr bwMode="auto">
          <a:xfrm>
            <a:off x="787199" y="3727851"/>
            <a:ext cx="3567029" cy="322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dirty="0">
                <a:solidFill>
                  <a:srgbClr val="FF6600"/>
                </a:solidFill>
              </a:rPr>
              <a:t>Factorising</a:t>
            </a:r>
            <a:r>
              <a:rPr lang="en-US" sz="1500" dirty="0">
                <a:solidFill>
                  <a:srgbClr val="FF6600"/>
                </a:solidFill>
              </a:rPr>
              <a:t> the perfect square trinomial:</a:t>
            </a:r>
            <a:endParaRPr lang="en-GB" sz="1500" dirty="0">
              <a:solidFill>
                <a:srgbClr val="FF6600"/>
              </a:solidFill>
            </a:endParaRPr>
          </a:p>
        </p:txBody>
      </p:sp>
      <p:sp>
        <p:nvSpPr>
          <p:cNvPr id="25" name="Text Box 14"/>
          <p:cNvSpPr txBox="1">
            <a:spLocks noChangeArrowheads="1"/>
          </p:cNvSpPr>
          <p:nvPr/>
        </p:nvSpPr>
        <p:spPr bwMode="auto">
          <a:xfrm>
            <a:off x="555217" y="815603"/>
            <a:ext cx="417454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Solve the quadratic equation,</a:t>
            </a:r>
          </a:p>
        </p:txBody>
      </p:sp>
      <p:sp>
        <p:nvSpPr>
          <p:cNvPr id="26" name="Text Box 15"/>
          <p:cNvSpPr txBox="1">
            <a:spLocks noChangeArrowheads="1"/>
          </p:cNvSpPr>
          <p:nvPr/>
        </p:nvSpPr>
        <p:spPr bwMode="auto">
          <a:xfrm>
            <a:off x="3782615" y="1219574"/>
            <a:ext cx="221887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latin typeface="Times New Roman" panose="02020603050405020304" pitchFamily="18" charset="0"/>
              </a:rPr>
              <a:t>x</a:t>
            </a:r>
            <a:r>
              <a:rPr lang="en-GB" baseline="30000" dirty="0"/>
              <a:t>2</a:t>
            </a:r>
            <a:r>
              <a:rPr lang="en-GB" dirty="0"/>
              <a:t> + 8</a:t>
            </a:r>
            <a:r>
              <a:rPr lang="en-GB" i="1" dirty="0">
                <a:latin typeface="Times New Roman" panose="02020603050405020304" pitchFamily="18" charset="0"/>
              </a:rPr>
              <a:t>x</a:t>
            </a:r>
            <a:r>
              <a:rPr lang="en-GB" dirty="0"/>
              <a:t> + 5 = 0 </a:t>
            </a:r>
          </a:p>
        </p:txBody>
      </p:sp>
      <p:sp>
        <p:nvSpPr>
          <p:cNvPr id="27" name="Text Box 20"/>
          <p:cNvSpPr txBox="1">
            <a:spLocks noChangeArrowheads="1"/>
          </p:cNvSpPr>
          <p:nvPr/>
        </p:nvSpPr>
        <p:spPr bwMode="auto">
          <a:xfrm>
            <a:off x="490626" y="1603716"/>
            <a:ext cx="862287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Rearranging to leave all the terms with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dirty="0"/>
              <a:t> on the left-hand side,</a:t>
            </a:r>
          </a:p>
        </p:txBody>
      </p:sp>
      <p:sp>
        <p:nvSpPr>
          <p:cNvPr id="28" name="Rectangle 19"/>
          <p:cNvSpPr>
            <a:spLocks noChangeArrowheads="1"/>
          </p:cNvSpPr>
          <p:nvPr/>
        </p:nvSpPr>
        <p:spPr bwMode="auto">
          <a:xfrm>
            <a:off x="3716058" y="2780011"/>
            <a:ext cx="32464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latin typeface="Times New Roman" panose="02020603050405020304" pitchFamily="18" charset="0"/>
              </a:rPr>
              <a:t>x</a:t>
            </a:r>
            <a:r>
              <a:rPr lang="en-GB" baseline="30000" dirty="0"/>
              <a:t>2</a:t>
            </a:r>
            <a:r>
              <a:rPr lang="en-GB" dirty="0"/>
              <a:t> + 8</a:t>
            </a:r>
            <a:r>
              <a:rPr lang="en-GB" i="1" dirty="0">
                <a:latin typeface="Times New Roman" panose="02020603050405020304" pitchFamily="18" charset="0"/>
              </a:rPr>
              <a:t>x </a:t>
            </a:r>
            <a:r>
              <a:rPr lang="en-GB" dirty="0">
                <a:solidFill>
                  <a:srgbClr val="00B0F0"/>
                </a:solidFill>
              </a:rPr>
              <a:t>+ 16 </a:t>
            </a:r>
            <a:r>
              <a:rPr lang="en-GB" dirty="0"/>
              <a:t>= – 5 </a:t>
            </a:r>
            <a:r>
              <a:rPr lang="en-GB" dirty="0">
                <a:solidFill>
                  <a:srgbClr val="00B0F0"/>
                </a:solidFill>
              </a:rPr>
              <a:t>+ 16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 Box 20"/>
              <p:cNvSpPr txBox="1">
                <a:spLocks noChangeArrowheads="1"/>
              </p:cNvSpPr>
              <p:nvPr/>
            </p:nvSpPr>
            <p:spPr bwMode="auto">
              <a:xfrm>
                <a:off x="4794663" y="4459136"/>
                <a:ext cx="1893595" cy="4976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i="1" dirty="0">
                    <a:latin typeface="Times New Roman" panose="02020603050405020304" pitchFamily="18" charset="0"/>
                  </a:rPr>
                  <a:t>x</a:t>
                </a:r>
                <a:r>
                  <a:rPr lang="en-GB" dirty="0"/>
                  <a:t> = – 4 </a:t>
                </a:r>
                <a:r>
                  <a:rPr lang="en-US" dirty="0">
                    <a:sym typeface="Symbol" panose="05050102010706020507" pitchFamily="18" charset="2"/>
                  </a:rPr>
                  <a:t>±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radPr>
                      <m:deg/>
                      <m:e>
                        <m: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11</m:t>
                        </m:r>
                      </m:e>
                    </m:rad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29" name="Text 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794663" y="4459136"/>
                <a:ext cx="1893595" cy="497637"/>
              </a:xfrm>
              <a:prstGeom prst="rect">
                <a:avLst/>
              </a:prstGeom>
              <a:blipFill rotWithShape="0">
                <a:blip r:embed="rId5"/>
                <a:stretch>
                  <a:fillRect l="-5161" t="-2439" b="-2682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 Box 27"/>
          <p:cNvSpPr txBox="1">
            <a:spLocks noChangeArrowheads="1"/>
          </p:cNvSpPr>
          <p:nvPr/>
        </p:nvSpPr>
        <p:spPr bwMode="auto">
          <a:xfrm>
            <a:off x="781305" y="4469851"/>
            <a:ext cx="1715534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dirty="0">
                <a:solidFill>
                  <a:srgbClr val="FF6600"/>
                </a:solidFill>
              </a:rPr>
              <a:t>Rearranging for </a:t>
            </a:r>
            <a:r>
              <a:rPr lang="en-GB" sz="15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1500" dirty="0">
                <a:solidFill>
                  <a:srgbClr val="FF6600"/>
                </a:solidFill>
              </a:rPr>
              <a:t>:</a:t>
            </a:r>
          </a:p>
        </p:txBody>
      </p:sp>
      <p:sp>
        <p:nvSpPr>
          <p:cNvPr id="23" name="Rectangle 4"/>
          <p:cNvSpPr txBox="1">
            <a:spLocks noChangeArrowheads="1"/>
          </p:cNvSpPr>
          <p:nvPr/>
        </p:nvSpPr>
        <p:spPr>
          <a:xfrm>
            <a:off x="71438" y="264558"/>
            <a:ext cx="8129588" cy="50323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000" b="1" dirty="0"/>
              <a:t>Solving quadratics by completing the square</a:t>
            </a:r>
          </a:p>
        </p:txBody>
      </p:sp>
      <p:sp>
        <p:nvSpPr>
          <p:cNvPr id="31" name="Text Box 14"/>
          <p:cNvSpPr txBox="1">
            <a:spLocks noChangeArrowheads="1"/>
          </p:cNvSpPr>
          <p:nvPr/>
        </p:nvSpPr>
        <p:spPr bwMode="auto">
          <a:xfrm>
            <a:off x="553885" y="2867687"/>
            <a:ext cx="3063374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dirty="0">
                <a:solidFill>
                  <a:srgbClr val="FF6600"/>
                </a:solidFill>
              </a:rPr>
              <a:t>Halve the coefficient of x, square it and add to both sides</a:t>
            </a:r>
          </a:p>
        </p:txBody>
      </p:sp>
      <p:sp>
        <p:nvSpPr>
          <p:cNvPr id="32" name="Rectangle 22"/>
          <p:cNvSpPr>
            <a:spLocks noChangeArrowheads="1"/>
          </p:cNvSpPr>
          <p:nvPr/>
        </p:nvSpPr>
        <p:spPr bwMode="auto">
          <a:xfrm>
            <a:off x="4351447" y="3652543"/>
            <a:ext cx="183056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(</a:t>
            </a:r>
            <a:r>
              <a:rPr lang="en-GB" i="1" dirty="0">
                <a:latin typeface="Times New Roman" panose="02020603050405020304" pitchFamily="18" charset="0"/>
              </a:rPr>
              <a:t>x</a:t>
            </a:r>
            <a:r>
              <a:rPr lang="en-GB" dirty="0"/>
              <a:t> + 4)</a:t>
            </a:r>
            <a:r>
              <a:rPr lang="en-GB" baseline="30000" dirty="0"/>
              <a:t>2</a:t>
            </a:r>
            <a:r>
              <a:rPr lang="en-GB" dirty="0"/>
              <a:t> = 11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 Box 25"/>
              <p:cNvSpPr txBox="1">
                <a:spLocks noChangeArrowheads="1"/>
              </p:cNvSpPr>
              <p:nvPr/>
            </p:nvSpPr>
            <p:spPr bwMode="auto">
              <a:xfrm>
                <a:off x="4436268" y="4073727"/>
                <a:ext cx="1901611" cy="4976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i="1" dirty="0">
                    <a:latin typeface="Times New Roman" panose="02020603050405020304" pitchFamily="18" charset="0"/>
                  </a:rPr>
                  <a:t>x</a:t>
                </a:r>
                <a:r>
                  <a:rPr lang="en-GB" dirty="0"/>
                  <a:t> + 4 = </a:t>
                </a:r>
                <a:r>
                  <a:rPr lang="en-US" dirty="0">
                    <a:sym typeface="Symbol" panose="05050102010706020507" pitchFamily="18" charset="2"/>
                  </a:rPr>
                  <a:t>±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11</m:t>
                        </m:r>
                      </m:e>
                    </m:rad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33" name="Text 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436268" y="4073727"/>
                <a:ext cx="1901611" cy="497637"/>
              </a:xfrm>
              <a:prstGeom prst="rect">
                <a:avLst/>
              </a:prstGeom>
              <a:blipFill rotWithShape="0">
                <a:blip r:embed="rId6"/>
                <a:stretch>
                  <a:fillRect l="-5128" t="-2439" b="-2682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Rectangle 20">
            <a:hlinkClick r:id="rId7"/>
            <a:extLst>
              <a:ext uri="{FF2B5EF4-FFF2-40B4-BE49-F238E27FC236}">
                <a16:creationId xmlns:a16="http://schemas.microsoft.com/office/drawing/2014/main" id="{C33B736D-699D-47E0-B02D-B07DD7AF2484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>
            <a:hlinkClick r:id="rId7"/>
            <a:extLst>
              <a:ext uri="{FF2B5EF4-FFF2-40B4-BE49-F238E27FC236}">
                <a16:creationId xmlns:a16="http://schemas.microsoft.com/office/drawing/2014/main" id="{E13B3D37-B11C-4EF3-973E-32491DFE53F0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8927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6131" grpId="0"/>
      <p:bldP spid="346132" grpId="0"/>
      <p:bldP spid="346133" grpId="0"/>
      <p:bldP spid="3094" grpId="0"/>
      <p:bldP spid="346138" grpId="0"/>
      <p:bldP spid="3089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131" name="Rectangle 19"/>
          <p:cNvSpPr>
            <a:spLocks noChangeArrowheads="1"/>
          </p:cNvSpPr>
          <p:nvPr/>
        </p:nvSpPr>
        <p:spPr bwMode="auto">
          <a:xfrm>
            <a:off x="7215239" y="1125793"/>
            <a:ext cx="16129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latin typeface="Times New Roman" panose="02020603050405020304" pitchFamily="18" charset="0"/>
              </a:rPr>
              <a:t>x</a:t>
            </a:r>
            <a:r>
              <a:rPr lang="en-GB" baseline="30000" dirty="0"/>
              <a:t>2</a:t>
            </a:r>
            <a:r>
              <a:rPr lang="en-GB" dirty="0"/>
              <a:t> + 3</a:t>
            </a:r>
            <a:r>
              <a:rPr lang="en-GB" i="1" dirty="0">
                <a:latin typeface="Times New Roman" panose="02020603050405020304" pitchFamily="18" charset="0"/>
              </a:rPr>
              <a:t>x</a:t>
            </a:r>
            <a:r>
              <a:rPr lang="en-GB" dirty="0"/>
              <a:t> = 2</a:t>
            </a:r>
          </a:p>
        </p:txBody>
      </p:sp>
      <p:sp>
        <p:nvSpPr>
          <p:cNvPr id="346132" name="Text Box 20"/>
          <p:cNvSpPr txBox="1">
            <a:spLocks noChangeArrowheads="1"/>
          </p:cNvSpPr>
          <p:nvPr/>
        </p:nvSpPr>
        <p:spPr bwMode="auto">
          <a:xfrm>
            <a:off x="326022" y="1505394"/>
            <a:ext cx="624562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Completing the square on the left-hand side,</a:t>
            </a:r>
          </a:p>
        </p:txBody>
      </p:sp>
      <p:sp>
        <p:nvSpPr>
          <p:cNvPr id="3094" name="Text Box 24"/>
          <p:cNvSpPr txBox="1">
            <a:spLocks noChangeArrowheads="1"/>
          </p:cNvSpPr>
          <p:nvPr/>
        </p:nvSpPr>
        <p:spPr bwMode="auto">
          <a:xfrm>
            <a:off x="381225" y="4795331"/>
            <a:ext cx="278954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2000" dirty="0">
                <a:solidFill>
                  <a:srgbClr val="FF6600"/>
                </a:solidFill>
              </a:rPr>
              <a:t>square root both sides:</a:t>
            </a:r>
          </a:p>
        </p:txBody>
      </p:sp>
      <p:sp>
        <p:nvSpPr>
          <p:cNvPr id="3092" name="Text Box 27"/>
          <p:cNvSpPr txBox="1">
            <a:spLocks noChangeArrowheads="1"/>
          </p:cNvSpPr>
          <p:nvPr/>
        </p:nvSpPr>
        <p:spPr bwMode="auto">
          <a:xfrm>
            <a:off x="4842102" y="5926760"/>
            <a:ext cx="389334" cy="369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dirty="0"/>
              <a:t>or</a:t>
            </a:r>
          </a:p>
        </p:txBody>
      </p:sp>
      <p:sp>
        <p:nvSpPr>
          <p:cNvPr id="3089" name="Rectangle 34"/>
          <p:cNvSpPr>
            <a:spLocks noChangeArrowheads="1"/>
          </p:cNvSpPr>
          <p:nvPr/>
        </p:nvSpPr>
        <p:spPr bwMode="auto">
          <a:xfrm>
            <a:off x="385457" y="4225378"/>
            <a:ext cx="468429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2000" dirty="0">
                <a:solidFill>
                  <a:srgbClr val="FF6600"/>
                </a:solidFill>
              </a:rPr>
              <a:t>Factorising</a:t>
            </a:r>
            <a:r>
              <a:rPr lang="en-US" sz="2000" dirty="0">
                <a:solidFill>
                  <a:srgbClr val="FF6600"/>
                </a:solidFill>
              </a:rPr>
              <a:t> the perfect square trinomial:</a:t>
            </a:r>
            <a:endParaRPr lang="en-GB" sz="2000" dirty="0">
              <a:solidFill>
                <a:srgbClr val="FF6600"/>
              </a:solidFill>
            </a:endParaRPr>
          </a:p>
        </p:txBody>
      </p:sp>
      <p:sp>
        <p:nvSpPr>
          <p:cNvPr id="25" name="Text Box 14"/>
          <p:cNvSpPr txBox="1">
            <a:spLocks noChangeArrowheads="1"/>
          </p:cNvSpPr>
          <p:nvPr/>
        </p:nvSpPr>
        <p:spPr bwMode="auto">
          <a:xfrm>
            <a:off x="326022" y="742913"/>
            <a:ext cx="417454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Solve the quadratic equation,</a:t>
            </a:r>
          </a:p>
        </p:txBody>
      </p:sp>
      <p:sp>
        <p:nvSpPr>
          <p:cNvPr id="26" name="Text Box 15"/>
          <p:cNvSpPr txBox="1">
            <a:spLocks noChangeArrowheads="1"/>
          </p:cNvSpPr>
          <p:nvPr/>
        </p:nvSpPr>
        <p:spPr bwMode="auto">
          <a:xfrm>
            <a:off x="4609397" y="742913"/>
            <a:ext cx="221086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latin typeface="Times New Roman" panose="02020603050405020304" pitchFamily="18" charset="0"/>
              </a:rPr>
              <a:t>x</a:t>
            </a:r>
            <a:r>
              <a:rPr lang="en-GB" baseline="30000" dirty="0"/>
              <a:t>2</a:t>
            </a:r>
            <a:r>
              <a:rPr lang="en-GB" dirty="0"/>
              <a:t> + 3</a:t>
            </a:r>
            <a:r>
              <a:rPr lang="en-GB" i="1" dirty="0">
                <a:latin typeface="Times New Roman" panose="02020603050405020304" pitchFamily="18" charset="0"/>
              </a:rPr>
              <a:t>x</a:t>
            </a:r>
            <a:r>
              <a:rPr lang="en-GB" dirty="0"/>
              <a:t> – 2 = 0 </a:t>
            </a:r>
          </a:p>
        </p:txBody>
      </p:sp>
      <p:sp>
        <p:nvSpPr>
          <p:cNvPr id="27" name="Text Box 20"/>
          <p:cNvSpPr txBox="1">
            <a:spLocks noChangeArrowheads="1"/>
          </p:cNvSpPr>
          <p:nvPr/>
        </p:nvSpPr>
        <p:spPr bwMode="auto">
          <a:xfrm>
            <a:off x="71438" y="1154969"/>
            <a:ext cx="716040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2000" dirty="0">
                <a:solidFill>
                  <a:srgbClr val="FF6600"/>
                </a:solidFill>
              </a:rPr>
              <a:t>Rearranging to leave all the terms with x on the left-hand side,</a:t>
            </a:r>
          </a:p>
        </p:txBody>
      </p:sp>
      <p:sp>
        <p:nvSpPr>
          <p:cNvPr id="28" name="Rectangle 19"/>
          <p:cNvSpPr>
            <a:spLocks noChangeArrowheads="1"/>
          </p:cNvSpPr>
          <p:nvPr/>
        </p:nvSpPr>
        <p:spPr bwMode="auto">
          <a:xfrm>
            <a:off x="1216677" y="3145842"/>
            <a:ext cx="24737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latin typeface="Times New Roman" panose="02020603050405020304" pitchFamily="18" charset="0"/>
              </a:rPr>
              <a:t>x</a:t>
            </a:r>
            <a:r>
              <a:rPr lang="en-GB" baseline="30000" dirty="0"/>
              <a:t>2</a:t>
            </a:r>
            <a:r>
              <a:rPr lang="en-GB" dirty="0"/>
              <a:t> + 3</a:t>
            </a:r>
            <a:r>
              <a:rPr lang="en-GB" i="1" dirty="0">
                <a:latin typeface="Times New Roman" panose="02020603050405020304" pitchFamily="18" charset="0"/>
              </a:rPr>
              <a:t>x </a:t>
            </a:r>
            <a:r>
              <a:rPr lang="en-GB" dirty="0"/>
              <a:t>+     = 2 +</a:t>
            </a:r>
          </a:p>
        </p:txBody>
      </p:sp>
      <p:sp>
        <p:nvSpPr>
          <p:cNvPr id="30" name="Text Box 27"/>
          <p:cNvSpPr txBox="1">
            <a:spLocks noChangeArrowheads="1"/>
          </p:cNvSpPr>
          <p:nvPr/>
        </p:nvSpPr>
        <p:spPr bwMode="auto">
          <a:xfrm>
            <a:off x="432611" y="5269657"/>
            <a:ext cx="222048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2000" dirty="0">
                <a:solidFill>
                  <a:srgbClr val="FF6600"/>
                </a:solidFill>
              </a:rPr>
              <a:t>Rearranging for </a:t>
            </a:r>
            <a:r>
              <a:rPr lang="en-GB" sz="20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000" dirty="0">
                <a:solidFill>
                  <a:srgbClr val="FF6600"/>
                </a:solidFill>
              </a:rPr>
              <a:t>:</a:t>
            </a:r>
          </a:p>
        </p:txBody>
      </p:sp>
      <p:sp>
        <p:nvSpPr>
          <p:cNvPr id="22" name="Text Box 16"/>
          <p:cNvSpPr txBox="1">
            <a:spLocks noChangeArrowheads="1"/>
          </p:cNvSpPr>
          <p:nvPr/>
        </p:nvSpPr>
        <p:spPr bwMode="auto">
          <a:xfrm>
            <a:off x="264769" y="1891456"/>
            <a:ext cx="8623246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2200" dirty="0"/>
              <a:t>Which number is  needed to have a perfect square trinomial on the left hand side? </a:t>
            </a:r>
          </a:p>
        </p:txBody>
      </p:sp>
      <p:sp>
        <p:nvSpPr>
          <p:cNvPr id="23" name="Text Box 14"/>
          <p:cNvSpPr txBox="1">
            <a:spLocks noChangeArrowheads="1"/>
          </p:cNvSpPr>
          <p:nvPr/>
        </p:nvSpPr>
        <p:spPr bwMode="auto">
          <a:xfrm>
            <a:off x="2276521" y="2267091"/>
            <a:ext cx="323973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2200" dirty="0"/>
              <a:t>Halve the coefficient of </a:t>
            </a:r>
            <a:r>
              <a:rPr lang="en-GB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31" name="Text Box 18"/>
          <p:cNvSpPr txBox="1">
            <a:spLocks noChangeArrowheads="1"/>
          </p:cNvSpPr>
          <p:nvPr/>
        </p:nvSpPr>
        <p:spPr bwMode="auto">
          <a:xfrm>
            <a:off x="5389296" y="2297359"/>
            <a:ext cx="364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=</a:t>
            </a:r>
          </a:p>
        </p:txBody>
      </p:sp>
      <p:sp>
        <p:nvSpPr>
          <p:cNvPr id="32" name="Text Box 14"/>
          <p:cNvSpPr txBox="1">
            <a:spLocks noChangeArrowheads="1"/>
          </p:cNvSpPr>
          <p:nvPr/>
        </p:nvSpPr>
        <p:spPr bwMode="auto">
          <a:xfrm>
            <a:off x="6723135" y="2264146"/>
            <a:ext cx="131478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2200" dirty="0"/>
              <a:t>Square it</a:t>
            </a:r>
            <a:endParaRPr lang="en-GB" sz="2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Text Box 18"/>
          <p:cNvSpPr txBox="1">
            <a:spLocks noChangeArrowheads="1"/>
          </p:cNvSpPr>
          <p:nvPr/>
        </p:nvSpPr>
        <p:spPr bwMode="auto">
          <a:xfrm>
            <a:off x="8095944" y="2267245"/>
            <a:ext cx="364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solidFill>
                  <a:srgbClr val="00B0F0"/>
                </a:solidFill>
              </a:rPr>
              <a:t>=</a:t>
            </a:r>
          </a:p>
        </p:txBody>
      </p:sp>
      <p:sp>
        <p:nvSpPr>
          <p:cNvPr id="39" name="Text Box 14"/>
          <p:cNvSpPr txBox="1">
            <a:spLocks noChangeArrowheads="1"/>
          </p:cNvSpPr>
          <p:nvPr/>
        </p:nvSpPr>
        <p:spPr bwMode="auto">
          <a:xfrm>
            <a:off x="432611" y="2665781"/>
            <a:ext cx="78165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If we add      in both sides the equation does not change</a:t>
            </a:r>
            <a:endParaRPr lang="en-GB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326022" y="3602392"/>
            <a:ext cx="71673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we have a “perfect square trinomial” on the left</a:t>
            </a:r>
          </a:p>
        </p:txBody>
      </p:sp>
      <p:sp>
        <p:nvSpPr>
          <p:cNvPr id="72" name="Rectangle 19"/>
          <p:cNvSpPr>
            <a:spLocks noChangeArrowheads="1"/>
          </p:cNvSpPr>
          <p:nvPr/>
        </p:nvSpPr>
        <p:spPr bwMode="auto">
          <a:xfrm>
            <a:off x="5077968" y="3130172"/>
            <a:ext cx="195277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latin typeface="Times New Roman" panose="02020603050405020304" pitchFamily="18" charset="0"/>
              </a:rPr>
              <a:t>x</a:t>
            </a:r>
            <a:r>
              <a:rPr lang="en-GB" baseline="30000" dirty="0"/>
              <a:t>2</a:t>
            </a:r>
            <a:r>
              <a:rPr lang="en-GB" dirty="0"/>
              <a:t> + 3</a:t>
            </a:r>
            <a:r>
              <a:rPr lang="en-GB" i="1" dirty="0">
                <a:latin typeface="Times New Roman" panose="02020603050405020304" pitchFamily="18" charset="0"/>
              </a:rPr>
              <a:t>x </a:t>
            </a:r>
            <a:r>
              <a:rPr lang="en-GB" dirty="0"/>
              <a:t>+     =</a:t>
            </a:r>
          </a:p>
        </p:txBody>
      </p:sp>
      <p:sp>
        <p:nvSpPr>
          <p:cNvPr id="87" name="Rectangle 4"/>
          <p:cNvSpPr txBox="1">
            <a:spLocks noChangeArrowheads="1"/>
          </p:cNvSpPr>
          <p:nvPr/>
        </p:nvSpPr>
        <p:spPr>
          <a:xfrm>
            <a:off x="71438" y="264558"/>
            <a:ext cx="8129588" cy="50323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000" b="1" dirty="0"/>
              <a:t>Solving quadratics by completing the square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710522" y="2188511"/>
                <a:ext cx="237244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1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n-GB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0522" y="2188511"/>
                <a:ext cx="237244" cy="51860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9" name="TextBox 88"/>
              <p:cNvSpPr txBox="1"/>
              <p:nvPr/>
            </p:nvSpPr>
            <p:spPr>
              <a:xfrm>
                <a:off x="8380221" y="2180610"/>
                <a:ext cx="237244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𝟗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en-GB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9" name="TextBox 8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0221" y="2180610"/>
                <a:ext cx="237244" cy="51860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0" name="TextBox 89"/>
              <p:cNvSpPr txBox="1"/>
              <p:nvPr/>
            </p:nvSpPr>
            <p:spPr>
              <a:xfrm>
                <a:off x="1873945" y="2643542"/>
                <a:ext cx="237244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𝟗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en-GB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90" name="TextBox 8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3945" y="2643542"/>
                <a:ext cx="237244" cy="51860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1" name="TextBox 90"/>
              <p:cNvSpPr txBox="1"/>
              <p:nvPr/>
            </p:nvSpPr>
            <p:spPr>
              <a:xfrm>
                <a:off x="2543784" y="3063095"/>
                <a:ext cx="237244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𝟗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en-GB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91" name="TextBox 9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3784" y="3063095"/>
                <a:ext cx="237244" cy="518604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2" name="TextBox 91"/>
              <p:cNvSpPr txBox="1"/>
              <p:nvPr/>
            </p:nvSpPr>
            <p:spPr>
              <a:xfrm>
                <a:off x="3672451" y="3057390"/>
                <a:ext cx="237244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𝟗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en-GB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92" name="TextBox 9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2451" y="3057390"/>
                <a:ext cx="237244" cy="518604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3" name="TextBox 92"/>
              <p:cNvSpPr txBox="1"/>
              <p:nvPr/>
            </p:nvSpPr>
            <p:spPr>
              <a:xfrm>
                <a:off x="6361668" y="3069432"/>
                <a:ext cx="237244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𝟗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en-GB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93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1668" y="3069432"/>
                <a:ext cx="237244" cy="518604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4" name="TextBox 93"/>
              <p:cNvSpPr txBox="1"/>
              <p:nvPr/>
            </p:nvSpPr>
            <p:spPr>
              <a:xfrm>
                <a:off x="6895933" y="3055752"/>
                <a:ext cx="375103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1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𝟏𝟕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en-GB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94" name="TextBox 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5933" y="3055752"/>
                <a:ext cx="375103" cy="518604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9" name="TextBox 98"/>
              <p:cNvSpPr txBox="1"/>
              <p:nvPr/>
            </p:nvSpPr>
            <p:spPr>
              <a:xfrm>
                <a:off x="5753498" y="3967975"/>
                <a:ext cx="1517275" cy="6770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b="0" i="1" smtClean="0">
                                      <a:solidFill>
                                        <a:srgbClr val="010066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solidFill>
                                        <a:srgbClr val="010066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solidFill>
                                        <a:srgbClr val="010066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0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17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9" name="TextBox 9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3498" y="3967975"/>
                <a:ext cx="1517275" cy="677045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6120189" y="4596576"/>
                <a:ext cx="1469826" cy="58144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±</m:t>
                          </m:r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17</m:t>
                              </m:r>
                            </m:e>
                          </m:rad>
                        </m:num>
                        <m:den>
                          <m:r>
                            <a:rPr lang="en-US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rgbClr val="010066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0189" y="4596576"/>
                <a:ext cx="1469826" cy="581441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1" name="TextBox 100"/>
              <p:cNvSpPr txBox="1"/>
              <p:nvPr/>
            </p:nvSpPr>
            <p:spPr>
              <a:xfrm>
                <a:off x="6541461" y="5120197"/>
                <a:ext cx="1469826" cy="58144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−3</m:t>
                          </m:r>
                          <m:r>
                            <a:rPr lang="en-US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±</m:t>
                          </m:r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17</m:t>
                              </m:r>
                            </m:e>
                          </m:rad>
                        </m:num>
                        <m:den>
                          <m:r>
                            <a:rPr lang="en-US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rgbClr val="010066"/>
                  </a:solidFill>
                </a:endParaRPr>
              </a:p>
            </p:txBody>
          </p:sp>
        </mc:Choice>
        <mc:Fallback xmlns="">
          <p:sp>
            <p:nvSpPr>
              <p:cNvPr id="101" name="TextBox 10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1461" y="5120197"/>
                <a:ext cx="1469826" cy="581441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2" name="TextBox 101"/>
              <p:cNvSpPr txBox="1"/>
              <p:nvPr/>
            </p:nvSpPr>
            <p:spPr>
              <a:xfrm>
                <a:off x="3059877" y="5772989"/>
                <a:ext cx="1469826" cy="58144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−3+</m:t>
                          </m:r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17</m:t>
                              </m:r>
                            </m:e>
                          </m:rad>
                        </m:num>
                        <m:den>
                          <m:r>
                            <a:rPr lang="en-US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rgbClr val="010066"/>
                  </a:solidFill>
                </a:endParaRPr>
              </a:p>
            </p:txBody>
          </p:sp>
        </mc:Choice>
        <mc:Fallback xmlns="">
          <p:sp>
            <p:nvSpPr>
              <p:cNvPr id="102" name="TextBox 10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9877" y="5772989"/>
                <a:ext cx="1469826" cy="581441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3" name="TextBox 102"/>
              <p:cNvSpPr txBox="1"/>
              <p:nvPr/>
            </p:nvSpPr>
            <p:spPr>
              <a:xfrm>
                <a:off x="5385276" y="5746280"/>
                <a:ext cx="1469826" cy="58144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−3−</m:t>
                          </m:r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17</m:t>
                              </m:r>
                            </m:e>
                          </m:rad>
                        </m:num>
                        <m:den>
                          <m:r>
                            <a:rPr lang="en-US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rgbClr val="010066"/>
                  </a:solidFill>
                </a:endParaRPr>
              </a:p>
            </p:txBody>
          </p:sp>
        </mc:Choice>
        <mc:Fallback xmlns="">
          <p:sp>
            <p:nvSpPr>
              <p:cNvPr id="103" name="TextBox 10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5276" y="5746280"/>
                <a:ext cx="1469826" cy="581441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4" name="Text Box 18"/>
          <p:cNvSpPr txBox="1">
            <a:spLocks noChangeArrowheads="1"/>
          </p:cNvSpPr>
          <p:nvPr/>
        </p:nvSpPr>
        <p:spPr bwMode="auto">
          <a:xfrm>
            <a:off x="4262596" y="3101143"/>
            <a:ext cx="4876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solidFill>
                  <a:srgbClr val="FF0000"/>
                </a:solidFill>
                <a:sym typeface="Symbol" panose="05050102010706020507" pitchFamily="18" charset="2"/>
              </a:rPr>
              <a:t>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4" name="Rectangle 33">
            <a:hlinkClick r:id="rId15"/>
            <a:extLst>
              <a:ext uri="{FF2B5EF4-FFF2-40B4-BE49-F238E27FC236}">
                <a16:creationId xmlns:a16="http://schemas.microsoft.com/office/drawing/2014/main" id="{4AFA681F-20B0-4A11-82B1-EAF34DDE3911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>
            <a:hlinkClick r:id="rId15"/>
            <a:extLst>
              <a:ext uri="{FF2B5EF4-FFF2-40B4-BE49-F238E27FC236}">
                <a16:creationId xmlns:a16="http://schemas.microsoft.com/office/drawing/2014/main" id="{D104296D-603F-4B52-892C-7C68ED47E880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7287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6131" grpId="0"/>
      <p:bldP spid="346132" grpId="0"/>
      <p:bldP spid="3094" grpId="0"/>
      <p:bldP spid="3092" grpId="0"/>
      <p:bldP spid="3089" grpId="0"/>
      <p:bldP spid="25" grpId="0"/>
      <p:bldP spid="26" grpId="0"/>
      <p:bldP spid="27" grpId="0"/>
      <p:bldP spid="28" grpId="0"/>
      <p:bldP spid="30" grpId="0"/>
      <p:bldP spid="22" grpId="0"/>
      <p:bldP spid="23" grpId="0"/>
      <p:bldP spid="31" grpId="0"/>
      <p:bldP spid="32" grpId="0"/>
      <p:bldP spid="35" grpId="0"/>
      <p:bldP spid="39" grpId="0"/>
      <p:bldP spid="71" grpId="0"/>
      <p:bldP spid="72" grpId="0"/>
      <p:bldP spid="6" grpId="0"/>
      <p:bldP spid="89" grpId="0"/>
      <p:bldP spid="90" grpId="0"/>
      <p:bldP spid="91" grpId="0"/>
      <p:bldP spid="92" grpId="0"/>
      <p:bldP spid="93" grpId="0"/>
      <p:bldP spid="94" grpId="0"/>
      <p:bldP spid="99" grpId="0"/>
      <p:bldP spid="9" grpId="0"/>
      <p:bldP spid="101" grpId="0"/>
      <p:bldP spid="102" grpId="0"/>
      <p:bldP spid="103" grpId="0"/>
      <p:bldP spid="10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1842697" y="2647406"/>
            <a:ext cx="5400675" cy="46166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dirty="0"/>
              <a:t>Solve the equation 2</a:t>
            </a:r>
            <a:r>
              <a:rPr lang="en-GB" i="1" dirty="0">
                <a:latin typeface="Times New Roman" panose="02020603050405020304" pitchFamily="18" charset="0"/>
              </a:rPr>
              <a:t>x</a:t>
            </a:r>
            <a:r>
              <a:rPr lang="en-GB" baseline="30000" dirty="0"/>
              <a:t>2</a:t>
            </a:r>
            <a:r>
              <a:rPr lang="en-GB" dirty="0"/>
              <a:t> – 12</a:t>
            </a:r>
            <a:r>
              <a:rPr lang="en-GB" i="1" dirty="0">
                <a:latin typeface="Times New Roman" panose="02020603050405020304" pitchFamily="18" charset="0"/>
              </a:rPr>
              <a:t>x</a:t>
            </a:r>
            <a:r>
              <a:rPr lang="en-GB" dirty="0"/>
              <a:t> + 4 = 0</a:t>
            </a:r>
          </a:p>
        </p:txBody>
      </p:sp>
      <p:sp>
        <p:nvSpPr>
          <p:cNvPr id="348182" name="Rectangle 22"/>
          <p:cNvSpPr>
            <a:spLocks noChangeArrowheads="1"/>
          </p:cNvSpPr>
          <p:nvPr/>
        </p:nvSpPr>
        <p:spPr bwMode="auto">
          <a:xfrm>
            <a:off x="360045" y="3051367"/>
            <a:ext cx="843433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We can complete the square for </a:t>
            </a:r>
            <a:r>
              <a:rPr lang="en-GB" dirty="0"/>
              <a:t>2</a:t>
            </a:r>
            <a:r>
              <a:rPr lang="en-GB" i="1" dirty="0">
                <a:latin typeface="Times New Roman" panose="02020603050405020304" pitchFamily="18" charset="0"/>
              </a:rPr>
              <a:t>x</a:t>
            </a:r>
            <a:r>
              <a:rPr lang="en-GB" baseline="30000" dirty="0"/>
              <a:t>2</a:t>
            </a:r>
            <a:r>
              <a:rPr lang="en-GB" dirty="0"/>
              <a:t> – 12</a:t>
            </a:r>
            <a:r>
              <a:rPr lang="en-GB" i="1" dirty="0">
                <a:latin typeface="Times New Roman" panose="02020603050405020304" pitchFamily="18" charset="0"/>
              </a:rPr>
              <a:t>x</a:t>
            </a:r>
            <a:r>
              <a:rPr lang="en-GB" dirty="0"/>
              <a:t> + 4</a:t>
            </a:r>
            <a:r>
              <a:rPr lang="en-US" dirty="0">
                <a:solidFill>
                  <a:schemeClr val="tx1"/>
                </a:solidFill>
              </a:rPr>
              <a:t> by first dividing both sides of the equation by the coefficient of </a:t>
            </a:r>
            <a:r>
              <a:rPr lang="en-US" i="1" dirty="0">
                <a:solidFill>
                  <a:schemeClr val="tx1"/>
                </a:solidFill>
                <a:latin typeface="Times New Roman" panose="02020603050405020304" pitchFamily="18" charset="0"/>
              </a:rPr>
              <a:t>x</a:t>
            </a:r>
            <a:r>
              <a:rPr lang="en-US" baseline="30000" dirty="0">
                <a:solidFill>
                  <a:schemeClr val="tx1"/>
                </a:solidFill>
              </a:rPr>
              <a:t>2</a:t>
            </a:r>
            <a:r>
              <a:rPr lang="en-US" dirty="0">
                <a:solidFill>
                  <a:schemeClr val="tx1"/>
                </a:solidFill>
              </a:rPr>
              <a:t>, which is 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48185" name="Rectangle 25"/>
          <p:cNvSpPr>
            <a:spLocks noChangeArrowheads="1"/>
          </p:cNvSpPr>
          <p:nvPr/>
        </p:nvSpPr>
        <p:spPr bwMode="auto">
          <a:xfrm>
            <a:off x="3791963" y="3762207"/>
            <a:ext cx="21259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latin typeface="Times New Roman" panose="02020603050405020304" pitchFamily="18" charset="0"/>
              </a:rPr>
              <a:t>x</a:t>
            </a:r>
            <a:r>
              <a:rPr lang="en-GB" baseline="30000" dirty="0"/>
              <a:t>2</a:t>
            </a:r>
            <a:r>
              <a:rPr lang="en-GB" dirty="0"/>
              <a:t> – 6</a:t>
            </a:r>
            <a:r>
              <a:rPr lang="en-GB" i="1" dirty="0">
                <a:latin typeface="Times New Roman" panose="02020603050405020304" pitchFamily="18" charset="0"/>
              </a:rPr>
              <a:t>x</a:t>
            </a:r>
            <a:r>
              <a:rPr lang="en-GB" dirty="0"/>
              <a:t> + 2</a:t>
            </a:r>
            <a:r>
              <a:rPr lang="en-US" dirty="0">
                <a:solidFill>
                  <a:schemeClr val="tx1"/>
                </a:solidFill>
              </a:rPr>
              <a:t> = </a:t>
            </a:r>
            <a:r>
              <a:rPr lang="en-GB" dirty="0"/>
              <a:t>0</a:t>
            </a:r>
          </a:p>
        </p:txBody>
      </p:sp>
      <p:sp>
        <p:nvSpPr>
          <p:cNvPr id="14" name="Rectangle 26"/>
          <p:cNvSpPr>
            <a:spLocks noChangeArrowheads="1"/>
          </p:cNvSpPr>
          <p:nvPr/>
        </p:nvSpPr>
        <p:spPr bwMode="auto">
          <a:xfrm>
            <a:off x="360044" y="766798"/>
            <a:ext cx="843433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In order to complete the square, the coefficient of the </a:t>
            </a:r>
            <a:r>
              <a:rPr lang="en-US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30000" dirty="0">
                <a:solidFill>
                  <a:schemeClr val="tx1"/>
                </a:solidFill>
              </a:rPr>
              <a:t>2</a:t>
            </a:r>
            <a:r>
              <a:rPr lang="en-US" dirty="0">
                <a:solidFill>
                  <a:schemeClr val="tx1"/>
                </a:solidFill>
              </a:rPr>
              <a:t> term must be 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5" name="Rectangle 26"/>
          <p:cNvSpPr>
            <a:spLocks noChangeArrowheads="1"/>
          </p:cNvSpPr>
          <p:nvPr/>
        </p:nvSpPr>
        <p:spPr bwMode="auto">
          <a:xfrm>
            <a:off x="360045" y="1495677"/>
            <a:ext cx="8568802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If the </a:t>
            </a:r>
            <a:r>
              <a:rPr lang="en-US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30000" dirty="0">
                <a:solidFill>
                  <a:schemeClr val="tx1"/>
                </a:solidFill>
              </a:rPr>
              <a:t>2</a:t>
            </a:r>
            <a:r>
              <a:rPr lang="en-US" dirty="0">
                <a:solidFill>
                  <a:schemeClr val="tx1"/>
                </a:solidFill>
              </a:rPr>
              <a:t> term has a coefficient other than 1, before completing the square, you can divide through by the coefficient, or factor out the coefficient. 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 Box 20"/>
          <p:cNvSpPr txBox="1">
            <a:spLocks noChangeArrowheads="1"/>
          </p:cNvSpPr>
          <p:nvPr/>
        </p:nvSpPr>
        <p:spPr bwMode="auto">
          <a:xfrm>
            <a:off x="360045" y="4091605"/>
            <a:ext cx="5472973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dirty="0">
                <a:solidFill>
                  <a:srgbClr val="FF6600"/>
                </a:solidFill>
              </a:rPr>
              <a:t>Rearranging to leave all the terms with x on the left-hand side:</a:t>
            </a:r>
          </a:p>
        </p:txBody>
      </p:sp>
      <p:sp>
        <p:nvSpPr>
          <p:cNvPr id="17" name="Rectangle 25"/>
          <p:cNvSpPr>
            <a:spLocks noChangeArrowheads="1"/>
          </p:cNvSpPr>
          <p:nvPr/>
        </p:nvSpPr>
        <p:spPr bwMode="auto">
          <a:xfrm>
            <a:off x="6436563" y="4038600"/>
            <a:ext cx="186140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latin typeface="Times New Roman" panose="02020603050405020304" pitchFamily="18" charset="0"/>
              </a:rPr>
              <a:t>x</a:t>
            </a:r>
            <a:r>
              <a:rPr lang="en-GB" baseline="30000" dirty="0"/>
              <a:t>2</a:t>
            </a:r>
            <a:r>
              <a:rPr lang="en-GB" dirty="0"/>
              <a:t> – 6</a:t>
            </a:r>
            <a:r>
              <a:rPr lang="en-GB" i="1" dirty="0">
                <a:latin typeface="Times New Roman" panose="02020603050405020304" pitchFamily="18" charset="0"/>
              </a:rPr>
              <a:t>x</a:t>
            </a:r>
            <a:r>
              <a:rPr lang="en-GB" dirty="0"/>
              <a:t> = – 2</a:t>
            </a:r>
          </a:p>
        </p:txBody>
      </p:sp>
      <p:sp>
        <p:nvSpPr>
          <p:cNvPr id="18" name="Text Box 20"/>
          <p:cNvSpPr txBox="1">
            <a:spLocks noChangeArrowheads="1"/>
          </p:cNvSpPr>
          <p:nvPr/>
        </p:nvSpPr>
        <p:spPr bwMode="auto">
          <a:xfrm>
            <a:off x="331949" y="4419662"/>
            <a:ext cx="3975768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dirty="0">
                <a:solidFill>
                  <a:srgbClr val="FF6600"/>
                </a:solidFill>
              </a:rPr>
              <a:t>Completing the square on the left-hand side:</a:t>
            </a:r>
          </a:p>
        </p:txBody>
      </p:sp>
      <p:sp>
        <p:nvSpPr>
          <p:cNvPr id="19" name="Rectangle 25"/>
          <p:cNvSpPr>
            <a:spLocks noChangeArrowheads="1"/>
          </p:cNvSpPr>
          <p:nvPr/>
        </p:nvSpPr>
        <p:spPr bwMode="auto">
          <a:xfrm>
            <a:off x="5933845" y="4379421"/>
            <a:ext cx="290335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latin typeface="Times New Roman" panose="02020603050405020304" pitchFamily="18" charset="0"/>
              </a:rPr>
              <a:t>x</a:t>
            </a:r>
            <a:r>
              <a:rPr lang="en-GB" baseline="30000" dirty="0"/>
              <a:t>2</a:t>
            </a:r>
            <a:r>
              <a:rPr lang="en-GB" dirty="0"/>
              <a:t> – 6</a:t>
            </a:r>
            <a:r>
              <a:rPr lang="en-GB" i="1" dirty="0">
                <a:latin typeface="Times New Roman" panose="02020603050405020304" pitchFamily="18" charset="0"/>
              </a:rPr>
              <a:t>x</a:t>
            </a:r>
            <a:r>
              <a:rPr lang="en-GB" dirty="0"/>
              <a:t> </a:t>
            </a:r>
            <a:r>
              <a:rPr lang="en-GB" dirty="0">
                <a:solidFill>
                  <a:srgbClr val="00B0F0"/>
                </a:solidFill>
              </a:rPr>
              <a:t>+</a:t>
            </a:r>
            <a:r>
              <a:rPr lang="en-GB" dirty="0"/>
              <a:t> </a:t>
            </a:r>
            <a:r>
              <a:rPr lang="en-GB" dirty="0">
                <a:solidFill>
                  <a:srgbClr val="00B0F0"/>
                </a:solidFill>
              </a:rPr>
              <a:t>9</a:t>
            </a:r>
            <a:r>
              <a:rPr lang="en-GB" dirty="0"/>
              <a:t> = – 2 </a:t>
            </a:r>
            <a:r>
              <a:rPr lang="en-GB" dirty="0">
                <a:solidFill>
                  <a:srgbClr val="00B0F0"/>
                </a:solidFill>
              </a:rPr>
              <a:t>+</a:t>
            </a:r>
            <a:r>
              <a:rPr lang="en-GB" dirty="0"/>
              <a:t> </a:t>
            </a:r>
            <a:r>
              <a:rPr lang="en-GB" dirty="0">
                <a:solidFill>
                  <a:srgbClr val="00B0F0"/>
                </a:solidFill>
              </a:rPr>
              <a:t>9</a:t>
            </a:r>
          </a:p>
        </p:txBody>
      </p:sp>
      <p:sp>
        <p:nvSpPr>
          <p:cNvPr id="20" name="Rectangle 25"/>
          <p:cNvSpPr>
            <a:spLocks noChangeArrowheads="1"/>
          </p:cNvSpPr>
          <p:nvPr/>
        </p:nvSpPr>
        <p:spPr bwMode="auto">
          <a:xfrm>
            <a:off x="5933845" y="4679249"/>
            <a:ext cx="21259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latin typeface="Times New Roman" panose="02020603050405020304" pitchFamily="18" charset="0"/>
              </a:rPr>
              <a:t>x</a:t>
            </a:r>
            <a:r>
              <a:rPr lang="en-GB" baseline="30000" dirty="0"/>
              <a:t>2</a:t>
            </a:r>
            <a:r>
              <a:rPr lang="en-GB" dirty="0"/>
              <a:t> – 6</a:t>
            </a:r>
            <a:r>
              <a:rPr lang="en-GB" i="1" dirty="0">
                <a:latin typeface="Times New Roman" panose="02020603050405020304" pitchFamily="18" charset="0"/>
              </a:rPr>
              <a:t>x</a:t>
            </a:r>
            <a:r>
              <a:rPr lang="en-GB" dirty="0"/>
              <a:t> + 9 = 7</a:t>
            </a:r>
          </a:p>
        </p:txBody>
      </p:sp>
      <p:sp>
        <p:nvSpPr>
          <p:cNvPr id="22" name="Text Box 24"/>
          <p:cNvSpPr txBox="1">
            <a:spLocks noChangeArrowheads="1"/>
          </p:cNvSpPr>
          <p:nvPr/>
        </p:nvSpPr>
        <p:spPr bwMode="auto">
          <a:xfrm>
            <a:off x="398671" y="5462506"/>
            <a:ext cx="2143127" cy="322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dirty="0">
                <a:solidFill>
                  <a:srgbClr val="FF6600"/>
                </a:solidFill>
              </a:rPr>
              <a:t>square root both sides: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 Box 26"/>
              <p:cNvSpPr txBox="1">
                <a:spLocks noChangeArrowheads="1"/>
              </p:cNvSpPr>
              <p:nvPr/>
            </p:nvSpPr>
            <p:spPr bwMode="auto">
              <a:xfrm>
                <a:off x="3193882" y="6248400"/>
                <a:ext cx="1563377" cy="4959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i="1" dirty="0">
                    <a:latin typeface="Times New Roman" panose="02020603050405020304" pitchFamily="18" charset="0"/>
                  </a:rPr>
                  <a:t>x</a:t>
                </a:r>
                <a:r>
                  <a:rPr lang="en-GB" dirty="0"/>
                  <a:t> = 3 </a:t>
                </a:r>
                <a:r>
                  <a:rPr lang="en-GB" dirty="0">
                    <a:sym typeface="Symbol" panose="05050102010706020507" pitchFamily="18" charset="2"/>
                  </a:rPr>
                  <a:t>+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radPr>
                      <m:deg/>
                      <m:e>
                        <m: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7</m:t>
                        </m:r>
                      </m:e>
                    </m:rad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24" name="Text 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193882" y="6248400"/>
                <a:ext cx="1563377" cy="495905"/>
              </a:xfrm>
              <a:prstGeom prst="rect">
                <a:avLst/>
              </a:prstGeom>
              <a:blipFill>
                <a:blip r:embed="rId3"/>
                <a:stretch>
                  <a:fillRect l="-6250" t="-2469" b="-28395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5" name="Group 38"/>
          <p:cNvGrpSpPr>
            <a:grpSpLocks/>
          </p:cNvGrpSpPr>
          <p:nvPr/>
        </p:nvGrpSpPr>
        <p:grpSpPr bwMode="auto">
          <a:xfrm>
            <a:off x="4722643" y="6248403"/>
            <a:ext cx="2145507" cy="496491"/>
            <a:chOff x="2820" y="3342"/>
            <a:chExt cx="1802" cy="417"/>
          </a:xfrm>
        </p:grpSpPr>
        <p:sp>
          <p:nvSpPr>
            <p:cNvPr id="26" name="Text Box 27"/>
            <p:cNvSpPr txBox="1">
              <a:spLocks noChangeArrowheads="1"/>
            </p:cNvSpPr>
            <p:nvPr/>
          </p:nvSpPr>
          <p:spPr bwMode="auto">
            <a:xfrm>
              <a:off x="2820" y="3342"/>
              <a:ext cx="385" cy="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/>
                <a:t>or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" name="Text Box 28"/>
                <p:cNvSpPr txBox="1">
                  <a:spLocks noChangeArrowheads="1"/>
                </p:cNvSpPr>
                <p:nvPr/>
              </p:nvSpPr>
              <p:spPr bwMode="auto">
                <a:xfrm>
                  <a:off x="3316" y="3342"/>
                  <a:ext cx="1306" cy="41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r>
                    <a:rPr lang="en-GB" i="1" dirty="0">
                      <a:latin typeface="Times New Roman" panose="02020603050405020304" pitchFamily="18" charset="0"/>
                    </a:rPr>
                    <a:t>x</a:t>
                  </a:r>
                  <a:r>
                    <a:rPr lang="en-GB" dirty="0"/>
                    <a:t> = 3 </a:t>
                  </a:r>
                  <a:r>
                    <a:rPr lang="en-GB" dirty="0">
                      <a:sym typeface="Symbol" panose="05050102010706020507" pitchFamily="18" charset="2"/>
                    </a:rPr>
                    <a:t>– </a:t>
                  </a:r>
                  <a14:m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radPr>
                        <m:deg/>
                        <m:e>
                          <m:r>
                            <a:rPr lang="en-US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7</m:t>
                          </m:r>
                        </m:e>
                      </m:rad>
                    </m:oMath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27" name="Text Box 2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16" y="3342"/>
                  <a:ext cx="1306" cy="417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 l="-6275" t="-2469" b="-28395"/>
                  </a:stretch>
                </a:blipFill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30" name="Rectangle 34"/>
          <p:cNvSpPr>
            <a:spLocks noChangeArrowheads="1"/>
          </p:cNvSpPr>
          <p:nvPr/>
        </p:nvSpPr>
        <p:spPr bwMode="auto">
          <a:xfrm>
            <a:off x="416442" y="5133215"/>
            <a:ext cx="3567029" cy="322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dirty="0">
                <a:solidFill>
                  <a:srgbClr val="FF6600"/>
                </a:solidFill>
              </a:rPr>
              <a:t>Factorising</a:t>
            </a:r>
            <a:r>
              <a:rPr lang="en-US" sz="1500" dirty="0">
                <a:solidFill>
                  <a:srgbClr val="FF6600"/>
                </a:solidFill>
              </a:rPr>
              <a:t> the perfect square trinomial:</a:t>
            </a:r>
            <a:endParaRPr lang="en-GB" sz="1500" dirty="0">
              <a:solidFill>
                <a:srgbClr val="FF66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 Box 20"/>
              <p:cNvSpPr txBox="1">
                <a:spLocks noChangeArrowheads="1"/>
              </p:cNvSpPr>
              <p:nvPr/>
            </p:nvSpPr>
            <p:spPr bwMode="auto">
              <a:xfrm>
                <a:off x="7243372" y="5732298"/>
                <a:ext cx="1467197" cy="4959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i="1" dirty="0">
                    <a:latin typeface="Times New Roman" panose="02020603050405020304" pitchFamily="18" charset="0"/>
                  </a:rPr>
                  <a:t>x</a:t>
                </a:r>
                <a:r>
                  <a:rPr lang="en-GB" dirty="0"/>
                  <a:t> = 3 </a:t>
                </a:r>
                <a:r>
                  <a:rPr lang="en-US" dirty="0">
                    <a:sym typeface="Symbol" panose="05050102010706020507" pitchFamily="18" charset="2"/>
                  </a:rPr>
                  <a:t>±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radPr>
                      <m:deg/>
                      <m:e>
                        <m: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7</m:t>
                        </m:r>
                      </m:e>
                    </m:rad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31" name="Text 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243372" y="5732298"/>
                <a:ext cx="1467197" cy="495905"/>
              </a:xfrm>
              <a:prstGeom prst="rect">
                <a:avLst/>
              </a:prstGeom>
              <a:blipFill>
                <a:blip r:embed="rId5"/>
                <a:stretch>
                  <a:fillRect l="-6224" t="-2439" b="-2682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 Box 27"/>
          <p:cNvSpPr txBox="1">
            <a:spLocks noChangeArrowheads="1"/>
          </p:cNvSpPr>
          <p:nvPr/>
        </p:nvSpPr>
        <p:spPr bwMode="auto">
          <a:xfrm>
            <a:off x="416442" y="5823671"/>
            <a:ext cx="1715534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dirty="0">
                <a:solidFill>
                  <a:srgbClr val="FF6600"/>
                </a:solidFill>
              </a:rPr>
              <a:t>Rearranging for </a:t>
            </a:r>
            <a:r>
              <a:rPr lang="en-GB" sz="15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1500" dirty="0">
                <a:solidFill>
                  <a:srgbClr val="FF6600"/>
                </a:solidFill>
              </a:rPr>
              <a:t>:</a:t>
            </a:r>
          </a:p>
        </p:txBody>
      </p:sp>
      <p:sp>
        <p:nvSpPr>
          <p:cNvPr id="33" name="Rectangle 4"/>
          <p:cNvSpPr txBox="1">
            <a:spLocks noChangeArrowheads="1"/>
          </p:cNvSpPr>
          <p:nvPr/>
        </p:nvSpPr>
        <p:spPr>
          <a:xfrm>
            <a:off x="71438" y="264558"/>
            <a:ext cx="8129588" cy="50323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000" b="1" dirty="0"/>
              <a:t>Solving quadratics by completing the square</a:t>
            </a:r>
          </a:p>
        </p:txBody>
      </p:sp>
      <p:sp>
        <p:nvSpPr>
          <p:cNvPr id="34" name="Rectangle 22"/>
          <p:cNvSpPr>
            <a:spLocks noChangeArrowheads="1"/>
          </p:cNvSpPr>
          <p:nvPr/>
        </p:nvSpPr>
        <p:spPr bwMode="auto">
          <a:xfrm>
            <a:off x="6413988" y="5049895"/>
            <a:ext cx="16738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(</a:t>
            </a:r>
            <a:r>
              <a:rPr lang="en-GB" i="1" dirty="0">
                <a:latin typeface="Times New Roman" panose="02020603050405020304" pitchFamily="18" charset="0"/>
              </a:rPr>
              <a:t>x</a:t>
            </a:r>
            <a:r>
              <a:rPr lang="en-GB" dirty="0"/>
              <a:t> – 3)</a:t>
            </a:r>
            <a:r>
              <a:rPr lang="en-GB" baseline="30000" dirty="0"/>
              <a:t>2</a:t>
            </a:r>
            <a:r>
              <a:rPr lang="en-GB" dirty="0"/>
              <a:t> = 7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 Box 25"/>
              <p:cNvSpPr txBox="1">
                <a:spLocks noChangeArrowheads="1"/>
              </p:cNvSpPr>
              <p:nvPr/>
            </p:nvSpPr>
            <p:spPr bwMode="auto">
              <a:xfrm>
                <a:off x="6753170" y="5373127"/>
                <a:ext cx="1723677" cy="4959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i="1" dirty="0">
                    <a:latin typeface="Times New Roman" panose="02020603050405020304" pitchFamily="18" charset="0"/>
                  </a:rPr>
                  <a:t>x</a:t>
                </a:r>
                <a:r>
                  <a:rPr lang="en-GB" dirty="0"/>
                  <a:t> – 3 = </a:t>
                </a:r>
                <a:r>
                  <a:rPr lang="en-US" dirty="0">
                    <a:sym typeface="Symbol" panose="05050102010706020507" pitchFamily="18" charset="2"/>
                  </a:rPr>
                  <a:t>±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7</m:t>
                        </m:r>
                      </m:e>
                    </m:rad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35" name="Text 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753170" y="5373127"/>
                <a:ext cx="1723677" cy="495905"/>
              </a:xfrm>
              <a:prstGeom prst="rect">
                <a:avLst/>
              </a:prstGeom>
              <a:blipFill>
                <a:blip r:embed="rId6"/>
                <a:stretch>
                  <a:fillRect l="-5654" t="-2439" b="-2682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Rectangle 22">
            <a:hlinkClick r:id="rId7"/>
            <a:extLst>
              <a:ext uri="{FF2B5EF4-FFF2-40B4-BE49-F238E27FC236}">
                <a16:creationId xmlns:a16="http://schemas.microsoft.com/office/drawing/2014/main" id="{49C74BDC-1E12-465F-A968-07976D0982FD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>
            <a:hlinkClick r:id="rId7"/>
            <a:extLst>
              <a:ext uri="{FF2B5EF4-FFF2-40B4-BE49-F238E27FC236}">
                <a16:creationId xmlns:a16="http://schemas.microsoft.com/office/drawing/2014/main" id="{6600CB00-CC68-4711-AD63-DB790B001D48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8229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1" grpId="0" animBg="1"/>
      <p:bldP spid="348182" grpId="0"/>
      <p:bldP spid="348185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2" grpId="0"/>
      <p:bldP spid="24" grpId="0"/>
      <p:bldP spid="30" grpId="0"/>
      <p:bldP spid="31" grpId="0"/>
      <p:bldP spid="32" grpId="0"/>
      <p:bldP spid="34" grpId="0"/>
      <p:bldP spid="3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_10_solvexpeqs" id="{BFB07C4A-7573-457B-9229-667375C26C2E}" vid="{31DC8531-9E75-490C-A2AB-54B4CC27F20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4_IBAA</Template>
  <TotalTime>135</TotalTime>
  <Words>1532</Words>
  <Application>Microsoft Office PowerPoint</Application>
  <PresentationFormat>On-screen Show (4:3)</PresentationFormat>
  <Paragraphs>244</Paragraphs>
  <Slides>12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Cambria Math</vt:lpstr>
      <vt:lpstr>Comic Sans MS</vt:lpstr>
      <vt:lpstr>Times New Roman</vt:lpstr>
      <vt:lpstr>Wingdings 2</vt:lpstr>
      <vt:lpstr>Theme1</vt:lpstr>
      <vt:lpstr>Solving quadratic equations (by completing the square)</vt:lpstr>
      <vt:lpstr>Starter</vt:lpstr>
      <vt:lpstr>Solving quadratics by completing the square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Mathssupport</dc:creator>
  <cp:lastModifiedBy>Orlando Hurtado</cp:lastModifiedBy>
  <cp:revision>10</cp:revision>
  <dcterms:created xsi:type="dcterms:W3CDTF">2020-03-20T16:37:43Z</dcterms:created>
  <dcterms:modified xsi:type="dcterms:W3CDTF">2020-07-01T08:55:17Z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howTimer">
    <vt:bool>true</vt:bool>
  </property>
  <property fmtid="{D5CDD505-2E9C-101B-9397-08002B2CF9AE}" pid="3" name="ShowPercent">
    <vt:bool>true</vt:bool>
  </property>
</Properties>
</file>