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2" r:id="rId3"/>
    <p:sldId id="325" r:id="rId4"/>
    <p:sldId id="323" r:id="rId5"/>
    <p:sldId id="311" r:id="rId6"/>
    <p:sldId id="312" r:id="rId7"/>
    <p:sldId id="314" r:id="rId8"/>
    <p:sldId id="324" r:id="rId9"/>
    <p:sldId id="327" r:id="rId10"/>
    <p:sldId id="326" r:id="rId11"/>
    <p:sldId id="298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00FF"/>
    <a:srgbClr val="009900"/>
    <a:srgbClr val="CC00CC"/>
    <a:srgbClr val="FF6600"/>
    <a:srgbClr val="CC0099"/>
    <a:srgbClr val="99CCFF"/>
    <a:srgbClr val="FF7C8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49" autoAdjust="0"/>
  </p:normalViewPr>
  <p:slideViewPr>
    <p:cSldViewPr>
      <p:cViewPr varScale="1">
        <p:scale>
          <a:sx n="64" d="100"/>
          <a:sy n="64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FF3851-E162-4A61-B871-5D57E5711E88}" type="slidenum">
              <a:rPr lang="ar-SA" smtClean="0"/>
              <a:pPr/>
              <a:t>2</a:t>
            </a:fld>
            <a:endParaRPr lang="en-GB"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17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FF3851-E162-4A61-B871-5D57E5711E88}" type="slidenum">
              <a:rPr lang="ar-SA" smtClean="0"/>
              <a:pPr/>
              <a:t>3</a:t>
            </a:fld>
            <a:endParaRPr lang="en-GB"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50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278EE-FFEF-4FE6-A7E3-2D20796DB71B}" type="slidenum">
              <a:rPr lang="ar-SA" smtClean="0"/>
              <a:pPr/>
              <a:t>4</a:t>
            </a:fld>
            <a:endParaRPr lang="en-GB"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87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B086E7-69FC-479F-BC1B-B11318442978}" type="slidenum">
              <a:rPr lang="ar-SA" smtClean="0"/>
              <a:pPr/>
              <a:t>5</a:t>
            </a:fld>
            <a:endParaRPr lang="en-GB"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32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DB6BDD-83CB-40C8-B10A-97186DC66D1D}" type="slidenum">
              <a:rPr lang="ar-SA" smtClean="0"/>
              <a:pPr/>
              <a:t>6</a:t>
            </a:fld>
            <a:endParaRPr lang="en-GB"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47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1513A7-8135-4074-8A59-6C26F93C6459}" type="slidenum">
              <a:rPr lang="ar-SA" smtClean="0"/>
              <a:pPr/>
              <a:t>7</a:t>
            </a:fld>
            <a:endParaRPr lang="en-GB"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0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1513A7-8135-4074-8A59-6C26F93C6459}" type="slidenum">
              <a:rPr lang="ar-SA" smtClean="0"/>
              <a:pPr/>
              <a:t>8</a:t>
            </a:fld>
            <a:endParaRPr lang="en-GB"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14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1ED01FD-7F7E-4185-B5DA-7FABDB952D22}"/>
              </a:ext>
            </a:extLst>
          </p:cNvPr>
          <p:cNvSpPr/>
          <p:nvPr userDrawn="1"/>
        </p:nvSpPr>
        <p:spPr>
          <a:xfrm>
            <a:off x="62594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28AFF51-4973-46F4-8B94-50BB62D8EABB}"/>
              </a:ext>
            </a:extLst>
          </p:cNvPr>
          <p:cNvSpPr/>
          <p:nvPr userDrawn="1"/>
        </p:nvSpPr>
        <p:spPr>
          <a:xfrm>
            <a:off x="62594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01F631-C23F-4857-B439-B1C0666D4A70}"/>
              </a:ext>
            </a:extLst>
          </p:cNvPr>
          <p:cNvSpPr/>
          <p:nvPr userDrawn="1"/>
        </p:nvSpPr>
        <p:spPr>
          <a:xfrm>
            <a:off x="62594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2594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hyperlink" Target="http://www.mathssupport.org/" TargetMode="External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" Type="http://schemas.openxmlformats.org/officeDocument/2006/relationships/image" Target="../media/image21.png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dirty="0"/>
              <a:t>Solving quadratic equations</a:t>
            </a:r>
            <a:br>
              <a:rPr lang="en-GB" dirty="0"/>
            </a:br>
            <a:r>
              <a:rPr lang="en-GB" sz="2700" dirty="0"/>
              <a:t>(by factorisation)</a:t>
            </a:r>
            <a:endParaRPr lang="en-US" sz="2700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GB" dirty="0"/>
              <a:t>LO: To solve quadratic equations by factorisation.</a:t>
            </a:r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A3A50981-7D86-49C0-9CAC-429690EAFC7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74A2730E-79A3-40E6-9DB2-8FDE27E45E7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B9D304-6D2D-416C-9228-3A514D594E35}"/>
              </a:ext>
            </a:extLst>
          </p:cNvPr>
          <p:cNvSpPr/>
          <p:nvPr/>
        </p:nvSpPr>
        <p:spPr>
          <a:xfrm>
            <a:off x="4446599" y="5383309"/>
            <a:ext cx="928216" cy="409147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366457" y="1484784"/>
            <a:ext cx="7127378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Solve the equation 5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– 33</a:t>
            </a:r>
            <a:r>
              <a:rPr lang="en-GB" i="1" dirty="0"/>
              <a:t>x </a:t>
            </a:r>
            <a:r>
              <a:rPr lang="en-GB" dirty="0"/>
              <a:t>– 14 =  0 by factorization.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CF6CC384-7E57-4B07-8D56-2089B966982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6632"/>
            <a:ext cx="8488363" cy="136815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rgbClr val="7030A0"/>
                </a:solidFill>
              </a:rPr>
              <a:t>Solving quadratic equations by factorization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CD22A26-8B73-4BC6-85EE-3D74AABC8E85}"/>
              </a:ext>
            </a:extLst>
          </p:cNvPr>
          <p:cNvSpPr/>
          <p:nvPr/>
        </p:nvSpPr>
        <p:spPr bwMode="auto">
          <a:xfrm>
            <a:off x="3906004" y="1565529"/>
            <a:ext cx="194728" cy="350916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4D6DB3-45CE-49C9-AC23-01660793FB42}"/>
              </a:ext>
            </a:extLst>
          </p:cNvPr>
          <p:cNvSpPr/>
          <p:nvPr/>
        </p:nvSpPr>
        <p:spPr bwMode="auto">
          <a:xfrm>
            <a:off x="5105402" y="1552833"/>
            <a:ext cx="636692" cy="350916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Freeform 15">
            <a:extLst>
              <a:ext uri="{FF2B5EF4-FFF2-40B4-BE49-F238E27FC236}">
                <a16:creationId xmlns:a16="http://schemas.microsoft.com/office/drawing/2014/main" id="{79434005-93DB-4E03-8901-C72210AE774E}"/>
              </a:ext>
            </a:extLst>
          </p:cNvPr>
          <p:cNvSpPr/>
          <p:nvPr/>
        </p:nvSpPr>
        <p:spPr bwMode="auto">
          <a:xfrm>
            <a:off x="4141087" y="1337359"/>
            <a:ext cx="1410772" cy="237781"/>
          </a:xfrm>
          <a:custGeom>
            <a:avLst/>
            <a:gdLst>
              <a:gd name="connsiteX0" fmla="*/ 0 w 1728788"/>
              <a:gd name="connsiteY0" fmla="*/ 114370 h 128658"/>
              <a:gd name="connsiteX1" fmla="*/ 800100 w 1728788"/>
              <a:gd name="connsiteY1" fmla="*/ 70 h 128658"/>
              <a:gd name="connsiteX2" fmla="*/ 1728788 w 1728788"/>
              <a:gd name="connsiteY2" fmla="*/ 128658 h 12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8788" h="128658">
                <a:moveTo>
                  <a:pt x="0" y="114370"/>
                </a:moveTo>
                <a:cubicBezTo>
                  <a:pt x="255984" y="56029"/>
                  <a:pt x="511969" y="-2311"/>
                  <a:pt x="800100" y="70"/>
                </a:cubicBezTo>
                <a:cubicBezTo>
                  <a:pt x="1088231" y="2451"/>
                  <a:pt x="1408509" y="65554"/>
                  <a:pt x="1728788" y="128658"/>
                </a:cubicBezTo>
              </a:path>
            </a:pathLst>
          </a:cu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BBC79C-C212-4E03-A2B6-B560F2A9FD45}"/>
              </a:ext>
            </a:extLst>
          </p:cNvPr>
          <p:cNvSpPr/>
          <p:nvPr/>
        </p:nvSpPr>
        <p:spPr>
          <a:xfrm>
            <a:off x="4286714" y="1484783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FF"/>
                </a:solidFill>
              </a:rPr>
              <a:t>– 33</a:t>
            </a:r>
            <a:endParaRPr lang="en-GB" b="1" dirty="0">
              <a:solidFill>
                <a:srgbClr val="FF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FE214BC-9CB3-45C4-AFEA-52B7F33FC47D}"/>
                  </a:ext>
                </a:extLst>
              </p:cNvPr>
              <p:cNvSpPr/>
              <p:nvPr/>
            </p:nvSpPr>
            <p:spPr>
              <a:xfrm>
                <a:off x="6017200" y="913338"/>
                <a:ext cx="8595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𝟕𝟎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FE214BC-9CB3-45C4-AFEA-52B7F33FC4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200" y="913338"/>
                <a:ext cx="859531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Freeform 15">
            <a:extLst>
              <a:ext uri="{FF2B5EF4-FFF2-40B4-BE49-F238E27FC236}">
                <a16:creationId xmlns:a16="http://schemas.microsoft.com/office/drawing/2014/main" id="{3936C56A-D35C-4015-9751-CCCCA5176292}"/>
              </a:ext>
            </a:extLst>
          </p:cNvPr>
          <p:cNvSpPr/>
          <p:nvPr/>
        </p:nvSpPr>
        <p:spPr bwMode="auto">
          <a:xfrm>
            <a:off x="5508493" y="1306752"/>
            <a:ext cx="652919" cy="211374"/>
          </a:xfrm>
          <a:custGeom>
            <a:avLst/>
            <a:gdLst>
              <a:gd name="connsiteX0" fmla="*/ 0 w 1728788"/>
              <a:gd name="connsiteY0" fmla="*/ 114370 h 128658"/>
              <a:gd name="connsiteX1" fmla="*/ 800100 w 1728788"/>
              <a:gd name="connsiteY1" fmla="*/ 70 h 128658"/>
              <a:gd name="connsiteX2" fmla="*/ 1728788 w 1728788"/>
              <a:gd name="connsiteY2" fmla="*/ 128658 h 128658"/>
              <a:gd name="connsiteX0" fmla="*/ 0 w 800100"/>
              <a:gd name="connsiteY0" fmla="*/ 114370 h 114370"/>
              <a:gd name="connsiteX1" fmla="*/ 800100 w 800100"/>
              <a:gd name="connsiteY1" fmla="*/ 70 h 114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0100" h="114370">
                <a:moveTo>
                  <a:pt x="0" y="114370"/>
                </a:moveTo>
                <a:cubicBezTo>
                  <a:pt x="255984" y="56029"/>
                  <a:pt x="511969" y="-2311"/>
                  <a:pt x="800100" y="70"/>
                </a:cubicBezTo>
              </a:path>
            </a:pathLst>
          </a:cu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2D6310-32B7-4B6C-A832-BC3C2800B843}"/>
              </a:ext>
            </a:extLst>
          </p:cNvPr>
          <p:cNvSpPr txBox="1"/>
          <p:nvPr/>
        </p:nvSpPr>
        <p:spPr>
          <a:xfrm>
            <a:off x="252083" y="2032456"/>
            <a:ext cx="8316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To split the middle term we multiply the first an last coefficients.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615D330-7A5E-478B-8098-CEDA9954EEBE}"/>
              </a:ext>
            </a:extLst>
          </p:cNvPr>
          <p:cNvSpPr txBox="1"/>
          <p:nvPr/>
        </p:nvSpPr>
        <p:spPr>
          <a:xfrm>
            <a:off x="296332" y="2441650"/>
            <a:ext cx="8488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Now we find two numbers whose product is </a:t>
            </a:r>
            <a:r>
              <a:rPr lang="en-GB" b="1" dirty="0">
                <a:solidFill>
                  <a:srgbClr val="00B050"/>
                </a:solidFill>
              </a:rPr>
              <a:t>-70 </a:t>
            </a:r>
            <a:r>
              <a:rPr lang="en-GB" i="1" dirty="0"/>
              <a:t>and add up to </a:t>
            </a:r>
            <a:r>
              <a:rPr lang="en-GB" b="1" dirty="0">
                <a:solidFill>
                  <a:srgbClr val="FF00FF"/>
                </a:solidFill>
              </a:rPr>
              <a:t>-33</a:t>
            </a:r>
            <a:r>
              <a:rPr lang="en-GB" b="1" i="1" dirty="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345B592-9B9A-484F-B02C-ECA4DE8E36F1}"/>
                  </a:ext>
                </a:extLst>
              </p:cNvPr>
              <p:cNvSpPr txBox="1"/>
              <p:nvPr/>
            </p:nvSpPr>
            <p:spPr>
              <a:xfrm>
                <a:off x="280636" y="2871773"/>
                <a:ext cx="83164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 i="1" dirty="0"/>
                  <a:t>The two numbers are </a:t>
                </a:r>
                <a14:m>
                  <m:oMath xmlns:m="http://schemas.openxmlformats.org/officeDocument/2006/math">
                    <m:r>
                      <a:rPr lang="en-GB" sz="2000" b="0" i="1"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en-GB" sz="2000" b="1" i="1" dirty="0"/>
                  <a:t> and</a:t>
                </a:r>
                <a:r>
                  <a:rPr lang="en-GB" sz="2000" b="0" dirty="0"/>
                  <a:t> </a:t>
                </a:r>
                <a14:m>
                  <m:oMath xmlns:m="http://schemas.openxmlformats.org/officeDocument/2006/math">
                    <m:r>
                      <a:rPr lang="en-GB" sz="2000" b="0" i="1">
                        <a:latin typeface="Cambria Math"/>
                      </a:rPr>
                      <m:t>2</m:t>
                    </m:r>
                  </m:oMath>
                </a14:m>
                <a:r>
                  <a:rPr lang="en-GB" sz="2000" b="1" i="1" dirty="0"/>
                  <a:t> because </a:t>
                </a:r>
                <a:r>
                  <a:rPr lang="en-GB" sz="2000" b="1" dirty="0"/>
                  <a:t>(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FF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en-GB" sz="2000" b="1" dirty="0"/>
                  <a:t>)(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FF"/>
                        </a:solidFill>
                        <a:latin typeface="Cambria Math"/>
                      </a:rPr>
                      <m:t>2</m:t>
                    </m:r>
                  </m:oMath>
                </a14:m>
                <a:r>
                  <a:rPr lang="en-GB" sz="2000" b="1" dirty="0"/>
                  <a:t>) =</a:t>
                </a:r>
                <a:r>
                  <a:rPr lang="en-GB" sz="2000" b="1" i="1" dirty="0"/>
                  <a:t> </a:t>
                </a:r>
                <a:r>
                  <a:rPr lang="en-GB" sz="2000" b="1" dirty="0">
                    <a:solidFill>
                      <a:srgbClr val="009900"/>
                    </a:solidFill>
                  </a:rPr>
                  <a:t>-70 </a:t>
                </a:r>
                <a:r>
                  <a:rPr lang="en-GB" sz="2000" i="1" dirty="0"/>
                  <a:t>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FF"/>
                        </a:solidFill>
                        <a:latin typeface="Cambria Math"/>
                      </a:rPr>
                      <m:t>−</m:t>
                    </m:r>
                    <m:r>
                      <a:rPr lang="en-US" sz="2000" b="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</a:rPr>
                      <m:t>35+</m:t>
                    </m:r>
                    <m:r>
                      <a:rPr lang="en-GB" sz="2000" b="0" i="1">
                        <a:solidFill>
                          <a:srgbClr val="FF00FF"/>
                        </a:solidFill>
                        <a:latin typeface="Cambria Math"/>
                      </a:rPr>
                      <m:t>2</m:t>
                    </m:r>
                    <m:r>
                      <a:rPr lang="en-GB" sz="2000" b="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i="1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FF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GB" sz="2000" b="1" dirty="0">
                    <a:solidFill>
                      <a:srgbClr val="FF00FF"/>
                    </a:solidFill>
                  </a:rPr>
                  <a:t>33</a:t>
                </a:r>
                <a:r>
                  <a:rPr lang="en-GB" sz="2000" b="1" i="1" dirty="0">
                    <a:solidFill>
                      <a:srgbClr val="FF00FF"/>
                    </a:solidFill>
                  </a:rPr>
                  <a:t> </a:t>
                </a:r>
                <a:endParaRPr lang="en-GB" sz="2000" b="1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345B592-9B9A-484F-B02C-ECA4DE8E3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36" y="2871773"/>
                <a:ext cx="8316416" cy="400110"/>
              </a:xfrm>
              <a:prstGeom prst="rect">
                <a:avLst/>
              </a:prstGeom>
              <a:blipFill>
                <a:blip r:embed="rId3"/>
                <a:stretch>
                  <a:fillRect l="-733" t="-7576" r="-513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B5196B1-CDFE-4E11-ACA7-52624FB8C397}"/>
              </a:ext>
            </a:extLst>
          </p:cNvPr>
          <p:cNvCxnSpPr/>
          <p:nvPr/>
        </p:nvCxnSpPr>
        <p:spPr>
          <a:xfrm flipH="1">
            <a:off x="2816778" y="3397137"/>
            <a:ext cx="9178" cy="444699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3619DBA-4431-4FB0-8199-110BA1BC70E0}"/>
                  </a:ext>
                </a:extLst>
              </p:cNvPr>
              <p:cNvSpPr/>
              <p:nvPr/>
            </p:nvSpPr>
            <p:spPr>
              <a:xfrm>
                <a:off x="1542043" y="3368828"/>
                <a:ext cx="7544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3619DBA-4431-4FB0-8199-110BA1BC70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043" y="3368828"/>
                <a:ext cx="754437" cy="461665"/>
              </a:xfrm>
              <a:prstGeom prst="rect">
                <a:avLst/>
              </a:prstGeom>
              <a:blipFill>
                <a:blip r:embed="rId4"/>
                <a:stretch>
                  <a:fillRect l="-24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DD30619-F0CA-4927-B25D-F86383A03E74}"/>
                  </a:ext>
                </a:extLst>
              </p:cNvPr>
              <p:cNvSpPr/>
              <p:nvPr/>
            </p:nvSpPr>
            <p:spPr>
              <a:xfrm>
                <a:off x="1927106" y="3385712"/>
                <a:ext cx="100348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35</m:t>
                      </m:r>
                      <m:r>
                        <a:rPr lang="en-GB" b="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DD30619-F0CA-4927-B25D-F86383A03E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106" y="3385712"/>
                <a:ext cx="100348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ADADEEE-F869-4CED-A8A0-CC6EAF7C8D10}"/>
                  </a:ext>
                </a:extLst>
              </p:cNvPr>
              <p:cNvSpPr/>
              <p:nvPr/>
            </p:nvSpPr>
            <p:spPr>
              <a:xfrm>
                <a:off x="2643974" y="3362493"/>
                <a:ext cx="8335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FF"/>
                          </a:solidFill>
                          <a:latin typeface="Cambria Math"/>
                        </a:rPr>
                        <m:t>2</m:t>
                      </m:r>
                      <m:r>
                        <a:rPr lang="en-GB" b="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ADADEEE-F869-4CED-A8A0-CC6EAF7C8D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974" y="3362493"/>
                <a:ext cx="83356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80263576-B8AD-46E1-ACD3-DFC4ACE13387}"/>
                  </a:ext>
                </a:extLst>
              </p:cNvPr>
              <p:cNvSpPr/>
              <p:nvPr/>
            </p:nvSpPr>
            <p:spPr>
              <a:xfrm>
                <a:off x="3185276" y="3367010"/>
                <a:ext cx="8306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−14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80263576-B8AD-46E1-ACD3-DFC4ACE133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5276" y="3367010"/>
                <a:ext cx="830677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D0C01E-6AD6-4E48-8498-52F4B57472D3}"/>
                  </a:ext>
                </a:extLst>
              </p:cNvPr>
              <p:cNvSpPr/>
              <p:nvPr/>
            </p:nvSpPr>
            <p:spPr>
              <a:xfrm>
                <a:off x="2255041" y="3368707"/>
                <a:ext cx="100348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33</m:t>
                      </m:r>
                      <m:r>
                        <a:rPr lang="en-GB" b="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D0C01E-6AD6-4E48-8498-52F4B57472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041" y="3368707"/>
                <a:ext cx="1003480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1BCCB13-0D55-4A48-ACD2-61920310B0D8}"/>
                  </a:ext>
                </a:extLst>
              </p:cNvPr>
              <p:cNvSpPr/>
              <p:nvPr/>
            </p:nvSpPr>
            <p:spPr>
              <a:xfrm>
                <a:off x="3774291" y="3360344"/>
                <a:ext cx="7462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1BCCB13-0D55-4A48-ACD2-61920310B0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291" y="3360344"/>
                <a:ext cx="746230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B831DBF9-3D92-4B8F-9A0F-8240644635DB}"/>
              </a:ext>
            </a:extLst>
          </p:cNvPr>
          <p:cNvSpPr txBox="1"/>
          <p:nvPr/>
        </p:nvSpPr>
        <p:spPr>
          <a:xfrm>
            <a:off x="5440680" y="3416490"/>
            <a:ext cx="3513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>
                <a:solidFill>
                  <a:srgbClr val="FF6600"/>
                </a:solidFill>
              </a:rPr>
              <a:t>Splitting the middle term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819C1E8-A75F-49E6-BA51-BAD91A449C03}"/>
                  </a:ext>
                </a:extLst>
              </p:cNvPr>
              <p:cNvSpPr/>
              <p:nvPr/>
            </p:nvSpPr>
            <p:spPr>
              <a:xfrm>
                <a:off x="706318" y="3834858"/>
                <a:ext cx="155895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0" i="1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  <m:r>
                            <a:rPr lang="en-GB" b="0" i="1">
                              <a:latin typeface="Cambria Math"/>
                            </a:rPr>
                            <m:t>−7</m:t>
                          </m:r>
                        </m:e>
                      </m:d>
                    </m:oMath>
                  </m:oMathPara>
                </a14:m>
                <a:endParaRPr lang="en-GB" b="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819C1E8-A75F-49E6-BA51-BAD91A449C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18" y="3834858"/>
                <a:ext cx="1558952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2C31D809-705F-4E96-AA0E-3A1F74313576}"/>
              </a:ext>
            </a:extLst>
          </p:cNvPr>
          <p:cNvSpPr txBox="1"/>
          <p:nvPr/>
        </p:nvSpPr>
        <p:spPr>
          <a:xfrm>
            <a:off x="5440680" y="3785414"/>
            <a:ext cx="35130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>
                <a:solidFill>
                  <a:srgbClr val="FF6600"/>
                </a:solidFill>
              </a:rPr>
              <a:t>Remove the common factor from each group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0609D2D6-56AD-4127-87A1-98C47FB414FD}"/>
                  </a:ext>
                </a:extLst>
              </p:cNvPr>
              <p:cNvSpPr/>
              <p:nvPr/>
            </p:nvSpPr>
            <p:spPr>
              <a:xfrm>
                <a:off x="2179405" y="3819435"/>
                <a:ext cx="161537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  <m:r>
                            <a:rPr lang="en-GB" b="0" i="1">
                              <a:latin typeface="Cambria Math"/>
                            </a:rPr>
                            <m:t>−7</m:t>
                          </m:r>
                        </m:e>
                      </m:d>
                    </m:oMath>
                  </m:oMathPara>
                </a14:m>
                <a:endParaRPr lang="en-GB" b="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0609D2D6-56AD-4127-87A1-98C47FB414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405" y="3819435"/>
                <a:ext cx="1615378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8F33E6A8-4866-4EDD-807F-1F93E49A4817}"/>
              </a:ext>
            </a:extLst>
          </p:cNvPr>
          <p:cNvSpPr/>
          <p:nvPr/>
        </p:nvSpPr>
        <p:spPr>
          <a:xfrm>
            <a:off x="3769342" y="3846959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0" dirty="0">
                <a:latin typeface="Cambria Math" panose="02040503050406030204" pitchFamily="18" charset="0"/>
              </a:rPr>
              <a:t>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BB3AD68-3F1C-46F4-81E4-C64CCD3880F3}"/>
                  </a:ext>
                </a:extLst>
              </p:cNvPr>
              <p:cNvSpPr/>
              <p:nvPr/>
            </p:nvSpPr>
            <p:spPr>
              <a:xfrm>
                <a:off x="1505463" y="4458794"/>
                <a:ext cx="293009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  <m:r>
                            <a:rPr lang="en-GB" b="0" i="1">
                              <a:latin typeface="Cambria Math"/>
                            </a:rPr>
                            <m:t>−7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BB3AD68-3F1C-46F4-81E4-C64CCD3880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5463" y="4458794"/>
                <a:ext cx="2930098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43122FC3-0B96-45A4-861C-3678E7096B18}"/>
              </a:ext>
            </a:extLst>
          </p:cNvPr>
          <p:cNvSpPr txBox="1"/>
          <p:nvPr/>
        </p:nvSpPr>
        <p:spPr>
          <a:xfrm>
            <a:off x="5440680" y="4870368"/>
            <a:ext cx="3513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>
                <a:solidFill>
                  <a:srgbClr val="FF6600"/>
                </a:solidFill>
              </a:rPr>
              <a:t>Set each factor equal to zero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B411D9E8-7732-49A4-B1D4-3F1BBDCCBA1F}"/>
                  </a:ext>
                </a:extLst>
              </p:cNvPr>
              <p:cNvSpPr/>
              <p:nvPr/>
            </p:nvSpPr>
            <p:spPr>
              <a:xfrm>
                <a:off x="3622550" y="4873601"/>
                <a:ext cx="1795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  <m:r>
                            <a:rPr lang="en-GB" b="0" i="1">
                              <a:latin typeface="Cambria Math"/>
                            </a:rPr>
                            <m:t>−7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B411D9E8-7732-49A4-B1D4-3F1BBDCCBA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2550" y="4873601"/>
                <a:ext cx="1795940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AFD382EC-06C3-406A-B08C-7B53415603BF}"/>
                  </a:ext>
                </a:extLst>
              </p:cNvPr>
              <p:cNvSpPr/>
              <p:nvPr/>
            </p:nvSpPr>
            <p:spPr>
              <a:xfrm>
                <a:off x="1161127" y="4873602"/>
                <a:ext cx="19658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AFD382EC-06C3-406A-B08C-7B53415603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127" y="4873602"/>
                <a:ext cx="1965858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62173BEF-34A5-418B-80DF-3101BCEA5066}"/>
                  </a:ext>
                </a:extLst>
              </p:cNvPr>
              <p:cNvSpPr/>
              <p:nvPr/>
            </p:nvSpPr>
            <p:spPr>
              <a:xfrm>
                <a:off x="1681494" y="5330791"/>
                <a:ext cx="11744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3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62173BEF-34A5-418B-80DF-3101BCEA50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494" y="5330791"/>
                <a:ext cx="1174424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DD10DC35-7F9C-4E21-B150-799489376A0C}"/>
                  </a:ext>
                </a:extLst>
              </p:cNvPr>
              <p:cNvSpPr/>
              <p:nvPr/>
            </p:nvSpPr>
            <p:spPr>
              <a:xfrm>
                <a:off x="4406618" y="5340926"/>
                <a:ext cx="100450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DD10DC35-7F9C-4E21-B150-799489376A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618" y="5340926"/>
                <a:ext cx="1004506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9E398234-485B-4458-8068-EA9C0065C0E2}"/>
              </a:ext>
            </a:extLst>
          </p:cNvPr>
          <p:cNvSpPr txBox="1"/>
          <p:nvPr/>
        </p:nvSpPr>
        <p:spPr>
          <a:xfrm>
            <a:off x="5440680" y="5383309"/>
            <a:ext cx="3232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>
                <a:solidFill>
                  <a:srgbClr val="FF6600"/>
                </a:solidFill>
              </a:rPr>
              <a:t>Solving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7B6B235-08FE-4C2D-9AF1-33CE1F451AB5}"/>
                  </a:ext>
                </a:extLst>
              </p:cNvPr>
              <p:cNvSpPr txBox="1"/>
              <p:nvPr/>
            </p:nvSpPr>
            <p:spPr>
              <a:xfrm>
                <a:off x="1989569" y="5908829"/>
                <a:ext cx="700320" cy="578235"/>
              </a:xfrm>
              <a:prstGeom prst="rect">
                <a:avLst/>
              </a:prstGeom>
              <a:solidFill>
                <a:srgbClr val="FFFF99"/>
              </a:solidFill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7B6B235-08FE-4C2D-9AF1-33CE1F451A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9569" y="5908829"/>
                <a:ext cx="700320" cy="57823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hlinkClick r:id="rId18"/>
            <a:extLst>
              <a:ext uri="{FF2B5EF4-FFF2-40B4-BE49-F238E27FC236}">
                <a16:creationId xmlns:a16="http://schemas.microsoft.com/office/drawing/2014/main" id="{E0FE967B-9113-498C-A576-87A45712895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18"/>
            <a:extLst>
              <a:ext uri="{FF2B5EF4-FFF2-40B4-BE49-F238E27FC236}">
                <a16:creationId xmlns:a16="http://schemas.microsoft.com/office/drawing/2014/main" id="{41608536-EB00-462D-B3F1-6E811D959F2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27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5" grpId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9" name="Text Box 11"/>
          <p:cNvSpPr txBox="1">
            <a:spLocks noChangeArrowheads="1"/>
          </p:cNvSpPr>
          <p:nvPr/>
        </p:nvSpPr>
        <p:spPr bwMode="auto">
          <a:xfrm>
            <a:off x="1081088" y="1628775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The general form of a quadratic equation is</a:t>
            </a:r>
          </a:p>
        </p:txBody>
      </p:sp>
      <p:sp>
        <p:nvSpPr>
          <p:cNvPr id="329742" name="Text Box 14"/>
          <p:cNvSpPr txBox="1">
            <a:spLocks noChangeArrowheads="1"/>
          </p:cNvSpPr>
          <p:nvPr/>
        </p:nvSpPr>
        <p:spPr bwMode="auto">
          <a:xfrm>
            <a:off x="4284663" y="2282825"/>
            <a:ext cx="2243137" cy="485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ax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 err="1"/>
              <a:t>bx</a:t>
            </a:r>
            <a:r>
              <a:rPr lang="en-GB" dirty="0"/>
              <a:t> + </a:t>
            </a:r>
            <a:r>
              <a:rPr lang="en-GB" i="1" dirty="0"/>
              <a:t>c</a:t>
            </a:r>
            <a:r>
              <a:rPr lang="en-GB" dirty="0"/>
              <a:t> = 0</a:t>
            </a:r>
          </a:p>
        </p:txBody>
      </p:sp>
      <p:sp>
        <p:nvSpPr>
          <p:cNvPr id="329743" name="Text Box 15"/>
          <p:cNvSpPr txBox="1">
            <a:spLocks noChangeArrowheads="1"/>
          </p:cNvSpPr>
          <p:nvPr/>
        </p:nvSpPr>
        <p:spPr bwMode="auto">
          <a:xfrm>
            <a:off x="1081088" y="2965450"/>
            <a:ext cx="578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Where </a:t>
            </a:r>
            <a:r>
              <a:rPr lang="en-GB" i="1"/>
              <a:t>a</a:t>
            </a:r>
            <a:r>
              <a:rPr lang="en-GB"/>
              <a:t>, </a:t>
            </a:r>
            <a:r>
              <a:rPr lang="en-GB" i="1"/>
              <a:t>b</a:t>
            </a:r>
            <a:r>
              <a:rPr lang="en-GB"/>
              <a:t> and </a:t>
            </a:r>
            <a:r>
              <a:rPr lang="en-GB" i="1"/>
              <a:t>c</a:t>
            </a:r>
            <a:r>
              <a:rPr lang="en-GB"/>
              <a:t> are constants and </a:t>
            </a:r>
            <a:r>
              <a:rPr lang="en-GB" i="1"/>
              <a:t>a</a:t>
            </a:r>
            <a:r>
              <a:rPr lang="en-GB"/>
              <a:t> ≠ 0.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20566" y="3750765"/>
            <a:ext cx="3961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Is called the </a:t>
            </a:r>
            <a:r>
              <a:rPr lang="en-GB" dirty="0">
                <a:solidFill>
                  <a:srgbClr val="FF0000"/>
                </a:solidFill>
              </a:rPr>
              <a:t>quadratic term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093336" y="5904707"/>
            <a:ext cx="2454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If </a:t>
            </a:r>
            <a:r>
              <a:rPr lang="en-GB" i="1" dirty="0"/>
              <a:t>b</a:t>
            </a:r>
            <a:r>
              <a:rPr lang="en-GB" dirty="0"/>
              <a:t> </a:t>
            </a:r>
            <a:r>
              <a:rPr lang="en-GB" dirty="0">
                <a:ea typeface="Calibri" pitchFamily="34" charset="0"/>
                <a:cs typeface="Calibri" pitchFamily="34" charset="0"/>
              </a:rPr>
              <a:t>≠</a:t>
            </a:r>
            <a:r>
              <a:rPr lang="en-GB" dirty="0"/>
              <a:t> 0 and </a:t>
            </a:r>
            <a:r>
              <a:rPr lang="en-GB" i="1" dirty="0"/>
              <a:t>c</a:t>
            </a:r>
            <a:r>
              <a:rPr lang="en-GB" dirty="0"/>
              <a:t> </a:t>
            </a:r>
            <a:r>
              <a:rPr lang="en-GB" dirty="0">
                <a:ea typeface="Calibri" pitchFamily="34" charset="0"/>
                <a:cs typeface="Calibri" pitchFamily="34" charset="0"/>
              </a:rPr>
              <a:t>≠</a:t>
            </a:r>
            <a:r>
              <a:rPr lang="en-GB" dirty="0"/>
              <a:t> 0.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2716535" y="5114926"/>
            <a:ext cx="474810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 c </a:t>
            </a:r>
            <a:endParaRPr lang="en-GB" dirty="0"/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2699792" y="3750766"/>
            <a:ext cx="595035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ax</a:t>
            </a:r>
            <a:r>
              <a:rPr lang="en-GB" baseline="30000" dirty="0"/>
              <a:t>2</a:t>
            </a:r>
            <a:endParaRPr lang="en-GB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674143" y="4432846"/>
            <a:ext cx="646331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 </a:t>
            </a:r>
            <a:r>
              <a:rPr lang="en-GB" i="1" dirty="0" err="1"/>
              <a:t>bx</a:t>
            </a:r>
            <a:r>
              <a:rPr lang="en-GB" i="1" dirty="0"/>
              <a:t> </a:t>
            </a:r>
            <a:endParaRPr lang="en-GB" dirty="0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3620566" y="4379886"/>
            <a:ext cx="3961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Is called the </a:t>
            </a:r>
            <a:r>
              <a:rPr lang="en-GB" dirty="0">
                <a:solidFill>
                  <a:srgbClr val="FF0000"/>
                </a:solidFill>
              </a:rPr>
              <a:t>linear term</a:t>
            </a: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3620566" y="5060551"/>
            <a:ext cx="3961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Is called the </a:t>
            </a:r>
            <a:r>
              <a:rPr lang="en-GB" dirty="0">
                <a:solidFill>
                  <a:srgbClr val="FF0000"/>
                </a:solidFill>
              </a:rPr>
              <a:t>constant term</a:t>
            </a: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ECFC0C2E-9623-4D91-9A11-AA8077880982}"/>
              </a:ext>
            </a:extLst>
          </p:cNvPr>
          <p:cNvSpPr txBox="1">
            <a:spLocks noChangeArrowheads="1"/>
          </p:cNvSpPr>
          <p:nvPr/>
        </p:nvSpPr>
        <p:spPr>
          <a:xfrm>
            <a:off x="374365" y="131954"/>
            <a:ext cx="5354637" cy="7620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rgbClr val="7030A0"/>
                </a:solidFill>
              </a:rPr>
              <a:t>Quadratic equations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29A12C94-4933-45ED-9669-AE8D9D6B0B7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BDC40138-2DB7-405F-A0EF-32B8142809C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9" grpId="0"/>
      <p:bldP spid="329742" grpId="0" animBg="1"/>
      <p:bldP spid="329743" grpId="0"/>
      <p:bldP spid="13" grpId="0"/>
      <p:bldP spid="14" grpId="0"/>
      <p:bldP spid="11" grpId="0" animBg="1"/>
      <p:bldP spid="12" grpId="0" animBg="1"/>
      <p:bldP spid="15" grpId="0" animBg="1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74365" y="131954"/>
            <a:ext cx="5354637" cy="7620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rgbClr val="7030A0"/>
                </a:solidFill>
              </a:rPr>
              <a:t>Quadratic equations</a:t>
            </a:r>
          </a:p>
        </p:txBody>
      </p:sp>
      <p:sp>
        <p:nvSpPr>
          <p:cNvPr id="329739" name="Text Box 11"/>
          <p:cNvSpPr txBox="1">
            <a:spLocks noChangeArrowheads="1"/>
          </p:cNvSpPr>
          <p:nvPr/>
        </p:nvSpPr>
        <p:spPr bwMode="auto">
          <a:xfrm>
            <a:off x="598535" y="1229121"/>
            <a:ext cx="788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Examples of quadratic equations</a:t>
            </a:r>
          </a:p>
        </p:txBody>
      </p:sp>
      <p:sp>
        <p:nvSpPr>
          <p:cNvPr id="329743" name="Text Box 15"/>
          <p:cNvSpPr txBox="1">
            <a:spLocks noChangeArrowheads="1"/>
          </p:cNvSpPr>
          <p:nvPr/>
        </p:nvSpPr>
        <p:spPr bwMode="auto">
          <a:xfrm>
            <a:off x="566487" y="5827014"/>
            <a:ext cx="79440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Some of these equations are not in the form </a:t>
            </a:r>
            <a:r>
              <a:rPr lang="en-GB" i="1" dirty="0"/>
              <a:t>ax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 err="1"/>
              <a:t>bx</a:t>
            </a:r>
            <a:r>
              <a:rPr lang="en-GB" dirty="0"/>
              <a:t> + </a:t>
            </a:r>
            <a:r>
              <a:rPr lang="en-GB" i="1" dirty="0"/>
              <a:t>c</a:t>
            </a:r>
            <a:r>
              <a:rPr lang="en-GB" dirty="0"/>
              <a:t> = 0</a:t>
            </a:r>
          </a:p>
          <a:p>
            <a:r>
              <a:rPr lang="en-US" dirty="0"/>
              <a:t>But they can be rearranged into this form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6492225" y="254199"/>
            <a:ext cx="2178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>
                <a:solidFill>
                  <a:srgbClr val="FF0000"/>
                </a:solidFill>
              </a:rPr>
              <a:t>a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 err="1">
                <a:solidFill>
                  <a:srgbClr val="0070C0"/>
                </a:solidFill>
              </a:rPr>
              <a:t>b</a:t>
            </a:r>
            <a:r>
              <a:rPr lang="en-GB" i="1" dirty="0" err="1"/>
              <a:t>x</a:t>
            </a:r>
            <a:r>
              <a:rPr lang="en-GB" dirty="0"/>
              <a:t> + </a:t>
            </a:r>
            <a:r>
              <a:rPr lang="en-GB" i="1" dirty="0">
                <a:solidFill>
                  <a:srgbClr val="00CC00"/>
                </a:solidFill>
              </a:rPr>
              <a:t>c</a:t>
            </a:r>
            <a:r>
              <a:rPr lang="en-GB" dirty="0"/>
              <a:t> = 0</a:t>
            </a:r>
          </a:p>
        </p:txBody>
      </p:sp>
      <p:sp>
        <p:nvSpPr>
          <p:cNvPr id="3" name="Rectangle 2"/>
          <p:cNvSpPr/>
          <p:nvPr/>
        </p:nvSpPr>
        <p:spPr>
          <a:xfrm>
            <a:off x="823523" y="1858662"/>
            <a:ext cx="20810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–  3</a:t>
            </a:r>
            <a:r>
              <a:rPr lang="en-GB" i="1" dirty="0"/>
              <a:t>x</a:t>
            </a:r>
            <a:r>
              <a:rPr lang="en-GB" dirty="0"/>
              <a:t> – 4 = 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77005" y="2362919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2x</a:t>
            </a:r>
            <a:r>
              <a:rPr lang="en-GB" baseline="30000" dirty="0"/>
              <a:t>2</a:t>
            </a:r>
            <a:r>
              <a:rPr lang="en-GB" dirty="0"/>
              <a:t> = 50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77005" y="2996952"/>
            <a:ext cx="1923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3x</a:t>
            </a:r>
            <a:r>
              <a:rPr lang="en-GB" baseline="30000" dirty="0"/>
              <a:t>2</a:t>
            </a:r>
            <a:r>
              <a:rPr lang="en-GB" dirty="0"/>
              <a:t> = 12 – 7</a:t>
            </a:r>
            <a:r>
              <a:rPr lang="en-GB" i="1" dirty="0"/>
              <a:t>x</a:t>
            </a:r>
            <a:r>
              <a:rPr lang="en-GB" dirty="0"/>
              <a:t>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48887" y="3666034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5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= 2</a:t>
            </a:r>
            <a:r>
              <a:rPr lang="en-GB" i="1" dirty="0"/>
              <a:t>x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57200" y="4777763"/>
            <a:ext cx="27703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(</a:t>
            </a:r>
            <a:r>
              <a:rPr lang="en-GB" i="1" dirty="0"/>
              <a:t>x</a:t>
            </a:r>
            <a:r>
              <a:rPr lang="en-GB" dirty="0"/>
              <a:t> – 6)(2 – 4</a:t>
            </a:r>
            <a:r>
              <a:rPr lang="en-GB" i="1" dirty="0"/>
              <a:t>x</a:t>
            </a:r>
            <a:r>
              <a:rPr lang="en-GB" dirty="0"/>
              <a:t>) = 12</a:t>
            </a:r>
            <a:r>
              <a:rPr lang="en-GB" i="1" dirty="0"/>
              <a:t>x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933292" y="4203295"/>
            <a:ext cx="1949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5</a:t>
            </a:r>
            <a:r>
              <a:rPr lang="en-GB" i="1" dirty="0"/>
              <a:t>x</a:t>
            </a:r>
            <a:r>
              <a:rPr lang="en-GB" dirty="0"/>
              <a:t>(3 – 7</a:t>
            </a:r>
            <a:r>
              <a:rPr lang="en-GB" i="1" dirty="0"/>
              <a:t>x</a:t>
            </a:r>
            <a:r>
              <a:rPr lang="en-GB" dirty="0"/>
              <a:t>) = 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272725" y="1858661"/>
            <a:ext cx="20008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– 3</a:t>
            </a:r>
            <a:r>
              <a:rPr lang="en-GB" i="1" dirty="0"/>
              <a:t>x</a:t>
            </a:r>
            <a:r>
              <a:rPr lang="en-GB" dirty="0"/>
              <a:t> – 4 = 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822294" y="1858662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0000"/>
                </a:solidFill>
                <a:sym typeface="Wingdings 3" panose="05040102010807070707" pitchFamily="18" charset="2"/>
              </a:rPr>
              <a:t>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86287" y="1812241"/>
            <a:ext cx="7152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FF0000"/>
                </a:solidFill>
              </a:rPr>
              <a:t>a = 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081936" y="1812241"/>
            <a:ext cx="9284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0070C0"/>
                </a:solidFill>
              </a:rPr>
              <a:t>b = - 3 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928662" y="1797256"/>
            <a:ext cx="7857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00CC00"/>
                </a:solidFill>
              </a:rPr>
              <a:t>c = -4</a:t>
            </a:r>
            <a:endParaRPr lang="en-GB" sz="2000" dirty="0">
              <a:solidFill>
                <a:srgbClr val="00CC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67348" y="2345982"/>
            <a:ext cx="1693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2x</a:t>
            </a:r>
            <a:r>
              <a:rPr lang="en-GB" baseline="30000" dirty="0"/>
              <a:t>2</a:t>
            </a:r>
            <a:r>
              <a:rPr lang="en-GB" dirty="0"/>
              <a:t> – 50 = 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916917" y="2345983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0000"/>
                </a:solidFill>
                <a:sym typeface="Wingdings 3" panose="05040102010807070707" pitchFamily="18" charset="2"/>
              </a:rPr>
              <a:t>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59270" y="3005643"/>
            <a:ext cx="2329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3x</a:t>
            </a:r>
            <a:r>
              <a:rPr lang="en-GB" baseline="30000" dirty="0"/>
              <a:t>2</a:t>
            </a:r>
            <a:r>
              <a:rPr lang="en-GB" dirty="0"/>
              <a:t> + 7</a:t>
            </a:r>
            <a:r>
              <a:rPr lang="en-GB" i="1" dirty="0"/>
              <a:t>x</a:t>
            </a:r>
            <a:r>
              <a:rPr lang="en-GB" dirty="0"/>
              <a:t> – 12 = 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06591" y="3005643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0000"/>
                </a:solidFill>
                <a:sym typeface="Wingdings 3" panose="05040102010807070707" pitchFamily="18" charset="2"/>
              </a:rPr>
              <a:t>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367348" y="3682065"/>
            <a:ext cx="1693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5x</a:t>
            </a:r>
            <a:r>
              <a:rPr lang="en-GB" baseline="30000" dirty="0"/>
              <a:t>2</a:t>
            </a:r>
            <a:r>
              <a:rPr lang="en-GB" dirty="0"/>
              <a:t> – 2</a:t>
            </a:r>
            <a:r>
              <a:rPr lang="en-GB" i="1" dirty="0"/>
              <a:t>x</a:t>
            </a:r>
            <a:r>
              <a:rPr lang="en-GB" dirty="0"/>
              <a:t> = 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916917" y="3682066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0000"/>
                </a:solidFill>
                <a:sym typeface="Wingdings 3" panose="05040102010807070707" pitchFamily="18" charset="2"/>
              </a:rPr>
              <a:t>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73348" y="4182530"/>
            <a:ext cx="2175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–35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+ 15</a:t>
            </a:r>
            <a:r>
              <a:rPr lang="en-GB" i="1" dirty="0"/>
              <a:t>x</a:t>
            </a:r>
            <a:r>
              <a:rPr lang="en-GB" dirty="0"/>
              <a:t> = 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822917" y="4182531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0000"/>
                </a:solidFill>
                <a:sym typeface="Wingdings 3" panose="05040102010807070707" pitchFamily="18" charset="2"/>
              </a:rPr>
              <a:t>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72082" y="4816502"/>
            <a:ext cx="2714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– 4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+ 14</a:t>
            </a:r>
            <a:r>
              <a:rPr lang="en-GB" i="1" dirty="0"/>
              <a:t>x</a:t>
            </a:r>
            <a:r>
              <a:rPr lang="en-GB" dirty="0"/>
              <a:t> – 12 = 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121651" y="4816503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0000"/>
                </a:solidFill>
                <a:sym typeface="Wingdings 3" panose="05040102010807070707" pitchFamily="18" charset="2"/>
              </a:rPr>
              <a:t>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286287" y="2399352"/>
            <a:ext cx="7152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FF0000"/>
                </a:solidFill>
              </a:rPr>
              <a:t>a = 2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150952" y="2399352"/>
            <a:ext cx="7152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0070C0"/>
                </a:solidFill>
              </a:rPr>
              <a:t>b = 0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928662" y="2384367"/>
            <a:ext cx="914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00CC00"/>
                </a:solidFill>
              </a:rPr>
              <a:t>c = -50</a:t>
            </a:r>
            <a:endParaRPr lang="en-GB" sz="2000" dirty="0">
              <a:solidFill>
                <a:srgbClr val="00CC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5674" y="2977704"/>
            <a:ext cx="7152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FF0000"/>
                </a:solidFill>
              </a:rPr>
              <a:t>a = 3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130339" y="2977704"/>
            <a:ext cx="7152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0070C0"/>
                </a:solidFill>
              </a:rPr>
              <a:t>b = 7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908049" y="2962719"/>
            <a:ext cx="914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00CC00"/>
                </a:solidFill>
              </a:rPr>
              <a:t>c = -12</a:t>
            </a:r>
            <a:endParaRPr lang="en-GB" sz="2000" dirty="0">
              <a:solidFill>
                <a:srgbClr val="00CC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265674" y="3638085"/>
            <a:ext cx="7152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FF0000"/>
                </a:solidFill>
              </a:rPr>
              <a:t>a = 5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130339" y="3638085"/>
            <a:ext cx="800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0070C0"/>
                </a:solidFill>
              </a:rPr>
              <a:t>b = -2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908049" y="3623100"/>
            <a:ext cx="7008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00CC00"/>
                </a:solidFill>
              </a:rPr>
              <a:t>c = 0</a:t>
            </a:r>
            <a:endParaRPr lang="en-GB" sz="2000" dirty="0">
              <a:solidFill>
                <a:srgbClr val="00CC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265674" y="4152400"/>
            <a:ext cx="9284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FF0000"/>
                </a:solidFill>
              </a:rPr>
              <a:t>a = -35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130339" y="4152400"/>
            <a:ext cx="843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0070C0"/>
                </a:solidFill>
              </a:rPr>
              <a:t>b = 15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908049" y="4137415"/>
            <a:ext cx="7008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00CC00"/>
                </a:solidFill>
              </a:rPr>
              <a:t>c = 0</a:t>
            </a:r>
            <a:endParaRPr lang="en-GB" sz="2000" dirty="0">
              <a:solidFill>
                <a:srgbClr val="00CC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265674" y="4795580"/>
            <a:ext cx="800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FF0000"/>
                </a:solidFill>
              </a:rPr>
              <a:t>a = -4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130339" y="4795580"/>
            <a:ext cx="843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0070C0"/>
                </a:solidFill>
              </a:rPr>
              <a:t>b = 14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908049" y="4780595"/>
            <a:ext cx="914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>
                <a:solidFill>
                  <a:srgbClr val="00CC00"/>
                </a:solidFill>
              </a:rPr>
              <a:t>c = -12</a:t>
            </a:r>
            <a:endParaRPr lang="en-GB" sz="2000" dirty="0">
              <a:solidFill>
                <a:srgbClr val="00CC00"/>
              </a:solidFill>
            </a:endParaRPr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49B34824-FE4F-4303-A800-FF588EB1F27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hlinkClick r:id="rId3"/>
            <a:extLst>
              <a:ext uri="{FF2B5EF4-FFF2-40B4-BE49-F238E27FC236}">
                <a16:creationId xmlns:a16="http://schemas.microsoft.com/office/drawing/2014/main" id="{FB2F4CDD-3DCD-44D2-8F63-E688877B76E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71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9" grpId="0"/>
      <p:bldP spid="329743" grpId="0"/>
      <p:bldP spid="3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2693988" y="2090737"/>
            <a:ext cx="2178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/>
              <a:t>ax</a:t>
            </a:r>
            <a:r>
              <a:rPr lang="en-GB" baseline="30000"/>
              <a:t>2</a:t>
            </a:r>
            <a:r>
              <a:rPr lang="en-GB"/>
              <a:t> + </a:t>
            </a:r>
            <a:r>
              <a:rPr lang="en-GB" i="1"/>
              <a:t>bx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 = 0</a:t>
            </a:r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2478088" y="2738437"/>
            <a:ext cx="2503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/>
              <a:t>(x + p)(x + q)</a:t>
            </a:r>
            <a:r>
              <a:rPr lang="en-GB"/>
              <a:t> =  </a:t>
            </a:r>
            <a:r>
              <a:rPr lang="en-GB" i="1"/>
              <a:t>0</a:t>
            </a:r>
            <a:r>
              <a:rPr lang="en-GB"/>
              <a:t> </a:t>
            </a:r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3197225" y="3530600"/>
            <a:ext cx="941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/>
              <a:t>x</a:t>
            </a:r>
            <a:r>
              <a:rPr lang="en-GB"/>
              <a:t> = -</a:t>
            </a:r>
            <a:r>
              <a:rPr lang="en-GB" i="1"/>
              <a:t>p</a:t>
            </a:r>
          </a:p>
        </p:txBody>
      </p:sp>
      <p:sp>
        <p:nvSpPr>
          <p:cNvPr id="122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4278313" y="3530600"/>
            <a:ext cx="458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/>
              <a:t>or</a:t>
            </a:r>
            <a:endParaRPr lang="en-GB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5070475" y="3530600"/>
            <a:ext cx="941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/>
              <a:t>x</a:t>
            </a:r>
            <a:r>
              <a:rPr lang="en-GB"/>
              <a:t> = -</a:t>
            </a:r>
            <a:r>
              <a:rPr lang="en-GB" i="1"/>
              <a:t>q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820738" y="4106862"/>
            <a:ext cx="408781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>
                <a:latin typeface="+mj-lt"/>
              </a:rPr>
              <a:t>Where p </a:t>
            </a:r>
            <a:r>
              <a:rPr lang="en-GB" b="0" dirty="0">
                <a:latin typeface="Arial" pitchFamily="34" charset="0"/>
                <a:cs typeface="Arial" pitchFamily="34" charset="0"/>
              </a:rPr>
              <a:t>x</a:t>
            </a:r>
            <a:r>
              <a:rPr lang="en-GB" i="1" dirty="0">
                <a:latin typeface="+mj-lt"/>
                <a:cs typeface="Calibri"/>
              </a:rPr>
              <a:t> q = c and p + q = b</a:t>
            </a:r>
            <a:endParaRPr lang="en-GB" dirty="0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893763" y="1371600"/>
            <a:ext cx="2243137" cy="485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/>
              <a:t>ax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i="1" dirty="0" err="1"/>
              <a:t>bx</a:t>
            </a:r>
            <a:r>
              <a:rPr lang="en-GB" dirty="0"/>
              <a:t> + </a:t>
            </a:r>
            <a:r>
              <a:rPr lang="en-GB" i="1" dirty="0"/>
              <a:t>c</a:t>
            </a:r>
            <a:r>
              <a:rPr lang="en-GB" dirty="0"/>
              <a:t> = 0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533400" y="5300663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i="1" dirty="0">
                <a:latin typeface="+mj-lt"/>
              </a:rPr>
              <a:t>If c is negative then p and</a:t>
            </a:r>
            <a:r>
              <a:rPr lang="en-GB" i="1" dirty="0">
                <a:latin typeface="+mj-lt"/>
                <a:cs typeface="Calibri"/>
              </a:rPr>
              <a:t> q have opposite signs to each other</a:t>
            </a:r>
            <a:endParaRPr lang="en-GB" dirty="0"/>
          </a:p>
        </p:txBody>
      </p:sp>
      <p:sp>
        <p:nvSpPr>
          <p:cNvPr id="21" name="20 Rectángulo"/>
          <p:cNvSpPr/>
          <p:nvPr/>
        </p:nvSpPr>
        <p:spPr>
          <a:xfrm>
            <a:off x="598488" y="4683125"/>
            <a:ext cx="68961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>
                <a:latin typeface="+mj-lt"/>
              </a:rPr>
              <a:t>If c is positive then p and</a:t>
            </a:r>
            <a:r>
              <a:rPr lang="en-GB" i="1" dirty="0">
                <a:latin typeface="+mj-lt"/>
                <a:cs typeface="Calibri"/>
              </a:rPr>
              <a:t> q have the same signs as b</a:t>
            </a:r>
            <a:endParaRPr lang="en-GB" dirty="0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0C9A7908-FE3B-48D7-8C78-F81753748E36}"/>
              </a:ext>
            </a:extLst>
          </p:cNvPr>
          <p:cNvSpPr txBox="1">
            <a:spLocks noChangeArrowheads="1"/>
          </p:cNvSpPr>
          <p:nvPr/>
        </p:nvSpPr>
        <p:spPr>
          <a:xfrm>
            <a:off x="374365" y="131954"/>
            <a:ext cx="6636035" cy="762000"/>
          </a:xfrm>
          <a:prstGeom prst="rect">
            <a:avLst/>
          </a:prstGeom>
        </p:spPr>
        <p:txBody>
          <a:bodyPr bIns="9144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rgbClr val="7030A0"/>
                </a:solidFill>
              </a:rPr>
              <a:t>Solving Quadratic equations</a:t>
            </a:r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679726B3-AC07-4A97-BE75-EEB8625974E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3720CD44-9C8B-4683-8ECB-92E53529006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3" grpId="0"/>
      <p:bldP spid="14" grpId="0"/>
      <p:bldP spid="16" grpId="0"/>
      <p:bldP spid="17" grpId="0" animBg="1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457200" y="1230313"/>
            <a:ext cx="8169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We can solve the quadratic equation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dirty="0">
                <a:solidFill>
                  <a:srgbClr val="FF0000"/>
                </a:solidFill>
              </a:rPr>
              <a:t>4</a:t>
            </a:r>
            <a:r>
              <a:rPr lang="en-GB" i="1" dirty="0"/>
              <a:t>x</a:t>
            </a:r>
            <a:r>
              <a:rPr lang="en-GB" dirty="0"/>
              <a:t> </a:t>
            </a:r>
            <a:r>
              <a:rPr lang="en-GB" dirty="0">
                <a:solidFill>
                  <a:srgbClr val="00B0F0"/>
                </a:solidFill>
              </a:rPr>
              <a:t>– 45 </a:t>
            </a:r>
            <a:r>
              <a:rPr lang="en-GB" dirty="0"/>
              <a:t>= 0 in full by factorizing the expression on the left-hand side. </a:t>
            </a:r>
          </a:p>
        </p:txBody>
      </p:sp>
      <p:sp>
        <p:nvSpPr>
          <p:cNvPr id="331783" name="Text Box 7"/>
          <p:cNvSpPr txBox="1">
            <a:spLocks noChangeArrowheads="1"/>
          </p:cNvSpPr>
          <p:nvPr/>
        </p:nvSpPr>
        <p:spPr bwMode="auto">
          <a:xfrm>
            <a:off x="457200" y="2076450"/>
            <a:ext cx="8626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This means that we can write the equation in the form</a:t>
            </a:r>
          </a:p>
        </p:txBody>
      </p:sp>
      <p:sp>
        <p:nvSpPr>
          <p:cNvPr id="331789" name="Text Box 13"/>
          <p:cNvSpPr txBox="1">
            <a:spLocks noChangeArrowheads="1"/>
          </p:cNvSpPr>
          <p:nvPr/>
        </p:nvSpPr>
        <p:spPr bwMode="auto">
          <a:xfrm>
            <a:off x="3298825" y="2559050"/>
            <a:ext cx="2310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/>
              <a:t>(</a:t>
            </a:r>
            <a:r>
              <a:rPr lang="en-GB" i="1" dirty="0"/>
              <a:t>x</a:t>
            </a:r>
            <a:r>
              <a:rPr lang="en-GB" dirty="0"/>
              <a:t> + </a:t>
            </a:r>
            <a:r>
              <a:rPr lang="en-GB" i="1" dirty="0">
                <a:solidFill>
                  <a:srgbClr val="FF6600"/>
                </a:solidFill>
              </a:rPr>
              <a:t>p</a:t>
            </a:r>
            <a:r>
              <a:rPr lang="en-GB" dirty="0"/>
              <a:t>)(</a:t>
            </a:r>
            <a:r>
              <a:rPr lang="en-GB" i="1" dirty="0"/>
              <a:t>x</a:t>
            </a:r>
            <a:r>
              <a:rPr lang="en-GB" dirty="0"/>
              <a:t> + </a:t>
            </a:r>
            <a:r>
              <a:rPr lang="en-GB" i="1" dirty="0">
                <a:solidFill>
                  <a:srgbClr val="00B050"/>
                </a:solidFill>
              </a:rPr>
              <a:t>q</a:t>
            </a:r>
            <a:r>
              <a:rPr lang="en-GB" dirty="0"/>
              <a:t>) = 0</a:t>
            </a:r>
          </a:p>
        </p:txBody>
      </p:sp>
      <p:sp>
        <p:nvSpPr>
          <p:cNvPr id="331790" name="Text Box 14"/>
          <p:cNvSpPr txBox="1">
            <a:spLocks noChangeArrowheads="1"/>
          </p:cNvSpPr>
          <p:nvPr/>
        </p:nvSpPr>
        <p:spPr bwMode="auto">
          <a:xfrm>
            <a:off x="457200" y="3041650"/>
            <a:ext cx="8626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We need to find two integers that add together (</a:t>
            </a:r>
            <a:r>
              <a:rPr lang="en-GB" i="1" dirty="0">
                <a:solidFill>
                  <a:srgbClr val="FF6600"/>
                </a:solidFill>
              </a:rPr>
              <a:t>p</a:t>
            </a:r>
            <a:r>
              <a:rPr lang="en-GB" i="1" dirty="0"/>
              <a:t> + </a:t>
            </a:r>
            <a:r>
              <a:rPr lang="en-GB" i="1" dirty="0">
                <a:solidFill>
                  <a:srgbClr val="00B050"/>
                </a:solidFill>
              </a:rPr>
              <a:t>q</a:t>
            </a:r>
            <a:r>
              <a:rPr lang="en-GB" dirty="0"/>
              <a:t>) equals </a:t>
            </a:r>
            <a:r>
              <a:rPr lang="en-GB" dirty="0">
                <a:solidFill>
                  <a:srgbClr val="FF0000"/>
                </a:solidFill>
              </a:rPr>
              <a:t>4</a:t>
            </a:r>
            <a:r>
              <a:rPr lang="en-GB" dirty="0"/>
              <a:t> and multiply together (</a:t>
            </a:r>
            <a:r>
              <a:rPr lang="en-GB" i="1" dirty="0" err="1">
                <a:solidFill>
                  <a:srgbClr val="FF6600"/>
                </a:solidFill>
              </a:rPr>
              <a:t>p</a:t>
            </a:r>
            <a:r>
              <a:rPr lang="en-GB" i="1" dirty="0" err="1">
                <a:solidFill>
                  <a:srgbClr val="00B050"/>
                </a:solidFill>
              </a:rPr>
              <a:t>q</a:t>
            </a:r>
            <a:r>
              <a:rPr lang="en-GB" dirty="0"/>
              <a:t>) equals </a:t>
            </a:r>
            <a:r>
              <a:rPr lang="en-GB" dirty="0">
                <a:solidFill>
                  <a:srgbClr val="00B0F0"/>
                </a:solidFill>
              </a:rPr>
              <a:t>–45</a:t>
            </a:r>
            <a:r>
              <a:rPr lang="en-GB" dirty="0"/>
              <a:t>.</a:t>
            </a:r>
          </a:p>
        </p:txBody>
      </p:sp>
      <p:sp>
        <p:nvSpPr>
          <p:cNvPr id="331791" name="Text Box 15"/>
          <p:cNvSpPr txBox="1">
            <a:spLocks noChangeArrowheads="1"/>
          </p:cNvSpPr>
          <p:nvPr/>
        </p:nvSpPr>
        <p:spPr bwMode="auto">
          <a:xfrm>
            <a:off x="457200" y="3889375"/>
            <a:ext cx="8550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Because –45 is negative, one of the numbers must be positive and one must be negative.</a:t>
            </a:r>
          </a:p>
        </p:txBody>
      </p:sp>
      <p:sp>
        <p:nvSpPr>
          <p:cNvPr id="331792" name="Text Box 16"/>
          <p:cNvSpPr txBox="1">
            <a:spLocks noChangeArrowheads="1"/>
          </p:cNvSpPr>
          <p:nvPr/>
        </p:nvSpPr>
        <p:spPr bwMode="auto">
          <a:xfrm>
            <a:off x="457200" y="4737100"/>
            <a:ext cx="8550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By considering the factors of 45 we find that the two numbers must be 9 and –5.</a:t>
            </a:r>
          </a:p>
        </p:txBody>
      </p:sp>
      <p:sp>
        <p:nvSpPr>
          <p:cNvPr id="331793" name="Text Box 17"/>
          <p:cNvSpPr txBox="1">
            <a:spLocks noChangeArrowheads="1"/>
          </p:cNvSpPr>
          <p:nvPr/>
        </p:nvSpPr>
        <p:spPr bwMode="auto">
          <a:xfrm>
            <a:off x="457200" y="5584825"/>
            <a:ext cx="855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We can therefore write </a:t>
            </a:r>
            <a:r>
              <a:rPr lang="en-GB" i="1"/>
              <a:t>x</a:t>
            </a:r>
            <a:r>
              <a:rPr lang="en-GB" baseline="30000"/>
              <a:t>2</a:t>
            </a:r>
            <a:r>
              <a:rPr lang="en-GB"/>
              <a:t> + 4</a:t>
            </a:r>
            <a:r>
              <a:rPr lang="en-GB" i="1"/>
              <a:t>x</a:t>
            </a:r>
            <a:r>
              <a:rPr lang="en-GB"/>
              <a:t> – 45 = 0 as</a:t>
            </a:r>
          </a:p>
        </p:txBody>
      </p:sp>
      <p:sp>
        <p:nvSpPr>
          <p:cNvPr id="331794" name="Rectangle 18"/>
          <p:cNvSpPr>
            <a:spLocks noChangeArrowheads="1"/>
          </p:cNvSpPr>
          <p:nvPr/>
        </p:nvSpPr>
        <p:spPr bwMode="auto">
          <a:xfrm>
            <a:off x="3540125" y="6067425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(</a:t>
            </a:r>
            <a:r>
              <a:rPr lang="en-GB" i="1"/>
              <a:t>x</a:t>
            </a:r>
            <a:r>
              <a:rPr lang="en-GB"/>
              <a:t> + 9)(</a:t>
            </a:r>
            <a:r>
              <a:rPr lang="en-GB" i="1"/>
              <a:t>x</a:t>
            </a:r>
            <a:r>
              <a:rPr lang="en-GB"/>
              <a:t> – 5) = 0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D230191D-08C6-459F-BD40-E019D4A58A12}"/>
              </a:ext>
            </a:extLst>
          </p:cNvPr>
          <p:cNvSpPr txBox="1">
            <a:spLocks noChangeArrowheads="1"/>
          </p:cNvSpPr>
          <p:nvPr/>
        </p:nvSpPr>
        <p:spPr>
          <a:xfrm>
            <a:off x="374365" y="131954"/>
            <a:ext cx="6636035" cy="762000"/>
          </a:xfrm>
          <a:prstGeom prst="rect">
            <a:avLst/>
          </a:prstGeom>
        </p:spPr>
        <p:txBody>
          <a:bodyPr bIns="9144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rgbClr val="7030A0"/>
                </a:solidFill>
              </a:rPr>
              <a:t>Solving Quadratic equations</a:t>
            </a:r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F854F7BA-10CD-46EF-943C-6003A7AA00D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9E28B7D5-7A04-450B-9AD8-6C87F17E06A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3" grpId="0"/>
      <p:bldP spid="331789" grpId="0"/>
      <p:bldP spid="331790" grpId="0"/>
      <p:bldP spid="331791" grpId="0"/>
      <p:bldP spid="331792" grpId="0"/>
      <p:bldP spid="331793" grpId="0"/>
      <p:bldP spid="3317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841375" y="1136650"/>
            <a:ext cx="8169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When two numbers multiply together to make 0, one of the numbers must be 0, (null factor law), so if</a:t>
            </a:r>
          </a:p>
        </p:txBody>
      </p:sp>
      <p:sp>
        <p:nvSpPr>
          <p:cNvPr id="335880" name="Text Box 8"/>
          <p:cNvSpPr txBox="1">
            <a:spLocks noChangeArrowheads="1"/>
          </p:cNvSpPr>
          <p:nvPr/>
        </p:nvSpPr>
        <p:spPr bwMode="auto">
          <a:xfrm>
            <a:off x="841375" y="2493963"/>
            <a:ext cx="8626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we can conclude that either</a:t>
            </a:r>
          </a:p>
        </p:txBody>
      </p:sp>
      <p:sp>
        <p:nvSpPr>
          <p:cNvPr id="335881" name="Text Box 9"/>
          <p:cNvSpPr txBox="1">
            <a:spLocks noChangeArrowheads="1"/>
          </p:cNvSpPr>
          <p:nvPr/>
        </p:nvSpPr>
        <p:spPr bwMode="auto">
          <a:xfrm>
            <a:off x="841375" y="3487738"/>
            <a:ext cx="855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This gives us two solutions that solve the quadratic equation:</a:t>
            </a:r>
          </a:p>
        </p:txBody>
      </p:sp>
      <p:sp>
        <p:nvSpPr>
          <p:cNvPr id="14342" name="Rectangle 12"/>
          <p:cNvSpPr>
            <a:spLocks noChangeArrowheads="1"/>
          </p:cNvSpPr>
          <p:nvPr/>
        </p:nvSpPr>
        <p:spPr bwMode="auto">
          <a:xfrm>
            <a:off x="3924300" y="1997075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(</a:t>
            </a:r>
            <a:r>
              <a:rPr lang="en-GB" i="1"/>
              <a:t>x</a:t>
            </a:r>
            <a:r>
              <a:rPr lang="en-GB"/>
              <a:t> + 9)(</a:t>
            </a:r>
            <a:r>
              <a:rPr lang="en-GB" i="1"/>
              <a:t>x</a:t>
            </a:r>
            <a:r>
              <a:rPr lang="en-GB"/>
              <a:t> – 5) = 0</a:t>
            </a:r>
          </a:p>
        </p:txBody>
      </p:sp>
      <p:sp>
        <p:nvSpPr>
          <p:cNvPr id="335885" name="Text Box 13"/>
          <p:cNvSpPr txBox="1">
            <a:spLocks noChangeArrowheads="1"/>
          </p:cNvSpPr>
          <p:nvPr/>
        </p:nvSpPr>
        <p:spPr bwMode="auto">
          <a:xfrm>
            <a:off x="2990850" y="2990850"/>
            <a:ext cx="1350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/>
              <a:t>x</a:t>
            </a:r>
            <a:r>
              <a:rPr lang="en-GB"/>
              <a:t> + 9 = 0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799013" y="2990850"/>
            <a:ext cx="2344737" cy="457200"/>
            <a:chOff x="2675" y="1792"/>
            <a:chExt cx="1477" cy="288"/>
          </a:xfrm>
        </p:grpSpPr>
        <p:sp>
          <p:nvSpPr>
            <p:cNvPr id="14349" name="Text Box 14"/>
            <p:cNvSpPr txBox="1">
              <a:spLocks noChangeArrowheads="1"/>
            </p:cNvSpPr>
            <p:nvPr/>
          </p:nvSpPr>
          <p:spPr bwMode="auto">
            <a:xfrm>
              <a:off x="2675" y="1792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/>
                <a:t>or</a:t>
              </a:r>
            </a:p>
          </p:txBody>
        </p:sp>
        <p:sp>
          <p:nvSpPr>
            <p:cNvPr id="14350" name="Text Box 15"/>
            <p:cNvSpPr txBox="1">
              <a:spLocks noChangeArrowheads="1"/>
            </p:cNvSpPr>
            <p:nvPr/>
          </p:nvSpPr>
          <p:spPr bwMode="auto">
            <a:xfrm>
              <a:off x="3306" y="1792"/>
              <a:ext cx="8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/>
                <a:t>x</a:t>
              </a:r>
              <a:r>
                <a:rPr lang="en-GB"/>
                <a:t> – 5 = 0</a:t>
              </a:r>
            </a:p>
          </p:txBody>
        </p:sp>
      </p:grpSp>
      <p:sp>
        <p:nvSpPr>
          <p:cNvPr id="335888" name="Text Box 16"/>
          <p:cNvSpPr txBox="1">
            <a:spLocks noChangeArrowheads="1"/>
          </p:cNvSpPr>
          <p:nvPr/>
        </p:nvSpPr>
        <p:spPr bwMode="auto">
          <a:xfrm>
            <a:off x="3122613" y="3984625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/>
              <a:t>x</a:t>
            </a:r>
            <a:r>
              <a:rPr lang="en-GB"/>
              <a:t> = – 9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679950" y="3984625"/>
            <a:ext cx="2208213" cy="457200"/>
            <a:chOff x="2600" y="2418"/>
            <a:chExt cx="1391" cy="288"/>
          </a:xfrm>
        </p:grpSpPr>
        <p:sp>
          <p:nvSpPr>
            <p:cNvPr id="14347" name="Text Box 17"/>
            <p:cNvSpPr txBox="1">
              <a:spLocks noChangeArrowheads="1"/>
            </p:cNvSpPr>
            <p:nvPr/>
          </p:nvSpPr>
          <p:spPr bwMode="auto">
            <a:xfrm>
              <a:off x="2600" y="2418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/>
                <a:t>and</a:t>
              </a:r>
            </a:p>
          </p:txBody>
        </p:sp>
        <p:sp>
          <p:nvSpPr>
            <p:cNvPr id="14348" name="Text Box 18"/>
            <p:cNvSpPr txBox="1">
              <a:spLocks noChangeArrowheads="1"/>
            </p:cNvSpPr>
            <p:nvPr/>
          </p:nvSpPr>
          <p:spPr bwMode="auto">
            <a:xfrm>
              <a:off x="3465" y="2418"/>
              <a:ext cx="5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/>
                <a:t>x</a:t>
              </a:r>
              <a:r>
                <a:rPr lang="en-GB"/>
                <a:t> = 5</a:t>
              </a:r>
            </a:p>
          </p:txBody>
        </p:sp>
      </p:grpSp>
      <p:sp>
        <p:nvSpPr>
          <p:cNvPr id="16" name="Rectangle 4">
            <a:extLst>
              <a:ext uri="{FF2B5EF4-FFF2-40B4-BE49-F238E27FC236}">
                <a16:creationId xmlns:a16="http://schemas.microsoft.com/office/drawing/2014/main" id="{078F7D4B-6551-4FAE-BB78-393EBFD3C0BB}"/>
              </a:ext>
            </a:extLst>
          </p:cNvPr>
          <p:cNvSpPr txBox="1">
            <a:spLocks noChangeArrowheads="1"/>
          </p:cNvSpPr>
          <p:nvPr/>
        </p:nvSpPr>
        <p:spPr>
          <a:xfrm>
            <a:off x="374365" y="131954"/>
            <a:ext cx="6636035" cy="762000"/>
          </a:xfrm>
          <a:prstGeom prst="rect">
            <a:avLst/>
          </a:prstGeom>
        </p:spPr>
        <p:txBody>
          <a:bodyPr bIns="9144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rgbClr val="7030A0"/>
                </a:solidFill>
              </a:rPr>
              <a:t>Solving Quadratic equations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A377A874-2734-427F-9AF4-3701C16D41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D8522BD5-7FAE-4690-B211-D60B7D08B99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80" grpId="0"/>
      <p:bldP spid="335881" grpId="0"/>
      <p:bldP spid="335885" grpId="0"/>
      <p:bldP spid="3358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799" y="274638"/>
            <a:ext cx="8626475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>
                <a:solidFill>
                  <a:srgbClr val="7030A0"/>
                </a:solidFill>
              </a:rPr>
              <a:t>Solving quadratic equations by factorization</a:t>
            </a:r>
          </a:p>
        </p:txBody>
      </p:sp>
      <p:sp>
        <p:nvSpPr>
          <p:cNvPr id="344069" name="Text Box 5"/>
          <p:cNvSpPr txBox="1">
            <a:spLocks noChangeArrowheads="1"/>
          </p:cNvSpPr>
          <p:nvPr/>
        </p:nvSpPr>
        <p:spPr bwMode="auto">
          <a:xfrm>
            <a:off x="457200" y="2051050"/>
            <a:ext cx="8626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Start by rearranging the equation equating to zero, so that all the terms are on the left-hand side.</a:t>
            </a:r>
          </a:p>
        </p:txBody>
      </p:sp>
      <p:sp>
        <p:nvSpPr>
          <p:cNvPr id="344070" name="Text Box 6"/>
          <p:cNvSpPr txBox="1">
            <a:spLocks noChangeArrowheads="1"/>
          </p:cNvSpPr>
          <p:nvPr/>
        </p:nvSpPr>
        <p:spPr bwMode="auto">
          <a:xfrm>
            <a:off x="457200" y="3186113"/>
            <a:ext cx="8550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We need to find two integers that add together to make –5 and multiply together to make 4.</a:t>
            </a:r>
          </a:p>
        </p:txBody>
      </p:sp>
      <p:sp>
        <p:nvSpPr>
          <p:cNvPr id="344071" name="Text Box 7"/>
          <p:cNvSpPr txBox="1">
            <a:spLocks noChangeArrowheads="1"/>
          </p:cNvSpPr>
          <p:nvPr/>
        </p:nvSpPr>
        <p:spPr bwMode="auto">
          <a:xfrm>
            <a:off x="457200" y="4813300"/>
            <a:ext cx="855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Factorizing the left-hand side gives us</a:t>
            </a: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1162050" y="1503363"/>
            <a:ext cx="6865938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/>
              <a:t>Solve the equation </a:t>
            </a:r>
            <a:r>
              <a:rPr lang="en-GB" i="1"/>
              <a:t>x</a:t>
            </a:r>
            <a:r>
              <a:rPr lang="en-GB" baseline="30000"/>
              <a:t>2</a:t>
            </a:r>
            <a:r>
              <a:rPr lang="en-GB"/>
              <a:t> – 5</a:t>
            </a:r>
            <a:r>
              <a:rPr lang="en-GB" i="1"/>
              <a:t>x</a:t>
            </a:r>
            <a:r>
              <a:rPr lang="en-GB"/>
              <a:t> = –4 by factorization.</a:t>
            </a:r>
          </a:p>
        </p:txBody>
      </p:sp>
      <p:sp>
        <p:nvSpPr>
          <p:cNvPr id="344073" name="Rectangle 9"/>
          <p:cNvSpPr>
            <a:spLocks noChangeArrowheads="1"/>
          </p:cNvSpPr>
          <p:nvPr/>
        </p:nvSpPr>
        <p:spPr bwMode="auto">
          <a:xfrm>
            <a:off x="3687763" y="2736850"/>
            <a:ext cx="2106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/>
              <a:t>x</a:t>
            </a:r>
            <a:r>
              <a:rPr lang="en-GB" baseline="30000"/>
              <a:t>2</a:t>
            </a:r>
            <a:r>
              <a:rPr lang="en-GB"/>
              <a:t> – 5</a:t>
            </a:r>
            <a:r>
              <a:rPr lang="en-GB" i="1"/>
              <a:t>x</a:t>
            </a:r>
            <a:r>
              <a:rPr lang="en-GB"/>
              <a:t> + 4 = 0</a:t>
            </a:r>
          </a:p>
        </p:txBody>
      </p:sp>
      <p:sp>
        <p:nvSpPr>
          <p:cNvPr id="344074" name="Rectangle 10"/>
          <p:cNvSpPr>
            <a:spLocks noChangeArrowheads="1"/>
          </p:cNvSpPr>
          <p:nvPr/>
        </p:nvSpPr>
        <p:spPr bwMode="auto">
          <a:xfrm>
            <a:off x="3548063" y="5260975"/>
            <a:ext cx="238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(</a:t>
            </a:r>
            <a:r>
              <a:rPr lang="en-GB" i="1"/>
              <a:t>x</a:t>
            </a:r>
            <a:r>
              <a:rPr lang="en-GB"/>
              <a:t> – 1)(</a:t>
            </a:r>
            <a:r>
              <a:rPr lang="en-GB" i="1"/>
              <a:t>x</a:t>
            </a:r>
            <a:r>
              <a:rPr lang="en-GB"/>
              <a:t> – 4)</a:t>
            </a:r>
            <a:r>
              <a:rPr lang="en-GB" i="1"/>
              <a:t> </a:t>
            </a:r>
            <a:r>
              <a:rPr lang="en-GB"/>
              <a:t>= 0</a:t>
            </a:r>
          </a:p>
        </p:txBody>
      </p:sp>
      <p:sp>
        <p:nvSpPr>
          <p:cNvPr id="344075" name="Text Box 11"/>
          <p:cNvSpPr txBox="1">
            <a:spLocks noChangeArrowheads="1"/>
          </p:cNvSpPr>
          <p:nvPr/>
        </p:nvSpPr>
        <p:spPr bwMode="auto">
          <a:xfrm>
            <a:off x="2682875" y="5708650"/>
            <a:ext cx="1343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/>
              <a:t>x</a:t>
            </a:r>
            <a:r>
              <a:rPr lang="en-GB"/>
              <a:t> – 1 = 0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267200" y="5708650"/>
            <a:ext cx="2273300" cy="457200"/>
            <a:chOff x="2582" y="3408"/>
            <a:chExt cx="1432" cy="288"/>
          </a:xfrm>
        </p:grpSpPr>
        <p:sp>
          <p:nvSpPr>
            <p:cNvPr id="15375" name="Text Box 12"/>
            <p:cNvSpPr txBox="1">
              <a:spLocks noChangeArrowheads="1"/>
            </p:cNvSpPr>
            <p:nvPr/>
          </p:nvSpPr>
          <p:spPr bwMode="auto">
            <a:xfrm>
              <a:off x="2582" y="3408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/>
                <a:t>or</a:t>
              </a:r>
            </a:p>
          </p:txBody>
        </p:sp>
        <p:sp>
          <p:nvSpPr>
            <p:cNvPr id="15376" name="Text Box 13"/>
            <p:cNvSpPr txBox="1">
              <a:spLocks noChangeArrowheads="1"/>
            </p:cNvSpPr>
            <p:nvPr/>
          </p:nvSpPr>
          <p:spPr bwMode="auto">
            <a:xfrm>
              <a:off x="3168" y="3408"/>
              <a:ext cx="8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/>
                <a:t>x</a:t>
              </a:r>
              <a:r>
                <a:rPr lang="en-GB"/>
                <a:t> – 4 = 0</a:t>
              </a:r>
            </a:p>
          </p:txBody>
        </p:sp>
      </p:grpSp>
      <p:sp>
        <p:nvSpPr>
          <p:cNvPr id="344078" name="Text Box 14"/>
          <p:cNvSpPr txBox="1">
            <a:spLocks noChangeArrowheads="1"/>
          </p:cNvSpPr>
          <p:nvPr/>
        </p:nvSpPr>
        <p:spPr bwMode="auto">
          <a:xfrm>
            <a:off x="5368925" y="6211888"/>
            <a:ext cx="83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/>
              <a:t>x</a:t>
            </a:r>
            <a:r>
              <a:rPr lang="en-GB"/>
              <a:t> = 4</a:t>
            </a:r>
          </a:p>
        </p:txBody>
      </p:sp>
      <p:sp>
        <p:nvSpPr>
          <p:cNvPr id="344079" name="Text Box 15"/>
          <p:cNvSpPr txBox="1">
            <a:spLocks noChangeArrowheads="1"/>
          </p:cNvSpPr>
          <p:nvPr/>
        </p:nvSpPr>
        <p:spPr bwMode="auto">
          <a:xfrm>
            <a:off x="457200" y="3998913"/>
            <a:ext cx="8550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Because 4 is positive and –5 is negative, both the integers must be negative. These are –1 and –4.</a:t>
            </a:r>
          </a:p>
        </p:txBody>
      </p:sp>
      <p:sp>
        <p:nvSpPr>
          <p:cNvPr id="344080" name="Text Box 16"/>
          <p:cNvSpPr txBox="1">
            <a:spLocks noChangeArrowheads="1"/>
          </p:cNvSpPr>
          <p:nvPr/>
        </p:nvSpPr>
        <p:spPr bwMode="auto">
          <a:xfrm>
            <a:off x="2774950" y="6211888"/>
            <a:ext cx="83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= 1</a:t>
            </a:r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6B2EF45E-5337-4508-B507-2C7396A4E93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2D5058E9-EFB6-46D7-98D8-2332B6CFCD1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9" grpId="0"/>
      <p:bldP spid="344070" grpId="0"/>
      <p:bldP spid="344071" grpId="0"/>
      <p:bldP spid="344073" grpId="0"/>
      <p:bldP spid="344074" grpId="0"/>
      <p:bldP spid="344075" grpId="0"/>
      <p:bldP spid="344078" grpId="0"/>
      <p:bldP spid="344079" grpId="0"/>
      <p:bldP spid="3440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6632"/>
            <a:ext cx="8488363" cy="136815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rgbClr val="7030A0"/>
                </a:solidFill>
              </a:rPr>
              <a:t>Solving quadratic equations by factorization</a:t>
            </a: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1139031" y="1806352"/>
            <a:ext cx="6865938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/>
              <a:t>Solve the equation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– 2</a:t>
            </a:r>
            <a:r>
              <a:rPr lang="en-GB" i="1" dirty="0"/>
              <a:t>x</a:t>
            </a:r>
            <a:r>
              <a:rPr lang="en-GB" dirty="0"/>
              <a:t> –8 = 0 by factorization.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139031" y="2902967"/>
            <a:ext cx="705678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Solve the equation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– 10</a:t>
            </a:r>
            <a:r>
              <a:rPr lang="en-GB" i="1" dirty="0"/>
              <a:t>x</a:t>
            </a:r>
            <a:r>
              <a:rPr lang="en-GB" dirty="0"/>
              <a:t> + 21 = 0 by factorization.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139031" y="4004047"/>
            <a:ext cx="6865938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/>
              <a:t>Solve the equation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– 5</a:t>
            </a:r>
            <a:r>
              <a:rPr lang="en-GB" i="1" dirty="0"/>
              <a:t>x</a:t>
            </a:r>
            <a:r>
              <a:rPr lang="en-GB" dirty="0"/>
              <a:t> – 6 = 0 by factorization.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1139031" y="5177135"/>
            <a:ext cx="6865938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/>
              <a:t>Solve the equation 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– 5</a:t>
            </a:r>
            <a:r>
              <a:rPr lang="en-GB" i="1" dirty="0"/>
              <a:t>x</a:t>
            </a:r>
            <a:r>
              <a:rPr lang="en-GB" dirty="0"/>
              <a:t> + 6 = 0 by factorization.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60453186-14A6-4656-824C-F68BEDD88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54660"/>
            <a:ext cx="955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= –4</a:t>
            </a: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id="{73AF0672-02A3-41AC-8FCD-3E1BEE7E5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6225" y="2354660"/>
            <a:ext cx="8018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= 2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64B5916F-B97C-4A1E-9C8E-8699EF1E4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387" y="2359016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or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3B7BE9E4-1932-4D31-BA5D-3DB929D28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489511"/>
            <a:ext cx="955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= –7</a:t>
            </a:r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F41124E8-3D14-4F37-8B0B-71E0A6928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6225" y="3489511"/>
            <a:ext cx="955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= –3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6D07BC9B-6C01-400B-87C5-45268D6E8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387" y="3493867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or</a:t>
            </a: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CC03EB0A-6BCD-4135-8F06-F6BA68349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590482"/>
            <a:ext cx="955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= –6</a:t>
            </a: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F1777D14-EE66-4B2D-B59D-A37EB1CC6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6225" y="4590482"/>
            <a:ext cx="8018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= 1</a:t>
            </a: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9A087EFD-5719-48D2-BAAB-597DC3990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387" y="4594838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or</a:t>
            </a:r>
          </a:p>
        </p:txBody>
      </p:sp>
      <p:sp>
        <p:nvSpPr>
          <p:cNvPr id="23" name="Text Box 14">
            <a:extLst>
              <a:ext uri="{FF2B5EF4-FFF2-40B4-BE49-F238E27FC236}">
                <a16:creationId xmlns:a16="http://schemas.microsoft.com/office/drawing/2014/main" id="{2FE8E95A-C07B-4D94-8FB5-E49142FAD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772995"/>
            <a:ext cx="955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= –3</a:t>
            </a: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3FA84E86-8E86-4733-9BB1-51F9B0972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6225" y="5772995"/>
            <a:ext cx="10326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/>
              <a:t>x</a:t>
            </a:r>
            <a:r>
              <a:rPr lang="en-GB" dirty="0"/>
              <a:t> = – 2</a:t>
            </a:r>
          </a:p>
        </p:txBody>
      </p:sp>
      <p:sp>
        <p:nvSpPr>
          <p:cNvPr id="25" name="Text Box 12">
            <a:extLst>
              <a:ext uri="{FF2B5EF4-FFF2-40B4-BE49-F238E27FC236}">
                <a16:creationId xmlns:a16="http://schemas.microsoft.com/office/drawing/2014/main" id="{269DF9DC-C956-42F6-9078-BC92771A0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387" y="5777351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or</a:t>
            </a:r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B153CEED-15D1-4444-A93B-E47DE565CB1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D7B11336-B2CF-4E2A-B46A-9B143F1DAEF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4" grpId="0"/>
      <p:bldP spid="19" grpId="0"/>
      <p:bldP spid="21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">
            <a:extLst>
              <a:ext uri="{FF2B5EF4-FFF2-40B4-BE49-F238E27FC236}">
                <a16:creationId xmlns:a16="http://schemas.microsoft.com/office/drawing/2014/main" id="{8161A3A0-3906-4368-9247-B43D2BF5D18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6632"/>
            <a:ext cx="8488363" cy="136815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rgbClr val="7030A0"/>
                </a:solidFill>
              </a:rPr>
              <a:t>Solving quadratic equations by factorization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651669" y="3761939"/>
            <a:ext cx="9178" cy="444699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444823" y="1491736"/>
            <a:ext cx="7127378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Solve the equation 6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dirty="0"/>
              <a:t> – 11</a:t>
            </a:r>
            <a:r>
              <a:rPr lang="en-GB" i="1" dirty="0"/>
              <a:t>x </a:t>
            </a:r>
            <a:r>
              <a:rPr lang="en-GB" dirty="0"/>
              <a:t>+ 3 =  0 by factorization.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0187" y="2017023"/>
            <a:ext cx="7452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To factorise the left hand side we split the middle term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3957896" y="1565529"/>
            <a:ext cx="288032" cy="350916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290628" y="1552833"/>
            <a:ext cx="435732" cy="350916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3130" y="2468690"/>
            <a:ext cx="8316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To split the middle term we multiply the first an last coefficients.</a:t>
            </a:r>
          </a:p>
        </p:txBody>
      </p:sp>
      <p:sp>
        <p:nvSpPr>
          <p:cNvPr id="16" name="Freeform 15"/>
          <p:cNvSpPr/>
          <p:nvPr/>
        </p:nvSpPr>
        <p:spPr bwMode="auto">
          <a:xfrm>
            <a:off x="4141087" y="1337359"/>
            <a:ext cx="1410772" cy="237781"/>
          </a:xfrm>
          <a:custGeom>
            <a:avLst/>
            <a:gdLst>
              <a:gd name="connsiteX0" fmla="*/ 0 w 1728788"/>
              <a:gd name="connsiteY0" fmla="*/ 114370 h 128658"/>
              <a:gd name="connsiteX1" fmla="*/ 800100 w 1728788"/>
              <a:gd name="connsiteY1" fmla="*/ 70 h 128658"/>
              <a:gd name="connsiteX2" fmla="*/ 1728788 w 1728788"/>
              <a:gd name="connsiteY2" fmla="*/ 128658 h 12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8788" h="128658">
                <a:moveTo>
                  <a:pt x="0" y="114370"/>
                </a:moveTo>
                <a:cubicBezTo>
                  <a:pt x="255984" y="56029"/>
                  <a:pt x="511969" y="-2311"/>
                  <a:pt x="800100" y="70"/>
                </a:cubicBezTo>
                <a:cubicBezTo>
                  <a:pt x="1088231" y="2451"/>
                  <a:pt x="1408509" y="65554"/>
                  <a:pt x="1728788" y="128658"/>
                </a:cubicBezTo>
              </a:path>
            </a:pathLst>
          </a:cu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7379" y="2877884"/>
            <a:ext cx="8488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Now we find two numbers whose product is </a:t>
            </a:r>
            <a:r>
              <a:rPr lang="en-GB" b="1" dirty="0">
                <a:solidFill>
                  <a:srgbClr val="00B050"/>
                </a:solidFill>
              </a:rPr>
              <a:t>+18 </a:t>
            </a:r>
            <a:r>
              <a:rPr lang="en-GB" i="1" dirty="0"/>
              <a:t>and add up to </a:t>
            </a:r>
            <a:r>
              <a:rPr lang="en-GB" b="1" dirty="0">
                <a:solidFill>
                  <a:srgbClr val="FF00FF"/>
                </a:solidFill>
              </a:rPr>
              <a:t>-11</a:t>
            </a:r>
            <a:r>
              <a:rPr lang="en-GB" b="1" i="1" dirty="0"/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477888" y="3761939"/>
                <a:ext cx="7544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7888" y="3761939"/>
                <a:ext cx="754437" cy="461665"/>
              </a:xfrm>
              <a:prstGeom prst="rect">
                <a:avLst/>
              </a:prstGeom>
              <a:blipFill>
                <a:blip r:embed="rId2"/>
                <a:stretch>
                  <a:fillRect l="-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1000" y="3255736"/>
                <a:ext cx="83164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 i="1" dirty="0"/>
                  <a:t>The two numbers are </a:t>
                </a:r>
                <a14:m>
                  <m:oMath xmlns:m="http://schemas.openxmlformats.org/officeDocument/2006/math">
                    <m:r>
                      <a:rPr lang="en-GB" sz="2000" b="0" i="1">
                        <a:latin typeface="Cambria Math"/>
                      </a:rPr>
                      <m:t>−9</m:t>
                    </m:r>
                  </m:oMath>
                </a14:m>
                <a:r>
                  <a:rPr lang="en-GB" sz="2000" b="1" i="1" dirty="0"/>
                  <a:t> and</a:t>
                </a:r>
                <a:r>
                  <a:rPr lang="en-GB" sz="2000" b="0" dirty="0"/>
                  <a:t> </a:t>
                </a:r>
                <a14:m>
                  <m:oMath xmlns:m="http://schemas.openxmlformats.org/officeDocument/2006/math">
                    <m:r>
                      <a:rPr lang="en-GB" sz="2000" b="0" i="1">
                        <a:latin typeface="Cambria Math"/>
                      </a:rPr>
                      <m:t>−2</m:t>
                    </m:r>
                  </m:oMath>
                </a14:m>
                <a:r>
                  <a:rPr lang="en-GB" sz="2000" b="1" i="1" dirty="0"/>
                  <a:t> because </a:t>
                </a:r>
                <a:r>
                  <a:rPr lang="en-GB" sz="2000" b="1" dirty="0"/>
                  <a:t>(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FF"/>
                        </a:solidFill>
                        <a:latin typeface="Cambria Math"/>
                      </a:rPr>
                      <m:t>−9</m:t>
                    </m:r>
                  </m:oMath>
                </a14:m>
                <a:r>
                  <a:rPr lang="en-GB" sz="2000" b="1" dirty="0"/>
                  <a:t>)(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FF"/>
                        </a:solidFill>
                        <a:latin typeface="Cambria Math"/>
                      </a:rPr>
                      <m:t>−2</m:t>
                    </m:r>
                  </m:oMath>
                </a14:m>
                <a:r>
                  <a:rPr lang="en-GB" sz="2000" b="1" dirty="0"/>
                  <a:t>) =</a:t>
                </a:r>
                <a:r>
                  <a:rPr lang="en-GB" sz="2000" b="1" i="1" dirty="0"/>
                  <a:t> </a:t>
                </a:r>
                <a:r>
                  <a:rPr lang="en-GB" sz="2000" b="1" dirty="0">
                    <a:solidFill>
                      <a:srgbClr val="009900"/>
                    </a:solidFill>
                  </a:rPr>
                  <a:t>+18 </a:t>
                </a:r>
                <a:r>
                  <a:rPr lang="en-GB" sz="2000" i="1" dirty="0"/>
                  <a:t>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FF"/>
                        </a:solidFill>
                        <a:latin typeface="Cambria Math"/>
                      </a:rPr>
                      <m:t>−9</m:t>
                    </m:r>
                    <m:r>
                      <a:rPr lang="en-GB" sz="2000" b="0" i="1">
                        <a:solidFill>
                          <a:srgbClr val="FF00FF"/>
                        </a:solidFill>
                        <a:latin typeface="Cambria Math"/>
                      </a:rPr>
                      <m:t>−2</m:t>
                    </m:r>
                    <m:r>
                      <a:rPr lang="en-GB" sz="2000" b="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i="1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FF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GB" sz="2000" b="1" dirty="0">
                    <a:solidFill>
                      <a:srgbClr val="FF00FF"/>
                    </a:solidFill>
                  </a:rPr>
                  <a:t>11</a:t>
                </a:r>
                <a:r>
                  <a:rPr lang="en-GB" sz="2000" b="1" i="1" dirty="0">
                    <a:solidFill>
                      <a:srgbClr val="FF00FF"/>
                    </a:solidFill>
                  </a:rPr>
                  <a:t> </a:t>
                </a:r>
                <a:endParaRPr lang="en-GB" sz="2000" b="1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255736"/>
                <a:ext cx="8316416" cy="400110"/>
              </a:xfrm>
              <a:prstGeom prst="rect">
                <a:avLst/>
              </a:prstGeom>
              <a:blipFill>
                <a:blip r:embed="rId3"/>
                <a:stretch>
                  <a:fillRect l="-806" t="-7576" r="-293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973832" y="4232688"/>
                <a:ext cx="172887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3</m:t>
                      </m:r>
                      <m:r>
                        <a:rPr lang="en-GB" b="0" i="1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latin typeface="Cambria Math"/>
                            </a:rPr>
                            <m:t>2</m:t>
                          </m:r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  <m:r>
                            <a:rPr lang="en-GB" b="0" i="1">
                              <a:latin typeface="Cambria Math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b="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832" y="4232688"/>
                <a:ext cx="172887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071556" y="4727935"/>
                <a:ext cx="31000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latin typeface="Cambria Math"/>
                            </a:rPr>
                            <m:t>3</m:t>
                          </m:r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  <m:r>
                            <a:rPr lang="en-GB" b="0" i="1">
                              <a:latin typeface="Cambria Math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latin typeface="Cambria Math"/>
                            </a:rPr>
                            <m:t>2</m:t>
                          </m:r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  <m:r>
                            <a:rPr lang="en-GB" b="0" i="1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556" y="4727935"/>
                <a:ext cx="3100016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909062" y="3778582"/>
                <a:ext cx="8335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FF"/>
                          </a:solidFill>
                          <a:latin typeface="Cambria Math"/>
                        </a:rPr>
                        <m:t>−9</m:t>
                      </m:r>
                      <m:r>
                        <a:rPr lang="en-GB" b="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062" y="3778582"/>
                <a:ext cx="83356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621563" y="3764529"/>
                <a:ext cx="8335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FF"/>
                          </a:solidFill>
                          <a:latin typeface="Cambria Math"/>
                        </a:rPr>
                        <m:t>−2</m:t>
                      </m:r>
                      <m:r>
                        <a:rPr lang="en-GB" b="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563" y="3764529"/>
                <a:ext cx="83356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206080" y="3760121"/>
                <a:ext cx="6607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080" y="3760121"/>
                <a:ext cx="660758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162679" y="3771555"/>
                <a:ext cx="100348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en-GB" b="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679" y="3771555"/>
                <a:ext cx="1003480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710136" y="3753455"/>
                <a:ext cx="7462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136" y="3753455"/>
                <a:ext cx="746230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5440680" y="5141364"/>
            <a:ext cx="3513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>
                <a:solidFill>
                  <a:srgbClr val="FF6600"/>
                </a:solidFill>
              </a:rPr>
              <a:t>Set each factor equal to zero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40680" y="4348448"/>
            <a:ext cx="35130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>
                <a:solidFill>
                  <a:srgbClr val="FF6600"/>
                </a:solidFill>
              </a:rPr>
              <a:t>Remove the common factor from each group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40680" y="3809601"/>
            <a:ext cx="3513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>
                <a:solidFill>
                  <a:srgbClr val="FF6600"/>
                </a:solidFill>
              </a:rPr>
              <a:t>Splitting the middle term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188643" y="5142742"/>
                <a:ext cx="19658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latin typeface="Cambria Math"/>
                            </a:rPr>
                            <m:t>2</m:t>
                          </m:r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  <m:r>
                            <a:rPr lang="en-GB" b="0" i="1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8643" y="5142742"/>
                <a:ext cx="1965858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812179" y="5142743"/>
                <a:ext cx="19658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latin typeface="Cambria Math"/>
                            </a:rPr>
                            <m:t>3</m:t>
                          </m:r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  <m:r>
                            <a:rPr lang="en-GB" b="0" i="1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179" y="5142743"/>
                <a:ext cx="1965858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1332546" y="5532226"/>
                <a:ext cx="11744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3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546" y="5532226"/>
                <a:ext cx="1174424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679640" y="5983459"/>
                <a:ext cx="700320" cy="578235"/>
              </a:xfrm>
              <a:prstGeom prst="rect">
                <a:avLst/>
              </a:prstGeom>
              <a:solidFill>
                <a:srgbClr val="FFFF99"/>
              </a:solidFill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640" y="5983459"/>
                <a:ext cx="700320" cy="57823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3923935" y="5486400"/>
                <a:ext cx="11744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35" y="5486400"/>
                <a:ext cx="1174424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90675" y="5982865"/>
                <a:ext cx="700320" cy="578235"/>
              </a:xfrm>
              <a:prstGeom prst="rect">
                <a:avLst/>
              </a:prstGeom>
              <a:solidFill>
                <a:srgbClr val="FFFF99"/>
              </a:solidFill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675" y="5982865"/>
                <a:ext cx="700320" cy="57823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5440680" y="5584883"/>
            <a:ext cx="3513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>
                <a:solidFill>
                  <a:srgbClr val="FF6600"/>
                </a:solidFill>
              </a:rPr>
              <a:t>Solving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382275" y="1490602"/>
                <a:ext cx="77200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>
                        <a:solidFill>
                          <a:srgbClr val="FF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b="1" dirty="0">
                    <a:solidFill>
                      <a:srgbClr val="FF00FF"/>
                    </a:solidFill>
                  </a:rPr>
                  <a:t>11</a:t>
                </a: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275" y="1490602"/>
                <a:ext cx="772006" cy="461665"/>
              </a:xfrm>
              <a:prstGeom prst="rect">
                <a:avLst/>
              </a:prstGeom>
              <a:blipFill>
                <a:blip r:embed="rId17"/>
                <a:stretch>
                  <a:fillRect t="-10667" r="-10236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2446919" y="4217265"/>
                <a:ext cx="178529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>
                          <a:latin typeface="Cambria Math"/>
                        </a:rPr>
                        <m:t>−1</m:t>
                      </m:r>
                      <m:d>
                        <m:dPr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latin typeface="Cambria Math"/>
                            </a:rPr>
                            <m:t>2</m:t>
                          </m:r>
                          <m:r>
                            <a:rPr lang="en-GB" b="0" i="1">
                              <a:latin typeface="Cambria Math"/>
                            </a:rPr>
                            <m:t>𝑥</m:t>
                          </m:r>
                          <m:r>
                            <a:rPr lang="en-GB" b="0" i="1">
                              <a:latin typeface="Cambria Math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b="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919" y="4217265"/>
                <a:ext cx="1785297" cy="46166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4036856" y="4244789"/>
            <a:ext cx="65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0" dirty="0">
                <a:latin typeface="Cambria Math" panose="02040503050406030204" pitchFamily="18" charset="0"/>
              </a:rPr>
              <a:t>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6835CEE0-7C65-4422-8A7A-3D388E701C03}"/>
                  </a:ext>
                </a:extLst>
              </p:cNvPr>
              <p:cNvSpPr/>
              <p:nvPr/>
            </p:nvSpPr>
            <p:spPr>
              <a:xfrm>
                <a:off x="6017200" y="913338"/>
                <a:ext cx="6303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GB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6835CEE0-7C65-4422-8A7A-3D388E701C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200" y="913338"/>
                <a:ext cx="630301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Freeform 15">
            <a:extLst>
              <a:ext uri="{FF2B5EF4-FFF2-40B4-BE49-F238E27FC236}">
                <a16:creationId xmlns:a16="http://schemas.microsoft.com/office/drawing/2014/main" id="{8FD7AC0F-0FCB-4D4D-B4F5-D30E71583914}"/>
              </a:ext>
            </a:extLst>
          </p:cNvPr>
          <p:cNvSpPr/>
          <p:nvPr/>
        </p:nvSpPr>
        <p:spPr bwMode="auto">
          <a:xfrm>
            <a:off x="5508493" y="1306752"/>
            <a:ext cx="652919" cy="211374"/>
          </a:xfrm>
          <a:custGeom>
            <a:avLst/>
            <a:gdLst>
              <a:gd name="connsiteX0" fmla="*/ 0 w 1728788"/>
              <a:gd name="connsiteY0" fmla="*/ 114370 h 128658"/>
              <a:gd name="connsiteX1" fmla="*/ 800100 w 1728788"/>
              <a:gd name="connsiteY1" fmla="*/ 70 h 128658"/>
              <a:gd name="connsiteX2" fmla="*/ 1728788 w 1728788"/>
              <a:gd name="connsiteY2" fmla="*/ 128658 h 128658"/>
              <a:gd name="connsiteX0" fmla="*/ 0 w 800100"/>
              <a:gd name="connsiteY0" fmla="*/ 114370 h 114370"/>
              <a:gd name="connsiteX1" fmla="*/ 800100 w 800100"/>
              <a:gd name="connsiteY1" fmla="*/ 70 h 114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0100" h="114370">
                <a:moveTo>
                  <a:pt x="0" y="114370"/>
                </a:moveTo>
                <a:cubicBezTo>
                  <a:pt x="255984" y="56029"/>
                  <a:pt x="511969" y="-2311"/>
                  <a:pt x="800100" y="70"/>
                </a:cubicBezTo>
              </a:path>
            </a:pathLst>
          </a:cu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>
            <a:hlinkClick r:id="rId20"/>
            <a:extLst>
              <a:ext uri="{FF2B5EF4-FFF2-40B4-BE49-F238E27FC236}">
                <a16:creationId xmlns:a16="http://schemas.microsoft.com/office/drawing/2014/main" id="{5B6DB445-CD2A-4CE2-A717-56C1999BECB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hlinkClick r:id="rId20"/>
            <a:extLst>
              <a:ext uri="{FF2B5EF4-FFF2-40B4-BE49-F238E27FC236}">
                <a16:creationId xmlns:a16="http://schemas.microsoft.com/office/drawing/2014/main" id="{69DAF752-6838-44D1-88DA-7E97364C96F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42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/>
      <p:bldP spid="16" grpId="0" animBg="1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6" grpId="1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/>
      <p:bldP spid="39" grpId="0"/>
      <p:bldP spid="40" grpId="0"/>
      <p:bldP spid="41" grpId="0"/>
      <p:bldP spid="43" grpId="0"/>
      <p:bldP spid="4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128</TotalTime>
  <Words>1096</Words>
  <Application>Microsoft Office PowerPoint</Application>
  <PresentationFormat>On-screen Show (4:3)</PresentationFormat>
  <Paragraphs>181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Solving quadratic equations (by factorisation)</vt:lpstr>
      <vt:lpstr>PowerPoint Presentation</vt:lpstr>
      <vt:lpstr>Quadratic equations</vt:lpstr>
      <vt:lpstr>PowerPoint Presentation</vt:lpstr>
      <vt:lpstr>PowerPoint Presentation</vt:lpstr>
      <vt:lpstr>PowerPoint Presentation</vt:lpstr>
      <vt:lpstr>Solving quadratic equations by factorization</vt:lpstr>
      <vt:lpstr>Solving quadratic equations by factorization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9</cp:revision>
  <dcterms:created xsi:type="dcterms:W3CDTF">2020-03-20T16:37:43Z</dcterms:created>
  <dcterms:modified xsi:type="dcterms:W3CDTF">2020-07-01T08:54:24Z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