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724" r:id="rId2"/>
  </p:sldMasterIdLst>
  <p:notesMasterIdLst>
    <p:notesMasterId r:id="rId12"/>
  </p:notesMasterIdLst>
  <p:sldIdLst>
    <p:sldId id="277" r:id="rId3"/>
    <p:sldId id="301" r:id="rId4"/>
    <p:sldId id="304" r:id="rId5"/>
    <p:sldId id="302" r:id="rId6"/>
    <p:sldId id="305" r:id="rId7"/>
    <p:sldId id="289" r:id="rId8"/>
    <p:sldId id="306" r:id="rId9"/>
    <p:sldId id="307" r:id="rId10"/>
    <p:sldId id="298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10066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6600"/>
    <a:srgbClr val="FF6600"/>
    <a:srgbClr val="FF00FF"/>
    <a:srgbClr val="990099"/>
    <a:srgbClr val="B5E47C"/>
    <a:srgbClr val="269626"/>
    <a:srgbClr val="6D6DFF"/>
    <a:srgbClr val="2CAE2C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32" autoAdjust="0"/>
    <p:restoredTop sz="89418" autoAdjust="0"/>
  </p:normalViewPr>
  <p:slideViewPr>
    <p:cSldViewPr>
      <p:cViewPr varScale="1">
        <p:scale>
          <a:sx n="61" d="100"/>
          <a:sy n="61" d="100"/>
        </p:scale>
        <p:origin x="176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200" d="100"/>
          <a:sy n="200" d="100"/>
        </p:scale>
        <p:origin x="1044" y="39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tx1"/>
                </a:solidFill>
              </a:defRPr>
            </a:lvl1pPr>
          </a:lstStyle>
          <a:p>
            <a:fld id="{72BC633C-C4AF-48C5-87C1-8C22D0762B6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0676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F575BB-6860-4C3A-ABA5-2B5EB2F15E71}" type="slidenum">
              <a:rPr lang="en-GB" sz="1200">
                <a:solidFill>
                  <a:schemeClr val="tx1"/>
                </a:solidFill>
              </a:rPr>
              <a:pPr/>
              <a:t>1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14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5856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BC633C-C4AF-48C5-87C1-8C22D0762B68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3164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3044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3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150813"/>
            <a:ext cx="2133600" cy="59753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13" y="150813"/>
            <a:ext cx="6249987" cy="59753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165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2F9B40-70D4-4FAF-A073-6C5BD03653BB}" type="datetimeFigureOut">
              <a:rPr lang="en-US" smtClean="0"/>
              <a:pPr>
                <a:defRPr/>
              </a:pPr>
              <a:t>7/21/2023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F3781ED-6C54-4391-ABF2-7AB071BBB1A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469388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EFBEC2-71AB-4EA8-B8CB-2ED89D1201B6}" type="datetimeFigureOut">
              <a:rPr lang="en-US" smtClean="0"/>
              <a:pPr>
                <a:defRPr/>
              </a:pPr>
              <a:t>7/21/2023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F3690B-542E-4D23-A29C-AF6F22820A8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76449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9EAA9A-9BCF-460A-AC91-FD3735AB7CDC}" type="datetimeFigureOut">
              <a:rPr lang="en-US" smtClean="0"/>
              <a:pPr>
                <a:defRPr/>
              </a:pPr>
              <a:t>7/21/2023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2D59050-F8F9-4A2F-B912-21889392A36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445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C7E67A-34F2-4255-8154-AAE13E075136}" type="datetimeFigureOut">
              <a:rPr lang="en-US" smtClean="0"/>
              <a:pPr>
                <a:defRPr/>
              </a:pPr>
              <a:t>7/21/2023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17248-365F-440A-B3B9-6D0D32AF454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70057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4058E7-0AC6-4675-BAE1-B73A8BAF58DF}" type="datetimeFigureOut">
              <a:rPr lang="en-US" smtClean="0"/>
              <a:pPr>
                <a:defRPr/>
              </a:pPr>
              <a:t>7/21/2023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326ED-B761-4528-9DF3-AA8670930C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71251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011426-B471-40CE-903F-13092E72C25A}" type="datetimeFigureOut">
              <a:rPr lang="en-US" smtClean="0"/>
              <a:pPr>
                <a:defRPr/>
              </a:pPr>
              <a:t>7/21/2023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02A41-E330-422C-A37F-359A980A65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920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2FB5B5-3820-4004-B3A6-01C8F7ECFDB9}" type="datetimeFigureOut">
              <a:rPr lang="en-US" smtClean="0"/>
              <a:pPr>
                <a:defRPr/>
              </a:pPr>
              <a:t>7/21/2023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35C18-AF78-4A5E-B1D8-A519300C24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451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78E4FC-8ACC-4E15-925C-428007A44DF9}" type="datetimeFigureOut">
              <a:rPr lang="en-US" smtClean="0"/>
              <a:pPr>
                <a:defRPr/>
              </a:pPr>
              <a:t>7/21/2023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D0A6E-7FF4-4BCD-99B5-4223A05105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693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1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848D7-16E6-4F05-A568-0420A1523BE1}" type="datetimeFigureOut">
              <a:rPr lang="en-US" smtClean="0"/>
              <a:pPr>
                <a:defRPr/>
              </a:pPr>
              <a:t>7/21/2023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9B6F1F1-3B6C-4665-89CB-665346EAF4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227835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EB6187-4B8B-4874-8095-CB7D8CF339CD}" type="datetimeFigureOut">
              <a:rPr lang="en-US" smtClean="0"/>
              <a:pPr>
                <a:defRPr/>
              </a:pPr>
              <a:t>7/21/2023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B1620F-441A-427B-B8B9-CF8B337585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1733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E94854-6015-4B9B-B710-5DA3D12EE8B5}" type="datetimeFigureOut">
              <a:rPr lang="en-US" smtClean="0"/>
              <a:pPr>
                <a:defRPr/>
              </a:pPr>
              <a:t>7/21/2023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91CEE-68D0-45E4-97C4-182C41C23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9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6752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334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40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384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4661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568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192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rline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6908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7032625" y="6627813"/>
            <a:ext cx="2133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GB" sz="1200">
                <a:solidFill>
                  <a:srgbClr val="9900CC"/>
                </a:solidFill>
                <a:latin typeface="Arial" charset="0"/>
                <a:cs typeface="Arial" charset="0"/>
              </a:rPr>
              <a:t>© Boardworks Ltd 200</a:t>
            </a:r>
            <a:r>
              <a:rPr lang="en-US" sz="1200">
                <a:solidFill>
                  <a:srgbClr val="9900CC"/>
                </a:solidFill>
                <a:latin typeface="Arial" charset="0"/>
                <a:cs typeface="Arial" charset="0"/>
              </a:rPr>
              <a:t>5</a:t>
            </a:r>
            <a:endParaRPr lang="en-GB" sz="1200">
              <a:solidFill>
                <a:srgbClr val="9900CC"/>
              </a:solidFill>
              <a:latin typeface="Arial" charset="0"/>
              <a:cs typeface="Arial" charset="0"/>
            </a:endParaRPr>
          </a:p>
        </p:txBody>
      </p:sp>
      <p:pic>
        <p:nvPicPr>
          <p:cNvPr id="1028" name="Picture 4" descr="swish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92150"/>
            <a:ext cx="7235825" cy="21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boardworks_logo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8" t="7431" r="6938" b="10835"/>
          <a:stretch>
            <a:fillRect/>
          </a:stretch>
        </p:blipFill>
        <p:spPr bwMode="auto">
          <a:xfrm>
            <a:off x="7885113" y="0"/>
            <a:ext cx="12192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50813" y="150813"/>
            <a:ext cx="7773987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368" name="Text Box 8"/>
          <p:cNvSpPr txBox="1">
            <a:spLocks noChangeArrowheads="1"/>
          </p:cNvSpPr>
          <p:nvPr userDrawn="1"/>
        </p:nvSpPr>
        <p:spPr bwMode="auto">
          <a:xfrm>
            <a:off x="0" y="6621463"/>
            <a:ext cx="8112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>
                <a:solidFill>
                  <a:schemeClr val="bg1"/>
                </a:solidFill>
              </a:rPr>
              <a:t> </a:t>
            </a:r>
            <a:fld id="{ED7412C0-53EC-4749-B0CD-3A04732D4B56}" type="slidenum">
              <a:rPr lang="en-GB" sz="1200" b="1">
                <a:solidFill>
                  <a:schemeClr val="bg1"/>
                </a:solidFill>
              </a:rPr>
              <a:pPr/>
              <a:t>‹#›</a:t>
            </a:fld>
            <a:r>
              <a:rPr lang="en-GB" sz="1200" b="1"/>
              <a:t> </a:t>
            </a:r>
            <a:r>
              <a:rPr lang="en-GB" sz="1200" b="1">
                <a:solidFill>
                  <a:schemeClr val="bg1"/>
                </a:solidFill>
              </a:rPr>
              <a:t>of 48</a:t>
            </a:r>
            <a:endParaRPr lang="en-US" sz="12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7/21/2023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0" name="Text Box 8"/>
          <p:cNvSpPr txBox="1">
            <a:spLocks noChangeArrowheads="1"/>
          </p:cNvSpPr>
          <p:nvPr userDrawn="1"/>
        </p:nvSpPr>
        <p:spPr bwMode="auto">
          <a:xfrm>
            <a:off x="0" y="6621463"/>
            <a:ext cx="8112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sz="1200" b="1">
                <a:solidFill>
                  <a:schemeClr val="bg1"/>
                </a:solidFill>
              </a:rPr>
              <a:t> </a:t>
            </a:r>
            <a:fld id="{CB839FB3-96E7-4E41-A6C3-9A126C266A9B}" type="slidenum">
              <a:rPr lang="en-GB" sz="1200" b="1">
                <a:solidFill>
                  <a:schemeClr val="bg1"/>
                </a:solidFill>
              </a:rPr>
              <a:pPr/>
              <a:t>‹#›</a:t>
            </a:fld>
            <a:r>
              <a:rPr lang="en-GB" sz="1200" b="1"/>
              <a:t> </a:t>
            </a:r>
            <a:r>
              <a:rPr lang="en-GB" sz="1200" b="1">
                <a:solidFill>
                  <a:schemeClr val="bg1"/>
                </a:solidFill>
              </a:rPr>
              <a:t>of 48</a:t>
            </a:r>
            <a:endParaRPr lang="en-US" sz="12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186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Título"/>
          <p:cNvSpPr>
            <a:spLocks noGrp="1"/>
          </p:cNvSpPr>
          <p:nvPr>
            <p:ph type="ctrTitle"/>
          </p:nvPr>
        </p:nvSpPr>
        <p:spPr>
          <a:xfrm>
            <a:off x="539552" y="1484784"/>
            <a:ext cx="8064896" cy="1584176"/>
          </a:xfr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/>
              <a:t>Finding the equation of a Quadratic function from a graph.</a:t>
            </a:r>
          </a:p>
        </p:txBody>
      </p:sp>
      <p:sp>
        <p:nvSpPr>
          <p:cNvPr id="3" name="Date Placeholder 4"/>
          <p:cNvSpPr>
            <a:spLocks noGrp="1"/>
          </p:cNvSpPr>
          <p:nvPr>
            <p:ph type="dt" sz="half" idx="10"/>
          </p:nvPr>
        </p:nvSpPr>
        <p:spPr>
          <a:xfrm>
            <a:off x="4355976" y="267519"/>
            <a:ext cx="4248472" cy="457200"/>
          </a:xfrm>
        </p:spPr>
        <p:txBody>
          <a:bodyPr/>
          <a:lstStyle/>
          <a:p>
            <a:pPr>
              <a:defRPr/>
            </a:pPr>
            <a:fld id="{063A86A4-7FA2-4A1F-8CC7-C8B6470D2D17}" type="datetime2">
              <a:rPr lang="en-GB" sz="2000" smtClean="0"/>
              <a:t>Friday, 21 July 2023</a:t>
            </a:fld>
            <a:endParaRPr lang="en-US" sz="2000" dirty="0"/>
          </a:p>
        </p:txBody>
      </p:sp>
      <p:sp>
        <p:nvSpPr>
          <p:cNvPr id="4" name="10 Subtítulo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8229600" cy="1600200"/>
          </a:xfrm>
        </p:spPr>
        <p:txBody>
          <a:bodyPr>
            <a:normAutofit/>
          </a:bodyPr>
          <a:lstStyle/>
          <a:p>
            <a:pPr marL="2574925" indent="-2574925" algn="l"/>
            <a:r>
              <a:rPr lang="en-US" sz="2400" dirty="0"/>
              <a:t>Lesson objective: Given its graph, find the equation of a quadratic function.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226566" y="2320875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the equation is written in </a:t>
            </a:r>
            <a:r>
              <a:rPr lang="en-US" b="1" dirty="0">
                <a:solidFill>
                  <a:srgbClr val="FF3300"/>
                </a:solidFill>
              </a:rPr>
              <a:t>standard form</a:t>
            </a:r>
          </a:p>
        </p:txBody>
      </p:sp>
      <p:sp>
        <p:nvSpPr>
          <p:cNvPr id="5" name="Text Box 75"/>
          <p:cNvSpPr txBox="1">
            <a:spLocks noChangeArrowheads="1"/>
          </p:cNvSpPr>
          <p:nvPr/>
        </p:nvSpPr>
        <p:spPr bwMode="auto">
          <a:xfrm>
            <a:off x="1883738" y="5615764"/>
            <a:ext cx="32988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-intercepts for </a:t>
            </a:r>
            <a:r>
              <a:rPr lang="en-GB" dirty="0">
                <a:latin typeface="Symbol" panose="05050102010706020507" pitchFamily="18" charset="2"/>
              </a:rPr>
              <a:t>D</a:t>
            </a:r>
            <a:r>
              <a:rPr lang="en-GB" dirty="0"/>
              <a:t> ≥ 0</a:t>
            </a:r>
          </a:p>
        </p:txBody>
      </p:sp>
      <p:sp>
        <p:nvSpPr>
          <p:cNvPr id="7" name="Text Box 75"/>
          <p:cNvSpPr txBox="1">
            <a:spLocks noChangeArrowheads="1"/>
          </p:cNvSpPr>
          <p:nvPr/>
        </p:nvSpPr>
        <p:spPr bwMode="auto">
          <a:xfrm>
            <a:off x="1979712" y="4534618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Axis of symmetry is</a:t>
            </a:r>
          </a:p>
        </p:txBody>
      </p:sp>
      <p:sp>
        <p:nvSpPr>
          <p:cNvPr id="9" name="Text Box 75"/>
          <p:cNvSpPr txBox="1">
            <a:spLocks noChangeArrowheads="1"/>
          </p:cNvSpPr>
          <p:nvPr/>
        </p:nvSpPr>
        <p:spPr bwMode="auto">
          <a:xfrm>
            <a:off x="2851573" y="3659277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-intercept is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14101" y="3602123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6600"/>
                </a:solidFill>
              </a:rPr>
              <a:t>(0</a:t>
            </a:r>
            <a:r>
              <a:rPr lang="en-US" i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</a:t>
            </a:r>
            <a:r>
              <a:rPr lang="en-US" dirty="0">
                <a:solidFill>
                  <a:srgbClr val="006600"/>
                </a:solidFill>
              </a:rPr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6566" y="163488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226566" y="1175502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Just by looking at the equation of a function in different forms, you can tell a lot about the graph.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3190292" y="2812823"/>
            <a:ext cx="36724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= ax</a:t>
            </a:r>
            <a:r>
              <a:rPr lang="en-US" sz="3200" b="1" baseline="30000" dirty="0"/>
              <a:t>2</a:t>
            </a:r>
            <a:r>
              <a:rPr lang="en-US" sz="3200" b="1" dirty="0"/>
              <a:t> +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sz="3200" b="1" dirty="0"/>
              <a:t> +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endParaRPr lang="en-US" sz="3200" b="1" dirty="0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4999452" y="4555834"/>
            <a:ext cx="732441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990099"/>
                </a:solidFill>
              </a:rPr>
              <a:t> =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5558125" y="4382687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-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5536997" y="4740620"/>
            <a:ext cx="73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 </a:t>
            </a:r>
            <a:r>
              <a:rPr lang="en-US" dirty="0">
                <a:solidFill>
                  <a:srgbClr val="990099"/>
                </a:solidFill>
              </a:rPr>
              <a:t>2</a:t>
            </a:r>
            <a:r>
              <a:rPr lang="en-US" i="1" dirty="0">
                <a:solidFill>
                  <a:srgbClr val="99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5694401" y="4784434"/>
            <a:ext cx="360040" cy="0"/>
          </a:xfrm>
          <a:prstGeom prst="line">
            <a:avLst/>
          </a:prstGeom>
          <a:ln w="254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187351" y="5535912"/>
            <a:ext cx="1196161" cy="822199"/>
            <a:chOff x="9557770" y="2182507"/>
            <a:chExt cx="1594881" cy="1096265"/>
          </a:xfrm>
        </p:grpSpPr>
        <p:sp>
          <p:nvSpPr>
            <p:cNvPr id="19" name="Rectangle 18"/>
            <p:cNvSpPr/>
            <p:nvPr/>
          </p:nvSpPr>
          <p:spPr>
            <a:xfrm>
              <a:off x="9557770" y="2182507"/>
              <a:ext cx="1594881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FF0000"/>
                  </a:solidFill>
                </a:rPr>
                <a:t>– </a:t>
              </a:r>
              <a:r>
                <a:rPr lang="en-GB" sz="24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b </a:t>
              </a:r>
              <a:r>
                <a:rPr lang="en-GB" sz="24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  <a:sym typeface="Symbol" panose="05050102010706020507" pitchFamily="18" charset="2"/>
                </a:rPr>
                <a:t>±</a:t>
              </a:r>
              <a:r>
                <a:rPr lang="en-GB" sz="2400" dirty="0">
                  <a:solidFill>
                    <a:srgbClr val="FF0000"/>
                  </a:solidFill>
                  <a:latin typeface="Symbol" panose="05050102010706020507" pitchFamily="18" charset="2"/>
                  <a:cs typeface="Times New Roman" panose="02020603050405020304" pitchFamily="18" charset="0"/>
                </a:rPr>
                <a:t>D</a:t>
              </a:r>
              <a:endParaRPr lang="en-GB" sz="2400" baseline="30000" dirty="0">
                <a:solidFill>
                  <a:srgbClr val="FF0000"/>
                </a:solidFill>
                <a:latin typeface="Symbol" panose="05050102010706020507" pitchFamily="18" charset="2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33837" y="2663219"/>
              <a:ext cx="680101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400" dirty="0">
                  <a:solidFill>
                    <a:srgbClr val="FF0000"/>
                  </a:solidFill>
                </a:rPr>
                <a:t>2</a:t>
              </a:r>
              <a:r>
                <a:rPr lang="en-GB" sz="2400" i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GB" sz="2400" baseline="30000" dirty="0">
                <a:solidFill>
                  <a:srgbClr val="FF0000"/>
                </a:solidFill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9749794" y="2739236"/>
              <a:ext cx="1272484" cy="0"/>
            </a:xfrm>
            <a:prstGeom prst="line">
              <a:avLst/>
            </a:prstGeom>
            <a:ln w="222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4" name="Straight Connector 23"/>
          <p:cNvCxnSpPr/>
          <p:nvPr/>
        </p:nvCxnSpPr>
        <p:spPr>
          <a:xfrm>
            <a:off x="6084168" y="5589240"/>
            <a:ext cx="2160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8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0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251520" y="163488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h)</a:t>
            </a:r>
            <a:r>
              <a:rPr lang="en-US" baseline="30000" dirty="0"/>
              <a:t>2 </a:t>
            </a:r>
            <a:r>
              <a:rPr lang="en-US" dirty="0"/>
              <a:t>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dirty="0"/>
          </a:p>
        </p:txBody>
      </p:sp>
      <p:sp>
        <p:nvSpPr>
          <p:cNvPr id="5" name="Text Box 75"/>
          <p:cNvSpPr txBox="1">
            <a:spLocks noChangeArrowheads="1"/>
          </p:cNvSpPr>
          <p:nvPr/>
        </p:nvSpPr>
        <p:spPr bwMode="auto">
          <a:xfrm>
            <a:off x="3441668" y="3114865"/>
            <a:ext cx="13681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Vertex is</a:t>
            </a:r>
          </a:p>
        </p:txBody>
      </p:sp>
      <p:sp>
        <p:nvSpPr>
          <p:cNvPr id="6" name="Rectangle 5"/>
          <p:cNvSpPr/>
          <p:nvPr/>
        </p:nvSpPr>
        <p:spPr>
          <a:xfrm>
            <a:off x="5241868" y="3114864"/>
            <a:ext cx="833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h, k</a:t>
            </a:r>
            <a:r>
              <a:rPr lang="en-US" dirty="0"/>
              <a:t>)</a:t>
            </a:r>
          </a:p>
        </p:txBody>
      </p:sp>
      <p:sp>
        <p:nvSpPr>
          <p:cNvPr id="7" name="Text Box 75"/>
          <p:cNvSpPr txBox="1">
            <a:spLocks noChangeArrowheads="1"/>
          </p:cNvSpPr>
          <p:nvPr/>
        </p:nvSpPr>
        <p:spPr bwMode="auto">
          <a:xfrm>
            <a:off x="2107389" y="4088002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Axis of symmetry is</a:t>
            </a:r>
          </a:p>
        </p:txBody>
      </p:sp>
      <p:sp>
        <p:nvSpPr>
          <p:cNvPr id="8" name="Rectangle 7"/>
          <p:cNvSpPr/>
          <p:nvPr/>
        </p:nvSpPr>
        <p:spPr>
          <a:xfrm>
            <a:off x="5275741" y="4088001"/>
            <a:ext cx="8370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= h</a:t>
            </a:r>
            <a:endParaRPr lang="en-US" dirty="0"/>
          </a:p>
        </p:txBody>
      </p:sp>
      <p:sp>
        <p:nvSpPr>
          <p:cNvPr id="9" name="Text Box 75"/>
          <p:cNvSpPr txBox="1">
            <a:spLocks noChangeArrowheads="1"/>
          </p:cNvSpPr>
          <p:nvPr/>
        </p:nvSpPr>
        <p:spPr bwMode="auto">
          <a:xfrm>
            <a:off x="2107389" y="5077457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-intercept is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275741" y="5077456"/>
            <a:ext cx="1507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× a + k</a:t>
            </a:r>
            <a:endParaRPr lang="en-US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41942" y="1117402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the equation is written in the form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205668" y="1609350"/>
            <a:ext cx="367240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= a</a:t>
            </a:r>
            <a:r>
              <a:rPr lang="en-US" sz="3200" b="1" dirty="0"/>
              <a:t>(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h)</a:t>
            </a:r>
            <a:r>
              <a:rPr lang="en-US" sz="3200" b="1" baseline="30000" dirty="0"/>
              <a:t>2 </a:t>
            </a:r>
            <a:r>
              <a:rPr lang="en-US" sz="3200" b="1" dirty="0"/>
              <a:t>+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sz="3200" b="1" dirty="0"/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241941" y="229633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Also known as the </a:t>
            </a:r>
            <a:r>
              <a:rPr lang="en-US" b="1" dirty="0">
                <a:solidFill>
                  <a:srgbClr val="FF3300"/>
                </a:solidFill>
              </a:rPr>
              <a:t>turning-point</a:t>
            </a:r>
            <a:r>
              <a:rPr lang="en-US" dirty="0"/>
              <a:t> form</a:t>
            </a:r>
          </a:p>
        </p:txBody>
      </p:sp>
    </p:spTree>
    <p:extLst>
      <p:ext uri="{BB962C8B-B14F-4D97-AF65-F5344CB8AC3E}">
        <p14:creationId xmlns:p14="http://schemas.microsoft.com/office/powerpoint/2010/main" val="1685216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5"/>
          <p:cNvSpPr txBox="1">
            <a:spLocks noChangeArrowheads="1"/>
          </p:cNvSpPr>
          <p:nvPr/>
        </p:nvSpPr>
        <p:spPr bwMode="auto">
          <a:xfrm>
            <a:off x="1871958" y="3287215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Axis of symmetry is</a:t>
            </a:r>
          </a:p>
        </p:txBody>
      </p:sp>
      <p:sp>
        <p:nvSpPr>
          <p:cNvPr id="9" name="Text Box 75"/>
          <p:cNvSpPr txBox="1">
            <a:spLocks noChangeArrowheads="1"/>
          </p:cNvSpPr>
          <p:nvPr/>
        </p:nvSpPr>
        <p:spPr bwMode="auto">
          <a:xfrm>
            <a:off x="1881837" y="4154657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-intercepts are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50189" y="4154656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0</a:t>
            </a:r>
            <a:r>
              <a:rPr lang="en-US" dirty="0"/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Function of the form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12" name="Text Box 75"/>
          <p:cNvSpPr txBox="1">
            <a:spLocks noChangeArrowheads="1"/>
          </p:cNvSpPr>
          <p:nvPr/>
        </p:nvSpPr>
        <p:spPr bwMode="auto">
          <a:xfrm>
            <a:off x="5044446" y="3287213"/>
            <a:ext cx="605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 =</a:t>
            </a:r>
            <a:endParaRPr lang="en-GB" dirty="0"/>
          </a:p>
        </p:txBody>
      </p:sp>
      <p:sp>
        <p:nvSpPr>
          <p:cNvPr id="13" name="Text Box 75"/>
          <p:cNvSpPr txBox="1">
            <a:spLocks noChangeArrowheads="1"/>
          </p:cNvSpPr>
          <p:nvPr/>
        </p:nvSpPr>
        <p:spPr bwMode="auto">
          <a:xfrm>
            <a:off x="5649783" y="3056380"/>
            <a:ext cx="9075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>
                <a:solidFill>
                  <a:srgbClr val="FF0000"/>
                </a:solidFill>
              </a:rPr>
              <a:t> +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q</a:t>
            </a:r>
            <a:endParaRPr lang="en-GB" dirty="0"/>
          </a:p>
        </p:txBody>
      </p:sp>
      <p:sp>
        <p:nvSpPr>
          <p:cNvPr id="14" name="Text Box 75"/>
          <p:cNvSpPr txBox="1">
            <a:spLocks noChangeArrowheads="1"/>
          </p:cNvSpPr>
          <p:nvPr/>
        </p:nvSpPr>
        <p:spPr bwMode="auto">
          <a:xfrm>
            <a:off x="5843310" y="3454545"/>
            <a:ext cx="4208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2</a:t>
            </a:r>
            <a:endParaRPr lang="en-GB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5649783" y="3534946"/>
            <a:ext cx="751471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088003" y="4795712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q, 0</a:t>
            </a:r>
            <a:r>
              <a:rPr lang="en-US" dirty="0"/>
              <a:t>)</a:t>
            </a:r>
          </a:p>
        </p:txBody>
      </p:sp>
      <p:sp>
        <p:nvSpPr>
          <p:cNvPr id="17" name="Text Box 75"/>
          <p:cNvSpPr txBox="1">
            <a:spLocks noChangeArrowheads="1"/>
          </p:cNvSpPr>
          <p:nvPr/>
        </p:nvSpPr>
        <p:spPr bwMode="auto">
          <a:xfrm>
            <a:off x="1907704" y="5589240"/>
            <a:ext cx="288032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-intercept is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894110" y="5495823"/>
            <a:ext cx="13708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 × q × a</a:t>
            </a:r>
            <a:endParaRPr lang="en-US" dirty="0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41942" y="1117402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When the equation is written in the form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3205668" y="1609350"/>
            <a:ext cx="403062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= a</a:t>
            </a:r>
            <a:r>
              <a:rPr lang="en-US" sz="3200" b="1" dirty="0"/>
              <a:t>(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sz="3200" b="1" dirty="0"/>
              <a:t>)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/>
              <a:t>(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sz="3200" b="1" dirty="0"/>
              <a:t>)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41941" y="229633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Also known as the </a:t>
            </a:r>
            <a:r>
              <a:rPr lang="en-GB" b="1" dirty="0">
                <a:solidFill>
                  <a:srgbClr val="FF3300"/>
                </a:solidFill>
              </a:rPr>
              <a:t>factorised</a:t>
            </a:r>
            <a:r>
              <a:rPr lang="en-US" dirty="0"/>
              <a:t> form</a:t>
            </a:r>
          </a:p>
        </p:txBody>
      </p:sp>
    </p:spTree>
    <p:extLst>
      <p:ext uri="{BB962C8B-B14F-4D97-AF65-F5344CB8AC3E}">
        <p14:creationId xmlns:p14="http://schemas.microsoft.com/office/powerpoint/2010/main" val="126949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5"/>
          <p:cNvSpPr txBox="1">
            <a:spLocks noChangeArrowheads="1"/>
          </p:cNvSpPr>
          <p:nvPr/>
        </p:nvSpPr>
        <p:spPr bwMode="auto">
          <a:xfrm>
            <a:off x="241941" y="4509120"/>
            <a:ext cx="79928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If you know the vertex, you can start with the equation in </a:t>
            </a:r>
            <a:r>
              <a:rPr lang="en-GB" b="1" dirty="0">
                <a:solidFill>
                  <a:srgbClr val="FF3300"/>
                </a:solidFill>
              </a:rPr>
              <a:t>turning point </a:t>
            </a:r>
            <a:r>
              <a:rPr lang="en-GB" dirty="0"/>
              <a:t>form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Finding the equation of the function from its graph</a:t>
            </a: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241941" y="1056804"/>
            <a:ext cx="87026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Now you will look at how you can find the equation of a quadratic function from the information the equation is written in the form the information given in the graph</a:t>
            </a: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28688" y="3047065"/>
            <a:ext cx="87026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If you know the x-intercepts, begin with the equation in  </a:t>
            </a:r>
            <a:r>
              <a:rPr lang="en-GB" b="1" dirty="0">
                <a:solidFill>
                  <a:srgbClr val="FF3300"/>
                </a:solidFill>
              </a:rPr>
              <a:t>factorised</a:t>
            </a:r>
            <a:r>
              <a:rPr lang="en-US" dirty="0"/>
              <a:t> form</a:t>
            </a:r>
          </a:p>
        </p:txBody>
      </p:sp>
    </p:spTree>
    <p:extLst>
      <p:ext uri="{BB962C8B-B14F-4D97-AF65-F5344CB8AC3E}">
        <p14:creationId xmlns:p14="http://schemas.microsoft.com/office/powerpoint/2010/main" val="2883059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" name="Line 604"/>
          <p:cNvSpPr>
            <a:spLocks noChangeShapeType="1"/>
          </p:cNvSpPr>
          <p:nvPr/>
        </p:nvSpPr>
        <p:spPr bwMode="auto">
          <a:xfrm flipH="1">
            <a:off x="1092752" y="1935088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53" name="Line 605"/>
          <p:cNvSpPr>
            <a:spLocks noChangeShapeType="1"/>
          </p:cNvSpPr>
          <p:nvPr/>
        </p:nvSpPr>
        <p:spPr bwMode="auto">
          <a:xfrm>
            <a:off x="226567" y="3615680"/>
            <a:ext cx="35661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0" name="Text Box 612"/>
          <p:cNvSpPr txBox="1">
            <a:spLocks noChangeArrowheads="1"/>
          </p:cNvSpPr>
          <p:nvPr/>
        </p:nvSpPr>
        <p:spPr bwMode="auto">
          <a:xfrm>
            <a:off x="1276661" y="3631553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662" name="Text Box 614"/>
          <p:cNvSpPr txBox="1">
            <a:spLocks noChangeArrowheads="1"/>
          </p:cNvSpPr>
          <p:nvPr/>
        </p:nvSpPr>
        <p:spPr bwMode="auto">
          <a:xfrm>
            <a:off x="1921516" y="3638207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2680" name="Text Box 632"/>
          <p:cNvSpPr txBox="1">
            <a:spLocks noChangeArrowheads="1"/>
          </p:cNvSpPr>
          <p:nvPr/>
        </p:nvSpPr>
        <p:spPr bwMode="auto">
          <a:xfrm>
            <a:off x="3537010" y="3562006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2681" name="Text Box 633"/>
          <p:cNvSpPr txBox="1">
            <a:spLocks noChangeArrowheads="1"/>
          </p:cNvSpPr>
          <p:nvPr/>
        </p:nvSpPr>
        <p:spPr bwMode="auto">
          <a:xfrm>
            <a:off x="1114736" y="1842947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2683" name="Text Box 635"/>
          <p:cNvSpPr txBox="1">
            <a:spLocks noChangeArrowheads="1"/>
          </p:cNvSpPr>
          <p:nvPr/>
        </p:nvSpPr>
        <p:spPr bwMode="auto">
          <a:xfrm>
            <a:off x="866321" y="2656591"/>
            <a:ext cx="292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Finding the equation of the function from its graph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3882843" y="1556792"/>
            <a:ext cx="52611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Since the x-intercepts are given, start with the </a:t>
            </a:r>
            <a:r>
              <a:rPr lang="en-GB" dirty="0"/>
              <a:t>equation</a:t>
            </a:r>
            <a:r>
              <a:rPr lang="en-US" dirty="0"/>
              <a:t> in </a:t>
            </a:r>
            <a:r>
              <a:rPr lang="en-GB" dirty="0"/>
              <a:t>factorised</a:t>
            </a:r>
            <a:r>
              <a:rPr lang="en-US" dirty="0"/>
              <a:t> form</a:t>
            </a:r>
            <a:endParaRPr lang="en-GB" dirty="0"/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3040" y="643049"/>
            <a:ext cx="8593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Using the information provided in the graph, write the equation of the quadratic function. Write your answer in standard form.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4073623" y="3497508"/>
            <a:ext cx="47166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know that y = 4 when x = 0</a:t>
            </a:r>
            <a:endParaRPr lang="en-GB" dirty="0"/>
          </a:p>
        </p:txBody>
      </p:sp>
      <p:sp>
        <p:nvSpPr>
          <p:cNvPr id="479" name="Freeform 738"/>
          <p:cNvSpPr>
            <a:spLocks/>
          </p:cNvSpPr>
          <p:nvPr/>
        </p:nvSpPr>
        <p:spPr bwMode="auto">
          <a:xfrm>
            <a:off x="908844" y="2159922"/>
            <a:ext cx="1598612" cy="1662434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3" name="Text Box 75"/>
          <p:cNvSpPr txBox="1">
            <a:spLocks noChangeArrowheads="1"/>
          </p:cNvSpPr>
          <p:nvPr/>
        </p:nvSpPr>
        <p:spPr bwMode="auto">
          <a:xfrm>
            <a:off x="203040" y="4407024"/>
            <a:ext cx="20105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dirty="0"/>
              <a:t>-intercepts </a:t>
            </a:r>
          </a:p>
        </p:txBody>
      </p:sp>
      <p:sp>
        <p:nvSpPr>
          <p:cNvPr id="464" name="Rectangle 463"/>
          <p:cNvSpPr/>
          <p:nvPr/>
        </p:nvSpPr>
        <p:spPr>
          <a:xfrm>
            <a:off x="1949571" y="4427527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p, 0</a:t>
            </a:r>
            <a:r>
              <a:rPr lang="en-US" dirty="0"/>
              <a:t>)</a:t>
            </a:r>
          </a:p>
        </p:txBody>
      </p:sp>
      <p:sp>
        <p:nvSpPr>
          <p:cNvPr id="465" name="Rectangle 464"/>
          <p:cNvSpPr/>
          <p:nvPr/>
        </p:nvSpPr>
        <p:spPr>
          <a:xfrm>
            <a:off x="1919263" y="4859895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q, 0</a:t>
            </a:r>
            <a:r>
              <a:rPr lang="en-US" dirty="0"/>
              <a:t>)</a:t>
            </a:r>
          </a:p>
        </p:txBody>
      </p:sp>
      <p:sp>
        <p:nvSpPr>
          <p:cNvPr id="466" name="Rectangle 465"/>
          <p:cNvSpPr/>
          <p:nvPr/>
        </p:nvSpPr>
        <p:spPr>
          <a:xfrm>
            <a:off x="2749199" y="4431181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(1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</a:t>
            </a:r>
            <a:r>
              <a:rPr lang="en-US" dirty="0"/>
              <a:t>)</a:t>
            </a:r>
          </a:p>
        </p:txBody>
      </p:sp>
      <p:sp>
        <p:nvSpPr>
          <p:cNvPr id="467" name="Rectangle 466"/>
          <p:cNvSpPr/>
          <p:nvPr/>
        </p:nvSpPr>
        <p:spPr>
          <a:xfrm>
            <a:off x="2718891" y="4863549"/>
            <a:ext cx="11336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(2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</a:t>
            </a:r>
            <a:r>
              <a:rPr lang="en-US" dirty="0"/>
              <a:t>)</a:t>
            </a:r>
          </a:p>
        </p:txBody>
      </p:sp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4139953" y="2411378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p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q</a:t>
            </a:r>
            <a:r>
              <a:rPr lang="en-US" dirty="0"/>
              <a:t>)</a:t>
            </a:r>
          </a:p>
        </p:txBody>
      </p:sp>
      <p:sp>
        <p:nvSpPr>
          <p:cNvPr id="469" name="Text Box 75"/>
          <p:cNvSpPr txBox="1">
            <a:spLocks noChangeArrowheads="1"/>
          </p:cNvSpPr>
          <p:nvPr/>
        </p:nvSpPr>
        <p:spPr bwMode="auto">
          <a:xfrm>
            <a:off x="4139952" y="2935267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1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2</a:t>
            </a:r>
            <a:r>
              <a:rPr lang="en-US" dirty="0"/>
              <a:t>)</a:t>
            </a:r>
          </a:p>
        </p:txBody>
      </p:sp>
      <p:sp>
        <p:nvSpPr>
          <p:cNvPr id="470" name="Text Box 75"/>
          <p:cNvSpPr txBox="1">
            <a:spLocks noChangeArrowheads="1"/>
          </p:cNvSpPr>
          <p:nvPr/>
        </p:nvSpPr>
        <p:spPr bwMode="auto">
          <a:xfrm>
            <a:off x="296347" y="5517232"/>
            <a:ext cx="16532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-intercept</a:t>
            </a:r>
          </a:p>
        </p:txBody>
      </p:sp>
      <p:sp>
        <p:nvSpPr>
          <p:cNvPr id="471" name="Rectangle 470"/>
          <p:cNvSpPr/>
          <p:nvPr/>
        </p:nvSpPr>
        <p:spPr>
          <a:xfrm>
            <a:off x="1940088" y="5517232"/>
            <a:ext cx="8867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(0</a:t>
            </a:r>
            <a:r>
              <a:rPr lang="en-U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02060"/>
                </a:solidFill>
              </a:rPr>
              <a:t>4)</a:t>
            </a:r>
          </a:p>
        </p:txBody>
      </p:sp>
      <p:sp>
        <p:nvSpPr>
          <p:cNvPr id="472" name="Text Box 75"/>
          <p:cNvSpPr txBox="1">
            <a:spLocks noChangeArrowheads="1"/>
          </p:cNvSpPr>
          <p:nvPr/>
        </p:nvSpPr>
        <p:spPr bwMode="auto">
          <a:xfrm>
            <a:off x="4073623" y="3928400"/>
            <a:ext cx="47166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Substitute these values into the equation to find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3" name="Text Box 75"/>
          <p:cNvSpPr txBox="1">
            <a:spLocks noChangeArrowheads="1"/>
          </p:cNvSpPr>
          <p:nvPr/>
        </p:nvSpPr>
        <p:spPr bwMode="auto">
          <a:xfrm>
            <a:off x="4263685" y="4728624"/>
            <a:ext cx="668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dirty="0"/>
              <a:t>=</a:t>
            </a:r>
          </a:p>
        </p:txBody>
      </p:sp>
      <p:sp>
        <p:nvSpPr>
          <p:cNvPr id="474" name="Text Box 75"/>
          <p:cNvSpPr txBox="1">
            <a:spLocks noChangeArrowheads="1"/>
          </p:cNvSpPr>
          <p:nvPr/>
        </p:nvSpPr>
        <p:spPr bwMode="auto">
          <a:xfrm>
            <a:off x="4792592" y="4728737"/>
            <a:ext cx="350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/>
          </a:p>
        </p:txBody>
      </p:sp>
      <p:sp>
        <p:nvSpPr>
          <p:cNvPr id="475" name="Text Box 75"/>
          <p:cNvSpPr txBox="1">
            <a:spLocks noChangeArrowheads="1"/>
          </p:cNvSpPr>
          <p:nvPr/>
        </p:nvSpPr>
        <p:spPr bwMode="auto">
          <a:xfrm>
            <a:off x="4993243" y="4728624"/>
            <a:ext cx="10899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– 1</a:t>
            </a:r>
            <a:r>
              <a:rPr lang="en-US" dirty="0"/>
              <a:t>)</a:t>
            </a:r>
          </a:p>
        </p:txBody>
      </p:sp>
      <p:sp>
        <p:nvSpPr>
          <p:cNvPr id="476" name="Text Box 75"/>
          <p:cNvSpPr txBox="1">
            <a:spLocks noChangeArrowheads="1"/>
          </p:cNvSpPr>
          <p:nvPr/>
        </p:nvSpPr>
        <p:spPr bwMode="auto">
          <a:xfrm>
            <a:off x="5857089" y="4728624"/>
            <a:ext cx="1117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– 2</a:t>
            </a:r>
            <a:r>
              <a:rPr lang="en-US" dirty="0"/>
              <a:t>)</a:t>
            </a:r>
          </a:p>
        </p:txBody>
      </p:sp>
      <p:sp>
        <p:nvSpPr>
          <p:cNvPr id="477" name="Text Box 75"/>
          <p:cNvSpPr txBox="1">
            <a:spLocks noChangeArrowheads="1"/>
          </p:cNvSpPr>
          <p:nvPr/>
        </p:nvSpPr>
        <p:spPr bwMode="auto">
          <a:xfrm>
            <a:off x="4263685" y="5286399"/>
            <a:ext cx="668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dirty="0"/>
              <a:t>=</a:t>
            </a:r>
          </a:p>
        </p:txBody>
      </p:sp>
      <p:sp>
        <p:nvSpPr>
          <p:cNvPr id="478" name="Text Box 75"/>
          <p:cNvSpPr txBox="1">
            <a:spLocks noChangeArrowheads="1"/>
          </p:cNvSpPr>
          <p:nvPr/>
        </p:nvSpPr>
        <p:spPr bwMode="auto">
          <a:xfrm>
            <a:off x="4792592" y="5286512"/>
            <a:ext cx="5505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2a</a:t>
            </a:r>
            <a:endParaRPr lang="en-US" dirty="0"/>
          </a:p>
        </p:txBody>
      </p:sp>
      <p:sp>
        <p:nvSpPr>
          <p:cNvPr id="486" name="Text Box 75"/>
          <p:cNvSpPr txBox="1">
            <a:spLocks noChangeArrowheads="1"/>
          </p:cNvSpPr>
          <p:nvPr/>
        </p:nvSpPr>
        <p:spPr bwMode="auto">
          <a:xfrm>
            <a:off x="4808935" y="5755288"/>
            <a:ext cx="6683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/>
          </a:p>
        </p:txBody>
      </p:sp>
      <p:sp>
        <p:nvSpPr>
          <p:cNvPr id="487" name="Text Box 75"/>
          <p:cNvSpPr txBox="1">
            <a:spLocks noChangeArrowheads="1"/>
          </p:cNvSpPr>
          <p:nvPr/>
        </p:nvSpPr>
        <p:spPr bwMode="auto">
          <a:xfrm>
            <a:off x="4247341" y="5755401"/>
            <a:ext cx="7459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/>
              <a:t>=</a:t>
            </a:r>
          </a:p>
          <a:p>
            <a:endParaRPr lang="en-US" dirty="0"/>
          </a:p>
        </p:txBody>
      </p:sp>
      <p:sp>
        <p:nvSpPr>
          <p:cNvPr id="488" name="Text Box 75"/>
          <p:cNvSpPr txBox="1">
            <a:spLocks noChangeArrowheads="1"/>
          </p:cNvSpPr>
          <p:nvPr/>
        </p:nvSpPr>
        <p:spPr bwMode="auto">
          <a:xfrm>
            <a:off x="5924663" y="5703556"/>
            <a:ext cx="3219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1</a:t>
            </a:r>
            <a:r>
              <a:rPr lang="en-US" dirty="0"/>
              <a:t>)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2</a:t>
            </a:r>
            <a:r>
              <a:rPr lang="en-US" dirty="0"/>
              <a:t>)</a:t>
            </a:r>
          </a:p>
        </p:txBody>
      </p:sp>
      <p:sp>
        <p:nvSpPr>
          <p:cNvPr id="489" name="Text Box 75"/>
          <p:cNvSpPr txBox="1">
            <a:spLocks noChangeArrowheads="1"/>
          </p:cNvSpPr>
          <p:nvPr/>
        </p:nvSpPr>
        <p:spPr bwMode="auto">
          <a:xfrm>
            <a:off x="5869153" y="6272947"/>
            <a:ext cx="32193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 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 6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/>
              <a:t> + 4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42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" grpId="0"/>
      <p:bldP spid="518" grpId="0"/>
      <p:bldP spid="520" grpId="0"/>
      <p:bldP spid="463" grpId="0"/>
      <p:bldP spid="464" grpId="0"/>
      <p:bldP spid="465" grpId="0"/>
      <p:bldP spid="466" grpId="0"/>
      <p:bldP spid="467" grpId="0"/>
      <p:bldP spid="468" grpId="0"/>
      <p:bldP spid="469" grpId="0"/>
      <p:bldP spid="470" grpId="0"/>
      <p:bldP spid="471" grpId="0"/>
      <p:bldP spid="472" grpId="0"/>
      <p:bldP spid="473" grpId="0"/>
      <p:bldP spid="474" grpId="0"/>
      <p:bldP spid="475" grpId="0"/>
      <p:bldP spid="476" grpId="0"/>
      <p:bldP spid="477" grpId="0"/>
      <p:bldP spid="478" grpId="0"/>
      <p:bldP spid="486" grpId="0"/>
      <p:bldP spid="487" grpId="0"/>
      <p:bldP spid="488" grpId="0"/>
      <p:bldP spid="48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" name="Line 604"/>
          <p:cNvSpPr>
            <a:spLocks noChangeShapeType="1"/>
          </p:cNvSpPr>
          <p:nvPr/>
        </p:nvSpPr>
        <p:spPr bwMode="auto">
          <a:xfrm flipH="1">
            <a:off x="2664128" y="1745369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53" name="Line 605"/>
          <p:cNvSpPr>
            <a:spLocks noChangeShapeType="1"/>
          </p:cNvSpPr>
          <p:nvPr/>
        </p:nvSpPr>
        <p:spPr bwMode="auto">
          <a:xfrm>
            <a:off x="210033" y="2497388"/>
            <a:ext cx="35661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0" name="Text Box 612"/>
          <p:cNvSpPr txBox="1">
            <a:spLocks noChangeArrowheads="1"/>
          </p:cNvSpPr>
          <p:nvPr/>
        </p:nvSpPr>
        <p:spPr bwMode="auto">
          <a:xfrm>
            <a:off x="1646261" y="1778200"/>
            <a:ext cx="6234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(-4, 2)</a:t>
            </a:r>
          </a:p>
        </p:txBody>
      </p:sp>
      <p:sp>
        <p:nvSpPr>
          <p:cNvPr id="2662" name="Text Box 614"/>
          <p:cNvSpPr txBox="1">
            <a:spLocks noChangeArrowheads="1"/>
          </p:cNvSpPr>
          <p:nvPr/>
        </p:nvSpPr>
        <p:spPr bwMode="auto">
          <a:xfrm>
            <a:off x="2349803" y="2914570"/>
            <a:ext cx="37041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-6</a:t>
            </a:r>
          </a:p>
        </p:txBody>
      </p:sp>
      <p:sp>
        <p:nvSpPr>
          <p:cNvPr id="2680" name="Text Box 632"/>
          <p:cNvSpPr txBox="1">
            <a:spLocks noChangeArrowheads="1"/>
          </p:cNvSpPr>
          <p:nvPr/>
        </p:nvSpPr>
        <p:spPr bwMode="auto">
          <a:xfrm>
            <a:off x="3461804" y="2465930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2681" name="Text Box 633"/>
          <p:cNvSpPr txBox="1">
            <a:spLocks noChangeArrowheads="1"/>
          </p:cNvSpPr>
          <p:nvPr/>
        </p:nvSpPr>
        <p:spPr bwMode="auto">
          <a:xfrm>
            <a:off x="2704266" y="1451786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Finding the equation of the function from its graph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3882843" y="1484784"/>
            <a:ext cx="526115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Since the vertex is given, start with the </a:t>
            </a:r>
            <a:r>
              <a:rPr lang="en-GB" dirty="0"/>
              <a:t>equation</a:t>
            </a:r>
            <a:r>
              <a:rPr lang="en-US" dirty="0"/>
              <a:t> in </a:t>
            </a:r>
            <a:r>
              <a:rPr lang="en-GB" dirty="0"/>
              <a:t>turning-point</a:t>
            </a:r>
            <a:r>
              <a:rPr lang="en-US" dirty="0"/>
              <a:t> form</a:t>
            </a:r>
            <a:endParaRPr lang="en-GB" dirty="0"/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203040" y="643049"/>
            <a:ext cx="859390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Write the equation of the quadratic function shown in the graph. Write your answer in standard form.</a:t>
            </a:r>
            <a:endParaRPr lang="en-GB" dirty="0"/>
          </a:p>
        </p:txBody>
      </p:sp>
      <p:sp>
        <p:nvSpPr>
          <p:cNvPr id="520" name="Text Box 75"/>
          <p:cNvSpPr txBox="1">
            <a:spLocks noChangeArrowheads="1"/>
          </p:cNvSpPr>
          <p:nvPr/>
        </p:nvSpPr>
        <p:spPr bwMode="auto">
          <a:xfrm>
            <a:off x="4073623" y="3212976"/>
            <a:ext cx="47166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We know that y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/>
              <a:t>6 when x = 0</a:t>
            </a:r>
            <a:endParaRPr lang="en-GB" dirty="0"/>
          </a:p>
        </p:txBody>
      </p:sp>
      <p:sp>
        <p:nvSpPr>
          <p:cNvPr id="479" name="Freeform 738"/>
          <p:cNvSpPr>
            <a:spLocks/>
          </p:cNvSpPr>
          <p:nvPr/>
        </p:nvSpPr>
        <p:spPr bwMode="auto">
          <a:xfrm flipV="1">
            <a:off x="950796" y="2057252"/>
            <a:ext cx="1960981" cy="1611106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3" name="Text Box 75"/>
          <p:cNvSpPr txBox="1">
            <a:spLocks noChangeArrowheads="1"/>
          </p:cNvSpPr>
          <p:nvPr/>
        </p:nvSpPr>
        <p:spPr bwMode="auto">
          <a:xfrm>
            <a:off x="96390" y="4224913"/>
            <a:ext cx="14340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vertex </a:t>
            </a:r>
          </a:p>
        </p:txBody>
      </p:sp>
      <p:sp>
        <p:nvSpPr>
          <p:cNvPr id="464" name="Rectangle 463"/>
          <p:cNvSpPr/>
          <p:nvPr/>
        </p:nvSpPr>
        <p:spPr>
          <a:xfrm>
            <a:off x="1461716" y="4199872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h, k</a:t>
            </a:r>
            <a:r>
              <a:rPr lang="en-US" dirty="0"/>
              <a:t>)</a:t>
            </a:r>
          </a:p>
        </p:txBody>
      </p:sp>
      <p:sp>
        <p:nvSpPr>
          <p:cNvPr id="466" name="Rectangle 465"/>
          <p:cNvSpPr/>
          <p:nvPr/>
        </p:nvSpPr>
        <p:spPr>
          <a:xfrm>
            <a:off x="2266507" y="4247864"/>
            <a:ext cx="1321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=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4, 2)</a:t>
            </a:r>
          </a:p>
        </p:txBody>
      </p:sp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4139953" y="2276872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– h)</a:t>
            </a:r>
            <a:r>
              <a:rPr lang="en-US" baseline="30000" dirty="0"/>
              <a:t>2 </a:t>
            </a:r>
            <a:r>
              <a:rPr lang="en-US" dirty="0"/>
              <a:t>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endParaRPr lang="en-US" dirty="0"/>
          </a:p>
        </p:txBody>
      </p:sp>
      <p:sp>
        <p:nvSpPr>
          <p:cNvPr id="469" name="Text Box 75"/>
          <p:cNvSpPr txBox="1">
            <a:spLocks noChangeArrowheads="1"/>
          </p:cNvSpPr>
          <p:nvPr/>
        </p:nvSpPr>
        <p:spPr bwMode="auto">
          <a:xfrm>
            <a:off x="4139952" y="2708920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+ 4)</a:t>
            </a:r>
            <a:r>
              <a:rPr lang="en-US" baseline="30000" dirty="0"/>
              <a:t>2 </a:t>
            </a:r>
            <a:r>
              <a:rPr lang="en-US" dirty="0"/>
              <a:t>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dirty="0"/>
          </a:p>
        </p:txBody>
      </p:sp>
      <p:sp>
        <p:nvSpPr>
          <p:cNvPr id="470" name="Text Box 75"/>
          <p:cNvSpPr txBox="1">
            <a:spLocks noChangeArrowheads="1"/>
          </p:cNvSpPr>
          <p:nvPr/>
        </p:nvSpPr>
        <p:spPr bwMode="auto">
          <a:xfrm>
            <a:off x="158302" y="4759397"/>
            <a:ext cx="16532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dirty="0"/>
              <a:t>-intercept</a:t>
            </a:r>
          </a:p>
        </p:txBody>
      </p:sp>
      <p:sp>
        <p:nvSpPr>
          <p:cNvPr id="471" name="Rectangle 470"/>
          <p:cNvSpPr/>
          <p:nvPr/>
        </p:nvSpPr>
        <p:spPr>
          <a:xfrm>
            <a:off x="1802043" y="4759397"/>
            <a:ext cx="1040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(0</a:t>
            </a:r>
            <a:r>
              <a:rPr lang="en-US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>
                <a:solidFill>
                  <a:srgbClr val="002060"/>
                </a:solidFill>
              </a:rPr>
              <a:t>6)</a:t>
            </a:r>
          </a:p>
        </p:txBody>
      </p:sp>
      <p:sp>
        <p:nvSpPr>
          <p:cNvPr id="472" name="Text Box 75"/>
          <p:cNvSpPr txBox="1">
            <a:spLocks noChangeArrowheads="1"/>
          </p:cNvSpPr>
          <p:nvPr/>
        </p:nvSpPr>
        <p:spPr bwMode="auto">
          <a:xfrm>
            <a:off x="4073623" y="3643868"/>
            <a:ext cx="47166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Substitute these values into the equation to find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3" name="Text Box 75"/>
          <p:cNvSpPr txBox="1">
            <a:spLocks noChangeArrowheads="1"/>
          </p:cNvSpPr>
          <p:nvPr/>
        </p:nvSpPr>
        <p:spPr bwMode="auto">
          <a:xfrm>
            <a:off x="5585791" y="4464879"/>
            <a:ext cx="8584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6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=</a:t>
            </a:r>
          </a:p>
        </p:txBody>
      </p:sp>
      <p:sp>
        <p:nvSpPr>
          <p:cNvPr id="474" name="Text Box 75"/>
          <p:cNvSpPr txBox="1">
            <a:spLocks noChangeArrowheads="1"/>
          </p:cNvSpPr>
          <p:nvPr/>
        </p:nvSpPr>
        <p:spPr bwMode="auto">
          <a:xfrm>
            <a:off x="6259769" y="4464992"/>
            <a:ext cx="3505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/>
          </a:p>
        </p:txBody>
      </p:sp>
      <p:sp>
        <p:nvSpPr>
          <p:cNvPr id="475" name="Text Box 75"/>
          <p:cNvSpPr txBox="1">
            <a:spLocks noChangeArrowheads="1"/>
          </p:cNvSpPr>
          <p:nvPr/>
        </p:nvSpPr>
        <p:spPr bwMode="auto">
          <a:xfrm>
            <a:off x="6460419" y="4464879"/>
            <a:ext cx="12730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+ 4</a:t>
            </a:r>
            <a:r>
              <a:rPr lang="en-US" dirty="0"/>
              <a:t>)</a:t>
            </a:r>
            <a:r>
              <a:rPr lang="en-US" baseline="30000" dirty="0"/>
              <a:t> 2</a:t>
            </a:r>
            <a:endParaRPr lang="en-US" dirty="0"/>
          </a:p>
        </p:txBody>
      </p:sp>
      <p:sp>
        <p:nvSpPr>
          <p:cNvPr id="476" name="Text Box 75"/>
          <p:cNvSpPr txBox="1">
            <a:spLocks noChangeArrowheads="1"/>
          </p:cNvSpPr>
          <p:nvPr/>
        </p:nvSpPr>
        <p:spPr bwMode="auto">
          <a:xfrm>
            <a:off x="7514343" y="4464879"/>
            <a:ext cx="1117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+ 2</a:t>
            </a:r>
          </a:p>
        </p:txBody>
      </p:sp>
      <p:sp>
        <p:nvSpPr>
          <p:cNvPr id="477" name="Text Box 75"/>
          <p:cNvSpPr txBox="1">
            <a:spLocks noChangeArrowheads="1"/>
          </p:cNvSpPr>
          <p:nvPr/>
        </p:nvSpPr>
        <p:spPr bwMode="auto">
          <a:xfrm>
            <a:off x="5573623" y="5052180"/>
            <a:ext cx="8532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/>
              <a:t>6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=</a:t>
            </a:r>
          </a:p>
        </p:txBody>
      </p:sp>
      <p:sp>
        <p:nvSpPr>
          <p:cNvPr id="478" name="Text Box 75"/>
          <p:cNvSpPr txBox="1">
            <a:spLocks noChangeArrowheads="1"/>
          </p:cNvSpPr>
          <p:nvPr/>
        </p:nvSpPr>
        <p:spPr bwMode="auto">
          <a:xfrm>
            <a:off x="6342024" y="5026237"/>
            <a:ext cx="8299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16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/>
          </a:p>
        </p:txBody>
      </p:sp>
      <p:sp>
        <p:nvSpPr>
          <p:cNvPr id="486" name="Text Box 75"/>
          <p:cNvSpPr txBox="1">
            <a:spLocks noChangeArrowheads="1"/>
          </p:cNvSpPr>
          <p:nvPr/>
        </p:nvSpPr>
        <p:spPr bwMode="auto">
          <a:xfrm>
            <a:off x="6641690" y="5881777"/>
            <a:ext cx="4776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8</a:t>
            </a:r>
          </a:p>
        </p:txBody>
      </p:sp>
      <p:sp>
        <p:nvSpPr>
          <p:cNvPr id="487" name="Text Box 75"/>
          <p:cNvSpPr txBox="1">
            <a:spLocks noChangeArrowheads="1"/>
          </p:cNvSpPr>
          <p:nvPr/>
        </p:nvSpPr>
        <p:spPr bwMode="auto">
          <a:xfrm>
            <a:off x="5851643" y="6025793"/>
            <a:ext cx="7459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/>
              <a:t>=</a:t>
            </a:r>
          </a:p>
        </p:txBody>
      </p:sp>
      <p:sp>
        <p:nvSpPr>
          <p:cNvPr id="488" name="Text Box 75"/>
          <p:cNvSpPr txBox="1">
            <a:spLocks noChangeArrowheads="1"/>
          </p:cNvSpPr>
          <p:nvPr/>
        </p:nvSpPr>
        <p:spPr bwMode="auto">
          <a:xfrm>
            <a:off x="467544" y="5389277"/>
            <a:ext cx="100650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</a:t>
            </a:r>
          </a:p>
        </p:txBody>
      </p:sp>
      <p:sp>
        <p:nvSpPr>
          <p:cNvPr id="489" name="Text Box 75"/>
          <p:cNvSpPr txBox="1">
            <a:spLocks noChangeArrowheads="1"/>
          </p:cNvSpPr>
          <p:nvPr/>
        </p:nvSpPr>
        <p:spPr bwMode="auto">
          <a:xfrm>
            <a:off x="468470" y="6094588"/>
            <a:ext cx="9596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</a:t>
            </a:r>
            <a:r>
              <a:rPr lang="en-US" dirty="0"/>
              <a:t> =</a:t>
            </a:r>
          </a:p>
        </p:txBody>
      </p:sp>
      <p:sp>
        <p:nvSpPr>
          <p:cNvPr id="2" name="Oval 1"/>
          <p:cNvSpPr/>
          <p:nvPr/>
        </p:nvSpPr>
        <p:spPr>
          <a:xfrm>
            <a:off x="1899351" y="2045233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 Box 75"/>
          <p:cNvSpPr txBox="1">
            <a:spLocks noChangeArrowheads="1"/>
          </p:cNvSpPr>
          <p:nvPr/>
        </p:nvSpPr>
        <p:spPr bwMode="auto">
          <a:xfrm>
            <a:off x="6969349" y="5052180"/>
            <a:ext cx="1117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+ 2</a:t>
            </a:r>
          </a:p>
        </p:txBody>
      </p:sp>
      <p:sp>
        <p:nvSpPr>
          <p:cNvPr id="36" name="Text Box 75"/>
          <p:cNvSpPr txBox="1">
            <a:spLocks noChangeArrowheads="1"/>
          </p:cNvSpPr>
          <p:nvPr/>
        </p:nvSpPr>
        <p:spPr bwMode="auto">
          <a:xfrm>
            <a:off x="5057956" y="5492980"/>
            <a:ext cx="12335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/>
              <a:t>6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/>
              <a:t>2</a:t>
            </a:r>
          </a:p>
        </p:txBody>
      </p:sp>
      <p:sp>
        <p:nvSpPr>
          <p:cNvPr id="37" name="Text Box 75"/>
          <p:cNvSpPr txBox="1">
            <a:spLocks noChangeArrowheads="1"/>
          </p:cNvSpPr>
          <p:nvPr/>
        </p:nvSpPr>
        <p:spPr bwMode="auto">
          <a:xfrm>
            <a:off x="6044906" y="5492980"/>
            <a:ext cx="9449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= 16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dirty="0"/>
          </a:p>
        </p:txBody>
      </p:sp>
      <p:sp>
        <p:nvSpPr>
          <p:cNvPr id="38" name="Text Box 75"/>
          <p:cNvSpPr txBox="1">
            <a:spLocks noChangeArrowheads="1"/>
          </p:cNvSpPr>
          <p:nvPr/>
        </p:nvSpPr>
        <p:spPr bwMode="auto">
          <a:xfrm>
            <a:off x="6554693" y="6227303"/>
            <a:ext cx="686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16</a:t>
            </a:r>
          </a:p>
        </p:txBody>
      </p:sp>
      <p:sp>
        <p:nvSpPr>
          <p:cNvPr id="39" name="Text Box 75"/>
          <p:cNvSpPr txBox="1">
            <a:spLocks noChangeArrowheads="1"/>
          </p:cNvSpPr>
          <p:nvPr/>
        </p:nvSpPr>
        <p:spPr bwMode="auto">
          <a:xfrm>
            <a:off x="6331141" y="6001836"/>
            <a:ext cx="288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687341" y="6259514"/>
            <a:ext cx="296052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75"/>
          <p:cNvSpPr txBox="1">
            <a:spLocks noChangeArrowheads="1"/>
          </p:cNvSpPr>
          <p:nvPr/>
        </p:nvSpPr>
        <p:spPr bwMode="auto">
          <a:xfrm>
            <a:off x="7680876" y="5905734"/>
            <a:ext cx="4776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1</a:t>
            </a:r>
          </a:p>
        </p:txBody>
      </p:sp>
      <p:sp>
        <p:nvSpPr>
          <p:cNvPr id="43" name="Text Box 75"/>
          <p:cNvSpPr txBox="1">
            <a:spLocks noChangeArrowheads="1"/>
          </p:cNvSpPr>
          <p:nvPr/>
        </p:nvSpPr>
        <p:spPr bwMode="auto">
          <a:xfrm>
            <a:off x="7071402" y="6049750"/>
            <a:ext cx="4454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=</a:t>
            </a:r>
          </a:p>
        </p:txBody>
      </p:sp>
      <p:sp>
        <p:nvSpPr>
          <p:cNvPr id="44" name="Text Box 75"/>
          <p:cNvSpPr txBox="1">
            <a:spLocks noChangeArrowheads="1"/>
          </p:cNvSpPr>
          <p:nvPr/>
        </p:nvSpPr>
        <p:spPr bwMode="auto">
          <a:xfrm>
            <a:off x="7694744" y="6251260"/>
            <a:ext cx="686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2</a:t>
            </a:r>
          </a:p>
        </p:txBody>
      </p:sp>
      <p:sp>
        <p:nvSpPr>
          <p:cNvPr id="45" name="Text Box 75"/>
          <p:cNvSpPr txBox="1">
            <a:spLocks noChangeArrowheads="1"/>
          </p:cNvSpPr>
          <p:nvPr/>
        </p:nvSpPr>
        <p:spPr bwMode="auto">
          <a:xfrm>
            <a:off x="7370327" y="6025793"/>
            <a:ext cx="288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US" dirty="0"/>
          </a:p>
        </p:txBody>
      </p:sp>
      <p:cxnSp>
        <p:nvCxnSpPr>
          <p:cNvPr id="46" name="Straight Connector 45"/>
          <p:cNvCxnSpPr/>
          <p:nvPr/>
        </p:nvCxnSpPr>
        <p:spPr>
          <a:xfrm>
            <a:off x="7726527" y="6283471"/>
            <a:ext cx="296052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75"/>
          <p:cNvSpPr txBox="1">
            <a:spLocks noChangeArrowheads="1"/>
          </p:cNvSpPr>
          <p:nvPr/>
        </p:nvSpPr>
        <p:spPr bwMode="auto">
          <a:xfrm>
            <a:off x="1951456" y="5343894"/>
            <a:ext cx="12730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+ 4</a:t>
            </a:r>
            <a:r>
              <a:rPr lang="en-US" dirty="0"/>
              <a:t>)</a:t>
            </a:r>
            <a:r>
              <a:rPr lang="en-US" baseline="30000" dirty="0"/>
              <a:t> 2</a:t>
            </a:r>
            <a:endParaRPr lang="en-US" dirty="0"/>
          </a:p>
        </p:txBody>
      </p:sp>
      <p:sp>
        <p:nvSpPr>
          <p:cNvPr id="48" name="Text Box 75"/>
          <p:cNvSpPr txBox="1">
            <a:spLocks noChangeArrowheads="1"/>
          </p:cNvSpPr>
          <p:nvPr/>
        </p:nvSpPr>
        <p:spPr bwMode="auto">
          <a:xfrm>
            <a:off x="3005380" y="5343894"/>
            <a:ext cx="11171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+ 2</a:t>
            </a:r>
          </a:p>
        </p:txBody>
      </p:sp>
      <p:sp>
        <p:nvSpPr>
          <p:cNvPr id="49" name="Text Box 75"/>
          <p:cNvSpPr txBox="1">
            <a:spLocks noChangeArrowheads="1"/>
          </p:cNvSpPr>
          <p:nvPr/>
        </p:nvSpPr>
        <p:spPr bwMode="auto">
          <a:xfrm>
            <a:off x="1608849" y="5229200"/>
            <a:ext cx="4776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1</a:t>
            </a:r>
          </a:p>
        </p:txBody>
      </p:sp>
      <p:sp>
        <p:nvSpPr>
          <p:cNvPr id="50" name="Text Box 75"/>
          <p:cNvSpPr txBox="1">
            <a:spLocks noChangeArrowheads="1"/>
          </p:cNvSpPr>
          <p:nvPr/>
        </p:nvSpPr>
        <p:spPr bwMode="auto">
          <a:xfrm>
            <a:off x="1622717" y="5574726"/>
            <a:ext cx="686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2</a:t>
            </a:r>
          </a:p>
        </p:txBody>
      </p:sp>
      <p:sp>
        <p:nvSpPr>
          <p:cNvPr id="51" name="Text Box 75"/>
          <p:cNvSpPr txBox="1">
            <a:spLocks noChangeArrowheads="1"/>
          </p:cNvSpPr>
          <p:nvPr/>
        </p:nvSpPr>
        <p:spPr bwMode="auto">
          <a:xfrm>
            <a:off x="1298300" y="5349259"/>
            <a:ext cx="288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>
            <a:off x="1654500" y="5606937"/>
            <a:ext cx="296052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75"/>
          <p:cNvSpPr txBox="1">
            <a:spLocks noChangeArrowheads="1"/>
          </p:cNvSpPr>
          <p:nvPr/>
        </p:nvSpPr>
        <p:spPr bwMode="auto">
          <a:xfrm>
            <a:off x="1916258" y="6069339"/>
            <a:ext cx="17010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aseline="30000" dirty="0"/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 – 6</a:t>
            </a:r>
            <a:endParaRPr lang="en-US" dirty="0"/>
          </a:p>
        </p:txBody>
      </p:sp>
      <p:sp>
        <p:nvSpPr>
          <p:cNvPr id="54" name="Text Box 75"/>
          <p:cNvSpPr txBox="1">
            <a:spLocks noChangeArrowheads="1"/>
          </p:cNvSpPr>
          <p:nvPr/>
        </p:nvSpPr>
        <p:spPr bwMode="auto">
          <a:xfrm>
            <a:off x="1573651" y="5954645"/>
            <a:ext cx="4776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1</a:t>
            </a:r>
          </a:p>
        </p:txBody>
      </p:sp>
      <p:sp>
        <p:nvSpPr>
          <p:cNvPr id="55" name="Text Box 75"/>
          <p:cNvSpPr txBox="1">
            <a:spLocks noChangeArrowheads="1"/>
          </p:cNvSpPr>
          <p:nvPr/>
        </p:nvSpPr>
        <p:spPr bwMode="auto">
          <a:xfrm>
            <a:off x="1587519" y="6300171"/>
            <a:ext cx="6862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2</a:t>
            </a:r>
          </a:p>
        </p:txBody>
      </p:sp>
      <p:sp>
        <p:nvSpPr>
          <p:cNvPr id="56" name="Text Box 75"/>
          <p:cNvSpPr txBox="1">
            <a:spLocks noChangeArrowheads="1"/>
          </p:cNvSpPr>
          <p:nvPr/>
        </p:nvSpPr>
        <p:spPr bwMode="auto">
          <a:xfrm>
            <a:off x="1263102" y="6074704"/>
            <a:ext cx="2880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endParaRPr lang="en-US" dirty="0"/>
          </a:p>
        </p:txBody>
      </p:sp>
      <p:cxnSp>
        <p:nvCxnSpPr>
          <p:cNvPr id="57" name="Straight Connector 56"/>
          <p:cNvCxnSpPr/>
          <p:nvPr/>
        </p:nvCxnSpPr>
        <p:spPr>
          <a:xfrm>
            <a:off x="1619302" y="6332382"/>
            <a:ext cx="296052" cy="0"/>
          </a:xfrm>
          <a:prstGeom prst="line">
            <a:avLst/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49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" grpId="0"/>
      <p:bldP spid="518" grpId="0"/>
      <p:bldP spid="520" grpId="0"/>
      <p:bldP spid="463" grpId="0"/>
      <p:bldP spid="464" grpId="0"/>
      <p:bldP spid="466" grpId="0"/>
      <p:bldP spid="468" grpId="0"/>
      <p:bldP spid="469" grpId="0"/>
      <p:bldP spid="470" grpId="0"/>
      <p:bldP spid="471" grpId="0"/>
      <p:bldP spid="472" grpId="0"/>
      <p:bldP spid="473" grpId="0"/>
      <p:bldP spid="474" grpId="0"/>
      <p:bldP spid="475" grpId="0"/>
      <p:bldP spid="476" grpId="0"/>
      <p:bldP spid="477" grpId="0"/>
      <p:bldP spid="478" grpId="0"/>
      <p:bldP spid="486" grpId="0"/>
      <p:bldP spid="487" grpId="0"/>
      <p:bldP spid="488" grpId="0"/>
      <p:bldP spid="489" grpId="0"/>
      <p:bldP spid="35" grpId="0"/>
      <p:bldP spid="36" grpId="0"/>
      <p:bldP spid="37" grpId="0"/>
      <p:bldP spid="38" grpId="0"/>
      <p:bldP spid="39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2" name="Line 604"/>
          <p:cNvSpPr>
            <a:spLocks noChangeShapeType="1"/>
          </p:cNvSpPr>
          <p:nvPr/>
        </p:nvSpPr>
        <p:spPr bwMode="auto">
          <a:xfrm flipH="1">
            <a:off x="1619245" y="2493376"/>
            <a:ext cx="0" cy="2286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53" name="Line 605"/>
          <p:cNvSpPr>
            <a:spLocks noChangeShapeType="1"/>
          </p:cNvSpPr>
          <p:nvPr/>
        </p:nvSpPr>
        <p:spPr bwMode="auto">
          <a:xfrm>
            <a:off x="75972" y="3636376"/>
            <a:ext cx="356616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0" name="Text Box 612"/>
          <p:cNvSpPr txBox="1">
            <a:spLocks noChangeArrowheads="1"/>
          </p:cNvSpPr>
          <p:nvPr/>
        </p:nvSpPr>
        <p:spPr bwMode="auto">
          <a:xfrm>
            <a:off x="703180" y="2588084"/>
            <a:ext cx="6234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(-2, 9)</a:t>
            </a:r>
          </a:p>
        </p:txBody>
      </p:sp>
      <p:sp>
        <p:nvSpPr>
          <p:cNvPr id="2680" name="Text Box 632"/>
          <p:cNvSpPr txBox="1">
            <a:spLocks noChangeArrowheads="1"/>
          </p:cNvSpPr>
          <p:nvPr/>
        </p:nvSpPr>
        <p:spPr bwMode="auto">
          <a:xfrm>
            <a:off x="3334736" y="3239501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2681" name="Text Box 633"/>
          <p:cNvSpPr txBox="1">
            <a:spLocks noChangeArrowheads="1"/>
          </p:cNvSpPr>
          <p:nvPr/>
        </p:nvSpPr>
        <p:spPr bwMode="auto">
          <a:xfrm>
            <a:off x="2577198" y="2225357"/>
            <a:ext cx="323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dirty="0">
                <a:latin typeface="Comic Sans MS" panose="030F0702030302020204" pitchFamily="66" charset="0"/>
              </a:rPr>
              <a:t>y</a:t>
            </a:r>
          </a:p>
        </p:txBody>
      </p: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26566" y="105170"/>
            <a:ext cx="8702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Finding the equation of the function from its graph</a:t>
            </a:r>
          </a:p>
        </p:txBody>
      </p:sp>
      <p:sp>
        <p:nvSpPr>
          <p:cNvPr id="517" name="Text Box 75"/>
          <p:cNvSpPr txBox="1">
            <a:spLocks noChangeArrowheads="1"/>
          </p:cNvSpPr>
          <p:nvPr/>
        </p:nvSpPr>
        <p:spPr bwMode="auto">
          <a:xfrm>
            <a:off x="137846" y="1210998"/>
            <a:ext cx="891743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Write the equation of the quadratic function shown in the graph</a:t>
            </a:r>
            <a:endParaRPr lang="en-GB" dirty="0"/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53163" y="657275"/>
            <a:ext cx="904948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What happens if you don’t know the vertex or the axial intercepts.</a:t>
            </a:r>
            <a:endParaRPr lang="en-GB" dirty="0"/>
          </a:p>
        </p:txBody>
      </p:sp>
      <p:sp>
        <p:nvSpPr>
          <p:cNvPr id="479" name="Freeform 738"/>
          <p:cNvSpPr>
            <a:spLocks/>
          </p:cNvSpPr>
          <p:nvPr/>
        </p:nvSpPr>
        <p:spPr bwMode="auto">
          <a:xfrm>
            <a:off x="1185437" y="2415832"/>
            <a:ext cx="1382715" cy="1940988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 type="triangle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3" name="Text Box 75"/>
          <p:cNvSpPr txBox="1">
            <a:spLocks noChangeArrowheads="1"/>
          </p:cNvSpPr>
          <p:nvPr/>
        </p:nvSpPr>
        <p:spPr bwMode="auto">
          <a:xfrm>
            <a:off x="3860855" y="2356614"/>
            <a:ext cx="493609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We are going to write an equation for each point</a:t>
            </a:r>
          </a:p>
        </p:txBody>
      </p:sp>
      <p:sp>
        <p:nvSpPr>
          <p:cNvPr id="466" name="Rectangle 465"/>
          <p:cNvSpPr/>
          <p:nvPr/>
        </p:nvSpPr>
        <p:spPr>
          <a:xfrm>
            <a:off x="3811864" y="3031211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For the point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2, 9)</a:t>
            </a:r>
          </a:p>
        </p:txBody>
      </p:sp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4203008" y="1996574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= ax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bx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472" name="Text Box 75"/>
          <p:cNvSpPr txBox="1">
            <a:spLocks noChangeArrowheads="1"/>
          </p:cNvSpPr>
          <p:nvPr/>
        </p:nvSpPr>
        <p:spPr bwMode="auto">
          <a:xfrm>
            <a:off x="3811864" y="1628800"/>
            <a:ext cx="49850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Using the function in standard form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1231855" y="2731105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 Box 612"/>
          <p:cNvSpPr txBox="1">
            <a:spLocks noChangeArrowheads="1"/>
          </p:cNvSpPr>
          <p:nvPr/>
        </p:nvSpPr>
        <p:spPr bwMode="auto">
          <a:xfrm>
            <a:off x="2440574" y="3157870"/>
            <a:ext cx="6234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(4, 3)</a:t>
            </a:r>
          </a:p>
        </p:txBody>
      </p:sp>
      <p:sp>
        <p:nvSpPr>
          <p:cNvPr id="59" name="Oval 58"/>
          <p:cNvSpPr/>
          <p:nvPr/>
        </p:nvSpPr>
        <p:spPr>
          <a:xfrm>
            <a:off x="2367145" y="3324054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 Box 612"/>
          <p:cNvSpPr txBox="1">
            <a:spLocks noChangeArrowheads="1"/>
          </p:cNvSpPr>
          <p:nvPr/>
        </p:nvSpPr>
        <p:spPr bwMode="auto">
          <a:xfrm>
            <a:off x="2044799" y="4172015"/>
            <a:ext cx="62340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000" dirty="0">
                <a:latin typeface="Comic Sans MS" panose="030F0702030302020204" pitchFamily="66" charset="0"/>
              </a:rPr>
              <a:t>(2, -7)</a:t>
            </a:r>
          </a:p>
        </p:txBody>
      </p:sp>
      <p:sp>
        <p:nvSpPr>
          <p:cNvPr id="61" name="Oval 60"/>
          <p:cNvSpPr/>
          <p:nvPr/>
        </p:nvSpPr>
        <p:spPr>
          <a:xfrm>
            <a:off x="2066120" y="4193342"/>
            <a:ext cx="45719" cy="45719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 Box 75"/>
          <p:cNvSpPr txBox="1">
            <a:spLocks noChangeArrowheads="1"/>
          </p:cNvSpPr>
          <p:nvPr/>
        </p:nvSpPr>
        <p:spPr bwMode="auto">
          <a:xfrm>
            <a:off x="5085286" y="3431841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= a(-</a:t>
            </a:r>
            <a:r>
              <a:rPr lang="en-US" dirty="0"/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b(-</a:t>
            </a:r>
            <a:r>
              <a:rPr lang="en-US" dirty="0"/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63" name="Text Box 75"/>
          <p:cNvSpPr txBox="1">
            <a:spLocks noChangeArrowheads="1"/>
          </p:cNvSpPr>
          <p:nvPr/>
        </p:nvSpPr>
        <p:spPr bwMode="auto">
          <a:xfrm>
            <a:off x="5050470" y="3877856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= </a:t>
            </a:r>
            <a:r>
              <a:rPr lang="en-US" dirty="0"/>
              <a:t>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 - 2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64" name="Rectangle 63"/>
          <p:cNvSpPr/>
          <p:nvPr/>
        </p:nvSpPr>
        <p:spPr>
          <a:xfrm>
            <a:off x="3741184" y="4289076"/>
            <a:ext cx="28696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For the point (2,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7)</a:t>
            </a:r>
          </a:p>
        </p:txBody>
      </p:sp>
      <p:sp>
        <p:nvSpPr>
          <p:cNvPr id="65" name="Text Box 75"/>
          <p:cNvSpPr txBox="1">
            <a:spLocks noChangeArrowheads="1"/>
          </p:cNvSpPr>
          <p:nvPr/>
        </p:nvSpPr>
        <p:spPr bwMode="auto">
          <a:xfrm>
            <a:off x="5014606" y="4689706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7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a(</a:t>
            </a:r>
            <a:r>
              <a:rPr lang="en-US" dirty="0"/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en-US" dirty="0"/>
              <a:t>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66" name="Text Box 75"/>
          <p:cNvSpPr txBox="1">
            <a:spLocks noChangeArrowheads="1"/>
          </p:cNvSpPr>
          <p:nvPr/>
        </p:nvSpPr>
        <p:spPr bwMode="auto">
          <a:xfrm>
            <a:off x="4979790" y="5135721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7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dirty="0"/>
              <a:t>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 + 2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67" name="Rectangle 66"/>
          <p:cNvSpPr/>
          <p:nvPr/>
        </p:nvSpPr>
        <p:spPr>
          <a:xfrm>
            <a:off x="3814739" y="5435962"/>
            <a:ext cx="27158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For the point (4, 3)</a:t>
            </a:r>
          </a:p>
        </p:txBody>
      </p:sp>
      <p:sp>
        <p:nvSpPr>
          <p:cNvPr id="68" name="Text Box 75"/>
          <p:cNvSpPr txBox="1">
            <a:spLocks noChangeArrowheads="1"/>
          </p:cNvSpPr>
          <p:nvPr/>
        </p:nvSpPr>
        <p:spPr bwMode="auto">
          <a:xfrm>
            <a:off x="5088161" y="5836592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3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a(</a:t>
            </a:r>
            <a:r>
              <a:rPr lang="en-US" dirty="0"/>
              <a:t>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b(</a:t>
            </a:r>
            <a:r>
              <a:rPr lang="en-US" dirty="0"/>
              <a:t>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69" name="Text Box 75"/>
          <p:cNvSpPr txBox="1">
            <a:spLocks noChangeArrowheads="1"/>
          </p:cNvSpPr>
          <p:nvPr/>
        </p:nvSpPr>
        <p:spPr bwMode="auto">
          <a:xfrm>
            <a:off x="5053345" y="6282607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/>
              <a:t>3</a:t>
            </a:r>
            <a:r>
              <a:rPr lang="en-US" i="1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dirty="0"/>
              <a:t>16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/>
              <a:t> + 4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 +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 </a:t>
            </a:r>
          </a:p>
        </p:txBody>
      </p:sp>
      <p:sp>
        <p:nvSpPr>
          <p:cNvPr id="70" name="Text Box 75"/>
          <p:cNvSpPr txBox="1">
            <a:spLocks noChangeArrowheads="1"/>
          </p:cNvSpPr>
          <p:nvPr/>
        </p:nvSpPr>
        <p:spPr bwMode="auto">
          <a:xfrm>
            <a:off x="162209" y="4950437"/>
            <a:ext cx="2738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Using the GDC</a:t>
            </a:r>
            <a:endParaRPr lang="en-GB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 Box 75"/>
          <p:cNvSpPr txBox="1">
            <a:spLocks noChangeArrowheads="1"/>
          </p:cNvSpPr>
          <p:nvPr/>
        </p:nvSpPr>
        <p:spPr bwMode="auto">
          <a:xfrm>
            <a:off x="148123" y="5417566"/>
            <a:ext cx="1178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/>
              <a:t>= 1.5</a:t>
            </a:r>
          </a:p>
        </p:txBody>
      </p:sp>
      <p:sp>
        <p:nvSpPr>
          <p:cNvPr id="72" name="Text Box 75"/>
          <p:cNvSpPr txBox="1">
            <a:spLocks noChangeArrowheads="1"/>
          </p:cNvSpPr>
          <p:nvPr/>
        </p:nvSpPr>
        <p:spPr bwMode="auto">
          <a:xfrm>
            <a:off x="1287563" y="5379932"/>
            <a:ext cx="1178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n-US" dirty="0"/>
              <a:t>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/>
              <a:t>4</a:t>
            </a:r>
          </a:p>
        </p:txBody>
      </p:sp>
      <p:sp>
        <p:nvSpPr>
          <p:cNvPr id="73" name="Text Box 75"/>
          <p:cNvSpPr txBox="1">
            <a:spLocks noChangeArrowheads="1"/>
          </p:cNvSpPr>
          <p:nvPr/>
        </p:nvSpPr>
        <p:spPr bwMode="auto">
          <a:xfrm>
            <a:off x="2440574" y="5343980"/>
            <a:ext cx="11784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dirty="0"/>
              <a:t>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dirty="0"/>
              <a:t>5</a:t>
            </a:r>
          </a:p>
        </p:txBody>
      </p:sp>
      <p:sp>
        <p:nvSpPr>
          <p:cNvPr id="74" name="Text Box 75"/>
          <p:cNvSpPr txBox="1">
            <a:spLocks noChangeArrowheads="1"/>
          </p:cNvSpPr>
          <p:nvPr/>
        </p:nvSpPr>
        <p:spPr bwMode="auto">
          <a:xfrm>
            <a:off x="226566" y="6204969"/>
            <a:ext cx="381642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f(x) = 1.5x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4x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dirty="0"/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002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" grpId="0"/>
      <p:bldP spid="518" grpId="0"/>
      <p:bldP spid="463" grpId="0"/>
      <p:bldP spid="466" grpId="0"/>
      <p:bldP spid="468" grpId="0"/>
      <p:bldP spid="472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Boardworks template">
  <a:themeElements>
    <a:clrScheme name="Boardworks template 13">
      <a:dk1>
        <a:srgbClr val="000066"/>
      </a:dk1>
      <a:lt1>
        <a:srgbClr val="FFFFFF"/>
      </a:lt1>
      <a:dk2>
        <a:srgbClr val="5B0091"/>
      </a:dk2>
      <a:lt2>
        <a:srgbClr val="111111"/>
      </a:lt2>
      <a:accent1>
        <a:srgbClr val="D0B8E0"/>
      </a:accent1>
      <a:accent2>
        <a:srgbClr val="80D0E8"/>
      </a:accent2>
      <a:accent3>
        <a:srgbClr val="FFFFFF"/>
      </a:accent3>
      <a:accent4>
        <a:srgbClr val="000056"/>
      </a:accent4>
      <a:accent5>
        <a:srgbClr val="E4D8ED"/>
      </a:accent5>
      <a:accent6>
        <a:srgbClr val="73BCD2"/>
      </a:accent6>
      <a:hlink>
        <a:srgbClr val="C0E890"/>
      </a:hlink>
      <a:folHlink>
        <a:srgbClr val="FFFF90"/>
      </a:folHlink>
    </a:clrScheme>
    <a:fontScheme name="Boardworks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rgbClr val="01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ardwork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ardworks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ardworks template 13">
        <a:dk1>
          <a:srgbClr val="000066"/>
        </a:dk1>
        <a:lt1>
          <a:srgbClr val="FFFFFF"/>
        </a:lt1>
        <a:dk2>
          <a:srgbClr val="5B0091"/>
        </a:dk2>
        <a:lt2>
          <a:srgbClr val="111111"/>
        </a:lt2>
        <a:accent1>
          <a:srgbClr val="D0B8E0"/>
        </a:accent1>
        <a:accent2>
          <a:srgbClr val="80D0E8"/>
        </a:accent2>
        <a:accent3>
          <a:srgbClr val="FFFFFF"/>
        </a:accent3>
        <a:accent4>
          <a:srgbClr val="000056"/>
        </a:accent4>
        <a:accent5>
          <a:srgbClr val="E4D8ED"/>
        </a:accent5>
        <a:accent6>
          <a:srgbClr val="73BCD2"/>
        </a:accent6>
        <a:hlink>
          <a:srgbClr val="C0E890"/>
        </a:hlink>
        <a:folHlink>
          <a:srgbClr val="FFFF9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24CC2F45-DB31-496B-932E-56B6FB3EB66C}" vid="{3241CA54-0E27-4FBF-A28E-D863E5C45DB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Data\Microsoft\Templates\Boardworks template.pot</Template>
  <TotalTime>9986</TotalTime>
  <Words>901</Words>
  <Application>Microsoft Office PowerPoint</Application>
  <PresentationFormat>On-screen Show (4:3)</PresentationFormat>
  <Paragraphs>149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Comic Sans MS</vt:lpstr>
      <vt:lpstr>Symbol</vt:lpstr>
      <vt:lpstr>Times New Roman</vt:lpstr>
      <vt:lpstr>Wingdings 2</vt:lpstr>
      <vt:lpstr>Boardworks template</vt:lpstr>
      <vt:lpstr>Theme1</vt:lpstr>
      <vt:lpstr>Finding the equation of a Quadratic function from a graph.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A9 Graphs of non-linear functions</dc:title>
  <dc:creator>Mathssupport</dc:creator>
  <cp:lastModifiedBy>Orlando Hurtado</cp:lastModifiedBy>
  <cp:revision>198</cp:revision>
  <dcterms:created xsi:type="dcterms:W3CDTF">2003-07-21T09:50:03Z</dcterms:created>
  <dcterms:modified xsi:type="dcterms:W3CDTF">2023-07-21T10:57:49Z</dcterms:modified>
</cp:coreProperties>
</file>