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0" r:id="rId3"/>
    <p:sldId id="304" r:id="rId4"/>
    <p:sldId id="305" r:id="rId5"/>
    <p:sldId id="303" r:id="rId6"/>
    <p:sldId id="302" r:id="rId7"/>
    <p:sldId id="306" r:id="rId8"/>
    <p:sldId id="298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18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94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69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229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02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B98D97D-823A-42F1-AE6D-911248280BA4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E3D1077-B544-4CB6-BB1D-4DCFDC0050B9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89F191-CC00-41C1-A53A-25C2A322B472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7512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quadratic function of the form </a:t>
            </a:r>
            <a:br>
              <a:rPr lang="en-GB" dirty="0"/>
            </a:br>
            <a:r>
              <a:rPr lang="en-GB" dirty="0"/>
              <a:t>y = a(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-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/>
              <a:t>)(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-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876300" y="3200400"/>
            <a:ext cx="73914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sz="2800" dirty="0"/>
              <a:t>LO: Draw the graph of quadratic functions of the form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dirty="0"/>
              <a:t> =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/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sz="2800" dirty="0"/>
              <a:t>)(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sz="2800" dirty="0"/>
              <a:t>)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A87BFF9-0A1E-4FB9-ADF0-C48E4C317C6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35003427-AC27-4C60-B7AA-1ED55105085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756841" y="2723021"/>
            <a:ext cx="3466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Factorising</a:t>
            </a:r>
            <a:endParaRPr lang="en-GB" dirty="0"/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567613" y="2192170"/>
            <a:ext cx="8593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</a:t>
            </a:r>
            <a:r>
              <a:rPr lang="en-US" dirty="0" err="1"/>
              <a:t>factorise</a:t>
            </a:r>
            <a:r>
              <a:rPr lang="en-US" dirty="0"/>
              <a:t>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endParaRPr lang="en-US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7613" y="849253"/>
            <a:ext cx="81088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                          labelling the x and the y-intercepts.</a:t>
            </a:r>
          </a:p>
        </p:txBody>
      </p: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480" name="Text Box 75"/>
          <p:cNvSpPr txBox="1">
            <a:spLocks noChangeArrowheads="1"/>
          </p:cNvSpPr>
          <p:nvPr/>
        </p:nvSpPr>
        <p:spPr bwMode="auto">
          <a:xfrm>
            <a:off x="3997201" y="2683634"/>
            <a:ext cx="3466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+ 5)(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2)</a:t>
            </a:r>
            <a:endParaRPr lang="en-GB" dirty="0"/>
          </a:p>
        </p:txBody>
      </p:sp>
      <p:sp>
        <p:nvSpPr>
          <p:cNvPr id="481" name="Text Box 75"/>
          <p:cNvSpPr txBox="1">
            <a:spLocks noChangeArrowheads="1"/>
          </p:cNvSpPr>
          <p:nvPr/>
        </p:nvSpPr>
        <p:spPr bwMode="auto">
          <a:xfrm>
            <a:off x="1130913" y="4730720"/>
            <a:ext cx="127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Roots: </a:t>
            </a:r>
            <a:endParaRPr lang="en-GB" dirty="0"/>
          </a:p>
        </p:txBody>
      </p:sp>
      <p:sp>
        <p:nvSpPr>
          <p:cNvPr id="470" name="Text Box 75"/>
          <p:cNvSpPr txBox="1">
            <a:spLocks noChangeArrowheads="1"/>
          </p:cNvSpPr>
          <p:nvPr/>
        </p:nvSpPr>
        <p:spPr bwMode="auto">
          <a:xfrm>
            <a:off x="4622034" y="1660909"/>
            <a:ext cx="3251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</a:rPr>
              <a:t>y-intercept (0, </a:t>
            </a:r>
            <a:r>
              <a:rPr lang="en-US" b="1" dirty="0">
                <a:solidFill>
                  <a:srgbClr val="FF6600"/>
                </a:solidFill>
              </a:rPr>
              <a:t>–10</a:t>
            </a:r>
            <a:r>
              <a:rPr lang="en-GB" b="1" dirty="0">
                <a:solidFill>
                  <a:srgbClr val="FF6600"/>
                </a:solidFill>
              </a:rPr>
              <a:t>)</a:t>
            </a:r>
            <a:r>
              <a:rPr lang="en-GB" dirty="0"/>
              <a:t>.</a:t>
            </a:r>
          </a:p>
        </p:txBody>
      </p:sp>
      <p:sp>
        <p:nvSpPr>
          <p:cNvPr id="471" name="Text Box 75"/>
          <p:cNvSpPr txBox="1">
            <a:spLocks noChangeArrowheads="1"/>
          </p:cNvSpPr>
          <p:nvPr/>
        </p:nvSpPr>
        <p:spPr bwMode="auto">
          <a:xfrm>
            <a:off x="2401241" y="4670931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00B0F0"/>
                </a:solidFill>
              </a:rPr>
              <a:t>– 5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472" name="Text Box 75"/>
          <p:cNvSpPr txBox="1">
            <a:spLocks noChangeArrowheads="1"/>
          </p:cNvSpPr>
          <p:nvPr/>
        </p:nvSpPr>
        <p:spPr bwMode="auto">
          <a:xfrm>
            <a:off x="2384889" y="5063193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00FF"/>
                </a:solidFill>
              </a:rPr>
              <a:t>2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5019288" y="873957"/>
            <a:ext cx="2520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endParaRPr lang="en-US" dirty="0"/>
          </a:p>
        </p:txBody>
      </p:sp>
      <p:sp>
        <p:nvSpPr>
          <p:cNvPr id="499" name="Text Box 75"/>
          <p:cNvSpPr txBox="1">
            <a:spLocks noChangeArrowheads="1"/>
          </p:cNvSpPr>
          <p:nvPr/>
        </p:nvSpPr>
        <p:spPr bwMode="auto">
          <a:xfrm>
            <a:off x="179512" y="3140968"/>
            <a:ext cx="8934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Writing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in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/>
              <a:t>)</a:t>
            </a:r>
          </a:p>
        </p:txBody>
      </p:sp>
      <p:sp>
        <p:nvSpPr>
          <p:cNvPr id="500" name="Text Box 75"/>
          <p:cNvSpPr txBox="1">
            <a:spLocks noChangeArrowheads="1"/>
          </p:cNvSpPr>
          <p:nvPr/>
        </p:nvSpPr>
        <p:spPr bwMode="auto">
          <a:xfrm>
            <a:off x="971600" y="1656869"/>
            <a:ext cx="3251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/>
              <a:t>y-intercept (0, </a:t>
            </a:r>
            <a:r>
              <a:rPr lang="en-US" b="1" dirty="0"/>
              <a:t>c</a:t>
            </a:r>
            <a:r>
              <a:rPr lang="en-GB" b="1" dirty="0"/>
              <a:t>)</a:t>
            </a:r>
            <a:r>
              <a:rPr lang="en-GB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791608" y="6135687"/>
            <a:ext cx="68503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have three points to sketch the graph</a:t>
            </a:r>
          </a:p>
        </p:txBody>
      </p:sp>
      <p:sp>
        <p:nvSpPr>
          <p:cNvPr id="502" name="Text Box 75"/>
          <p:cNvSpPr txBox="1">
            <a:spLocks noChangeArrowheads="1"/>
          </p:cNvSpPr>
          <p:nvPr/>
        </p:nvSpPr>
        <p:spPr bwMode="auto">
          <a:xfrm>
            <a:off x="5395921" y="4699959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(</a:t>
            </a:r>
            <a:r>
              <a:rPr lang="en-US" dirty="0">
                <a:solidFill>
                  <a:srgbClr val="00B0F0"/>
                </a:solidFill>
              </a:rPr>
              <a:t>– 5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03" name="Text Box 75"/>
          <p:cNvSpPr txBox="1">
            <a:spLocks noChangeArrowheads="1"/>
          </p:cNvSpPr>
          <p:nvPr/>
        </p:nvSpPr>
        <p:spPr bwMode="auto">
          <a:xfrm>
            <a:off x="5442403" y="5110635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(</a:t>
            </a:r>
            <a:r>
              <a:rPr lang="en-US" dirty="0">
                <a:solidFill>
                  <a:srgbClr val="FF00FF"/>
                </a:solidFill>
              </a:rPr>
              <a:t>2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04" name="Text Box 75"/>
          <p:cNvSpPr txBox="1">
            <a:spLocks noChangeArrowheads="1"/>
          </p:cNvSpPr>
          <p:nvPr/>
        </p:nvSpPr>
        <p:spPr bwMode="auto">
          <a:xfrm>
            <a:off x="3574070" y="4901763"/>
            <a:ext cx="19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</a:rPr>
              <a:t>x-intercepts</a:t>
            </a:r>
            <a:endParaRPr lang="en-GB" dirty="0"/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39552" y="4119362"/>
            <a:ext cx="127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Where </a:t>
            </a:r>
            <a:endParaRPr lang="en-GB" dirty="0"/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1809880" y="4059573"/>
            <a:ext cx="1063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endParaRPr lang="en-GB" dirty="0"/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3076824" y="4059573"/>
            <a:ext cx="1063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B0F0"/>
                </a:solidFill>
              </a:rPr>
              <a:t> = –5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4242802" y="4059573"/>
            <a:ext cx="1063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rgbClr val="FF00FF"/>
                </a:solidFill>
              </a:rPr>
              <a:t> = 2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509" name="Text Box 75"/>
          <p:cNvSpPr txBox="1">
            <a:spLocks noChangeArrowheads="1"/>
          </p:cNvSpPr>
          <p:nvPr/>
        </p:nvSpPr>
        <p:spPr bwMode="auto">
          <a:xfrm>
            <a:off x="3417740" y="5626498"/>
            <a:ext cx="32030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are the roots</a:t>
            </a:r>
            <a:endParaRPr lang="en-GB" dirty="0"/>
          </a:p>
        </p:txBody>
      </p: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6791770" y="4699959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= (</a:t>
            </a:r>
            <a:r>
              <a:rPr 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11" name="Text Box 75"/>
          <p:cNvSpPr txBox="1">
            <a:spLocks noChangeArrowheads="1"/>
          </p:cNvSpPr>
          <p:nvPr/>
        </p:nvSpPr>
        <p:spPr bwMode="auto">
          <a:xfrm>
            <a:off x="6791770" y="5111038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= (</a:t>
            </a:r>
            <a:r>
              <a:rPr lang="en-US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12" name="Text Box 75"/>
          <p:cNvSpPr txBox="1">
            <a:spLocks noChangeArrowheads="1"/>
          </p:cNvSpPr>
          <p:nvPr/>
        </p:nvSpPr>
        <p:spPr bwMode="auto">
          <a:xfrm>
            <a:off x="3897418" y="3550384"/>
            <a:ext cx="3466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– (</a:t>
            </a:r>
            <a:r>
              <a:rPr lang="en-US" dirty="0">
                <a:solidFill>
                  <a:srgbClr val="00B0F0"/>
                </a:solidFill>
              </a:rPr>
              <a:t>– 5</a:t>
            </a:r>
            <a:r>
              <a:rPr lang="en-US" dirty="0"/>
              <a:t>))(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– </a:t>
            </a:r>
            <a:r>
              <a:rPr lang="en-US" dirty="0">
                <a:solidFill>
                  <a:srgbClr val="FF00FF"/>
                </a:solidFill>
              </a:rPr>
              <a:t>2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26" name="Rectangle 25">
            <a:hlinkClick r:id="rId3"/>
            <a:extLst>
              <a:ext uri="{FF2B5EF4-FFF2-40B4-BE49-F238E27FC236}">
                <a16:creationId xmlns:a16="http://schemas.microsoft.com/office/drawing/2014/main" id="{7C6D012A-81CB-40FE-9A4B-07A55508D8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B44AD3DC-00F1-44B1-AAD0-383AEEE1810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32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" grpId="0"/>
      <p:bldP spid="518" grpId="0"/>
      <p:bldP spid="520" grpId="0"/>
      <p:bldP spid="480" grpId="0"/>
      <p:bldP spid="481" grpId="0"/>
      <p:bldP spid="470" grpId="0"/>
      <p:bldP spid="471" grpId="0"/>
      <p:bldP spid="472" grpId="0"/>
      <p:bldP spid="498" grpId="0"/>
      <p:bldP spid="499" grpId="0"/>
      <p:bldP spid="500" grpId="0"/>
      <p:bldP spid="501" grpId="0"/>
      <p:bldP spid="502" grpId="0"/>
      <p:bldP spid="503" grpId="0"/>
      <p:bldP spid="504" grpId="0"/>
      <p:bldP spid="505" grpId="0"/>
      <p:bldP spid="506" grpId="0"/>
      <p:bldP spid="507" grpId="0"/>
      <p:bldP spid="508" grpId="0"/>
      <p:bldP spid="509" grpId="0"/>
      <p:bldP spid="510" grpId="0"/>
      <p:bldP spid="511" grpId="0"/>
      <p:bldP spid="5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9959" y="573487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401530" y="1541998"/>
            <a:ext cx="2230226" cy="48417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159718"/>
            <a:ext cx="5554663" cy="5572125"/>
            <a:chOff x="1076" y="358"/>
            <a:chExt cx="3499" cy="3510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561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5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2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4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89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56" y="2157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087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517333" y="1540717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482" name="Text Box 75"/>
          <p:cNvSpPr txBox="1">
            <a:spLocks noChangeArrowheads="1"/>
          </p:cNvSpPr>
          <p:nvPr/>
        </p:nvSpPr>
        <p:spPr bwMode="auto">
          <a:xfrm>
            <a:off x="5785520" y="3886200"/>
            <a:ext cx="3466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Equation of the axis of symmetry</a:t>
            </a:r>
            <a:endParaRPr lang="en-GB" sz="2200" dirty="0">
              <a:solidFill>
                <a:srgbClr val="FF0000"/>
              </a:solidFill>
            </a:endParaRPr>
          </a:p>
        </p:txBody>
      </p: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1571180" y="3244040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318880" y="3244325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866297" y="4772353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471634" y="4572000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665161" y="4939685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471634" y="5004846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7436702" y="4634401"/>
            <a:ext cx="101681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5 + 2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7714110" y="4939514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0" name="Straight Connector 489"/>
          <p:cNvCxnSpPr/>
          <p:nvPr/>
        </p:nvCxnSpPr>
        <p:spPr>
          <a:xfrm>
            <a:off x="7520583" y="5003522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Text Box 75"/>
          <p:cNvSpPr txBox="1">
            <a:spLocks noChangeArrowheads="1"/>
          </p:cNvSpPr>
          <p:nvPr/>
        </p:nvSpPr>
        <p:spPr bwMode="auto">
          <a:xfrm>
            <a:off x="8565173" y="4607282"/>
            <a:ext cx="46947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200" dirty="0">
                <a:solidFill>
                  <a:srgbClr val="FF0000"/>
                </a:solidFill>
              </a:rPr>
              <a:t>3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92" name="Text Box 75"/>
          <p:cNvSpPr txBox="1">
            <a:spLocks noChangeArrowheads="1"/>
          </p:cNvSpPr>
          <p:nvPr/>
        </p:nvSpPr>
        <p:spPr bwMode="auto">
          <a:xfrm>
            <a:off x="8602601" y="4939514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3" name="Straight Connector 492"/>
          <p:cNvCxnSpPr/>
          <p:nvPr/>
        </p:nvCxnSpPr>
        <p:spPr>
          <a:xfrm>
            <a:off x="8558929" y="5003522"/>
            <a:ext cx="45720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Text Box 75"/>
          <p:cNvSpPr txBox="1">
            <a:spLocks noChangeArrowheads="1"/>
          </p:cNvSpPr>
          <p:nvPr/>
        </p:nvSpPr>
        <p:spPr bwMode="auto">
          <a:xfrm>
            <a:off x="7209941" y="4774225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495" name="Text Box 75"/>
          <p:cNvSpPr txBox="1">
            <a:spLocks noChangeArrowheads="1"/>
          </p:cNvSpPr>
          <p:nvPr/>
        </p:nvSpPr>
        <p:spPr bwMode="auto">
          <a:xfrm>
            <a:off x="8223501" y="4774922"/>
            <a:ext cx="3384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=</a:t>
            </a:r>
            <a:endParaRPr lang="en-GB" sz="2200" dirty="0"/>
          </a:p>
        </p:txBody>
      </p:sp>
      <p:sp>
        <p:nvSpPr>
          <p:cNvPr id="6" name="Rectangle 5"/>
          <p:cNvSpPr/>
          <p:nvPr/>
        </p:nvSpPr>
        <p:spPr>
          <a:xfrm>
            <a:off x="3410804" y="3009970"/>
            <a:ext cx="6014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(2, 0)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869151" y="5768329"/>
            <a:ext cx="8499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–10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624472" y="2969667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–5,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10</a:t>
            </a:r>
            <a:r>
              <a:rPr lang="en-GB" dirty="0"/>
              <a:t> labelling the x and the y-intercepts.</a:t>
            </a:r>
          </a:p>
        </p:txBody>
      </p:sp>
      <p:sp>
        <p:nvSpPr>
          <p:cNvPr id="500" name="Text Box 75"/>
          <p:cNvSpPr txBox="1">
            <a:spLocks noChangeArrowheads="1"/>
          </p:cNvSpPr>
          <p:nvPr/>
        </p:nvSpPr>
        <p:spPr bwMode="auto">
          <a:xfrm>
            <a:off x="5883811" y="2133600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–10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5456085" y="1066030"/>
            <a:ext cx="36879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have three points to sketch the graph</a:t>
            </a:r>
          </a:p>
        </p:txBody>
      </p:sp>
      <p:sp>
        <p:nvSpPr>
          <p:cNvPr id="502" name="Text Box 75"/>
          <p:cNvSpPr txBox="1">
            <a:spLocks noChangeArrowheads="1"/>
          </p:cNvSpPr>
          <p:nvPr/>
        </p:nvSpPr>
        <p:spPr bwMode="auto">
          <a:xfrm>
            <a:off x="7105763" y="2501834"/>
            <a:ext cx="134739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 5,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3" name="Text Box 75"/>
          <p:cNvSpPr txBox="1">
            <a:spLocks noChangeArrowheads="1"/>
          </p:cNvSpPr>
          <p:nvPr/>
        </p:nvSpPr>
        <p:spPr bwMode="auto">
          <a:xfrm>
            <a:off x="8111176" y="2486464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(2, 0)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04" name="Text Box 75"/>
          <p:cNvSpPr txBox="1">
            <a:spLocks noChangeArrowheads="1"/>
          </p:cNvSpPr>
          <p:nvPr/>
        </p:nvSpPr>
        <p:spPr bwMode="auto">
          <a:xfrm>
            <a:off x="5527418" y="2528687"/>
            <a:ext cx="1930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719377" y="1767097"/>
            <a:ext cx="33035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plot the points.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73467" y="2895600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    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/>
              <a:t>-intercepts.</a:t>
            </a:r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6248267" y="5334000"/>
            <a:ext cx="29316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(-1.5)</a:t>
            </a:r>
            <a:r>
              <a:rPr lang="en-US" sz="2000" baseline="30000" dirty="0"/>
              <a:t>2</a:t>
            </a:r>
            <a:r>
              <a:rPr lang="en-US" sz="2000" dirty="0"/>
              <a:t> + 3(-1.5) – 10</a:t>
            </a: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5426681" y="5386077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509" name="Text Box 75"/>
          <p:cNvSpPr txBox="1">
            <a:spLocks noChangeArrowheads="1"/>
          </p:cNvSpPr>
          <p:nvPr/>
        </p:nvSpPr>
        <p:spPr bwMode="auto">
          <a:xfrm>
            <a:off x="6248267" y="5743517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-12.25</a:t>
            </a:r>
          </a:p>
        </p:txBody>
      </p: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7470770" y="5707321"/>
            <a:ext cx="169309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(-1.5, -12.25)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11" name="Group 666"/>
          <p:cNvGrpSpPr>
            <a:grpSpLocks/>
          </p:cNvGrpSpPr>
          <p:nvPr/>
        </p:nvGrpSpPr>
        <p:grpSpPr bwMode="auto">
          <a:xfrm>
            <a:off x="2435392" y="6306214"/>
            <a:ext cx="139700" cy="149225"/>
            <a:chOff x="704" y="2464"/>
            <a:chExt cx="88" cy="94"/>
          </a:xfrm>
        </p:grpSpPr>
        <p:sp>
          <p:nvSpPr>
            <p:cNvPr id="512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50DAC914-E7B3-4E84-B1A8-D5BF7D99871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4" name="Rectangle 513">
            <a:hlinkClick r:id="rId3"/>
            <a:extLst>
              <a:ext uri="{FF2B5EF4-FFF2-40B4-BE49-F238E27FC236}">
                <a16:creationId xmlns:a16="http://schemas.microsoft.com/office/drawing/2014/main" id="{CA840E96-EDF3-4DE9-B952-44585EEC0C1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25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482" grpId="0"/>
      <p:bldP spid="473" grpId="0"/>
      <p:bldP spid="474" grpId="0"/>
      <p:bldP spid="475" grpId="0"/>
      <p:bldP spid="478" grpId="0"/>
      <p:bldP spid="489" grpId="0"/>
      <p:bldP spid="491" grpId="0"/>
      <p:bldP spid="492" grpId="0"/>
      <p:bldP spid="494" grpId="0"/>
      <p:bldP spid="495" grpId="0"/>
      <p:bldP spid="6" grpId="0"/>
      <p:bldP spid="496" grpId="0"/>
      <p:bldP spid="497" grpId="0"/>
      <p:bldP spid="498" grpId="0"/>
      <p:bldP spid="500" grpId="0"/>
      <p:bldP spid="501" grpId="0"/>
      <p:bldP spid="502" grpId="0"/>
      <p:bldP spid="503" grpId="0"/>
      <p:bldP spid="504" grpId="0"/>
      <p:bldP spid="505" grpId="0"/>
      <p:bldP spid="506" grpId="0"/>
      <p:bldP spid="507" grpId="0"/>
      <p:bldP spid="508" grpId="0"/>
      <p:bldP spid="509" grpId="0"/>
      <p:bldP spid="5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756841" y="2564904"/>
            <a:ext cx="3466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Factorising</a:t>
            </a:r>
            <a:endParaRPr lang="en-GB" dirty="0"/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567613" y="2192170"/>
            <a:ext cx="8593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</a:t>
            </a:r>
            <a:r>
              <a:rPr lang="en-US" dirty="0" err="1"/>
              <a:t>factorise</a:t>
            </a:r>
            <a:r>
              <a:rPr lang="en-US" dirty="0"/>
              <a:t>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5</a:t>
            </a:r>
            <a:endParaRPr lang="en-US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7613" y="849253"/>
            <a:ext cx="81088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                           labelling the x and the y-intercepts.</a:t>
            </a:r>
          </a:p>
        </p:txBody>
      </p: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480" name="Text Box 75"/>
          <p:cNvSpPr txBox="1">
            <a:spLocks noChangeArrowheads="1"/>
          </p:cNvSpPr>
          <p:nvPr/>
        </p:nvSpPr>
        <p:spPr bwMode="auto">
          <a:xfrm>
            <a:off x="3997201" y="2564904"/>
            <a:ext cx="3466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(2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– 5)(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>
                <a:solidFill>
                  <a:srgbClr val="FF0000"/>
                </a:solidFill>
              </a:rPr>
              <a:t>+ 1)</a:t>
            </a:r>
            <a:endParaRPr lang="en-GB" dirty="0"/>
          </a:p>
        </p:txBody>
      </p:sp>
      <p:sp>
        <p:nvSpPr>
          <p:cNvPr id="481" name="Text Box 75"/>
          <p:cNvSpPr txBox="1">
            <a:spLocks noChangeArrowheads="1"/>
          </p:cNvSpPr>
          <p:nvPr/>
        </p:nvSpPr>
        <p:spPr bwMode="auto">
          <a:xfrm>
            <a:off x="1130913" y="4891273"/>
            <a:ext cx="127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Roots: </a:t>
            </a:r>
            <a:endParaRPr lang="en-GB" dirty="0"/>
          </a:p>
        </p:txBody>
      </p:sp>
      <p:sp>
        <p:nvSpPr>
          <p:cNvPr id="470" name="Text Box 75"/>
          <p:cNvSpPr txBox="1">
            <a:spLocks noChangeArrowheads="1"/>
          </p:cNvSpPr>
          <p:nvPr/>
        </p:nvSpPr>
        <p:spPr bwMode="auto">
          <a:xfrm>
            <a:off x="4622034" y="1660909"/>
            <a:ext cx="3251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</a:rPr>
              <a:t>y-intercept (0, </a:t>
            </a:r>
            <a:r>
              <a:rPr lang="en-US" b="1" dirty="0">
                <a:solidFill>
                  <a:srgbClr val="FF6600"/>
                </a:solidFill>
              </a:rPr>
              <a:t>–5</a:t>
            </a:r>
            <a:r>
              <a:rPr lang="en-GB" b="1" dirty="0">
                <a:solidFill>
                  <a:srgbClr val="FF6600"/>
                </a:solidFill>
              </a:rPr>
              <a:t>)</a:t>
            </a:r>
            <a:r>
              <a:rPr lang="en-GB" dirty="0"/>
              <a:t>.</a:t>
            </a:r>
          </a:p>
        </p:txBody>
      </p:sp>
      <p:sp>
        <p:nvSpPr>
          <p:cNvPr id="471" name="Text Box 75"/>
          <p:cNvSpPr txBox="1">
            <a:spLocks noChangeArrowheads="1"/>
          </p:cNvSpPr>
          <p:nvPr/>
        </p:nvSpPr>
        <p:spPr bwMode="auto">
          <a:xfrm>
            <a:off x="2401241" y="4831484"/>
            <a:ext cx="946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 =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472" name="Text Box 75"/>
          <p:cNvSpPr txBox="1">
            <a:spLocks noChangeArrowheads="1"/>
          </p:cNvSpPr>
          <p:nvPr/>
        </p:nvSpPr>
        <p:spPr bwMode="auto">
          <a:xfrm>
            <a:off x="2384889" y="5223746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00FF"/>
                </a:solidFill>
              </a:rPr>
              <a:t>– 1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498" name="Text Box 75"/>
          <p:cNvSpPr txBox="1">
            <a:spLocks noChangeArrowheads="1"/>
          </p:cNvSpPr>
          <p:nvPr/>
        </p:nvSpPr>
        <p:spPr bwMode="auto">
          <a:xfrm>
            <a:off x="5019288" y="873957"/>
            <a:ext cx="2520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5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99" name="Text Box 75"/>
          <p:cNvSpPr txBox="1">
            <a:spLocks noChangeArrowheads="1"/>
          </p:cNvSpPr>
          <p:nvPr/>
        </p:nvSpPr>
        <p:spPr bwMode="auto">
          <a:xfrm>
            <a:off x="226566" y="3068960"/>
            <a:ext cx="8917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Writing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5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in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</a:t>
            </a:r>
            <a:r>
              <a:rPr lang="en-US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/>
              <a:t>)</a:t>
            </a:r>
          </a:p>
        </p:txBody>
      </p:sp>
      <p:sp>
        <p:nvSpPr>
          <p:cNvPr id="500" name="Text Box 75"/>
          <p:cNvSpPr txBox="1">
            <a:spLocks noChangeArrowheads="1"/>
          </p:cNvSpPr>
          <p:nvPr/>
        </p:nvSpPr>
        <p:spPr bwMode="auto">
          <a:xfrm>
            <a:off x="971600" y="1656869"/>
            <a:ext cx="3251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/>
              <a:t>y-intercept (0, </a:t>
            </a:r>
            <a:r>
              <a:rPr lang="en-US" b="1" dirty="0"/>
              <a:t>c</a:t>
            </a:r>
            <a:r>
              <a:rPr lang="en-GB" b="1" dirty="0"/>
              <a:t>)</a:t>
            </a:r>
            <a:r>
              <a:rPr lang="en-GB" dirty="0"/>
              <a:t>.</a:t>
            </a:r>
          </a:p>
        </p:txBody>
      </p:sp>
      <p:sp>
        <p:nvSpPr>
          <p:cNvPr id="501" name="Text Box 75"/>
          <p:cNvSpPr txBox="1">
            <a:spLocks noChangeArrowheads="1"/>
          </p:cNvSpPr>
          <p:nvPr/>
        </p:nvSpPr>
        <p:spPr bwMode="auto">
          <a:xfrm>
            <a:off x="791608" y="6135687"/>
            <a:ext cx="68503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have three points to sketch the graph</a:t>
            </a:r>
          </a:p>
        </p:txBody>
      </p:sp>
      <p:sp>
        <p:nvSpPr>
          <p:cNvPr id="502" name="Text Box 75"/>
          <p:cNvSpPr txBox="1">
            <a:spLocks noChangeArrowheads="1"/>
          </p:cNvSpPr>
          <p:nvPr/>
        </p:nvSpPr>
        <p:spPr bwMode="auto">
          <a:xfrm>
            <a:off x="5567634" y="4860512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(</a:t>
            </a:r>
            <a:r>
              <a:rPr lang="en-US" dirty="0">
                <a:solidFill>
                  <a:srgbClr val="00B0F0"/>
                </a:solidFill>
              </a:rPr>
              <a:t>   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03" name="Text Box 75"/>
          <p:cNvSpPr txBox="1">
            <a:spLocks noChangeArrowheads="1"/>
          </p:cNvSpPr>
          <p:nvPr/>
        </p:nvSpPr>
        <p:spPr bwMode="auto">
          <a:xfrm>
            <a:off x="5442403" y="5271188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(</a:t>
            </a:r>
            <a:r>
              <a:rPr lang="en-US" dirty="0">
                <a:solidFill>
                  <a:srgbClr val="FF00FF"/>
                </a:solidFill>
              </a:rPr>
              <a:t>– 1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04" name="Text Box 75"/>
          <p:cNvSpPr txBox="1">
            <a:spLocks noChangeArrowheads="1"/>
          </p:cNvSpPr>
          <p:nvPr/>
        </p:nvSpPr>
        <p:spPr bwMode="auto">
          <a:xfrm>
            <a:off x="3574070" y="5062316"/>
            <a:ext cx="19494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b="1" dirty="0">
                <a:solidFill>
                  <a:srgbClr val="FF6600"/>
                </a:solidFill>
              </a:rPr>
              <a:t>x-intercepts</a:t>
            </a:r>
            <a:endParaRPr lang="en-GB" dirty="0"/>
          </a:p>
        </p:txBody>
      </p: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39552" y="4407495"/>
            <a:ext cx="12703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Where </a:t>
            </a:r>
            <a:endParaRPr lang="en-GB" dirty="0"/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1809880" y="4347706"/>
            <a:ext cx="1063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= 2</a:t>
            </a:r>
            <a:endParaRPr lang="en-GB" dirty="0"/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3076824" y="4347706"/>
            <a:ext cx="1063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00B0F0"/>
                </a:solidFill>
              </a:rPr>
              <a:t> =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4242801" y="4347706"/>
            <a:ext cx="13113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>
                <a:solidFill>
                  <a:srgbClr val="FF00FF"/>
                </a:solidFill>
              </a:rPr>
              <a:t> = – 1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509" name="Text Box 75"/>
          <p:cNvSpPr txBox="1">
            <a:spLocks noChangeArrowheads="1"/>
          </p:cNvSpPr>
          <p:nvPr/>
        </p:nvSpPr>
        <p:spPr bwMode="auto">
          <a:xfrm>
            <a:off x="3417740" y="5626498"/>
            <a:ext cx="32030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 and </a:t>
            </a:r>
            <a:r>
              <a:rPr lang="en-US" i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are the roots</a:t>
            </a:r>
            <a:endParaRPr lang="en-GB" dirty="0"/>
          </a:p>
        </p:txBody>
      </p: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6791770" y="4860512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= (</a:t>
            </a:r>
            <a:r>
              <a:rPr lang="en-US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511" name="Text Box 75"/>
          <p:cNvSpPr txBox="1">
            <a:spLocks noChangeArrowheads="1"/>
          </p:cNvSpPr>
          <p:nvPr/>
        </p:nvSpPr>
        <p:spPr bwMode="auto">
          <a:xfrm>
            <a:off x="6791770" y="5271591"/>
            <a:ext cx="1884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= (</a:t>
            </a:r>
            <a:r>
              <a:rPr lang="en-US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dirty="0"/>
              <a:t>, 0)</a:t>
            </a:r>
            <a:endParaRPr lang="en-GB" dirty="0"/>
          </a:p>
        </p:txBody>
      </p:sp>
      <p:sp>
        <p:nvSpPr>
          <p:cNvPr id="30" name="Text Box 75"/>
          <p:cNvSpPr txBox="1">
            <a:spLocks noChangeArrowheads="1"/>
          </p:cNvSpPr>
          <p:nvPr/>
        </p:nvSpPr>
        <p:spPr bwMode="auto">
          <a:xfrm>
            <a:off x="3573538" y="3712376"/>
            <a:ext cx="34660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/>
              <a:t> = 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–   )(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dirty="0"/>
              <a:t>– (</a:t>
            </a:r>
            <a:r>
              <a:rPr lang="en-US" dirty="0">
                <a:solidFill>
                  <a:srgbClr val="FF00FF"/>
                </a:solidFill>
              </a:rPr>
              <a:t>–1</a:t>
            </a:r>
            <a:r>
              <a:rPr lang="en-US" dirty="0"/>
              <a:t>))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4794861" y="3627187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5</a:t>
            </a:r>
            <a:endParaRPr lang="en-GB" sz="1600" dirty="0">
              <a:solidFill>
                <a:srgbClr val="00B0F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93655" y="3916740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</a:t>
            </a:r>
            <a:endParaRPr lang="en-GB" sz="1600" dirty="0">
              <a:solidFill>
                <a:srgbClr val="00B0F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832355" y="3948799"/>
            <a:ext cx="204717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647408" y="4261191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5</a:t>
            </a:r>
            <a:endParaRPr lang="en-GB" sz="1600" dirty="0">
              <a:solidFill>
                <a:srgbClr val="00B0F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6202" y="4550744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</a:t>
            </a:r>
            <a:endParaRPr lang="en-GB" sz="1600" dirty="0">
              <a:solidFill>
                <a:srgbClr val="00B0F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3684902" y="4582803"/>
            <a:ext cx="204717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989030" y="4748753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5</a:t>
            </a:r>
            <a:endParaRPr lang="en-GB" sz="1600" dirty="0">
              <a:solidFill>
                <a:srgbClr val="00B0F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87824" y="5038306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</a:t>
            </a:r>
            <a:endParaRPr lang="en-GB" sz="1600" dirty="0">
              <a:solidFill>
                <a:srgbClr val="00B0F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3026524" y="5070365"/>
            <a:ext cx="204717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5858578" y="4787513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5</a:t>
            </a:r>
            <a:endParaRPr lang="en-GB" sz="1600" dirty="0">
              <a:solidFill>
                <a:srgbClr val="00B0F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57372" y="5077066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2</a:t>
            </a:r>
            <a:endParaRPr lang="en-GB" sz="1600" dirty="0">
              <a:solidFill>
                <a:srgbClr val="00B0F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5896072" y="5109125"/>
            <a:ext cx="204717" cy="0"/>
          </a:xfrm>
          <a:prstGeom prst="line">
            <a:avLst/>
          </a:prstGeom>
          <a:ln w="222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hlinkClick r:id="rId3"/>
            <a:extLst>
              <a:ext uri="{FF2B5EF4-FFF2-40B4-BE49-F238E27FC236}">
                <a16:creationId xmlns:a16="http://schemas.microsoft.com/office/drawing/2014/main" id="{B03AFF66-DDC8-4DA6-BA30-E58D044FCB0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3"/>
            <a:extLst>
              <a:ext uri="{FF2B5EF4-FFF2-40B4-BE49-F238E27FC236}">
                <a16:creationId xmlns:a16="http://schemas.microsoft.com/office/drawing/2014/main" id="{1B221959-5B26-4A6C-9D92-C4BE9875566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4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" grpId="0"/>
      <p:bldP spid="518" grpId="0"/>
      <p:bldP spid="520" grpId="0"/>
      <p:bldP spid="480" grpId="0"/>
      <p:bldP spid="481" grpId="0"/>
      <p:bldP spid="470" grpId="0"/>
      <p:bldP spid="471" grpId="0"/>
      <p:bldP spid="472" grpId="0"/>
      <p:bldP spid="498" grpId="0"/>
      <p:bldP spid="499" grpId="0"/>
      <p:bldP spid="500" grpId="0"/>
      <p:bldP spid="501" grpId="0"/>
      <p:bldP spid="502" grpId="0"/>
      <p:bldP spid="503" grpId="0"/>
      <p:bldP spid="504" grpId="0"/>
      <p:bldP spid="505" grpId="0"/>
      <p:bldP spid="506" grpId="0"/>
      <p:bldP spid="507" grpId="0"/>
      <p:bldP spid="508" grpId="0"/>
      <p:bldP spid="509" grpId="0"/>
      <p:bldP spid="510" grpId="0"/>
      <p:bldP spid="511" grpId="0"/>
      <p:bldP spid="30" grpId="0"/>
      <p:bldP spid="31" grpId="0"/>
      <p:bldP spid="32" grpId="0"/>
      <p:bldP spid="34" grpId="0"/>
      <p:bldP spid="35" grpId="0"/>
      <p:bldP spid="37" grpId="0"/>
      <p:bldP spid="38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799301" y="4512792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2423129" y="1648427"/>
            <a:ext cx="1283743" cy="3203327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26554" y="1093043"/>
            <a:ext cx="5554663" cy="5638800"/>
            <a:chOff x="1076" y="316"/>
            <a:chExt cx="3499" cy="355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712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697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70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69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699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703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703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707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707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703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70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703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707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699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561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65" y="1828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6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74" y="579"/>
              <a:ext cx="23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3064797" y="1563589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482" name="Text Box 75"/>
          <p:cNvSpPr txBox="1">
            <a:spLocks noChangeArrowheads="1"/>
          </p:cNvSpPr>
          <p:nvPr/>
        </p:nvSpPr>
        <p:spPr bwMode="auto">
          <a:xfrm>
            <a:off x="5627242" y="3886200"/>
            <a:ext cx="3466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Equation of the axis of symmetry</a:t>
            </a:r>
            <a:endParaRPr lang="en-GB" sz="2200" dirty="0">
              <a:solidFill>
                <a:srgbClr val="FF0000"/>
              </a:solidFill>
            </a:endParaRPr>
          </a:p>
        </p:txBody>
      </p: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567640" y="3230563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440550" y="3244476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491995" y="4836748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097332" y="4605915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290859" y="500408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7332" y="5084481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7318608" y="4512712"/>
            <a:ext cx="72388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– 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7339808" y="4980364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0" name="Straight Connector 489"/>
          <p:cNvCxnSpPr/>
          <p:nvPr/>
        </p:nvCxnSpPr>
        <p:spPr>
          <a:xfrm>
            <a:off x="7146281" y="5060765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 Box 75"/>
          <p:cNvSpPr txBox="1">
            <a:spLocks noChangeArrowheads="1"/>
          </p:cNvSpPr>
          <p:nvPr/>
        </p:nvSpPr>
        <p:spPr bwMode="auto">
          <a:xfrm>
            <a:off x="8180675" y="4956858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3" name="Straight Connector 492"/>
          <p:cNvCxnSpPr/>
          <p:nvPr/>
        </p:nvCxnSpPr>
        <p:spPr>
          <a:xfrm>
            <a:off x="8228299" y="5037259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Text Box 75"/>
          <p:cNvSpPr txBox="1">
            <a:spLocks noChangeArrowheads="1"/>
          </p:cNvSpPr>
          <p:nvPr/>
        </p:nvSpPr>
        <p:spPr bwMode="auto">
          <a:xfrm>
            <a:off x="6835639" y="4811993"/>
            <a:ext cx="33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=</a:t>
            </a:r>
            <a:endParaRPr lang="en-GB" dirty="0"/>
          </a:p>
        </p:txBody>
      </p:sp>
      <p:sp>
        <p:nvSpPr>
          <p:cNvPr id="495" name="Text Box 75"/>
          <p:cNvSpPr txBox="1">
            <a:spLocks noChangeArrowheads="1"/>
          </p:cNvSpPr>
          <p:nvPr/>
        </p:nvSpPr>
        <p:spPr bwMode="auto">
          <a:xfrm>
            <a:off x="7849199" y="4801371"/>
            <a:ext cx="33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=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410804" y="3009970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    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075682" y="4439691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–5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918324" y="3054696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–1,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04" name="Rectangle 503"/>
          <p:cNvSpPr/>
          <p:nvPr/>
        </p:nvSpPr>
        <p:spPr>
          <a:xfrm>
            <a:off x="7122194" y="4457724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5</a:t>
            </a:r>
            <a:endParaRPr lang="en-GB" sz="1600" dirty="0"/>
          </a:p>
        </p:txBody>
      </p:sp>
      <p:sp>
        <p:nvSpPr>
          <p:cNvPr id="505" name="Rectangle 504"/>
          <p:cNvSpPr/>
          <p:nvPr/>
        </p:nvSpPr>
        <p:spPr>
          <a:xfrm>
            <a:off x="7120988" y="4747277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2</a:t>
            </a:r>
            <a:endParaRPr lang="en-GB" sz="1600" dirty="0"/>
          </a:p>
        </p:txBody>
      </p:sp>
      <p:cxnSp>
        <p:nvCxnSpPr>
          <p:cNvPr id="506" name="Straight Connector 505"/>
          <p:cNvCxnSpPr/>
          <p:nvPr/>
        </p:nvCxnSpPr>
        <p:spPr>
          <a:xfrm>
            <a:off x="7159688" y="4779336"/>
            <a:ext cx="204717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Rectangle 506"/>
          <p:cNvSpPr/>
          <p:nvPr/>
        </p:nvSpPr>
        <p:spPr>
          <a:xfrm>
            <a:off x="8231351" y="4418927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3</a:t>
            </a:r>
            <a:endParaRPr lang="en-GB" sz="1600" dirty="0"/>
          </a:p>
        </p:txBody>
      </p:sp>
      <p:sp>
        <p:nvSpPr>
          <p:cNvPr id="508" name="Rectangle 507"/>
          <p:cNvSpPr/>
          <p:nvPr/>
        </p:nvSpPr>
        <p:spPr>
          <a:xfrm>
            <a:off x="8230145" y="4708480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2</a:t>
            </a:r>
            <a:endParaRPr lang="en-GB" sz="1600" dirty="0"/>
          </a:p>
        </p:txBody>
      </p:sp>
      <p:cxnSp>
        <p:nvCxnSpPr>
          <p:cNvPr id="509" name="Straight Connector 508"/>
          <p:cNvCxnSpPr/>
          <p:nvPr/>
        </p:nvCxnSpPr>
        <p:spPr>
          <a:xfrm>
            <a:off x="8268845" y="4740539"/>
            <a:ext cx="204717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0" name="Text Box 75"/>
          <p:cNvSpPr txBox="1">
            <a:spLocks noChangeArrowheads="1"/>
          </p:cNvSpPr>
          <p:nvPr/>
        </p:nvSpPr>
        <p:spPr bwMode="auto">
          <a:xfrm>
            <a:off x="8672539" y="4953228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4</a:t>
            </a:r>
            <a:endParaRPr lang="en-GB" sz="2200" dirty="0"/>
          </a:p>
        </p:txBody>
      </p:sp>
      <p:cxnSp>
        <p:nvCxnSpPr>
          <p:cNvPr id="511" name="Straight Connector 510"/>
          <p:cNvCxnSpPr/>
          <p:nvPr/>
        </p:nvCxnSpPr>
        <p:spPr>
          <a:xfrm>
            <a:off x="8702195" y="5033629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 Box 75"/>
          <p:cNvSpPr txBox="1">
            <a:spLocks noChangeArrowheads="1"/>
          </p:cNvSpPr>
          <p:nvPr/>
        </p:nvSpPr>
        <p:spPr bwMode="auto">
          <a:xfrm>
            <a:off x="8668956" y="4618432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3</a:t>
            </a:r>
            <a:endParaRPr lang="en-GB" sz="2200" dirty="0"/>
          </a:p>
        </p:txBody>
      </p:sp>
      <p:sp>
        <p:nvSpPr>
          <p:cNvPr id="513" name="Text Box 75"/>
          <p:cNvSpPr txBox="1">
            <a:spLocks noChangeArrowheads="1"/>
          </p:cNvSpPr>
          <p:nvPr/>
        </p:nvSpPr>
        <p:spPr bwMode="auto">
          <a:xfrm>
            <a:off x="8416025" y="4802976"/>
            <a:ext cx="33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=</a:t>
            </a:r>
            <a:endParaRPr lang="en-GB" dirty="0"/>
          </a:p>
        </p:txBody>
      </p:sp>
      <p:sp>
        <p:nvSpPr>
          <p:cNvPr id="515" name="Rectangle 514"/>
          <p:cNvSpPr/>
          <p:nvPr/>
        </p:nvSpPr>
        <p:spPr>
          <a:xfrm>
            <a:off x="3543558" y="2885419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</a:rPr>
              <a:t>5</a:t>
            </a:r>
            <a:endParaRPr lang="en-GB" sz="1600" dirty="0">
              <a:solidFill>
                <a:srgbClr val="FF6600"/>
              </a:solidFill>
            </a:endParaRPr>
          </a:p>
        </p:txBody>
      </p:sp>
      <p:sp>
        <p:nvSpPr>
          <p:cNvPr id="516" name="Rectangle 515"/>
          <p:cNvSpPr/>
          <p:nvPr/>
        </p:nvSpPr>
        <p:spPr>
          <a:xfrm>
            <a:off x="3542352" y="3114012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</a:rPr>
              <a:t>2</a:t>
            </a:r>
            <a:endParaRPr lang="en-GB" sz="1600" dirty="0">
              <a:solidFill>
                <a:srgbClr val="FF6600"/>
              </a:solidFill>
            </a:endParaRPr>
          </a:p>
        </p:txBody>
      </p:sp>
      <p:cxnSp>
        <p:nvCxnSpPr>
          <p:cNvPr id="519" name="Straight Connector 518"/>
          <p:cNvCxnSpPr/>
          <p:nvPr/>
        </p:nvCxnSpPr>
        <p:spPr>
          <a:xfrm>
            <a:off x="3581052" y="3170455"/>
            <a:ext cx="204717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Text Box 75"/>
          <p:cNvSpPr txBox="1">
            <a:spLocks noChangeArrowheads="1"/>
          </p:cNvSpPr>
          <p:nvPr/>
        </p:nvSpPr>
        <p:spPr bwMode="auto">
          <a:xfrm>
            <a:off x="5883811" y="2083713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–5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21" name="Text Box 75"/>
          <p:cNvSpPr txBox="1">
            <a:spLocks noChangeArrowheads="1"/>
          </p:cNvSpPr>
          <p:nvPr/>
        </p:nvSpPr>
        <p:spPr bwMode="auto">
          <a:xfrm>
            <a:off x="5456085" y="1066030"/>
            <a:ext cx="36879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have three points to sketch the graph</a:t>
            </a:r>
          </a:p>
        </p:txBody>
      </p:sp>
      <p:sp>
        <p:nvSpPr>
          <p:cNvPr id="523" name="Text Box 75"/>
          <p:cNvSpPr txBox="1">
            <a:spLocks noChangeArrowheads="1"/>
          </p:cNvSpPr>
          <p:nvPr/>
        </p:nvSpPr>
        <p:spPr bwMode="auto">
          <a:xfrm>
            <a:off x="7025636" y="2457800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(–1,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24" name="Text Box 75"/>
          <p:cNvSpPr txBox="1">
            <a:spLocks noChangeArrowheads="1"/>
          </p:cNvSpPr>
          <p:nvPr/>
        </p:nvSpPr>
        <p:spPr bwMode="auto">
          <a:xfrm>
            <a:off x="5527418" y="2438400"/>
            <a:ext cx="1930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25" name="Text Box 75"/>
          <p:cNvSpPr txBox="1">
            <a:spLocks noChangeArrowheads="1"/>
          </p:cNvSpPr>
          <p:nvPr/>
        </p:nvSpPr>
        <p:spPr bwMode="auto">
          <a:xfrm>
            <a:off x="5719377" y="1767097"/>
            <a:ext cx="33035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plot the points.</a:t>
            </a:r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–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5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/>
              <a:t>labelling the x and the y-intercepts.</a:t>
            </a:r>
          </a:p>
        </p:txBody>
      </p:sp>
      <p:sp>
        <p:nvSpPr>
          <p:cNvPr id="527" name="Text Box 75"/>
          <p:cNvSpPr txBox="1">
            <a:spLocks noChangeArrowheads="1"/>
          </p:cNvSpPr>
          <p:nvPr/>
        </p:nvSpPr>
        <p:spPr bwMode="auto">
          <a:xfrm>
            <a:off x="8022586" y="2438400"/>
            <a:ext cx="11579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6600"/>
                </a:solidFill>
              </a:rPr>
              <a:t> (   , 0)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528" name="Rectangle 527"/>
          <p:cNvSpPr/>
          <p:nvPr/>
        </p:nvSpPr>
        <p:spPr>
          <a:xfrm>
            <a:off x="8313530" y="2391757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</a:rPr>
              <a:t>5</a:t>
            </a:r>
            <a:endParaRPr lang="en-GB" sz="1600" dirty="0">
              <a:solidFill>
                <a:srgbClr val="FF6600"/>
              </a:solidFill>
            </a:endParaRPr>
          </a:p>
        </p:txBody>
      </p:sp>
      <p:sp>
        <p:nvSpPr>
          <p:cNvPr id="529" name="Rectangle 528"/>
          <p:cNvSpPr/>
          <p:nvPr/>
        </p:nvSpPr>
        <p:spPr>
          <a:xfrm>
            <a:off x="8312324" y="2681310"/>
            <a:ext cx="2984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6600"/>
                </a:solidFill>
              </a:rPr>
              <a:t>2</a:t>
            </a:r>
            <a:endParaRPr lang="en-GB" sz="1600" dirty="0">
              <a:solidFill>
                <a:srgbClr val="FF6600"/>
              </a:solidFill>
            </a:endParaRPr>
          </a:p>
        </p:txBody>
      </p:sp>
      <p:cxnSp>
        <p:nvCxnSpPr>
          <p:cNvPr id="530" name="Straight Connector 529"/>
          <p:cNvCxnSpPr/>
          <p:nvPr/>
        </p:nvCxnSpPr>
        <p:spPr>
          <a:xfrm>
            <a:off x="8351024" y="2713369"/>
            <a:ext cx="204717" cy="0"/>
          </a:xfrm>
          <a:prstGeom prst="line">
            <a:avLst/>
          </a:prstGeom>
          <a:ln w="222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1" name="Text Box 75"/>
          <p:cNvSpPr txBox="1">
            <a:spLocks noChangeArrowheads="1"/>
          </p:cNvSpPr>
          <p:nvPr/>
        </p:nvSpPr>
        <p:spPr bwMode="auto">
          <a:xfrm>
            <a:off x="5673467" y="2854404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 way between the x-intercepts.</a:t>
            </a:r>
          </a:p>
        </p:txBody>
      </p:sp>
      <p:sp>
        <p:nvSpPr>
          <p:cNvPr id="532" name="Text Box 75"/>
          <p:cNvSpPr txBox="1">
            <a:spLocks noChangeArrowheads="1"/>
          </p:cNvSpPr>
          <p:nvPr/>
        </p:nvSpPr>
        <p:spPr bwMode="auto">
          <a:xfrm>
            <a:off x="6113665" y="5410200"/>
            <a:ext cx="3076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2(0.75)</a:t>
            </a:r>
            <a:r>
              <a:rPr lang="en-US" sz="2000" baseline="30000" dirty="0"/>
              <a:t>2</a:t>
            </a:r>
            <a:r>
              <a:rPr lang="en-US" sz="2000" dirty="0"/>
              <a:t> – 3(0.75) – 5</a:t>
            </a:r>
          </a:p>
        </p:txBody>
      </p:sp>
      <p:sp>
        <p:nvSpPr>
          <p:cNvPr id="533" name="Text Box 75"/>
          <p:cNvSpPr txBox="1">
            <a:spLocks noChangeArrowheads="1"/>
          </p:cNvSpPr>
          <p:nvPr/>
        </p:nvSpPr>
        <p:spPr bwMode="auto">
          <a:xfrm>
            <a:off x="5292080" y="5462277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534" name="Text Box 75"/>
          <p:cNvSpPr txBox="1">
            <a:spLocks noChangeArrowheads="1"/>
          </p:cNvSpPr>
          <p:nvPr/>
        </p:nvSpPr>
        <p:spPr bwMode="auto">
          <a:xfrm>
            <a:off x="6248267" y="5819717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-6.125</a:t>
            </a:r>
          </a:p>
        </p:txBody>
      </p:sp>
      <p:sp>
        <p:nvSpPr>
          <p:cNvPr id="535" name="Text Box 75"/>
          <p:cNvSpPr txBox="1">
            <a:spLocks noChangeArrowheads="1"/>
          </p:cNvSpPr>
          <p:nvPr/>
        </p:nvSpPr>
        <p:spPr bwMode="auto">
          <a:xfrm>
            <a:off x="7419468" y="5783521"/>
            <a:ext cx="17443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(0.75, -6.125)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36" name="Group 666"/>
          <p:cNvGrpSpPr>
            <a:grpSpLocks/>
          </p:cNvGrpSpPr>
          <p:nvPr/>
        </p:nvGrpSpPr>
        <p:grpSpPr bwMode="auto">
          <a:xfrm>
            <a:off x="2979292" y="4755015"/>
            <a:ext cx="139700" cy="149225"/>
            <a:chOff x="704" y="2464"/>
            <a:chExt cx="88" cy="94"/>
          </a:xfrm>
        </p:grpSpPr>
        <p:sp>
          <p:nvSpPr>
            <p:cNvPr id="53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" name="Rectangle 516">
            <a:hlinkClick r:id="rId3"/>
            <a:extLst>
              <a:ext uri="{FF2B5EF4-FFF2-40B4-BE49-F238E27FC236}">
                <a16:creationId xmlns:a16="http://schemas.microsoft.com/office/drawing/2014/main" id="{0A0F7D2E-1B2E-40AA-A644-059186FE650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8" name="Rectangle 517">
            <a:hlinkClick r:id="rId3"/>
            <a:extLst>
              <a:ext uri="{FF2B5EF4-FFF2-40B4-BE49-F238E27FC236}">
                <a16:creationId xmlns:a16="http://schemas.microsoft.com/office/drawing/2014/main" id="{BBC6E47E-6E4B-4CF0-97F3-C926A7D239A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5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482" grpId="0"/>
      <p:bldP spid="473" grpId="0"/>
      <p:bldP spid="474" grpId="0"/>
      <p:bldP spid="475" grpId="0"/>
      <p:bldP spid="478" grpId="0"/>
      <p:bldP spid="489" grpId="0"/>
      <p:bldP spid="492" grpId="0"/>
      <p:bldP spid="494" grpId="0"/>
      <p:bldP spid="495" grpId="0"/>
      <p:bldP spid="6" grpId="0"/>
      <p:bldP spid="496" grpId="0"/>
      <p:bldP spid="497" grpId="0"/>
      <p:bldP spid="504" grpId="0"/>
      <p:bldP spid="505" grpId="0"/>
      <p:bldP spid="507" grpId="0"/>
      <p:bldP spid="508" grpId="0"/>
      <p:bldP spid="510" grpId="0"/>
      <p:bldP spid="512" grpId="0"/>
      <p:bldP spid="513" grpId="0"/>
      <p:bldP spid="515" grpId="0"/>
      <p:bldP spid="516" grpId="0"/>
      <p:bldP spid="514" grpId="0"/>
      <p:bldP spid="521" grpId="0"/>
      <p:bldP spid="523" grpId="0"/>
      <p:bldP spid="524" grpId="0"/>
      <p:bldP spid="525" grpId="0"/>
      <p:bldP spid="526" grpId="0"/>
      <p:bldP spid="527" grpId="0"/>
      <p:bldP spid="528" grpId="0"/>
      <p:bldP spid="529" grpId="0"/>
      <p:bldP spid="531" grpId="0"/>
      <p:bldP spid="532" grpId="0"/>
      <p:bldP spid="533" grpId="0"/>
      <p:bldP spid="534" grpId="0"/>
      <p:bldP spid="5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51519" y="1052736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For quadratic functions in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7" name="Text Box 75"/>
          <p:cNvSpPr txBox="1">
            <a:spLocks noChangeArrowheads="1"/>
          </p:cNvSpPr>
          <p:nvPr/>
        </p:nvSpPr>
        <p:spPr bwMode="auto">
          <a:xfrm>
            <a:off x="1897825" y="2227528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Axis of symmetry is</a:t>
            </a:r>
          </a:p>
        </p:txBody>
      </p:sp>
      <p:sp>
        <p:nvSpPr>
          <p:cNvPr id="9" name="Text Box 75"/>
          <p:cNvSpPr txBox="1">
            <a:spLocks noChangeArrowheads="1"/>
          </p:cNvSpPr>
          <p:nvPr/>
        </p:nvSpPr>
        <p:spPr bwMode="auto">
          <a:xfrm>
            <a:off x="1907704" y="3094970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-intercepts are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76056" y="3094969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0</a:t>
            </a:r>
            <a:r>
              <a:rPr lang="en-US" dirty="0"/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5070313" y="2227526"/>
            <a:ext cx="605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=</a:t>
            </a:r>
            <a:endParaRPr lang="en-GB" dirty="0"/>
          </a:p>
        </p:txBody>
      </p:sp>
      <p:sp>
        <p:nvSpPr>
          <p:cNvPr id="13" name="Text Box 75"/>
          <p:cNvSpPr txBox="1">
            <a:spLocks noChangeArrowheads="1"/>
          </p:cNvSpPr>
          <p:nvPr/>
        </p:nvSpPr>
        <p:spPr bwMode="auto">
          <a:xfrm>
            <a:off x="5675650" y="1996693"/>
            <a:ext cx="907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 +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dirty="0"/>
          </a:p>
        </p:txBody>
      </p:sp>
      <p:sp>
        <p:nvSpPr>
          <p:cNvPr id="14" name="Text Box 75"/>
          <p:cNvSpPr txBox="1">
            <a:spLocks noChangeArrowheads="1"/>
          </p:cNvSpPr>
          <p:nvPr/>
        </p:nvSpPr>
        <p:spPr bwMode="auto">
          <a:xfrm>
            <a:off x="5869177" y="2394858"/>
            <a:ext cx="4208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675650" y="2475259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113870" y="3736025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q, 0</a:t>
            </a:r>
            <a:r>
              <a:rPr lang="en-US" dirty="0"/>
              <a:t>)</a:t>
            </a:r>
          </a:p>
        </p:txBody>
      </p:sp>
      <p:sp>
        <p:nvSpPr>
          <p:cNvPr id="17" name="Text Box 75"/>
          <p:cNvSpPr txBox="1">
            <a:spLocks noChangeArrowheads="1"/>
          </p:cNvSpPr>
          <p:nvPr/>
        </p:nvSpPr>
        <p:spPr bwMode="auto">
          <a:xfrm>
            <a:off x="1933571" y="4529553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-intercept is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19977" y="4436136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× q × a</a:t>
            </a:r>
            <a:endParaRPr lang="en-US" dirty="0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07633263-9A6F-451B-B25D-9E26970BDE7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2B9EA89E-47AC-40F7-B081-AAB1900CAB1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49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Freeform 738"/>
          <p:cNvSpPr>
            <a:spLocks/>
          </p:cNvSpPr>
          <p:nvPr/>
        </p:nvSpPr>
        <p:spPr bwMode="auto">
          <a:xfrm flipV="1">
            <a:off x="1891415" y="1558209"/>
            <a:ext cx="1524135" cy="4876150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8" name="Group 654"/>
          <p:cNvGrpSpPr>
            <a:grpSpLocks/>
          </p:cNvGrpSpPr>
          <p:nvPr/>
        </p:nvGrpSpPr>
        <p:grpSpPr bwMode="auto">
          <a:xfrm>
            <a:off x="143177" y="1064480"/>
            <a:ext cx="5554663" cy="5638800"/>
            <a:chOff x="1076" y="316"/>
            <a:chExt cx="3499" cy="3552"/>
          </a:xfrm>
        </p:grpSpPr>
        <p:grpSp>
          <p:nvGrpSpPr>
            <p:cNvPr id="9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52"/>
              <a:chOff x="1244" y="616"/>
              <a:chExt cx="3140" cy="3152"/>
            </a:xfrm>
          </p:grpSpPr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04" y="628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1881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89" y="18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72" y="188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2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84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2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8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4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800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48" y="187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108" y="187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48" y="1870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52" y="1874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20" y="1874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72" y="1878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36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80" y="1868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44" y="1874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200" y="1863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56" y="1874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32" y="1858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76" y="1870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371" y="173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dirty="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52" y="1970"/>
              <a:ext cx="202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75" y="1694"/>
              <a:ext cx="20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1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37" y="3713"/>
              <a:ext cx="24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3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5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69" y="738"/>
              <a:ext cx="184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7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53" y="563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dirty="0">
                  <a:latin typeface="Comic Sans MS" panose="030F0702030302020204" pitchFamily="66" charset="0"/>
                </a:rPr>
                <a:t>8</a:t>
              </a:r>
              <a:endParaRPr lang="en-GB" sz="1000" dirty="0">
                <a:latin typeface="Comic Sans MS" panose="030F0702030302020204" pitchFamily="66" charset="0"/>
              </a:endParaRP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46" y="2142"/>
              <a:ext cx="205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54" y="2307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5" y="2460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61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79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293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2" y="3090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13" y="3246"/>
              <a:ext cx="25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37" y="3403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-11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558"/>
              <a:ext cx="241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-12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673504" y="1563589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482" name="Text Box 75"/>
          <p:cNvSpPr txBox="1">
            <a:spLocks noChangeArrowheads="1"/>
          </p:cNvSpPr>
          <p:nvPr/>
        </p:nvSpPr>
        <p:spPr bwMode="auto">
          <a:xfrm>
            <a:off x="5627242" y="3810000"/>
            <a:ext cx="346606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Equation of the axis of symmetry</a:t>
            </a:r>
            <a:endParaRPr lang="en-GB" sz="2200" dirty="0">
              <a:solidFill>
                <a:srgbClr val="FF0000"/>
              </a:solidFill>
            </a:endParaRPr>
          </a:p>
        </p:txBody>
      </p:sp>
      <p:grpSp>
        <p:nvGrpSpPr>
          <p:cNvPr id="483" name="Group 666"/>
          <p:cNvGrpSpPr>
            <a:grpSpLocks/>
          </p:cNvGrpSpPr>
          <p:nvPr/>
        </p:nvGrpSpPr>
        <p:grpSpPr bwMode="auto">
          <a:xfrm>
            <a:off x="2066960" y="3469511"/>
            <a:ext cx="139700" cy="149225"/>
            <a:chOff x="704" y="2464"/>
            <a:chExt cx="88" cy="94"/>
          </a:xfrm>
        </p:grpSpPr>
        <p:sp>
          <p:nvSpPr>
            <p:cNvPr id="484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5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6" name="Group 666"/>
          <p:cNvGrpSpPr>
            <a:grpSpLocks/>
          </p:cNvGrpSpPr>
          <p:nvPr/>
        </p:nvGrpSpPr>
        <p:grpSpPr bwMode="auto">
          <a:xfrm>
            <a:off x="3059832" y="3480559"/>
            <a:ext cx="139700" cy="149225"/>
            <a:chOff x="704" y="2464"/>
            <a:chExt cx="88" cy="94"/>
          </a:xfrm>
        </p:grpSpPr>
        <p:sp>
          <p:nvSpPr>
            <p:cNvPr id="48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491995" y="4760548"/>
            <a:ext cx="60533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dirty="0">
                <a:solidFill>
                  <a:srgbClr val="FF0000"/>
                </a:solidFill>
              </a:rPr>
              <a:t> =</a:t>
            </a:r>
            <a:endParaRPr lang="en-GB" sz="2200" dirty="0"/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012160" y="4585373"/>
            <a:ext cx="9075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200" dirty="0">
                <a:solidFill>
                  <a:srgbClr val="FF0000"/>
                </a:solidFill>
              </a:rPr>
              <a:t> +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sz="2200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205687" y="4927880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12160" y="5008281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7031320" y="4589565"/>
            <a:ext cx="99522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–3 + 1</a:t>
            </a:r>
            <a:endParaRPr lang="en-GB" sz="2200" dirty="0">
              <a:solidFill>
                <a:srgbClr val="FF0000"/>
              </a:solidFill>
            </a:endParaRP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7339808" y="4904164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0" name="Straight Connector 489"/>
          <p:cNvCxnSpPr/>
          <p:nvPr/>
        </p:nvCxnSpPr>
        <p:spPr>
          <a:xfrm>
            <a:off x="7146281" y="4984565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2" name="Text Box 75"/>
          <p:cNvSpPr txBox="1">
            <a:spLocks noChangeArrowheads="1"/>
          </p:cNvSpPr>
          <p:nvPr/>
        </p:nvSpPr>
        <p:spPr bwMode="auto">
          <a:xfrm>
            <a:off x="8180675" y="4880658"/>
            <a:ext cx="42084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2</a:t>
            </a:r>
            <a:endParaRPr lang="en-GB" sz="2200" dirty="0"/>
          </a:p>
        </p:txBody>
      </p:sp>
      <p:cxnSp>
        <p:nvCxnSpPr>
          <p:cNvPr id="493" name="Straight Connector 492"/>
          <p:cNvCxnSpPr/>
          <p:nvPr/>
        </p:nvCxnSpPr>
        <p:spPr>
          <a:xfrm>
            <a:off x="8228299" y="4961059"/>
            <a:ext cx="2743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Text Box 75"/>
          <p:cNvSpPr txBox="1">
            <a:spLocks noChangeArrowheads="1"/>
          </p:cNvSpPr>
          <p:nvPr/>
        </p:nvSpPr>
        <p:spPr bwMode="auto">
          <a:xfrm>
            <a:off x="6732240" y="4735793"/>
            <a:ext cx="33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=</a:t>
            </a:r>
            <a:endParaRPr lang="en-GB" dirty="0"/>
          </a:p>
        </p:txBody>
      </p:sp>
      <p:sp>
        <p:nvSpPr>
          <p:cNvPr id="495" name="Text Box 75"/>
          <p:cNvSpPr txBox="1">
            <a:spLocks noChangeArrowheads="1"/>
          </p:cNvSpPr>
          <p:nvPr/>
        </p:nvSpPr>
        <p:spPr bwMode="auto">
          <a:xfrm>
            <a:off x="7849199" y="4725171"/>
            <a:ext cx="33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=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131840" y="32652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(1 , 0)</a:t>
            </a:r>
            <a:endParaRPr lang="en-GB" sz="1400" dirty="0"/>
          </a:p>
        </p:txBody>
      </p:sp>
      <p:sp>
        <p:nvSpPr>
          <p:cNvPr id="496" name="Rectangle 495"/>
          <p:cNvSpPr/>
          <p:nvPr/>
        </p:nvSpPr>
        <p:spPr>
          <a:xfrm>
            <a:off x="2987824" y="1791139"/>
            <a:ext cx="6511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(0, </a:t>
            </a:r>
            <a:r>
              <a:rPr lang="en-US" sz="1400" b="1" dirty="0">
                <a:solidFill>
                  <a:srgbClr val="FF6600"/>
                </a:solidFill>
              </a:rPr>
              <a:t>6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497" name="Rectangle 496"/>
          <p:cNvSpPr/>
          <p:nvPr/>
        </p:nvSpPr>
        <p:spPr>
          <a:xfrm>
            <a:off x="1475656" y="3265239"/>
            <a:ext cx="7505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solidFill>
                  <a:srgbClr val="FF6600"/>
                </a:solidFill>
              </a:rPr>
              <a:t>(</a:t>
            </a:r>
            <a:r>
              <a:rPr lang="en-US" sz="1400" b="1" dirty="0">
                <a:solidFill>
                  <a:srgbClr val="FF6600"/>
                </a:solidFill>
              </a:rPr>
              <a:t>–3, 0</a:t>
            </a:r>
            <a:r>
              <a:rPr lang="en-GB" sz="1400" b="1" dirty="0">
                <a:solidFill>
                  <a:srgbClr val="FF6600"/>
                </a:solidFill>
              </a:rPr>
              <a:t>)</a:t>
            </a:r>
            <a:r>
              <a:rPr lang="en-GB" sz="1400" dirty="0"/>
              <a:t>.</a:t>
            </a:r>
          </a:p>
        </p:txBody>
      </p:sp>
      <p:sp>
        <p:nvSpPr>
          <p:cNvPr id="508" name="Rectangle 507"/>
          <p:cNvSpPr/>
          <p:nvPr/>
        </p:nvSpPr>
        <p:spPr>
          <a:xfrm>
            <a:off x="8157160" y="4601800"/>
            <a:ext cx="4363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-2</a:t>
            </a:r>
            <a:endParaRPr lang="en-GB" sz="2200" dirty="0"/>
          </a:p>
        </p:txBody>
      </p:sp>
      <p:sp>
        <p:nvSpPr>
          <p:cNvPr id="512" name="Text Box 75"/>
          <p:cNvSpPr txBox="1">
            <a:spLocks noChangeArrowheads="1"/>
          </p:cNvSpPr>
          <p:nvPr/>
        </p:nvSpPr>
        <p:spPr bwMode="auto">
          <a:xfrm>
            <a:off x="8668956" y="4687861"/>
            <a:ext cx="52097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0000"/>
                </a:solidFill>
              </a:rPr>
              <a:t>-1</a:t>
            </a:r>
            <a:endParaRPr lang="en-GB" sz="2200" dirty="0"/>
          </a:p>
        </p:txBody>
      </p:sp>
      <p:sp>
        <p:nvSpPr>
          <p:cNvPr id="513" name="Text Box 75"/>
          <p:cNvSpPr txBox="1">
            <a:spLocks noChangeArrowheads="1"/>
          </p:cNvSpPr>
          <p:nvPr/>
        </p:nvSpPr>
        <p:spPr bwMode="auto">
          <a:xfrm>
            <a:off x="8416025" y="4726776"/>
            <a:ext cx="3384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=</a:t>
            </a:r>
            <a:endParaRPr lang="en-GB" dirty="0"/>
          </a:p>
        </p:txBody>
      </p:sp>
      <p:sp>
        <p:nvSpPr>
          <p:cNvPr id="514" name="Text Box 75"/>
          <p:cNvSpPr txBox="1">
            <a:spLocks noChangeArrowheads="1"/>
          </p:cNvSpPr>
          <p:nvPr/>
        </p:nvSpPr>
        <p:spPr bwMode="auto">
          <a:xfrm>
            <a:off x="5883811" y="2083713"/>
            <a:ext cx="321909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y-intercept (0, </a:t>
            </a:r>
            <a:r>
              <a:rPr lang="en-US" sz="2200" dirty="0">
                <a:solidFill>
                  <a:srgbClr val="FF6600"/>
                </a:solidFill>
              </a:rPr>
              <a:t>6</a:t>
            </a:r>
            <a:r>
              <a:rPr lang="en-GB" sz="2200" dirty="0">
                <a:solidFill>
                  <a:srgbClr val="FF6600"/>
                </a:solidFill>
              </a:rPr>
              <a:t>)</a:t>
            </a:r>
            <a:r>
              <a:rPr lang="en-GB" sz="2200" dirty="0"/>
              <a:t>.</a:t>
            </a:r>
          </a:p>
        </p:txBody>
      </p:sp>
      <p:sp>
        <p:nvSpPr>
          <p:cNvPr id="521" name="Text Box 75"/>
          <p:cNvSpPr txBox="1">
            <a:spLocks noChangeArrowheads="1"/>
          </p:cNvSpPr>
          <p:nvPr/>
        </p:nvSpPr>
        <p:spPr bwMode="auto">
          <a:xfrm>
            <a:off x="5456085" y="1066030"/>
            <a:ext cx="36879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have three points to sketch the graph</a:t>
            </a:r>
          </a:p>
        </p:txBody>
      </p:sp>
      <p:sp>
        <p:nvSpPr>
          <p:cNvPr id="523" name="Text Box 75"/>
          <p:cNvSpPr txBox="1">
            <a:spLocks noChangeArrowheads="1"/>
          </p:cNvSpPr>
          <p:nvPr/>
        </p:nvSpPr>
        <p:spPr bwMode="auto">
          <a:xfrm>
            <a:off x="7025636" y="2457800"/>
            <a:ext cx="107768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(–3,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24" name="Text Box 75"/>
          <p:cNvSpPr txBox="1">
            <a:spLocks noChangeArrowheads="1"/>
          </p:cNvSpPr>
          <p:nvPr/>
        </p:nvSpPr>
        <p:spPr bwMode="auto">
          <a:xfrm>
            <a:off x="5527418" y="2438400"/>
            <a:ext cx="1930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200" dirty="0">
                <a:solidFill>
                  <a:srgbClr val="FF6600"/>
                </a:solidFill>
              </a:rPr>
              <a:t>x-intercepts</a:t>
            </a:r>
            <a:endParaRPr lang="en-GB" sz="2200" dirty="0"/>
          </a:p>
        </p:txBody>
      </p:sp>
      <p:sp>
        <p:nvSpPr>
          <p:cNvPr id="525" name="Text Box 75"/>
          <p:cNvSpPr txBox="1">
            <a:spLocks noChangeArrowheads="1"/>
          </p:cNvSpPr>
          <p:nvPr/>
        </p:nvSpPr>
        <p:spPr bwMode="auto">
          <a:xfrm>
            <a:off x="5719377" y="1767097"/>
            <a:ext cx="33035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We plot the points.</a:t>
            </a:r>
          </a:p>
        </p:txBody>
      </p:sp>
      <p:sp>
        <p:nvSpPr>
          <p:cNvPr id="526" name="Text Box 75"/>
          <p:cNvSpPr txBox="1">
            <a:spLocks noChangeArrowheads="1"/>
          </p:cNvSpPr>
          <p:nvPr/>
        </p:nvSpPr>
        <p:spPr bwMode="auto">
          <a:xfrm>
            <a:off x="226566" y="548680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Sketch the graph of the function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-2(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+ 3)(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– 1)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/>
              <a:t>labelling the x and the y-intercepts.</a:t>
            </a:r>
          </a:p>
        </p:txBody>
      </p:sp>
      <p:sp>
        <p:nvSpPr>
          <p:cNvPr id="527" name="Text Box 75"/>
          <p:cNvSpPr txBox="1">
            <a:spLocks noChangeArrowheads="1"/>
          </p:cNvSpPr>
          <p:nvPr/>
        </p:nvSpPr>
        <p:spPr bwMode="auto">
          <a:xfrm>
            <a:off x="8022586" y="2438400"/>
            <a:ext cx="115792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>
                <a:solidFill>
                  <a:srgbClr val="FF6600"/>
                </a:solidFill>
              </a:rPr>
              <a:t> (1, 0)</a:t>
            </a:r>
            <a:endParaRPr lang="en-GB" sz="2200" dirty="0">
              <a:solidFill>
                <a:srgbClr val="FF6600"/>
              </a:solidFill>
            </a:endParaRPr>
          </a:p>
        </p:txBody>
      </p:sp>
      <p:sp>
        <p:nvSpPr>
          <p:cNvPr id="531" name="Text Box 75"/>
          <p:cNvSpPr txBox="1">
            <a:spLocks noChangeArrowheads="1"/>
          </p:cNvSpPr>
          <p:nvPr/>
        </p:nvSpPr>
        <p:spPr bwMode="auto">
          <a:xfrm>
            <a:off x="5673467" y="2819400"/>
            <a:ext cx="3410609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200" dirty="0"/>
              <a:t>The line of symmetry is halfway between the x-intercepts.</a:t>
            </a:r>
          </a:p>
        </p:txBody>
      </p:sp>
      <p:sp>
        <p:nvSpPr>
          <p:cNvPr id="532" name="Text Box 75"/>
          <p:cNvSpPr txBox="1">
            <a:spLocks noChangeArrowheads="1"/>
          </p:cNvSpPr>
          <p:nvPr/>
        </p:nvSpPr>
        <p:spPr bwMode="auto">
          <a:xfrm>
            <a:off x="6320275" y="5334000"/>
            <a:ext cx="30762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-2(-1+3)(-1 -1) </a:t>
            </a:r>
          </a:p>
        </p:txBody>
      </p:sp>
      <p:sp>
        <p:nvSpPr>
          <p:cNvPr id="533" name="Text Box 75"/>
          <p:cNvSpPr txBox="1">
            <a:spLocks noChangeArrowheads="1"/>
          </p:cNvSpPr>
          <p:nvPr/>
        </p:nvSpPr>
        <p:spPr bwMode="auto">
          <a:xfrm>
            <a:off x="5498690" y="5386077"/>
            <a:ext cx="11615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000" dirty="0">
                <a:solidFill>
                  <a:srgbClr val="FF6600"/>
                </a:solidFill>
              </a:rPr>
              <a:t>Vertex</a:t>
            </a:r>
            <a:endParaRPr lang="en-GB" sz="2000" dirty="0"/>
          </a:p>
        </p:txBody>
      </p:sp>
      <p:sp>
        <p:nvSpPr>
          <p:cNvPr id="534" name="Text Box 75"/>
          <p:cNvSpPr txBox="1">
            <a:spLocks noChangeArrowheads="1"/>
          </p:cNvSpPr>
          <p:nvPr/>
        </p:nvSpPr>
        <p:spPr bwMode="auto">
          <a:xfrm>
            <a:off x="6454877" y="5743517"/>
            <a:ext cx="146584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000" dirty="0"/>
              <a:t> = 8</a:t>
            </a:r>
          </a:p>
        </p:txBody>
      </p:sp>
      <p:sp>
        <p:nvSpPr>
          <p:cNvPr id="535" name="Text Box 75"/>
          <p:cNvSpPr txBox="1">
            <a:spLocks noChangeArrowheads="1"/>
          </p:cNvSpPr>
          <p:nvPr/>
        </p:nvSpPr>
        <p:spPr bwMode="auto">
          <a:xfrm>
            <a:off x="7626078" y="5707321"/>
            <a:ext cx="14579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 dirty="0">
                <a:solidFill>
                  <a:srgbClr val="FF6600"/>
                </a:solidFill>
              </a:rPr>
              <a:t>(-1, 8)</a:t>
            </a:r>
            <a:endParaRPr lang="en-GB" sz="2000" dirty="0">
              <a:solidFill>
                <a:srgbClr val="FF6600"/>
              </a:solidFill>
            </a:endParaRPr>
          </a:p>
        </p:txBody>
      </p:sp>
      <p:grpSp>
        <p:nvGrpSpPr>
          <p:cNvPr id="536" name="Group 666"/>
          <p:cNvGrpSpPr>
            <a:grpSpLocks/>
          </p:cNvGrpSpPr>
          <p:nvPr/>
        </p:nvGrpSpPr>
        <p:grpSpPr bwMode="auto">
          <a:xfrm>
            <a:off x="2599040" y="1495486"/>
            <a:ext cx="139700" cy="149225"/>
            <a:chOff x="704" y="2464"/>
            <a:chExt cx="88" cy="94"/>
          </a:xfrm>
        </p:grpSpPr>
        <p:sp>
          <p:nvSpPr>
            <p:cNvPr id="537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8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" name="Group 663"/>
          <p:cNvGrpSpPr>
            <a:grpSpLocks/>
          </p:cNvGrpSpPr>
          <p:nvPr/>
        </p:nvGrpSpPr>
        <p:grpSpPr bwMode="auto">
          <a:xfrm>
            <a:off x="2813328" y="19836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8" name="Rectangle 497">
            <a:hlinkClick r:id="rId3"/>
            <a:extLst>
              <a:ext uri="{FF2B5EF4-FFF2-40B4-BE49-F238E27FC236}">
                <a16:creationId xmlns:a16="http://schemas.microsoft.com/office/drawing/2014/main" id="{D3E1F9CA-E190-47B4-91D6-909D7A8E3B6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" name="Rectangle 498">
            <a:hlinkClick r:id="rId3"/>
            <a:extLst>
              <a:ext uri="{FF2B5EF4-FFF2-40B4-BE49-F238E27FC236}">
                <a16:creationId xmlns:a16="http://schemas.microsoft.com/office/drawing/2014/main" id="{C9681987-A5EB-47BA-81AF-2B80FD075C4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16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482" grpId="0"/>
      <p:bldP spid="473" grpId="0"/>
      <p:bldP spid="474" grpId="0"/>
      <p:bldP spid="475" grpId="0"/>
      <p:bldP spid="478" grpId="0"/>
      <p:bldP spid="489" grpId="0"/>
      <p:bldP spid="492" grpId="0"/>
      <p:bldP spid="494" grpId="0"/>
      <p:bldP spid="495" grpId="0"/>
      <p:bldP spid="6" grpId="0"/>
      <p:bldP spid="496" grpId="0"/>
      <p:bldP spid="497" grpId="0"/>
      <p:bldP spid="508" grpId="0"/>
      <p:bldP spid="512" grpId="0"/>
      <p:bldP spid="513" grpId="0"/>
      <p:bldP spid="514" grpId="0"/>
      <p:bldP spid="521" grpId="0"/>
      <p:bldP spid="523" grpId="0"/>
      <p:bldP spid="524" grpId="0"/>
      <p:bldP spid="525" grpId="0"/>
      <p:bldP spid="526" grpId="0"/>
      <p:bldP spid="527" grpId="0"/>
      <p:bldP spid="531" grpId="0"/>
      <p:bldP spid="532" grpId="0"/>
      <p:bldP spid="533" grpId="0"/>
      <p:bldP spid="534" grpId="0"/>
      <p:bldP spid="5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</TotalTime>
  <Words>1126</Words>
  <Application>Microsoft Office PowerPoint</Application>
  <PresentationFormat>On-screen Show (4:3)</PresentationFormat>
  <Paragraphs>299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Wingdings 2</vt:lpstr>
      <vt:lpstr>Theme1</vt:lpstr>
      <vt:lpstr>The quadratic function of the form  y = a(x - p)(x - q)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quadratic function of the form  y = a(x - p)(x - q)</dc:title>
  <dc:creator>Mathssupport</dc:creator>
  <cp:lastModifiedBy>Orlando Hurtado</cp:lastModifiedBy>
  <cp:revision>3</cp:revision>
  <dcterms:created xsi:type="dcterms:W3CDTF">2020-03-20T16:20:33Z</dcterms:created>
  <dcterms:modified xsi:type="dcterms:W3CDTF">2020-07-01T08:52:37Z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