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9" r:id="rId3"/>
    <p:sldId id="290" r:id="rId4"/>
    <p:sldId id="291" r:id="rId5"/>
    <p:sldId id="292" r:id="rId6"/>
    <p:sldId id="293" r:id="rId7"/>
    <p:sldId id="294" r:id="rId8"/>
    <p:sldId id="295" r:id="rId9"/>
    <p:sldId id="298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66"/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23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B2F7AA3-CCA2-4B87-ACE8-C30958A95E5E}"/>
              </a:ext>
            </a:extLst>
          </p:cNvPr>
          <p:cNvSpPr/>
          <p:nvPr userDrawn="1"/>
        </p:nvSpPr>
        <p:spPr>
          <a:xfrm>
            <a:off x="68580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3DDF319-131C-4817-A7DD-27F33F0C0209}"/>
              </a:ext>
            </a:extLst>
          </p:cNvPr>
          <p:cNvSpPr/>
          <p:nvPr userDrawn="1"/>
        </p:nvSpPr>
        <p:spPr>
          <a:xfrm>
            <a:off x="68580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9B8159-EC1D-4586-B46F-6980A0064FB2}"/>
              </a:ext>
            </a:extLst>
          </p:cNvPr>
          <p:cNvSpPr/>
          <p:nvPr userDrawn="1"/>
        </p:nvSpPr>
        <p:spPr>
          <a:xfrm>
            <a:off x="68580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7/23/2023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8580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23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80772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The quadratic function of the form </a:t>
            </a:r>
            <a:br>
              <a:rPr lang="en-GB" dirty="0"/>
            </a:b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dirty="0"/>
              <a:t>(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) = a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/>
              <a:t>2</a:t>
            </a:r>
            <a:r>
              <a:rPr lang="en-GB" dirty="0"/>
              <a:t> + </a:t>
            </a:r>
            <a:r>
              <a:rPr lang="en-GB" dirty="0" err="1"/>
              <a:t>b</a:t>
            </a:r>
            <a:r>
              <a:rPr lang="en-GB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  c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315200" cy="1600200"/>
          </a:xfrm>
        </p:spPr>
        <p:txBody>
          <a:bodyPr>
            <a:normAutofit/>
          </a:bodyPr>
          <a:lstStyle/>
          <a:p>
            <a:pPr marL="688975" indent="-688975"/>
            <a:r>
              <a:rPr lang="en-US" sz="2800" dirty="0"/>
              <a:t>LO: Draw the graph of quadratic functions of the form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dirty="0"/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ax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bx + c</a:t>
            </a:r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9B3D53D-76A2-429F-A5D8-0EAB4289037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891E0229-B5FD-466D-A8E0-147DB12A184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2803079" y="3977531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14" name="Group 666"/>
          <p:cNvGrpSpPr>
            <a:grpSpLocks/>
          </p:cNvGrpSpPr>
          <p:nvPr/>
        </p:nvGrpSpPr>
        <p:grpSpPr bwMode="auto">
          <a:xfrm>
            <a:off x="3307904" y="2983756"/>
            <a:ext cx="139700" cy="149225"/>
            <a:chOff x="704" y="2464"/>
            <a:chExt cx="88" cy="94"/>
          </a:xfrm>
        </p:grpSpPr>
        <p:sp>
          <p:nvSpPr>
            <p:cNvPr id="2715" name="Line 667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6" name="Line 668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17" name="Group 669"/>
          <p:cNvGrpSpPr>
            <a:grpSpLocks/>
          </p:cNvGrpSpPr>
          <p:nvPr/>
        </p:nvGrpSpPr>
        <p:grpSpPr bwMode="auto">
          <a:xfrm>
            <a:off x="3555554" y="1739156"/>
            <a:ext cx="139700" cy="149225"/>
            <a:chOff x="704" y="2464"/>
            <a:chExt cx="88" cy="94"/>
          </a:xfrm>
        </p:grpSpPr>
        <p:sp>
          <p:nvSpPr>
            <p:cNvPr id="2718" name="Line 670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9" name="Line 671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20" name="Group 672"/>
          <p:cNvGrpSpPr>
            <a:grpSpLocks/>
          </p:cNvGrpSpPr>
          <p:nvPr/>
        </p:nvGrpSpPr>
        <p:grpSpPr bwMode="auto">
          <a:xfrm>
            <a:off x="2295079" y="2977406"/>
            <a:ext cx="139700" cy="149225"/>
            <a:chOff x="704" y="2464"/>
            <a:chExt cx="88" cy="94"/>
          </a:xfrm>
        </p:grpSpPr>
        <p:sp>
          <p:nvSpPr>
            <p:cNvPr id="2721" name="Line 673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22" name="Line 674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23" name="Group 675"/>
          <p:cNvGrpSpPr>
            <a:grpSpLocks/>
          </p:cNvGrpSpPr>
          <p:nvPr/>
        </p:nvGrpSpPr>
        <p:grpSpPr bwMode="auto">
          <a:xfrm>
            <a:off x="2056954" y="1729631"/>
            <a:ext cx="139700" cy="149225"/>
            <a:chOff x="704" y="2464"/>
            <a:chExt cx="88" cy="94"/>
          </a:xfrm>
        </p:grpSpPr>
        <p:sp>
          <p:nvSpPr>
            <p:cNvPr id="2724" name="Line 676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25" name="Line 677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2080767" y="1566118"/>
            <a:ext cx="1598612" cy="24860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grpSp>
        <p:nvGrpSpPr>
          <p:cNvPr id="2808" name="Group 760"/>
          <p:cNvGrpSpPr>
            <a:grpSpLocks/>
          </p:cNvGrpSpPr>
          <p:nvPr/>
        </p:nvGrpSpPr>
        <p:grpSpPr bwMode="auto">
          <a:xfrm>
            <a:off x="3060254" y="3739406"/>
            <a:ext cx="139700" cy="149225"/>
            <a:chOff x="704" y="2464"/>
            <a:chExt cx="88" cy="94"/>
          </a:xfrm>
        </p:grpSpPr>
        <p:sp>
          <p:nvSpPr>
            <p:cNvPr id="2809" name="Line 761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10" name="Line 762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811" name="Group 763"/>
          <p:cNvGrpSpPr>
            <a:grpSpLocks/>
          </p:cNvGrpSpPr>
          <p:nvPr/>
        </p:nvGrpSpPr>
        <p:grpSpPr bwMode="auto">
          <a:xfrm>
            <a:off x="2563676" y="3728292"/>
            <a:ext cx="139700" cy="149225"/>
            <a:chOff x="704" y="2464"/>
            <a:chExt cx="88" cy="94"/>
          </a:xfrm>
        </p:grpSpPr>
        <p:sp>
          <p:nvSpPr>
            <p:cNvPr id="2812" name="Line 7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13" name="Line 7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5677936" y="1398045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shape of this graph is called a </a:t>
            </a:r>
            <a:r>
              <a:rPr lang="en-GB" b="1" dirty="0">
                <a:solidFill>
                  <a:srgbClr val="FF6600"/>
                </a:solidFill>
              </a:rPr>
              <a:t>parabola</a:t>
            </a:r>
            <a:r>
              <a:rPr lang="en-GB" dirty="0"/>
              <a:t>.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26566" y="815319"/>
            <a:ext cx="85939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simplest quadratic function is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/>
              <a:t>2</a:t>
            </a:r>
            <a:r>
              <a:rPr lang="en-GB" dirty="0"/>
              <a:t> </a:t>
            </a:r>
          </a:p>
        </p:txBody>
      </p:sp>
      <p:sp>
        <p:nvSpPr>
          <p:cNvPr id="519" name="Text Box 75"/>
          <p:cNvSpPr txBox="1">
            <a:spLocks noChangeArrowheads="1"/>
          </p:cNvSpPr>
          <p:nvPr/>
        </p:nvSpPr>
        <p:spPr bwMode="auto">
          <a:xfrm>
            <a:off x="5677936" y="2559756"/>
            <a:ext cx="3251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has a minimum at the point </a:t>
            </a:r>
            <a:r>
              <a:rPr lang="en-GB" b="1" dirty="0">
                <a:solidFill>
                  <a:srgbClr val="FF6600"/>
                </a:solidFill>
              </a:rPr>
              <a:t>(0, 0)</a:t>
            </a:r>
            <a:r>
              <a:rPr lang="en-GB" dirty="0"/>
              <a:t>.</a:t>
            </a:r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674039" y="4264868"/>
            <a:ext cx="3466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is symmetrical about the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-axis.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884284" y="1569293"/>
            <a:ext cx="0" cy="498475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Rectangle 478">
            <a:hlinkClick r:id="rId2"/>
            <a:extLst>
              <a:ext uri="{FF2B5EF4-FFF2-40B4-BE49-F238E27FC236}">
                <a16:creationId xmlns:a16="http://schemas.microsoft.com/office/drawing/2014/main" id="{479358D7-3C51-4B23-9055-87C9E9818A4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0" name="Rectangle 479">
            <a:hlinkClick r:id="rId2"/>
            <a:extLst>
              <a:ext uri="{FF2B5EF4-FFF2-40B4-BE49-F238E27FC236}">
                <a16:creationId xmlns:a16="http://schemas.microsoft.com/office/drawing/2014/main" id="{1EA2C3DD-A290-477C-BB85-8842F0ED377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42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517" grpId="0"/>
      <p:bldP spid="518" grpId="0"/>
      <p:bldP spid="519" grpId="0"/>
      <p:bldP spid="5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2566543" y="4476643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746142" y="1569293"/>
            <a:ext cx="1760201" cy="2981954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5605272" y="1537444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graph has a curve known as a </a:t>
            </a:r>
            <a:r>
              <a:rPr lang="en-GB" b="1" dirty="0">
                <a:solidFill>
                  <a:srgbClr val="FF6600"/>
                </a:solidFill>
              </a:rPr>
              <a:t>parabola</a:t>
            </a:r>
            <a:r>
              <a:rPr lang="en-GB" dirty="0"/>
              <a:t>.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8720" y="476672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you look at the graphs of other quadratic functions, you should notice some similarities.</a:t>
            </a:r>
          </a:p>
        </p:txBody>
      </p:sp>
      <p:sp>
        <p:nvSpPr>
          <p:cNvPr id="519" name="Text Box 75"/>
          <p:cNvSpPr txBox="1">
            <a:spLocks noChangeArrowheads="1"/>
          </p:cNvSpPr>
          <p:nvPr/>
        </p:nvSpPr>
        <p:spPr bwMode="auto">
          <a:xfrm>
            <a:off x="5605272" y="2359620"/>
            <a:ext cx="3251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has a minimum called a </a:t>
            </a:r>
            <a:r>
              <a:rPr lang="en-GB" b="1" dirty="0">
                <a:solidFill>
                  <a:srgbClr val="FF6600"/>
                </a:solidFill>
              </a:rPr>
              <a:t>vertex</a:t>
            </a:r>
            <a:r>
              <a:rPr lang="en-GB" dirty="0"/>
              <a:t>.</a:t>
            </a:r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5605272" y="3476366"/>
            <a:ext cx="346606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is symmetrical on the left and right side of this vertical line</a:t>
            </a:r>
          </a:p>
        </p:txBody>
      </p: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5790430" y="1143000"/>
            <a:ext cx="32725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990099"/>
                </a:solidFill>
              </a:rPr>
              <a:t> =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990099"/>
                </a:solidFill>
              </a:rPr>
              <a:t>2</a:t>
            </a:r>
            <a:r>
              <a:rPr lang="en-US" dirty="0">
                <a:solidFill>
                  <a:srgbClr val="990099"/>
                </a:solidFill>
              </a:rPr>
              <a:t> + 2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- 1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990099"/>
                </a:solidFill>
              </a:rPr>
              <a:t> </a:t>
            </a:r>
          </a:p>
        </p:txBody>
      </p:sp>
      <p:cxnSp>
        <p:nvCxnSpPr>
          <p:cNvPr id="502" name="Straight Connector 501"/>
          <p:cNvCxnSpPr/>
          <p:nvPr/>
        </p:nvCxnSpPr>
        <p:spPr>
          <a:xfrm>
            <a:off x="2642742" y="1575716"/>
            <a:ext cx="0" cy="4984751"/>
          </a:xfrm>
          <a:prstGeom prst="line">
            <a:avLst/>
          </a:prstGeom>
          <a:ln w="254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Freeform 738"/>
          <p:cNvSpPr>
            <a:spLocks/>
          </p:cNvSpPr>
          <p:nvPr/>
        </p:nvSpPr>
        <p:spPr bwMode="auto">
          <a:xfrm>
            <a:off x="2080767" y="1566118"/>
            <a:ext cx="1598612" cy="24860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03429" y="4983451"/>
            <a:ext cx="3466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imaginary vertical line is called </a:t>
            </a:r>
            <a:r>
              <a:rPr lang="en-GB" b="1" dirty="0">
                <a:solidFill>
                  <a:srgbClr val="FF6600"/>
                </a:solidFill>
              </a:rPr>
              <a:t>axis of symmetry</a:t>
            </a:r>
            <a:r>
              <a:rPr lang="en-GB" dirty="0"/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4FDF031-9850-4970-9236-AF5EE7AF4B1F}"/>
              </a:ext>
            </a:extLst>
          </p:cNvPr>
          <p:cNvSpPr/>
          <p:nvPr/>
        </p:nvSpPr>
        <p:spPr>
          <a:xfrm>
            <a:off x="5603429" y="6112877"/>
            <a:ext cx="2605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y-intercept</a:t>
            </a:r>
            <a:r>
              <a:rPr lang="en-GB" b="1" dirty="0">
                <a:solidFill>
                  <a:srgbClr val="FF6600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(0, -1)</a:t>
            </a:r>
          </a:p>
        </p:txBody>
      </p:sp>
      <p:sp>
        <p:nvSpPr>
          <p:cNvPr id="465" name="Rectangle 464">
            <a:hlinkClick r:id="rId2"/>
            <a:extLst>
              <a:ext uri="{FF2B5EF4-FFF2-40B4-BE49-F238E27FC236}">
                <a16:creationId xmlns:a16="http://schemas.microsoft.com/office/drawing/2014/main" id="{DC078F46-A25D-457D-949C-0883DBE6A69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2E7D0222-1251-4CF1-BC88-0FBED41102F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88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517" grpId="0"/>
      <p:bldP spid="518" grpId="0"/>
      <p:bldP spid="519" grpId="0"/>
      <p:bldP spid="520" grpId="0"/>
      <p:bldP spid="479" grpId="0"/>
      <p:bldP spid="505" grpId="0" animBg="1"/>
      <p:bldP spid="50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2976117" y="3801279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78" y="218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2" y="2295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8720" y="476672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you look at the graphs of other quadratic functions, you should notice some similarities.</a:t>
            </a:r>
          </a:p>
        </p:txBody>
      </p:sp>
      <p:sp>
        <p:nvSpPr>
          <p:cNvPr id="480" name="Text Box 5"/>
          <p:cNvSpPr txBox="1">
            <a:spLocks noChangeArrowheads="1"/>
          </p:cNvSpPr>
          <p:nvPr/>
        </p:nvSpPr>
        <p:spPr bwMode="auto">
          <a:xfrm>
            <a:off x="5788152" y="1143000"/>
            <a:ext cx="32725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0070C0"/>
                </a:solidFill>
              </a:rPr>
              <a:t> = 3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- 4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70C0"/>
                </a:solidFill>
              </a:rPr>
              <a:t> + 2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81" name="Freeform 773"/>
          <p:cNvSpPr>
            <a:spLocks/>
          </p:cNvSpPr>
          <p:nvPr/>
        </p:nvSpPr>
        <p:spPr bwMode="auto">
          <a:xfrm>
            <a:off x="2595117" y="1556593"/>
            <a:ext cx="896937" cy="2320845"/>
          </a:xfrm>
          <a:custGeom>
            <a:avLst/>
            <a:gdLst>
              <a:gd name="T0" fmla="*/ 0 w 824"/>
              <a:gd name="T1" fmla="*/ 0 h 3149"/>
              <a:gd name="T2" fmla="*/ 109 w 824"/>
              <a:gd name="T3" fmla="*/ 1272 h 3149"/>
              <a:gd name="T4" fmla="*/ 258 w 824"/>
              <a:gd name="T5" fmla="*/ 2682 h 3149"/>
              <a:gd name="T6" fmla="*/ 417 w 824"/>
              <a:gd name="T7" fmla="*/ 3149 h 3149"/>
              <a:gd name="T8" fmla="*/ 576 w 824"/>
              <a:gd name="T9" fmla="*/ 2682 h 3149"/>
              <a:gd name="T10" fmla="*/ 735 w 824"/>
              <a:gd name="T11" fmla="*/ 1272 h 3149"/>
              <a:gd name="T12" fmla="*/ 824 w 824"/>
              <a:gd name="T13" fmla="*/ 0 h 3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4" h="3149">
                <a:moveTo>
                  <a:pt x="0" y="0"/>
                </a:moveTo>
                <a:cubicBezTo>
                  <a:pt x="33" y="412"/>
                  <a:pt x="66" y="825"/>
                  <a:pt x="109" y="1272"/>
                </a:cubicBezTo>
                <a:cubicBezTo>
                  <a:pt x="152" y="1719"/>
                  <a:pt x="207" y="2369"/>
                  <a:pt x="258" y="2682"/>
                </a:cubicBezTo>
                <a:cubicBezTo>
                  <a:pt x="309" y="2995"/>
                  <a:pt x="364" y="3149"/>
                  <a:pt x="417" y="3149"/>
                </a:cubicBezTo>
                <a:cubicBezTo>
                  <a:pt x="470" y="3149"/>
                  <a:pt x="523" y="2995"/>
                  <a:pt x="576" y="2682"/>
                </a:cubicBezTo>
                <a:cubicBezTo>
                  <a:pt x="629" y="2369"/>
                  <a:pt x="694" y="1719"/>
                  <a:pt x="735" y="1272"/>
                </a:cubicBezTo>
                <a:cubicBezTo>
                  <a:pt x="776" y="825"/>
                  <a:pt x="809" y="213"/>
                  <a:pt x="824" y="0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03" name="Straight Connector 502"/>
          <p:cNvCxnSpPr/>
          <p:nvPr/>
        </p:nvCxnSpPr>
        <p:spPr>
          <a:xfrm>
            <a:off x="3056685" y="1569293"/>
            <a:ext cx="0" cy="4984751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5272" y="1536192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graph has a curve known as a </a:t>
            </a:r>
            <a:r>
              <a:rPr lang="en-GB" b="1" dirty="0">
                <a:solidFill>
                  <a:srgbClr val="FF6600"/>
                </a:solidFill>
              </a:rPr>
              <a:t>parabola</a:t>
            </a:r>
            <a:r>
              <a:rPr lang="en-GB" dirty="0"/>
              <a:t>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05272" y="2359152"/>
            <a:ext cx="3251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has a minimum called a </a:t>
            </a:r>
            <a:r>
              <a:rPr lang="en-GB" b="1" dirty="0">
                <a:solidFill>
                  <a:srgbClr val="FF6600"/>
                </a:solidFill>
              </a:rPr>
              <a:t>vertex</a:t>
            </a:r>
            <a:r>
              <a:rPr lang="en-GB" dirty="0"/>
              <a:t>.</a:t>
            </a:r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5605272" y="3474720"/>
            <a:ext cx="346606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is symmetrical on the left and right side of this vertical line</a:t>
            </a: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5603429" y="4983480"/>
            <a:ext cx="3466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imaginary vertical line is called </a:t>
            </a:r>
            <a:r>
              <a:rPr lang="en-GB" b="1" dirty="0">
                <a:solidFill>
                  <a:srgbClr val="FF6600"/>
                </a:solidFill>
              </a:rPr>
              <a:t>axis of symmetry</a:t>
            </a:r>
            <a:r>
              <a:rPr lang="en-GB" dirty="0"/>
              <a:t>.</a:t>
            </a:r>
          </a:p>
        </p:txBody>
      </p:sp>
      <p:sp>
        <p:nvSpPr>
          <p:cNvPr id="509" name="Freeform 738"/>
          <p:cNvSpPr>
            <a:spLocks/>
          </p:cNvSpPr>
          <p:nvPr/>
        </p:nvSpPr>
        <p:spPr bwMode="auto">
          <a:xfrm>
            <a:off x="2080767" y="1566118"/>
            <a:ext cx="1598612" cy="24860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4F52645A-419F-4347-8AC6-B313625BA43F}"/>
              </a:ext>
            </a:extLst>
          </p:cNvPr>
          <p:cNvSpPr/>
          <p:nvPr/>
        </p:nvSpPr>
        <p:spPr>
          <a:xfrm>
            <a:off x="5603429" y="6112877"/>
            <a:ext cx="2502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y-intercept</a:t>
            </a:r>
            <a:r>
              <a:rPr lang="en-GB" b="1" dirty="0">
                <a:solidFill>
                  <a:srgbClr val="FF6600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(0, 2)</a:t>
            </a:r>
          </a:p>
        </p:txBody>
      </p:sp>
      <p:sp>
        <p:nvSpPr>
          <p:cNvPr id="464" name="Rectangle 463">
            <a:hlinkClick r:id="rId2"/>
            <a:extLst>
              <a:ext uri="{FF2B5EF4-FFF2-40B4-BE49-F238E27FC236}">
                <a16:creationId xmlns:a16="http://schemas.microsoft.com/office/drawing/2014/main" id="{1DD13D15-2C6F-4CD8-ACBA-6C7B36310C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5" name="Rectangle 464">
            <a:hlinkClick r:id="rId2"/>
            <a:extLst>
              <a:ext uri="{FF2B5EF4-FFF2-40B4-BE49-F238E27FC236}">
                <a16:creationId xmlns:a16="http://schemas.microsoft.com/office/drawing/2014/main" id="{210592C3-1BA0-4C68-8F7F-C52D01010242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74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480" grpId="0"/>
      <p:bldP spid="481" grpId="0" animBg="1"/>
      <p:bldP spid="505" grpId="0"/>
      <p:bldP spid="506" grpId="0"/>
      <p:bldP spid="507" grpId="0"/>
      <p:bldP spid="508" grpId="0"/>
      <p:bldP spid="509" grpId="0" animBg="1"/>
      <p:bldP spid="4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2923756" y="3150443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8720" y="476672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you look at the graphs of other quadratic functions, you should notice some similarities.</a:t>
            </a:r>
          </a:p>
        </p:txBody>
      </p:sp>
      <p:sp>
        <p:nvSpPr>
          <p:cNvPr id="494" name="Text Box 5"/>
          <p:cNvSpPr txBox="1">
            <a:spLocks noChangeArrowheads="1"/>
          </p:cNvSpPr>
          <p:nvPr/>
        </p:nvSpPr>
        <p:spPr bwMode="auto">
          <a:xfrm>
            <a:off x="5788152" y="1143000"/>
            <a:ext cx="32725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-2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01" name="Freeform 773"/>
          <p:cNvSpPr>
            <a:spLocks/>
          </p:cNvSpPr>
          <p:nvPr/>
        </p:nvSpPr>
        <p:spPr bwMode="auto">
          <a:xfrm flipV="1">
            <a:off x="2350385" y="3211579"/>
            <a:ext cx="1298760" cy="3348888"/>
          </a:xfrm>
          <a:custGeom>
            <a:avLst/>
            <a:gdLst>
              <a:gd name="T0" fmla="*/ 0 w 824"/>
              <a:gd name="T1" fmla="*/ 0 h 3149"/>
              <a:gd name="T2" fmla="*/ 109 w 824"/>
              <a:gd name="T3" fmla="*/ 1272 h 3149"/>
              <a:gd name="T4" fmla="*/ 258 w 824"/>
              <a:gd name="T5" fmla="*/ 2682 h 3149"/>
              <a:gd name="T6" fmla="*/ 417 w 824"/>
              <a:gd name="T7" fmla="*/ 3149 h 3149"/>
              <a:gd name="T8" fmla="*/ 576 w 824"/>
              <a:gd name="T9" fmla="*/ 2682 h 3149"/>
              <a:gd name="T10" fmla="*/ 735 w 824"/>
              <a:gd name="T11" fmla="*/ 1272 h 3149"/>
              <a:gd name="T12" fmla="*/ 824 w 824"/>
              <a:gd name="T13" fmla="*/ 0 h 3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4" h="3149">
                <a:moveTo>
                  <a:pt x="0" y="0"/>
                </a:moveTo>
                <a:cubicBezTo>
                  <a:pt x="33" y="412"/>
                  <a:pt x="66" y="825"/>
                  <a:pt x="109" y="1272"/>
                </a:cubicBezTo>
                <a:cubicBezTo>
                  <a:pt x="152" y="1719"/>
                  <a:pt x="207" y="2369"/>
                  <a:pt x="258" y="2682"/>
                </a:cubicBezTo>
                <a:cubicBezTo>
                  <a:pt x="309" y="2995"/>
                  <a:pt x="364" y="3149"/>
                  <a:pt x="417" y="3149"/>
                </a:cubicBezTo>
                <a:cubicBezTo>
                  <a:pt x="470" y="3149"/>
                  <a:pt x="523" y="2995"/>
                  <a:pt x="576" y="2682"/>
                </a:cubicBezTo>
                <a:cubicBezTo>
                  <a:pt x="629" y="2369"/>
                  <a:pt x="694" y="1719"/>
                  <a:pt x="735" y="1272"/>
                </a:cubicBezTo>
                <a:cubicBezTo>
                  <a:pt x="776" y="825"/>
                  <a:pt x="809" y="213"/>
                  <a:pt x="824" y="0"/>
                </a:cubicBezTo>
              </a:path>
            </a:pathLst>
          </a:custGeom>
          <a:noFill/>
          <a:ln w="254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04" name="Straight Connector 503"/>
          <p:cNvCxnSpPr/>
          <p:nvPr/>
        </p:nvCxnSpPr>
        <p:spPr>
          <a:xfrm>
            <a:off x="2994830" y="1553417"/>
            <a:ext cx="0" cy="4984751"/>
          </a:xfrm>
          <a:prstGeom prst="line">
            <a:avLst/>
          </a:prstGeom>
          <a:ln w="254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5" name="Text Box 75"/>
          <p:cNvSpPr txBox="1">
            <a:spLocks noChangeArrowheads="1"/>
          </p:cNvSpPr>
          <p:nvPr/>
        </p:nvSpPr>
        <p:spPr bwMode="auto">
          <a:xfrm>
            <a:off x="5605272" y="1536192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graph has a curve known as a </a:t>
            </a:r>
            <a:r>
              <a:rPr lang="en-GB" b="1" dirty="0">
                <a:solidFill>
                  <a:srgbClr val="FF6600"/>
                </a:solidFill>
              </a:rPr>
              <a:t>parabola</a:t>
            </a:r>
            <a:r>
              <a:rPr lang="en-GB" dirty="0"/>
              <a:t>.</a:t>
            </a:r>
          </a:p>
        </p:txBody>
      </p:sp>
      <p:sp>
        <p:nvSpPr>
          <p:cNvPr id="506" name="Text Box 75"/>
          <p:cNvSpPr txBox="1">
            <a:spLocks noChangeArrowheads="1"/>
          </p:cNvSpPr>
          <p:nvPr/>
        </p:nvSpPr>
        <p:spPr bwMode="auto">
          <a:xfrm>
            <a:off x="5605272" y="2359152"/>
            <a:ext cx="325130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has a maximum called a </a:t>
            </a:r>
            <a:r>
              <a:rPr lang="en-GB" b="1" dirty="0">
                <a:solidFill>
                  <a:srgbClr val="FF6600"/>
                </a:solidFill>
              </a:rPr>
              <a:t>vertex</a:t>
            </a:r>
            <a:r>
              <a:rPr lang="en-GB" dirty="0"/>
              <a:t>.</a:t>
            </a:r>
          </a:p>
        </p:txBody>
      </p:sp>
      <p:sp>
        <p:nvSpPr>
          <p:cNvPr id="507" name="Text Box 75"/>
          <p:cNvSpPr txBox="1">
            <a:spLocks noChangeArrowheads="1"/>
          </p:cNvSpPr>
          <p:nvPr/>
        </p:nvSpPr>
        <p:spPr bwMode="auto">
          <a:xfrm>
            <a:off x="5632704" y="3474720"/>
            <a:ext cx="346606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graph is symmetrical on the left and right side of this vertical line</a:t>
            </a:r>
          </a:p>
        </p:txBody>
      </p:sp>
      <p:sp>
        <p:nvSpPr>
          <p:cNvPr id="508" name="Text Box 75"/>
          <p:cNvSpPr txBox="1">
            <a:spLocks noChangeArrowheads="1"/>
          </p:cNvSpPr>
          <p:nvPr/>
        </p:nvSpPr>
        <p:spPr bwMode="auto">
          <a:xfrm>
            <a:off x="5603429" y="4983480"/>
            <a:ext cx="3466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imaginary vertical line is called </a:t>
            </a:r>
            <a:r>
              <a:rPr lang="en-GB" b="1" dirty="0">
                <a:solidFill>
                  <a:srgbClr val="FF6600"/>
                </a:solidFill>
              </a:rPr>
              <a:t>axis of symmetry</a:t>
            </a:r>
            <a:r>
              <a:rPr lang="en-GB" dirty="0"/>
              <a:t>.</a:t>
            </a:r>
          </a:p>
        </p:txBody>
      </p:sp>
      <p:sp>
        <p:nvSpPr>
          <p:cNvPr id="509" name="Freeform 738"/>
          <p:cNvSpPr>
            <a:spLocks/>
          </p:cNvSpPr>
          <p:nvPr/>
        </p:nvSpPr>
        <p:spPr bwMode="auto">
          <a:xfrm>
            <a:off x="2080767" y="1566118"/>
            <a:ext cx="1598612" cy="2486025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C4BAB623-C8D8-4483-A050-88F0F086773D}"/>
              </a:ext>
            </a:extLst>
          </p:cNvPr>
          <p:cNvSpPr/>
          <p:nvPr/>
        </p:nvSpPr>
        <p:spPr>
          <a:xfrm>
            <a:off x="5603429" y="6112877"/>
            <a:ext cx="2502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y-intercept</a:t>
            </a:r>
            <a:r>
              <a:rPr lang="en-GB" b="1" dirty="0">
                <a:solidFill>
                  <a:srgbClr val="FF6600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(0, 3)</a:t>
            </a:r>
          </a:p>
        </p:txBody>
      </p:sp>
      <p:sp>
        <p:nvSpPr>
          <p:cNvPr id="464" name="Rectangle 463">
            <a:hlinkClick r:id="rId2"/>
            <a:extLst>
              <a:ext uri="{FF2B5EF4-FFF2-40B4-BE49-F238E27FC236}">
                <a16:creationId xmlns:a16="http://schemas.microsoft.com/office/drawing/2014/main" id="{DF636CBC-025E-4ED0-89FF-A70B6A14463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5" name="Rectangle 464">
            <a:hlinkClick r:id="rId2"/>
            <a:extLst>
              <a:ext uri="{FF2B5EF4-FFF2-40B4-BE49-F238E27FC236}">
                <a16:creationId xmlns:a16="http://schemas.microsoft.com/office/drawing/2014/main" id="{FE54FED3-251A-417E-AD8E-9C6019C8198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9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7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494" grpId="0"/>
      <p:bldP spid="501" grpId="0" animBg="1"/>
      <p:bldP spid="505" grpId="0"/>
      <p:bldP spid="506" grpId="0"/>
      <p:bldP spid="507" grpId="0"/>
      <p:bldP spid="508" grpId="0"/>
      <p:bldP spid="509" grpId="0" animBg="1"/>
      <p:bldP spid="4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2566543" y="4476643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786" name="Freeform 738"/>
          <p:cNvSpPr>
            <a:spLocks/>
          </p:cNvSpPr>
          <p:nvPr/>
        </p:nvSpPr>
        <p:spPr bwMode="auto">
          <a:xfrm>
            <a:off x="1746142" y="1569293"/>
            <a:ext cx="1760201" cy="2981954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5400" cmpd="sng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8" name="Text Box 610"/>
            <p:cNvSpPr txBox="1">
              <a:spLocks noChangeArrowheads="1"/>
            </p:cNvSpPr>
            <p:nvPr/>
          </p:nvSpPr>
          <p:spPr bwMode="auto">
            <a:xfrm>
              <a:off x="2562" y="2251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5663192" y="1844824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graph crosses the y-axis at  </a:t>
            </a:r>
            <a:r>
              <a:rPr lang="en-GB" b="1" dirty="0">
                <a:solidFill>
                  <a:srgbClr val="FF6600"/>
                </a:solidFill>
              </a:rPr>
              <a:t>(0, -1)</a:t>
            </a:r>
            <a:r>
              <a:rPr lang="en-GB" dirty="0"/>
              <a:t>.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8720" y="476672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For quadratic functions in standard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</a:t>
            </a:r>
            <a:r>
              <a:rPr lang="en-US" dirty="0"/>
              <a:t>the graph crosses the y-axis at (0, c) </a:t>
            </a:r>
            <a:r>
              <a:rPr lang="en-GB" dirty="0"/>
              <a:t>.</a:t>
            </a:r>
          </a:p>
        </p:txBody>
      </p:sp>
      <p:sp>
        <p:nvSpPr>
          <p:cNvPr id="519" name="Text Box 75"/>
          <p:cNvSpPr txBox="1">
            <a:spLocks noChangeArrowheads="1"/>
          </p:cNvSpPr>
          <p:nvPr/>
        </p:nvSpPr>
        <p:spPr bwMode="auto">
          <a:xfrm>
            <a:off x="5700809" y="2769454"/>
            <a:ext cx="32513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equation of the </a:t>
            </a:r>
            <a:r>
              <a:rPr lang="en-GB" b="1" dirty="0">
                <a:solidFill>
                  <a:srgbClr val="FF6600"/>
                </a:solidFill>
              </a:rPr>
              <a:t>axis of symmetry </a:t>
            </a:r>
            <a:r>
              <a:rPr lang="en-GB" dirty="0"/>
              <a:t>is</a:t>
            </a:r>
          </a:p>
        </p:txBody>
      </p:sp>
      <p:sp>
        <p:nvSpPr>
          <p:cNvPr id="479" name="Text Box 5"/>
          <p:cNvSpPr txBox="1">
            <a:spLocks noChangeArrowheads="1"/>
          </p:cNvSpPr>
          <p:nvPr/>
        </p:nvSpPr>
        <p:spPr bwMode="auto">
          <a:xfrm>
            <a:off x="5790430" y="1281956"/>
            <a:ext cx="32725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990099"/>
                </a:solidFill>
              </a:rPr>
              <a:t> =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990099"/>
                </a:solidFill>
              </a:rPr>
              <a:t>2</a:t>
            </a:r>
            <a:r>
              <a:rPr lang="en-US" dirty="0">
                <a:solidFill>
                  <a:srgbClr val="990099"/>
                </a:solidFill>
              </a:rPr>
              <a:t> + 2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- 1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990099"/>
                </a:solidFill>
              </a:rPr>
              <a:t> </a:t>
            </a:r>
          </a:p>
        </p:txBody>
      </p:sp>
      <p:cxnSp>
        <p:nvCxnSpPr>
          <p:cNvPr id="502" name="Straight Connector 501"/>
          <p:cNvCxnSpPr/>
          <p:nvPr/>
        </p:nvCxnSpPr>
        <p:spPr>
          <a:xfrm>
            <a:off x="2642742" y="1575716"/>
            <a:ext cx="0" cy="4984751"/>
          </a:xfrm>
          <a:prstGeom prst="line">
            <a:avLst/>
          </a:prstGeom>
          <a:ln w="254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Text Box 5"/>
          <p:cNvSpPr txBox="1">
            <a:spLocks noChangeArrowheads="1"/>
          </p:cNvSpPr>
          <p:nvPr/>
        </p:nvSpPr>
        <p:spPr bwMode="auto">
          <a:xfrm>
            <a:off x="5855783" y="3853706"/>
            <a:ext cx="732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=</a:t>
            </a:r>
          </a:p>
        </p:txBody>
      </p:sp>
      <p:sp>
        <p:nvSpPr>
          <p:cNvPr id="465" name="Text Box 5"/>
          <p:cNvSpPr txBox="1">
            <a:spLocks noChangeArrowheads="1"/>
          </p:cNvSpPr>
          <p:nvPr/>
        </p:nvSpPr>
        <p:spPr bwMode="auto">
          <a:xfrm>
            <a:off x="6414456" y="3680559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-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6" name="Text Box 5"/>
          <p:cNvSpPr txBox="1">
            <a:spLocks noChangeArrowheads="1"/>
          </p:cNvSpPr>
          <p:nvPr/>
        </p:nvSpPr>
        <p:spPr bwMode="auto">
          <a:xfrm>
            <a:off x="6393328" y="4038492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2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550732" y="4082306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9" name="Text Box 5"/>
          <p:cNvSpPr txBox="1">
            <a:spLocks noChangeArrowheads="1"/>
          </p:cNvSpPr>
          <p:nvPr/>
        </p:nvSpPr>
        <p:spPr bwMode="auto">
          <a:xfrm>
            <a:off x="5855783" y="4582674"/>
            <a:ext cx="732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=</a:t>
            </a:r>
          </a:p>
        </p:txBody>
      </p:sp>
      <p:sp>
        <p:nvSpPr>
          <p:cNvPr id="470" name="Text Box 5"/>
          <p:cNvSpPr txBox="1">
            <a:spLocks noChangeArrowheads="1"/>
          </p:cNvSpPr>
          <p:nvPr/>
        </p:nvSpPr>
        <p:spPr bwMode="auto">
          <a:xfrm>
            <a:off x="6414456" y="4409527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-2</a:t>
            </a:r>
            <a:endParaRPr lang="en-US" i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" name="Text Box 5"/>
          <p:cNvSpPr txBox="1">
            <a:spLocks noChangeArrowheads="1"/>
          </p:cNvSpPr>
          <p:nvPr/>
        </p:nvSpPr>
        <p:spPr bwMode="auto">
          <a:xfrm>
            <a:off x="6503855" y="4767460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2</a:t>
            </a:r>
            <a:endParaRPr lang="en-US" i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2" name="Straight Connector 471"/>
          <p:cNvCxnSpPr/>
          <p:nvPr/>
        </p:nvCxnSpPr>
        <p:spPr>
          <a:xfrm>
            <a:off x="6550732" y="4811274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Text Box 5"/>
          <p:cNvSpPr txBox="1">
            <a:spLocks noChangeArrowheads="1"/>
          </p:cNvSpPr>
          <p:nvPr/>
        </p:nvSpPr>
        <p:spPr bwMode="auto">
          <a:xfrm>
            <a:off x="5863904" y="5162103"/>
            <a:ext cx="1174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= -1</a:t>
            </a:r>
          </a:p>
        </p:txBody>
      </p:sp>
      <p:sp>
        <p:nvSpPr>
          <p:cNvPr id="474" name="Rectangle 473">
            <a:hlinkClick r:id="rId2"/>
            <a:extLst>
              <a:ext uri="{FF2B5EF4-FFF2-40B4-BE49-F238E27FC236}">
                <a16:creationId xmlns:a16="http://schemas.microsoft.com/office/drawing/2014/main" id="{9C7EB8FA-7F09-47A4-9523-AC605643379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5" name="Rectangle 474">
            <a:hlinkClick r:id="rId2"/>
            <a:extLst>
              <a:ext uri="{FF2B5EF4-FFF2-40B4-BE49-F238E27FC236}">
                <a16:creationId xmlns:a16="http://schemas.microsoft.com/office/drawing/2014/main" id="{ED36A5F9-06EE-48AB-B504-E6E05C2477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" grpId="0"/>
      <p:bldP spid="518" grpId="0"/>
      <p:bldP spid="519" grpId="0"/>
      <p:bldP spid="464" grpId="0"/>
      <p:bldP spid="465" grpId="0"/>
      <p:bldP spid="466" grpId="0"/>
      <p:bldP spid="469" grpId="0"/>
      <p:bldP spid="470" grpId="0"/>
      <p:bldP spid="471" grpId="0"/>
      <p:bldP spid="4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2976117" y="3801279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78" y="2183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2" y="2295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480" name="Text Box 5"/>
          <p:cNvSpPr txBox="1">
            <a:spLocks noChangeArrowheads="1"/>
          </p:cNvSpPr>
          <p:nvPr/>
        </p:nvSpPr>
        <p:spPr bwMode="auto">
          <a:xfrm>
            <a:off x="5812863" y="1395697"/>
            <a:ext cx="32725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0070C0"/>
                </a:solidFill>
              </a:rPr>
              <a:t> = 3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 - 4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70C0"/>
                </a:solidFill>
              </a:rPr>
              <a:t> + 2</a:t>
            </a:r>
            <a:r>
              <a:rPr lang="en-US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481" name="Freeform 773"/>
          <p:cNvSpPr>
            <a:spLocks/>
          </p:cNvSpPr>
          <p:nvPr/>
        </p:nvSpPr>
        <p:spPr bwMode="auto">
          <a:xfrm>
            <a:off x="2595117" y="1556593"/>
            <a:ext cx="896937" cy="2320845"/>
          </a:xfrm>
          <a:custGeom>
            <a:avLst/>
            <a:gdLst>
              <a:gd name="T0" fmla="*/ 0 w 824"/>
              <a:gd name="T1" fmla="*/ 0 h 3149"/>
              <a:gd name="T2" fmla="*/ 109 w 824"/>
              <a:gd name="T3" fmla="*/ 1272 h 3149"/>
              <a:gd name="T4" fmla="*/ 258 w 824"/>
              <a:gd name="T5" fmla="*/ 2682 h 3149"/>
              <a:gd name="T6" fmla="*/ 417 w 824"/>
              <a:gd name="T7" fmla="*/ 3149 h 3149"/>
              <a:gd name="T8" fmla="*/ 576 w 824"/>
              <a:gd name="T9" fmla="*/ 2682 h 3149"/>
              <a:gd name="T10" fmla="*/ 735 w 824"/>
              <a:gd name="T11" fmla="*/ 1272 h 3149"/>
              <a:gd name="T12" fmla="*/ 824 w 824"/>
              <a:gd name="T13" fmla="*/ 0 h 3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4" h="3149">
                <a:moveTo>
                  <a:pt x="0" y="0"/>
                </a:moveTo>
                <a:cubicBezTo>
                  <a:pt x="33" y="412"/>
                  <a:pt x="66" y="825"/>
                  <a:pt x="109" y="1272"/>
                </a:cubicBezTo>
                <a:cubicBezTo>
                  <a:pt x="152" y="1719"/>
                  <a:pt x="207" y="2369"/>
                  <a:pt x="258" y="2682"/>
                </a:cubicBezTo>
                <a:cubicBezTo>
                  <a:pt x="309" y="2995"/>
                  <a:pt x="364" y="3149"/>
                  <a:pt x="417" y="3149"/>
                </a:cubicBezTo>
                <a:cubicBezTo>
                  <a:pt x="470" y="3149"/>
                  <a:pt x="523" y="2995"/>
                  <a:pt x="576" y="2682"/>
                </a:cubicBezTo>
                <a:cubicBezTo>
                  <a:pt x="629" y="2369"/>
                  <a:pt x="694" y="1719"/>
                  <a:pt x="735" y="1272"/>
                </a:cubicBezTo>
                <a:cubicBezTo>
                  <a:pt x="776" y="825"/>
                  <a:pt x="809" y="213"/>
                  <a:pt x="824" y="0"/>
                </a:cubicBezTo>
              </a:path>
            </a:pathLst>
          </a:custGeom>
          <a:noFill/>
          <a:ln w="25400" cmpd="sng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03" name="Straight Connector 502"/>
          <p:cNvCxnSpPr/>
          <p:nvPr/>
        </p:nvCxnSpPr>
        <p:spPr>
          <a:xfrm>
            <a:off x="3056685" y="1569293"/>
            <a:ext cx="0" cy="4984751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3" name="Text Box 75"/>
          <p:cNvSpPr txBox="1">
            <a:spLocks noChangeArrowheads="1"/>
          </p:cNvSpPr>
          <p:nvPr/>
        </p:nvSpPr>
        <p:spPr bwMode="auto">
          <a:xfrm>
            <a:off x="5663192" y="1844824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graph crosses the y-axis at  </a:t>
            </a:r>
            <a:r>
              <a:rPr lang="en-GB" b="1" dirty="0">
                <a:solidFill>
                  <a:srgbClr val="FF6600"/>
                </a:solidFill>
              </a:rPr>
              <a:t>(0, 2)</a:t>
            </a:r>
            <a:r>
              <a:rPr lang="en-GB" dirty="0"/>
              <a:t>.</a:t>
            </a:r>
          </a:p>
        </p:txBody>
      </p:sp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208720" y="476672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For quadratic functions in standard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</a:t>
            </a:r>
            <a:r>
              <a:rPr lang="en-US" dirty="0"/>
              <a:t>the graph crosses the y-axis at (0, c) </a:t>
            </a:r>
            <a:r>
              <a:rPr lang="en-GB" dirty="0"/>
              <a:t>.</a:t>
            </a:r>
          </a:p>
        </p:txBody>
      </p:sp>
      <p:sp>
        <p:nvSpPr>
          <p:cNvPr id="465" name="Text Box 75"/>
          <p:cNvSpPr txBox="1">
            <a:spLocks noChangeArrowheads="1"/>
          </p:cNvSpPr>
          <p:nvPr/>
        </p:nvSpPr>
        <p:spPr bwMode="auto">
          <a:xfrm>
            <a:off x="5700809" y="2769454"/>
            <a:ext cx="32513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equation of the </a:t>
            </a:r>
            <a:r>
              <a:rPr lang="en-GB" b="1" dirty="0">
                <a:solidFill>
                  <a:srgbClr val="FF6600"/>
                </a:solidFill>
              </a:rPr>
              <a:t>axis of symmetry </a:t>
            </a:r>
            <a:r>
              <a:rPr lang="en-GB" dirty="0"/>
              <a:t>is</a:t>
            </a:r>
          </a:p>
        </p:txBody>
      </p:sp>
      <p:sp>
        <p:nvSpPr>
          <p:cNvPr id="466" name="Text Box 5"/>
          <p:cNvSpPr txBox="1">
            <a:spLocks noChangeArrowheads="1"/>
          </p:cNvSpPr>
          <p:nvPr/>
        </p:nvSpPr>
        <p:spPr bwMode="auto">
          <a:xfrm>
            <a:off x="5855783" y="3853706"/>
            <a:ext cx="732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=</a:t>
            </a:r>
          </a:p>
        </p:txBody>
      </p:sp>
      <p:sp>
        <p:nvSpPr>
          <p:cNvPr id="467" name="Text Box 5"/>
          <p:cNvSpPr txBox="1">
            <a:spLocks noChangeArrowheads="1"/>
          </p:cNvSpPr>
          <p:nvPr/>
        </p:nvSpPr>
        <p:spPr bwMode="auto">
          <a:xfrm>
            <a:off x="6414456" y="3680559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-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8" name="Text Box 5"/>
          <p:cNvSpPr txBox="1">
            <a:spLocks noChangeArrowheads="1"/>
          </p:cNvSpPr>
          <p:nvPr/>
        </p:nvSpPr>
        <p:spPr bwMode="auto">
          <a:xfrm>
            <a:off x="6393328" y="4038492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2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469" name="Straight Connector 468"/>
          <p:cNvCxnSpPr/>
          <p:nvPr/>
        </p:nvCxnSpPr>
        <p:spPr>
          <a:xfrm>
            <a:off x="6550732" y="4082306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Text Box 5"/>
          <p:cNvSpPr txBox="1">
            <a:spLocks noChangeArrowheads="1"/>
          </p:cNvSpPr>
          <p:nvPr/>
        </p:nvSpPr>
        <p:spPr bwMode="auto">
          <a:xfrm>
            <a:off x="5855783" y="4582674"/>
            <a:ext cx="732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=</a:t>
            </a:r>
          </a:p>
        </p:txBody>
      </p:sp>
      <p:sp>
        <p:nvSpPr>
          <p:cNvPr id="471" name="Text Box 5"/>
          <p:cNvSpPr txBox="1">
            <a:spLocks noChangeArrowheads="1"/>
          </p:cNvSpPr>
          <p:nvPr/>
        </p:nvSpPr>
        <p:spPr bwMode="auto">
          <a:xfrm>
            <a:off x="6414456" y="4409527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4</a:t>
            </a:r>
          </a:p>
        </p:txBody>
      </p:sp>
      <p:sp>
        <p:nvSpPr>
          <p:cNvPr id="472" name="Text Box 5"/>
          <p:cNvSpPr txBox="1">
            <a:spLocks noChangeArrowheads="1"/>
          </p:cNvSpPr>
          <p:nvPr/>
        </p:nvSpPr>
        <p:spPr bwMode="auto">
          <a:xfrm>
            <a:off x="6444208" y="4767460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6</a:t>
            </a:r>
            <a:endParaRPr lang="en-US" i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3" name="Straight Connector 472"/>
          <p:cNvCxnSpPr/>
          <p:nvPr/>
        </p:nvCxnSpPr>
        <p:spPr>
          <a:xfrm>
            <a:off x="6550732" y="4811274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4" name="Text Box 5"/>
          <p:cNvSpPr txBox="1">
            <a:spLocks noChangeArrowheads="1"/>
          </p:cNvSpPr>
          <p:nvPr/>
        </p:nvSpPr>
        <p:spPr bwMode="auto">
          <a:xfrm>
            <a:off x="5919823" y="5392191"/>
            <a:ext cx="1174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=</a:t>
            </a:r>
          </a:p>
        </p:txBody>
      </p:sp>
      <p:sp>
        <p:nvSpPr>
          <p:cNvPr id="475" name="Text Box 5"/>
          <p:cNvSpPr txBox="1">
            <a:spLocks noChangeArrowheads="1"/>
          </p:cNvSpPr>
          <p:nvPr/>
        </p:nvSpPr>
        <p:spPr bwMode="auto">
          <a:xfrm>
            <a:off x="6442817" y="5233479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2</a:t>
            </a:r>
          </a:p>
        </p:txBody>
      </p:sp>
      <p:sp>
        <p:nvSpPr>
          <p:cNvPr id="476" name="Text Box 5"/>
          <p:cNvSpPr txBox="1">
            <a:spLocks noChangeArrowheads="1"/>
          </p:cNvSpPr>
          <p:nvPr/>
        </p:nvSpPr>
        <p:spPr bwMode="auto">
          <a:xfrm>
            <a:off x="6472569" y="5591412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3</a:t>
            </a:r>
            <a:endParaRPr lang="en-US" i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7" name="Straight Connector 476"/>
          <p:cNvCxnSpPr/>
          <p:nvPr/>
        </p:nvCxnSpPr>
        <p:spPr>
          <a:xfrm>
            <a:off x="6579093" y="5635226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Rectangle 477">
            <a:hlinkClick r:id="rId2"/>
            <a:extLst>
              <a:ext uri="{FF2B5EF4-FFF2-40B4-BE49-F238E27FC236}">
                <a16:creationId xmlns:a16="http://schemas.microsoft.com/office/drawing/2014/main" id="{C971732B-9BD6-4A63-A879-9FD61BFE460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9" name="Rectangle 478">
            <a:hlinkClick r:id="rId2"/>
            <a:extLst>
              <a:ext uri="{FF2B5EF4-FFF2-40B4-BE49-F238E27FC236}">
                <a16:creationId xmlns:a16="http://schemas.microsoft.com/office/drawing/2014/main" id="{9748FAEE-7B44-4BDA-9668-C207E277AA5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76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" grpId="0"/>
      <p:bldP spid="464" grpId="0"/>
      <p:bldP spid="465" grpId="0"/>
      <p:bldP spid="466" grpId="0"/>
      <p:bldP spid="467" grpId="0"/>
      <p:bldP spid="468" grpId="0"/>
      <p:bldP spid="470" grpId="0"/>
      <p:bldP spid="471" grpId="0"/>
      <p:bldP spid="472" grpId="0"/>
      <p:bldP spid="474" grpId="0"/>
      <p:bldP spid="475" grpId="0"/>
      <p:bldP spid="4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1" name="Group 663"/>
          <p:cNvGrpSpPr>
            <a:grpSpLocks/>
          </p:cNvGrpSpPr>
          <p:nvPr/>
        </p:nvGrpSpPr>
        <p:grpSpPr bwMode="auto">
          <a:xfrm>
            <a:off x="2923756" y="3150443"/>
            <a:ext cx="139700" cy="149225"/>
            <a:chOff x="704" y="2464"/>
            <a:chExt cx="88" cy="94"/>
          </a:xfrm>
        </p:grpSpPr>
        <p:sp>
          <p:nvSpPr>
            <p:cNvPr id="2712" name="Line 664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13" name="Line 665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093043"/>
            <a:ext cx="5657850" cy="5648325"/>
            <a:chOff x="1064" y="316"/>
            <a:chExt cx="3564" cy="3558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anose="030F0702030302020204" pitchFamily="66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or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494" name="Text Box 5"/>
          <p:cNvSpPr txBox="1">
            <a:spLocks noChangeArrowheads="1"/>
          </p:cNvSpPr>
          <p:nvPr/>
        </p:nvSpPr>
        <p:spPr bwMode="auto">
          <a:xfrm>
            <a:off x="5765354" y="1236243"/>
            <a:ext cx="327254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0000"/>
                </a:solidFill>
              </a:rPr>
              <a:t> = -2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+ 2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+ 3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01" name="Freeform 773"/>
          <p:cNvSpPr>
            <a:spLocks/>
          </p:cNvSpPr>
          <p:nvPr/>
        </p:nvSpPr>
        <p:spPr bwMode="auto">
          <a:xfrm flipV="1">
            <a:off x="2350385" y="3211579"/>
            <a:ext cx="1298760" cy="3348888"/>
          </a:xfrm>
          <a:custGeom>
            <a:avLst/>
            <a:gdLst>
              <a:gd name="T0" fmla="*/ 0 w 824"/>
              <a:gd name="T1" fmla="*/ 0 h 3149"/>
              <a:gd name="T2" fmla="*/ 109 w 824"/>
              <a:gd name="T3" fmla="*/ 1272 h 3149"/>
              <a:gd name="T4" fmla="*/ 258 w 824"/>
              <a:gd name="T5" fmla="*/ 2682 h 3149"/>
              <a:gd name="T6" fmla="*/ 417 w 824"/>
              <a:gd name="T7" fmla="*/ 3149 h 3149"/>
              <a:gd name="T8" fmla="*/ 576 w 824"/>
              <a:gd name="T9" fmla="*/ 2682 h 3149"/>
              <a:gd name="T10" fmla="*/ 735 w 824"/>
              <a:gd name="T11" fmla="*/ 1272 h 3149"/>
              <a:gd name="T12" fmla="*/ 824 w 824"/>
              <a:gd name="T13" fmla="*/ 0 h 3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24" h="3149">
                <a:moveTo>
                  <a:pt x="0" y="0"/>
                </a:moveTo>
                <a:cubicBezTo>
                  <a:pt x="33" y="412"/>
                  <a:pt x="66" y="825"/>
                  <a:pt x="109" y="1272"/>
                </a:cubicBezTo>
                <a:cubicBezTo>
                  <a:pt x="152" y="1719"/>
                  <a:pt x="207" y="2369"/>
                  <a:pt x="258" y="2682"/>
                </a:cubicBezTo>
                <a:cubicBezTo>
                  <a:pt x="309" y="2995"/>
                  <a:pt x="364" y="3149"/>
                  <a:pt x="417" y="3149"/>
                </a:cubicBezTo>
                <a:cubicBezTo>
                  <a:pt x="470" y="3149"/>
                  <a:pt x="523" y="2995"/>
                  <a:pt x="576" y="2682"/>
                </a:cubicBezTo>
                <a:cubicBezTo>
                  <a:pt x="629" y="2369"/>
                  <a:pt x="694" y="1719"/>
                  <a:pt x="735" y="1272"/>
                </a:cubicBezTo>
                <a:cubicBezTo>
                  <a:pt x="776" y="825"/>
                  <a:pt x="809" y="213"/>
                  <a:pt x="824" y="0"/>
                </a:cubicBezTo>
              </a:path>
            </a:pathLst>
          </a:custGeom>
          <a:noFill/>
          <a:ln w="254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04" name="Straight Connector 503"/>
          <p:cNvCxnSpPr/>
          <p:nvPr/>
        </p:nvCxnSpPr>
        <p:spPr>
          <a:xfrm>
            <a:off x="2994830" y="1553417"/>
            <a:ext cx="0" cy="4984751"/>
          </a:xfrm>
          <a:prstGeom prst="line">
            <a:avLst/>
          </a:prstGeom>
          <a:ln w="25400">
            <a:solidFill>
              <a:srgbClr val="FF66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4" name="Text Box 75"/>
          <p:cNvSpPr txBox="1">
            <a:spLocks noChangeArrowheads="1"/>
          </p:cNvSpPr>
          <p:nvPr/>
        </p:nvSpPr>
        <p:spPr bwMode="auto">
          <a:xfrm>
            <a:off x="5663192" y="1844824"/>
            <a:ext cx="34660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This graph crosses the y-axis at  </a:t>
            </a:r>
            <a:r>
              <a:rPr lang="en-GB" b="1" dirty="0">
                <a:solidFill>
                  <a:srgbClr val="FF6600"/>
                </a:solidFill>
              </a:rPr>
              <a:t>(0, 3)</a:t>
            </a:r>
            <a:r>
              <a:rPr lang="en-GB" dirty="0"/>
              <a:t>.</a:t>
            </a:r>
          </a:p>
        </p:txBody>
      </p:sp>
      <p:sp>
        <p:nvSpPr>
          <p:cNvPr id="465" name="Text Box 75"/>
          <p:cNvSpPr txBox="1">
            <a:spLocks noChangeArrowheads="1"/>
          </p:cNvSpPr>
          <p:nvPr/>
        </p:nvSpPr>
        <p:spPr bwMode="auto">
          <a:xfrm>
            <a:off x="208720" y="476672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For quadratic functions in standard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</a:t>
            </a:r>
            <a:r>
              <a:rPr lang="en-US" dirty="0"/>
              <a:t>the graph crosses the y-axis at (0, c) </a:t>
            </a:r>
            <a:r>
              <a:rPr lang="en-GB" dirty="0"/>
              <a:t>.</a:t>
            </a:r>
          </a:p>
        </p:txBody>
      </p:sp>
      <p:sp>
        <p:nvSpPr>
          <p:cNvPr id="466" name="Text Box 75"/>
          <p:cNvSpPr txBox="1">
            <a:spLocks noChangeArrowheads="1"/>
          </p:cNvSpPr>
          <p:nvPr/>
        </p:nvSpPr>
        <p:spPr bwMode="auto">
          <a:xfrm>
            <a:off x="5700809" y="2769454"/>
            <a:ext cx="32513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The equation of the </a:t>
            </a:r>
            <a:r>
              <a:rPr lang="en-GB" b="1" dirty="0">
                <a:solidFill>
                  <a:srgbClr val="FF6600"/>
                </a:solidFill>
              </a:rPr>
              <a:t>axis of symmetry </a:t>
            </a:r>
            <a:r>
              <a:rPr lang="en-GB" dirty="0"/>
              <a:t>is</a:t>
            </a:r>
          </a:p>
        </p:txBody>
      </p:sp>
      <p:sp>
        <p:nvSpPr>
          <p:cNvPr id="467" name="Text Box 5"/>
          <p:cNvSpPr txBox="1">
            <a:spLocks noChangeArrowheads="1"/>
          </p:cNvSpPr>
          <p:nvPr/>
        </p:nvSpPr>
        <p:spPr bwMode="auto">
          <a:xfrm>
            <a:off x="5855783" y="3853706"/>
            <a:ext cx="732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=</a:t>
            </a:r>
          </a:p>
        </p:txBody>
      </p:sp>
      <p:sp>
        <p:nvSpPr>
          <p:cNvPr id="468" name="Text Box 5"/>
          <p:cNvSpPr txBox="1">
            <a:spLocks noChangeArrowheads="1"/>
          </p:cNvSpPr>
          <p:nvPr/>
        </p:nvSpPr>
        <p:spPr bwMode="auto">
          <a:xfrm>
            <a:off x="6414456" y="3680559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-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69" name="Text Box 5"/>
          <p:cNvSpPr txBox="1">
            <a:spLocks noChangeArrowheads="1"/>
          </p:cNvSpPr>
          <p:nvPr/>
        </p:nvSpPr>
        <p:spPr bwMode="auto">
          <a:xfrm>
            <a:off x="6393328" y="4038492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2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470" name="Straight Connector 469"/>
          <p:cNvCxnSpPr/>
          <p:nvPr/>
        </p:nvCxnSpPr>
        <p:spPr>
          <a:xfrm>
            <a:off x="6550732" y="4082306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Text Box 5"/>
          <p:cNvSpPr txBox="1">
            <a:spLocks noChangeArrowheads="1"/>
          </p:cNvSpPr>
          <p:nvPr/>
        </p:nvSpPr>
        <p:spPr bwMode="auto">
          <a:xfrm>
            <a:off x="5855783" y="4582674"/>
            <a:ext cx="732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=</a:t>
            </a:r>
          </a:p>
        </p:txBody>
      </p:sp>
      <p:sp>
        <p:nvSpPr>
          <p:cNvPr id="472" name="Text Box 5"/>
          <p:cNvSpPr txBox="1">
            <a:spLocks noChangeArrowheads="1"/>
          </p:cNvSpPr>
          <p:nvPr/>
        </p:nvSpPr>
        <p:spPr bwMode="auto">
          <a:xfrm>
            <a:off x="6414456" y="4409527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-2</a:t>
            </a:r>
          </a:p>
        </p:txBody>
      </p:sp>
      <p:sp>
        <p:nvSpPr>
          <p:cNvPr id="473" name="Text Box 5"/>
          <p:cNvSpPr txBox="1">
            <a:spLocks noChangeArrowheads="1"/>
          </p:cNvSpPr>
          <p:nvPr/>
        </p:nvSpPr>
        <p:spPr bwMode="auto">
          <a:xfrm>
            <a:off x="6372200" y="4767460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-4</a:t>
            </a:r>
            <a:endParaRPr lang="en-US" i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4" name="Straight Connector 473"/>
          <p:cNvCxnSpPr/>
          <p:nvPr/>
        </p:nvCxnSpPr>
        <p:spPr>
          <a:xfrm>
            <a:off x="6550732" y="4811274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Text Box 5"/>
          <p:cNvSpPr txBox="1">
            <a:spLocks noChangeArrowheads="1"/>
          </p:cNvSpPr>
          <p:nvPr/>
        </p:nvSpPr>
        <p:spPr bwMode="auto">
          <a:xfrm>
            <a:off x="5919823" y="5392191"/>
            <a:ext cx="11746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=</a:t>
            </a:r>
          </a:p>
        </p:txBody>
      </p:sp>
      <p:sp>
        <p:nvSpPr>
          <p:cNvPr id="476" name="Text Box 5"/>
          <p:cNvSpPr txBox="1">
            <a:spLocks noChangeArrowheads="1"/>
          </p:cNvSpPr>
          <p:nvPr/>
        </p:nvSpPr>
        <p:spPr bwMode="auto">
          <a:xfrm>
            <a:off x="6442817" y="5233479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1</a:t>
            </a:r>
          </a:p>
        </p:txBody>
      </p:sp>
      <p:sp>
        <p:nvSpPr>
          <p:cNvPr id="477" name="Text Box 5"/>
          <p:cNvSpPr txBox="1">
            <a:spLocks noChangeArrowheads="1"/>
          </p:cNvSpPr>
          <p:nvPr/>
        </p:nvSpPr>
        <p:spPr bwMode="auto">
          <a:xfrm>
            <a:off x="6472569" y="5591412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2</a:t>
            </a:r>
            <a:endParaRPr lang="en-US" i="1" dirty="0">
              <a:solidFill>
                <a:srgbClr val="99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8" name="Straight Connector 477"/>
          <p:cNvCxnSpPr/>
          <p:nvPr/>
        </p:nvCxnSpPr>
        <p:spPr>
          <a:xfrm>
            <a:off x="6579093" y="5635226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9" name="Rectangle 478">
            <a:hlinkClick r:id="rId2"/>
            <a:extLst>
              <a:ext uri="{FF2B5EF4-FFF2-40B4-BE49-F238E27FC236}">
                <a16:creationId xmlns:a16="http://schemas.microsoft.com/office/drawing/2014/main" id="{43360446-1783-41C1-B350-678E8BA3ED2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0" name="Rectangle 479">
            <a:hlinkClick r:id="rId2"/>
            <a:extLst>
              <a:ext uri="{FF2B5EF4-FFF2-40B4-BE49-F238E27FC236}">
                <a16:creationId xmlns:a16="http://schemas.microsoft.com/office/drawing/2014/main" id="{0BC7FB7B-78E1-4027-BAB1-BAAA72D70B1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89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" grpId="0"/>
      <p:bldP spid="465" grpId="0"/>
      <p:bldP spid="466" grpId="0"/>
      <p:bldP spid="467" grpId="0"/>
      <p:bldP spid="468" grpId="0"/>
      <p:bldP spid="469" grpId="0"/>
      <p:bldP spid="471" grpId="0"/>
      <p:bldP spid="472" grpId="0"/>
      <p:bldP spid="473" grpId="0"/>
      <p:bldP spid="475" grpId="0"/>
      <p:bldP spid="476" grpId="0"/>
      <p:bldP spid="4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19</TotalTime>
  <Words>1153</Words>
  <Application>Microsoft Office PowerPoint</Application>
  <PresentationFormat>On-screen Show (4:3)</PresentationFormat>
  <Paragraphs>378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 2</vt:lpstr>
      <vt:lpstr>Theme1</vt:lpstr>
      <vt:lpstr>The quadratic function of the form  f (x) = ax2 + bx  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quadratic function of the form  f (x) = ax2 + bx  c</dc:title>
  <dc:creator>Mathssupport</dc:creator>
  <cp:lastModifiedBy>Orlando Hurtado</cp:lastModifiedBy>
  <cp:revision>5</cp:revision>
  <dcterms:created xsi:type="dcterms:W3CDTF">2020-03-20T16:02:37Z</dcterms:created>
  <dcterms:modified xsi:type="dcterms:W3CDTF">2023-07-23T14:18:07Z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