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8" r:id="rId4"/>
    <p:sldId id="279" r:id="rId5"/>
    <p:sldId id="261" r:id="rId6"/>
    <p:sldId id="280" r:id="rId7"/>
    <p:sldId id="272" r:id="rId8"/>
    <p:sldId id="281" r:id="rId9"/>
    <p:sldId id="262" r:id="rId10"/>
    <p:sldId id="263" r:id="rId11"/>
    <p:sldId id="282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Identity function 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and 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Inverse of a function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391400" cy="16002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identify the relationship between the identity function and the inverse function.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11B20A5-73C7-43D1-8D77-46805D93DE0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2081015-D95F-4324-8496-3514A03AE70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67544" y="44624"/>
            <a:ext cx="8229600" cy="4926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Finding the Inverse function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764704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Find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x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it exist, and its domain and range. Confirm your result graphically.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96104" y="1556792"/>
            <a:ext cx="2511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1629180"/>
            <a:ext cx="36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1: Replace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f(x)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with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1560" y="2033783"/>
            <a:ext cx="3456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2: Change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and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89949" y="2074728"/>
            <a:ext cx="2753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1560" y="2740048"/>
            <a:ext cx="3384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3: Make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the subject by completing the square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44008" y="2665220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00336" y="5098282"/>
            <a:ext cx="2448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4: Replace</a:t>
            </a:r>
            <a:r>
              <a:rPr lang="en-US" sz="1800" b="1" i="1" dirty="0">
                <a:latin typeface="Arial" charset="0"/>
              </a:rPr>
              <a:t>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with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 f </a:t>
            </a:r>
            <a:r>
              <a:rPr lang="en-US" sz="1800" b="1" i="1" baseline="30000" dirty="0">
                <a:solidFill>
                  <a:srgbClr val="FF3300"/>
                </a:solidFill>
                <a:cs typeface="Times New Roman" pitchFamily="18" charset="0"/>
              </a:rPr>
              <a:t>-1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(x)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3858520" y="5194755"/>
                <a:ext cx="2610395" cy="492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CC"/>
                    </a:solidFill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= f </a:t>
                </a:r>
                <a:r>
                  <a:rPr lang="en-US" sz="2400" i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(x)</a:t>
                </a: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20" y="5194755"/>
                <a:ext cx="2610395" cy="492122"/>
              </a:xfrm>
              <a:prstGeom prst="rect">
                <a:avLst/>
              </a:prstGeom>
              <a:blipFill rotWithShape="0">
                <a:blip r:embed="rId2"/>
                <a:stretch>
                  <a:fillRect l="-3738" t="-4938" r="-2570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3 Rectángulo"/>
          <p:cNvSpPr/>
          <p:nvPr/>
        </p:nvSpPr>
        <p:spPr>
          <a:xfrm>
            <a:off x="467543" y="5814356"/>
            <a:ext cx="7579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Domain for the inverse to exist: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-7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9 Rectángulo"/>
          <p:cNvSpPr/>
          <p:nvPr/>
        </p:nvSpPr>
        <p:spPr>
          <a:xfrm>
            <a:off x="4137573" y="3162993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9 Rectángulo"/>
          <p:cNvSpPr/>
          <p:nvPr/>
        </p:nvSpPr>
        <p:spPr>
          <a:xfrm>
            <a:off x="4584269" y="3599005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9 Rectángulo"/>
              <p:cNvSpPr/>
              <p:nvPr/>
            </p:nvSpPr>
            <p:spPr>
              <a:xfrm>
                <a:off x="4383139" y="4013962"/>
                <a:ext cx="3664024" cy="492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= y –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139" y="4013962"/>
                <a:ext cx="3664024" cy="492122"/>
              </a:xfrm>
              <a:prstGeom prst="rect">
                <a:avLst/>
              </a:prstGeom>
              <a:blipFill rotWithShape="0">
                <a:blip r:embed="rId3"/>
                <a:stretch>
                  <a:fillRect t="-3704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9 Rectángulo"/>
              <p:cNvSpPr/>
              <p:nvPr/>
            </p:nvSpPr>
            <p:spPr>
              <a:xfrm>
                <a:off x="3832780" y="4575154"/>
                <a:ext cx="3664024" cy="492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CC"/>
                    </a:solidFill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= y 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780" y="4575154"/>
                <a:ext cx="3664024" cy="492122"/>
              </a:xfrm>
              <a:prstGeom prst="rect">
                <a:avLst/>
              </a:prstGeom>
              <a:blipFill rotWithShape="0">
                <a:blip r:embed="rId4"/>
                <a:stretch>
                  <a:fillRect l="-2662" t="-5000" b="-2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3 Rectángulo"/>
          <p:cNvSpPr/>
          <p:nvPr/>
        </p:nvSpPr>
        <p:spPr>
          <a:xfrm>
            <a:off x="4812339" y="6287976"/>
            <a:ext cx="2826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Range: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3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11538531-247A-470D-9EC1-D8278CE2E1E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F2452E37-5FFE-47AA-8BE2-DFE7167AE3E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7" grpId="0"/>
      <p:bldP spid="21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>
            <a:off x="2599711" y="1166813"/>
            <a:ext cx="2070268" cy="4254909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31750" cmpd="sng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990600"/>
            <a:ext cx="5397500" cy="5360988"/>
            <a:chOff x="1064" y="497"/>
            <a:chExt cx="3400" cy="3377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88" y="199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85" y="49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16895" y="60960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Confirm the result graphically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6626773" y="1680716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f(x)</a:t>
            </a:r>
          </a:p>
        </p:txBody>
      </p: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269626"/>
                </a:solidFill>
              </a:rPr>
              <a:t>Quadratic functions</a:t>
            </a:r>
          </a:p>
        </p:txBody>
      </p:sp>
      <p:sp>
        <p:nvSpPr>
          <p:cNvPr id="3" name="Freeform 2"/>
          <p:cNvSpPr/>
          <p:nvPr/>
        </p:nvSpPr>
        <p:spPr>
          <a:xfrm>
            <a:off x="1143000" y="1888442"/>
            <a:ext cx="4274267" cy="1050765"/>
          </a:xfrm>
          <a:custGeom>
            <a:avLst/>
            <a:gdLst>
              <a:gd name="connsiteX0" fmla="*/ 0 w 4274267"/>
              <a:gd name="connsiteY0" fmla="*/ 1050765 h 1050765"/>
              <a:gd name="connsiteX1" fmla="*/ 228600 w 4274267"/>
              <a:gd name="connsiteY1" fmla="*/ 807877 h 1050765"/>
              <a:gd name="connsiteX2" fmla="*/ 985838 w 4274267"/>
              <a:gd name="connsiteY2" fmla="*/ 536415 h 1050765"/>
              <a:gd name="connsiteX3" fmla="*/ 2243138 w 4274267"/>
              <a:gd name="connsiteY3" fmla="*/ 293527 h 1050765"/>
              <a:gd name="connsiteX4" fmla="*/ 4014788 w 4274267"/>
              <a:gd name="connsiteY4" fmla="*/ 36352 h 1050765"/>
              <a:gd name="connsiteX5" fmla="*/ 4229100 w 4274267"/>
              <a:gd name="connsiteY5" fmla="*/ 7777 h 105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74267" h="1050765">
                <a:moveTo>
                  <a:pt x="0" y="1050765"/>
                </a:moveTo>
                <a:cubicBezTo>
                  <a:pt x="32147" y="972183"/>
                  <a:pt x="64294" y="893602"/>
                  <a:pt x="228600" y="807877"/>
                </a:cubicBezTo>
                <a:cubicBezTo>
                  <a:pt x="392906" y="722152"/>
                  <a:pt x="650082" y="622140"/>
                  <a:pt x="985838" y="536415"/>
                </a:cubicBezTo>
                <a:cubicBezTo>
                  <a:pt x="1321594" y="450690"/>
                  <a:pt x="1738313" y="376871"/>
                  <a:pt x="2243138" y="293527"/>
                </a:cubicBezTo>
                <a:cubicBezTo>
                  <a:pt x="2747963" y="210183"/>
                  <a:pt x="3683794" y="83977"/>
                  <a:pt x="4014788" y="36352"/>
                </a:cubicBezTo>
                <a:cubicBezTo>
                  <a:pt x="4345782" y="-11273"/>
                  <a:pt x="4287441" y="-1748"/>
                  <a:pt x="4229100" y="7777"/>
                </a:cubicBezTo>
              </a:path>
            </a:pathLst>
          </a:cu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4382" y="1147862"/>
            <a:ext cx="4992885" cy="497264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6626772" y="2728618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</a:t>
            </a:r>
            <a:r>
              <a:rPr lang="en-GB" baseline="30000" dirty="0"/>
              <a:t>-1</a:t>
            </a:r>
            <a:r>
              <a:rPr lang="en-GB" dirty="0"/>
              <a:t>(x)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6626771" y="3632398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y = x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41279" y="2926332"/>
            <a:ext cx="9525" cy="24688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 flipV="1">
            <a:off x="3880215" y="2699909"/>
            <a:ext cx="9525" cy="24688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4120704" y="2424226"/>
            <a:ext cx="9525" cy="20116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 flipV="1">
            <a:off x="4621560" y="1455043"/>
            <a:ext cx="9525" cy="45720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64462" y="2924176"/>
            <a:ext cx="24688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1390204" y="2682987"/>
            <a:ext cx="24688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>
            <a:off x="2149664" y="2428368"/>
            <a:ext cx="20116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>
            <a:off x="4630292" y="1927226"/>
            <a:ext cx="484632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 Box 75"/>
          <p:cNvSpPr txBox="1">
            <a:spLocks noChangeArrowheads="1"/>
          </p:cNvSpPr>
          <p:nvPr/>
        </p:nvSpPr>
        <p:spPr bwMode="auto">
          <a:xfrm>
            <a:off x="5879061" y="4371231"/>
            <a:ext cx="29414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 order for f to have an inverse, restrict its domain to x ≥ -7, the range of the function.</a:t>
            </a:r>
          </a:p>
        </p:txBody>
      </p:sp>
      <p:sp>
        <p:nvSpPr>
          <p:cNvPr id="467" name="Rectangle 466">
            <a:hlinkClick r:id="rId2"/>
            <a:extLst>
              <a:ext uri="{FF2B5EF4-FFF2-40B4-BE49-F238E27FC236}">
                <a16:creationId xmlns:a16="http://schemas.microsoft.com/office/drawing/2014/main" id="{D3B3482A-EE03-4BC3-A1EB-39D32099E5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Rectangle 469">
            <a:hlinkClick r:id="rId2"/>
            <a:extLst>
              <a:ext uri="{FF2B5EF4-FFF2-40B4-BE49-F238E27FC236}">
                <a16:creationId xmlns:a16="http://schemas.microsoft.com/office/drawing/2014/main" id="{431A15BD-7709-42CD-AEB5-98C284FFFE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18" grpId="0"/>
      <p:bldP spid="3" grpId="0" animBg="1"/>
      <p:bldP spid="468" grpId="0"/>
      <p:bldP spid="469" grpId="0"/>
      <p:bldP spid="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8310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Identity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49858" y="3185209"/>
            <a:ext cx="3796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Let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any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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D</a:t>
            </a:r>
            <a:r>
              <a:rPr lang="en-US" sz="2400" i="1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49858" y="714024"/>
            <a:ext cx="8229600" cy="83438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 that, when composed with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), leaves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 unchanged is called the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identity function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7544" y="1493532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67544" y="2014544"/>
            <a:ext cx="8568952" cy="4346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are going to find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such that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11560" y="5085184"/>
            <a:ext cx="8229600" cy="43634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So, 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the identity function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</p:txBody>
      </p:sp>
      <p:sp>
        <p:nvSpPr>
          <p:cNvPr id="10" name="40 Rectángulo"/>
          <p:cNvSpPr/>
          <p:nvPr/>
        </p:nvSpPr>
        <p:spPr>
          <a:xfrm>
            <a:off x="2771800" y="3798846"/>
            <a:ext cx="433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(g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49858" y="2545390"/>
            <a:ext cx="8568952" cy="4346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meet this condition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must be equal to its argument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x.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246090" y="3157645"/>
            <a:ext cx="3710286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40 Rectángulo"/>
          <p:cNvSpPr/>
          <p:nvPr/>
        </p:nvSpPr>
        <p:spPr>
          <a:xfrm>
            <a:off x="2789486" y="4328678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(f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DA54C51A-EB94-4F3D-8CC7-17B5EAAE6BB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654508F-BBC4-482C-B9A8-8BB48D0F2C2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1187624" y="4944650"/>
            <a:ext cx="7122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notation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used for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7544" y="872355"/>
            <a:ext cx="8229600" cy="74631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that, when composed with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results in the identity function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solidFill>
                  <a:srgbClr val="CC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called an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inverse function.</a:t>
            </a:r>
            <a:endParaRPr lang="en-U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67544" y="3809749"/>
            <a:ext cx="8229600" cy="113490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the inverse function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then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will reverse the action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for all the values in the domain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will also be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40 Rectángulo"/>
          <p:cNvSpPr/>
          <p:nvPr/>
        </p:nvSpPr>
        <p:spPr>
          <a:xfrm>
            <a:off x="467544" y="5478323"/>
            <a:ext cx="8082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Note that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means the inverse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; the -1 is not an exponent (power).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49858" y="1618668"/>
            <a:ext cx="8229600" cy="81307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g(x)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 of one another if:</a:t>
            </a:r>
          </a:p>
          <a:p>
            <a:pPr marL="720000"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rgbClr val="CC00FF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12" name="40 Rectángulo"/>
          <p:cNvSpPr/>
          <p:nvPr/>
        </p:nvSpPr>
        <p:spPr>
          <a:xfrm>
            <a:off x="449859" y="2513372"/>
            <a:ext cx="8442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final output is the argument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so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a function that maps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values into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x-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values, or elements of the range into elements of the domain </a:t>
            </a:r>
            <a:endParaRPr lang="en-GB" sz="2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F8B0AFD2-20E6-4C22-AC9E-A03B06C9D46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DCFCB904-48D4-4ABC-8683-B3284130D8F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67544" y="2637065"/>
            <a:ext cx="3853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Now swap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32148" y="1221857"/>
            <a:ext cx="8407052" cy="82663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inverse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solve the equation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for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67544" y="3920043"/>
            <a:ext cx="8229600" cy="82050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Let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 =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FF33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see if when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composed with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g(x)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you do indeed get the identity function</a:t>
            </a:r>
          </a:p>
        </p:txBody>
      </p:sp>
      <p:sp>
        <p:nvSpPr>
          <p:cNvPr id="10" name="40 Rectángulo"/>
          <p:cNvSpPr/>
          <p:nvPr/>
        </p:nvSpPr>
        <p:spPr>
          <a:xfrm>
            <a:off x="449858" y="3363455"/>
            <a:ext cx="3871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inverse function is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32148" y="825951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2123728" y="1978944"/>
            <a:ext cx="161987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– 3 = 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4211960" y="3236544"/>
            <a:ext cx="161987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4" name="40 Rectángulo"/>
          <p:cNvSpPr/>
          <p:nvPr/>
        </p:nvSpPr>
        <p:spPr>
          <a:xfrm>
            <a:off x="971600" y="4895445"/>
            <a:ext cx="27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971600" y="5465842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40 Rectángulo"/>
          <p:cNvSpPr/>
          <p:nvPr/>
        </p:nvSpPr>
        <p:spPr>
          <a:xfrm>
            <a:off x="5508104" y="4809721"/>
            <a:ext cx="27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3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" name="40 Rectángulo"/>
          <p:cNvSpPr/>
          <p:nvPr/>
        </p:nvSpPr>
        <p:spPr>
          <a:xfrm>
            <a:off x="5508104" y="5380118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0" y="487233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</a:t>
            </a:r>
            <a:endParaRPr lang="en-GB" sz="2400" dirty="0"/>
          </a:p>
        </p:txBody>
      </p:sp>
      <p:sp>
        <p:nvSpPr>
          <p:cNvPr id="19" name="40 Rectángulo"/>
          <p:cNvSpPr/>
          <p:nvPr/>
        </p:nvSpPr>
        <p:spPr>
          <a:xfrm>
            <a:off x="486420" y="6144303"/>
            <a:ext cx="7469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Hence, g and h are inverses of each other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15AF596E-8EA5-4411-A77D-AD49249A89D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F9944D51-99F5-478C-A22A-F5702C5D81E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48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797934" y="1544563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808413" y="1569295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6113462" y="410294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522662" y="1093043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730437" y="3213793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 = x + 3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6588224" y="4469050"/>
            <a:ext cx="1785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= x -  3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3851920" y="1556792"/>
            <a:ext cx="4176464" cy="4176464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4572000" y="2348880"/>
            <a:ext cx="4176464" cy="417646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822776" y="1556792"/>
            <a:ext cx="4968552" cy="4968552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8100392" y="1988840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161750" y="1916832"/>
            <a:ext cx="3707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Graphically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a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in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1" name="Rectangle 5"/>
          <p:cNvSpPr txBox="1">
            <a:spLocks noChangeArrowheads="1"/>
          </p:cNvSpPr>
          <p:nvPr/>
        </p:nvSpPr>
        <p:spPr>
          <a:xfrm>
            <a:off x="6244084" y="642329"/>
            <a:ext cx="2347095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(x) 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 – 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2" name="Rectangle 5"/>
          <p:cNvSpPr txBox="1">
            <a:spLocks noChangeArrowheads="1"/>
          </p:cNvSpPr>
          <p:nvPr/>
        </p:nvSpPr>
        <p:spPr>
          <a:xfrm>
            <a:off x="5398584" y="638704"/>
            <a:ext cx="64636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05273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137260" y="1455167"/>
            <a:ext cx="3461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What do you notice?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5" name="1372 Rectángulo"/>
          <p:cNvSpPr/>
          <p:nvPr/>
        </p:nvSpPr>
        <p:spPr>
          <a:xfrm>
            <a:off x="117937" y="2780928"/>
            <a:ext cx="3483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(x, y) lies on the line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, then (y, x) lies on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6" name="1372 Rectángulo"/>
          <p:cNvSpPr/>
          <p:nvPr/>
        </p:nvSpPr>
        <p:spPr>
          <a:xfrm>
            <a:off x="125554" y="4005064"/>
            <a:ext cx="3582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Reflecting the function 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‘swaps’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, so the point (1, 4) reflected in the line </a:t>
            </a:r>
          </a:p>
          <a:p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becomes (4, 1)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7" name="1372 Rectángulo"/>
          <p:cNvSpPr/>
          <p:nvPr/>
        </p:nvSpPr>
        <p:spPr>
          <a:xfrm>
            <a:off x="29351" y="5955981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So, 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E5A3B6BE-F033-4F90-8635-BC3D9FDF82B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Rectangle 468">
            <a:hlinkClick r:id="rId2"/>
            <a:extLst>
              <a:ext uri="{FF2B5EF4-FFF2-40B4-BE49-F238E27FC236}">
                <a16:creationId xmlns:a16="http://schemas.microsoft.com/office/drawing/2014/main" id="{4902632E-DC06-4ED5-9D92-EC1A4A986CE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1" grpId="0"/>
      <p:bldP spid="462" grpId="0"/>
      <p:bldP spid="463" grpId="0"/>
      <p:bldP spid="464" grpId="0"/>
      <p:bldP spid="465" grpId="0"/>
      <p:bldP spid="466" grpId="0"/>
      <p:bldP spid="4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85850" y="817939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 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40 Rectángulo"/>
          <p:cNvSpPr/>
          <p:nvPr/>
        </p:nvSpPr>
        <p:spPr>
          <a:xfrm>
            <a:off x="467544" y="2637065"/>
            <a:ext cx="3853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Now swap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32148" y="1221857"/>
            <a:ext cx="8711852" cy="82663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inverse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solve the equation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+mj-cs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for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"/>
              <p:cNvSpPr txBox="1">
                <a:spLocks noChangeArrowheads="1"/>
              </p:cNvSpPr>
              <p:nvPr/>
            </p:nvSpPr>
            <p:spPr>
              <a:xfrm>
                <a:off x="467544" y="3920043"/>
                <a:ext cx="8229600" cy="82050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Let 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h(x) =</a:t>
                </a:r>
                <a:r>
                  <a:rPr lang="en-US" sz="2400" dirty="0">
                    <a:solidFill>
                      <a:srgbClr val="FF3300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− 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see if when 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h(x) </a:t>
                </a: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composed with 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g(x)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</a:t>
                </a: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you do indeed get the identity function</a:t>
                </a:r>
              </a:p>
            </p:txBody>
          </p:sp>
        </mc:Choice>
        <mc:Fallback xmlns="">
          <p:sp>
            <p:nvSpPr>
              <p:cNvPr id="13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20043"/>
                <a:ext cx="8229600" cy="820503"/>
              </a:xfrm>
              <a:prstGeom prst="rect">
                <a:avLst/>
              </a:prstGeom>
              <a:blipFill rotWithShape="0">
                <a:blip r:embed="rId2"/>
                <a:stretch>
                  <a:fillRect l="-2296" t="-1037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40 Rectángulo"/>
          <p:cNvSpPr/>
          <p:nvPr/>
        </p:nvSpPr>
        <p:spPr>
          <a:xfrm>
            <a:off x="449858" y="3363455"/>
            <a:ext cx="3871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inverse function is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5"/>
              <p:cNvSpPr txBox="1">
                <a:spLocks noChangeArrowheads="1"/>
              </p:cNvSpPr>
              <p:nvPr/>
            </p:nvSpPr>
            <p:spPr>
              <a:xfrm>
                <a:off x="2394514" y="1973052"/>
                <a:ext cx="2088232" cy="589646"/>
              </a:xfrm>
              <a:prstGeom prst="rect">
                <a:avLst/>
              </a:prstGeom>
            </p:spPr>
            <p:txBody>
              <a:bodyPr vert="horz" lIns="0" rIns="0" bIns="0" anchor="b">
                <a:norm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𝑦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 – 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ea typeface="+mj-ea"/>
                    <a:cs typeface="Times New Roman" pitchFamily="18" charset="0"/>
                    <a:sym typeface="Symbol"/>
                  </a:rPr>
                  <a:t> = x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15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514" y="1973052"/>
                <a:ext cx="2088232" cy="589646"/>
              </a:xfrm>
              <a:prstGeom prst="rect">
                <a:avLst/>
              </a:prstGeom>
              <a:blipFill rotWithShape="0">
                <a:blip r:embed="rId3"/>
                <a:stretch>
                  <a:fillRect l="-292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5"/>
              <p:cNvSpPr txBox="1">
                <a:spLocks noChangeArrowheads="1"/>
              </p:cNvSpPr>
              <p:nvPr/>
            </p:nvSpPr>
            <p:spPr>
              <a:xfrm>
                <a:off x="4211960" y="3236544"/>
                <a:ext cx="1619871" cy="474155"/>
              </a:xfrm>
              <a:prstGeom prst="rect">
                <a:avLst/>
              </a:prstGeom>
            </p:spPr>
            <p:txBody>
              <a:bodyPr vert="horz" lIns="0" rIns="0" bIns="0" anchor="b">
                <a:normAutofit fontScale="92500" lnSpcReduction="20000"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ea typeface="+mj-ea"/>
                    <a:cs typeface="Times New Roman" pitchFamily="18" charset="0"/>
                    <a:sym typeface="Symbol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 − </m:t>
                        </m:r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400" b="0" u="none" strike="noStrike" kern="1200" cap="none" spc="0" normalizeH="0" baseline="0" noProof="0" dirty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16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236544"/>
                <a:ext cx="1619871" cy="474155"/>
              </a:xfrm>
              <a:prstGeom prst="rect">
                <a:avLst/>
              </a:prstGeom>
              <a:blipFill>
                <a:blip r:embed="rId4"/>
                <a:stretch>
                  <a:fillRect l="-10526" t="-5128" b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40 Rectángulo"/>
              <p:cNvSpPr/>
              <p:nvPr/>
            </p:nvSpPr>
            <p:spPr>
              <a:xfrm>
                <a:off x="971600" y="4895445"/>
                <a:ext cx="3096344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CC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 − </m:t>
                            </m:r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rgbClr val="0000CC"/>
                    </a:solidFill>
                    <a:sym typeface="Symbol"/>
                  </a:rPr>
                  <a:t> + </a:t>
                </a:r>
                <a:r>
                  <a:rPr lang="en-US" sz="2400" dirty="0">
                    <a:solidFill>
                      <a:srgbClr val="0000CC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3</a:t>
                </a:r>
                <a:endParaRPr lang="en-US" sz="24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7" name="4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895445"/>
                <a:ext cx="3096344" cy="645048"/>
              </a:xfrm>
              <a:prstGeom prst="rect">
                <a:avLst/>
              </a:prstGeom>
              <a:blipFill rotWithShape="0">
                <a:blip r:embed="rId5"/>
                <a:stretch>
                  <a:fillRect l="-2953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40 Rectángulo"/>
          <p:cNvSpPr/>
          <p:nvPr/>
        </p:nvSpPr>
        <p:spPr>
          <a:xfrm>
            <a:off x="971600" y="5465842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40 Rectángulo"/>
              <p:cNvSpPr/>
              <p:nvPr/>
            </p:nvSpPr>
            <p:spPr>
              <a:xfrm>
                <a:off x="5508104" y="4809721"/>
                <a:ext cx="2771999" cy="703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 (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0000CC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sym typeface="Symbol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</a:rPr>
                          <m:t> 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 smtClean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CC"/>
                    </a:solidFill>
                    <a:sym typeface="Symbol"/>
                  </a:rPr>
                  <a:t> </a:t>
                </a:r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4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809721"/>
                <a:ext cx="2771999" cy="703398"/>
              </a:xfrm>
              <a:prstGeom prst="rect">
                <a:avLst/>
              </a:prstGeom>
              <a:blipFill rotWithShape="0">
                <a:blip r:embed="rId6"/>
                <a:stretch>
                  <a:fillRect l="-3524" b="-7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/>
          <p:cNvSpPr/>
          <p:nvPr/>
        </p:nvSpPr>
        <p:spPr>
          <a:xfrm>
            <a:off x="5508104" y="5380118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11960" y="487233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</a:t>
            </a:r>
            <a:endParaRPr lang="en-GB" sz="2400" dirty="0"/>
          </a:p>
        </p:txBody>
      </p:sp>
      <p:sp>
        <p:nvSpPr>
          <p:cNvPr id="22" name="40 Rectángulo"/>
          <p:cNvSpPr/>
          <p:nvPr/>
        </p:nvSpPr>
        <p:spPr>
          <a:xfrm>
            <a:off x="486420" y="6144303"/>
            <a:ext cx="7469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Hence, g and h are inverses of each other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6C261699-10FA-4D86-9EA2-CF618000DE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7"/>
            <a:extLst>
              <a:ext uri="{FF2B5EF4-FFF2-40B4-BE49-F238E27FC236}">
                <a16:creationId xmlns:a16="http://schemas.microsoft.com/office/drawing/2014/main" id="{B871E2BD-D1F0-4813-BC6F-9E8082C2E2E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653918" y="1544563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664397" y="1569295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969446" y="410294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378646" y="1093043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383543" y="3471001"/>
            <a:ext cx="1607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 = </a:t>
            </a:r>
            <a:r>
              <a:rPr lang="en-US" sz="20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0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7529049" y="3055871"/>
            <a:ext cx="1001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4589600" y="1519172"/>
            <a:ext cx="2468228" cy="4961241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3642195" y="3214688"/>
            <a:ext cx="4958880" cy="243697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664396" y="1563572"/>
            <a:ext cx="4991107" cy="4973999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7956376" y="1988840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254125" y="3027528"/>
            <a:ext cx="3208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This is the inverse </a:t>
            </a: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251520" y="1842903"/>
            <a:ext cx="32558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24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0476" y="4507756"/>
                <a:ext cx="176003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g</a:t>
                </a:r>
                <a:r>
                  <a:rPr lang="en-US" sz="2400" baseline="30000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-1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(x) =</a:t>
                </a:r>
                <a:r>
                  <a:rPr lang="en-US" sz="2400" dirty="0">
                    <a:solidFill>
                      <a:srgbClr val="FF33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− 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76" y="4507756"/>
                <a:ext cx="1760034" cy="614655"/>
              </a:xfrm>
              <a:prstGeom prst="rect">
                <a:avLst/>
              </a:prstGeom>
              <a:blipFill rotWithShape="0">
                <a:blip r:embed="rId2"/>
                <a:stretch>
                  <a:fillRect l="-5190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5" name="Rectangle 464">
            <a:hlinkClick r:id="rId3"/>
            <a:extLst>
              <a:ext uri="{FF2B5EF4-FFF2-40B4-BE49-F238E27FC236}">
                <a16:creationId xmlns:a16="http://schemas.microsoft.com/office/drawing/2014/main" id="{BC65279D-053A-4376-9507-7E6D61E76A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3"/>
            <a:extLst>
              <a:ext uri="{FF2B5EF4-FFF2-40B4-BE49-F238E27FC236}">
                <a16:creationId xmlns:a16="http://schemas.microsoft.com/office/drawing/2014/main" id="{4AFDEB0D-546D-4102-A311-09FFFC128E6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3" grpId="0"/>
      <p:bldP spid="46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53827" y="3939595"/>
            <a:ext cx="83853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Since the inverse of a function is mapping from the range to the domain of the function, the range of a function will be the domain of its inverse, and the domain of the function the range of its inverse.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31713" y="5727300"/>
            <a:ext cx="8229600" cy="690365"/>
          </a:xfrm>
          <a:prstGeom prst="rect">
            <a:avLst/>
          </a:prstGeom>
        </p:spPr>
        <p:txBody>
          <a:bodyPr vert="horz" lIns="0" rIns="0" bIns="0" anchor="b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Not all the functions have an inverse, only the functions that are one-to-one have inverse function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76101" y="2777393"/>
            <a:ext cx="8229600" cy="9366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graph of a function and its inverse are reflections of each other in the line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53827" y="661719"/>
            <a:ext cx="8229600" cy="20477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Two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h(x)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 of each other if their composition results in the identity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x,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The functions g and h are also said to be invertible functions. 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A1E259B-C6C3-4B0C-ADB8-4A792F43ECD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B21ED093-B6C7-4823-825A-277EDB568C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26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7504" y="779537"/>
            <a:ext cx="49685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3399"/>
                </a:solidFill>
                <a:latin typeface="Arial Black" pitchFamily="34" charset="0"/>
              </a:rPr>
              <a:t>Steps for Finding the Inverse of a Function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57400" y="4724400"/>
            <a:ext cx="2667000" cy="1676400"/>
            <a:chOff x="1296" y="3264"/>
            <a:chExt cx="1680" cy="1056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Replace </a:t>
              </a:r>
              <a:r>
                <a:rPr lang="en-US" b="1" i="1" dirty="0">
                  <a:latin typeface="Arial" charset="0"/>
                </a:rPr>
                <a:t>f</a:t>
              </a:r>
              <a:r>
                <a:rPr lang="en-US" b="1" dirty="0">
                  <a:latin typeface="Arial" charset="0"/>
                </a:rPr>
                <a:t>(</a:t>
              </a:r>
              <a:r>
                <a:rPr lang="en-US" b="1" i="1" dirty="0">
                  <a:latin typeface="Arial" charset="0"/>
                </a:rPr>
                <a:t>x</a:t>
              </a:r>
              <a:r>
                <a:rPr lang="en-US" b="1" dirty="0">
                  <a:latin typeface="Arial" charset="0"/>
                </a:rPr>
                <a:t>) with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24200" y="3475038"/>
            <a:ext cx="2667000" cy="1676400"/>
            <a:chOff x="1968" y="2477"/>
            <a:chExt cx="1680" cy="1056"/>
          </a:xfrm>
        </p:grpSpPr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Change any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="1" i="1" dirty="0">
                  <a:latin typeface="Arial" charset="0"/>
                </a:rPr>
                <a:t>  to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dirty="0">
                  <a:latin typeface="Arial" charset="0"/>
                </a:rPr>
                <a:t>  and any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dirty="0">
                  <a:latin typeface="Arial" charset="0"/>
                </a:rPr>
                <a:t> to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191000" y="2209800"/>
            <a:ext cx="2667000" cy="1676400"/>
            <a:chOff x="2640" y="1680"/>
            <a:chExt cx="1680" cy="1056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Make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i="1" dirty="0">
                  <a:latin typeface="Arial" charset="0"/>
                </a:rPr>
                <a:t> the subject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914400"/>
            <a:ext cx="2667000" cy="1676400"/>
            <a:chOff x="3408" y="864"/>
            <a:chExt cx="1680" cy="1056"/>
          </a:xfrm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>
                  <a:latin typeface="Arial" charset="0"/>
                </a:rPr>
                <a:t>Replace y</a:t>
              </a:r>
              <a:r>
                <a:rPr lang="en-US" b="1" dirty="0">
                  <a:latin typeface="Arial" charset="0"/>
                </a:rPr>
                <a:t> with </a:t>
              </a:r>
              <a:r>
                <a:rPr lang="en-US" b="1" i="1" dirty="0">
                  <a:latin typeface="Arial" charset="0"/>
                </a:rPr>
                <a:t>f </a:t>
              </a:r>
              <a:r>
                <a:rPr lang="en-US" b="1" baseline="30000" dirty="0">
                  <a:latin typeface="Arial" charset="0"/>
                </a:rPr>
                <a:t>-1</a:t>
              </a:r>
              <a:r>
                <a:rPr lang="en-US" b="1" dirty="0">
                  <a:latin typeface="Arial" charset="0"/>
                </a:rPr>
                <a:t>(</a:t>
              </a:r>
              <a:r>
                <a:rPr lang="en-US" b="1" i="1" dirty="0">
                  <a:latin typeface="Arial" charset="0"/>
                </a:rPr>
                <a:t>x</a:t>
              </a:r>
              <a:r>
                <a:rPr lang="en-US" b="1" dirty="0">
                  <a:latin typeface="Arial" charset="0"/>
                </a:rPr>
                <a:t>)</a:t>
              </a:r>
            </a:p>
          </p:txBody>
        </p:sp>
      </p:grp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467544" y="44624"/>
            <a:ext cx="8229600" cy="4926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Finding the Inverse function</a:t>
            </a: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FC7C692F-AD85-41AF-9475-2835A1FDCD74}"/>
              </a:ext>
            </a:extLst>
          </p:cNvPr>
          <p:cNvSpPr/>
          <p:nvPr/>
        </p:nvSpPr>
        <p:spPr>
          <a:xfrm>
            <a:off x="807720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5FD87381-5B35-462E-9B29-28B997BDB64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</TotalTime>
  <Words>1427</Words>
  <Application>Microsoft Office PowerPoint</Application>
  <PresentationFormat>On-screen Show (4:3)</PresentationFormat>
  <Paragraphs>243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Cambria Math</vt:lpstr>
      <vt:lpstr>Comic Sans MS</vt:lpstr>
      <vt:lpstr>Times New Roman</vt:lpstr>
      <vt:lpstr>Wingdings 2</vt:lpstr>
      <vt:lpstr>Theme1</vt:lpstr>
      <vt:lpstr>Identity function  and  Inverse of a function</vt:lpstr>
      <vt:lpstr>Identity function</vt:lpstr>
      <vt:lpstr>Inverse function</vt:lpstr>
      <vt:lpstr>Inverse function</vt:lpstr>
      <vt:lpstr>Inverse function</vt:lpstr>
      <vt:lpstr>Inverse function</vt:lpstr>
      <vt:lpstr>Inverse function</vt:lpstr>
      <vt:lpstr>Inverse function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</cp:revision>
  <dcterms:created xsi:type="dcterms:W3CDTF">2020-03-30T18:01:07Z</dcterms:created>
  <dcterms:modified xsi:type="dcterms:W3CDTF">2020-07-01T08:50:16Z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