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6" r:id="rId3"/>
    <p:sldId id="292" r:id="rId4"/>
    <p:sldId id="277" r:id="rId5"/>
    <p:sldId id="279" r:id="rId6"/>
    <p:sldId id="293" r:id="rId7"/>
    <p:sldId id="280" r:id="rId8"/>
    <p:sldId id="281" r:id="rId9"/>
    <p:sldId id="294" r:id="rId10"/>
    <p:sldId id="282" r:id="rId11"/>
    <p:sldId id="283" r:id="rId12"/>
    <p:sldId id="295" r:id="rId13"/>
    <p:sldId id="284" r:id="rId14"/>
    <p:sldId id="285" r:id="rId15"/>
    <p:sldId id="299" r:id="rId16"/>
    <p:sldId id="286" r:id="rId17"/>
    <p:sldId id="287" r:id="rId18"/>
    <p:sldId id="288" r:id="rId19"/>
    <p:sldId id="289" r:id="rId20"/>
    <p:sldId id="290" r:id="rId21"/>
    <p:sldId id="291" r:id="rId22"/>
    <p:sldId id="298" r:id="rId2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8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852B56-9EDA-433D-8696-254A2F680132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144267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814659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406216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483289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716169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68834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9640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36460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55131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5355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6674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508346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77607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94068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A4014-90B4-4497-AE8A-0EC95DB444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70443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24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03504" y="6484958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D25A0B3-DB5E-468E-B7CC-6E23E87BBA3E}"/>
              </a:ext>
            </a:extLst>
          </p:cNvPr>
          <p:cNvSpPr/>
          <p:nvPr userDrawn="1"/>
        </p:nvSpPr>
        <p:spPr>
          <a:xfrm>
            <a:off x="603504" y="6484958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45A2AA-D470-4BDD-A881-915AD4F91552}"/>
              </a:ext>
            </a:extLst>
          </p:cNvPr>
          <p:cNvSpPr/>
          <p:nvPr userDrawn="1"/>
        </p:nvSpPr>
        <p:spPr>
          <a:xfrm>
            <a:off x="603504" y="6484958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7/24/2023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27B7E0E-1CF7-4187-BFDD-A246107BCDE4}"/>
              </a:ext>
            </a:extLst>
          </p:cNvPr>
          <p:cNvSpPr/>
          <p:nvPr userDrawn="1"/>
        </p:nvSpPr>
        <p:spPr>
          <a:xfrm>
            <a:off x="603504" y="6484958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13" Type="http://schemas.openxmlformats.org/officeDocument/2006/relationships/image" Target="../media/image21.png"/><Relationship Id="rId3" Type="http://schemas.openxmlformats.org/officeDocument/2006/relationships/image" Target="../media/image14.png"/><Relationship Id="rId7" Type="http://schemas.openxmlformats.org/officeDocument/2006/relationships/image" Target="../media/image150.png"/><Relationship Id="rId12" Type="http://schemas.openxmlformats.org/officeDocument/2006/relationships/image" Target="../media/image2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19.png"/><Relationship Id="rId5" Type="http://schemas.openxmlformats.org/officeDocument/2006/relationships/image" Target="../media/image16.png"/><Relationship Id="rId10" Type="http://schemas.openxmlformats.org/officeDocument/2006/relationships/image" Target="../media/image18.png"/><Relationship Id="rId4" Type="http://schemas.openxmlformats.org/officeDocument/2006/relationships/image" Target="../media/image15.png"/><Relationship Id="rId9" Type="http://schemas.openxmlformats.org/officeDocument/2006/relationships/image" Target="../media/image170.png"/><Relationship Id="rId1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24 July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Transforming functions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609600" y="3200400"/>
            <a:ext cx="7696200" cy="1828800"/>
          </a:xfrm>
        </p:spPr>
        <p:txBody>
          <a:bodyPr>
            <a:normAutofit lnSpcReduction="10000"/>
          </a:bodyPr>
          <a:lstStyle/>
          <a:p>
            <a:pPr marL="2743200" indent="-2743200" algn="l"/>
            <a:r>
              <a:rPr lang="en-US" dirty="0"/>
              <a:t>LO: </a:t>
            </a:r>
            <a:r>
              <a:rPr lang="en-US"/>
              <a:t>To perform </a:t>
            </a:r>
            <a:r>
              <a:rPr lang="en-US" dirty="0"/>
              <a:t>the following transformations:</a:t>
            </a:r>
          </a:p>
          <a:p>
            <a:pPr marL="1090613" indent="-457200" algn="l">
              <a:buFontTx/>
              <a:buChar char="-"/>
            </a:pPr>
            <a:r>
              <a:rPr lang="en-US" dirty="0"/>
              <a:t>Translations: Horizontal and vertical</a:t>
            </a:r>
          </a:p>
          <a:p>
            <a:pPr marL="1090613" indent="-457200" algn="l">
              <a:buFontTx/>
              <a:buChar char="-"/>
            </a:pPr>
            <a:r>
              <a:rPr lang="en-US" dirty="0"/>
              <a:t>Reflections in both axes</a:t>
            </a:r>
          </a:p>
          <a:p>
            <a:pPr marL="1090613" indent="-457200" algn="l">
              <a:buFontTx/>
              <a:buChar char="-"/>
            </a:pPr>
            <a:r>
              <a:rPr lang="en-US" dirty="0"/>
              <a:t>Horizontal Stretch and vertical stretch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CC98B44E-E3D0-4DCB-8CC1-6C62D2C806C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78D335F0-BCDE-4A98-AE30-2C5D6866227A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217488" y="1484313"/>
            <a:ext cx="3152775" cy="4519612"/>
            <a:chOff x="113" y="981"/>
            <a:chExt cx="1986" cy="2847"/>
          </a:xfrm>
        </p:grpSpPr>
        <p:sp>
          <p:nvSpPr>
            <p:cNvPr id="10482" name="Rectangle 3"/>
            <p:cNvSpPr>
              <a:spLocks noChangeArrowheads="1"/>
            </p:cNvSpPr>
            <p:nvPr/>
          </p:nvSpPr>
          <p:spPr bwMode="auto">
            <a:xfrm>
              <a:off x="113" y="981"/>
              <a:ext cx="1986" cy="2847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83" name="Rectangle 4"/>
            <p:cNvSpPr>
              <a:spLocks noChangeArrowheads="1"/>
            </p:cNvSpPr>
            <p:nvPr/>
          </p:nvSpPr>
          <p:spPr bwMode="auto">
            <a:xfrm>
              <a:off x="226" y="1094"/>
              <a:ext cx="1760" cy="26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244" name="Line 222"/>
          <p:cNvSpPr>
            <a:spLocks noChangeShapeType="1"/>
          </p:cNvSpPr>
          <p:nvPr/>
        </p:nvSpPr>
        <p:spPr bwMode="auto">
          <a:xfrm>
            <a:off x="381000" y="3741738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5" name="Text Box 223"/>
          <p:cNvSpPr txBox="1">
            <a:spLocks noChangeArrowheads="1"/>
          </p:cNvSpPr>
          <p:nvPr/>
        </p:nvSpPr>
        <p:spPr bwMode="auto">
          <a:xfrm>
            <a:off x="2863850" y="3732213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46" name="Line 224"/>
          <p:cNvSpPr>
            <a:spLocks noChangeShapeType="1"/>
          </p:cNvSpPr>
          <p:nvPr/>
        </p:nvSpPr>
        <p:spPr bwMode="auto">
          <a:xfrm>
            <a:off x="1790700" y="1684338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466725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>
                <a:solidFill>
                  <a:schemeClr val="tx2"/>
                </a:solidFill>
              </a:rPr>
              <a:t>Reflections</a:t>
            </a:r>
            <a:endParaRPr lang="en-GB" altLang="en-US" sz="28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3492500" y="1458913"/>
            <a:ext cx="35702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is the graph of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4804" name="Text Box 228"/>
          <p:cNvSpPr txBox="1">
            <a:spLocks noChangeArrowheads="1"/>
          </p:cNvSpPr>
          <p:nvPr/>
        </p:nvSpPr>
        <p:spPr bwMode="auto">
          <a:xfrm>
            <a:off x="4645025" y="2032000"/>
            <a:ext cx="29924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do you notice?</a:t>
            </a:r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250825" y="92710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 is 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53" name="Text Box 231"/>
          <p:cNvSpPr txBox="1">
            <a:spLocks noChangeArrowheads="1"/>
          </p:cNvSpPr>
          <p:nvPr/>
        </p:nvSpPr>
        <p:spPr bwMode="auto">
          <a:xfrm>
            <a:off x="1476375" y="1560513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" name="Group 232"/>
          <p:cNvGrpSpPr>
            <a:grpSpLocks/>
          </p:cNvGrpSpPr>
          <p:nvPr/>
        </p:nvGrpSpPr>
        <p:grpSpPr bwMode="auto">
          <a:xfrm>
            <a:off x="3613087" y="4162226"/>
            <a:ext cx="5422900" cy="1145271"/>
            <a:chOff x="2208" y="3120"/>
            <a:chExt cx="3416" cy="720"/>
          </a:xfrm>
        </p:grpSpPr>
        <p:sp>
          <p:nvSpPr>
            <p:cNvPr id="664809" name="Rectangle 233"/>
            <p:cNvSpPr>
              <a:spLocks noChangeArrowheads="1"/>
            </p:cNvSpPr>
            <p:nvPr/>
          </p:nvSpPr>
          <p:spPr bwMode="auto">
            <a:xfrm>
              <a:off x="2208" y="3120"/>
              <a:ext cx="3408" cy="7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260" name="Text Box 235"/>
            <p:cNvSpPr txBox="1">
              <a:spLocks noChangeArrowheads="1"/>
            </p:cNvSpPr>
            <p:nvPr/>
          </p:nvSpPr>
          <p:spPr bwMode="auto">
            <a:xfrm>
              <a:off x="2216" y="3120"/>
              <a:ext cx="3408" cy="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The graph of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– 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f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is the reflection of the graph </a:t>
              </a:r>
              <a:r>
                <a:rPr kumimoji="0" lang="en-GB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f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in the x-axis.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64817" name="Text Box 241"/>
          <p:cNvSpPr txBox="1">
            <a:spLocks noChangeArrowheads="1"/>
          </p:cNvSpPr>
          <p:nvPr/>
        </p:nvSpPr>
        <p:spPr bwMode="auto">
          <a:xfrm>
            <a:off x="3613087" y="2921853"/>
            <a:ext cx="50609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has been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reflected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over the x-axis.</a:t>
            </a:r>
          </a:p>
        </p:txBody>
      </p:sp>
      <p:sp>
        <p:nvSpPr>
          <p:cNvPr id="5" name="Freeform 4"/>
          <p:cNvSpPr/>
          <p:nvPr/>
        </p:nvSpPr>
        <p:spPr>
          <a:xfrm>
            <a:off x="1332411" y="1915886"/>
            <a:ext cx="1811383" cy="3884023"/>
          </a:xfrm>
          <a:custGeom>
            <a:avLst/>
            <a:gdLst>
              <a:gd name="connsiteX0" fmla="*/ 0 w 1811383"/>
              <a:gd name="connsiteY0" fmla="*/ 3884023 h 3884023"/>
              <a:gd name="connsiteX1" fmla="*/ 470263 w 1811383"/>
              <a:gd name="connsiteY1" fmla="*/ 1828800 h 3884023"/>
              <a:gd name="connsiteX2" fmla="*/ 687978 w 1811383"/>
              <a:gd name="connsiteY2" fmla="*/ 1375954 h 3884023"/>
              <a:gd name="connsiteX3" fmla="*/ 914400 w 1811383"/>
              <a:gd name="connsiteY3" fmla="*/ 1828800 h 3884023"/>
              <a:gd name="connsiteX4" fmla="*/ 1140823 w 1811383"/>
              <a:gd name="connsiteY4" fmla="*/ 2290354 h 3884023"/>
              <a:gd name="connsiteX5" fmla="*/ 1375955 w 1811383"/>
              <a:gd name="connsiteY5" fmla="*/ 1828800 h 3884023"/>
              <a:gd name="connsiteX6" fmla="*/ 1811383 w 1811383"/>
              <a:gd name="connsiteY6" fmla="*/ 0 h 3884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1383" h="3884023">
                <a:moveTo>
                  <a:pt x="0" y="3884023"/>
                </a:moveTo>
                <a:cubicBezTo>
                  <a:pt x="177800" y="3065417"/>
                  <a:pt x="355600" y="2246811"/>
                  <a:pt x="470263" y="1828800"/>
                </a:cubicBezTo>
                <a:cubicBezTo>
                  <a:pt x="584926" y="1410789"/>
                  <a:pt x="613955" y="1375954"/>
                  <a:pt x="687978" y="1375954"/>
                </a:cubicBezTo>
                <a:cubicBezTo>
                  <a:pt x="762001" y="1375954"/>
                  <a:pt x="838926" y="1676400"/>
                  <a:pt x="914400" y="1828800"/>
                </a:cubicBezTo>
                <a:cubicBezTo>
                  <a:pt x="989874" y="1981200"/>
                  <a:pt x="1063897" y="2290354"/>
                  <a:pt x="1140823" y="2290354"/>
                </a:cubicBezTo>
                <a:cubicBezTo>
                  <a:pt x="1217749" y="2290354"/>
                  <a:pt x="1264195" y="2210526"/>
                  <a:pt x="1375955" y="1828800"/>
                </a:cubicBezTo>
                <a:cubicBezTo>
                  <a:pt x="1487715" y="1447074"/>
                  <a:pt x="1649549" y="723537"/>
                  <a:pt x="1811383" y="0"/>
                </a:cubicBezTo>
              </a:path>
            </a:pathLst>
          </a:cu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2479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>
            <a:off x="27051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>
            <a:off x="31623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>
            <a:off x="1332411" y="1695450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/>
          <p:nvPr/>
        </p:nvCxnSpPr>
        <p:spPr>
          <a:xfrm>
            <a:off x="876300" y="1674813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>
            <a:off x="4191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>
            <a:off x="419100" y="32861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>
            <a:off x="419100" y="28273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419100" y="23701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>
            <a:off x="431800" y="19129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431800" y="41989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431800" y="46561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431800" y="51133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>
            <a:off x="409575" y="55705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73338" y="3691108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1" name="Rectangle 270"/>
          <p:cNvSpPr/>
          <p:nvPr/>
        </p:nvSpPr>
        <p:spPr>
          <a:xfrm>
            <a:off x="1558989" y="3109669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1162050" y="3685551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3" name="Rectangle 272"/>
          <p:cNvSpPr/>
          <p:nvPr/>
        </p:nvSpPr>
        <p:spPr>
          <a:xfrm>
            <a:off x="1533543" y="3990977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2520949" y="3683965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695325" y="3701429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1547876" y="2672934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1547876" y="2225280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8" name="Rectangle 277"/>
          <p:cNvSpPr/>
          <p:nvPr/>
        </p:nvSpPr>
        <p:spPr>
          <a:xfrm>
            <a:off x="1527549" y="1730145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1524000" y="4429125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0" name="Rectangle 279"/>
          <p:cNvSpPr/>
          <p:nvPr/>
        </p:nvSpPr>
        <p:spPr>
          <a:xfrm>
            <a:off x="1524000" y="4899611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-3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1" name="Rectangle 280"/>
          <p:cNvSpPr/>
          <p:nvPr/>
        </p:nvSpPr>
        <p:spPr>
          <a:xfrm>
            <a:off x="1519762" y="5347077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-4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58057" y="4239709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85826" y="2462651"/>
            <a:ext cx="686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f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1351128" y="1678675"/>
            <a:ext cx="1815153" cy="3903259"/>
          </a:xfrm>
          <a:custGeom>
            <a:avLst/>
            <a:gdLst>
              <a:gd name="connsiteX0" fmla="*/ 0 w 1815153"/>
              <a:gd name="connsiteY0" fmla="*/ 0 h 3903259"/>
              <a:gd name="connsiteX1" fmla="*/ 436729 w 1815153"/>
              <a:gd name="connsiteY1" fmla="*/ 2060812 h 3903259"/>
              <a:gd name="connsiteX2" fmla="*/ 682388 w 1815153"/>
              <a:gd name="connsiteY2" fmla="*/ 2538483 h 3903259"/>
              <a:gd name="connsiteX3" fmla="*/ 914400 w 1815153"/>
              <a:gd name="connsiteY3" fmla="*/ 2060812 h 3903259"/>
              <a:gd name="connsiteX4" fmla="*/ 1119117 w 1815153"/>
              <a:gd name="connsiteY4" fmla="*/ 1610435 h 3903259"/>
              <a:gd name="connsiteX5" fmla="*/ 1351129 w 1815153"/>
              <a:gd name="connsiteY5" fmla="*/ 2060812 h 3903259"/>
              <a:gd name="connsiteX6" fmla="*/ 1815153 w 1815153"/>
              <a:gd name="connsiteY6" fmla="*/ 3903259 h 3903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5153" h="3903259">
                <a:moveTo>
                  <a:pt x="0" y="0"/>
                </a:moveTo>
                <a:cubicBezTo>
                  <a:pt x="161499" y="818866"/>
                  <a:pt x="322998" y="1637732"/>
                  <a:pt x="436729" y="2060812"/>
                </a:cubicBezTo>
                <a:cubicBezTo>
                  <a:pt x="550460" y="2483892"/>
                  <a:pt x="602776" y="2538483"/>
                  <a:pt x="682388" y="2538483"/>
                </a:cubicBezTo>
                <a:cubicBezTo>
                  <a:pt x="762000" y="2538483"/>
                  <a:pt x="841612" y="2215487"/>
                  <a:pt x="914400" y="2060812"/>
                </a:cubicBezTo>
                <a:cubicBezTo>
                  <a:pt x="987188" y="1906137"/>
                  <a:pt x="1046329" y="1610435"/>
                  <a:pt x="1119117" y="1610435"/>
                </a:cubicBezTo>
                <a:cubicBezTo>
                  <a:pt x="1191905" y="1610435"/>
                  <a:pt x="1235123" y="1678675"/>
                  <a:pt x="1351129" y="2060812"/>
                </a:cubicBezTo>
                <a:cubicBezTo>
                  <a:pt x="1467135" y="2442949"/>
                  <a:pt x="1641144" y="3173104"/>
                  <a:pt x="1815153" y="3903259"/>
                </a:cubicBezTo>
              </a:path>
            </a:pathLst>
          </a:cu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tangle 46">
            <a:hlinkClick r:id="rId3"/>
            <a:extLst>
              <a:ext uri="{FF2B5EF4-FFF2-40B4-BE49-F238E27FC236}">
                <a16:creationId xmlns:a16="http://schemas.microsoft.com/office/drawing/2014/main" id="{5F9190EC-548A-4B3E-B40C-97B53EBF6E4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hlinkClick r:id="rId3"/>
            <a:extLst>
              <a:ext uri="{FF2B5EF4-FFF2-40B4-BE49-F238E27FC236}">
                <a16:creationId xmlns:a16="http://schemas.microsoft.com/office/drawing/2014/main" id="{93660279-E252-4101-999C-6098DC97201C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84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664804" grpId="0" animBg="1"/>
      <p:bldP spid="664817" grpId="0"/>
      <p:bldP spid="5" grpId="0" animBg="1"/>
      <p:bldP spid="16" grpId="0"/>
      <p:bldP spid="17" grpId="0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217488" y="1484313"/>
            <a:ext cx="3152775" cy="4519612"/>
            <a:chOff x="113" y="981"/>
            <a:chExt cx="1986" cy="2847"/>
          </a:xfrm>
        </p:grpSpPr>
        <p:sp>
          <p:nvSpPr>
            <p:cNvPr id="10482" name="Rectangle 3"/>
            <p:cNvSpPr>
              <a:spLocks noChangeArrowheads="1"/>
            </p:cNvSpPr>
            <p:nvPr/>
          </p:nvSpPr>
          <p:spPr bwMode="auto">
            <a:xfrm>
              <a:off x="113" y="981"/>
              <a:ext cx="1986" cy="2847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83" name="Rectangle 4"/>
            <p:cNvSpPr>
              <a:spLocks noChangeArrowheads="1"/>
            </p:cNvSpPr>
            <p:nvPr/>
          </p:nvSpPr>
          <p:spPr bwMode="auto">
            <a:xfrm>
              <a:off x="226" y="1094"/>
              <a:ext cx="1760" cy="26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244" name="Line 222"/>
          <p:cNvSpPr>
            <a:spLocks noChangeShapeType="1"/>
          </p:cNvSpPr>
          <p:nvPr/>
        </p:nvSpPr>
        <p:spPr bwMode="auto">
          <a:xfrm>
            <a:off x="381000" y="3741738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5" name="Text Box 223"/>
          <p:cNvSpPr txBox="1">
            <a:spLocks noChangeArrowheads="1"/>
          </p:cNvSpPr>
          <p:nvPr/>
        </p:nvSpPr>
        <p:spPr bwMode="auto">
          <a:xfrm>
            <a:off x="2863850" y="3732213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46" name="Line 224"/>
          <p:cNvSpPr>
            <a:spLocks noChangeShapeType="1"/>
          </p:cNvSpPr>
          <p:nvPr/>
        </p:nvSpPr>
        <p:spPr bwMode="auto">
          <a:xfrm>
            <a:off x="1790700" y="1684338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466725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>
                <a:solidFill>
                  <a:schemeClr val="tx2"/>
                </a:solidFill>
              </a:rPr>
              <a:t>Reflections</a:t>
            </a:r>
            <a:endParaRPr lang="en-GB" altLang="en-US" sz="28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3492500" y="1458913"/>
            <a:ext cx="37401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is the graph of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64804" name="Text Box 228"/>
          <p:cNvSpPr txBox="1">
            <a:spLocks noChangeArrowheads="1"/>
          </p:cNvSpPr>
          <p:nvPr/>
        </p:nvSpPr>
        <p:spPr bwMode="auto">
          <a:xfrm>
            <a:off x="4645025" y="2032000"/>
            <a:ext cx="29924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do you notice?</a:t>
            </a:r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250825" y="92710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 is 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53" name="Text Box 231"/>
          <p:cNvSpPr txBox="1">
            <a:spLocks noChangeArrowheads="1"/>
          </p:cNvSpPr>
          <p:nvPr/>
        </p:nvSpPr>
        <p:spPr bwMode="auto">
          <a:xfrm>
            <a:off x="1476375" y="1560513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" name="Group 232"/>
          <p:cNvGrpSpPr>
            <a:grpSpLocks/>
          </p:cNvGrpSpPr>
          <p:nvPr/>
        </p:nvGrpSpPr>
        <p:grpSpPr bwMode="auto">
          <a:xfrm>
            <a:off x="3561851" y="4483152"/>
            <a:ext cx="5422900" cy="1087386"/>
            <a:chOff x="2208" y="3120"/>
            <a:chExt cx="3416" cy="720"/>
          </a:xfrm>
        </p:grpSpPr>
        <p:sp>
          <p:nvSpPr>
            <p:cNvPr id="664809" name="Rectangle 233"/>
            <p:cNvSpPr>
              <a:spLocks noChangeArrowheads="1"/>
            </p:cNvSpPr>
            <p:nvPr/>
          </p:nvSpPr>
          <p:spPr bwMode="auto">
            <a:xfrm>
              <a:off x="2208" y="3120"/>
              <a:ext cx="3408" cy="7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260" name="Text Box 235"/>
            <p:cNvSpPr txBox="1">
              <a:spLocks noChangeArrowheads="1"/>
            </p:cNvSpPr>
            <p:nvPr/>
          </p:nvSpPr>
          <p:spPr bwMode="auto">
            <a:xfrm>
              <a:off x="2216" y="3120"/>
              <a:ext cx="340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The graph of 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f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– 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is the reflection of the  graph </a:t>
              </a:r>
              <a:r>
                <a:rPr kumimoji="0" lang="en-GB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f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in the y-axis.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64817" name="Text Box 241"/>
          <p:cNvSpPr txBox="1">
            <a:spLocks noChangeArrowheads="1"/>
          </p:cNvSpPr>
          <p:nvPr/>
        </p:nvSpPr>
        <p:spPr bwMode="auto">
          <a:xfrm>
            <a:off x="3631889" y="3084965"/>
            <a:ext cx="50609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has been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reflected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over the y-axis.</a:t>
            </a:r>
          </a:p>
        </p:txBody>
      </p:sp>
      <p:sp>
        <p:nvSpPr>
          <p:cNvPr id="5" name="Freeform 4"/>
          <p:cNvSpPr/>
          <p:nvPr/>
        </p:nvSpPr>
        <p:spPr>
          <a:xfrm>
            <a:off x="1332411" y="1915886"/>
            <a:ext cx="1811383" cy="3884023"/>
          </a:xfrm>
          <a:custGeom>
            <a:avLst/>
            <a:gdLst>
              <a:gd name="connsiteX0" fmla="*/ 0 w 1811383"/>
              <a:gd name="connsiteY0" fmla="*/ 3884023 h 3884023"/>
              <a:gd name="connsiteX1" fmla="*/ 470263 w 1811383"/>
              <a:gd name="connsiteY1" fmla="*/ 1828800 h 3884023"/>
              <a:gd name="connsiteX2" fmla="*/ 687978 w 1811383"/>
              <a:gd name="connsiteY2" fmla="*/ 1375954 h 3884023"/>
              <a:gd name="connsiteX3" fmla="*/ 914400 w 1811383"/>
              <a:gd name="connsiteY3" fmla="*/ 1828800 h 3884023"/>
              <a:gd name="connsiteX4" fmla="*/ 1140823 w 1811383"/>
              <a:gd name="connsiteY4" fmla="*/ 2290354 h 3884023"/>
              <a:gd name="connsiteX5" fmla="*/ 1375955 w 1811383"/>
              <a:gd name="connsiteY5" fmla="*/ 1828800 h 3884023"/>
              <a:gd name="connsiteX6" fmla="*/ 1811383 w 1811383"/>
              <a:gd name="connsiteY6" fmla="*/ 0 h 3884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1383" h="3884023">
                <a:moveTo>
                  <a:pt x="0" y="3884023"/>
                </a:moveTo>
                <a:cubicBezTo>
                  <a:pt x="177800" y="3065417"/>
                  <a:pt x="355600" y="2246811"/>
                  <a:pt x="470263" y="1828800"/>
                </a:cubicBezTo>
                <a:cubicBezTo>
                  <a:pt x="584926" y="1410789"/>
                  <a:pt x="613955" y="1375954"/>
                  <a:pt x="687978" y="1375954"/>
                </a:cubicBezTo>
                <a:cubicBezTo>
                  <a:pt x="762001" y="1375954"/>
                  <a:pt x="838926" y="1676400"/>
                  <a:pt x="914400" y="1828800"/>
                </a:cubicBezTo>
                <a:cubicBezTo>
                  <a:pt x="989874" y="1981200"/>
                  <a:pt x="1063897" y="2290354"/>
                  <a:pt x="1140823" y="2290354"/>
                </a:cubicBezTo>
                <a:cubicBezTo>
                  <a:pt x="1217749" y="2290354"/>
                  <a:pt x="1264195" y="2210526"/>
                  <a:pt x="1375955" y="1828800"/>
                </a:cubicBezTo>
                <a:cubicBezTo>
                  <a:pt x="1487715" y="1447074"/>
                  <a:pt x="1649549" y="723537"/>
                  <a:pt x="1811383" y="0"/>
                </a:cubicBezTo>
              </a:path>
            </a:pathLst>
          </a:cu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2479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>
            <a:off x="27051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>
            <a:off x="31623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>
            <a:off x="1332411" y="1695450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/>
          <p:nvPr/>
        </p:nvCxnSpPr>
        <p:spPr>
          <a:xfrm>
            <a:off x="876300" y="1674813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>
            <a:off x="4191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>
            <a:off x="419100" y="32861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>
            <a:off x="419100" y="28273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419100" y="23701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>
            <a:off x="431800" y="19129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431800" y="41989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431800" y="46561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431800" y="51133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>
            <a:off x="409575" y="55705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73338" y="3691108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1" name="Rectangle 270"/>
          <p:cNvSpPr/>
          <p:nvPr/>
        </p:nvSpPr>
        <p:spPr>
          <a:xfrm>
            <a:off x="1558989" y="3109669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1162050" y="3685551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3" name="Rectangle 272"/>
          <p:cNvSpPr/>
          <p:nvPr/>
        </p:nvSpPr>
        <p:spPr>
          <a:xfrm>
            <a:off x="1533543" y="3990977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2520949" y="3683965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695325" y="3701429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1547876" y="2672934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1547876" y="2225280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8" name="Rectangle 277"/>
          <p:cNvSpPr/>
          <p:nvPr/>
        </p:nvSpPr>
        <p:spPr>
          <a:xfrm>
            <a:off x="1527549" y="1730145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1524000" y="4429125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0" name="Rectangle 279"/>
          <p:cNvSpPr/>
          <p:nvPr/>
        </p:nvSpPr>
        <p:spPr>
          <a:xfrm>
            <a:off x="1524000" y="4899611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-3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1" name="Rectangle 280"/>
          <p:cNvSpPr/>
          <p:nvPr/>
        </p:nvSpPr>
        <p:spPr>
          <a:xfrm>
            <a:off x="1519762" y="5347077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-4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09874" y="2381306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6481" y="2439989"/>
            <a:ext cx="720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423081" y="1924334"/>
            <a:ext cx="1828800" cy="3875965"/>
          </a:xfrm>
          <a:custGeom>
            <a:avLst/>
            <a:gdLst>
              <a:gd name="connsiteX0" fmla="*/ 1828800 w 1828800"/>
              <a:gd name="connsiteY0" fmla="*/ 3875965 h 3875965"/>
              <a:gd name="connsiteX1" fmla="*/ 1364776 w 1828800"/>
              <a:gd name="connsiteY1" fmla="*/ 1815153 h 3875965"/>
              <a:gd name="connsiteX2" fmla="*/ 1160059 w 1828800"/>
              <a:gd name="connsiteY2" fmla="*/ 1378424 h 3875965"/>
              <a:gd name="connsiteX3" fmla="*/ 914400 w 1828800"/>
              <a:gd name="connsiteY3" fmla="*/ 1815153 h 3875965"/>
              <a:gd name="connsiteX4" fmla="*/ 696035 w 1828800"/>
              <a:gd name="connsiteY4" fmla="*/ 2292824 h 3875965"/>
              <a:gd name="connsiteX5" fmla="*/ 464023 w 1828800"/>
              <a:gd name="connsiteY5" fmla="*/ 1815153 h 3875965"/>
              <a:gd name="connsiteX6" fmla="*/ 0 w 1828800"/>
              <a:gd name="connsiteY6" fmla="*/ 0 h 3875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8800" h="3875965">
                <a:moveTo>
                  <a:pt x="1828800" y="3875965"/>
                </a:moveTo>
                <a:cubicBezTo>
                  <a:pt x="1652516" y="3053687"/>
                  <a:pt x="1476233" y="2231410"/>
                  <a:pt x="1364776" y="1815153"/>
                </a:cubicBezTo>
                <a:cubicBezTo>
                  <a:pt x="1253319" y="1398896"/>
                  <a:pt x="1235122" y="1378424"/>
                  <a:pt x="1160059" y="1378424"/>
                </a:cubicBezTo>
                <a:cubicBezTo>
                  <a:pt x="1084996" y="1378424"/>
                  <a:pt x="991737" y="1662753"/>
                  <a:pt x="914400" y="1815153"/>
                </a:cubicBezTo>
                <a:cubicBezTo>
                  <a:pt x="837063" y="1967553"/>
                  <a:pt x="771098" y="2292824"/>
                  <a:pt x="696035" y="2292824"/>
                </a:cubicBezTo>
                <a:cubicBezTo>
                  <a:pt x="620972" y="2292824"/>
                  <a:pt x="580029" y="2197290"/>
                  <a:pt x="464023" y="1815153"/>
                </a:cubicBezTo>
                <a:cubicBezTo>
                  <a:pt x="348017" y="1433016"/>
                  <a:pt x="174008" y="716508"/>
                  <a:pt x="0" y="0"/>
                </a:cubicBezTo>
              </a:path>
            </a:pathLst>
          </a:cu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tangle 46">
            <a:hlinkClick r:id="rId3"/>
            <a:extLst>
              <a:ext uri="{FF2B5EF4-FFF2-40B4-BE49-F238E27FC236}">
                <a16:creationId xmlns:a16="http://schemas.microsoft.com/office/drawing/2014/main" id="{95D6CB7E-61A8-47F3-AE21-38A46C89ECE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hlinkClick r:id="rId3"/>
            <a:extLst>
              <a:ext uri="{FF2B5EF4-FFF2-40B4-BE49-F238E27FC236}">
                <a16:creationId xmlns:a16="http://schemas.microsoft.com/office/drawing/2014/main" id="{E0BED7BB-F60A-4A23-8542-351273DA02F8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45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664804" grpId="0" animBg="1"/>
      <p:bldP spid="664817" grpId="0"/>
      <p:bldP spid="5" grpId="0" animBg="1"/>
      <p:bldP spid="16" grpId="0"/>
      <p:bldP spid="17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>
            <a:extLst>
              <a:ext uri="{FF2B5EF4-FFF2-40B4-BE49-F238E27FC236}">
                <a16:creationId xmlns:a16="http://schemas.microsoft.com/office/drawing/2014/main" id="{22839F41-1176-9E4A-5468-0FF3EAD56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2836" y="3696158"/>
            <a:ext cx="2830562" cy="164592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338D0EA6-DE7D-064A-98DB-551EE67AAB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154" y="3758842"/>
            <a:ext cx="2856468" cy="164592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D3E2184-E802-490C-A947-F8AE2F74D2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0855" y="1087254"/>
            <a:ext cx="2841046" cy="16459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2C6BCD7-E32E-4876-5513-7DDF1A6185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4571" y="1095632"/>
            <a:ext cx="2867087" cy="16459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97AEAC9-75AF-FA90-A8AC-41A2D56C28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7868" y="1095632"/>
            <a:ext cx="2823065" cy="1645920"/>
          </a:xfrm>
          <a:prstGeom prst="rect">
            <a:avLst/>
          </a:prstGeom>
        </p:spPr>
      </p:pic>
      <p:sp>
        <p:nvSpPr>
          <p:cNvPr id="8" name="Text Box 227"/>
          <p:cNvSpPr txBox="1">
            <a:spLocks noChangeArrowheads="1"/>
          </p:cNvSpPr>
          <p:nvPr/>
        </p:nvSpPr>
        <p:spPr bwMode="auto">
          <a:xfrm>
            <a:off x="599447" y="491252"/>
            <a:ext cx="1414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 Box 227"/>
          <p:cNvSpPr txBox="1">
            <a:spLocks noChangeArrowheads="1"/>
          </p:cNvSpPr>
          <p:nvPr/>
        </p:nvSpPr>
        <p:spPr bwMode="auto">
          <a:xfrm>
            <a:off x="3134570" y="495362"/>
            <a:ext cx="18260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2(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227"/>
              <p:cNvSpPr txBox="1">
                <a:spLocks noChangeArrowheads="1"/>
              </p:cNvSpPr>
              <p:nvPr/>
            </p:nvSpPr>
            <p:spPr bwMode="auto">
              <a:xfrm>
                <a:off x="6239468" y="383981"/>
                <a:ext cx="1765227" cy="613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Arial" panose="020B0604020202020204" pitchFamily="34" charset="0"/>
                  </a:rPr>
                  <a:t>y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2B2B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2B2B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1</m:t>
                        </m:r>
                      </m:num>
                      <m:den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2B2B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(</a:t>
                </a:r>
                <a:r>
                  <a:rPr kumimoji="0" lang="en-US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Arial" panose="020B0604020202020204" pitchFamily="34" charset="0"/>
                  </a:rPr>
                  <a:t>x</a:t>
                </a:r>
                <a:r>
                  <a:rPr kumimoji="0" lang="en-US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Arial" panose="020B0604020202020204" pitchFamily="34" charset="0"/>
                  </a:rPr>
                  <a:t>2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– 1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)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 Box 2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39468" y="383981"/>
                <a:ext cx="1765227" cy="613886"/>
              </a:xfrm>
              <a:prstGeom prst="rect">
                <a:avLst/>
              </a:prstGeom>
              <a:blipFill rotWithShape="0">
                <a:blip r:embed="rId7"/>
                <a:stretch>
                  <a:fillRect l="-5536" r="-4152" b="-89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227"/>
          <p:cNvSpPr txBox="1">
            <a:spLocks noChangeArrowheads="1"/>
          </p:cNvSpPr>
          <p:nvPr/>
        </p:nvSpPr>
        <p:spPr bwMode="auto">
          <a:xfrm>
            <a:off x="5661099" y="3140862"/>
            <a:ext cx="18838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(2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304800" y="0"/>
            <a:ext cx="8229600" cy="652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Use your GDC to sketch the following graphs:</a:t>
            </a:r>
            <a:endParaRPr kumimoji="0" lang="en-GB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25398" y="5586135"/>
            <a:ext cx="381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Compare your functions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90556" y="537312"/>
            <a:ext cx="5191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855501" y="522878"/>
            <a:ext cx="11291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779025" y="476619"/>
            <a:ext cx="15422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2(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))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704622" y="499048"/>
            <a:ext cx="370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4532131" y="496197"/>
            <a:ext cx="5455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3"/>
              <p:cNvSpPr txBox="1">
                <a:spLocks noChangeArrowheads="1"/>
              </p:cNvSpPr>
              <p:nvPr/>
            </p:nvSpPr>
            <p:spPr bwMode="auto">
              <a:xfrm>
                <a:off x="7841677" y="410884"/>
                <a:ext cx="1505644" cy="613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1</m:t>
                        </m:r>
                      </m:num>
                      <m:den>
                        <m:r>
                          <a:rPr kumimoji="0" lang="en-US" alt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den>
                    </m:f>
                    <m:r>
                      <a:rPr kumimoji="0" lang="en-US" alt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 </m:t>
                    </m:r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(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(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))</a:t>
                </a:r>
              </a:p>
            </p:txBody>
          </p:sp>
        </mc:Choice>
        <mc:Fallback xmlns="">
          <p:sp>
            <p:nvSpPr>
              <p:cNvPr id="21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41677" y="410884"/>
                <a:ext cx="1505644" cy="613886"/>
              </a:xfrm>
              <a:prstGeom prst="rect">
                <a:avLst/>
              </a:prstGeom>
              <a:blipFill rotWithShape="0">
                <a:blip r:embed="rId8"/>
                <a:stretch>
                  <a:fillRect l="-6073" b="-89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6763264" y="442211"/>
            <a:ext cx="370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7630821" y="435947"/>
            <a:ext cx="4985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)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7495219" y="3161471"/>
            <a:ext cx="12705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(2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6302880" y="3150233"/>
            <a:ext cx="370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7293523" y="3122119"/>
            <a:ext cx="3462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325398" y="5604877"/>
            <a:ext cx="827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effect do the constant terms have on the graphs? 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236848" y="5565862"/>
            <a:ext cx="8455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stretches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vertically with scale factor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3"/>
              <p:cNvSpPr txBox="1">
                <a:spLocks noChangeArrowheads="1"/>
              </p:cNvSpPr>
              <p:nvPr/>
            </p:nvSpPr>
            <p:spPr bwMode="auto">
              <a:xfrm>
                <a:off x="270985" y="5986366"/>
                <a:ext cx="8818602" cy="656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(</a:t>
                </a:r>
                <a:r>
                  <a:rPr kumimoji="0" lang="en-GB" altLang="en-US" sz="2400" b="0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qx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)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stretches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(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)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horizontally with scale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1</m:t>
                        </m:r>
                      </m:num>
                      <m:den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𝑞</m:t>
                        </m:r>
                      </m:den>
                    </m:f>
                  </m:oMath>
                </a14:m>
                <a:endPara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0985" y="5986366"/>
                <a:ext cx="8818602" cy="656462"/>
              </a:xfrm>
              <a:prstGeom prst="rect">
                <a:avLst/>
              </a:prstGeom>
              <a:blipFill>
                <a:blip r:embed="rId9"/>
                <a:stretch>
                  <a:fillRect l="-1037" b="-18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3"/>
              <p:cNvSpPr txBox="1">
                <a:spLocks noChangeArrowheads="1"/>
              </p:cNvSpPr>
              <p:nvPr/>
            </p:nvSpPr>
            <p:spPr bwMode="auto">
              <a:xfrm>
                <a:off x="6093430" y="2079440"/>
                <a:ext cx="3144355" cy="760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ea typeface="+mn-ea"/>
                  </a:rPr>
                  <a:t> (</a:t>
                </a:r>
                <a:r>
                  <a:rPr kumimoji="0" lang="en-GB" altLang="en-US" sz="1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ea typeface="+mn-ea"/>
                  </a:rPr>
                  <a:t>) is stretched vertically, scale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alt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alt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1</m:t>
                        </m:r>
                      </m:num>
                      <m:den>
                        <m:r>
                          <a:rPr kumimoji="0" lang="en-US" alt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ea typeface="+mn-ea"/>
                  </a:rPr>
                  <a:t> </a:t>
                </a:r>
              </a:p>
            </p:txBody>
          </p:sp>
        </mc:Choice>
        <mc:Fallback xmlns="">
          <p:sp>
            <p:nvSpPr>
              <p:cNvPr id="30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3430" y="2079440"/>
                <a:ext cx="3144355" cy="760465"/>
              </a:xfrm>
              <a:prstGeom prst="rect">
                <a:avLst/>
              </a:prstGeom>
              <a:blipFill>
                <a:blip r:embed="rId10"/>
                <a:stretch>
                  <a:fillRect t="-4000" b="-4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673420" y="4793950"/>
            <a:ext cx="31658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</a:rPr>
              <a:t> (</a:t>
            </a: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</a:rPr>
              <a:t>) is stretched horizontally, scale factor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 Box 227"/>
              <p:cNvSpPr txBox="1">
                <a:spLocks noChangeArrowheads="1"/>
              </p:cNvSpPr>
              <p:nvPr/>
            </p:nvSpPr>
            <p:spPr bwMode="auto">
              <a:xfrm>
                <a:off x="689772" y="2930901"/>
                <a:ext cx="1989647" cy="7180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Arial" panose="020B0604020202020204" pitchFamily="34" charset="0"/>
                  </a:rPr>
                  <a:t>y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2B2B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GB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B2B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kumimoji="0" lang="en-GB" alt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2B2B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fPr>
                              <m:num>
                                <m:r>
                                  <a:rPr kumimoji="0" lang="en-US" alt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2B2B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kumimoji="0" lang="en-US" alt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2B2B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2</m:t>
                                </m:r>
                              </m:den>
                            </m:f>
                            <m:r>
                              <a:rPr kumimoji="0" lang="en-US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B2B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2B2B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–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1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4" name="Text Box 2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9772" y="2930901"/>
                <a:ext cx="1989647" cy="718017"/>
              </a:xfrm>
              <a:prstGeom prst="rect">
                <a:avLst/>
              </a:prstGeom>
              <a:blipFill>
                <a:blip r:embed="rId11"/>
                <a:stretch>
                  <a:fillRect l="-4587" r="-3364" b="-593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 Box 3"/>
              <p:cNvSpPr txBox="1">
                <a:spLocks noChangeArrowheads="1"/>
              </p:cNvSpPr>
              <p:nvPr/>
            </p:nvSpPr>
            <p:spPr bwMode="auto">
              <a:xfrm>
                <a:off x="2669594" y="2977379"/>
                <a:ext cx="1626615" cy="65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kumimoji="0" lang="en-US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𝑓</m:t>
                    </m:r>
                    <m:d>
                      <m:dPr>
                        <m:ctrlP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fPr>
                          <m:num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2</m:t>
                            </m:r>
                          </m:den>
                        </m:f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𝑥</m:t>
                        </m:r>
                      </m:e>
                    </m:d>
                  </m:oMath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6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9594" y="2977379"/>
                <a:ext cx="1626615" cy="658514"/>
              </a:xfrm>
              <a:prstGeom prst="rect">
                <a:avLst/>
              </a:prstGeom>
              <a:blipFill>
                <a:blip r:embed="rId12"/>
                <a:stretch>
                  <a:fillRect l="-5993" b="-463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1447287" y="3083670"/>
            <a:ext cx="228253" cy="419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2503538" y="3054895"/>
            <a:ext cx="2955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 Box 3"/>
              <p:cNvSpPr txBox="1">
                <a:spLocks noChangeArrowheads="1"/>
              </p:cNvSpPr>
              <p:nvPr/>
            </p:nvSpPr>
            <p:spPr bwMode="auto">
              <a:xfrm>
                <a:off x="5467089" y="4582111"/>
                <a:ext cx="3425568" cy="760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ea typeface="+mn-ea"/>
                  </a:rPr>
                  <a:t> (</a:t>
                </a:r>
                <a:r>
                  <a:rPr kumimoji="0" lang="en-GB" altLang="en-US" sz="1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ea typeface="+mn-ea"/>
                  </a:rPr>
                  <a:t>) is stretched horizontally, scale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alt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alt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1</m:t>
                        </m:r>
                      </m:num>
                      <m:den>
                        <m:r>
                          <a:rPr kumimoji="0" lang="en-US" alt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den>
                    </m:f>
                  </m:oMath>
                </a14:m>
                <a:endParaRPr kumimoji="0" lang="en-GB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ea typeface="+mn-ea"/>
                </a:endParaRPr>
              </a:p>
            </p:txBody>
          </p:sp>
        </mc:Choice>
        <mc:Fallback>
          <p:sp>
            <p:nvSpPr>
              <p:cNvPr id="41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67089" y="4582111"/>
                <a:ext cx="3425568" cy="760465"/>
              </a:xfrm>
              <a:prstGeom prst="rect">
                <a:avLst/>
              </a:prstGeom>
              <a:blipFill>
                <a:blip r:embed="rId13"/>
                <a:stretch>
                  <a:fillRect t="-4839" b="-48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2851265" y="2094377"/>
            <a:ext cx="337684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</a:rPr>
              <a:t> (</a:t>
            </a: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</a:rPr>
              <a:t>) is stretched vertically, scale factor 2</a:t>
            </a:r>
          </a:p>
        </p:txBody>
      </p:sp>
      <p:sp>
        <p:nvSpPr>
          <p:cNvPr id="39" name="Rectangle 38">
            <a:hlinkClick r:id="rId14"/>
            <a:extLst>
              <a:ext uri="{FF2B5EF4-FFF2-40B4-BE49-F238E27FC236}">
                <a16:creationId xmlns:a16="http://schemas.microsoft.com/office/drawing/2014/main" id="{A7E2A9D4-3691-4528-9785-A6348E4D68F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14"/>
            <a:extLst>
              <a:ext uri="{FF2B5EF4-FFF2-40B4-BE49-F238E27FC236}">
                <a16:creationId xmlns:a16="http://schemas.microsoft.com/office/drawing/2014/main" id="{BB33BEA2-A79D-4D6F-9FDF-5A262AF23120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35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4" grpId="0"/>
      <p:bldP spid="14" grpId="1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5" grpId="0"/>
      <p:bldP spid="26" grpId="0"/>
      <p:bldP spid="27" grpId="0"/>
      <p:bldP spid="32" grpId="0"/>
      <p:bldP spid="32" grpId="1"/>
      <p:bldP spid="33" grpId="0"/>
      <p:bldP spid="35" grpId="0"/>
      <p:bldP spid="30" grpId="0"/>
      <p:bldP spid="31" grpId="0"/>
      <p:bldP spid="34" grpId="0"/>
      <p:bldP spid="36" grpId="0"/>
      <p:bldP spid="37" grpId="0"/>
      <p:bldP spid="38" grpId="0"/>
      <p:bldP spid="41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302130" y="2032000"/>
            <a:ext cx="3152775" cy="4519612"/>
            <a:chOff x="113" y="981"/>
            <a:chExt cx="1986" cy="2847"/>
          </a:xfrm>
        </p:grpSpPr>
        <p:sp>
          <p:nvSpPr>
            <p:cNvPr id="10482" name="Rectangle 3"/>
            <p:cNvSpPr>
              <a:spLocks noChangeArrowheads="1"/>
            </p:cNvSpPr>
            <p:nvPr/>
          </p:nvSpPr>
          <p:spPr bwMode="auto">
            <a:xfrm>
              <a:off x="113" y="981"/>
              <a:ext cx="1986" cy="2847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83" name="Rectangle 4"/>
            <p:cNvSpPr>
              <a:spLocks noChangeArrowheads="1"/>
            </p:cNvSpPr>
            <p:nvPr/>
          </p:nvSpPr>
          <p:spPr bwMode="auto">
            <a:xfrm>
              <a:off x="226" y="1094"/>
              <a:ext cx="1760" cy="26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244" name="Line 222"/>
          <p:cNvSpPr>
            <a:spLocks noChangeShapeType="1"/>
          </p:cNvSpPr>
          <p:nvPr/>
        </p:nvSpPr>
        <p:spPr bwMode="auto">
          <a:xfrm>
            <a:off x="465642" y="4289425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5" name="Text Box 223"/>
          <p:cNvSpPr txBox="1">
            <a:spLocks noChangeArrowheads="1"/>
          </p:cNvSpPr>
          <p:nvPr/>
        </p:nvSpPr>
        <p:spPr bwMode="auto">
          <a:xfrm>
            <a:off x="2948492" y="427990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46" name="Line 224"/>
          <p:cNvSpPr>
            <a:spLocks noChangeShapeType="1"/>
          </p:cNvSpPr>
          <p:nvPr/>
        </p:nvSpPr>
        <p:spPr bwMode="auto">
          <a:xfrm>
            <a:off x="1875342" y="2232025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466725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>
                <a:solidFill>
                  <a:schemeClr val="tx2"/>
                </a:solidFill>
              </a:rPr>
              <a:t>Stretches</a:t>
            </a:r>
            <a:endParaRPr lang="en-GB" altLang="en-US" sz="28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287917" y="1320303"/>
            <a:ext cx="37401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is the graph of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64804" name="Text Box 228"/>
          <p:cNvSpPr txBox="1">
            <a:spLocks noChangeArrowheads="1"/>
          </p:cNvSpPr>
          <p:nvPr/>
        </p:nvSpPr>
        <p:spPr bwMode="auto">
          <a:xfrm>
            <a:off x="4758082" y="594686"/>
            <a:ext cx="29924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do you notice?</a:t>
            </a:r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282077" y="702825"/>
            <a:ext cx="368032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 is 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53" name="Text Box 231"/>
          <p:cNvSpPr txBox="1">
            <a:spLocks noChangeArrowheads="1"/>
          </p:cNvSpPr>
          <p:nvPr/>
        </p:nvSpPr>
        <p:spPr bwMode="auto">
          <a:xfrm>
            <a:off x="1561017" y="21082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" name="Group 232"/>
          <p:cNvGrpSpPr>
            <a:grpSpLocks/>
          </p:cNvGrpSpPr>
          <p:nvPr/>
        </p:nvGrpSpPr>
        <p:grpSpPr bwMode="auto">
          <a:xfrm>
            <a:off x="3674908" y="2564432"/>
            <a:ext cx="5422900" cy="1730756"/>
            <a:chOff x="2208" y="3120"/>
            <a:chExt cx="3416" cy="1146"/>
          </a:xfrm>
        </p:grpSpPr>
        <p:sp>
          <p:nvSpPr>
            <p:cNvPr id="664809" name="Rectangle 233"/>
            <p:cNvSpPr>
              <a:spLocks noChangeArrowheads="1"/>
            </p:cNvSpPr>
            <p:nvPr/>
          </p:nvSpPr>
          <p:spPr bwMode="auto">
            <a:xfrm>
              <a:off x="2208" y="3120"/>
              <a:ext cx="3408" cy="114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260" name="Text Box 235"/>
            <p:cNvSpPr txBox="1">
              <a:spLocks noChangeArrowheads="1"/>
            </p:cNvSpPr>
            <p:nvPr/>
          </p:nvSpPr>
          <p:spPr bwMode="auto">
            <a:xfrm>
              <a:off x="2216" y="3120"/>
              <a:ext cx="3408" cy="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The graph of 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f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q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stretches or compresses </a:t>
              </a:r>
              <a:r>
                <a:rPr kumimoji="0" lang="en-GB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f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horizontally with scale factor     .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64817" name="Text Box 241"/>
          <p:cNvSpPr txBox="1">
            <a:spLocks noChangeArrowheads="1"/>
          </p:cNvSpPr>
          <p:nvPr/>
        </p:nvSpPr>
        <p:spPr bwMode="auto">
          <a:xfrm>
            <a:off x="4054308" y="1176370"/>
            <a:ext cx="50609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has been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stretched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or compressed horizontally with scale factor      .</a:t>
            </a:r>
          </a:p>
        </p:txBody>
      </p:sp>
      <p:sp>
        <p:nvSpPr>
          <p:cNvPr id="5" name="Freeform 4"/>
          <p:cNvSpPr/>
          <p:nvPr/>
        </p:nvSpPr>
        <p:spPr>
          <a:xfrm>
            <a:off x="1417053" y="2463573"/>
            <a:ext cx="1811383" cy="3884023"/>
          </a:xfrm>
          <a:custGeom>
            <a:avLst/>
            <a:gdLst>
              <a:gd name="connsiteX0" fmla="*/ 0 w 1811383"/>
              <a:gd name="connsiteY0" fmla="*/ 3884023 h 3884023"/>
              <a:gd name="connsiteX1" fmla="*/ 470263 w 1811383"/>
              <a:gd name="connsiteY1" fmla="*/ 1828800 h 3884023"/>
              <a:gd name="connsiteX2" fmla="*/ 687978 w 1811383"/>
              <a:gd name="connsiteY2" fmla="*/ 1375954 h 3884023"/>
              <a:gd name="connsiteX3" fmla="*/ 914400 w 1811383"/>
              <a:gd name="connsiteY3" fmla="*/ 1828800 h 3884023"/>
              <a:gd name="connsiteX4" fmla="*/ 1140823 w 1811383"/>
              <a:gd name="connsiteY4" fmla="*/ 2290354 h 3884023"/>
              <a:gd name="connsiteX5" fmla="*/ 1375955 w 1811383"/>
              <a:gd name="connsiteY5" fmla="*/ 1828800 h 3884023"/>
              <a:gd name="connsiteX6" fmla="*/ 1811383 w 1811383"/>
              <a:gd name="connsiteY6" fmla="*/ 0 h 3884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1383" h="3884023">
                <a:moveTo>
                  <a:pt x="0" y="3884023"/>
                </a:moveTo>
                <a:cubicBezTo>
                  <a:pt x="177800" y="3065417"/>
                  <a:pt x="355600" y="2246811"/>
                  <a:pt x="470263" y="1828800"/>
                </a:cubicBezTo>
                <a:cubicBezTo>
                  <a:pt x="584926" y="1410789"/>
                  <a:pt x="613955" y="1375954"/>
                  <a:pt x="687978" y="1375954"/>
                </a:cubicBezTo>
                <a:cubicBezTo>
                  <a:pt x="762001" y="1375954"/>
                  <a:pt x="838926" y="1676400"/>
                  <a:pt x="914400" y="1828800"/>
                </a:cubicBezTo>
                <a:cubicBezTo>
                  <a:pt x="989874" y="1981200"/>
                  <a:pt x="1063897" y="2290354"/>
                  <a:pt x="1140823" y="2290354"/>
                </a:cubicBezTo>
                <a:cubicBezTo>
                  <a:pt x="1217749" y="2290354"/>
                  <a:pt x="1264195" y="2210526"/>
                  <a:pt x="1375955" y="1828800"/>
                </a:cubicBezTo>
                <a:cubicBezTo>
                  <a:pt x="1487715" y="1447074"/>
                  <a:pt x="1649549" y="723537"/>
                  <a:pt x="1811383" y="0"/>
                </a:cubicBezTo>
              </a:path>
            </a:pathLst>
          </a:cu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332542" y="2232025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>
            <a:off x="2789742" y="2232025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>
            <a:off x="3246942" y="2232025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>
            <a:off x="1417053" y="2243137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/>
          <p:nvPr/>
        </p:nvCxnSpPr>
        <p:spPr>
          <a:xfrm>
            <a:off x="960942" y="2222500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>
            <a:off x="503742" y="2232025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>
            <a:off x="503742" y="3833812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>
            <a:off x="503742" y="33750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503742" y="29178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>
            <a:off x="516442" y="24606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516442" y="47466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516442" y="52038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516442" y="56610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>
            <a:off x="494217" y="61182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157980" y="4238795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1" name="Rectangle 270"/>
          <p:cNvSpPr/>
          <p:nvPr/>
        </p:nvSpPr>
        <p:spPr>
          <a:xfrm>
            <a:off x="1643631" y="3657356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1246692" y="4233238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3" name="Rectangle 272"/>
          <p:cNvSpPr/>
          <p:nvPr/>
        </p:nvSpPr>
        <p:spPr>
          <a:xfrm>
            <a:off x="1618185" y="4538664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2605591" y="4231652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779967" y="4249116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1632518" y="3220621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1632518" y="2772967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8" name="Rectangle 277"/>
          <p:cNvSpPr/>
          <p:nvPr/>
        </p:nvSpPr>
        <p:spPr>
          <a:xfrm>
            <a:off x="1612191" y="2277832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1608642" y="4976812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0" name="Rectangle 279"/>
          <p:cNvSpPr/>
          <p:nvPr/>
        </p:nvSpPr>
        <p:spPr>
          <a:xfrm>
            <a:off x="1608642" y="5447298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-3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1" name="Rectangle 280"/>
          <p:cNvSpPr/>
          <p:nvPr/>
        </p:nvSpPr>
        <p:spPr>
          <a:xfrm>
            <a:off x="1604404" y="5894764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-4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94516" y="2928993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11855" y="2540632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1646742" y="2243137"/>
            <a:ext cx="942975" cy="4105275"/>
          </a:xfrm>
          <a:custGeom>
            <a:avLst/>
            <a:gdLst>
              <a:gd name="connsiteX0" fmla="*/ 0 w 942975"/>
              <a:gd name="connsiteY0" fmla="*/ 4105275 h 4105275"/>
              <a:gd name="connsiteX1" fmla="*/ 238125 w 942975"/>
              <a:gd name="connsiteY1" fmla="*/ 2047875 h 4105275"/>
              <a:gd name="connsiteX2" fmla="*/ 342900 w 942975"/>
              <a:gd name="connsiteY2" fmla="*/ 1590675 h 4105275"/>
              <a:gd name="connsiteX3" fmla="*/ 457200 w 942975"/>
              <a:gd name="connsiteY3" fmla="*/ 2047875 h 4105275"/>
              <a:gd name="connsiteX4" fmla="*/ 561975 w 942975"/>
              <a:gd name="connsiteY4" fmla="*/ 2505075 h 4105275"/>
              <a:gd name="connsiteX5" fmla="*/ 685800 w 942975"/>
              <a:gd name="connsiteY5" fmla="*/ 2047875 h 4105275"/>
              <a:gd name="connsiteX6" fmla="*/ 942975 w 942975"/>
              <a:gd name="connsiteY6" fmla="*/ 0 h 410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2975" h="4105275">
                <a:moveTo>
                  <a:pt x="0" y="4105275"/>
                </a:moveTo>
                <a:cubicBezTo>
                  <a:pt x="90487" y="3286125"/>
                  <a:pt x="180975" y="2466975"/>
                  <a:pt x="238125" y="2047875"/>
                </a:cubicBezTo>
                <a:cubicBezTo>
                  <a:pt x="295275" y="1628775"/>
                  <a:pt x="306388" y="1590675"/>
                  <a:pt x="342900" y="1590675"/>
                </a:cubicBezTo>
                <a:cubicBezTo>
                  <a:pt x="379412" y="1590675"/>
                  <a:pt x="420688" y="1895475"/>
                  <a:pt x="457200" y="2047875"/>
                </a:cubicBezTo>
                <a:cubicBezTo>
                  <a:pt x="493712" y="2200275"/>
                  <a:pt x="523875" y="2505075"/>
                  <a:pt x="561975" y="2505075"/>
                </a:cubicBezTo>
                <a:cubicBezTo>
                  <a:pt x="600075" y="2505075"/>
                  <a:pt x="622300" y="2465387"/>
                  <a:pt x="685800" y="2047875"/>
                </a:cubicBezTo>
                <a:cubicBezTo>
                  <a:pt x="749300" y="1630363"/>
                  <a:pt x="846137" y="815181"/>
                  <a:pt x="942975" y="0"/>
                </a:cubicBezTo>
              </a:path>
            </a:pathLst>
          </a:cu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8" name="Text Box 231"/>
          <p:cNvSpPr txBox="1">
            <a:spLocks noChangeArrowheads="1"/>
          </p:cNvSpPr>
          <p:nvPr/>
        </p:nvSpPr>
        <p:spPr bwMode="auto">
          <a:xfrm>
            <a:off x="8052206" y="177901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89" name="Text Box 232"/>
          <p:cNvSpPr txBox="1">
            <a:spLocks noChangeArrowheads="1"/>
          </p:cNvSpPr>
          <p:nvPr/>
        </p:nvSpPr>
        <p:spPr bwMode="auto">
          <a:xfrm>
            <a:off x="8054381" y="2102767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8054381" y="2175597"/>
            <a:ext cx="354013" cy="0"/>
          </a:xfrm>
          <a:prstGeom prst="line">
            <a:avLst/>
          </a:prstGeom>
          <a:ln w="25400"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Text Box 231"/>
          <p:cNvSpPr txBox="1">
            <a:spLocks noChangeArrowheads="1"/>
          </p:cNvSpPr>
          <p:nvPr/>
        </p:nvSpPr>
        <p:spPr bwMode="auto">
          <a:xfrm>
            <a:off x="5406510" y="350976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91" name="Text Box 232"/>
          <p:cNvSpPr txBox="1">
            <a:spLocks noChangeArrowheads="1"/>
          </p:cNvSpPr>
          <p:nvPr/>
        </p:nvSpPr>
        <p:spPr bwMode="auto">
          <a:xfrm>
            <a:off x="5408685" y="3833523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</a:t>
            </a:r>
          </a:p>
        </p:txBody>
      </p:sp>
      <p:cxnSp>
        <p:nvCxnSpPr>
          <p:cNvPr id="292" name="Straight Connector 291"/>
          <p:cNvCxnSpPr/>
          <p:nvPr/>
        </p:nvCxnSpPr>
        <p:spPr>
          <a:xfrm>
            <a:off x="5408685" y="3906353"/>
            <a:ext cx="354013" cy="0"/>
          </a:xfrm>
          <a:prstGeom prst="line">
            <a:avLst/>
          </a:prstGeom>
          <a:ln w="25400"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Text Box 241"/>
          <p:cNvSpPr txBox="1">
            <a:spLocks noChangeArrowheads="1"/>
          </p:cNvSpPr>
          <p:nvPr/>
        </p:nvSpPr>
        <p:spPr bwMode="auto">
          <a:xfrm>
            <a:off x="3723826" y="4386902"/>
            <a:ext cx="50609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transformation is a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horizontal stretch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scale factor     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94" name="Text Box 231"/>
          <p:cNvSpPr txBox="1">
            <a:spLocks noChangeArrowheads="1"/>
          </p:cNvSpPr>
          <p:nvPr/>
        </p:nvSpPr>
        <p:spPr bwMode="auto">
          <a:xfrm>
            <a:off x="7061606" y="467553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95" name="Text Box 232"/>
          <p:cNvSpPr txBox="1">
            <a:spLocks noChangeArrowheads="1"/>
          </p:cNvSpPr>
          <p:nvPr/>
        </p:nvSpPr>
        <p:spPr bwMode="auto">
          <a:xfrm>
            <a:off x="7063781" y="4932260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</a:t>
            </a:r>
          </a:p>
        </p:txBody>
      </p:sp>
      <p:cxnSp>
        <p:nvCxnSpPr>
          <p:cNvPr id="296" name="Straight Connector 295"/>
          <p:cNvCxnSpPr/>
          <p:nvPr/>
        </p:nvCxnSpPr>
        <p:spPr>
          <a:xfrm>
            <a:off x="7063781" y="5020492"/>
            <a:ext cx="288000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Text Box 241"/>
          <p:cNvSpPr txBox="1">
            <a:spLocks noChangeArrowheads="1"/>
          </p:cNvSpPr>
          <p:nvPr/>
        </p:nvSpPr>
        <p:spPr bwMode="auto">
          <a:xfrm>
            <a:off x="3680672" y="5181600"/>
            <a:ext cx="52859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When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&gt; 1 the graph is compressed towards the y-axis.</a:t>
            </a:r>
          </a:p>
        </p:txBody>
      </p:sp>
      <p:sp>
        <p:nvSpPr>
          <p:cNvPr id="298" name="Text Box 241"/>
          <p:cNvSpPr txBox="1">
            <a:spLocks noChangeArrowheads="1"/>
          </p:cNvSpPr>
          <p:nvPr/>
        </p:nvSpPr>
        <p:spPr bwMode="auto">
          <a:xfrm>
            <a:off x="3639472" y="5934417"/>
            <a:ext cx="52859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When 0 &lt;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&lt; 1 the graph is stretched away from the y-axis.</a:t>
            </a:r>
          </a:p>
        </p:txBody>
      </p:sp>
      <p:sp>
        <p:nvSpPr>
          <p:cNvPr id="59" name="Rectangle 58">
            <a:hlinkClick r:id="rId3"/>
            <a:extLst>
              <a:ext uri="{FF2B5EF4-FFF2-40B4-BE49-F238E27FC236}">
                <a16:creationId xmlns:a16="http://schemas.microsoft.com/office/drawing/2014/main" id="{F408F7F4-807D-42F4-91DF-7D1D261CB66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hlinkClick r:id="rId3"/>
            <a:extLst>
              <a:ext uri="{FF2B5EF4-FFF2-40B4-BE49-F238E27FC236}">
                <a16:creationId xmlns:a16="http://schemas.microsoft.com/office/drawing/2014/main" id="{16503A9B-C5D9-49EC-A01A-757A7CA60E95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8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664804" grpId="0" animBg="1"/>
      <p:bldP spid="664817" grpId="0"/>
      <p:bldP spid="5" grpId="0" animBg="1"/>
      <p:bldP spid="16" grpId="0"/>
      <p:bldP spid="17" grpId="0"/>
      <p:bldP spid="2" grpId="0" animBg="1"/>
      <p:bldP spid="288" grpId="0"/>
      <p:bldP spid="289" grpId="0"/>
      <p:bldP spid="290" grpId="0"/>
      <p:bldP spid="291" grpId="0"/>
      <p:bldP spid="293" grpId="0"/>
      <p:bldP spid="294" grpId="0"/>
      <p:bldP spid="295" grpId="0"/>
      <p:bldP spid="297" grpId="0"/>
      <p:bldP spid="29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320341" y="2032000"/>
            <a:ext cx="3152775" cy="4519612"/>
            <a:chOff x="113" y="981"/>
            <a:chExt cx="1986" cy="2847"/>
          </a:xfrm>
        </p:grpSpPr>
        <p:sp>
          <p:nvSpPr>
            <p:cNvPr id="10482" name="Rectangle 3"/>
            <p:cNvSpPr>
              <a:spLocks noChangeArrowheads="1"/>
            </p:cNvSpPr>
            <p:nvPr/>
          </p:nvSpPr>
          <p:spPr bwMode="auto">
            <a:xfrm>
              <a:off x="113" y="981"/>
              <a:ext cx="1986" cy="2847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83" name="Rectangle 4"/>
            <p:cNvSpPr>
              <a:spLocks noChangeArrowheads="1"/>
            </p:cNvSpPr>
            <p:nvPr/>
          </p:nvSpPr>
          <p:spPr bwMode="auto">
            <a:xfrm>
              <a:off x="226" y="1094"/>
              <a:ext cx="1760" cy="26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244" name="Line 222"/>
          <p:cNvSpPr>
            <a:spLocks noChangeShapeType="1"/>
          </p:cNvSpPr>
          <p:nvPr/>
        </p:nvSpPr>
        <p:spPr bwMode="auto">
          <a:xfrm>
            <a:off x="491183" y="4289425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5" name="Text Box 223"/>
          <p:cNvSpPr txBox="1">
            <a:spLocks noChangeArrowheads="1"/>
          </p:cNvSpPr>
          <p:nvPr/>
        </p:nvSpPr>
        <p:spPr bwMode="auto">
          <a:xfrm>
            <a:off x="2974033" y="427990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46" name="Line 224"/>
          <p:cNvSpPr>
            <a:spLocks noChangeShapeType="1"/>
          </p:cNvSpPr>
          <p:nvPr/>
        </p:nvSpPr>
        <p:spPr bwMode="auto">
          <a:xfrm>
            <a:off x="1900883" y="2232025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466725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>
                <a:solidFill>
                  <a:schemeClr val="tx2"/>
                </a:solidFill>
              </a:rPr>
              <a:t>Stretches</a:t>
            </a:r>
            <a:endParaRPr lang="en-GB" altLang="en-US" sz="28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288000" y="1321200"/>
            <a:ext cx="36551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is the graph of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64804" name="Text Box 228"/>
          <p:cNvSpPr txBox="1">
            <a:spLocks noChangeArrowheads="1"/>
          </p:cNvSpPr>
          <p:nvPr/>
        </p:nvSpPr>
        <p:spPr bwMode="auto">
          <a:xfrm>
            <a:off x="4759200" y="592849"/>
            <a:ext cx="29924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do you notice?</a:t>
            </a:r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280800" y="702000"/>
            <a:ext cx="3635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 is 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53" name="Text Box 231"/>
          <p:cNvSpPr txBox="1">
            <a:spLocks noChangeArrowheads="1"/>
          </p:cNvSpPr>
          <p:nvPr/>
        </p:nvSpPr>
        <p:spPr bwMode="auto">
          <a:xfrm>
            <a:off x="1586558" y="21082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" name="Group 232"/>
          <p:cNvGrpSpPr>
            <a:grpSpLocks/>
          </p:cNvGrpSpPr>
          <p:nvPr/>
        </p:nvGrpSpPr>
        <p:grpSpPr bwMode="auto">
          <a:xfrm>
            <a:off x="3675600" y="2563200"/>
            <a:ext cx="5422900" cy="1730756"/>
            <a:chOff x="2208" y="3120"/>
            <a:chExt cx="3416" cy="1146"/>
          </a:xfrm>
        </p:grpSpPr>
        <p:sp>
          <p:nvSpPr>
            <p:cNvPr id="664809" name="Rectangle 233"/>
            <p:cNvSpPr>
              <a:spLocks noChangeArrowheads="1"/>
            </p:cNvSpPr>
            <p:nvPr/>
          </p:nvSpPr>
          <p:spPr bwMode="auto">
            <a:xfrm>
              <a:off x="2208" y="3120"/>
              <a:ext cx="3408" cy="114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260" name="Text Box 235"/>
            <p:cNvSpPr txBox="1">
              <a:spLocks noChangeArrowheads="1"/>
            </p:cNvSpPr>
            <p:nvPr/>
          </p:nvSpPr>
          <p:spPr bwMode="auto">
            <a:xfrm>
              <a:off x="2216" y="3120"/>
              <a:ext cx="3408" cy="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The graph of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f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stretches or compresses </a:t>
              </a:r>
              <a:r>
                <a:rPr kumimoji="0" lang="en-GB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f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vertically with scale factor 2.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64817" name="Text Box 241"/>
          <p:cNvSpPr txBox="1">
            <a:spLocks noChangeArrowheads="1"/>
          </p:cNvSpPr>
          <p:nvPr/>
        </p:nvSpPr>
        <p:spPr bwMode="auto">
          <a:xfrm>
            <a:off x="4053600" y="1177200"/>
            <a:ext cx="50609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has been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stretched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or compressed vertically with scale factor 2.</a:t>
            </a:r>
          </a:p>
        </p:txBody>
      </p:sp>
      <p:sp>
        <p:nvSpPr>
          <p:cNvPr id="5" name="Freeform 4"/>
          <p:cNvSpPr/>
          <p:nvPr/>
        </p:nvSpPr>
        <p:spPr>
          <a:xfrm>
            <a:off x="1442594" y="2463573"/>
            <a:ext cx="1811383" cy="3884023"/>
          </a:xfrm>
          <a:custGeom>
            <a:avLst/>
            <a:gdLst>
              <a:gd name="connsiteX0" fmla="*/ 0 w 1811383"/>
              <a:gd name="connsiteY0" fmla="*/ 3884023 h 3884023"/>
              <a:gd name="connsiteX1" fmla="*/ 470263 w 1811383"/>
              <a:gd name="connsiteY1" fmla="*/ 1828800 h 3884023"/>
              <a:gd name="connsiteX2" fmla="*/ 687978 w 1811383"/>
              <a:gd name="connsiteY2" fmla="*/ 1375954 h 3884023"/>
              <a:gd name="connsiteX3" fmla="*/ 914400 w 1811383"/>
              <a:gd name="connsiteY3" fmla="*/ 1828800 h 3884023"/>
              <a:gd name="connsiteX4" fmla="*/ 1140823 w 1811383"/>
              <a:gd name="connsiteY4" fmla="*/ 2290354 h 3884023"/>
              <a:gd name="connsiteX5" fmla="*/ 1375955 w 1811383"/>
              <a:gd name="connsiteY5" fmla="*/ 1828800 h 3884023"/>
              <a:gd name="connsiteX6" fmla="*/ 1811383 w 1811383"/>
              <a:gd name="connsiteY6" fmla="*/ 0 h 3884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1383" h="3884023">
                <a:moveTo>
                  <a:pt x="0" y="3884023"/>
                </a:moveTo>
                <a:cubicBezTo>
                  <a:pt x="177800" y="3065417"/>
                  <a:pt x="355600" y="2246811"/>
                  <a:pt x="470263" y="1828800"/>
                </a:cubicBezTo>
                <a:cubicBezTo>
                  <a:pt x="584926" y="1410789"/>
                  <a:pt x="613955" y="1375954"/>
                  <a:pt x="687978" y="1375954"/>
                </a:cubicBezTo>
                <a:cubicBezTo>
                  <a:pt x="762001" y="1375954"/>
                  <a:pt x="838926" y="1676400"/>
                  <a:pt x="914400" y="1828800"/>
                </a:cubicBezTo>
                <a:cubicBezTo>
                  <a:pt x="989874" y="1981200"/>
                  <a:pt x="1063897" y="2290354"/>
                  <a:pt x="1140823" y="2290354"/>
                </a:cubicBezTo>
                <a:cubicBezTo>
                  <a:pt x="1217749" y="2290354"/>
                  <a:pt x="1264195" y="2210526"/>
                  <a:pt x="1375955" y="1828800"/>
                </a:cubicBezTo>
                <a:cubicBezTo>
                  <a:pt x="1487715" y="1447074"/>
                  <a:pt x="1649549" y="723537"/>
                  <a:pt x="1811383" y="0"/>
                </a:cubicBezTo>
              </a:path>
            </a:pathLst>
          </a:cu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358083" y="2232025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>
            <a:off x="2815283" y="2232025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>
            <a:off x="3272483" y="2232025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>
            <a:off x="1442594" y="2243137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/>
          <p:nvPr/>
        </p:nvCxnSpPr>
        <p:spPr>
          <a:xfrm>
            <a:off x="986483" y="2222500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>
            <a:off x="529283" y="2232025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>
            <a:off x="529283" y="3833812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>
            <a:off x="529283" y="33750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529283" y="29178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>
            <a:off x="541983" y="24606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541983" y="47466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541983" y="52038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541983" y="56610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>
            <a:off x="519758" y="61182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183521" y="4238795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1" name="Rectangle 270"/>
          <p:cNvSpPr/>
          <p:nvPr/>
        </p:nvSpPr>
        <p:spPr>
          <a:xfrm>
            <a:off x="1669172" y="3657356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1272233" y="4233238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3" name="Rectangle 272"/>
          <p:cNvSpPr/>
          <p:nvPr/>
        </p:nvSpPr>
        <p:spPr>
          <a:xfrm>
            <a:off x="1643726" y="4538664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2631132" y="4231652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805508" y="4249116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1658059" y="3220621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1658059" y="2772967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8" name="Rectangle 277"/>
          <p:cNvSpPr/>
          <p:nvPr/>
        </p:nvSpPr>
        <p:spPr>
          <a:xfrm>
            <a:off x="1637732" y="2277832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1634183" y="4976812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0" name="Rectangle 279"/>
          <p:cNvSpPr/>
          <p:nvPr/>
        </p:nvSpPr>
        <p:spPr>
          <a:xfrm>
            <a:off x="1634183" y="5447298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-3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1" name="Rectangle 280"/>
          <p:cNvSpPr/>
          <p:nvPr/>
        </p:nvSpPr>
        <p:spPr>
          <a:xfrm>
            <a:off x="1629945" y="5894764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-4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24574" y="5270803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70551" y="2525452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650225" y="2183982"/>
            <a:ext cx="1443790" cy="4186989"/>
          </a:xfrm>
          <a:custGeom>
            <a:avLst/>
            <a:gdLst>
              <a:gd name="connsiteX0" fmla="*/ 0 w 1443790"/>
              <a:gd name="connsiteY0" fmla="*/ 4186989 h 4186989"/>
              <a:gd name="connsiteX1" fmla="*/ 256674 w 1443790"/>
              <a:gd name="connsiteY1" fmla="*/ 2117558 h 4186989"/>
              <a:gd name="connsiteX2" fmla="*/ 449179 w 1443790"/>
              <a:gd name="connsiteY2" fmla="*/ 1171073 h 4186989"/>
              <a:gd name="connsiteX3" fmla="*/ 705853 w 1443790"/>
              <a:gd name="connsiteY3" fmla="*/ 2101516 h 4186989"/>
              <a:gd name="connsiteX4" fmla="*/ 930442 w 1443790"/>
              <a:gd name="connsiteY4" fmla="*/ 3015916 h 4186989"/>
              <a:gd name="connsiteX5" fmla="*/ 1155032 w 1443790"/>
              <a:gd name="connsiteY5" fmla="*/ 2101516 h 4186989"/>
              <a:gd name="connsiteX6" fmla="*/ 1443790 w 1443790"/>
              <a:gd name="connsiteY6" fmla="*/ 0 h 4186989"/>
              <a:gd name="connsiteX7" fmla="*/ 1443790 w 1443790"/>
              <a:gd name="connsiteY7" fmla="*/ 0 h 4186989"/>
              <a:gd name="connsiteX8" fmla="*/ 1443790 w 1443790"/>
              <a:gd name="connsiteY8" fmla="*/ 0 h 418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3790" h="4186989">
                <a:moveTo>
                  <a:pt x="0" y="4186989"/>
                </a:moveTo>
                <a:cubicBezTo>
                  <a:pt x="90905" y="3403600"/>
                  <a:pt x="181811" y="2620211"/>
                  <a:pt x="256674" y="2117558"/>
                </a:cubicBezTo>
                <a:cubicBezTo>
                  <a:pt x="331537" y="1614905"/>
                  <a:pt x="374316" y="1173747"/>
                  <a:pt x="449179" y="1171073"/>
                </a:cubicBezTo>
                <a:cubicBezTo>
                  <a:pt x="524042" y="1168399"/>
                  <a:pt x="625643" y="1794042"/>
                  <a:pt x="705853" y="2101516"/>
                </a:cubicBezTo>
                <a:cubicBezTo>
                  <a:pt x="786064" y="2408990"/>
                  <a:pt x="855579" y="3015916"/>
                  <a:pt x="930442" y="3015916"/>
                </a:cubicBezTo>
                <a:cubicBezTo>
                  <a:pt x="1005305" y="3015916"/>
                  <a:pt x="1069474" y="2604168"/>
                  <a:pt x="1155032" y="2101516"/>
                </a:cubicBezTo>
                <a:cubicBezTo>
                  <a:pt x="1240590" y="1598864"/>
                  <a:pt x="1443790" y="0"/>
                  <a:pt x="1443790" y="0"/>
                </a:cubicBezTo>
                <a:lnTo>
                  <a:pt x="1443790" y="0"/>
                </a:lnTo>
                <a:lnTo>
                  <a:pt x="1443790" y="0"/>
                </a:lnTo>
              </a:path>
            </a:pathLst>
          </a:cu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Text Box 241"/>
          <p:cNvSpPr txBox="1">
            <a:spLocks noChangeArrowheads="1"/>
          </p:cNvSpPr>
          <p:nvPr/>
        </p:nvSpPr>
        <p:spPr bwMode="auto">
          <a:xfrm>
            <a:off x="3723826" y="4386902"/>
            <a:ext cx="50609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transformation is a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vertical stretch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scale factor p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0" name="Text Box 241"/>
          <p:cNvSpPr txBox="1">
            <a:spLocks noChangeArrowheads="1"/>
          </p:cNvSpPr>
          <p:nvPr/>
        </p:nvSpPr>
        <p:spPr bwMode="auto">
          <a:xfrm>
            <a:off x="3680672" y="5181600"/>
            <a:ext cx="52859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When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&gt; 1 the graph is stretched away from the x-axis.</a:t>
            </a:r>
          </a:p>
        </p:txBody>
      </p:sp>
      <p:sp>
        <p:nvSpPr>
          <p:cNvPr id="61" name="Text Box 241"/>
          <p:cNvSpPr txBox="1">
            <a:spLocks noChangeArrowheads="1"/>
          </p:cNvSpPr>
          <p:nvPr/>
        </p:nvSpPr>
        <p:spPr bwMode="auto">
          <a:xfrm>
            <a:off x="3639472" y="5934417"/>
            <a:ext cx="54463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When 0 &lt;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&lt; 1 the graph is compressed towards the x-axis.</a:t>
            </a:r>
          </a:p>
        </p:txBody>
      </p:sp>
      <p:sp>
        <p:nvSpPr>
          <p:cNvPr id="50" name="Rectangle 49">
            <a:hlinkClick r:id="rId3"/>
            <a:extLst>
              <a:ext uri="{FF2B5EF4-FFF2-40B4-BE49-F238E27FC236}">
                <a16:creationId xmlns:a16="http://schemas.microsoft.com/office/drawing/2014/main" id="{77DD4783-A061-4A6B-A35B-0DBE31081CF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hlinkClick r:id="rId3"/>
            <a:extLst>
              <a:ext uri="{FF2B5EF4-FFF2-40B4-BE49-F238E27FC236}">
                <a16:creationId xmlns:a16="http://schemas.microsoft.com/office/drawing/2014/main" id="{42317D34-AA86-49D5-B889-25BE24B13221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25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664804" grpId="0" animBg="1"/>
      <p:bldP spid="664817" grpId="0"/>
      <p:bldP spid="5" grpId="0" animBg="1"/>
      <p:bldP spid="16" grpId="0"/>
      <p:bldP spid="17" grpId="0"/>
      <p:bldP spid="6" grpId="0" animBg="1"/>
      <p:bldP spid="59" grpId="0"/>
      <p:bldP spid="60" grpId="0"/>
      <p:bldP spid="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41D698CA-1AD8-C480-B4DF-F3914B013D0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AE64C79D-FC3D-B19C-94A7-64768AC518E0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E642F79-6D16-148D-5868-8269D88C1451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4138"/>
            <a:ext cx="8229600" cy="65246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2800" b="1"/>
              <a:t>Transforming </a:t>
            </a:r>
            <a:r>
              <a:rPr lang="en-US" altLang="en-US" sz="2800" b="1"/>
              <a:t>functions</a:t>
            </a:r>
            <a:endParaRPr lang="en-GB" altLang="en-US" sz="2800" b="1" dirty="0"/>
          </a:p>
        </p:txBody>
      </p:sp>
      <p:sp>
        <p:nvSpPr>
          <p:cNvPr id="5" name="Text Box 230">
            <a:extLst>
              <a:ext uri="{FF2B5EF4-FFF2-40B4-BE49-F238E27FC236}">
                <a16:creationId xmlns:a16="http://schemas.microsoft.com/office/drawing/2014/main" id="{E3AEEA7A-DB36-48ED-1378-EDF6B763B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1" y="693627"/>
            <a:ext cx="2492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Summarising:</a:t>
            </a:r>
            <a:endParaRPr kumimoji="0" lang="en-GB" altLang="en-US" sz="2400" b="1" i="0" u="none" strike="noStrike" kern="1200" cap="none" spc="0" normalizeH="0" baseline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618DC8ED-E224-1702-E30C-ADDA1388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398" y="1835977"/>
            <a:ext cx="88186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translates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vertically a distance of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units downward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061E8097-27B7-91A7-5D47-8C880DD0A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180" y="1374312"/>
            <a:ext cx="88186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translates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vertically a distance of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units upward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0C094818-645D-D118-0091-CD029A058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075" y="3063038"/>
            <a:ext cx="88186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translates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horizontally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units to the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2A542C71-F514-CD2F-4216-FEAC55970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930" y="2616689"/>
            <a:ext cx="88186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translates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horizontally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units to the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left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0915ACA9-93E7-A21F-6429-1E82275B7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618" y="4346753"/>
            <a:ext cx="5294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reflects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the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-axis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21E5AF9D-E7A6-71BA-D45E-197296354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23" y="3931218"/>
            <a:ext cx="51374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reflects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the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-axis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9BCD6ECD-088D-F30E-5389-AD668607C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107" y="5200806"/>
            <a:ext cx="8455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stretches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vertically with scale factor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 Box 3">
                <a:extLst>
                  <a:ext uri="{FF2B5EF4-FFF2-40B4-BE49-F238E27FC236}">
                    <a16:creationId xmlns:a16="http://schemas.microsoft.com/office/drawing/2014/main" id="{6F21A755-646D-F79B-3307-1C4FBED8F3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7244" y="5621310"/>
                <a:ext cx="8818602" cy="656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(</a:t>
                </a:r>
                <a:r>
                  <a:rPr kumimoji="0" lang="en-GB" altLang="en-US" sz="2400" b="0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qx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)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stretches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(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)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horizontally with scale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1</m:t>
                        </m:r>
                      </m:num>
                      <m:den>
                        <m:r>
                          <a:rPr kumimoji="0" lang="en-US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𝑞</m:t>
                        </m:r>
                      </m:den>
                    </m:f>
                  </m:oMath>
                </a14:m>
                <a:endPara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Text Box 3">
                <a:extLst>
                  <a:ext uri="{FF2B5EF4-FFF2-40B4-BE49-F238E27FC236}">
                    <a16:creationId xmlns:a16="http://schemas.microsoft.com/office/drawing/2014/main" id="{6F21A755-646D-F79B-3307-1C4FBED8F3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7244" y="5621310"/>
                <a:ext cx="8818602" cy="656462"/>
              </a:xfrm>
              <a:prstGeom prst="rect">
                <a:avLst/>
              </a:prstGeom>
              <a:blipFill>
                <a:blip r:embed="rId3"/>
                <a:stretch>
                  <a:fillRect l="-1107" b="-18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230">
            <a:extLst>
              <a:ext uri="{FF2B5EF4-FFF2-40B4-BE49-F238E27FC236}">
                <a16:creationId xmlns:a16="http://schemas.microsoft.com/office/drawing/2014/main" id="{FDCBA8DC-406F-9275-6726-7AA331B0C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844" y="4813387"/>
            <a:ext cx="2492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Stretch</a:t>
            </a:r>
            <a:endParaRPr kumimoji="0" lang="en-GB" altLang="en-US" sz="2400" b="1" i="0" u="none" strike="noStrike" kern="1200" cap="none" spc="0" normalizeH="0" baseline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 Box 230">
            <a:extLst>
              <a:ext uri="{FF2B5EF4-FFF2-40B4-BE49-F238E27FC236}">
                <a16:creationId xmlns:a16="http://schemas.microsoft.com/office/drawing/2014/main" id="{49CC0248-406B-5003-D38F-6CBCF4A6A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845" y="3492581"/>
            <a:ext cx="2492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Reflection</a:t>
            </a:r>
            <a:endParaRPr kumimoji="0" lang="en-GB" altLang="en-US" sz="2400" b="1" i="0" u="none" strike="noStrike" kern="1200" cap="none" spc="0" normalizeH="0" baseline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 Box 230">
            <a:extLst>
              <a:ext uri="{FF2B5EF4-FFF2-40B4-BE49-F238E27FC236}">
                <a16:creationId xmlns:a16="http://schemas.microsoft.com/office/drawing/2014/main" id="{6274A829-C4F6-DDD0-428E-B448B0C64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49" y="2251512"/>
            <a:ext cx="360045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Horizontal translation</a:t>
            </a:r>
            <a:endParaRPr kumimoji="0" lang="en-GB" altLang="en-US" sz="2400" b="1" i="0" u="none" strike="noStrike" kern="1200" cap="none" spc="0" normalizeH="0" baseline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 Box 230">
            <a:extLst>
              <a:ext uri="{FF2B5EF4-FFF2-40B4-BE49-F238E27FC236}">
                <a16:creationId xmlns:a16="http://schemas.microsoft.com/office/drawing/2014/main" id="{75F5919A-9F90-C77A-68AB-9B7F1AD8E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49" y="1087323"/>
            <a:ext cx="360045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Vertical translation</a:t>
            </a:r>
            <a:endParaRPr kumimoji="0" lang="en-GB" altLang="en-US" sz="2400" b="1" i="0" u="none" strike="noStrike" kern="1200" cap="none" spc="0" normalizeH="0" baseline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55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61925"/>
            <a:ext cx="2362200" cy="466725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>
                <a:solidFill>
                  <a:schemeClr val="tx2"/>
                </a:solidFill>
              </a:rPr>
              <a:t>Example 1.</a:t>
            </a:r>
            <a:endParaRPr lang="en-GB" altLang="en-US" sz="28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94608" y="2154704"/>
            <a:ext cx="293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Sketch the graph of: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192341" y="895321"/>
            <a:ext cx="291563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 is 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91400" y="2385536"/>
            <a:ext cx="670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344" name="Group 45"/>
          <p:cNvGrpSpPr>
            <a:grpSpLocks/>
          </p:cNvGrpSpPr>
          <p:nvPr/>
        </p:nvGrpSpPr>
        <p:grpSpPr bwMode="auto">
          <a:xfrm>
            <a:off x="2960102" y="193302"/>
            <a:ext cx="5991226" cy="5832475"/>
            <a:chOff x="263" y="645"/>
            <a:chExt cx="3774" cy="3674"/>
          </a:xfrm>
        </p:grpSpPr>
        <p:grpSp>
          <p:nvGrpSpPr>
            <p:cNvPr id="1345" name="Group 46"/>
            <p:cNvGrpSpPr>
              <a:grpSpLocks/>
            </p:cNvGrpSpPr>
            <p:nvPr/>
          </p:nvGrpSpPr>
          <p:grpSpPr bwMode="auto">
            <a:xfrm>
              <a:off x="263" y="645"/>
              <a:ext cx="3774" cy="3674"/>
              <a:chOff x="263" y="645"/>
              <a:chExt cx="3774" cy="3674"/>
            </a:xfrm>
          </p:grpSpPr>
          <p:grpSp>
            <p:nvGrpSpPr>
              <p:cNvPr id="1353" name="Group 47"/>
              <p:cNvGrpSpPr>
                <a:grpSpLocks/>
              </p:cNvGrpSpPr>
              <p:nvPr/>
            </p:nvGrpSpPr>
            <p:grpSpPr bwMode="auto">
              <a:xfrm>
                <a:off x="336" y="645"/>
                <a:ext cx="3701" cy="3674"/>
                <a:chOff x="336" y="645"/>
                <a:chExt cx="3701" cy="3674"/>
              </a:xfrm>
            </p:grpSpPr>
            <p:grpSp>
              <p:nvGrpSpPr>
                <p:cNvPr id="1355" name="Group 48"/>
                <p:cNvGrpSpPr>
                  <a:grpSpLocks/>
                </p:cNvGrpSpPr>
                <p:nvPr/>
              </p:nvGrpSpPr>
              <p:grpSpPr bwMode="auto">
                <a:xfrm>
                  <a:off x="336" y="645"/>
                  <a:ext cx="3701" cy="3674"/>
                  <a:chOff x="336" y="645"/>
                  <a:chExt cx="3701" cy="3674"/>
                </a:xfrm>
              </p:grpSpPr>
              <p:grpSp>
                <p:nvGrpSpPr>
                  <p:cNvPr id="1365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336" y="645"/>
                    <a:ext cx="3653" cy="3674"/>
                    <a:chOff x="1233" y="2460"/>
                    <a:chExt cx="9135" cy="9186"/>
                  </a:xfrm>
                </p:grpSpPr>
                <p:sp>
                  <p:nvSpPr>
                    <p:cNvPr id="1367" name="Text Box 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32" y="2460"/>
                      <a:ext cx="763" cy="79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cs typeface="Times New Roman" panose="02020603050405020304" pitchFamily="18" charset="0"/>
                        </a:rPr>
                        <a:t>y</a:t>
                      </a:r>
                    </a:p>
                  </p:txBody>
                </p:sp>
                <p:grpSp>
                  <p:nvGrpSpPr>
                    <p:cNvPr id="1368" name="Group 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33" y="2574"/>
                      <a:ext cx="9072" cy="9072"/>
                      <a:chOff x="666" y="1440"/>
                      <a:chExt cx="9072" cy="9072"/>
                    </a:xfrm>
                  </p:grpSpPr>
                  <p:grpSp>
                    <p:nvGrpSpPr>
                      <p:cNvPr id="1372" name="Group 5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66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14" name="Line 5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5" name="Line 5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6" name="Line 5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7" name="Line 5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3" name="Group 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10" name="Line 5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1" name="Line 5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2" name="Line 6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3" name="Line 6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4" name="Group 6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02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06" name="Line 6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7" name="Line 6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8" name="Line 6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9" name="Line 6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5" name="Group 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02" name="Line 6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3" name="Line 6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4" name="Line 7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5" name="Line 7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6" name="Group 7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2245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8" name="Line 7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9" name="Lin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0" name="Line 7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1" name="Line 7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7" name="Group 7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544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4" name="Line 7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5" name="Line 7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6" name="Line 8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7" name="Line 8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8" name="Group 8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9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0" name="Line 8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1" name="Line 8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2" name="Line 8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3" name="Line 8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9" name="Group 8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2858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86" name="Line 8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7" name="Line 8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8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9" name="Line 9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80" name="Group 9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126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82" name="Line 9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3" name="Line 9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4" name="Line 9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5" name="Line 9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sp>
                    <p:nvSpPr>
                      <p:cNvPr id="1381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</p:grpSp>
                <p:sp>
                  <p:nvSpPr>
                    <p:cNvPr id="1369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907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70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33" y="7677"/>
                      <a:ext cx="9072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71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32" y="7683"/>
                      <a:ext cx="436" cy="57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cs typeface="Times New Roman" panose="02020603050405020304" pitchFamily="18" charset="0"/>
                        </a:rPr>
                        <a:t>x</a:t>
                      </a:r>
                    </a:p>
                  </p:txBody>
                </p:sp>
              </p:grpSp>
              <p:sp>
                <p:nvSpPr>
                  <p:cNvPr id="1366" name="Text Box 1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2728"/>
                    <a:ext cx="188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   1    2    3   4    5   6    7    </a:t>
                    </a:r>
                  </a:p>
                </p:txBody>
              </p:sp>
            </p:grpSp>
            <p:grpSp>
              <p:nvGrpSpPr>
                <p:cNvPr id="1356" name="Group 102"/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20"/>
                  <a:chOff x="1996" y="801"/>
                  <a:chExt cx="382" cy="1820"/>
                </a:xfrm>
              </p:grpSpPr>
              <p:sp>
                <p:nvSpPr>
                  <p:cNvPr id="1357" name="Text 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1</a:t>
                    </a:r>
                  </a:p>
                </p:txBody>
              </p:sp>
              <p:sp>
                <p:nvSpPr>
                  <p:cNvPr id="1358" name="Text Box 1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2</a:t>
                    </a:r>
                  </a:p>
                </p:txBody>
              </p:sp>
              <p:sp>
                <p:nvSpPr>
                  <p:cNvPr id="1359" name="Text Box 1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3</a:t>
                    </a:r>
                  </a:p>
                </p:txBody>
              </p:sp>
              <p:sp>
                <p:nvSpPr>
                  <p:cNvPr id="1360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4</a:t>
                    </a:r>
                  </a:p>
                </p:txBody>
              </p:sp>
              <p:sp>
                <p:nvSpPr>
                  <p:cNvPr id="1361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5</a:t>
                    </a:r>
                  </a:p>
                </p:txBody>
              </p:sp>
              <p:sp>
                <p:nvSpPr>
                  <p:cNvPr id="1362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6</a:t>
                    </a:r>
                  </a:p>
                </p:txBody>
              </p:sp>
              <p:sp>
                <p:nvSpPr>
                  <p:cNvPr id="1363" name="Text Box 1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7</a:t>
                    </a:r>
                  </a:p>
                </p:txBody>
              </p:sp>
              <p:sp>
                <p:nvSpPr>
                  <p:cNvPr id="1364" name="Text Box 1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1354" name="Text Box 111"/>
              <p:cNvSpPr txBox="1">
                <a:spLocks noChangeArrowheads="1"/>
              </p:cNvSpPr>
              <p:nvPr/>
            </p:nvSpPr>
            <p:spPr bwMode="auto">
              <a:xfrm>
                <a:off x="263" y="2732"/>
                <a:ext cx="1888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    –7  –6  –5 –4 –3  –2  –1   </a:t>
                </a:r>
              </a:p>
            </p:txBody>
          </p:sp>
        </p:grpSp>
        <p:grpSp>
          <p:nvGrpSpPr>
            <p:cNvPr id="1346" name="Group 112"/>
            <p:cNvGrpSpPr>
              <a:grpSpLocks/>
            </p:cNvGrpSpPr>
            <p:nvPr/>
          </p:nvGrpSpPr>
          <p:grpSpPr bwMode="auto">
            <a:xfrm>
              <a:off x="1924" y="2843"/>
              <a:ext cx="542" cy="1369"/>
              <a:chOff x="1924" y="2843"/>
              <a:chExt cx="542" cy="1369"/>
            </a:xfrm>
          </p:grpSpPr>
          <p:sp>
            <p:nvSpPr>
              <p:cNvPr id="1347" name="Text Box 113"/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348" name="Text Box 114"/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349" name="Text Box 115"/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350" name="Text Box 116"/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351" name="Text Box 117"/>
              <p:cNvSpPr txBox="1">
                <a:spLocks noChangeArrowheads="1"/>
              </p:cNvSpPr>
              <p:nvPr/>
            </p:nvSpPr>
            <p:spPr bwMode="auto">
              <a:xfrm>
                <a:off x="1924" y="3750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1352" name="Text Box 118"/>
              <p:cNvSpPr txBox="1">
                <a:spLocks noChangeArrowheads="1"/>
              </p:cNvSpPr>
              <p:nvPr/>
            </p:nvSpPr>
            <p:spPr bwMode="auto">
              <a:xfrm>
                <a:off x="1924" y="3981"/>
                <a:ext cx="54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6</a:t>
                </a:r>
              </a:p>
            </p:txBody>
          </p:sp>
        </p:grpSp>
      </p:grpSp>
      <p:sp>
        <p:nvSpPr>
          <p:cNvPr id="1418" name="Text Box 227"/>
          <p:cNvSpPr txBox="1">
            <a:spLocks noChangeArrowheads="1"/>
          </p:cNvSpPr>
          <p:nvPr/>
        </p:nvSpPr>
        <p:spPr bwMode="auto">
          <a:xfrm>
            <a:off x="638143" y="2930913"/>
            <a:ext cx="155523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 + 2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5953759" y="2431672"/>
            <a:ext cx="750488" cy="10602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674689" y="2424648"/>
            <a:ext cx="720928" cy="13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395617" y="1706024"/>
            <a:ext cx="719938" cy="7200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9" name="Rectangle 1418"/>
          <p:cNvSpPr/>
          <p:nvPr/>
        </p:nvSpPr>
        <p:spPr>
          <a:xfrm>
            <a:off x="4633893" y="2360686"/>
            <a:ext cx="118654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 + 2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20" name="Straight Connector 1419"/>
          <p:cNvCxnSpPr/>
          <p:nvPr/>
        </p:nvCxnSpPr>
        <p:spPr>
          <a:xfrm flipV="1">
            <a:off x="5237366" y="2439712"/>
            <a:ext cx="750488" cy="1060255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1" name="Straight Connector 1420"/>
          <p:cNvCxnSpPr/>
          <p:nvPr/>
        </p:nvCxnSpPr>
        <p:spPr>
          <a:xfrm>
            <a:off x="5958296" y="2432688"/>
            <a:ext cx="720928" cy="1387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2" name="Straight Connector 1421"/>
          <p:cNvCxnSpPr/>
          <p:nvPr/>
        </p:nvCxnSpPr>
        <p:spPr>
          <a:xfrm flipV="1">
            <a:off x="6679224" y="1714064"/>
            <a:ext cx="719938" cy="720011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hlinkClick r:id="rId3"/>
            <a:extLst>
              <a:ext uri="{FF2B5EF4-FFF2-40B4-BE49-F238E27FC236}">
                <a16:creationId xmlns:a16="http://schemas.microsoft.com/office/drawing/2014/main" id="{045D64CF-52DB-4224-8506-8C542EA6FAF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>
            <a:hlinkClick r:id="rId3"/>
            <a:extLst>
              <a:ext uri="{FF2B5EF4-FFF2-40B4-BE49-F238E27FC236}">
                <a16:creationId xmlns:a16="http://schemas.microsoft.com/office/drawing/2014/main" id="{CE262797-8685-4A75-8276-1CBFC49EA5AA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6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1418" grpId="0"/>
      <p:bldP spid="14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61925"/>
            <a:ext cx="2362200" cy="466725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>
                <a:solidFill>
                  <a:schemeClr val="tx2"/>
                </a:solidFill>
              </a:rPr>
              <a:t>Example 2.</a:t>
            </a:r>
            <a:endParaRPr lang="en-GB" altLang="en-US" sz="28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81401" y="1905285"/>
            <a:ext cx="293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Sketch the graph of: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194797" y="908944"/>
            <a:ext cx="287119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 is 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459530" y="2450661"/>
            <a:ext cx="670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344" name="Group 45"/>
          <p:cNvGrpSpPr>
            <a:grpSpLocks/>
          </p:cNvGrpSpPr>
          <p:nvPr/>
        </p:nvGrpSpPr>
        <p:grpSpPr bwMode="auto">
          <a:xfrm>
            <a:off x="3028232" y="258427"/>
            <a:ext cx="5953125" cy="5832475"/>
            <a:chOff x="263" y="645"/>
            <a:chExt cx="3750" cy="3674"/>
          </a:xfrm>
        </p:grpSpPr>
        <p:grpSp>
          <p:nvGrpSpPr>
            <p:cNvPr id="1345" name="Group 46"/>
            <p:cNvGrpSpPr>
              <a:grpSpLocks/>
            </p:cNvGrpSpPr>
            <p:nvPr/>
          </p:nvGrpSpPr>
          <p:grpSpPr bwMode="auto">
            <a:xfrm>
              <a:off x="263" y="645"/>
              <a:ext cx="3750" cy="3674"/>
              <a:chOff x="263" y="645"/>
              <a:chExt cx="3750" cy="3674"/>
            </a:xfrm>
          </p:grpSpPr>
          <p:grpSp>
            <p:nvGrpSpPr>
              <p:cNvPr id="1353" name="Group 47"/>
              <p:cNvGrpSpPr>
                <a:grpSpLocks/>
              </p:cNvGrpSpPr>
              <p:nvPr/>
            </p:nvGrpSpPr>
            <p:grpSpPr bwMode="auto">
              <a:xfrm>
                <a:off x="336" y="645"/>
                <a:ext cx="3677" cy="3674"/>
                <a:chOff x="336" y="645"/>
                <a:chExt cx="3677" cy="3674"/>
              </a:xfrm>
            </p:grpSpPr>
            <p:grpSp>
              <p:nvGrpSpPr>
                <p:cNvPr id="1355" name="Group 48"/>
                <p:cNvGrpSpPr>
                  <a:grpSpLocks/>
                </p:cNvGrpSpPr>
                <p:nvPr/>
              </p:nvGrpSpPr>
              <p:grpSpPr bwMode="auto">
                <a:xfrm>
                  <a:off x="336" y="645"/>
                  <a:ext cx="3677" cy="3674"/>
                  <a:chOff x="336" y="645"/>
                  <a:chExt cx="3677" cy="3674"/>
                </a:xfrm>
              </p:grpSpPr>
              <p:grpSp>
                <p:nvGrpSpPr>
                  <p:cNvPr id="1365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336" y="645"/>
                    <a:ext cx="3669" cy="3674"/>
                    <a:chOff x="1233" y="2460"/>
                    <a:chExt cx="9177" cy="9186"/>
                  </a:xfrm>
                </p:grpSpPr>
                <p:sp>
                  <p:nvSpPr>
                    <p:cNvPr id="1367" name="Text Box 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32" y="2460"/>
                      <a:ext cx="763" cy="79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cs typeface="Times New Roman" panose="02020603050405020304" pitchFamily="18" charset="0"/>
                        </a:rPr>
                        <a:t>y</a:t>
                      </a:r>
                    </a:p>
                  </p:txBody>
                </p:sp>
                <p:grpSp>
                  <p:nvGrpSpPr>
                    <p:cNvPr id="1368" name="Group 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33" y="2574"/>
                      <a:ext cx="9072" cy="9072"/>
                      <a:chOff x="666" y="1440"/>
                      <a:chExt cx="9072" cy="9072"/>
                    </a:xfrm>
                  </p:grpSpPr>
                  <p:grpSp>
                    <p:nvGrpSpPr>
                      <p:cNvPr id="1372" name="Group 5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66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14" name="Line 5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5" name="Line 5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6" name="Line 5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7" name="Line 5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3" name="Group 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10" name="Line 5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1" name="Line 5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2" name="Line 6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3" name="Line 6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4" name="Group 6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02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06" name="Line 6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7" name="Line 6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8" name="Line 6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9" name="Line 6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5" name="Group 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02" name="Line 6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3" name="Line 6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4" name="Line 7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5" name="Line 7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6" name="Group 7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2245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8" name="Line 7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9" name="Lin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0" name="Line 7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1" name="Line 7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7" name="Group 7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544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4" name="Line 7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5" name="Line 7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6" name="Line 8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7" name="Line 8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8" name="Group 8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9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0" name="Line 8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1" name="Line 8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2" name="Line 8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3" name="Line 8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9" name="Group 8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2858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86" name="Line 8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7" name="Line 8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8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9" name="Line 9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80" name="Group 9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126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82" name="Line 9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3" name="Line 9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4" name="Line 9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5" name="Line 9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sp>
                    <p:nvSpPr>
                      <p:cNvPr id="1381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</p:grpSp>
                <p:sp>
                  <p:nvSpPr>
                    <p:cNvPr id="1369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907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70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33" y="7677"/>
                      <a:ext cx="9072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71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72" y="7644"/>
                      <a:ext cx="438" cy="466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cs typeface="Times New Roman" panose="02020603050405020304" pitchFamily="18" charset="0"/>
                        </a:rPr>
                        <a:t>x</a:t>
                      </a:r>
                    </a:p>
                  </p:txBody>
                </p:sp>
              </p:grpSp>
              <p:sp>
                <p:nvSpPr>
                  <p:cNvPr id="1366" name="Text Box 1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2728"/>
                    <a:ext cx="186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   1    2    3   4    5   6    7    </a:t>
                    </a:r>
                  </a:p>
                </p:txBody>
              </p:sp>
            </p:grpSp>
            <p:grpSp>
              <p:nvGrpSpPr>
                <p:cNvPr id="1356" name="Group 102"/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20"/>
                  <a:chOff x="1996" y="801"/>
                  <a:chExt cx="382" cy="1820"/>
                </a:xfrm>
              </p:grpSpPr>
              <p:sp>
                <p:nvSpPr>
                  <p:cNvPr id="1357" name="Text 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1</a:t>
                    </a:r>
                  </a:p>
                </p:txBody>
              </p:sp>
              <p:sp>
                <p:nvSpPr>
                  <p:cNvPr id="1358" name="Text Box 1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2</a:t>
                    </a:r>
                  </a:p>
                </p:txBody>
              </p:sp>
              <p:sp>
                <p:nvSpPr>
                  <p:cNvPr id="1359" name="Text Box 1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3</a:t>
                    </a:r>
                  </a:p>
                </p:txBody>
              </p:sp>
              <p:sp>
                <p:nvSpPr>
                  <p:cNvPr id="1360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4</a:t>
                    </a:r>
                  </a:p>
                </p:txBody>
              </p:sp>
              <p:sp>
                <p:nvSpPr>
                  <p:cNvPr id="1361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5</a:t>
                    </a:r>
                  </a:p>
                </p:txBody>
              </p:sp>
              <p:sp>
                <p:nvSpPr>
                  <p:cNvPr id="1362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6</a:t>
                    </a:r>
                  </a:p>
                </p:txBody>
              </p:sp>
              <p:sp>
                <p:nvSpPr>
                  <p:cNvPr id="1363" name="Text Box 1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7</a:t>
                    </a:r>
                  </a:p>
                </p:txBody>
              </p:sp>
              <p:sp>
                <p:nvSpPr>
                  <p:cNvPr id="1364" name="Text Box 1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1354" name="Text Box 111"/>
              <p:cNvSpPr txBox="1">
                <a:spLocks noChangeArrowheads="1"/>
              </p:cNvSpPr>
              <p:nvPr/>
            </p:nvSpPr>
            <p:spPr bwMode="auto">
              <a:xfrm>
                <a:off x="263" y="2732"/>
                <a:ext cx="1888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    –7  –6  –5 –4 –3  –2  –1   </a:t>
                </a:r>
              </a:p>
            </p:txBody>
          </p:sp>
        </p:grpSp>
        <p:grpSp>
          <p:nvGrpSpPr>
            <p:cNvPr id="1346" name="Group 112"/>
            <p:cNvGrpSpPr>
              <a:grpSpLocks/>
            </p:cNvGrpSpPr>
            <p:nvPr/>
          </p:nvGrpSpPr>
          <p:grpSpPr bwMode="auto">
            <a:xfrm>
              <a:off x="1924" y="2843"/>
              <a:ext cx="542" cy="1369"/>
              <a:chOff x="1924" y="2843"/>
              <a:chExt cx="542" cy="1369"/>
            </a:xfrm>
          </p:grpSpPr>
          <p:sp>
            <p:nvSpPr>
              <p:cNvPr id="1347" name="Text Box 113"/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348" name="Text Box 114"/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349" name="Text Box 115"/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350" name="Text Box 116"/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351" name="Text Box 117"/>
              <p:cNvSpPr txBox="1">
                <a:spLocks noChangeArrowheads="1"/>
              </p:cNvSpPr>
              <p:nvPr/>
            </p:nvSpPr>
            <p:spPr bwMode="auto">
              <a:xfrm>
                <a:off x="1924" y="3750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1352" name="Text Box 118"/>
              <p:cNvSpPr txBox="1">
                <a:spLocks noChangeArrowheads="1"/>
              </p:cNvSpPr>
              <p:nvPr/>
            </p:nvSpPr>
            <p:spPr bwMode="auto">
              <a:xfrm>
                <a:off x="1924" y="3981"/>
                <a:ext cx="54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6</a:t>
                </a:r>
              </a:p>
            </p:txBody>
          </p:sp>
        </p:grpSp>
      </p:grpSp>
      <p:sp>
        <p:nvSpPr>
          <p:cNvPr id="1418" name="Text Box 227"/>
          <p:cNvSpPr txBox="1">
            <a:spLocks noChangeArrowheads="1"/>
          </p:cNvSpPr>
          <p:nvPr/>
        </p:nvSpPr>
        <p:spPr bwMode="auto">
          <a:xfrm>
            <a:off x="624936" y="2681494"/>
            <a:ext cx="14141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- 3</a:t>
            </a:r>
            <a:endParaRPr kumimoji="0" lang="en-GB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21889" y="2496797"/>
            <a:ext cx="750488" cy="10602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742819" y="2489773"/>
            <a:ext cx="720928" cy="13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463747" y="1771149"/>
            <a:ext cx="719938" cy="7200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9" name="Rectangle 1418"/>
          <p:cNvSpPr/>
          <p:nvPr/>
        </p:nvSpPr>
        <p:spPr>
          <a:xfrm>
            <a:off x="6570951" y="3948562"/>
            <a:ext cx="115768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- 3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20" name="Straight Connector 1419"/>
          <p:cNvCxnSpPr/>
          <p:nvPr/>
        </p:nvCxnSpPr>
        <p:spPr>
          <a:xfrm flipV="1">
            <a:off x="6059965" y="3546359"/>
            <a:ext cx="750488" cy="1060255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1" name="Straight Connector 1420"/>
          <p:cNvCxnSpPr/>
          <p:nvPr/>
        </p:nvCxnSpPr>
        <p:spPr>
          <a:xfrm>
            <a:off x="6780895" y="3539335"/>
            <a:ext cx="720928" cy="1387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2" name="Straight Connector 1421"/>
          <p:cNvCxnSpPr/>
          <p:nvPr/>
        </p:nvCxnSpPr>
        <p:spPr>
          <a:xfrm flipV="1">
            <a:off x="7501823" y="2820711"/>
            <a:ext cx="719938" cy="720011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hlinkClick r:id="rId3"/>
            <a:extLst>
              <a:ext uri="{FF2B5EF4-FFF2-40B4-BE49-F238E27FC236}">
                <a16:creationId xmlns:a16="http://schemas.microsoft.com/office/drawing/2014/main" id="{02FF8723-5259-4EE1-BE60-AF43A4E371D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>
            <a:hlinkClick r:id="rId3"/>
            <a:extLst>
              <a:ext uri="{FF2B5EF4-FFF2-40B4-BE49-F238E27FC236}">
                <a16:creationId xmlns:a16="http://schemas.microsoft.com/office/drawing/2014/main" id="{02C6B174-E2CA-4E30-B8CD-52D4CEC5857B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17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1418" grpId="0"/>
      <p:bldP spid="14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61925"/>
            <a:ext cx="2362200" cy="466725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>
                <a:solidFill>
                  <a:schemeClr val="tx2"/>
                </a:solidFill>
              </a:rPr>
              <a:t>Example 3.</a:t>
            </a:r>
            <a:endParaRPr lang="en-GB" altLang="en-US" sz="28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168014" y="1988575"/>
            <a:ext cx="293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Sketch the graph of: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180293" y="893114"/>
            <a:ext cx="293862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 is 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91400" y="2450240"/>
            <a:ext cx="670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344" name="Group 45"/>
          <p:cNvGrpSpPr>
            <a:grpSpLocks/>
          </p:cNvGrpSpPr>
          <p:nvPr/>
        </p:nvGrpSpPr>
        <p:grpSpPr bwMode="auto">
          <a:xfrm>
            <a:off x="2960102" y="258006"/>
            <a:ext cx="5942013" cy="5832475"/>
            <a:chOff x="263" y="645"/>
            <a:chExt cx="3743" cy="3674"/>
          </a:xfrm>
        </p:grpSpPr>
        <p:grpSp>
          <p:nvGrpSpPr>
            <p:cNvPr id="1345" name="Group 46"/>
            <p:cNvGrpSpPr>
              <a:grpSpLocks/>
            </p:cNvGrpSpPr>
            <p:nvPr/>
          </p:nvGrpSpPr>
          <p:grpSpPr bwMode="auto">
            <a:xfrm>
              <a:off x="263" y="645"/>
              <a:ext cx="3743" cy="3674"/>
              <a:chOff x="263" y="645"/>
              <a:chExt cx="3743" cy="3674"/>
            </a:xfrm>
          </p:grpSpPr>
          <p:grpSp>
            <p:nvGrpSpPr>
              <p:cNvPr id="1353" name="Group 47"/>
              <p:cNvGrpSpPr>
                <a:grpSpLocks/>
              </p:cNvGrpSpPr>
              <p:nvPr/>
            </p:nvGrpSpPr>
            <p:grpSpPr bwMode="auto">
              <a:xfrm>
                <a:off x="336" y="645"/>
                <a:ext cx="3670" cy="3674"/>
                <a:chOff x="336" y="645"/>
                <a:chExt cx="3670" cy="3674"/>
              </a:xfrm>
            </p:grpSpPr>
            <p:grpSp>
              <p:nvGrpSpPr>
                <p:cNvPr id="1355" name="Group 48"/>
                <p:cNvGrpSpPr>
                  <a:grpSpLocks/>
                </p:cNvGrpSpPr>
                <p:nvPr/>
              </p:nvGrpSpPr>
              <p:grpSpPr bwMode="auto">
                <a:xfrm>
                  <a:off x="336" y="645"/>
                  <a:ext cx="3670" cy="3674"/>
                  <a:chOff x="336" y="645"/>
                  <a:chExt cx="3670" cy="3674"/>
                </a:xfrm>
              </p:grpSpPr>
              <p:grpSp>
                <p:nvGrpSpPr>
                  <p:cNvPr id="1365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336" y="645"/>
                    <a:ext cx="3670" cy="3674"/>
                    <a:chOff x="1233" y="2460"/>
                    <a:chExt cx="9176" cy="9186"/>
                  </a:xfrm>
                </p:grpSpPr>
                <p:sp>
                  <p:nvSpPr>
                    <p:cNvPr id="1367" name="Text Box 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32" y="2460"/>
                      <a:ext cx="763" cy="79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cs typeface="Times New Roman" panose="02020603050405020304" pitchFamily="18" charset="0"/>
                        </a:rPr>
                        <a:t>y</a:t>
                      </a:r>
                    </a:p>
                  </p:txBody>
                </p:sp>
                <p:grpSp>
                  <p:nvGrpSpPr>
                    <p:cNvPr id="1368" name="Group 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33" y="2574"/>
                      <a:ext cx="9072" cy="9072"/>
                      <a:chOff x="666" y="1440"/>
                      <a:chExt cx="9072" cy="9072"/>
                    </a:xfrm>
                  </p:grpSpPr>
                  <p:grpSp>
                    <p:nvGrpSpPr>
                      <p:cNvPr id="1372" name="Group 5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66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14" name="Line 5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5" name="Line 5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6" name="Line 5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7" name="Line 5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3" name="Group 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10" name="Line 5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1" name="Line 5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2" name="Line 6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3" name="Line 6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4" name="Group 6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02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06" name="Line 6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7" name="Line 6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8" name="Line 6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9" name="Line 6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5" name="Group 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02" name="Line 6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3" name="Line 6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4" name="Line 7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5" name="Line 7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6" name="Group 7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2245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8" name="Line 7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9" name="Lin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0" name="Line 7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1" name="Line 7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7" name="Group 7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544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4" name="Line 7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5" name="Line 7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6" name="Line 8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7" name="Line 8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8" name="Group 8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9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0" name="Line 8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1" name="Line 8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2" name="Line 8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3" name="Line 8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9" name="Group 8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2858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86" name="Line 8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7" name="Line 8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8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9" name="Line 9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80" name="Group 9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126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82" name="Line 9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3" name="Line 9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4" name="Line 9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5" name="Line 9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sp>
                    <p:nvSpPr>
                      <p:cNvPr id="1381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</p:grpSp>
                <p:sp>
                  <p:nvSpPr>
                    <p:cNvPr id="1369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907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70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33" y="7677"/>
                      <a:ext cx="9072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71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870" y="7650"/>
                      <a:ext cx="539" cy="57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cs typeface="Times New Roman" panose="02020603050405020304" pitchFamily="18" charset="0"/>
                        </a:rPr>
                        <a:t>x</a:t>
                      </a:r>
                    </a:p>
                  </p:txBody>
                </p:sp>
              </p:grpSp>
              <p:sp>
                <p:nvSpPr>
                  <p:cNvPr id="1366" name="Text Box 1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2728"/>
                    <a:ext cx="182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   1    2    3   4    5   6    7    </a:t>
                    </a:r>
                  </a:p>
                </p:txBody>
              </p:sp>
            </p:grpSp>
            <p:grpSp>
              <p:nvGrpSpPr>
                <p:cNvPr id="1356" name="Group 102"/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20"/>
                  <a:chOff x="1996" y="801"/>
                  <a:chExt cx="382" cy="1820"/>
                </a:xfrm>
              </p:grpSpPr>
              <p:sp>
                <p:nvSpPr>
                  <p:cNvPr id="1357" name="Text 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1</a:t>
                    </a:r>
                  </a:p>
                </p:txBody>
              </p:sp>
              <p:sp>
                <p:nvSpPr>
                  <p:cNvPr id="1358" name="Text Box 1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2</a:t>
                    </a:r>
                  </a:p>
                </p:txBody>
              </p:sp>
              <p:sp>
                <p:nvSpPr>
                  <p:cNvPr id="1359" name="Text Box 1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3</a:t>
                    </a:r>
                  </a:p>
                </p:txBody>
              </p:sp>
              <p:sp>
                <p:nvSpPr>
                  <p:cNvPr id="1360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4</a:t>
                    </a:r>
                  </a:p>
                </p:txBody>
              </p:sp>
              <p:sp>
                <p:nvSpPr>
                  <p:cNvPr id="1361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5</a:t>
                    </a:r>
                  </a:p>
                </p:txBody>
              </p:sp>
              <p:sp>
                <p:nvSpPr>
                  <p:cNvPr id="1362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6</a:t>
                    </a:r>
                  </a:p>
                </p:txBody>
              </p:sp>
              <p:sp>
                <p:nvSpPr>
                  <p:cNvPr id="1363" name="Text Box 1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7</a:t>
                    </a:r>
                  </a:p>
                </p:txBody>
              </p:sp>
              <p:sp>
                <p:nvSpPr>
                  <p:cNvPr id="1364" name="Text Box 1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1354" name="Text Box 111"/>
              <p:cNvSpPr txBox="1">
                <a:spLocks noChangeArrowheads="1"/>
              </p:cNvSpPr>
              <p:nvPr/>
            </p:nvSpPr>
            <p:spPr bwMode="auto">
              <a:xfrm>
                <a:off x="263" y="2732"/>
                <a:ext cx="1888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    –7  –6  –5 –4 –3  –2  –1   </a:t>
                </a:r>
              </a:p>
            </p:txBody>
          </p:sp>
        </p:grpSp>
        <p:grpSp>
          <p:nvGrpSpPr>
            <p:cNvPr id="1346" name="Group 112"/>
            <p:cNvGrpSpPr>
              <a:grpSpLocks/>
            </p:cNvGrpSpPr>
            <p:nvPr/>
          </p:nvGrpSpPr>
          <p:grpSpPr bwMode="auto">
            <a:xfrm>
              <a:off x="1924" y="2843"/>
              <a:ext cx="542" cy="1369"/>
              <a:chOff x="1924" y="2843"/>
              <a:chExt cx="542" cy="1369"/>
            </a:xfrm>
          </p:grpSpPr>
          <p:sp>
            <p:nvSpPr>
              <p:cNvPr id="1347" name="Text Box 113"/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348" name="Text Box 114"/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349" name="Text Box 115"/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350" name="Text Box 116"/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351" name="Text Box 117"/>
              <p:cNvSpPr txBox="1">
                <a:spLocks noChangeArrowheads="1"/>
              </p:cNvSpPr>
              <p:nvPr/>
            </p:nvSpPr>
            <p:spPr bwMode="auto">
              <a:xfrm>
                <a:off x="1924" y="3750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1352" name="Text Box 118"/>
              <p:cNvSpPr txBox="1">
                <a:spLocks noChangeArrowheads="1"/>
              </p:cNvSpPr>
              <p:nvPr/>
            </p:nvSpPr>
            <p:spPr bwMode="auto">
              <a:xfrm>
                <a:off x="1924" y="3981"/>
                <a:ext cx="54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6</a:t>
                </a:r>
              </a:p>
            </p:txBody>
          </p:sp>
        </p:grpSp>
      </p:grpSp>
      <p:sp>
        <p:nvSpPr>
          <p:cNvPr id="1418" name="Text Box 227"/>
          <p:cNvSpPr txBox="1">
            <a:spLocks noChangeArrowheads="1"/>
          </p:cNvSpPr>
          <p:nvPr/>
        </p:nvSpPr>
        <p:spPr bwMode="auto">
          <a:xfrm>
            <a:off x="711549" y="2764784"/>
            <a:ext cx="10038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(-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5953759" y="2496376"/>
            <a:ext cx="750488" cy="10602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674689" y="2489352"/>
            <a:ext cx="720928" cy="13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395617" y="1770728"/>
            <a:ext cx="719938" cy="7200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9" name="Rectangle 1418"/>
          <p:cNvSpPr/>
          <p:nvPr/>
        </p:nvSpPr>
        <p:spPr>
          <a:xfrm>
            <a:off x="4271656" y="2664330"/>
            <a:ext cx="84189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(-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20" name="Straight Connector 1419"/>
          <p:cNvCxnSpPr/>
          <p:nvPr/>
        </p:nvCxnSpPr>
        <p:spPr>
          <a:xfrm flipH="1" flipV="1">
            <a:off x="5225338" y="2500756"/>
            <a:ext cx="701532" cy="1067965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1" name="Straight Connector 1420"/>
          <p:cNvCxnSpPr/>
          <p:nvPr/>
        </p:nvCxnSpPr>
        <p:spPr>
          <a:xfrm>
            <a:off x="4514748" y="2495504"/>
            <a:ext cx="720928" cy="1387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2" name="Straight Connector 1421"/>
          <p:cNvCxnSpPr/>
          <p:nvPr/>
        </p:nvCxnSpPr>
        <p:spPr>
          <a:xfrm flipH="1" flipV="1">
            <a:off x="3799445" y="1789223"/>
            <a:ext cx="740093" cy="711533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hlinkClick r:id="rId3"/>
            <a:extLst>
              <a:ext uri="{FF2B5EF4-FFF2-40B4-BE49-F238E27FC236}">
                <a16:creationId xmlns:a16="http://schemas.microsoft.com/office/drawing/2014/main" id="{18DADF77-1C41-4C8B-B119-9DBB5F877B0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>
            <a:hlinkClick r:id="rId3"/>
            <a:extLst>
              <a:ext uri="{FF2B5EF4-FFF2-40B4-BE49-F238E27FC236}">
                <a16:creationId xmlns:a16="http://schemas.microsoft.com/office/drawing/2014/main" id="{B3B22A48-03C3-4649-A8D2-F3CE86F94007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63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1418" grpId="0"/>
      <p:bldP spid="14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61925"/>
            <a:ext cx="2362200" cy="466725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>
                <a:solidFill>
                  <a:schemeClr val="tx2"/>
                </a:solidFill>
              </a:rPr>
              <a:t>Example 4.</a:t>
            </a:r>
            <a:endParaRPr lang="en-GB" altLang="en-US" sz="28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110124" y="2005087"/>
            <a:ext cx="293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Sketch the graph of: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110124" y="810629"/>
            <a:ext cx="2997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 is 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09355" y="2407130"/>
            <a:ext cx="670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344" name="Group 45"/>
          <p:cNvGrpSpPr>
            <a:grpSpLocks/>
          </p:cNvGrpSpPr>
          <p:nvPr/>
        </p:nvGrpSpPr>
        <p:grpSpPr bwMode="auto">
          <a:xfrm>
            <a:off x="3078057" y="214896"/>
            <a:ext cx="5918200" cy="5832475"/>
            <a:chOff x="263" y="645"/>
            <a:chExt cx="3728" cy="3674"/>
          </a:xfrm>
        </p:grpSpPr>
        <p:grpSp>
          <p:nvGrpSpPr>
            <p:cNvPr id="1345" name="Group 46"/>
            <p:cNvGrpSpPr>
              <a:grpSpLocks/>
            </p:cNvGrpSpPr>
            <p:nvPr/>
          </p:nvGrpSpPr>
          <p:grpSpPr bwMode="auto">
            <a:xfrm>
              <a:off x="263" y="645"/>
              <a:ext cx="3728" cy="3674"/>
              <a:chOff x="263" y="645"/>
              <a:chExt cx="3728" cy="3674"/>
            </a:xfrm>
          </p:grpSpPr>
          <p:grpSp>
            <p:nvGrpSpPr>
              <p:cNvPr id="1353" name="Group 47"/>
              <p:cNvGrpSpPr>
                <a:grpSpLocks/>
              </p:cNvGrpSpPr>
              <p:nvPr/>
            </p:nvGrpSpPr>
            <p:grpSpPr bwMode="auto">
              <a:xfrm>
                <a:off x="336" y="645"/>
                <a:ext cx="3655" cy="3674"/>
                <a:chOff x="336" y="645"/>
                <a:chExt cx="3655" cy="3674"/>
              </a:xfrm>
            </p:grpSpPr>
            <p:grpSp>
              <p:nvGrpSpPr>
                <p:cNvPr id="1355" name="Group 48"/>
                <p:cNvGrpSpPr>
                  <a:grpSpLocks/>
                </p:cNvGrpSpPr>
                <p:nvPr/>
              </p:nvGrpSpPr>
              <p:grpSpPr bwMode="auto">
                <a:xfrm>
                  <a:off x="336" y="645"/>
                  <a:ext cx="3655" cy="3674"/>
                  <a:chOff x="336" y="645"/>
                  <a:chExt cx="3655" cy="3674"/>
                </a:xfrm>
              </p:grpSpPr>
              <p:grpSp>
                <p:nvGrpSpPr>
                  <p:cNvPr id="1365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336" y="645"/>
                    <a:ext cx="3655" cy="3674"/>
                    <a:chOff x="1233" y="2460"/>
                    <a:chExt cx="9141" cy="9186"/>
                  </a:xfrm>
                </p:grpSpPr>
                <p:sp>
                  <p:nvSpPr>
                    <p:cNvPr id="1367" name="Text Box 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32" y="2460"/>
                      <a:ext cx="763" cy="79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cs typeface="Times New Roman" panose="02020603050405020304" pitchFamily="18" charset="0"/>
                        </a:rPr>
                        <a:t>y</a:t>
                      </a:r>
                    </a:p>
                  </p:txBody>
                </p:sp>
                <p:grpSp>
                  <p:nvGrpSpPr>
                    <p:cNvPr id="1368" name="Group 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33" y="2574"/>
                      <a:ext cx="9072" cy="9072"/>
                      <a:chOff x="666" y="1440"/>
                      <a:chExt cx="9072" cy="9072"/>
                    </a:xfrm>
                  </p:grpSpPr>
                  <p:grpSp>
                    <p:nvGrpSpPr>
                      <p:cNvPr id="1372" name="Group 5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66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14" name="Line 5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5" name="Line 5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6" name="Line 5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7" name="Line 5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3" name="Group 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10" name="Line 5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1" name="Line 5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2" name="Line 6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3" name="Line 6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4" name="Group 6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02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06" name="Line 6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7" name="Line 6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8" name="Line 6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9" name="Line 6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5" name="Group 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02" name="Line 6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3" name="Line 6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4" name="Line 7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5" name="Line 7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6" name="Group 7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2245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8" name="Line 7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9" name="Lin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0" name="Line 7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1" name="Line 7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7" name="Group 7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544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4" name="Line 7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5" name="Line 7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6" name="Line 8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7" name="Line 8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8" name="Group 8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9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0" name="Line 8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1" name="Line 8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2" name="Line 8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3" name="Line 8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9" name="Group 8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2858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86" name="Line 8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7" name="Line 8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8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9" name="Line 9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80" name="Group 9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126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82" name="Line 9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3" name="Line 9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4" name="Line 9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5" name="Line 9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sp>
                    <p:nvSpPr>
                      <p:cNvPr id="1381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</p:grpSp>
                <p:sp>
                  <p:nvSpPr>
                    <p:cNvPr id="1369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907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70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33" y="7677"/>
                      <a:ext cx="9072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71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896" y="7688"/>
                      <a:ext cx="478" cy="57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cs typeface="Times New Roman" panose="02020603050405020304" pitchFamily="18" charset="0"/>
                        </a:rPr>
                        <a:t>x</a:t>
                      </a:r>
                    </a:p>
                  </p:txBody>
                </p:sp>
              </p:grpSp>
              <p:sp>
                <p:nvSpPr>
                  <p:cNvPr id="1366" name="Text Box 1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2728"/>
                    <a:ext cx="184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   1    2    3   4    5   6    7    </a:t>
                    </a:r>
                  </a:p>
                </p:txBody>
              </p:sp>
            </p:grpSp>
            <p:grpSp>
              <p:nvGrpSpPr>
                <p:cNvPr id="1356" name="Group 102"/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20"/>
                  <a:chOff x="1996" y="801"/>
                  <a:chExt cx="382" cy="1820"/>
                </a:xfrm>
              </p:grpSpPr>
              <p:sp>
                <p:nvSpPr>
                  <p:cNvPr id="1357" name="Text 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1</a:t>
                    </a:r>
                  </a:p>
                </p:txBody>
              </p:sp>
              <p:sp>
                <p:nvSpPr>
                  <p:cNvPr id="1358" name="Text Box 1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2</a:t>
                    </a:r>
                  </a:p>
                </p:txBody>
              </p:sp>
              <p:sp>
                <p:nvSpPr>
                  <p:cNvPr id="1359" name="Text Box 1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3</a:t>
                    </a:r>
                  </a:p>
                </p:txBody>
              </p:sp>
              <p:sp>
                <p:nvSpPr>
                  <p:cNvPr id="1360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4</a:t>
                    </a:r>
                  </a:p>
                </p:txBody>
              </p:sp>
              <p:sp>
                <p:nvSpPr>
                  <p:cNvPr id="1361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5</a:t>
                    </a:r>
                  </a:p>
                </p:txBody>
              </p:sp>
              <p:sp>
                <p:nvSpPr>
                  <p:cNvPr id="1362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6</a:t>
                    </a:r>
                  </a:p>
                </p:txBody>
              </p:sp>
              <p:sp>
                <p:nvSpPr>
                  <p:cNvPr id="1363" name="Text Box 1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7</a:t>
                    </a:r>
                  </a:p>
                </p:txBody>
              </p:sp>
              <p:sp>
                <p:nvSpPr>
                  <p:cNvPr id="1364" name="Text Box 1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1354" name="Text Box 111"/>
              <p:cNvSpPr txBox="1">
                <a:spLocks noChangeArrowheads="1"/>
              </p:cNvSpPr>
              <p:nvPr/>
            </p:nvSpPr>
            <p:spPr bwMode="auto">
              <a:xfrm>
                <a:off x="263" y="2732"/>
                <a:ext cx="1888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    –7  –6  –5 –4 –3  –2  –1   </a:t>
                </a:r>
              </a:p>
            </p:txBody>
          </p:sp>
        </p:grpSp>
        <p:grpSp>
          <p:nvGrpSpPr>
            <p:cNvPr id="1346" name="Group 112"/>
            <p:cNvGrpSpPr>
              <a:grpSpLocks/>
            </p:cNvGrpSpPr>
            <p:nvPr/>
          </p:nvGrpSpPr>
          <p:grpSpPr bwMode="auto">
            <a:xfrm>
              <a:off x="1924" y="2843"/>
              <a:ext cx="542" cy="1369"/>
              <a:chOff x="1924" y="2843"/>
              <a:chExt cx="542" cy="1369"/>
            </a:xfrm>
          </p:grpSpPr>
          <p:sp>
            <p:nvSpPr>
              <p:cNvPr id="1347" name="Text Box 113"/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348" name="Text Box 114"/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349" name="Text Box 115"/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350" name="Text Box 116"/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351" name="Text Box 117"/>
              <p:cNvSpPr txBox="1">
                <a:spLocks noChangeArrowheads="1"/>
              </p:cNvSpPr>
              <p:nvPr/>
            </p:nvSpPr>
            <p:spPr bwMode="auto">
              <a:xfrm>
                <a:off x="1924" y="3750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1352" name="Text Box 118"/>
              <p:cNvSpPr txBox="1">
                <a:spLocks noChangeArrowheads="1"/>
              </p:cNvSpPr>
              <p:nvPr/>
            </p:nvSpPr>
            <p:spPr bwMode="auto">
              <a:xfrm>
                <a:off x="1924" y="3981"/>
                <a:ext cx="54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6</a:t>
                </a:r>
              </a:p>
            </p:txBody>
          </p:sp>
        </p:grpSp>
      </p:grpSp>
      <p:sp>
        <p:nvSpPr>
          <p:cNvPr id="1418" name="Text Box 227"/>
          <p:cNvSpPr txBox="1">
            <a:spLocks noChangeArrowheads="1"/>
          </p:cNvSpPr>
          <p:nvPr/>
        </p:nvSpPr>
        <p:spPr bwMode="auto">
          <a:xfrm>
            <a:off x="653659" y="2781296"/>
            <a:ext cx="10038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-f</a:t>
            </a:r>
            <a:r>
              <a:rPr kumimoji="0" lang="en-GB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71714" y="2453266"/>
            <a:ext cx="750488" cy="10602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792644" y="2446242"/>
            <a:ext cx="720928" cy="13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513572" y="1727618"/>
            <a:ext cx="719938" cy="7200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9" name="Rectangle 1418"/>
          <p:cNvSpPr/>
          <p:nvPr/>
        </p:nvSpPr>
        <p:spPr>
          <a:xfrm>
            <a:off x="7052197" y="4082783"/>
            <a:ext cx="84991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20" name="Straight Connector 1419"/>
          <p:cNvCxnSpPr/>
          <p:nvPr/>
        </p:nvCxnSpPr>
        <p:spPr>
          <a:xfrm flipH="1" flipV="1">
            <a:off x="6069290" y="3553050"/>
            <a:ext cx="721803" cy="1038196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1" name="Straight Connector 1420"/>
          <p:cNvCxnSpPr/>
          <p:nvPr/>
        </p:nvCxnSpPr>
        <p:spPr>
          <a:xfrm>
            <a:off x="6814340" y="4622444"/>
            <a:ext cx="720928" cy="1387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2" name="Straight Connector 1421"/>
          <p:cNvCxnSpPr/>
          <p:nvPr/>
        </p:nvCxnSpPr>
        <p:spPr>
          <a:xfrm flipH="1" flipV="1">
            <a:off x="7476893" y="4591246"/>
            <a:ext cx="766210" cy="71628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hlinkClick r:id="rId3"/>
            <a:extLst>
              <a:ext uri="{FF2B5EF4-FFF2-40B4-BE49-F238E27FC236}">
                <a16:creationId xmlns:a16="http://schemas.microsoft.com/office/drawing/2014/main" id="{6432D4DD-EB37-46DD-8408-5D0DC462D15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>
            <a:hlinkClick r:id="rId3"/>
            <a:extLst>
              <a:ext uri="{FF2B5EF4-FFF2-40B4-BE49-F238E27FC236}">
                <a16:creationId xmlns:a16="http://schemas.microsoft.com/office/drawing/2014/main" id="{32A5740E-B88B-4A17-A906-52FB536A6012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74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1418" grpId="0"/>
      <p:bldP spid="14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4138"/>
            <a:ext cx="8229600" cy="652462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2800" b="1" dirty="0">
                <a:solidFill>
                  <a:schemeClr val="tx2"/>
                </a:solidFill>
              </a:rPr>
              <a:t>Transforming </a:t>
            </a:r>
            <a:r>
              <a:rPr lang="en-US" altLang="en-US" sz="2800" b="1" dirty="0">
                <a:solidFill>
                  <a:schemeClr val="tx2"/>
                </a:solidFill>
              </a:rPr>
              <a:t>functions</a:t>
            </a:r>
            <a:endParaRPr lang="en-GB" altLang="en-US" sz="2800" b="1" dirty="0">
              <a:solidFill>
                <a:schemeClr val="tx2"/>
              </a:solidFill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702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Graphs can be transformed by translating, reflecting, stretching or rotating them.</a:t>
            </a:r>
          </a:p>
        </p:txBody>
      </p:sp>
      <p:sp>
        <p:nvSpPr>
          <p:cNvPr id="662532" name="Text Box 4"/>
          <p:cNvSpPr txBox="1">
            <a:spLocks noChangeArrowheads="1"/>
          </p:cNvSpPr>
          <p:nvPr/>
        </p:nvSpPr>
        <p:spPr bwMode="auto">
          <a:xfrm>
            <a:off x="250825" y="2009775"/>
            <a:ext cx="8702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equation of the transformed graph will be related to the equation of the original graph.</a:t>
            </a:r>
          </a:p>
        </p:txBody>
      </p:sp>
      <p:sp>
        <p:nvSpPr>
          <p:cNvPr id="662533" name="Text Box 5"/>
          <p:cNvSpPr txBox="1">
            <a:spLocks noChangeArrowheads="1"/>
          </p:cNvSpPr>
          <p:nvPr/>
        </p:nvSpPr>
        <p:spPr bwMode="auto">
          <a:xfrm>
            <a:off x="250825" y="3092450"/>
            <a:ext cx="8702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When investigating transformations it is most useful to express functions using function notation.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2534" name="Text Box 6"/>
          <p:cNvSpPr txBox="1">
            <a:spLocks noChangeArrowheads="1"/>
          </p:cNvSpPr>
          <p:nvPr/>
        </p:nvSpPr>
        <p:spPr bwMode="auto">
          <a:xfrm>
            <a:off x="250825" y="4175125"/>
            <a:ext cx="85502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example, suppose we wish to investigate transformations of the function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=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2535" name="Rectangle 7"/>
          <p:cNvSpPr>
            <a:spLocks noChangeArrowheads="1"/>
          </p:cNvSpPr>
          <p:nvPr/>
        </p:nvSpPr>
        <p:spPr bwMode="auto">
          <a:xfrm>
            <a:off x="250825" y="5257800"/>
            <a:ext cx="8445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equation of 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can be written as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91496D19-501D-4732-BEE1-C2373992C17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95F24159-7C8C-4651-A25A-EEB84F43614A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37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2532" grpId="0"/>
      <p:bldP spid="662533" grpId="0"/>
      <p:bldP spid="662534" grpId="0"/>
      <p:bldP spid="66253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61925"/>
            <a:ext cx="2362200" cy="466725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>
                <a:solidFill>
                  <a:schemeClr val="tx2"/>
                </a:solidFill>
              </a:rPr>
              <a:t>Example 5.</a:t>
            </a:r>
            <a:endParaRPr lang="en-GB" altLang="en-US" sz="28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78713" y="1656255"/>
            <a:ext cx="293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Sketch the graph of: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108747" y="713601"/>
            <a:ext cx="287144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 is 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447464" y="2432464"/>
            <a:ext cx="670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344" name="Group 45"/>
          <p:cNvGrpSpPr>
            <a:grpSpLocks/>
          </p:cNvGrpSpPr>
          <p:nvPr/>
        </p:nvGrpSpPr>
        <p:grpSpPr bwMode="auto">
          <a:xfrm>
            <a:off x="3016166" y="240230"/>
            <a:ext cx="5991225" cy="5832475"/>
            <a:chOff x="263" y="645"/>
            <a:chExt cx="3774" cy="3674"/>
          </a:xfrm>
        </p:grpSpPr>
        <p:grpSp>
          <p:nvGrpSpPr>
            <p:cNvPr id="1345" name="Group 46"/>
            <p:cNvGrpSpPr>
              <a:grpSpLocks/>
            </p:cNvGrpSpPr>
            <p:nvPr/>
          </p:nvGrpSpPr>
          <p:grpSpPr bwMode="auto">
            <a:xfrm>
              <a:off x="263" y="645"/>
              <a:ext cx="3774" cy="3674"/>
              <a:chOff x="263" y="645"/>
              <a:chExt cx="3774" cy="3674"/>
            </a:xfrm>
          </p:grpSpPr>
          <p:grpSp>
            <p:nvGrpSpPr>
              <p:cNvPr id="1353" name="Group 47"/>
              <p:cNvGrpSpPr>
                <a:grpSpLocks/>
              </p:cNvGrpSpPr>
              <p:nvPr/>
            </p:nvGrpSpPr>
            <p:grpSpPr bwMode="auto">
              <a:xfrm>
                <a:off x="336" y="645"/>
                <a:ext cx="3701" cy="3674"/>
                <a:chOff x="336" y="645"/>
                <a:chExt cx="3701" cy="3674"/>
              </a:xfrm>
            </p:grpSpPr>
            <p:grpSp>
              <p:nvGrpSpPr>
                <p:cNvPr id="1355" name="Group 48"/>
                <p:cNvGrpSpPr>
                  <a:grpSpLocks/>
                </p:cNvGrpSpPr>
                <p:nvPr/>
              </p:nvGrpSpPr>
              <p:grpSpPr bwMode="auto">
                <a:xfrm>
                  <a:off x="336" y="645"/>
                  <a:ext cx="3701" cy="3674"/>
                  <a:chOff x="336" y="645"/>
                  <a:chExt cx="3701" cy="3674"/>
                </a:xfrm>
              </p:grpSpPr>
              <p:grpSp>
                <p:nvGrpSpPr>
                  <p:cNvPr id="1365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336" y="645"/>
                    <a:ext cx="3670" cy="3674"/>
                    <a:chOff x="1233" y="2460"/>
                    <a:chExt cx="9176" cy="9186"/>
                  </a:xfrm>
                </p:grpSpPr>
                <p:sp>
                  <p:nvSpPr>
                    <p:cNvPr id="1367" name="Text Box 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32" y="2460"/>
                      <a:ext cx="763" cy="79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cs typeface="Times New Roman" panose="02020603050405020304" pitchFamily="18" charset="0"/>
                        </a:rPr>
                        <a:t>y</a:t>
                      </a:r>
                    </a:p>
                  </p:txBody>
                </p:sp>
                <p:grpSp>
                  <p:nvGrpSpPr>
                    <p:cNvPr id="1368" name="Group 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33" y="2574"/>
                      <a:ext cx="9072" cy="9072"/>
                      <a:chOff x="666" y="1440"/>
                      <a:chExt cx="9072" cy="9072"/>
                    </a:xfrm>
                  </p:grpSpPr>
                  <p:grpSp>
                    <p:nvGrpSpPr>
                      <p:cNvPr id="1372" name="Group 5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66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14" name="Line 5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5" name="Line 5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6" name="Line 5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7" name="Line 5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3" name="Group 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10" name="Line 5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1" name="Line 5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2" name="Line 6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3" name="Line 6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4" name="Group 6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02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06" name="Line 6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7" name="Line 6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8" name="Line 6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9" name="Line 6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5" name="Group 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02" name="Line 6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3" name="Line 6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4" name="Line 7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5" name="Line 7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6" name="Group 7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2245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8" name="Line 7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9" name="Lin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0" name="Line 7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1" name="Line 7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7" name="Group 7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544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4" name="Line 7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5" name="Line 7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6" name="Line 8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7" name="Line 8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8" name="Group 8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9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0" name="Line 8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1" name="Line 8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2" name="Line 8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3" name="Line 8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9" name="Group 8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2858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86" name="Line 8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7" name="Line 8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8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9" name="Line 9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80" name="Group 9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126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82" name="Line 9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3" name="Line 9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4" name="Line 9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5" name="Line 9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sp>
                    <p:nvSpPr>
                      <p:cNvPr id="1381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</p:grpSp>
                <p:sp>
                  <p:nvSpPr>
                    <p:cNvPr id="1369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907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70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33" y="7677"/>
                      <a:ext cx="9072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71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35" y="7706"/>
                      <a:ext cx="474" cy="57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cs typeface="Times New Roman" panose="02020603050405020304" pitchFamily="18" charset="0"/>
                        </a:rPr>
                        <a:t>x</a:t>
                      </a:r>
                    </a:p>
                  </p:txBody>
                </p:sp>
              </p:grpSp>
              <p:sp>
                <p:nvSpPr>
                  <p:cNvPr id="1366" name="Text Box 1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2728"/>
                    <a:ext cx="188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   1    2    3   4    5   6    7    </a:t>
                    </a:r>
                  </a:p>
                </p:txBody>
              </p:sp>
            </p:grpSp>
            <p:grpSp>
              <p:nvGrpSpPr>
                <p:cNvPr id="1356" name="Group 102"/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20"/>
                  <a:chOff x="1996" y="801"/>
                  <a:chExt cx="382" cy="1820"/>
                </a:xfrm>
              </p:grpSpPr>
              <p:sp>
                <p:nvSpPr>
                  <p:cNvPr id="1357" name="Text 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1</a:t>
                    </a:r>
                  </a:p>
                </p:txBody>
              </p:sp>
              <p:sp>
                <p:nvSpPr>
                  <p:cNvPr id="1358" name="Text Box 1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2</a:t>
                    </a:r>
                  </a:p>
                </p:txBody>
              </p:sp>
              <p:sp>
                <p:nvSpPr>
                  <p:cNvPr id="1359" name="Text Box 1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3</a:t>
                    </a:r>
                  </a:p>
                </p:txBody>
              </p:sp>
              <p:sp>
                <p:nvSpPr>
                  <p:cNvPr id="1360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4</a:t>
                    </a:r>
                  </a:p>
                </p:txBody>
              </p:sp>
              <p:sp>
                <p:nvSpPr>
                  <p:cNvPr id="1361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5</a:t>
                    </a:r>
                  </a:p>
                </p:txBody>
              </p:sp>
              <p:sp>
                <p:nvSpPr>
                  <p:cNvPr id="1362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6</a:t>
                    </a:r>
                  </a:p>
                </p:txBody>
              </p:sp>
              <p:sp>
                <p:nvSpPr>
                  <p:cNvPr id="1363" name="Text Box 1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7</a:t>
                    </a:r>
                  </a:p>
                </p:txBody>
              </p:sp>
              <p:sp>
                <p:nvSpPr>
                  <p:cNvPr id="1364" name="Text Box 1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1354" name="Text Box 111"/>
              <p:cNvSpPr txBox="1">
                <a:spLocks noChangeArrowheads="1"/>
              </p:cNvSpPr>
              <p:nvPr/>
            </p:nvSpPr>
            <p:spPr bwMode="auto">
              <a:xfrm>
                <a:off x="263" y="2732"/>
                <a:ext cx="1888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    –7  –6  –5 –4 –3  –2  –1   </a:t>
                </a:r>
              </a:p>
            </p:txBody>
          </p:sp>
        </p:grpSp>
        <p:grpSp>
          <p:nvGrpSpPr>
            <p:cNvPr id="1346" name="Group 112"/>
            <p:cNvGrpSpPr>
              <a:grpSpLocks/>
            </p:cNvGrpSpPr>
            <p:nvPr/>
          </p:nvGrpSpPr>
          <p:grpSpPr bwMode="auto">
            <a:xfrm>
              <a:off x="1924" y="2843"/>
              <a:ext cx="542" cy="1369"/>
              <a:chOff x="1924" y="2843"/>
              <a:chExt cx="542" cy="1369"/>
            </a:xfrm>
          </p:grpSpPr>
          <p:sp>
            <p:nvSpPr>
              <p:cNvPr id="1347" name="Text Box 113"/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348" name="Text Box 114"/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349" name="Text Box 115"/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350" name="Text Box 116"/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351" name="Text Box 117"/>
              <p:cNvSpPr txBox="1">
                <a:spLocks noChangeArrowheads="1"/>
              </p:cNvSpPr>
              <p:nvPr/>
            </p:nvSpPr>
            <p:spPr bwMode="auto">
              <a:xfrm>
                <a:off x="1924" y="3750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1352" name="Text Box 118"/>
              <p:cNvSpPr txBox="1">
                <a:spLocks noChangeArrowheads="1"/>
              </p:cNvSpPr>
              <p:nvPr/>
            </p:nvSpPr>
            <p:spPr bwMode="auto">
              <a:xfrm>
                <a:off x="1924" y="3981"/>
                <a:ext cx="54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6</a:t>
                </a:r>
              </a:p>
            </p:txBody>
          </p:sp>
        </p:grpSp>
      </p:grpSp>
      <p:sp>
        <p:nvSpPr>
          <p:cNvPr id="1418" name="Text Box 227"/>
          <p:cNvSpPr txBox="1">
            <a:spLocks noChangeArrowheads="1"/>
          </p:cNvSpPr>
          <p:nvPr/>
        </p:nvSpPr>
        <p:spPr bwMode="auto">
          <a:xfrm>
            <a:off x="622248" y="2432464"/>
            <a:ext cx="10727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2f</a:t>
            </a:r>
            <a:r>
              <a:rPr kumimoji="0" lang="en-GB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09823" y="2478600"/>
            <a:ext cx="750488" cy="10602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730753" y="2471576"/>
            <a:ext cx="720928" cy="13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451681" y="1752952"/>
            <a:ext cx="719938" cy="7200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9" name="Rectangle 1418"/>
          <p:cNvSpPr/>
          <p:nvPr/>
        </p:nvSpPr>
        <p:spPr>
          <a:xfrm>
            <a:off x="6573020" y="818008"/>
            <a:ext cx="90120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20" name="Straight Connector 1419"/>
          <p:cNvCxnSpPr/>
          <p:nvPr/>
        </p:nvCxnSpPr>
        <p:spPr>
          <a:xfrm flipH="1">
            <a:off x="6007399" y="1394333"/>
            <a:ext cx="744733" cy="2184051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1" name="Straight Connector 1420"/>
          <p:cNvCxnSpPr/>
          <p:nvPr/>
        </p:nvCxnSpPr>
        <p:spPr>
          <a:xfrm>
            <a:off x="6752393" y="1407073"/>
            <a:ext cx="720928" cy="1387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2" name="Straight Connector 1421"/>
          <p:cNvCxnSpPr/>
          <p:nvPr/>
        </p:nvCxnSpPr>
        <p:spPr>
          <a:xfrm flipH="1">
            <a:off x="7450922" y="302368"/>
            <a:ext cx="533851" cy="1129690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hlinkClick r:id="rId3"/>
            <a:extLst>
              <a:ext uri="{FF2B5EF4-FFF2-40B4-BE49-F238E27FC236}">
                <a16:creationId xmlns:a16="http://schemas.microsoft.com/office/drawing/2014/main" id="{62CA79F3-6CD9-4EFA-BD90-0B482E46860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>
            <a:hlinkClick r:id="rId3"/>
            <a:extLst>
              <a:ext uri="{FF2B5EF4-FFF2-40B4-BE49-F238E27FC236}">
                <a16:creationId xmlns:a16="http://schemas.microsoft.com/office/drawing/2014/main" id="{A87E2290-0176-4E6F-8B7A-CFBDCF2AAF13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54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1418" grpId="0"/>
      <p:bldP spid="14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61925"/>
            <a:ext cx="2362200" cy="466725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>
                <a:solidFill>
                  <a:schemeClr val="tx2"/>
                </a:solidFill>
              </a:rPr>
              <a:t>Example 6.</a:t>
            </a:r>
            <a:endParaRPr lang="en-GB" altLang="en-US" sz="28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67095" y="1558374"/>
            <a:ext cx="293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Sketch the graph of: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25386" y="642459"/>
            <a:ext cx="291512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 is 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446396" y="2457693"/>
            <a:ext cx="670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344" name="Group 45"/>
          <p:cNvGrpSpPr>
            <a:grpSpLocks/>
          </p:cNvGrpSpPr>
          <p:nvPr/>
        </p:nvGrpSpPr>
        <p:grpSpPr bwMode="auto">
          <a:xfrm>
            <a:off x="3015098" y="265459"/>
            <a:ext cx="5997575" cy="5832475"/>
            <a:chOff x="263" y="645"/>
            <a:chExt cx="3778" cy="3674"/>
          </a:xfrm>
        </p:grpSpPr>
        <p:grpSp>
          <p:nvGrpSpPr>
            <p:cNvPr id="1345" name="Group 46"/>
            <p:cNvGrpSpPr>
              <a:grpSpLocks/>
            </p:cNvGrpSpPr>
            <p:nvPr/>
          </p:nvGrpSpPr>
          <p:grpSpPr bwMode="auto">
            <a:xfrm>
              <a:off x="263" y="645"/>
              <a:ext cx="3778" cy="3674"/>
              <a:chOff x="263" y="645"/>
              <a:chExt cx="3778" cy="3674"/>
            </a:xfrm>
          </p:grpSpPr>
          <p:grpSp>
            <p:nvGrpSpPr>
              <p:cNvPr id="1353" name="Group 47"/>
              <p:cNvGrpSpPr>
                <a:grpSpLocks/>
              </p:cNvGrpSpPr>
              <p:nvPr/>
            </p:nvGrpSpPr>
            <p:grpSpPr bwMode="auto">
              <a:xfrm>
                <a:off x="336" y="645"/>
                <a:ext cx="3705" cy="3674"/>
                <a:chOff x="336" y="645"/>
                <a:chExt cx="3705" cy="3674"/>
              </a:xfrm>
            </p:grpSpPr>
            <p:grpSp>
              <p:nvGrpSpPr>
                <p:cNvPr id="1355" name="Group 48"/>
                <p:cNvGrpSpPr>
                  <a:grpSpLocks/>
                </p:cNvGrpSpPr>
                <p:nvPr/>
              </p:nvGrpSpPr>
              <p:grpSpPr bwMode="auto">
                <a:xfrm>
                  <a:off x="336" y="645"/>
                  <a:ext cx="3705" cy="3674"/>
                  <a:chOff x="336" y="645"/>
                  <a:chExt cx="3705" cy="3674"/>
                </a:xfrm>
              </p:grpSpPr>
              <p:grpSp>
                <p:nvGrpSpPr>
                  <p:cNvPr id="1365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336" y="645"/>
                    <a:ext cx="3705" cy="3674"/>
                    <a:chOff x="1233" y="2460"/>
                    <a:chExt cx="9267" cy="9186"/>
                  </a:xfrm>
                </p:grpSpPr>
                <p:sp>
                  <p:nvSpPr>
                    <p:cNvPr id="1367" name="Text Box 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32" y="2460"/>
                      <a:ext cx="763" cy="79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cs typeface="Times New Roman" panose="02020603050405020304" pitchFamily="18" charset="0"/>
                        </a:rPr>
                        <a:t>y</a:t>
                      </a:r>
                    </a:p>
                  </p:txBody>
                </p:sp>
                <p:grpSp>
                  <p:nvGrpSpPr>
                    <p:cNvPr id="1368" name="Group 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33" y="2574"/>
                      <a:ext cx="9072" cy="9072"/>
                      <a:chOff x="666" y="1440"/>
                      <a:chExt cx="9072" cy="9072"/>
                    </a:xfrm>
                  </p:grpSpPr>
                  <p:grpSp>
                    <p:nvGrpSpPr>
                      <p:cNvPr id="1372" name="Group 5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66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14" name="Line 5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5" name="Line 5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6" name="Line 5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7" name="Line 5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3" name="Group 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10" name="Line 5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1" name="Line 5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2" name="Line 6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13" name="Line 6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4" name="Group 6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02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06" name="Line 6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7" name="Line 6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8" name="Line 6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9" name="Line 6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5" name="Group 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02" name="Line 6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3" name="Line 6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4" name="Line 7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5" name="Line 7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6" name="Group 7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2245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8" name="Line 7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9" name="Lin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0" name="Line 7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401" name="Line 7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7" name="Group 7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544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4" name="Line 7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5" name="Line 7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6" name="Line 8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7" name="Line 8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8" name="Group 8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9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0" name="Line 8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1" name="Line 8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2" name="Line 8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93" name="Line 8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79" name="Group 8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2858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86" name="Line 8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7" name="Line 8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8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9" name="Line 9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grpSp>
                    <p:nvGrpSpPr>
                      <p:cNvPr id="1380" name="Group 9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126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82" name="Line 9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3" name="Line 9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4" name="Line 9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1385" name="Line 9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p:txBody>
                    </p:sp>
                  </p:grpSp>
                  <p:sp>
                    <p:nvSpPr>
                      <p:cNvPr id="1381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</p:grpSp>
                <p:sp>
                  <p:nvSpPr>
                    <p:cNvPr id="1369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907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70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33" y="7677"/>
                      <a:ext cx="9072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71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90" y="7637"/>
                      <a:ext cx="510" cy="57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cs typeface="Times New Roman" panose="02020603050405020304" pitchFamily="18" charset="0"/>
                        </a:rPr>
                        <a:t>x</a:t>
                      </a:r>
                    </a:p>
                  </p:txBody>
                </p:sp>
              </p:grpSp>
              <p:sp>
                <p:nvSpPr>
                  <p:cNvPr id="1366" name="Text Box 1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2728"/>
                    <a:ext cx="1831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   1    2    3   4    5   6    7 </a:t>
                    </a:r>
                    <a:r>
                      <a:rPr kumimoji="0" lang="en-GB" sz="18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cs typeface="Times New Roman" panose="02020603050405020304" pitchFamily="18" charset="0"/>
                      </a:rPr>
                      <a:t>  </a:t>
                    </a:r>
                    <a:r>
                      <a: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 </a:t>
                    </a:r>
                  </a:p>
                </p:txBody>
              </p:sp>
            </p:grpSp>
            <p:grpSp>
              <p:nvGrpSpPr>
                <p:cNvPr id="1356" name="Group 102"/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20"/>
                  <a:chOff x="1996" y="801"/>
                  <a:chExt cx="382" cy="1820"/>
                </a:xfrm>
              </p:grpSpPr>
              <p:sp>
                <p:nvSpPr>
                  <p:cNvPr id="1357" name="Text 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1</a:t>
                    </a:r>
                  </a:p>
                </p:txBody>
              </p:sp>
              <p:sp>
                <p:nvSpPr>
                  <p:cNvPr id="1358" name="Text Box 1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2</a:t>
                    </a:r>
                  </a:p>
                </p:txBody>
              </p:sp>
              <p:sp>
                <p:nvSpPr>
                  <p:cNvPr id="1359" name="Text Box 1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3</a:t>
                    </a:r>
                  </a:p>
                </p:txBody>
              </p:sp>
              <p:sp>
                <p:nvSpPr>
                  <p:cNvPr id="1360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4</a:t>
                    </a:r>
                  </a:p>
                </p:txBody>
              </p:sp>
              <p:sp>
                <p:nvSpPr>
                  <p:cNvPr id="1361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5</a:t>
                    </a:r>
                  </a:p>
                </p:txBody>
              </p:sp>
              <p:sp>
                <p:nvSpPr>
                  <p:cNvPr id="1362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6</a:t>
                    </a:r>
                  </a:p>
                </p:txBody>
              </p:sp>
              <p:sp>
                <p:nvSpPr>
                  <p:cNvPr id="1363" name="Text Box 1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7</a:t>
                    </a:r>
                  </a:p>
                </p:txBody>
              </p:sp>
              <p:sp>
                <p:nvSpPr>
                  <p:cNvPr id="1364" name="Text Box 1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0" marR="0" lvl="0" indent="0" algn="l" defTabSz="914400" rtl="0" eaLnBrk="0" fontAlgn="auto" latinLnBrk="0" hangingPunct="0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1354" name="Text Box 111"/>
              <p:cNvSpPr txBox="1">
                <a:spLocks noChangeArrowheads="1"/>
              </p:cNvSpPr>
              <p:nvPr/>
            </p:nvSpPr>
            <p:spPr bwMode="auto">
              <a:xfrm>
                <a:off x="263" y="2732"/>
                <a:ext cx="1888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    –7  –6  –5 –4 –3  –2  –1   </a:t>
                </a:r>
              </a:p>
            </p:txBody>
          </p:sp>
        </p:grpSp>
        <p:grpSp>
          <p:nvGrpSpPr>
            <p:cNvPr id="1346" name="Group 112"/>
            <p:cNvGrpSpPr>
              <a:grpSpLocks/>
            </p:cNvGrpSpPr>
            <p:nvPr/>
          </p:nvGrpSpPr>
          <p:grpSpPr bwMode="auto">
            <a:xfrm>
              <a:off x="1924" y="2843"/>
              <a:ext cx="542" cy="1369"/>
              <a:chOff x="1924" y="2843"/>
              <a:chExt cx="542" cy="1369"/>
            </a:xfrm>
          </p:grpSpPr>
          <p:sp>
            <p:nvSpPr>
              <p:cNvPr id="1347" name="Text Box 113"/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348" name="Text Box 114"/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349" name="Text Box 115"/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350" name="Text Box 116"/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351" name="Text Box 117"/>
              <p:cNvSpPr txBox="1">
                <a:spLocks noChangeArrowheads="1"/>
              </p:cNvSpPr>
              <p:nvPr/>
            </p:nvSpPr>
            <p:spPr bwMode="auto">
              <a:xfrm>
                <a:off x="1924" y="3750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1352" name="Text Box 118"/>
              <p:cNvSpPr txBox="1">
                <a:spLocks noChangeArrowheads="1"/>
              </p:cNvSpPr>
              <p:nvPr/>
            </p:nvSpPr>
            <p:spPr bwMode="auto">
              <a:xfrm>
                <a:off x="1924" y="3981"/>
                <a:ext cx="54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-</a:t>
                </a:r>
                <a:r>
                  <a:rPr kumimoji="0" lang="en-GB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6</a:t>
                </a:r>
              </a:p>
            </p:txBody>
          </p:sp>
        </p:grpSp>
      </p:grpSp>
      <p:sp>
        <p:nvSpPr>
          <p:cNvPr id="1418" name="Text Box 227"/>
          <p:cNvSpPr txBox="1">
            <a:spLocks noChangeArrowheads="1"/>
          </p:cNvSpPr>
          <p:nvPr/>
        </p:nvSpPr>
        <p:spPr bwMode="auto">
          <a:xfrm>
            <a:off x="610630" y="2334583"/>
            <a:ext cx="10951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(2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08755" y="2503829"/>
            <a:ext cx="750488" cy="10602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729685" y="2496805"/>
            <a:ext cx="720928" cy="13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450613" y="1778181"/>
            <a:ext cx="719938" cy="7200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9" name="Rectangle 1418"/>
          <p:cNvSpPr/>
          <p:nvPr/>
        </p:nvSpPr>
        <p:spPr>
          <a:xfrm>
            <a:off x="6767471" y="1163981"/>
            <a:ext cx="902811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(2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20" name="Straight Connector 1419"/>
          <p:cNvCxnSpPr/>
          <p:nvPr/>
        </p:nvCxnSpPr>
        <p:spPr>
          <a:xfrm flipH="1">
            <a:off x="6006332" y="2496805"/>
            <a:ext cx="364177" cy="110680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1" name="Straight Connector 1420"/>
          <p:cNvCxnSpPr/>
          <p:nvPr/>
        </p:nvCxnSpPr>
        <p:spPr>
          <a:xfrm>
            <a:off x="6385156" y="2507017"/>
            <a:ext cx="308724" cy="3182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2" name="Straight Connector 1421"/>
          <p:cNvCxnSpPr/>
          <p:nvPr/>
        </p:nvCxnSpPr>
        <p:spPr>
          <a:xfrm flipH="1">
            <a:off x="6743829" y="1771203"/>
            <a:ext cx="382367" cy="728271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hlinkClick r:id="rId3"/>
            <a:extLst>
              <a:ext uri="{FF2B5EF4-FFF2-40B4-BE49-F238E27FC236}">
                <a16:creationId xmlns:a16="http://schemas.microsoft.com/office/drawing/2014/main" id="{D4ED8C5C-9AF1-450C-81AF-5D67303AAB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>
            <a:hlinkClick r:id="rId3"/>
            <a:extLst>
              <a:ext uri="{FF2B5EF4-FFF2-40B4-BE49-F238E27FC236}">
                <a16:creationId xmlns:a16="http://schemas.microsoft.com/office/drawing/2014/main" id="{DC81FA8C-ED55-461A-8F75-C6E41AFA6DAA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16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1418" grpId="0"/>
      <p:bldP spid="14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>
            <a:extLst>
              <a:ext uri="{FF2B5EF4-FFF2-40B4-BE49-F238E27FC236}">
                <a16:creationId xmlns:a16="http://schemas.microsoft.com/office/drawing/2014/main" id="{322C037F-9190-03F7-DADA-721D883CE3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2181" y="3670112"/>
            <a:ext cx="3165233" cy="182880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4B535438-CD9E-8B85-BEED-4E5B8AAD5C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58" y="3588788"/>
            <a:ext cx="3153508" cy="182880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7784D323-B7D2-2ADE-C84C-D1F1A0D2EB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9623" y="961208"/>
            <a:ext cx="3156718" cy="1828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ADE00E8-71FA-5BA1-230D-9F00D22D78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058" y="965321"/>
            <a:ext cx="3141784" cy="1828800"/>
          </a:xfrm>
          <a:prstGeom prst="rect">
            <a:avLst/>
          </a:prstGeom>
        </p:spPr>
      </p:pic>
      <p:sp>
        <p:nvSpPr>
          <p:cNvPr id="8" name="Text Box 227"/>
          <p:cNvSpPr txBox="1">
            <a:spLocks noChangeArrowheads="1"/>
          </p:cNvSpPr>
          <p:nvPr/>
        </p:nvSpPr>
        <p:spPr bwMode="auto">
          <a:xfrm>
            <a:off x="1828800" y="410182"/>
            <a:ext cx="9092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 Box 227"/>
          <p:cNvSpPr txBox="1">
            <a:spLocks noChangeArrowheads="1"/>
          </p:cNvSpPr>
          <p:nvPr/>
        </p:nvSpPr>
        <p:spPr bwMode="auto">
          <a:xfrm>
            <a:off x="5611338" y="409396"/>
            <a:ext cx="16310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 Box 227"/>
          <p:cNvSpPr txBox="1">
            <a:spLocks noChangeArrowheads="1"/>
          </p:cNvSpPr>
          <p:nvPr/>
        </p:nvSpPr>
        <p:spPr bwMode="auto">
          <a:xfrm>
            <a:off x="1670588" y="2977523"/>
            <a:ext cx="15151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Text Box 227"/>
          <p:cNvSpPr txBox="1">
            <a:spLocks noChangeArrowheads="1"/>
          </p:cNvSpPr>
          <p:nvPr/>
        </p:nvSpPr>
        <p:spPr bwMode="auto">
          <a:xfrm>
            <a:off x="5708645" y="3019777"/>
            <a:ext cx="15071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304800" y="0"/>
            <a:ext cx="8229600" cy="652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Use your GDC to sketch the following graphs:</a:t>
            </a:r>
            <a:endParaRPr kumimoji="0" lang="en-GB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25398" y="5682715"/>
            <a:ext cx="381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Compare your functions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309687" y="454805"/>
            <a:ext cx="5191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661559" y="440059"/>
            <a:ext cx="11291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6987988" y="420842"/>
            <a:ext cx="11291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5348541" y="423077"/>
            <a:ext cx="370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6234862" y="425761"/>
            <a:ext cx="370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)</a:t>
            </a:r>
          </a:p>
        </p:txBody>
      </p:sp>
      <p:sp>
        <p:nvSpPr>
          <p:cNvPr id="20" name="Text Box 227"/>
          <p:cNvSpPr txBox="1">
            <a:spLocks noChangeArrowheads="1"/>
          </p:cNvSpPr>
          <p:nvPr/>
        </p:nvSpPr>
        <p:spPr bwMode="auto">
          <a:xfrm>
            <a:off x="7839833" y="432288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083154" y="2971800"/>
            <a:ext cx="11291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1443707" y="2974035"/>
            <a:ext cx="370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2292007" y="2976719"/>
            <a:ext cx="370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)</a:t>
            </a:r>
          </a:p>
        </p:txBody>
      </p:sp>
      <p:sp>
        <p:nvSpPr>
          <p:cNvPr id="24" name="Text Box 227"/>
          <p:cNvSpPr txBox="1">
            <a:spLocks noChangeArrowheads="1"/>
          </p:cNvSpPr>
          <p:nvPr/>
        </p:nvSpPr>
        <p:spPr bwMode="auto">
          <a:xfrm>
            <a:off x="3934999" y="2983246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7072843" y="3027111"/>
            <a:ext cx="11291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5433396" y="3029346"/>
            <a:ext cx="370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6319727" y="3032030"/>
            <a:ext cx="370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)</a:t>
            </a:r>
          </a:p>
        </p:txBody>
      </p:sp>
      <p:sp>
        <p:nvSpPr>
          <p:cNvPr id="28" name="Text Box 227"/>
          <p:cNvSpPr txBox="1">
            <a:spLocks noChangeArrowheads="1"/>
          </p:cNvSpPr>
          <p:nvPr/>
        </p:nvSpPr>
        <p:spPr bwMode="auto">
          <a:xfrm>
            <a:off x="7924688" y="3038557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351951" y="5717749"/>
            <a:ext cx="827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effect do the constant terms have on the graphs? 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288348" y="5695128"/>
            <a:ext cx="8455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translates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vertically a distance of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units upward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5359623" y="2088741"/>
            <a:ext cx="34575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</a:rPr>
              <a:t> (</a:t>
            </a: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</a:rPr>
              <a:t>) is translated 1 unit upward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604860" y="4720312"/>
            <a:ext cx="36404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</a:rPr>
              <a:t> (</a:t>
            </a: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</a:rPr>
              <a:t>) is translated 2 units upward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5000574" y="4833510"/>
            <a:ext cx="39349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</a:rPr>
              <a:t> (</a:t>
            </a: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</a:rPr>
              <a:t>) is translated 2 units downward</a:t>
            </a:r>
          </a:p>
        </p:txBody>
      </p: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270985" y="6082946"/>
            <a:ext cx="88186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translates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vertically a distance of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units downward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6" name="Rectangle 35">
            <a:hlinkClick r:id="rId6"/>
            <a:extLst>
              <a:ext uri="{FF2B5EF4-FFF2-40B4-BE49-F238E27FC236}">
                <a16:creationId xmlns:a16="http://schemas.microsoft.com/office/drawing/2014/main" id="{3B982593-E508-4DBF-B583-198AC8757DA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6"/>
            <a:extLst>
              <a:ext uri="{FF2B5EF4-FFF2-40B4-BE49-F238E27FC236}">
                <a16:creationId xmlns:a16="http://schemas.microsoft.com/office/drawing/2014/main" id="{DACD0CA6-B8DC-425D-BC34-0305A4940781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64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4" grpId="0"/>
      <p:bldP spid="14" grpId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2" grpId="0"/>
      <p:bldP spid="32" grpId="1"/>
      <p:bldP spid="33" grpId="0"/>
      <p:bldP spid="29" grpId="0"/>
      <p:bldP spid="30" grpId="0"/>
      <p:bldP spid="31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217488" y="1484313"/>
            <a:ext cx="3152775" cy="4519612"/>
            <a:chOff x="113" y="981"/>
            <a:chExt cx="1986" cy="2847"/>
          </a:xfrm>
        </p:grpSpPr>
        <p:sp>
          <p:nvSpPr>
            <p:cNvPr id="10482" name="Rectangle 3"/>
            <p:cNvSpPr>
              <a:spLocks noChangeArrowheads="1"/>
            </p:cNvSpPr>
            <p:nvPr/>
          </p:nvSpPr>
          <p:spPr bwMode="auto">
            <a:xfrm>
              <a:off x="113" y="981"/>
              <a:ext cx="1986" cy="2847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83" name="Rectangle 4"/>
            <p:cNvSpPr>
              <a:spLocks noChangeArrowheads="1"/>
            </p:cNvSpPr>
            <p:nvPr/>
          </p:nvSpPr>
          <p:spPr bwMode="auto">
            <a:xfrm>
              <a:off x="226" y="1094"/>
              <a:ext cx="1760" cy="26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244" name="Line 222"/>
          <p:cNvSpPr>
            <a:spLocks noChangeShapeType="1"/>
          </p:cNvSpPr>
          <p:nvPr/>
        </p:nvSpPr>
        <p:spPr bwMode="auto">
          <a:xfrm>
            <a:off x="381000" y="3741738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5" name="Text Box 223"/>
          <p:cNvSpPr txBox="1">
            <a:spLocks noChangeArrowheads="1"/>
          </p:cNvSpPr>
          <p:nvPr/>
        </p:nvSpPr>
        <p:spPr bwMode="auto">
          <a:xfrm>
            <a:off x="2863850" y="3732213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46" name="Line 224"/>
          <p:cNvSpPr>
            <a:spLocks noChangeShapeType="1"/>
          </p:cNvSpPr>
          <p:nvPr/>
        </p:nvSpPr>
        <p:spPr bwMode="auto">
          <a:xfrm>
            <a:off x="1790700" y="1684338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466725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>
                <a:solidFill>
                  <a:schemeClr val="tx2"/>
                </a:solidFill>
              </a:rPr>
              <a:t>Vertical translations</a:t>
            </a:r>
            <a:endParaRPr lang="en-GB" altLang="en-US" sz="28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3492500" y="1458913"/>
            <a:ext cx="40046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is the graph of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64804" name="Text Box 228"/>
          <p:cNvSpPr txBox="1">
            <a:spLocks noChangeArrowheads="1"/>
          </p:cNvSpPr>
          <p:nvPr/>
        </p:nvSpPr>
        <p:spPr bwMode="auto">
          <a:xfrm>
            <a:off x="4645025" y="2032000"/>
            <a:ext cx="29924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do you notice?</a:t>
            </a:r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250825" y="92710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 is 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53" name="Text Box 231"/>
          <p:cNvSpPr txBox="1">
            <a:spLocks noChangeArrowheads="1"/>
          </p:cNvSpPr>
          <p:nvPr/>
        </p:nvSpPr>
        <p:spPr bwMode="auto">
          <a:xfrm>
            <a:off x="1476375" y="1560513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" name="Group 232"/>
          <p:cNvGrpSpPr>
            <a:grpSpLocks/>
          </p:cNvGrpSpPr>
          <p:nvPr/>
        </p:nvGrpSpPr>
        <p:grpSpPr bwMode="auto">
          <a:xfrm>
            <a:off x="3600449" y="3568750"/>
            <a:ext cx="5422900" cy="1552882"/>
            <a:chOff x="2208" y="3120"/>
            <a:chExt cx="3416" cy="724"/>
          </a:xfrm>
        </p:grpSpPr>
        <p:sp>
          <p:nvSpPr>
            <p:cNvPr id="664809" name="Rectangle 233"/>
            <p:cNvSpPr>
              <a:spLocks noChangeArrowheads="1"/>
            </p:cNvSpPr>
            <p:nvPr/>
          </p:nvSpPr>
          <p:spPr bwMode="auto">
            <a:xfrm>
              <a:off x="2208" y="3120"/>
              <a:ext cx="3408" cy="7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260" name="Text Box 235"/>
            <p:cNvSpPr txBox="1">
              <a:spLocks noChangeArrowheads="1"/>
            </p:cNvSpPr>
            <p:nvPr/>
          </p:nvSpPr>
          <p:spPr bwMode="auto">
            <a:xfrm>
              <a:off x="2216" y="3120"/>
              <a:ext cx="3408" cy="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The graph of 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f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 </a:t>
              </a:r>
              <a:r>
                <a:rPr kumimoji="0" lang="en-GB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+ </a:t>
              </a: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k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is the graph of </a:t>
              </a:r>
              <a:r>
                <a:rPr kumimoji="0" lang="en-GB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f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translated vertically a distance of k units upwards.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64817" name="Text Box 241"/>
          <p:cNvSpPr txBox="1">
            <a:spLocks noChangeArrowheads="1"/>
          </p:cNvSpPr>
          <p:nvPr/>
        </p:nvSpPr>
        <p:spPr bwMode="auto">
          <a:xfrm>
            <a:off x="3492500" y="2633663"/>
            <a:ext cx="50609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has been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translated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 units upward.</a:t>
            </a:r>
          </a:p>
        </p:txBody>
      </p:sp>
      <p:sp>
        <p:nvSpPr>
          <p:cNvPr id="5" name="Freeform 4"/>
          <p:cNvSpPr/>
          <p:nvPr/>
        </p:nvSpPr>
        <p:spPr>
          <a:xfrm>
            <a:off x="1332411" y="1915886"/>
            <a:ext cx="1811383" cy="3884023"/>
          </a:xfrm>
          <a:custGeom>
            <a:avLst/>
            <a:gdLst>
              <a:gd name="connsiteX0" fmla="*/ 0 w 1811383"/>
              <a:gd name="connsiteY0" fmla="*/ 3884023 h 3884023"/>
              <a:gd name="connsiteX1" fmla="*/ 470263 w 1811383"/>
              <a:gd name="connsiteY1" fmla="*/ 1828800 h 3884023"/>
              <a:gd name="connsiteX2" fmla="*/ 687978 w 1811383"/>
              <a:gd name="connsiteY2" fmla="*/ 1375954 h 3884023"/>
              <a:gd name="connsiteX3" fmla="*/ 914400 w 1811383"/>
              <a:gd name="connsiteY3" fmla="*/ 1828800 h 3884023"/>
              <a:gd name="connsiteX4" fmla="*/ 1140823 w 1811383"/>
              <a:gd name="connsiteY4" fmla="*/ 2290354 h 3884023"/>
              <a:gd name="connsiteX5" fmla="*/ 1375955 w 1811383"/>
              <a:gd name="connsiteY5" fmla="*/ 1828800 h 3884023"/>
              <a:gd name="connsiteX6" fmla="*/ 1811383 w 1811383"/>
              <a:gd name="connsiteY6" fmla="*/ 0 h 3884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1383" h="3884023">
                <a:moveTo>
                  <a:pt x="0" y="3884023"/>
                </a:moveTo>
                <a:cubicBezTo>
                  <a:pt x="177800" y="3065417"/>
                  <a:pt x="355600" y="2246811"/>
                  <a:pt x="470263" y="1828800"/>
                </a:cubicBezTo>
                <a:cubicBezTo>
                  <a:pt x="584926" y="1410789"/>
                  <a:pt x="613955" y="1375954"/>
                  <a:pt x="687978" y="1375954"/>
                </a:cubicBezTo>
                <a:cubicBezTo>
                  <a:pt x="762001" y="1375954"/>
                  <a:pt x="838926" y="1676400"/>
                  <a:pt x="914400" y="1828800"/>
                </a:cubicBezTo>
                <a:cubicBezTo>
                  <a:pt x="989874" y="1981200"/>
                  <a:pt x="1063897" y="2290354"/>
                  <a:pt x="1140823" y="2290354"/>
                </a:cubicBezTo>
                <a:cubicBezTo>
                  <a:pt x="1217749" y="2290354"/>
                  <a:pt x="1264195" y="2210526"/>
                  <a:pt x="1375955" y="1828800"/>
                </a:cubicBezTo>
                <a:cubicBezTo>
                  <a:pt x="1487715" y="1447074"/>
                  <a:pt x="1649549" y="723537"/>
                  <a:pt x="1811383" y="0"/>
                </a:cubicBezTo>
              </a:path>
            </a:pathLst>
          </a:cu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219200" y="1695450"/>
            <a:ext cx="1866900" cy="4105275"/>
          </a:xfrm>
          <a:custGeom>
            <a:avLst/>
            <a:gdLst>
              <a:gd name="connsiteX0" fmla="*/ 0 w 1866900"/>
              <a:gd name="connsiteY0" fmla="*/ 4105275 h 4105275"/>
              <a:gd name="connsiteX1" fmla="*/ 581025 w 1866900"/>
              <a:gd name="connsiteY1" fmla="*/ 1600200 h 4105275"/>
              <a:gd name="connsiteX2" fmla="*/ 790575 w 1866900"/>
              <a:gd name="connsiteY2" fmla="*/ 1143000 h 4105275"/>
              <a:gd name="connsiteX3" fmla="*/ 1038225 w 1866900"/>
              <a:gd name="connsiteY3" fmla="*/ 1590675 h 4105275"/>
              <a:gd name="connsiteX4" fmla="*/ 1247775 w 1866900"/>
              <a:gd name="connsiteY4" fmla="*/ 2057400 h 4105275"/>
              <a:gd name="connsiteX5" fmla="*/ 1495425 w 1866900"/>
              <a:gd name="connsiteY5" fmla="*/ 1590675 h 4105275"/>
              <a:gd name="connsiteX6" fmla="*/ 1866900 w 1866900"/>
              <a:gd name="connsiteY6" fmla="*/ 0 h 410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66900" h="4105275">
                <a:moveTo>
                  <a:pt x="0" y="4105275"/>
                </a:moveTo>
                <a:cubicBezTo>
                  <a:pt x="224631" y="3099594"/>
                  <a:pt x="449262" y="2093913"/>
                  <a:pt x="581025" y="1600200"/>
                </a:cubicBezTo>
                <a:cubicBezTo>
                  <a:pt x="712788" y="1106487"/>
                  <a:pt x="714375" y="1144587"/>
                  <a:pt x="790575" y="1143000"/>
                </a:cubicBezTo>
                <a:cubicBezTo>
                  <a:pt x="866775" y="1141413"/>
                  <a:pt x="962025" y="1438275"/>
                  <a:pt x="1038225" y="1590675"/>
                </a:cubicBezTo>
                <a:cubicBezTo>
                  <a:pt x="1114425" y="1743075"/>
                  <a:pt x="1171575" y="2057400"/>
                  <a:pt x="1247775" y="2057400"/>
                </a:cubicBezTo>
                <a:cubicBezTo>
                  <a:pt x="1323975" y="2057400"/>
                  <a:pt x="1392238" y="1933575"/>
                  <a:pt x="1495425" y="1590675"/>
                </a:cubicBezTo>
                <a:cubicBezTo>
                  <a:pt x="1598613" y="1247775"/>
                  <a:pt x="1732756" y="623887"/>
                  <a:pt x="1866900" y="0"/>
                </a:cubicBezTo>
              </a:path>
            </a:pathLst>
          </a:cu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2479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>
            <a:off x="27051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>
            <a:off x="31623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>
            <a:off x="1332411" y="1695450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/>
          <p:nvPr/>
        </p:nvCxnSpPr>
        <p:spPr>
          <a:xfrm>
            <a:off x="876300" y="1674813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>
            <a:off x="4191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>
            <a:off x="419100" y="32861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>
            <a:off x="419100" y="28273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419100" y="23701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>
            <a:off x="431800" y="19129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431800" y="41989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431800" y="46561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431800" y="51133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>
            <a:off x="409575" y="55705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73338" y="3691108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1" name="Rectangle 270"/>
          <p:cNvSpPr/>
          <p:nvPr/>
        </p:nvSpPr>
        <p:spPr>
          <a:xfrm>
            <a:off x="1558989" y="3109669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1162050" y="3685551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3" name="Rectangle 272"/>
          <p:cNvSpPr/>
          <p:nvPr/>
        </p:nvSpPr>
        <p:spPr>
          <a:xfrm>
            <a:off x="1533543" y="3990977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2520949" y="3683965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695325" y="3701429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1547876" y="2672934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1547876" y="2225280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8" name="Rectangle 277"/>
          <p:cNvSpPr/>
          <p:nvPr/>
        </p:nvSpPr>
        <p:spPr>
          <a:xfrm>
            <a:off x="1527549" y="1730145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1524000" y="4429125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0" name="Rectangle 279"/>
          <p:cNvSpPr/>
          <p:nvPr/>
        </p:nvSpPr>
        <p:spPr>
          <a:xfrm>
            <a:off x="1524000" y="4899611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-3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1" name="Rectangle 280"/>
          <p:cNvSpPr/>
          <p:nvPr/>
        </p:nvSpPr>
        <p:spPr>
          <a:xfrm>
            <a:off x="1519762" y="5347077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-4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58057" y="4239709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71640" y="2025225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+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4" name="Text Box 238"/>
          <p:cNvSpPr txBox="1">
            <a:spLocks noChangeArrowheads="1"/>
          </p:cNvSpPr>
          <p:nvPr/>
        </p:nvSpPr>
        <p:spPr bwMode="auto">
          <a:xfrm>
            <a:off x="6149975" y="5750175"/>
            <a:ext cx="344488" cy="46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85" name="Text Box 239"/>
          <p:cNvSpPr txBox="1">
            <a:spLocks noChangeArrowheads="1"/>
          </p:cNvSpPr>
          <p:nvPr/>
        </p:nvSpPr>
        <p:spPr bwMode="auto">
          <a:xfrm>
            <a:off x="6157913" y="6191502"/>
            <a:ext cx="266700" cy="46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k</a:t>
            </a:r>
          </a:p>
        </p:txBody>
      </p:sp>
      <p:sp>
        <p:nvSpPr>
          <p:cNvPr id="286" name="AutoShape 240"/>
          <p:cNvSpPr>
            <a:spLocks noChangeArrowheads="1"/>
          </p:cNvSpPr>
          <p:nvPr/>
        </p:nvSpPr>
        <p:spPr bwMode="auto">
          <a:xfrm>
            <a:off x="6096000" y="5724044"/>
            <a:ext cx="457200" cy="923302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51546" y="5238165"/>
            <a:ext cx="52363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can say that has been translated by the vector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Rectangle 50">
            <a:hlinkClick r:id="rId3"/>
            <a:extLst>
              <a:ext uri="{FF2B5EF4-FFF2-40B4-BE49-F238E27FC236}">
                <a16:creationId xmlns:a16="http://schemas.microsoft.com/office/drawing/2014/main" id="{02381525-A9BD-4803-813E-CA6CBDFDA79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CB2597CE-6FA0-4B04-B263-C777D38B6F63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15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664804" grpId="0" animBg="1"/>
      <p:bldP spid="664817" grpId="0"/>
      <p:bldP spid="5" grpId="0" animBg="1"/>
      <p:bldP spid="7" grpId="0" animBg="1"/>
      <p:bldP spid="16" grpId="0"/>
      <p:bldP spid="17" grpId="0"/>
      <p:bldP spid="284" grpId="0"/>
      <p:bldP spid="285" grpId="0"/>
      <p:bldP spid="286" grpId="0" animBg="1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217488" y="1484313"/>
            <a:ext cx="3152775" cy="4519612"/>
            <a:chOff x="113" y="981"/>
            <a:chExt cx="1986" cy="2847"/>
          </a:xfrm>
        </p:grpSpPr>
        <p:sp>
          <p:nvSpPr>
            <p:cNvPr id="10482" name="Rectangle 3"/>
            <p:cNvSpPr>
              <a:spLocks noChangeArrowheads="1"/>
            </p:cNvSpPr>
            <p:nvPr/>
          </p:nvSpPr>
          <p:spPr bwMode="auto">
            <a:xfrm>
              <a:off x="113" y="981"/>
              <a:ext cx="1986" cy="2847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83" name="Rectangle 4"/>
            <p:cNvSpPr>
              <a:spLocks noChangeArrowheads="1"/>
            </p:cNvSpPr>
            <p:nvPr/>
          </p:nvSpPr>
          <p:spPr bwMode="auto">
            <a:xfrm>
              <a:off x="226" y="1094"/>
              <a:ext cx="1760" cy="26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244" name="Line 222"/>
          <p:cNvSpPr>
            <a:spLocks noChangeShapeType="1"/>
          </p:cNvSpPr>
          <p:nvPr/>
        </p:nvSpPr>
        <p:spPr bwMode="auto">
          <a:xfrm>
            <a:off x="381000" y="3741738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5" name="Text Box 223"/>
          <p:cNvSpPr txBox="1">
            <a:spLocks noChangeArrowheads="1"/>
          </p:cNvSpPr>
          <p:nvPr/>
        </p:nvSpPr>
        <p:spPr bwMode="auto">
          <a:xfrm>
            <a:off x="2863850" y="3732213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46" name="Line 224"/>
          <p:cNvSpPr>
            <a:spLocks noChangeShapeType="1"/>
          </p:cNvSpPr>
          <p:nvPr/>
        </p:nvSpPr>
        <p:spPr bwMode="auto">
          <a:xfrm>
            <a:off x="1790700" y="1684338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466725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>
                <a:solidFill>
                  <a:schemeClr val="tx2"/>
                </a:solidFill>
              </a:rPr>
              <a:t>Vertical translations</a:t>
            </a:r>
            <a:endParaRPr lang="en-GB" altLang="en-US" sz="28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3492500" y="1458913"/>
            <a:ext cx="40046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is the graph of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64804" name="Text Box 228"/>
          <p:cNvSpPr txBox="1">
            <a:spLocks noChangeArrowheads="1"/>
          </p:cNvSpPr>
          <p:nvPr/>
        </p:nvSpPr>
        <p:spPr bwMode="auto">
          <a:xfrm>
            <a:off x="4645025" y="2032000"/>
            <a:ext cx="29924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do you notice?</a:t>
            </a:r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250825" y="92710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 is 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53" name="Text Box 231"/>
          <p:cNvSpPr txBox="1">
            <a:spLocks noChangeArrowheads="1"/>
          </p:cNvSpPr>
          <p:nvPr/>
        </p:nvSpPr>
        <p:spPr bwMode="auto">
          <a:xfrm>
            <a:off x="1476375" y="1560513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" name="Group 232"/>
          <p:cNvGrpSpPr>
            <a:grpSpLocks/>
          </p:cNvGrpSpPr>
          <p:nvPr/>
        </p:nvGrpSpPr>
        <p:grpSpPr bwMode="auto">
          <a:xfrm>
            <a:off x="3600449" y="3568750"/>
            <a:ext cx="5422900" cy="1552882"/>
            <a:chOff x="2208" y="3120"/>
            <a:chExt cx="3416" cy="724"/>
          </a:xfrm>
        </p:grpSpPr>
        <p:sp>
          <p:nvSpPr>
            <p:cNvPr id="664809" name="Rectangle 233"/>
            <p:cNvSpPr>
              <a:spLocks noChangeArrowheads="1"/>
            </p:cNvSpPr>
            <p:nvPr/>
          </p:nvSpPr>
          <p:spPr bwMode="auto">
            <a:xfrm>
              <a:off x="2208" y="3120"/>
              <a:ext cx="3408" cy="7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260" name="Text Box 235"/>
            <p:cNvSpPr txBox="1">
              <a:spLocks noChangeArrowheads="1"/>
            </p:cNvSpPr>
            <p:nvPr/>
          </p:nvSpPr>
          <p:spPr bwMode="auto">
            <a:xfrm>
              <a:off x="2216" y="3120"/>
              <a:ext cx="3408" cy="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The graph of 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f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 </a:t>
              </a:r>
              <a:r>
                <a:rPr kumimoji="0" lang="en-GB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- </a:t>
              </a: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k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is the graph of </a:t>
              </a:r>
              <a:r>
                <a:rPr kumimoji="0" lang="en-GB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f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translated vertically a distance of k units downward.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64817" name="Text Box 241"/>
          <p:cNvSpPr txBox="1">
            <a:spLocks noChangeArrowheads="1"/>
          </p:cNvSpPr>
          <p:nvPr/>
        </p:nvSpPr>
        <p:spPr bwMode="auto">
          <a:xfrm>
            <a:off x="3492500" y="2633663"/>
            <a:ext cx="50609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has been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translated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 units downward.</a:t>
            </a:r>
          </a:p>
        </p:txBody>
      </p:sp>
      <p:sp>
        <p:nvSpPr>
          <p:cNvPr id="5" name="Freeform 4"/>
          <p:cNvSpPr/>
          <p:nvPr/>
        </p:nvSpPr>
        <p:spPr>
          <a:xfrm>
            <a:off x="1332411" y="1915886"/>
            <a:ext cx="1811383" cy="3884023"/>
          </a:xfrm>
          <a:custGeom>
            <a:avLst/>
            <a:gdLst>
              <a:gd name="connsiteX0" fmla="*/ 0 w 1811383"/>
              <a:gd name="connsiteY0" fmla="*/ 3884023 h 3884023"/>
              <a:gd name="connsiteX1" fmla="*/ 470263 w 1811383"/>
              <a:gd name="connsiteY1" fmla="*/ 1828800 h 3884023"/>
              <a:gd name="connsiteX2" fmla="*/ 687978 w 1811383"/>
              <a:gd name="connsiteY2" fmla="*/ 1375954 h 3884023"/>
              <a:gd name="connsiteX3" fmla="*/ 914400 w 1811383"/>
              <a:gd name="connsiteY3" fmla="*/ 1828800 h 3884023"/>
              <a:gd name="connsiteX4" fmla="*/ 1140823 w 1811383"/>
              <a:gd name="connsiteY4" fmla="*/ 2290354 h 3884023"/>
              <a:gd name="connsiteX5" fmla="*/ 1375955 w 1811383"/>
              <a:gd name="connsiteY5" fmla="*/ 1828800 h 3884023"/>
              <a:gd name="connsiteX6" fmla="*/ 1811383 w 1811383"/>
              <a:gd name="connsiteY6" fmla="*/ 0 h 3884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1383" h="3884023">
                <a:moveTo>
                  <a:pt x="0" y="3884023"/>
                </a:moveTo>
                <a:cubicBezTo>
                  <a:pt x="177800" y="3065417"/>
                  <a:pt x="355600" y="2246811"/>
                  <a:pt x="470263" y="1828800"/>
                </a:cubicBezTo>
                <a:cubicBezTo>
                  <a:pt x="584926" y="1410789"/>
                  <a:pt x="613955" y="1375954"/>
                  <a:pt x="687978" y="1375954"/>
                </a:cubicBezTo>
                <a:cubicBezTo>
                  <a:pt x="762001" y="1375954"/>
                  <a:pt x="838926" y="1676400"/>
                  <a:pt x="914400" y="1828800"/>
                </a:cubicBezTo>
                <a:cubicBezTo>
                  <a:pt x="989874" y="1981200"/>
                  <a:pt x="1063897" y="2290354"/>
                  <a:pt x="1140823" y="2290354"/>
                </a:cubicBezTo>
                <a:cubicBezTo>
                  <a:pt x="1217749" y="2290354"/>
                  <a:pt x="1264195" y="2210526"/>
                  <a:pt x="1375955" y="1828800"/>
                </a:cubicBezTo>
                <a:cubicBezTo>
                  <a:pt x="1487715" y="1447074"/>
                  <a:pt x="1649549" y="723537"/>
                  <a:pt x="1811383" y="0"/>
                </a:cubicBezTo>
              </a:path>
            </a:pathLst>
          </a:cu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2479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>
            <a:off x="27051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>
            <a:off x="31623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>
            <a:off x="1332411" y="1695450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/>
          <p:nvPr/>
        </p:nvCxnSpPr>
        <p:spPr>
          <a:xfrm>
            <a:off x="876300" y="1674813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>
            <a:off x="4191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>
            <a:off x="419100" y="32861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>
            <a:off x="419100" y="28273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419100" y="23701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>
            <a:off x="431800" y="19129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431800" y="41989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431800" y="46561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431800" y="51133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>
            <a:off x="409575" y="55705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73338" y="3691108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1" name="Rectangle 270"/>
          <p:cNvSpPr/>
          <p:nvPr/>
        </p:nvSpPr>
        <p:spPr>
          <a:xfrm>
            <a:off x="1558989" y="3109669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1162050" y="3685551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3" name="Rectangle 272"/>
          <p:cNvSpPr/>
          <p:nvPr/>
        </p:nvSpPr>
        <p:spPr>
          <a:xfrm>
            <a:off x="1533543" y="3990977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2520949" y="3683965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695325" y="3701429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1547876" y="2672934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1547876" y="2225280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8" name="Rectangle 277"/>
          <p:cNvSpPr/>
          <p:nvPr/>
        </p:nvSpPr>
        <p:spPr>
          <a:xfrm>
            <a:off x="1527549" y="1730145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1524000" y="4429125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0" name="Rectangle 279"/>
          <p:cNvSpPr/>
          <p:nvPr/>
        </p:nvSpPr>
        <p:spPr>
          <a:xfrm>
            <a:off x="1524000" y="4899611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-3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1" name="Rectangle 280"/>
          <p:cNvSpPr/>
          <p:nvPr/>
        </p:nvSpPr>
        <p:spPr>
          <a:xfrm>
            <a:off x="1519762" y="5347077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-4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09874" y="2381306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21544" y="4635627"/>
            <a:ext cx="84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4" name="Text Box 238"/>
          <p:cNvSpPr txBox="1">
            <a:spLocks noChangeArrowheads="1"/>
          </p:cNvSpPr>
          <p:nvPr/>
        </p:nvSpPr>
        <p:spPr bwMode="auto">
          <a:xfrm>
            <a:off x="6149975" y="5750175"/>
            <a:ext cx="344488" cy="46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85" name="Text Box 239"/>
          <p:cNvSpPr txBox="1">
            <a:spLocks noChangeArrowheads="1"/>
          </p:cNvSpPr>
          <p:nvPr/>
        </p:nvSpPr>
        <p:spPr bwMode="auto">
          <a:xfrm>
            <a:off x="6091238" y="6191502"/>
            <a:ext cx="4619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-k</a:t>
            </a:r>
          </a:p>
        </p:txBody>
      </p:sp>
      <p:sp>
        <p:nvSpPr>
          <p:cNvPr id="286" name="AutoShape 240"/>
          <p:cNvSpPr>
            <a:spLocks noChangeArrowheads="1"/>
          </p:cNvSpPr>
          <p:nvPr/>
        </p:nvSpPr>
        <p:spPr bwMode="auto">
          <a:xfrm>
            <a:off x="6096000" y="5724044"/>
            <a:ext cx="457200" cy="923302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51546" y="5238165"/>
            <a:ext cx="52363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can say that has been translated by the vector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457325" y="2371725"/>
            <a:ext cx="1704975" cy="3448050"/>
          </a:xfrm>
          <a:custGeom>
            <a:avLst/>
            <a:gdLst>
              <a:gd name="connsiteX0" fmla="*/ 0 w 1704975"/>
              <a:gd name="connsiteY0" fmla="*/ 3448050 h 3448050"/>
              <a:gd name="connsiteX1" fmla="*/ 342900 w 1704975"/>
              <a:gd name="connsiteY1" fmla="*/ 1838325 h 3448050"/>
              <a:gd name="connsiteX2" fmla="*/ 533400 w 1704975"/>
              <a:gd name="connsiteY2" fmla="*/ 1381125 h 3448050"/>
              <a:gd name="connsiteX3" fmla="*/ 781050 w 1704975"/>
              <a:gd name="connsiteY3" fmla="*/ 1828800 h 3448050"/>
              <a:gd name="connsiteX4" fmla="*/ 990600 w 1704975"/>
              <a:gd name="connsiteY4" fmla="*/ 2286000 h 3448050"/>
              <a:gd name="connsiteX5" fmla="*/ 1238250 w 1704975"/>
              <a:gd name="connsiteY5" fmla="*/ 1828800 h 3448050"/>
              <a:gd name="connsiteX6" fmla="*/ 1704975 w 1704975"/>
              <a:gd name="connsiteY6" fmla="*/ 0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04975" h="3448050">
                <a:moveTo>
                  <a:pt x="0" y="3448050"/>
                </a:moveTo>
                <a:cubicBezTo>
                  <a:pt x="127000" y="2815431"/>
                  <a:pt x="254000" y="2182813"/>
                  <a:pt x="342900" y="1838325"/>
                </a:cubicBezTo>
                <a:cubicBezTo>
                  <a:pt x="431800" y="1493837"/>
                  <a:pt x="460375" y="1382712"/>
                  <a:pt x="533400" y="1381125"/>
                </a:cubicBezTo>
                <a:cubicBezTo>
                  <a:pt x="606425" y="1379538"/>
                  <a:pt x="704850" y="1677988"/>
                  <a:pt x="781050" y="1828800"/>
                </a:cubicBezTo>
                <a:cubicBezTo>
                  <a:pt x="857250" y="1979612"/>
                  <a:pt x="914400" y="2286000"/>
                  <a:pt x="990600" y="2286000"/>
                </a:cubicBezTo>
                <a:cubicBezTo>
                  <a:pt x="1066800" y="2286000"/>
                  <a:pt x="1119188" y="2209800"/>
                  <a:pt x="1238250" y="1828800"/>
                </a:cubicBezTo>
                <a:cubicBezTo>
                  <a:pt x="1357312" y="1447800"/>
                  <a:pt x="1531143" y="723900"/>
                  <a:pt x="1704975" y="0"/>
                </a:cubicBezTo>
              </a:path>
            </a:pathLst>
          </a:cu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Rectangle 50">
            <a:hlinkClick r:id="rId3"/>
            <a:extLst>
              <a:ext uri="{FF2B5EF4-FFF2-40B4-BE49-F238E27FC236}">
                <a16:creationId xmlns:a16="http://schemas.microsoft.com/office/drawing/2014/main" id="{14CAEC9A-27BA-4700-BA75-E7B8C9DABE6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796CC726-4F67-4FB1-A4DB-A90407341902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91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664804" grpId="0" animBg="1"/>
      <p:bldP spid="664817" grpId="0"/>
      <p:bldP spid="5" grpId="0" animBg="1"/>
      <p:bldP spid="16" grpId="0"/>
      <p:bldP spid="17" grpId="0"/>
      <p:bldP spid="284" grpId="0"/>
      <p:bldP spid="285" grpId="0"/>
      <p:bldP spid="286" grpId="0" animBg="1"/>
      <p:bldP spid="18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4AB4334-0013-C413-ECE2-C6E68DDE0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885" y="1033951"/>
            <a:ext cx="3141784" cy="182880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B718EFA0-4A2C-2AE9-C051-E7475203DF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445" y="3625926"/>
            <a:ext cx="3176955" cy="182880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F07CCD99-CD2A-91C4-F9DB-DBEF5E1F6B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565" y="1045231"/>
            <a:ext cx="3145068" cy="1828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3288C9F-C9CC-C2F7-D0B0-93A3107373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885" y="3649188"/>
            <a:ext cx="3185653" cy="1828800"/>
          </a:xfrm>
          <a:prstGeom prst="rect">
            <a:avLst/>
          </a:prstGeom>
        </p:spPr>
      </p:pic>
      <p:sp>
        <p:nvSpPr>
          <p:cNvPr id="8" name="Text Box 227"/>
          <p:cNvSpPr txBox="1">
            <a:spLocks noChangeArrowheads="1"/>
          </p:cNvSpPr>
          <p:nvPr/>
        </p:nvSpPr>
        <p:spPr bwMode="auto">
          <a:xfrm>
            <a:off x="1753530" y="481388"/>
            <a:ext cx="9092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 Box 227"/>
          <p:cNvSpPr txBox="1">
            <a:spLocks noChangeArrowheads="1"/>
          </p:cNvSpPr>
          <p:nvPr/>
        </p:nvSpPr>
        <p:spPr bwMode="auto">
          <a:xfrm>
            <a:off x="5957338" y="394757"/>
            <a:ext cx="16310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2)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 Box 227"/>
          <p:cNvSpPr txBox="1">
            <a:spLocks noChangeArrowheads="1"/>
          </p:cNvSpPr>
          <p:nvPr/>
        </p:nvSpPr>
        <p:spPr bwMode="auto">
          <a:xfrm>
            <a:off x="939492" y="3017332"/>
            <a:ext cx="16786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2)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 Box 227"/>
          <p:cNvSpPr txBox="1">
            <a:spLocks noChangeArrowheads="1"/>
          </p:cNvSpPr>
          <p:nvPr/>
        </p:nvSpPr>
        <p:spPr bwMode="auto">
          <a:xfrm>
            <a:off x="5485876" y="2994709"/>
            <a:ext cx="16786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4)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304800" y="0"/>
            <a:ext cx="8229600" cy="652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Use your GDC to sketch the following graphs:</a:t>
            </a:r>
            <a:endParaRPr kumimoji="0" lang="en-GB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25398" y="5742093"/>
            <a:ext cx="381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Compare your functions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234417" y="526011"/>
            <a:ext cx="5191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586289" y="511265"/>
            <a:ext cx="11291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7393291" y="421629"/>
            <a:ext cx="15422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    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5753845" y="423864"/>
            <a:ext cx="370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7080090" y="396502"/>
            <a:ext cx="5455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)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Text Box 227"/>
          <p:cNvSpPr txBox="1">
            <a:spLocks noChangeArrowheads="1"/>
          </p:cNvSpPr>
          <p:nvPr/>
        </p:nvSpPr>
        <p:spPr bwMode="auto">
          <a:xfrm>
            <a:off x="8092292" y="460216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541701" y="3044235"/>
            <a:ext cx="15056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     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732073" y="3044235"/>
            <a:ext cx="370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2087778" y="3012415"/>
            <a:ext cx="4985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)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 Box 227"/>
          <p:cNvSpPr txBox="1">
            <a:spLocks noChangeArrowheads="1"/>
          </p:cNvSpPr>
          <p:nvPr/>
        </p:nvSpPr>
        <p:spPr bwMode="auto">
          <a:xfrm>
            <a:off x="3333703" y="3083239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7029609" y="3058009"/>
            <a:ext cx="1626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     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5256545" y="3004080"/>
            <a:ext cx="370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6635473" y="3007137"/>
            <a:ext cx="5732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)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Text Box 227"/>
          <p:cNvSpPr txBox="1">
            <a:spLocks noChangeArrowheads="1"/>
          </p:cNvSpPr>
          <p:nvPr/>
        </p:nvSpPr>
        <p:spPr bwMode="auto">
          <a:xfrm>
            <a:off x="7781950" y="3069455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4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325398" y="5760835"/>
            <a:ext cx="827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effect do the constant terms have on the graphs? 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340543" y="5742092"/>
            <a:ext cx="8455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translates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horizontally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units to the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left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270985" y="6142324"/>
            <a:ext cx="88186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translates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horizontally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units to the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5438109" y="2078039"/>
            <a:ext cx="314458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</a:rPr>
              <a:t> (</a:t>
            </a: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</a:rPr>
              <a:t>) is translated 2 units to the left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802685" y="4787942"/>
            <a:ext cx="305018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</a:rPr>
              <a:t> (</a:t>
            </a: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</a:rPr>
              <a:t>) is translated 2 units to the right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5532504" y="4713589"/>
            <a:ext cx="30501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</a:rPr>
              <a:t> (</a:t>
            </a: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</a:rPr>
              <a:t>) is translated 4 units to the right</a:t>
            </a:r>
          </a:p>
        </p:txBody>
      </p:sp>
      <p:sp>
        <p:nvSpPr>
          <p:cNvPr id="34" name="Rectangle 33">
            <a:hlinkClick r:id="rId6"/>
            <a:extLst>
              <a:ext uri="{FF2B5EF4-FFF2-40B4-BE49-F238E27FC236}">
                <a16:creationId xmlns:a16="http://schemas.microsoft.com/office/drawing/2014/main" id="{C8335D4D-675D-41AD-8497-7AAE9DF445D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6"/>
            <a:extLst>
              <a:ext uri="{FF2B5EF4-FFF2-40B4-BE49-F238E27FC236}">
                <a16:creationId xmlns:a16="http://schemas.microsoft.com/office/drawing/2014/main" id="{70A48E3F-8369-47B4-BD50-4459B0607138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72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4" grpId="0"/>
      <p:bldP spid="14" grpId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2" grpId="0"/>
      <p:bldP spid="32" grpId="1"/>
      <p:bldP spid="33" grpId="0"/>
      <p:bldP spid="35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217488" y="1484313"/>
            <a:ext cx="3152775" cy="4519612"/>
            <a:chOff x="113" y="981"/>
            <a:chExt cx="1986" cy="2847"/>
          </a:xfrm>
        </p:grpSpPr>
        <p:sp>
          <p:nvSpPr>
            <p:cNvPr id="10482" name="Rectangle 3"/>
            <p:cNvSpPr>
              <a:spLocks noChangeArrowheads="1"/>
            </p:cNvSpPr>
            <p:nvPr/>
          </p:nvSpPr>
          <p:spPr bwMode="auto">
            <a:xfrm>
              <a:off x="113" y="981"/>
              <a:ext cx="1986" cy="2847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83" name="Rectangle 4"/>
            <p:cNvSpPr>
              <a:spLocks noChangeArrowheads="1"/>
            </p:cNvSpPr>
            <p:nvPr/>
          </p:nvSpPr>
          <p:spPr bwMode="auto">
            <a:xfrm>
              <a:off x="226" y="1094"/>
              <a:ext cx="1760" cy="26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244" name="Line 222"/>
          <p:cNvSpPr>
            <a:spLocks noChangeShapeType="1"/>
          </p:cNvSpPr>
          <p:nvPr/>
        </p:nvSpPr>
        <p:spPr bwMode="auto">
          <a:xfrm>
            <a:off x="381000" y="3741738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5" name="Text Box 223"/>
          <p:cNvSpPr txBox="1">
            <a:spLocks noChangeArrowheads="1"/>
          </p:cNvSpPr>
          <p:nvPr/>
        </p:nvSpPr>
        <p:spPr bwMode="auto">
          <a:xfrm>
            <a:off x="2863850" y="3732213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46" name="Line 224"/>
          <p:cNvSpPr>
            <a:spLocks noChangeShapeType="1"/>
          </p:cNvSpPr>
          <p:nvPr/>
        </p:nvSpPr>
        <p:spPr bwMode="auto">
          <a:xfrm>
            <a:off x="1790700" y="1684338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466725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>
                <a:solidFill>
                  <a:schemeClr val="tx2"/>
                </a:solidFill>
              </a:rPr>
              <a:t>Horizontal translations</a:t>
            </a:r>
            <a:endParaRPr lang="en-GB" altLang="en-US" sz="28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3492500" y="1458913"/>
            <a:ext cx="39116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is the graph of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4804" name="Text Box 228"/>
          <p:cNvSpPr txBox="1">
            <a:spLocks noChangeArrowheads="1"/>
          </p:cNvSpPr>
          <p:nvPr/>
        </p:nvSpPr>
        <p:spPr bwMode="auto">
          <a:xfrm>
            <a:off x="4645025" y="2032000"/>
            <a:ext cx="29924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do you notice?</a:t>
            </a:r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250825" y="92710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 is 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53" name="Text Box 231"/>
          <p:cNvSpPr txBox="1">
            <a:spLocks noChangeArrowheads="1"/>
          </p:cNvSpPr>
          <p:nvPr/>
        </p:nvSpPr>
        <p:spPr bwMode="auto">
          <a:xfrm>
            <a:off x="1476375" y="1560513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" name="Group 232"/>
          <p:cNvGrpSpPr>
            <a:grpSpLocks/>
          </p:cNvGrpSpPr>
          <p:nvPr/>
        </p:nvGrpSpPr>
        <p:grpSpPr bwMode="auto">
          <a:xfrm>
            <a:off x="3600449" y="3568750"/>
            <a:ext cx="5422900" cy="1552882"/>
            <a:chOff x="2208" y="3120"/>
            <a:chExt cx="3416" cy="724"/>
          </a:xfrm>
        </p:grpSpPr>
        <p:sp>
          <p:nvSpPr>
            <p:cNvPr id="664809" name="Rectangle 233"/>
            <p:cNvSpPr>
              <a:spLocks noChangeArrowheads="1"/>
            </p:cNvSpPr>
            <p:nvPr/>
          </p:nvSpPr>
          <p:spPr bwMode="auto">
            <a:xfrm>
              <a:off x="2208" y="3120"/>
              <a:ext cx="3408" cy="7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260" name="Text Box 235"/>
            <p:cNvSpPr txBox="1">
              <a:spLocks noChangeArrowheads="1"/>
            </p:cNvSpPr>
            <p:nvPr/>
          </p:nvSpPr>
          <p:spPr bwMode="auto">
            <a:xfrm>
              <a:off x="2216" y="3120"/>
              <a:ext cx="3408" cy="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The graph of 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f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 </a:t>
              </a:r>
              <a:r>
                <a:rPr kumimoji="0" lang="en-GB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+ </a:t>
              </a: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k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is the graph of </a:t>
              </a:r>
              <a:r>
                <a:rPr kumimoji="0" lang="en-GB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f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translated horizontally a distance of 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units to the left.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64817" name="Text Box 241"/>
          <p:cNvSpPr txBox="1">
            <a:spLocks noChangeArrowheads="1"/>
          </p:cNvSpPr>
          <p:nvPr/>
        </p:nvSpPr>
        <p:spPr bwMode="auto">
          <a:xfrm>
            <a:off x="3492500" y="2633663"/>
            <a:ext cx="50609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has been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translated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 units to the left.</a:t>
            </a:r>
          </a:p>
        </p:txBody>
      </p:sp>
      <p:sp>
        <p:nvSpPr>
          <p:cNvPr id="5" name="Freeform 4"/>
          <p:cNvSpPr/>
          <p:nvPr/>
        </p:nvSpPr>
        <p:spPr>
          <a:xfrm>
            <a:off x="1332411" y="1915886"/>
            <a:ext cx="1811383" cy="3884023"/>
          </a:xfrm>
          <a:custGeom>
            <a:avLst/>
            <a:gdLst>
              <a:gd name="connsiteX0" fmla="*/ 0 w 1811383"/>
              <a:gd name="connsiteY0" fmla="*/ 3884023 h 3884023"/>
              <a:gd name="connsiteX1" fmla="*/ 470263 w 1811383"/>
              <a:gd name="connsiteY1" fmla="*/ 1828800 h 3884023"/>
              <a:gd name="connsiteX2" fmla="*/ 687978 w 1811383"/>
              <a:gd name="connsiteY2" fmla="*/ 1375954 h 3884023"/>
              <a:gd name="connsiteX3" fmla="*/ 914400 w 1811383"/>
              <a:gd name="connsiteY3" fmla="*/ 1828800 h 3884023"/>
              <a:gd name="connsiteX4" fmla="*/ 1140823 w 1811383"/>
              <a:gd name="connsiteY4" fmla="*/ 2290354 h 3884023"/>
              <a:gd name="connsiteX5" fmla="*/ 1375955 w 1811383"/>
              <a:gd name="connsiteY5" fmla="*/ 1828800 h 3884023"/>
              <a:gd name="connsiteX6" fmla="*/ 1811383 w 1811383"/>
              <a:gd name="connsiteY6" fmla="*/ 0 h 3884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1383" h="3884023">
                <a:moveTo>
                  <a:pt x="0" y="3884023"/>
                </a:moveTo>
                <a:cubicBezTo>
                  <a:pt x="177800" y="3065417"/>
                  <a:pt x="355600" y="2246811"/>
                  <a:pt x="470263" y="1828800"/>
                </a:cubicBezTo>
                <a:cubicBezTo>
                  <a:pt x="584926" y="1410789"/>
                  <a:pt x="613955" y="1375954"/>
                  <a:pt x="687978" y="1375954"/>
                </a:cubicBezTo>
                <a:cubicBezTo>
                  <a:pt x="762001" y="1375954"/>
                  <a:pt x="838926" y="1676400"/>
                  <a:pt x="914400" y="1828800"/>
                </a:cubicBezTo>
                <a:cubicBezTo>
                  <a:pt x="989874" y="1981200"/>
                  <a:pt x="1063897" y="2290354"/>
                  <a:pt x="1140823" y="2290354"/>
                </a:cubicBezTo>
                <a:cubicBezTo>
                  <a:pt x="1217749" y="2290354"/>
                  <a:pt x="1264195" y="2210526"/>
                  <a:pt x="1375955" y="1828800"/>
                </a:cubicBezTo>
                <a:cubicBezTo>
                  <a:pt x="1487715" y="1447074"/>
                  <a:pt x="1649549" y="723537"/>
                  <a:pt x="1811383" y="0"/>
                </a:cubicBezTo>
              </a:path>
            </a:pathLst>
          </a:cu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2479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>
            <a:off x="27051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>
            <a:off x="31623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>
            <a:off x="1332411" y="1695450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/>
          <p:nvPr/>
        </p:nvCxnSpPr>
        <p:spPr>
          <a:xfrm>
            <a:off x="876300" y="1674813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>
            <a:off x="4191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>
            <a:off x="419100" y="32861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>
            <a:off x="419100" y="28273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419100" y="23701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>
            <a:off x="431800" y="19129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431800" y="41989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431800" y="46561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431800" y="51133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>
            <a:off x="409575" y="55705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73338" y="3691108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1" name="Rectangle 270"/>
          <p:cNvSpPr/>
          <p:nvPr/>
        </p:nvSpPr>
        <p:spPr>
          <a:xfrm>
            <a:off x="1558989" y="3109669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1162050" y="3685551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3" name="Rectangle 272"/>
          <p:cNvSpPr/>
          <p:nvPr/>
        </p:nvSpPr>
        <p:spPr>
          <a:xfrm>
            <a:off x="1533543" y="3990977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2520949" y="3683965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695325" y="3701429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1547876" y="2672934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1547876" y="2225280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8" name="Rectangle 277"/>
          <p:cNvSpPr/>
          <p:nvPr/>
        </p:nvSpPr>
        <p:spPr>
          <a:xfrm>
            <a:off x="1527549" y="1730145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1524000" y="4429125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0" name="Rectangle 279"/>
          <p:cNvSpPr/>
          <p:nvPr/>
        </p:nvSpPr>
        <p:spPr>
          <a:xfrm>
            <a:off x="1524000" y="4899611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-3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1" name="Rectangle 280"/>
          <p:cNvSpPr/>
          <p:nvPr/>
        </p:nvSpPr>
        <p:spPr>
          <a:xfrm>
            <a:off x="1519762" y="5347077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-4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58057" y="4239709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6076" y="2831863"/>
            <a:ext cx="938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 + 2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4" name="Text Box 238"/>
          <p:cNvSpPr txBox="1">
            <a:spLocks noChangeArrowheads="1"/>
          </p:cNvSpPr>
          <p:nvPr/>
        </p:nvSpPr>
        <p:spPr bwMode="auto">
          <a:xfrm>
            <a:off x="6133305" y="6130687"/>
            <a:ext cx="344488" cy="46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85" name="Text Box 239"/>
          <p:cNvSpPr txBox="1">
            <a:spLocks noChangeArrowheads="1"/>
          </p:cNvSpPr>
          <p:nvPr/>
        </p:nvSpPr>
        <p:spPr bwMode="auto">
          <a:xfrm>
            <a:off x="6096000" y="5678980"/>
            <a:ext cx="4492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-k</a:t>
            </a:r>
          </a:p>
        </p:txBody>
      </p:sp>
      <p:sp>
        <p:nvSpPr>
          <p:cNvPr id="286" name="AutoShape 240"/>
          <p:cNvSpPr>
            <a:spLocks noChangeArrowheads="1"/>
          </p:cNvSpPr>
          <p:nvPr/>
        </p:nvSpPr>
        <p:spPr bwMode="auto">
          <a:xfrm>
            <a:off x="6096000" y="5724044"/>
            <a:ext cx="457200" cy="923302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51546" y="5238165"/>
            <a:ext cx="52363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can say that has been translated by the vector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36728" y="1692322"/>
            <a:ext cx="1897039" cy="4094329"/>
          </a:xfrm>
          <a:custGeom>
            <a:avLst/>
            <a:gdLst>
              <a:gd name="connsiteX0" fmla="*/ 0 w 1897039"/>
              <a:gd name="connsiteY0" fmla="*/ 4094329 h 4094329"/>
              <a:gd name="connsiteX1" fmla="*/ 436729 w 1897039"/>
              <a:gd name="connsiteY1" fmla="*/ 2047165 h 4094329"/>
              <a:gd name="connsiteX2" fmla="*/ 682388 w 1897039"/>
              <a:gd name="connsiteY2" fmla="*/ 1596788 h 4094329"/>
              <a:gd name="connsiteX3" fmla="*/ 900753 w 1897039"/>
              <a:gd name="connsiteY3" fmla="*/ 2047165 h 4094329"/>
              <a:gd name="connsiteX4" fmla="*/ 1105469 w 1897039"/>
              <a:gd name="connsiteY4" fmla="*/ 2511188 h 4094329"/>
              <a:gd name="connsiteX5" fmla="*/ 1351129 w 1897039"/>
              <a:gd name="connsiteY5" fmla="*/ 2047165 h 4094329"/>
              <a:gd name="connsiteX6" fmla="*/ 1897039 w 1897039"/>
              <a:gd name="connsiteY6" fmla="*/ 0 h 409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97039" h="4094329">
                <a:moveTo>
                  <a:pt x="0" y="4094329"/>
                </a:moveTo>
                <a:cubicBezTo>
                  <a:pt x="161499" y="3278875"/>
                  <a:pt x="322998" y="2463422"/>
                  <a:pt x="436729" y="2047165"/>
                </a:cubicBezTo>
                <a:cubicBezTo>
                  <a:pt x="550460" y="1630908"/>
                  <a:pt x="605051" y="1596788"/>
                  <a:pt x="682388" y="1596788"/>
                </a:cubicBezTo>
                <a:cubicBezTo>
                  <a:pt x="759725" y="1596788"/>
                  <a:pt x="830240" y="1894765"/>
                  <a:pt x="900753" y="2047165"/>
                </a:cubicBezTo>
                <a:cubicBezTo>
                  <a:pt x="971266" y="2199565"/>
                  <a:pt x="1030406" y="2511188"/>
                  <a:pt x="1105469" y="2511188"/>
                </a:cubicBezTo>
                <a:cubicBezTo>
                  <a:pt x="1180532" y="2511188"/>
                  <a:pt x="1219201" y="2465696"/>
                  <a:pt x="1351129" y="2047165"/>
                </a:cubicBezTo>
                <a:cubicBezTo>
                  <a:pt x="1483057" y="1628634"/>
                  <a:pt x="1690048" y="814317"/>
                  <a:pt x="1897039" y="0"/>
                </a:cubicBezTo>
              </a:path>
            </a:pathLst>
          </a:cu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Rectangle 50">
            <a:hlinkClick r:id="rId3"/>
            <a:extLst>
              <a:ext uri="{FF2B5EF4-FFF2-40B4-BE49-F238E27FC236}">
                <a16:creationId xmlns:a16="http://schemas.microsoft.com/office/drawing/2014/main" id="{7841EE6D-A8C1-451C-9803-C4E17FDF553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76B091A4-C71E-4903-8D44-4AFBE94FF4F5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61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664804" grpId="0" animBg="1"/>
      <p:bldP spid="664817" grpId="0"/>
      <p:bldP spid="5" grpId="0" animBg="1"/>
      <p:bldP spid="16" grpId="0"/>
      <p:bldP spid="17" grpId="0"/>
      <p:bldP spid="284" grpId="0"/>
      <p:bldP spid="285" grpId="0"/>
      <p:bldP spid="286" grpId="0" animBg="1"/>
      <p:bldP spid="18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217488" y="1484313"/>
            <a:ext cx="3152775" cy="4519612"/>
            <a:chOff x="113" y="981"/>
            <a:chExt cx="1986" cy="2847"/>
          </a:xfrm>
        </p:grpSpPr>
        <p:sp>
          <p:nvSpPr>
            <p:cNvPr id="10482" name="Rectangle 3"/>
            <p:cNvSpPr>
              <a:spLocks noChangeArrowheads="1"/>
            </p:cNvSpPr>
            <p:nvPr/>
          </p:nvSpPr>
          <p:spPr bwMode="auto">
            <a:xfrm>
              <a:off x="113" y="981"/>
              <a:ext cx="1986" cy="2847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83" name="Rectangle 4"/>
            <p:cNvSpPr>
              <a:spLocks noChangeArrowheads="1"/>
            </p:cNvSpPr>
            <p:nvPr/>
          </p:nvSpPr>
          <p:spPr bwMode="auto">
            <a:xfrm>
              <a:off x="226" y="1094"/>
              <a:ext cx="1760" cy="26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244" name="Line 222"/>
          <p:cNvSpPr>
            <a:spLocks noChangeShapeType="1"/>
          </p:cNvSpPr>
          <p:nvPr/>
        </p:nvSpPr>
        <p:spPr bwMode="auto">
          <a:xfrm>
            <a:off x="381000" y="3741738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5" name="Text Box 223"/>
          <p:cNvSpPr txBox="1">
            <a:spLocks noChangeArrowheads="1"/>
          </p:cNvSpPr>
          <p:nvPr/>
        </p:nvSpPr>
        <p:spPr bwMode="auto">
          <a:xfrm>
            <a:off x="2863850" y="3732213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46" name="Line 224"/>
          <p:cNvSpPr>
            <a:spLocks noChangeShapeType="1"/>
          </p:cNvSpPr>
          <p:nvPr/>
        </p:nvSpPr>
        <p:spPr bwMode="auto">
          <a:xfrm>
            <a:off x="1790700" y="1684338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466725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>
                <a:solidFill>
                  <a:schemeClr val="tx2"/>
                </a:solidFill>
              </a:rPr>
              <a:t>Horizontal translations</a:t>
            </a:r>
            <a:endParaRPr lang="en-GB" altLang="en-US" sz="28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3492500" y="1458913"/>
            <a:ext cx="39196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is the graph of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64804" name="Text Box 228"/>
          <p:cNvSpPr txBox="1">
            <a:spLocks noChangeArrowheads="1"/>
          </p:cNvSpPr>
          <p:nvPr/>
        </p:nvSpPr>
        <p:spPr bwMode="auto">
          <a:xfrm>
            <a:off x="4645025" y="2032000"/>
            <a:ext cx="29924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do you notice?</a:t>
            </a:r>
          </a:p>
        </p:txBody>
      </p:sp>
      <p:sp>
        <p:nvSpPr>
          <p:cNvPr id="10252" name="Text Box 230"/>
          <p:cNvSpPr txBox="1">
            <a:spLocks noChangeArrowheads="1"/>
          </p:cNvSpPr>
          <p:nvPr/>
        </p:nvSpPr>
        <p:spPr bwMode="auto">
          <a:xfrm>
            <a:off x="250825" y="92710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 is 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53" name="Text Box 231"/>
          <p:cNvSpPr txBox="1">
            <a:spLocks noChangeArrowheads="1"/>
          </p:cNvSpPr>
          <p:nvPr/>
        </p:nvSpPr>
        <p:spPr bwMode="auto">
          <a:xfrm>
            <a:off x="1476375" y="1560513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endParaRPr kumimoji="0" lang="en-GB" altLang="en-US" sz="2000" b="1" i="1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" name="Group 232"/>
          <p:cNvGrpSpPr>
            <a:grpSpLocks/>
          </p:cNvGrpSpPr>
          <p:nvPr/>
        </p:nvGrpSpPr>
        <p:grpSpPr bwMode="auto">
          <a:xfrm>
            <a:off x="3600449" y="3568750"/>
            <a:ext cx="5422900" cy="1552882"/>
            <a:chOff x="2208" y="3120"/>
            <a:chExt cx="3416" cy="724"/>
          </a:xfrm>
        </p:grpSpPr>
        <p:sp>
          <p:nvSpPr>
            <p:cNvPr id="664809" name="Rectangle 233"/>
            <p:cNvSpPr>
              <a:spLocks noChangeArrowheads="1"/>
            </p:cNvSpPr>
            <p:nvPr/>
          </p:nvSpPr>
          <p:spPr bwMode="auto">
            <a:xfrm>
              <a:off x="2208" y="3120"/>
              <a:ext cx="3408" cy="7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260" name="Text Box 235"/>
            <p:cNvSpPr txBox="1">
              <a:spLocks noChangeArrowheads="1"/>
            </p:cNvSpPr>
            <p:nvPr/>
          </p:nvSpPr>
          <p:spPr bwMode="auto">
            <a:xfrm>
              <a:off x="2216" y="3120"/>
              <a:ext cx="3408" cy="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The graph of 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f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 </a:t>
              </a:r>
              <a:r>
                <a:rPr kumimoji="0" lang="en-GB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- </a:t>
              </a: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k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is the graph of </a:t>
              </a:r>
              <a:r>
                <a:rPr kumimoji="0" lang="en-GB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f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rPr>
                <a:t>x</a:t>
              </a:r>
              <a:r>
                <a: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translated horizontally a distance of </a:t>
              </a:r>
              <a:r>
                <a:rPr kumimoji="0" lang="en-US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units the right. 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64817" name="Text Box 241"/>
          <p:cNvSpPr txBox="1">
            <a:spLocks noChangeArrowheads="1"/>
          </p:cNvSpPr>
          <p:nvPr/>
        </p:nvSpPr>
        <p:spPr bwMode="auto">
          <a:xfrm>
            <a:off x="3492500" y="2633663"/>
            <a:ext cx="50609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graph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has been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translated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 units to the right.</a:t>
            </a:r>
          </a:p>
        </p:txBody>
      </p:sp>
      <p:sp>
        <p:nvSpPr>
          <p:cNvPr id="5" name="Freeform 4"/>
          <p:cNvSpPr/>
          <p:nvPr/>
        </p:nvSpPr>
        <p:spPr>
          <a:xfrm>
            <a:off x="1332411" y="1915886"/>
            <a:ext cx="1811383" cy="3884023"/>
          </a:xfrm>
          <a:custGeom>
            <a:avLst/>
            <a:gdLst>
              <a:gd name="connsiteX0" fmla="*/ 0 w 1811383"/>
              <a:gd name="connsiteY0" fmla="*/ 3884023 h 3884023"/>
              <a:gd name="connsiteX1" fmla="*/ 470263 w 1811383"/>
              <a:gd name="connsiteY1" fmla="*/ 1828800 h 3884023"/>
              <a:gd name="connsiteX2" fmla="*/ 687978 w 1811383"/>
              <a:gd name="connsiteY2" fmla="*/ 1375954 h 3884023"/>
              <a:gd name="connsiteX3" fmla="*/ 914400 w 1811383"/>
              <a:gd name="connsiteY3" fmla="*/ 1828800 h 3884023"/>
              <a:gd name="connsiteX4" fmla="*/ 1140823 w 1811383"/>
              <a:gd name="connsiteY4" fmla="*/ 2290354 h 3884023"/>
              <a:gd name="connsiteX5" fmla="*/ 1375955 w 1811383"/>
              <a:gd name="connsiteY5" fmla="*/ 1828800 h 3884023"/>
              <a:gd name="connsiteX6" fmla="*/ 1811383 w 1811383"/>
              <a:gd name="connsiteY6" fmla="*/ 0 h 3884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1383" h="3884023">
                <a:moveTo>
                  <a:pt x="0" y="3884023"/>
                </a:moveTo>
                <a:cubicBezTo>
                  <a:pt x="177800" y="3065417"/>
                  <a:pt x="355600" y="2246811"/>
                  <a:pt x="470263" y="1828800"/>
                </a:cubicBezTo>
                <a:cubicBezTo>
                  <a:pt x="584926" y="1410789"/>
                  <a:pt x="613955" y="1375954"/>
                  <a:pt x="687978" y="1375954"/>
                </a:cubicBezTo>
                <a:cubicBezTo>
                  <a:pt x="762001" y="1375954"/>
                  <a:pt x="838926" y="1676400"/>
                  <a:pt x="914400" y="1828800"/>
                </a:cubicBezTo>
                <a:cubicBezTo>
                  <a:pt x="989874" y="1981200"/>
                  <a:pt x="1063897" y="2290354"/>
                  <a:pt x="1140823" y="2290354"/>
                </a:cubicBezTo>
                <a:cubicBezTo>
                  <a:pt x="1217749" y="2290354"/>
                  <a:pt x="1264195" y="2210526"/>
                  <a:pt x="1375955" y="1828800"/>
                </a:cubicBezTo>
                <a:cubicBezTo>
                  <a:pt x="1487715" y="1447074"/>
                  <a:pt x="1649549" y="723537"/>
                  <a:pt x="1811383" y="0"/>
                </a:cubicBezTo>
              </a:path>
            </a:pathLst>
          </a:cu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2479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>
            <a:off x="27051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>
            <a:off x="31623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>
            <a:off x="1332411" y="1695450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/>
          <p:nvPr/>
        </p:nvCxnSpPr>
        <p:spPr>
          <a:xfrm>
            <a:off x="876300" y="1674813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>
            <a:off x="419100" y="1684338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>
            <a:off x="419100" y="328612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>
            <a:off x="419100" y="28273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419100" y="23701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>
            <a:off x="431800" y="19129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431800" y="41989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431800" y="46561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431800" y="51133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>
            <a:off x="409575" y="5570538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73338" y="3691108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1" name="Rectangle 270"/>
          <p:cNvSpPr/>
          <p:nvPr/>
        </p:nvSpPr>
        <p:spPr>
          <a:xfrm>
            <a:off x="1558989" y="3109669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1162050" y="3685551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3" name="Rectangle 272"/>
          <p:cNvSpPr/>
          <p:nvPr/>
        </p:nvSpPr>
        <p:spPr>
          <a:xfrm>
            <a:off x="1533543" y="3990977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-1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2520949" y="3683965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695325" y="3701429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1547876" y="2672934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1547876" y="2225280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8" name="Rectangle 277"/>
          <p:cNvSpPr/>
          <p:nvPr/>
        </p:nvSpPr>
        <p:spPr>
          <a:xfrm>
            <a:off x="1527549" y="1730145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1524000" y="4429125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-2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0" name="Rectangle 279"/>
          <p:cNvSpPr/>
          <p:nvPr/>
        </p:nvSpPr>
        <p:spPr>
          <a:xfrm>
            <a:off x="1524000" y="4899611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-3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1" name="Rectangle 280"/>
          <p:cNvSpPr/>
          <p:nvPr/>
        </p:nvSpPr>
        <p:spPr>
          <a:xfrm>
            <a:off x="1519762" y="5347077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-4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09874" y="2381306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70780" y="4378326"/>
            <a:ext cx="859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- 1)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4" name="Text Box 238"/>
          <p:cNvSpPr txBox="1">
            <a:spLocks noChangeArrowheads="1"/>
          </p:cNvSpPr>
          <p:nvPr/>
        </p:nvSpPr>
        <p:spPr bwMode="auto">
          <a:xfrm>
            <a:off x="6168569" y="6185695"/>
            <a:ext cx="344488" cy="46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85" name="Text Box 239"/>
          <p:cNvSpPr txBox="1">
            <a:spLocks noChangeArrowheads="1"/>
          </p:cNvSpPr>
          <p:nvPr/>
        </p:nvSpPr>
        <p:spPr bwMode="auto">
          <a:xfrm>
            <a:off x="6154090" y="5724044"/>
            <a:ext cx="3283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k</a:t>
            </a:r>
          </a:p>
        </p:txBody>
      </p:sp>
      <p:sp>
        <p:nvSpPr>
          <p:cNvPr id="286" name="AutoShape 240"/>
          <p:cNvSpPr>
            <a:spLocks noChangeArrowheads="1"/>
          </p:cNvSpPr>
          <p:nvPr/>
        </p:nvSpPr>
        <p:spPr bwMode="auto">
          <a:xfrm>
            <a:off x="6096000" y="5724044"/>
            <a:ext cx="457200" cy="923302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51546" y="5238165"/>
            <a:ext cx="52363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can say that has been translated by the vector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1787857" y="3316406"/>
            <a:ext cx="1364776" cy="2483893"/>
          </a:xfrm>
          <a:custGeom>
            <a:avLst/>
            <a:gdLst>
              <a:gd name="connsiteX0" fmla="*/ 0 w 1364776"/>
              <a:gd name="connsiteY0" fmla="*/ 2483893 h 2483893"/>
              <a:gd name="connsiteX1" fmla="*/ 464024 w 1364776"/>
              <a:gd name="connsiteY1" fmla="*/ 423081 h 2483893"/>
              <a:gd name="connsiteX2" fmla="*/ 682388 w 1364776"/>
              <a:gd name="connsiteY2" fmla="*/ 0 h 2483893"/>
              <a:gd name="connsiteX3" fmla="*/ 887104 w 1364776"/>
              <a:gd name="connsiteY3" fmla="*/ 423081 h 2483893"/>
              <a:gd name="connsiteX4" fmla="*/ 1132764 w 1364776"/>
              <a:gd name="connsiteY4" fmla="*/ 873457 h 2483893"/>
              <a:gd name="connsiteX5" fmla="*/ 1364776 w 1364776"/>
              <a:gd name="connsiteY5" fmla="*/ 436728 h 2483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776" h="2483893">
                <a:moveTo>
                  <a:pt x="0" y="2483893"/>
                </a:moveTo>
                <a:cubicBezTo>
                  <a:pt x="175146" y="1660478"/>
                  <a:pt x="350293" y="837063"/>
                  <a:pt x="464024" y="423081"/>
                </a:cubicBezTo>
                <a:cubicBezTo>
                  <a:pt x="577755" y="9099"/>
                  <a:pt x="611875" y="0"/>
                  <a:pt x="682388" y="0"/>
                </a:cubicBezTo>
                <a:cubicBezTo>
                  <a:pt x="752901" y="0"/>
                  <a:pt x="812041" y="277505"/>
                  <a:pt x="887104" y="423081"/>
                </a:cubicBezTo>
                <a:cubicBezTo>
                  <a:pt x="962167" y="568657"/>
                  <a:pt x="1053152" y="871183"/>
                  <a:pt x="1132764" y="873457"/>
                </a:cubicBezTo>
                <a:cubicBezTo>
                  <a:pt x="1212376" y="875731"/>
                  <a:pt x="1288576" y="656229"/>
                  <a:pt x="1364776" y="436728"/>
                </a:cubicBezTo>
              </a:path>
            </a:pathLst>
          </a:cu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Rectangle 50">
            <a:hlinkClick r:id="rId3"/>
            <a:extLst>
              <a:ext uri="{FF2B5EF4-FFF2-40B4-BE49-F238E27FC236}">
                <a16:creationId xmlns:a16="http://schemas.microsoft.com/office/drawing/2014/main" id="{D2D096D2-8C62-49AB-B630-816F1E82921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6367C103-CE7C-40DF-B041-3878819DA68B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10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664804" grpId="0" animBg="1"/>
      <p:bldP spid="664817" grpId="0"/>
      <p:bldP spid="5" grpId="0" animBg="1"/>
      <p:bldP spid="16" grpId="0"/>
      <p:bldP spid="17" grpId="0"/>
      <p:bldP spid="284" grpId="0"/>
      <p:bldP spid="285" grpId="0"/>
      <p:bldP spid="286" grpId="0" animBg="1"/>
      <p:bldP spid="18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F067BC-4DCA-C999-5D65-6F80FF96FF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1086" y="1106199"/>
            <a:ext cx="3165233" cy="18288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9267F8C-B231-F351-7C9A-CE7592704B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0093" y="3760013"/>
            <a:ext cx="3145068" cy="1828800"/>
          </a:xfrm>
          <a:prstGeom prst="rect">
            <a:avLst/>
          </a:prstGeom>
        </p:spPr>
      </p:pic>
      <p:sp>
        <p:nvSpPr>
          <p:cNvPr id="8" name="Text Box 227"/>
          <p:cNvSpPr txBox="1">
            <a:spLocks noChangeArrowheads="1"/>
          </p:cNvSpPr>
          <p:nvPr/>
        </p:nvSpPr>
        <p:spPr bwMode="auto">
          <a:xfrm>
            <a:off x="1353175" y="524327"/>
            <a:ext cx="151848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3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 Box 227"/>
          <p:cNvSpPr txBox="1">
            <a:spLocks noChangeArrowheads="1"/>
          </p:cNvSpPr>
          <p:nvPr/>
        </p:nvSpPr>
        <p:spPr bwMode="auto">
          <a:xfrm>
            <a:off x="5657931" y="518714"/>
            <a:ext cx="18699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 Box 227"/>
          <p:cNvSpPr txBox="1">
            <a:spLocks noChangeArrowheads="1"/>
          </p:cNvSpPr>
          <p:nvPr/>
        </p:nvSpPr>
        <p:spPr bwMode="auto">
          <a:xfrm>
            <a:off x="3276167" y="3071749"/>
            <a:ext cx="17732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3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304800" y="0"/>
            <a:ext cx="8229600" cy="652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Use your GDC to sketch the following graphs:</a:t>
            </a:r>
            <a:endParaRPr kumimoji="0" lang="en-GB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667429" y="5785879"/>
            <a:ext cx="381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Compare your functions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996876" y="531356"/>
            <a:ext cx="5191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596184" y="532960"/>
            <a:ext cx="11291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7366583" y="532702"/>
            <a:ext cx="12729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6231555" y="518027"/>
            <a:ext cx="370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7055455" y="521556"/>
            <a:ext cx="5455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)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968006" y="3094435"/>
            <a:ext cx="1352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3882723" y="3093876"/>
            <a:ext cx="370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4769255" y="3062127"/>
            <a:ext cx="4985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)</a:t>
            </a: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634079" y="5803420"/>
            <a:ext cx="827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effect do the signs have on the graphs? 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2824723" y="6214324"/>
            <a:ext cx="5294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reflects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the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-axis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2850528" y="5798789"/>
            <a:ext cx="51374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reflects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the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-axis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5707497" y="2055903"/>
            <a:ext cx="32266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</a:rPr>
              <a:t> (</a:t>
            </a: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</a:rPr>
              <a:t>) is reflected in the </a:t>
            </a: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</a:rPr>
              <a:t>-axis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3064941" y="4822345"/>
            <a:ext cx="31964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</a:rPr>
              <a:t> (</a:t>
            </a: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</a:rPr>
              <a:t>) is reflected in the </a:t>
            </a:r>
            <a:r>
              <a:rPr kumimoji="0" lang="en-GB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</a:rPr>
              <a:t>-axis</a:t>
            </a:r>
          </a:p>
        </p:txBody>
      </p:sp>
      <p:sp>
        <p:nvSpPr>
          <p:cNvPr id="24" name="Rectangle 23">
            <a:hlinkClick r:id="rId4"/>
            <a:extLst>
              <a:ext uri="{FF2B5EF4-FFF2-40B4-BE49-F238E27FC236}">
                <a16:creationId xmlns:a16="http://schemas.microsoft.com/office/drawing/2014/main" id="{6A5E0D29-C421-4E22-93F3-86C97E32423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4"/>
            <a:extLst>
              <a:ext uri="{FF2B5EF4-FFF2-40B4-BE49-F238E27FC236}">
                <a16:creationId xmlns:a16="http://schemas.microsoft.com/office/drawing/2014/main" id="{7DA71674-07B0-44E7-B012-72AAD2AAEA2F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062F25-C0CC-95E6-2743-AA8AE47135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788" y="1120051"/>
            <a:ext cx="3156718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47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4" grpId="0"/>
      <p:bldP spid="14" grpId="1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32" grpId="0"/>
      <p:bldP spid="32" grpId="1"/>
      <p:bldP spid="33" grpId="0"/>
      <p:bldP spid="35" grpId="0"/>
      <p:bldP spid="29" grpId="0"/>
      <p:bldP spid="3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90</TotalTime>
  <Words>2234</Words>
  <Application>Microsoft Office PowerPoint</Application>
  <PresentationFormat>On-screen Show (4:3)</PresentationFormat>
  <Paragraphs>489</Paragraphs>
  <Slides>22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Transforming functions</vt:lpstr>
      <vt:lpstr>Transforming functions</vt:lpstr>
      <vt:lpstr>PowerPoint Presentation</vt:lpstr>
      <vt:lpstr>Vertical translations</vt:lpstr>
      <vt:lpstr>Vertical translations</vt:lpstr>
      <vt:lpstr>PowerPoint Presentation</vt:lpstr>
      <vt:lpstr>Horizontal translations</vt:lpstr>
      <vt:lpstr>Horizontal translations</vt:lpstr>
      <vt:lpstr>PowerPoint Presentation</vt:lpstr>
      <vt:lpstr>Reflections</vt:lpstr>
      <vt:lpstr>Reflections</vt:lpstr>
      <vt:lpstr>PowerPoint Presentation</vt:lpstr>
      <vt:lpstr>Stretches</vt:lpstr>
      <vt:lpstr>Stretches</vt:lpstr>
      <vt:lpstr>PowerPoint Presentation</vt:lpstr>
      <vt:lpstr>Example 1.</vt:lpstr>
      <vt:lpstr>Example 2.</vt:lpstr>
      <vt:lpstr>Example 3.</vt:lpstr>
      <vt:lpstr>Example 4.</vt:lpstr>
      <vt:lpstr>Example 5.</vt:lpstr>
      <vt:lpstr>Example 6.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Transforming functions</dc:title>
  <dc:creator>Mathssupport</dc:creator>
  <cp:lastModifiedBy>Orlando Hurtado</cp:lastModifiedBy>
  <cp:revision>7</cp:revision>
  <dcterms:created xsi:type="dcterms:W3CDTF">2020-03-25T17:58:29Z</dcterms:created>
  <dcterms:modified xsi:type="dcterms:W3CDTF">2023-07-24T17:13:39Z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