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4" r:id="rId3"/>
    <p:sldId id="392" r:id="rId4"/>
    <p:sldId id="393" r:id="rId5"/>
    <p:sldId id="394" r:id="rId6"/>
    <p:sldId id="395" r:id="rId7"/>
    <p:sldId id="396" r:id="rId8"/>
    <p:sldId id="397" r:id="rId9"/>
    <p:sldId id="400" r:id="rId10"/>
    <p:sldId id="398" r:id="rId11"/>
    <p:sldId id="399" r:id="rId12"/>
    <p:sldId id="298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5241A5-2DF2-44F4-BDB4-CD138B5FB997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BDA7C88-14BD-4D86-83B7-09F7C4DF6E7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8D86FB-130F-4380-BFA8-5F83B45BA2E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Real-life situations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056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solve real-life situations using exponential and logarithmic equations.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554A212-286D-4757-B44B-E5D92117D2E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34E36CE8-7CBA-487F-8FAA-9BFAED985A37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3: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casserole is removed from the oven and cools according to the model with equation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85e</a:t>
            </a:r>
            <a:r>
              <a:rPr lang="en-GB" baseline="30000" dirty="0"/>
              <a:t>-0.1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where </a:t>
            </a:r>
            <a:r>
              <a:rPr lang="en-GB" i="1" dirty="0"/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time in minutes and </a:t>
            </a:r>
            <a:r>
              <a:rPr lang="en-GB" i="1" dirty="0"/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temperature in </a:t>
            </a:r>
            <a:r>
              <a:rPr lang="en-GB" baseline="30000" dirty="0" err="1"/>
              <a:t>o</a:t>
            </a:r>
            <a:r>
              <a:rPr lang="en-GB" dirty="0" err="1"/>
              <a:t>C.</a:t>
            </a:r>
            <a:r>
              <a:rPr lang="en-GB" dirty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864" y="2678721"/>
            <a:ext cx="6464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the casserole is removed from the oven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80280" y="3085483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dirty="0"/>
              <a:t>) = 85e</a:t>
            </a:r>
            <a:r>
              <a:rPr lang="en-GB" baseline="30000" dirty="0"/>
              <a:t>-0.1(0)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(a) What is the temperature of the casserole when it is removed from the oven?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22181" y="4941168"/>
            <a:ext cx="83071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temperature of the casserole is </a:t>
            </a:r>
            <a:r>
              <a:rPr lang="en-GB" dirty="0"/>
              <a:t>85</a:t>
            </a:r>
            <a:r>
              <a:rPr lang="en-GB" baseline="30000" dirty="0"/>
              <a:t>o</a:t>
            </a:r>
            <a:r>
              <a:rPr lang="en-GB" dirty="0"/>
              <a:t>C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60997" y="2672261"/>
            <a:ext cx="1083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69766" y="3114387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</a:t>
            </a:r>
            <a:r>
              <a:rPr lang="en-GB" sz="2000" dirty="0">
                <a:solidFill>
                  <a:srgbClr val="FF6600"/>
                </a:solidFill>
              </a:rPr>
              <a:t> = 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80280" y="3572200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dirty="0"/>
              <a:t>) = 85e</a:t>
            </a:r>
            <a:r>
              <a:rPr lang="en-GB" baseline="30000" dirty="0"/>
              <a:t>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180280" y="4166157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GB" dirty="0"/>
              <a:t>) = 85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1640F0B9-189D-4898-825A-6CC2C89AD87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F2A2462E-6523-4874-86B5-0D908D2D924E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67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5" grpId="0"/>
      <p:bldP spid="13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3: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 casserole is removed from the oven and cools according to the model with equation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85e</a:t>
            </a:r>
            <a:r>
              <a:rPr lang="en-GB" baseline="30000" dirty="0"/>
              <a:t>-0.1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where </a:t>
            </a:r>
            <a:r>
              <a:rPr lang="en-GB" i="1" dirty="0"/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time in minutes and </a:t>
            </a:r>
            <a:r>
              <a:rPr lang="en-GB" i="1" dirty="0"/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temperature in </a:t>
            </a:r>
            <a:r>
              <a:rPr lang="en-GB" baseline="30000" dirty="0" err="1"/>
              <a:t>o</a:t>
            </a:r>
            <a:r>
              <a:rPr lang="en-GB" dirty="0" err="1"/>
              <a:t>C.</a:t>
            </a:r>
            <a:r>
              <a:rPr lang="en-GB" dirty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864" y="2678721"/>
            <a:ext cx="64641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the temperature of the room is </a:t>
            </a:r>
            <a:r>
              <a:rPr lang="en-GB" dirty="0"/>
              <a:t>25</a:t>
            </a:r>
            <a:r>
              <a:rPr lang="en-GB" baseline="30000" dirty="0"/>
              <a:t>o</a:t>
            </a:r>
            <a:r>
              <a:rPr lang="en-GB" dirty="0"/>
              <a:t>C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80280" y="3085483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25 = 85e</a:t>
            </a:r>
            <a:r>
              <a:rPr lang="en-GB" baseline="30000" dirty="0"/>
              <a:t>-0.1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(b) If the temperature of the room is </a:t>
            </a:r>
            <a:r>
              <a:rPr lang="en-GB" dirty="0"/>
              <a:t>25</a:t>
            </a:r>
            <a:r>
              <a:rPr lang="en-GB" baseline="30000" dirty="0"/>
              <a:t>o</a:t>
            </a:r>
            <a:r>
              <a:rPr lang="en-GB" dirty="0"/>
              <a:t>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how long will it take for the casserole to reach room temperature?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3334" y="6097112"/>
            <a:ext cx="83071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casserole will reach room temperature after 12.2 min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60997" y="2672261"/>
            <a:ext cx="10834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25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5538" y="3130882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 </a:t>
            </a:r>
            <a:r>
              <a:rPr lang="en-GB" sz="2000" i="1" dirty="0">
                <a:solidFill>
                  <a:srgbClr val="FF6600"/>
                </a:solidFill>
              </a:rPr>
              <a:t>T</a:t>
            </a:r>
            <a:r>
              <a:rPr lang="en-GB" sz="2000" dirty="0">
                <a:solidFill>
                  <a:srgbClr val="FF6600"/>
                </a:solidFill>
              </a:rPr>
              <a:t> =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189656" y="3538507"/>
                <a:ext cx="2493249" cy="622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85</m:t>
                        </m:r>
                      </m:den>
                    </m:f>
                  </m:oMath>
                </a14:m>
                <a:r>
                  <a:rPr lang="en-GB" dirty="0"/>
                  <a:t> = e</a:t>
                </a:r>
                <a:r>
                  <a:rPr lang="en-GB" baseline="30000" dirty="0"/>
                  <a:t>-0.1</a:t>
                </a:r>
                <a:r>
                  <a:rPr lang="en-GB" i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656" y="3538507"/>
                <a:ext cx="2493249" cy="622414"/>
              </a:xfrm>
              <a:prstGeom prst="rect">
                <a:avLst/>
              </a:prstGeom>
              <a:blipFill rotWithShape="0">
                <a:blip r:embed="rId2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55538" y="3604139"/>
            <a:ext cx="31981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Dividing both sides by 85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196682" y="3433296"/>
                <a:ext cx="1651641" cy="622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r>
                  <a:rPr lang="en-GB" dirty="0"/>
                  <a:t> = e</a:t>
                </a:r>
                <a:r>
                  <a:rPr lang="en-GB" baseline="30000" dirty="0"/>
                  <a:t>-0.1</a:t>
                </a:r>
                <a:r>
                  <a:rPr lang="en-GB" i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682" y="3433296"/>
                <a:ext cx="1651641" cy="622414"/>
              </a:xfrm>
              <a:prstGeom prst="rect">
                <a:avLst/>
              </a:prstGeom>
              <a:blipFill rotWithShape="0">
                <a:blip r:embed="rId3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655538" y="4450618"/>
            <a:ext cx="36266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logarithms of both sides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98371" y="4313361"/>
                <a:ext cx="2493249" cy="620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GB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17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m:rPr>
                            <m:nor/>
                          </m:rPr>
                          <a:rPr lang="en-GB" dirty="0"/>
                          <m:t>e</m:t>
                        </m:r>
                        <m:r>
                          <m:rPr>
                            <m:nor/>
                          </m:rPr>
                          <a:rPr lang="en-GB" baseline="30000" dirty="0"/>
                          <m:t>−0.1</m:t>
                        </m:r>
                        <m:r>
                          <m:rPr>
                            <m:nor/>
                          </m:rPr>
                          <a:rPr lang="en-GB" i="1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GB" i="1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371" y="4313361"/>
                <a:ext cx="2493249" cy="620491"/>
              </a:xfrm>
              <a:prstGeom prst="rect">
                <a:avLst/>
              </a:prstGeom>
              <a:blipFill rotWithShape="0">
                <a:blip r:embed="rId4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180279" y="4950048"/>
                <a:ext cx="2493249" cy="620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dirty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GB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17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dirty="0"/>
                  <a:t> = -0.1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279" y="4950048"/>
                <a:ext cx="2493249" cy="620491"/>
              </a:xfrm>
              <a:prstGeom prst="rect">
                <a:avLst/>
              </a:prstGeom>
              <a:blipFill rotWithShape="0">
                <a:blip r:embed="rId5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660444" y="5612165"/>
            <a:ext cx="1495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12.2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52120" y="3583581"/>
            <a:ext cx="1728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Simplifies to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6760" y="5650498"/>
            <a:ext cx="31981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Dividing both sides by -0.1</a:t>
            </a:r>
          </a:p>
        </p:txBody>
      </p:sp>
      <p:sp>
        <p:nvSpPr>
          <p:cNvPr id="21" name="Rectangle 20">
            <a:hlinkClick r:id="rId6"/>
            <a:extLst>
              <a:ext uri="{FF2B5EF4-FFF2-40B4-BE49-F238E27FC236}">
                <a16:creationId xmlns:a16="http://schemas.microsoft.com/office/drawing/2014/main" id="{E1FD9C97-B524-46AD-BA9D-F4407CFD60C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6"/>
            <a:extLst>
              <a:ext uri="{FF2B5EF4-FFF2-40B4-BE49-F238E27FC236}">
                <a16:creationId xmlns:a16="http://schemas.microsoft.com/office/drawing/2014/main" id="{0AE6C0F8-20BA-44A1-B856-B42FF70E0C4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25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13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41326" y="764704"/>
            <a:ext cx="84879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There are situations in real life where quantities are increasing exponentially.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326" y="2039748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Human population.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1326" y="1556792"/>
            <a:ext cx="2077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u="sng" dirty="0"/>
              <a:t>Biology</a:t>
            </a:r>
            <a:endParaRPr lang="en-US" b="1" u="sng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41326" y="2492896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Populations of animals.</a:t>
            </a:r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5523" y="2924944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Growth of micro-organisms.</a:t>
            </a:r>
            <a:endParaRPr lang="en-US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75523" y="3356992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Spread of virus.</a:t>
            </a:r>
            <a:endParaRPr lang="en-US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75523" y="4271996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Nuclear chain reactions.</a:t>
            </a:r>
            <a:endParaRPr 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75523" y="3789040"/>
            <a:ext cx="20778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u="sng" dirty="0"/>
              <a:t>Physics</a:t>
            </a:r>
            <a:endParaRPr lang="en-US" b="1" u="sng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75523" y="4725144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Heat transfer.</a:t>
            </a:r>
            <a:endParaRPr lang="en-US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83576" y="5639957"/>
            <a:ext cx="6320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Processing power of computers.</a:t>
            </a:r>
            <a:endParaRPr lang="en-US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83576" y="5157001"/>
            <a:ext cx="3440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u="sng" dirty="0"/>
              <a:t>Computer technology</a:t>
            </a:r>
            <a:endParaRPr lang="en-US" b="1" u="sng" dirty="0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83576" y="6093105"/>
            <a:ext cx="416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Internet traffic growth.</a:t>
            </a:r>
            <a:endParaRPr lang="en-US" dirty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508104" y="2694053"/>
            <a:ext cx="321429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You may wish to pick one of these as the basis of your Mathematical exploration.</a:t>
            </a:r>
            <a:endParaRPr lang="en-US" dirty="0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96235100-08BF-49EC-AF43-A18458098B7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03886E8B-01AE-44F3-A3C9-9C40F803535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20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41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Suppose that you are observing the behaviour of cell duplication in a lab. In one experiment, you started with one cell and the cells doubled every minute.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2570357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First record your observations by making a table with two columns: one column for the time and one column for the number of cells.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4442565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3915651"/>
            <a:ext cx="0" cy="2399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96966" y="3786074"/>
            <a:ext cx="7665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Time (min)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1640" y="3752683"/>
            <a:ext cx="15628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number of cells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2302" y="4460569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2302" y="480260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2302" y="516264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2302" y="554481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1793" y="4460569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81793" y="480260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81793" y="516264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81793" y="552268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72302" y="590485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31640" y="5882725"/>
            <a:ext cx="584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19872" y="3532539"/>
            <a:ext cx="5400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Therefore, one formula to estimate the number of cells (size of population) after t minutes is the equation (model)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60032" y="4730597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2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83768" y="5113053"/>
            <a:ext cx="6336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Determine the number of cells after one hour.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50902" y="5666701"/>
            <a:ext cx="124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60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88023" y="5661471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dirty="0"/>
              <a:t>) = 2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88022" y="6135687"/>
            <a:ext cx="29523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dirty="0"/>
              <a:t>) = 1.15 x 10</a:t>
            </a:r>
            <a:r>
              <a:rPr lang="en-GB" baseline="30000" dirty="0"/>
              <a:t>18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334" y="1847679"/>
            <a:ext cx="86417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(a) Write an equation to determine the number (population) of cells at any time.</a:t>
            </a:r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1E5EAE9D-A8BC-495A-877C-01B1C93383D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87175D60-B64C-4901-96E7-B1A8CE4E958D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9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14" grpId="0"/>
      <p:bldP spid="25" grpId="0"/>
      <p:bldP spid="26" grpId="0"/>
      <p:bldP spid="28" grpId="0"/>
      <p:bldP spid="29" grpId="0"/>
      <p:bldP spid="30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41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Suppose that you are observing the behaviour of cell duplication in a lab. In one experiment, you started with one cell and the cells doubled every minute.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4442565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3915651"/>
            <a:ext cx="0" cy="2399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96966" y="3786074"/>
            <a:ext cx="7665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Time (min)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1640" y="3752683"/>
            <a:ext cx="15628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number of cells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2302" y="4460569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2302" y="480260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2302" y="516264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2302" y="554481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1793" y="4460569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81793" y="480260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81793" y="516264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81793" y="552268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72302" y="590485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31640" y="5882725"/>
            <a:ext cx="584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1560" y="2585627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formula to estimate the number of cells after t minutes is the equation (model):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04048" y="3505200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2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996985"/>
            <a:ext cx="81538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(b) Determine the number of cells after one hour.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600158" y="4246477"/>
            <a:ext cx="124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60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04048" y="4246477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dirty="0"/>
              <a:t>) = 2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11659" y="5005674"/>
            <a:ext cx="29523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GB" dirty="0"/>
              <a:t>) = 1.15 x 10</a:t>
            </a:r>
            <a:r>
              <a:rPr lang="en-GB" baseline="30000" dirty="0"/>
              <a:t>18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10905" y="5605625"/>
            <a:ext cx="6574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 will be 1.15 x 10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18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cells after one hour. 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D466C512-3263-4574-A6AD-2553F3E787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84BB72DC-3D48-4039-983D-A068E01920D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28" grpId="0"/>
      <p:bldP spid="29" grpId="0"/>
      <p:bldP spid="30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41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1: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Suppose that you are observing the behaviour of cell duplication in a lab. In one experiment, you started with one cell and the cells doubled every minute.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11560" y="4442565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3915651"/>
            <a:ext cx="0" cy="2399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96966" y="3786074"/>
            <a:ext cx="7665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Time (min)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1640" y="3752683"/>
            <a:ext cx="15628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number of cells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2302" y="4460569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2302" y="480260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2302" y="516264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2302" y="554481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1793" y="4460569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81793" y="480260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481793" y="516264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81793" y="552268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72302" y="5904855"/>
            <a:ext cx="43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31640" y="5882725"/>
            <a:ext cx="584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6966" y="256490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formula to estimate the number of cells after t minutes is the equation (model):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68967" y="3276600"/>
            <a:ext cx="1728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2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(c) Determine how long it would take the population to reach 100,000 cells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30444" y="3708648"/>
            <a:ext cx="2123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= 100 000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437315" y="3708649"/>
            <a:ext cx="2530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100 000 = 2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" name="Rectangle 1"/>
          <p:cNvSpPr/>
          <p:nvPr/>
        </p:nvSpPr>
        <p:spPr>
          <a:xfrm>
            <a:off x="2811064" y="4068688"/>
            <a:ext cx="48860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the natural logarithm of both sides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71160" y="4428728"/>
            <a:ext cx="2530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ln 100 000 = ln 2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11064" y="4788768"/>
            <a:ext cx="5651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Simplifying by using the rules of logarithms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08997" y="5148808"/>
            <a:ext cx="3058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ln 100 000 = t ln 2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071160" y="5652864"/>
                <a:ext cx="1940147" cy="698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100000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160" y="5652864"/>
                <a:ext cx="1940147" cy="6989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7030387" y="5803904"/>
            <a:ext cx="187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= 16.6 min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hlinkClick r:id="rId3"/>
            <a:extLst>
              <a:ext uri="{FF2B5EF4-FFF2-40B4-BE49-F238E27FC236}">
                <a16:creationId xmlns:a16="http://schemas.microsoft.com/office/drawing/2014/main" id="{C641B4F6-57BC-47C0-8BFF-2E9BCF81BD2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9C716715-91CE-4EF8-B5AA-4844DB115BC8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61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2" grpId="0"/>
      <p:bldP spid="27" grpId="0"/>
      <p:bldP spid="31" grpId="0"/>
      <p:bldP spid="32" grpId="0"/>
      <p:bldP spid="3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thousands, of a city is modelled by the function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2010. Use this model to answer this questions.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6966" y="2496205"/>
            <a:ext cx="53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2010.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143391" y="3456002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0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(a) What was the population of the city in 2010?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14196" y="5537256"/>
            <a:ext cx="5838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population in 2010 was 30 000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41233" y="2504510"/>
            <a:ext cx="2123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2010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391" y="4100068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0</a:t>
            </a:r>
            <a:r>
              <a:rPr lang="en-GB" dirty="0"/>
              <a:t>) = 30e</a:t>
            </a:r>
            <a:r>
              <a:rPr lang="en-GB" baseline="30000" dirty="0"/>
              <a:t>0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6429" y="3517557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</a:t>
            </a:r>
            <a:r>
              <a:rPr lang="en-GB" sz="2000" dirty="0">
                <a:solidFill>
                  <a:srgbClr val="FF6600"/>
                </a:solidFill>
              </a:rPr>
              <a:t> = 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3392" y="4666819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0</a:t>
            </a:r>
            <a:r>
              <a:rPr lang="en-GB" dirty="0"/>
              <a:t>) = 30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93206B1-C574-4424-AEEF-6563CDE94A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72AA0EE-07C0-476F-B25E-2368F7826E20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5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4" grpId="0"/>
      <p:bldP spid="35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in thousands , of a city is modelled by the function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GB" dirty="0"/>
              <a:t>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2010. Use this model to answer this questions.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6429" y="2737408"/>
            <a:ext cx="6425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population one year after 2010.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24736" y="3286724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1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(b) By what percentage is the population of the city increasing each year?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76514" y="5534629"/>
            <a:ext cx="674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population is increasing at 2.02% each year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419776" y="2697997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1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391" y="4100068"/>
            <a:ext cx="1140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30e</a:t>
            </a:r>
            <a:r>
              <a:rPr lang="en-GB" baseline="30000" dirty="0"/>
              <a:t>0.02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6429" y="3332781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</a:t>
            </a:r>
            <a:r>
              <a:rPr lang="en-GB" sz="2000" dirty="0">
                <a:solidFill>
                  <a:srgbClr val="FF6600"/>
                </a:solidFill>
              </a:rPr>
              <a:t> =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9789" y="4330900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= 1.0202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5309" y="4153796"/>
            <a:ext cx="2611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the rate of increase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353413" y="4490752"/>
            <a:ext cx="711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30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224736" y="4561733"/>
            <a:ext cx="915216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323291" y="4340312"/>
            <a:ext cx="125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= e</a:t>
            </a:r>
            <a:r>
              <a:rPr lang="en-GB" baseline="30000" dirty="0"/>
              <a:t>0.02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50136" y="3299162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0</a:t>
            </a:r>
            <a:r>
              <a:rPr lang="en-GB" dirty="0"/>
              <a:t>) = 30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AE32D3BD-BDA4-46D5-98E4-9610DDF483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7610F2EE-15C7-4972-94B4-33DEDD535889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2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4" grpId="0"/>
      <p:bldP spid="35" grpId="0"/>
      <p:bldP spid="15" grpId="0"/>
      <p:bldP spid="12" grpId="0"/>
      <p:bldP spid="13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in thousands , of a city is modelled by the function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GB" dirty="0"/>
              <a:t>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2010. Use this model to answer this questions.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48049" y="2586888"/>
            <a:ext cx="1699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2020.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24736" y="3286724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10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(c) What will the population of the city be in 2020?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76514" y="5534629"/>
            <a:ext cx="674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2020 the population will be 36 642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81880" y="2545079"/>
            <a:ext cx="1052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= 10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6429" y="3332781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 </a:t>
            </a:r>
            <a:r>
              <a:rPr lang="en-GB" sz="2000" dirty="0">
                <a:solidFill>
                  <a:srgbClr val="FF6600"/>
                </a:solidFill>
              </a:rPr>
              <a:t>= 10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97702" y="4619458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= 36.642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36368" y="3877394"/>
            <a:ext cx="1256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= 30e</a:t>
            </a:r>
            <a:r>
              <a:rPr lang="en-GB" baseline="30000" dirty="0"/>
              <a:t>0.2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14E26A6-301E-4B70-8D6F-86FB5C16BBE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0014230C-8AC2-465C-977E-15DFC5C2C51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17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5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in thousands , of a city is modelled by the function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) = 30e</a:t>
            </a:r>
            <a:r>
              <a:rPr lang="en-GB" baseline="30000" dirty="0"/>
              <a:t>(0.02)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GB" dirty="0"/>
              <a:t>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/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2010. Use this model to answer this questions.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15616" y="2435196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population is 60 000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52073" y="2906777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60 = 30e</a:t>
            </a:r>
            <a:r>
              <a:rPr lang="en-GB" baseline="30000" dirty="0"/>
              <a:t>(0.02)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(c) When will the city’s population be 60 000?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5309" y="5791200"/>
            <a:ext cx="78004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population will be 60 000 after 34.64 years, that is, during 2044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75489" y="2435196"/>
            <a:ext cx="1816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/>
              <a:t> = 60</a:t>
            </a:r>
            <a:endParaRPr lang="en-GB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2781" y="2993832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= 60</a:t>
            </a:r>
            <a:endParaRPr lang="en-GB" sz="20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98698" y="5285263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= 34.657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5309" y="4153796"/>
            <a:ext cx="3512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logarithms of both sides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2781" y="3520449"/>
            <a:ext cx="37207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 both sides by 30</a:t>
            </a:r>
            <a:endParaRPr lang="en-GB" sz="2000" i="1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27529" y="3517976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2 = e</a:t>
            </a:r>
            <a:r>
              <a:rPr lang="en-GB" baseline="30000" dirty="0"/>
              <a:t>(0.02)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08170" y="4123018"/>
                <a:ext cx="24932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m:rPr>
                            <m:nor/>
                          </m:rPr>
                          <a:rPr lang="en-GB" dirty="0"/>
                          <m:t>e</m:t>
                        </m:r>
                        <m:r>
                          <m:rPr>
                            <m:nor/>
                          </m:rPr>
                          <a:rPr lang="en-GB" baseline="30000" dirty="0"/>
                          <m:t>(0.02)</m:t>
                        </m:r>
                        <m:r>
                          <m:rPr>
                            <m:nor/>
                          </m:rPr>
                          <a:rPr lang="en-GB" i="1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GB" i="1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GB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170" y="4123018"/>
                <a:ext cx="2493249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733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508169" y="4716493"/>
                <a:ext cx="249324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r>
                  <a:rPr lang="en-GB" dirty="0"/>
                  <a:t> = (0.02)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169" y="4716493"/>
                <a:ext cx="2493249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733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612781" y="5120311"/>
            <a:ext cx="37207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 both sides by 0.02</a:t>
            </a:r>
            <a:endParaRPr lang="en-GB" sz="2000" i="1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487788" y="5205580"/>
                <a:ext cx="2493249" cy="647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0.02</m:t>
                        </m:r>
                      </m:den>
                    </m:f>
                  </m:oMath>
                </a14:m>
                <a:r>
                  <a:rPr lang="en-GB" dirty="0"/>
                  <a:t> = </a:t>
                </a:r>
                <a:r>
                  <a:rPr lang="en-GB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788" y="5205580"/>
                <a:ext cx="2493249" cy="647357"/>
              </a:xfrm>
              <a:prstGeom prst="rect">
                <a:avLst/>
              </a:prstGeom>
              <a:blipFill rotWithShape="0">
                <a:blip r:embed="rId4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5"/>
            <a:extLst>
              <a:ext uri="{FF2B5EF4-FFF2-40B4-BE49-F238E27FC236}">
                <a16:creationId xmlns:a16="http://schemas.microsoft.com/office/drawing/2014/main" id="{9F7F4D4E-DA47-4025-AB45-974CF6A3D41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5"/>
            <a:extLst>
              <a:ext uri="{FF2B5EF4-FFF2-40B4-BE49-F238E27FC236}">
                <a16:creationId xmlns:a16="http://schemas.microsoft.com/office/drawing/2014/main" id="{FE7BEB30-95BB-4690-ACD3-9E1219120719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31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5" grpId="0"/>
      <p:bldP spid="15" grpId="0"/>
      <p:bldP spid="12" grpId="0"/>
      <p:bldP spid="13" grpId="0"/>
      <p:bldP spid="17" grpId="0"/>
      <p:bldP spid="18" grpId="0"/>
      <p:bldP spid="19" grpId="0"/>
      <p:bldP spid="21" grpId="0"/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74</TotalTime>
  <Words>1232</Words>
  <Application>Microsoft Office PowerPoint</Application>
  <PresentationFormat>On-screen Show (4:3)</PresentationFormat>
  <Paragraphs>167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Real-life situations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Real-life situations</dc:title>
  <dc:creator>Mathssupport</dc:creator>
  <cp:lastModifiedBy>Orlando Hurtado</cp:lastModifiedBy>
  <cp:revision>5</cp:revision>
  <dcterms:created xsi:type="dcterms:W3CDTF">2020-03-21T18:18:13Z</dcterms:created>
  <dcterms:modified xsi:type="dcterms:W3CDTF">2023-07-24T16:10:59Z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