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handoutMasterIdLst>
    <p:handoutMasterId r:id="rId15"/>
  </p:handoutMasterIdLst>
  <p:sldIdLst>
    <p:sldId id="256" r:id="rId2"/>
    <p:sldId id="384" r:id="rId3"/>
    <p:sldId id="392" r:id="rId4"/>
    <p:sldId id="393" r:id="rId5"/>
    <p:sldId id="394" r:id="rId6"/>
    <p:sldId id="395" r:id="rId7"/>
    <p:sldId id="396" r:id="rId8"/>
    <p:sldId id="397" r:id="rId9"/>
    <p:sldId id="400" r:id="rId10"/>
    <p:sldId id="398" r:id="rId11"/>
    <p:sldId id="399" r:id="rId12"/>
    <p:sldId id="298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24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25241A5-2DF2-44F4-BDB4-CD138B5FB997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BDA7C88-14BD-4D86-83B7-09F7C4DF6E76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8D86FB-130F-4380-BFA8-5F83B45BA2E6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7/24/2023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24 July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/>
              <a:t>Real-life situations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705600" cy="1600200"/>
          </a:xfrm>
        </p:spPr>
        <p:txBody>
          <a:bodyPr/>
          <a:lstStyle/>
          <a:p>
            <a:pPr marL="633413" indent="-633413" algn="l"/>
            <a:r>
              <a:rPr lang="en-US" dirty="0"/>
              <a:t>LO: To solve real-life situations using exponential and logarithmic equations.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1554A212-286D-4757-B44B-E5D92117D2E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34E36CE8-7CBA-487F-8FAA-9BFAED985A37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600" dirty="0"/>
              <a:t>Exponential functions in Real life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334" y="732894"/>
            <a:ext cx="86859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Example 3: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casserole is removed from the oven and cools according to the model with equation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) = 85e</a:t>
            </a:r>
            <a:r>
              <a:rPr lang="en-GB" baseline="30000" dirty="0"/>
              <a:t>-0.1</a:t>
            </a:r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where </a:t>
            </a:r>
            <a:r>
              <a:rPr lang="en-GB" i="1" dirty="0"/>
              <a:t>t</a:t>
            </a:r>
            <a:r>
              <a:rPr lang="en-GB" dirty="0"/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the time in minutes and </a:t>
            </a:r>
            <a:r>
              <a:rPr lang="en-GB" i="1" dirty="0"/>
              <a:t>T</a:t>
            </a:r>
            <a:r>
              <a:rPr lang="en-GB" dirty="0"/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the temperature in </a:t>
            </a:r>
            <a:r>
              <a:rPr lang="en-GB" baseline="30000" dirty="0" err="1"/>
              <a:t>o</a:t>
            </a:r>
            <a:r>
              <a:rPr lang="en-GB" dirty="0" err="1"/>
              <a:t>C.</a:t>
            </a:r>
            <a:r>
              <a:rPr lang="en-GB" dirty="0"/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6864" y="2678721"/>
            <a:ext cx="64641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When the casserole is removed from the oven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180280" y="3085483"/>
            <a:ext cx="2493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GB" dirty="0"/>
              <a:t>) = 85e</a:t>
            </a:r>
            <a:r>
              <a:rPr lang="en-GB" baseline="30000" dirty="0"/>
              <a:t>-0.1(0)</a:t>
            </a:r>
            <a:endParaRPr lang="en-GB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6595" y="1844824"/>
            <a:ext cx="84418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(a) What is the temperature of the casserole when it is removed from the oven?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22181" y="4941168"/>
            <a:ext cx="83071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temperature of the casserole is </a:t>
            </a:r>
            <a:r>
              <a:rPr lang="en-GB" dirty="0"/>
              <a:t>85</a:t>
            </a:r>
            <a:r>
              <a:rPr lang="en-GB" baseline="30000" dirty="0"/>
              <a:t>o</a:t>
            </a:r>
            <a:r>
              <a:rPr lang="en-GB" dirty="0"/>
              <a:t>C</a:t>
            </a:r>
            <a:endParaRPr lang="en-GB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160997" y="2672261"/>
            <a:ext cx="10834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 = 0</a:t>
            </a:r>
            <a:endParaRPr lang="en-GB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69766" y="3114387"/>
            <a:ext cx="26114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Substituting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</a:rPr>
              <a:t>t</a:t>
            </a:r>
            <a:r>
              <a:rPr lang="en-GB" sz="2000" dirty="0">
                <a:solidFill>
                  <a:srgbClr val="FF6600"/>
                </a:solidFill>
              </a:rPr>
              <a:t> = 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80280" y="3572200"/>
            <a:ext cx="2493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GB" dirty="0"/>
              <a:t>) = 85e</a:t>
            </a:r>
            <a:r>
              <a:rPr lang="en-GB" baseline="30000" dirty="0"/>
              <a:t>0</a:t>
            </a:r>
            <a:endParaRPr lang="en-GB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80280" y="4166157"/>
            <a:ext cx="2493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GB" dirty="0"/>
              <a:t>) = 85</a:t>
            </a:r>
            <a:endParaRPr lang="en-GB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1640F0B9-189D-4898-825A-6CC2C89AD87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F2A2462E-6523-4874-86B5-0D908D2D924E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67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32" grpId="0"/>
      <p:bldP spid="30" grpId="0"/>
      <p:bldP spid="35" grpId="0"/>
      <p:bldP spid="13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600" dirty="0"/>
              <a:t>Exponential functions in Real life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334" y="732894"/>
            <a:ext cx="86859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Example 3: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casserole is removed from the oven and cools according to the model with equation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) = 85e</a:t>
            </a:r>
            <a:r>
              <a:rPr lang="en-GB" baseline="30000" dirty="0"/>
              <a:t>-0.1</a:t>
            </a:r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where </a:t>
            </a:r>
            <a:r>
              <a:rPr lang="en-GB" i="1" dirty="0"/>
              <a:t>t</a:t>
            </a:r>
            <a:r>
              <a:rPr lang="en-GB" dirty="0"/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the time in minutes and </a:t>
            </a:r>
            <a:r>
              <a:rPr lang="en-GB" i="1" dirty="0"/>
              <a:t>T</a:t>
            </a:r>
            <a:r>
              <a:rPr lang="en-GB" dirty="0"/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the temperature in </a:t>
            </a:r>
            <a:r>
              <a:rPr lang="en-GB" baseline="30000" dirty="0" err="1"/>
              <a:t>o</a:t>
            </a:r>
            <a:r>
              <a:rPr lang="en-GB" dirty="0" err="1"/>
              <a:t>C.</a:t>
            </a:r>
            <a:r>
              <a:rPr lang="en-GB" dirty="0"/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6864" y="2678721"/>
            <a:ext cx="64641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the temperature of the room is </a:t>
            </a:r>
            <a:r>
              <a:rPr lang="en-GB" dirty="0"/>
              <a:t>25</a:t>
            </a:r>
            <a:r>
              <a:rPr lang="en-GB" baseline="30000" dirty="0"/>
              <a:t>o</a:t>
            </a:r>
            <a:r>
              <a:rPr lang="en-GB" dirty="0"/>
              <a:t>C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180280" y="3085483"/>
            <a:ext cx="2493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25 = 85e</a:t>
            </a:r>
            <a:r>
              <a:rPr lang="en-GB" baseline="30000" dirty="0"/>
              <a:t>-0.1</a:t>
            </a:r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6595" y="1844824"/>
            <a:ext cx="84418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(b) If the temperature of the room is </a:t>
            </a:r>
            <a:r>
              <a:rPr lang="en-GB" dirty="0"/>
              <a:t>25</a:t>
            </a:r>
            <a:r>
              <a:rPr lang="en-GB" baseline="30000" dirty="0"/>
              <a:t>o</a:t>
            </a:r>
            <a:r>
              <a:rPr lang="en-GB" dirty="0"/>
              <a:t>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how long will it take for the casserole to reach room temperature?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43334" y="6097112"/>
            <a:ext cx="83071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casserole will reach room temperature after 12.2 min</a:t>
            </a:r>
            <a:endParaRPr lang="en-GB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160997" y="2672261"/>
            <a:ext cx="10834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 = 25</a:t>
            </a:r>
            <a:endParaRPr lang="en-GB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55538" y="3130882"/>
            <a:ext cx="26114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Substituting </a:t>
            </a:r>
            <a:r>
              <a:rPr lang="en-GB" sz="2000" i="1" dirty="0">
                <a:solidFill>
                  <a:srgbClr val="FF6600"/>
                </a:solidFill>
              </a:rPr>
              <a:t>T</a:t>
            </a:r>
            <a:r>
              <a:rPr lang="en-GB" sz="2000" dirty="0">
                <a:solidFill>
                  <a:srgbClr val="FF6600"/>
                </a:solidFill>
              </a:rPr>
              <a:t> = 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189656" y="3538507"/>
                <a:ext cx="2493249" cy="6224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85</m:t>
                        </m:r>
                      </m:den>
                    </m:f>
                  </m:oMath>
                </a14:m>
                <a:r>
                  <a:rPr lang="en-GB" dirty="0"/>
                  <a:t> = e</a:t>
                </a:r>
                <a:r>
                  <a:rPr lang="en-GB" baseline="30000" dirty="0"/>
                  <a:t>-0.1</a:t>
                </a:r>
                <a:r>
                  <a:rPr lang="en-GB" i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656" y="3538507"/>
                <a:ext cx="2493249" cy="622414"/>
              </a:xfrm>
              <a:prstGeom prst="rect">
                <a:avLst/>
              </a:prstGeom>
              <a:blipFill rotWithShape="0">
                <a:blip r:embed="rId2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655538" y="3604139"/>
            <a:ext cx="31981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Dividing both sides by 85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196682" y="3433296"/>
                <a:ext cx="1651641" cy="6224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en-GB" dirty="0"/>
                  <a:t> = e</a:t>
                </a:r>
                <a:r>
                  <a:rPr lang="en-GB" baseline="30000" dirty="0"/>
                  <a:t>-0.1</a:t>
                </a:r>
                <a:r>
                  <a:rPr lang="en-GB" i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6682" y="3433296"/>
                <a:ext cx="1651641" cy="622414"/>
              </a:xfrm>
              <a:prstGeom prst="rect">
                <a:avLst/>
              </a:prstGeom>
              <a:blipFill rotWithShape="0">
                <a:blip r:embed="rId3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655538" y="4450618"/>
            <a:ext cx="36266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logarithms of both sides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198371" y="4313361"/>
                <a:ext cx="2493249" cy="6204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i="0" dirty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GB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17</m:t>
                            </m:r>
                          </m:den>
                        </m:f>
                      </m:e>
                    </m:func>
                  </m:oMath>
                </a14:m>
                <a:r>
                  <a:rPr lang="en-GB" dirty="0"/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m:rPr>
                            <m:nor/>
                          </m:rPr>
                          <a:rPr lang="en-GB" dirty="0"/>
                          <m:t>e</m:t>
                        </m:r>
                        <m:r>
                          <m:rPr>
                            <m:nor/>
                          </m:rPr>
                          <a:rPr lang="en-GB" baseline="30000" dirty="0"/>
                          <m:t>−0.1</m:t>
                        </m:r>
                        <m:r>
                          <m:rPr>
                            <m:nor/>
                          </m:rPr>
                          <a:rPr lang="en-GB" i="1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GB" i="1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8371" y="4313361"/>
                <a:ext cx="2493249" cy="620491"/>
              </a:xfrm>
              <a:prstGeom prst="rect">
                <a:avLst/>
              </a:prstGeom>
              <a:blipFill rotWithShape="0">
                <a:blip r:embed="rId4"/>
                <a:stretch>
                  <a:fillRect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180279" y="4950048"/>
                <a:ext cx="2493249" cy="6204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i="0" dirty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GB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17</m:t>
                            </m:r>
                          </m:den>
                        </m:f>
                      </m:e>
                    </m:func>
                  </m:oMath>
                </a14:m>
                <a:r>
                  <a:rPr lang="en-GB" dirty="0"/>
                  <a:t> = -0.1</a:t>
                </a: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279" y="4950048"/>
                <a:ext cx="2493249" cy="620491"/>
              </a:xfrm>
              <a:prstGeom prst="rect">
                <a:avLst/>
              </a:prstGeom>
              <a:blipFill rotWithShape="0">
                <a:blip r:embed="rId5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4660444" y="5612165"/>
            <a:ext cx="14957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 = 12.2</a:t>
            </a:r>
            <a:endParaRPr lang="en-GB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652120" y="3583581"/>
            <a:ext cx="1728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Simplifies to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06760" y="5650498"/>
            <a:ext cx="31981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Dividing both sides by -0.1</a:t>
            </a:r>
          </a:p>
        </p:txBody>
      </p:sp>
      <p:sp>
        <p:nvSpPr>
          <p:cNvPr id="21" name="Rectangle 20">
            <a:hlinkClick r:id="rId6"/>
            <a:extLst>
              <a:ext uri="{FF2B5EF4-FFF2-40B4-BE49-F238E27FC236}">
                <a16:creationId xmlns:a16="http://schemas.microsoft.com/office/drawing/2014/main" id="{E1FD9C97-B524-46AD-BA9D-F4407CFD60C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6"/>
            <a:extLst>
              <a:ext uri="{FF2B5EF4-FFF2-40B4-BE49-F238E27FC236}">
                <a16:creationId xmlns:a16="http://schemas.microsoft.com/office/drawing/2014/main" id="{0AE6C0F8-20BA-44A1-B856-B42FF70E0C43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25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32" grpId="0"/>
      <p:bldP spid="30" grpId="0"/>
      <p:bldP spid="13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600" dirty="0"/>
              <a:t>Exponential functions in Real life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41326" y="764704"/>
            <a:ext cx="84879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There are situations in real life where quantities are increasing exponentially.</a:t>
            </a:r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41326" y="2039748"/>
            <a:ext cx="4160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Human population.</a:t>
            </a:r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41326" y="1556792"/>
            <a:ext cx="20778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u="sng" dirty="0"/>
              <a:t>Biology</a:t>
            </a:r>
            <a:endParaRPr lang="en-US" b="1" u="sng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41326" y="2492896"/>
            <a:ext cx="4160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Populations of animals.</a:t>
            </a:r>
            <a:endParaRPr lang="en-U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5523" y="2924944"/>
            <a:ext cx="4160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Growth of micro-organisms.</a:t>
            </a:r>
            <a:endParaRPr lang="en-US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75523" y="3356992"/>
            <a:ext cx="4160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Spread of virus.</a:t>
            </a:r>
            <a:endParaRPr lang="en-US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75523" y="4271996"/>
            <a:ext cx="4160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Nuclear chain reactions.</a:t>
            </a:r>
            <a:endParaRPr lang="en-US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75523" y="3789040"/>
            <a:ext cx="20778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u="sng" dirty="0"/>
              <a:t>Physics</a:t>
            </a:r>
            <a:endParaRPr lang="en-US" b="1" u="sng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75523" y="4725144"/>
            <a:ext cx="4160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Heat transfer.</a:t>
            </a:r>
            <a:endParaRPr lang="en-US" dirty="0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83576" y="5639957"/>
            <a:ext cx="63206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Processing power of computers.</a:t>
            </a:r>
            <a:endParaRPr lang="en-US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83576" y="5157001"/>
            <a:ext cx="3440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u="sng" dirty="0"/>
              <a:t>Computer technology</a:t>
            </a:r>
            <a:endParaRPr lang="en-US" b="1" u="sng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83576" y="6093105"/>
            <a:ext cx="4160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Internet traffic growth.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508104" y="2694053"/>
            <a:ext cx="321429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You may wish to pick one of these as the basis of your Mathematical exploration.</a:t>
            </a:r>
            <a:endParaRPr lang="en-US" dirty="0"/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96235100-08BF-49EC-AF43-A18458098B7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03886E8B-01AE-44F3-A3C9-9C40F803535A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20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600" dirty="0"/>
              <a:t>Exponential functions in Real life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334" y="732894"/>
            <a:ext cx="8641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Example 1: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Suppose that you are observing the behaviour of cell duplication in a lab. In one experiment, you started with one cell and the cells doubled every minute.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95536" y="2570357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First record your observations by making a table with two columns: one column for the time and one column for the number of cells.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11560" y="4442565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31640" y="3915651"/>
            <a:ext cx="0" cy="2399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96966" y="3786074"/>
            <a:ext cx="7665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Time (min)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31640" y="3752683"/>
            <a:ext cx="15628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number of cells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2302" y="4460569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72302" y="4802605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72302" y="5162645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72302" y="5544815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481793" y="4460569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481793" y="4802605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481793" y="5162645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81793" y="5522685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72302" y="5904855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331640" y="5882725"/>
            <a:ext cx="5845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16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19872" y="3532539"/>
            <a:ext cx="54005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Therefore, one formula to estimate the number of cells (size of population) after t minutes is the equation (model)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860032" y="4730597"/>
            <a:ext cx="1728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) = 2</a:t>
            </a:r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483768" y="5113053"/>
            <a:ext cx="63367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Determine the number of cells after one hour.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250902" y="5666701"/>
            <a:ext cx="1249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 = 60</a:t>
            </a:r>
            <a:endParaRPr lang="en-GB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88023" y="5661471"/>
            <a:ext cx="1728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GB" dirty="0"/>
              <a:t>) = 2</a:t>
            </a:r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788022" y="6135687"/>
            <a:ext cx="29523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GB" dirty="0"/>
              <a:t>) = 1.15 x 10</a:t>
            </a:r>
            <a:r>
              <a:rPr lang="en-GB" baseline="30000" dirty="0"/>
              <a:t>18</a:t>
            </a:r>
            <a:endParaRPr lang="en-GB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334" y="1847679"/>
            <a:ext cx="8641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(a) Write an equation to determine the number (population) of cells at any time.</a:t>
            </a:r>
          </a:p>
        </p:txBody>
      </p:sp>
      <p:sp>
        <p:nvSpPr>
          <p:cNvPr id="27" name="Rectangle 26">
            <a:hlinkClick r:id="rId2"/>
            <a:extLst>
              <a:ext uri="{FF2B5EF4-FFF2-40B4-BE49-F238E27FC236}">
                <a16:creationId xmlns:a16="http://schemas.microsoft.com/office/drawing/2014/main" id="{1E5EAE9D-A8BC-495A-877C-01B1C93383D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2"/>
            <a:extLst>
              <a:ext uri="{FF2B5EF4-FFF2-40B4-BE49-F238E27FC236}">
                <a16:creationId xmlns:a16="http://schemas.microsoft.com/office/drawing/2014/main" id="{87175D60-B64C-4901-96E7-B1A8CE4E958D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99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14" grpId="0"/>
      <p:bldP spid="25" grpId="0"/>
      <p:bldP spid="26" grpId="0"/>
      <p:bldP spid="28" grpId="0"/>
      <p:bldP spid="29" grpId="0"/>
      <p:bldP spid="30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600" dirty="0"/>
              <a:t>Exponential functions in Real life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334" y="732894"/>
            <a:ext cx="8641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Example 1: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Suppose that you are observing the behaviour of cell duplication in a lab. In one experiment, you started with one cell and the cells doubled every minute.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11560" y="4442565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31640" y="3915651"/>
            <a:ext cx="0" cy="2399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96966" y="3786074"/>
            <a:ext cx="7665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Time (min)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31640" y="3752683"/>
            <a:ext cx="15628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number of cells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2302" y="4460569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72302" y="4802605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72302" y="5162645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72302" y="5544815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481793" y="4460569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481793" y="4802605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481793" y="5162645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81793" y="5522685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72302" y="5904855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331640" y="5882725"/>
            <a:ext cx="5845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16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1560" y="2585627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formula to estimate the number of cells after t minutes is the equation (model):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04048" y="3505200"/>
            <a:ext cx="1728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) = 2</a:t>
            </a:r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6595" y="1996985"/>
            <a:ext cx="81538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(b) Determine the number of cells after one hour.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600158" y="4246477"/>
            <a:ext cx="1249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 = 60</a:t>
            </a:r>
            <a:endParaRPr lang="en-GB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04048" y="4246477"/>
            <a:ext cx="1728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(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GB" dirty="0"/>
              <a:t>) = 2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11659" y="5005674"/>
            <a:ext cx="29523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(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GB" dirty="0"/>
              <a:t>) = 1.15 x 10</a:t>
            </a:r>
            <a:r>
              <a:rPr lang="en-GB" baseline="30000" dirty="0"/>
              <a:t>18</a:t>
            </a:r>
            <a:endParaRPr lang="en-GB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10905" y="5605625"/>
            <a:ext cx="6574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There will be 1.15 x 10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18 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cells after one hour. </a:t>
            </a:r>
          </a:p>
        </p:txBody>
      </p:sp>
      <p:sp>
        <p:nvSpPr>
          <p:cNvPr id="31" name="Rectangle 30">
            <a:hlinkClick r:id="rId2"/>
            <a:extLst>
              <a:ext uri="{FF2B5EF4-FFF2-40B4-BE49-F238E27FC236}">
                <a16:creationId xmlns:a16="http://schemas.microsoft.com/office/drawing/2014/main" id="{D466C512-3263-4574-A6AD-2553F3E787C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84BB72DC-3D48-4039-983D-A068E01920D6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81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28" grpId="0"/>
      <p:bldP spid="29" grpId="0"/>
      <p:bldP spid="30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600" dirty="0"/>
              <a:t>Exponential functions in Real life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334" y="732894"/>
            <a:ext cx="8641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Example 1: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Suppose that you are observing the behaviour of cell duplication in a lab. In one experiment, you started with one cell and the cells doubled every minute.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11560" y="4442565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31640" y="3915651"/>
            <a:ext cx="0" cy="2399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96966" y="3786074"/>
            <a:ext cx="7665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Time (min)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31640" y="3752683"/>
            <a:ext cx="15628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number of cells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2302" y="4460569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72302" y="4802605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72302" y="5162645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72302" y="5544815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481793" y="4460569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481793" y="4802605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481793" y="5162645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81793" y="5522685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72302" y="5904855"/>
            <a:ext cx="43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331640" y="5882725"/>
            <a:ext cx="5845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16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6966" y="2564904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formula to estimate the number of cells after t minutes is the equation (model):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68967" y="3276600"/>
            <a:ext cx="1728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) = 2</a:t>
            </a:r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6595" y="1844824"/>
            <a:ext cx="84418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(c) Determine how long it would take the population to reach 100,000 cells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330444" y="3708648"/>
            <a:ext cx="2123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= 100 000</a:t>
            </a:r>
            <a:endParaRPr lang="en-GB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37315" y="3708649"/>
            <a:ext cx="2530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100 000 = 2</a:t>
            </a:r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" name="Rectangle 1"/>
          <p:cNvSpPr/>
          <p:nvPr/>
        </p:nvSpPr>
        <p:spPr>
          <a:xfrm>
            <a:off x="2811064" y="4068688"/>
            <a:ext cx="48860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the natural logarithm of both sides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71160" y="4428728"/>
            <a:ext cx="2530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ln 100 000 = ln 2</a:t>
            </a:r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1064" y="4788768"/>
            <a:ext cx="56511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Simplifying by using the rules of logarithms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08997" y="5148808"/>
            <a:ext cx="30583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ln 100 000 = t ln 2</a:t>
            </a:r>
            <a:endParaRPr lang="en-GB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071160" y="5652864"/>
                <a:ext cx="1940147" cy="698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100000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160" y="5652864"/>
                <a:ext cx="1940147" cy="6989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7030387" y="5803904"/>
            <a:ext cx="187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= 16.6 min</a:t>
            </a:r>
            <a:endParaRPr lang="en-GB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hlinkClick r:id="rId3"/>
            <a:extLst>
              <a:ext uri="{FF2B5EF4-FFF2-40B4-BE49-F238E27FC236}">
                <a16:creationId xmlns:a16="http://schemas.microsoft.com/office/drawing/2014/main" id="{C641B4F6-57BC-47C0-8BFF-2E9BCF81BD2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hlinkClick r:id="rId3"/>
            <a:extLst>
              <a:ext uri="{FF2B5EF4-FFF2-40B4-BE49-F238E27FC236}">
                <a16:creationId xmlns:a16="http://schemas.microsoft.com/office/drawing/2014/main" id="{9C716715-91CE-4EF8-B5AA-4844DB115BC8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61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2" grpId="0"/>
      <p:bldP spid="27" grpId="0"/>
      <p:bldP spid="31" grpId="0"/>
      <p:bldP spid="32" grpId="0"/>
      <p:bldP spid="3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600" dirty="0"/>
              <a:t>Exponential functions in Real life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334" y="732894"/>
            <a:ext cx="86859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Example 2: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The population,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),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thousands, of a city is modelled by the function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) = 30e</a:t>
            </a:r>
            <a:r>
              <a:rPr lang="en-GB" baseline="30000" dirty="0"/>
              <a:t>(0.02)</a:t>
            </a:r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the number of years after 2010. Use this model to answer this questions.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6966" y="2496205"/>
            <a:ext cx="5372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the number of years after 2010.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143391" y="3456002"/>
            <a:ext cx="2493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(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0</a:t>
            </a:r>
            <a:r>
              <a:rPr lang="en-GB" dirty="0"/>
              <a:t>) = 30e</a:t>
            </a:r>
            <a:r>
              <a:rPr lang="en-GB" baseline="30000" dirty="0"/>
              <a:t>(0.02)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6595" y="1844824"/>
            <a:ext cx="8441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(a) What was the population of the city in 2010?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614196" y="5537256"/>
            <a:ext cx="58381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population in 2010 was 30 000</a:t>
            </a:r>
            <a:endParaRPr lang="en-GB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41233" y="2504510"/>
            <a:ext cx="2123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For 2010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 = 0</a:t>
            </a:r>
            <a:endParaRPr lang="en-GB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43391" y="4100068"/>
            <a:ext cx="2493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(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0</a:t>
            </a:r>
            <a:r>
              <a:rPr lang="en-GB" dirty="0"/>
              <a:t>) = 30e</a:t>
            </a:r>
            <a:r>
              <a:rPr lang="en-GB" baseline="30000" dirty="0"/>
              <a:t>0</a:t>
            </a:r>
            <a:endParaRPr lang="en-GB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6429" y="3517557"/>
            <a:ext cx="26114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Substituting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</a:rPr>
              <a:t>t</a:t>
            </a:r>
            <a:r>
              <a:rPr lang="en-GB" sz="2000" dirty="0">
                <a:solidFill>
                  <a:srgbClr val="FF6600"/>
                </a:solidFill>
              </a:rPr>
              <a:t> = 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43392" y="4666819"/>
            <a:ext cx="1765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(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0</a:t>
            </a:r>
            <a:r>
              <a:rPr lang="en-GB" dirty="0"/>
              <a:t>) = 30</a:t>
            </a:r>
            <a:endParaRPr lang="en-GB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93206B1-C574-4424-AEEF-6563CDE94A3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372AA0EE-07C0-476F-B25E-2368F7826E20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75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32" grpId="0"/>
      <p:bldP spid="30" grpId="0"/>
      <p:bldP spid="34" grpId="0"/>
      <p:bldP spid="35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600" dirty="0"/>
              <a:t>Exponential functions in Real life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334" y="732894"/>
            <a:ext cx="86859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Example 2: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The population,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)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in thousands , of a city is modelled by the function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) = 30e</a:t>
            </a:r>
            <a:r>
              <a:rPr lang="en-GB" baseline="30000" dirty="0"/>
              <a:t>(0.02)</a:t>
            </a:r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n-GB" dirty="0"/>
              <a:t>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the number of years after 2010. Use this model to answer this questions.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96429" y="2737408"/>
            <a:ext cx="6425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Calculate the population one year after 2010.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224736" y="3286724"/>
            <a:ext cx="2493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(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1</a:t>
            </a:r>
            <a:r>
              <a:rPr lang="en-GB" dirty="0"/>
              <a:t>) = 30e</a:t>
            </a:r>
            <a:r>
              <a:rPr lang="en-GB" baseline="30000" dirty="0"/>
              <a:t>(0.02)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6595" y="1844824"/>
            <a:ext cx="84418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(b) By what percentage is the population of the city increasing each year?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476514" y="5534629"/>
            <a:ext cx="6741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population is increasing at 2.02% each year</a:t>
            </a:r>
            <a:endParaRPr lang="en-GB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419776" y="2697997"/>
            <a:ext cx="936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 = 1</a:t>
            </a:r>
            <a:endParaRPr lang="en-GB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43391" y="4100068"/>
            <a:ext cx="11405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30e</a:t>
            </a:r>
            <a:r>
              <a:rPr lang="en-GB" baseline="30000" dirty="0"/>
              <a:t>0.02</a:t>
            </a:r>
            <a:endParaRPr lang="en-GB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6429" y="3332781"/>
            <a:ext cx="26114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Substituting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</a:rPr>
              <a:t>t</a:t>
            </a:r>
            <a:r>
              <a:rPr lang="en-GB" sz="2000" dirty="0">
                <a:solidFill>
                  <a:srgbClr val="FF6600"/>
                </a:solidFill>
              </a:rPr>
              <a:t> = 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69789" y="4330900"/>
            <a:ext cx="1765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= 1.0202</a:t>
            </a:r>
            <a:endParaRPr lang="en-GB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5309" y="4153796"/>
            <a:ext cx="26114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the rate of increase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353413" y="4490752"/>
            <a:ext cx="711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30</a:t>
            </a:r>
            <a:endParaRPr lang="en-GB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24736" y="4561733"/>
            <a:ext cx="915216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323291" y="4340312"/>
            <a:ext cx="12568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= e</a:t>
            </a:r>
            <a:r>
              <a:rPr lang="en-GB" baseline="30000" dirty="0"/>
              <a:t>0.02</a:t>
            </a:r>
            <a:endParaRPr lang="en-GB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50136" y="3299162"/>
            <a:ext cx="1765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(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0</a:t>
            </a:r>
            <a:r>
              <a:rPr lang="en-GB" dirty="0"/>
              <a:t>) = 30</a:t>
            </a:r>
            <a:endParaRPr lang="en-GB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AE32D3BD-BDA4-46D5-98E4-9610DDF483B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7610F2EE-15C7-4972-94B4-33DEDD535889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52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32" grpId="0"/>
      <p:bldP spid="30" grpId="0"/>
      <p:bldP spid="34" grpId="0"/>
      <p:bldP spid="35" grpId="0"/>
      <p:bldP spid="15" grpId="0"/>
      <p:bldP spid="12" grpId="0"/>
      <p:bldP spid="13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600" dirty="0"/>
              <a:t>Exponential functions in Real life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334" y="732894"/>
            <a:ext cx="86859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Example 2: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The population,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)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in thousands , of a city is modelled by the function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) = 30e</a:t>
            </a:r>
            <a:r>
              <a:rPr lang="en-GB" baseline="30000" dirty="0"/>
              <a:t>(0.02)</a:t>
            </a:r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n-GB" dirty="0"/>
              <a:t>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the number of years after 2010. Use this model to answer this questions.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48049" y="2586888"/>
            <a:ext cx="16993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2020.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224736" y="3286724"/>
            <a:ext cx="2493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(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10</a:t>
            </a:r>
            <a:r>
              <a:rPr lang="en-GB" dirty="0"/>
              <a:t>) = 30e</a:t>
            </a:r>
            <a:r>
              <a:rPr lang="en-GB" baseline="30000" dirty="0"/>
              <a:t>(0.02)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6595" y="1844824"/>
            <a:ext cx="8441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(c) What will the population of the city be in 2020?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476514" y="5534629"/>
            <a:ext cx="6741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2020 the population will be 36 642</a:t>
            </a:r>
            <a:endParaRPr lang="en-GB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81880" y="2545079"/>
            <a:ext cx="10529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 = 10</a:t>
            </a:r>
            <a:endParaRPr lang="en-GB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6429" y="3332781"/>
            <a:ext cx="26114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Substituting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</a:rPr>
              <a:t>t </a:t>
            </a:r>
            <a:r>
              <a:rPr lang="en-GB" sz="2000" dirty="0">
                <a:solidFill>
                  <a:srgbClr val="FF6600"/>
                </a:solidFill>
              </a:rPr>
              <a:t>= 10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97702" y="4619458"/>
            <a:ext cx="1765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= 36.642</a:t>
            </a:r>
            <a:endParaRPr lang="en-GB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36368" y="3877394"/>
            <a:ext cx="12568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= 30e</a:t>
            </a:r>
            <a:r>
              <a:rPr lang="en-GB" baseline="30000" dirty="0"/>
              <a:t>0.2</a:t>
            </a:r>
            <a:endParaRPr lang="en-GB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14E26A6-301E-4B70-8D6F-86FB5C16BBE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0014230C-8AC2-465C-977E-15DFC5C2C516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17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32" grpId="0"/>
      <p:bldP spid="30" grpId="0"/>
      <p:bldP spid="35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600" dirty="0"/>
              <a:t>Exponential functions in Real life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334" y="732894"/>
            <a:ext cx="86859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Example 2: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The population,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)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in thousands , of a city is modelled by the function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) = 30e</a:t>
            </a:r>
            <a:r>
              <a:rPr lang="en-GB" baseline="30000" dirty="0"/>
              <a:t>(0.02)</a:t>
            </a:r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n-GB" dirty="0"/>
              <a:t>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/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the number of years after 2010. Use this model to answer this questions.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15616" y="2435196"/>
            <a:ext cx="4464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When population is 60 000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352073" y="2906777"/>
            <a:ext cx="2493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60 = 30e</a:t>
            </a:r>
            <a:r>
              <a:rPr lang="en-GB" baseline="30000" dirty="0"/>
              <a:t>(0.02)</a:t>
            </a:r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6595" y="1844824"/>
            <a:ext cx="8441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(c) When will the city’s population be 60 000?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5309" y="5791200"/>
            <a:ext cx="78004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population will be 60 000 after 34.64 years, that is, during 2044</a:t>
            </a:r>
            <a:endParaRPr lang="en-GB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75489" y="2435196"/>
            <a:ext cx="1816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dirty="0"/>
              <a:t> = 60</a:t>
            </a:r>
            <a:endParaRPr lang="en-GB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2781" y="2993832"/>
            <a:ext cx="26114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Substituting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000" dirty="0">
                <a:solidFill>
                  <a:srgbClr val="FF6600"/>
                </a:solidFill>
              </a:rPr>
              <a:t> = 60</a:t>
            </a:r>
            <a:endParaRPr lang="en-GB" sz="2000" i="1" baseline="30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98698" y="5285263"/>
            <a:ext cx="1765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= 34.657</a:t>
            </a:r>
            <a:endParaRPr lang="en-GB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5309" y="4153796"/>
            <a:ext cx="35126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logarithms of both sides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2781" y="3520449"/>
            <a:ext cx="37207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Divide both sides by 30</a:t>
            </a:r>
            <a:endParaRPr lang="en-GB" sz="2000" i="1" baseline="300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27529" y="3517976"/>
            <a:ext cx="2493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2 = e</a:t>
            </a:r>
            <a:r>
              <a:rPr lang="en-GB" baseline="30000" dirty="0"/>
              <a:t>(0.02)</a:t>
            </a:r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508170" y="4123018"/>
                <a:ext cx="24932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func>
                  </m:oMath>
                </a14:m>
                <a:r>
                  <a:rPr lang="en-GB" dirty="0"/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m:rPr>
                            <m:nor/>
                          </m:rPr>
                          <a:rPr lang="en-GB" dirty="0"/>
                          <m:t>e</m:t>
                        </m:r>
                        <m:r>
                          <m:rPr>
                            <m:nor/>
                          </m:rPr>
                          <a:rPr lang="en-GB" baseline="30000" dirty="0"/>
                          <m:t>(0.02)</m:t>
                        </m:r>
                        <m:r>
                          <m:rPr>
                            <m:nor/>
                          </m:rPr>
                          <a:rPr lang="en-GB" i="1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GB" i="1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170" y="4123018"/>
                <a:ext cx="2493249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733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508169" y="4716493"/>
                <a:ext cx="24932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func>
                  </m:oMath>
                </a14:m>
                <a:r>
                  <a:rPr lang="en-GB" dirty="0"/>
                  <a:t> = (0.02)</a:t>
                </a: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169" y="4716493"/>
                <a:ext cx="2493249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733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612781" y="5120311"/>
            <a:ext cx="37207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Divide both sides by 0.02</a:t>
            </a:r>
            <a:endParaRPr lang="en-GB" sz="2000" i="1" baseline="300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487788" y="5205580"/>
                <a:ext cx="2493249" cy="647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0.02</m:t>
                        </m:r>
                      </m:den>
                    </m:f>
                  </m:oMath>
                </a14:m>
                <a:r>
                  <a:rPr lang="en-GB" dirty="0"/>
                  <a:t> = </a:t>
                </a: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788" y="5205580"/>
                <a:ext cx="2493249" cy="647357"/>
              </a:xfrm>
              <a:prstGeom prst="rect">
                <a:avLst/>
              </a:prstGeom>
              <a:blipFill rotWithShape="0">
                <a:blip r:embed="rId4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hlinkClick r:id="rId5"/>
            <a:extLst>
              <a:ext uri="{FF2B5EF4-FFF2-40B4-BE49-F238E27FC236}">
                <a16:creationId xmlns:a16="http://schemas.microsoft.com/office/drawing/2014/main" id="{9F7F4D4E-DA47-4025-AB45-974CF6A3D41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5"/>
            <a:extLst>
              <a:ext uri="{FF2B5EF4-FFF2-40B4-BE49-F238E27FC236}">
                <a16:creationId xmlns:a16="http://schemas.microsoft.com/office/drawing/2014/main" id="{FE7BEB30-95BB-4690-ACD3-9E1219120719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31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32" grpId="0"/>
      <p:bldP spid="30" grpId="0"/>
      <p:bldP spid="35" grpId="0"/>
      <p:bldP spid="15" grpId="0"/>
      <p:bldP spid="12" grpId="0"/>
      <p:bldP spid="13" grpId="0"/>
      <p:bldP spid="17" grpId="0"/>
      <p:bldP spid="18" grpId="0"/>
      <p:bldP spid="19" grpId="0"/>
      <p:bldP spid="21" grpId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74</TotalTime>
  <Words>1232</Words>
  <Application>Microsoft Office PowerPoint</Application>
  <PresentationFormat>On-screen Show (4:3)</PresentationFormat>
  <Paragraphs>167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Real-life situations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Real-life situations</dc:title>
  <dc:creator>Mathssupport</dc:creator>
  <cp:lastModifiedBy>Orlando Hurtado</cp:lastModifiedBy>
  <cp:revision>5</cp:revision>
  <dcterms:created xsi:type="dcterms:W3CDTF">2020-03-21T18:18:13Z</dcterms:created>
  <dcterms:modified xsi:type="dcterms:W3CDTF">2023-07-24T16:10:59Z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