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2" r:id="rId5"/>
    <p:sldId id="270" r:id="rId6"/>
    <p:sldId id="258" r:id="rId7"/>
    <p:sldId id="383" r:id="rId8"/>
    <p:sldId id="384" r:id="rId9"/>
    <p:sldId id="385" r:id="rId10"/>
    <p:sldId id="386" r:id="rId11"/>
    <p:sldId id="387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26883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39866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1820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13 June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D04F47-210F-43B4-8CE3-E94ADC6B49AA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B505A21-E56F-47FD-9827-4FA5616F5D60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75022D-121E-4A53-B6FB-2B7B830AB48D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6/13/2020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13 June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Parallel and perpendicular lines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GB" dirty="0">
                <a:latin typeface="Comic Sans MS" panose="030F0702030302020204" pitchFamily="66" charset="0"/>
              </a:rPr>
              <a:t>LO: Identify parallel and perpendicular lines using the gradient.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7E2424E-049A-4C69-BD06-ABD1CE1B7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F1690F3-6744-459E-B6CF-689B41DCC0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6, 2)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1, 4)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C(3, 5) and D(5, 0)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933356" y="3639991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 – 2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1887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690909" y="4089900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(–6)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971561" y="444583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1974618" y="490069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971561" y="488465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5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261889" y="5462394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multiplied by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 =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3608220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0 – 5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8226" y="4058912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5 </a:t>
            </a:r>
            <a:r>
              <a:rPr lang="en-US" altLang="en-US" dirty="0"/>
              <a:t>– 3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113" y="440309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3217" y="487088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113" y="484190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endParaRPr lang="en-GB" altLang="en-US" baseline="-250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05603" y="149734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155536" y="1501478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477144" y="147894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812808" y="1478946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EBB39169-3BE5-4199-8560-6180696FA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414" y="459834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</a:t>
            </a:r>
            <a:endParaRPr lang="en-GB" altLang="en-US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1E0B4-23CB-418C-BE89-148132BA2480}"/>
              </a:ext>
            </a:extLst>
          </p:cNvPr>
          <p:cNvSpPr/>
          <p:nvPr/>
        </p:nvSpPr>
        <p:spPr>
          <a:xfrm>
            <a:off x="3766593" y="6005071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8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4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2)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5,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</a:t>
            </a:r>
            <a:r>
              <a:rPr lang="en-GB" dirty="0"/>
              <a:t>–</a:t>
            </a:r>
            <a:r>
              <a:rPr lang="en-GB" dirty="0">
                <a:latin typeface="+mn-lt"/>
              </a:rPr>
              <a:t>4, 0) and D(3, 2)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722268" y="3641595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–1 – (–2)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1887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930044" y="4090329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5 – 1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98505" y="445742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2101562" y="491228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098505" y="48962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364694" y="5489153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and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 are not equal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978" y="360948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 – 0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580" y="4059364"/>
            <a:ext cx="12458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3 </a:t>
            </a:r>
            <a:r>
              <a:rPr lang="en-US" altLang="en-US" dirty="0"/>
              <a:t>– (–4)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444756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1834" y="49153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488638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  <a:endParaRPr lang="en-GB" altLang="en-US" baseline="-250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95451" y="149999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305053" y="150351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605498" y="147894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974162" y="1478946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EBB39169-3BE5-4199-8560-6180696FA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988" y="4640216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</a:t>
            </a:r>
            <a:endParaRPr lang="en-GB" altLang="en-US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1E0B4-23CB-418C-BE89-148132BA2480}"/>
              </a:ext>
            </a:extLst>
          </p:cNvPr>
          <p:cNvSpPr/>
          <p:nvPr/>
        </p:nvSpPr>
        <p:spPr>
          <a:xfrm>
            <a:off x="3130100" y="6043789"/>
            <a:ext cx="3869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latin typeface="+mn-lt"/>
                <a:ea typeface="Cambria Math" panose="02040503050406030204" pitchFamily="18" charset="0"/>
              </a:rPr>
              <a:t>and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 </a:t>
            </a:r>
            <a:r>
              <a:rPr lang="en-GB" dirty="0">
                <a:latin typeface="+mn-lt"/>
              </a:rPr>
              <a:t>will intersect</a:t>
            </a:r>
          </a:p>
        </p:txBody>
      </p:sp>
    </p:spTree>
    <p:extLst>
      <p:ext uri="{BB962C8B-B14F-4D97-AF65-F5344CB8AC3E}">
        <p14:creationId xmlns:p14="http://schemas.microsoft.com/office/powerpoint/2010/main" val="594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4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85222" y="8778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2" name="471 Grupo"/>
          <p:cNvGrpSpPr/>
          <p:nvPr/>
        </p:nvGrpSpPr>
        <p:grpSpPr>
          <a:xfrm>
            <a:off x="3695701" y="9026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6000750" y="34362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473" name="472 Grupo"/>
          <p:cNvGrpSpPr/>
          <p:nvPr/>
        </p:nvGrpSpPr>
        <p:grpSpPr>
          <a:xfrm>
            <a:off x="3409950" y="4866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47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5139" name="Text Box 455"/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2168288" y="1313969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48849" y="2139657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rgbClr val="0070C0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6926905" y="1641480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6931026" y="1624252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536" name="Text Box 464"/>
          <p:cNvSpPr txBox="1">
            <a:spLocks noChangeArrowheads="1"/>
          </p:cNvSpPr>
          <p:nvPr/>
        </p:nvSpPr>
        <p:spPr bwMode="auto">
          <a:xfrm>
            <a:off x="7048500" y="1650328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3537" name="Text Box 465"/>
          <p:cNvSpPr txBox="1">
            <a:spLocks noChangeArrowheads="1"/>
          </p:cNvSpPr>
          <p:nvPr/>
        </p:nvSpPr>
        <p:spPr bwMode="auto">
          <a:xfrm>
            <a:off x="6855145" y="1278276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815014" y="1218528"/>
            <a:ext cx="1500188" cy="449103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4" name="Text Box 457"/>
          <p:cNvSpPr txBox="1">
            <a:spLocks noChangeArrowheads="1"/>
          </p:cNvSpPr>
          <p:nvPr/>
        </p:nvSpPr>
        <p:spPr bwMode="auto">
          <a:xfrm>
            <a:off x="116847" y="3428755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5" name="Text Box 460"/>
          <p:cNvSpPr txBox="1">
            <a:spLocks noChangeArrowheads="1"/>
          </p:cNvSpPr>
          <p:nvPr/>
        </p:nvSpPr>
        <p:spPr bwMode="auto">
          <a:xfrm>
            <a:off x="148103" y="913466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rgbClr val="0070C0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2" name="Line 470"/>
          <p:cNvSpPr>
            <a:spLocks noChangeShapeType="1"/>
          </p:cNvSpPr>
          <p:nvPr/>
        </p:nvSpPr>
        <p:spPr bwMode="auto">
          <a:xfrm flipV="1">
            <a:off x="5123977" y="1290185"/>
            <a:ext cx="1500188" cy="4491038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3" name="Text Box 457"/>
          <p:cNvSpPr txBox="1">
            <a:spLocks noChangeArrowheads="1"/>
          </p:cNvSpPr>
          <p:nvPr/>
        </p:nvSpPr>
        <p:spPr bwMode="auto">
          <a:xfrm>
            <a:off x="2197638" y="2560938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4" name="Text Box 457"/>
          <p:cNvSpPr txBox="1">
            <a:spLocks noChangeArrowheads="1"/>
          </p:cNvSpPr>
          <p:nvPr/>
        </p:nvSpPr>
        <p:spPr bwMode="auto">
          <a:xfrm>
            <a:off x="154418" y="4483121"/>
            <a:ext cx="3675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parallel lines,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5" name="Text Box 460"/>
          <p:cNvSpPr txBox="1">
            <a:spLocks noChangeArrowheads="1"/>
          </p:cNvSpPr>
          <p:nvPr/>
        </p:nvSpPr>
        <p:spPr bwMode="auto">
          <a:xfrm>
            <a:off x="138895" y="6076974"/>
            <a:ext cx="7812109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Comic Sans MS" pitchFamily="66" charset="0"/>
              </a:rPr>
              <a:t>If two lines are parallel then they have the same gradient</a:t>
            </a:r>
            <a:r>
              <a:rPr lang="en-GB" sz="2400" dirty="0">
                <a:latin typeface="Comic Sans MS" pitchFamily="66" charset="0"/>
              </a:rPr>
              <a:t>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6" name="Text Box 460"/>
          <p:cNvSpPr txBox="1">
            <a:spLocks noChangeArrowheads="1"/>
          </p:cNvSpPr>
          <p:nvPr/>
        </p:nvSpPr>
        <p:spPr bwMode="auto">
          <a:xfrm>
            <a:off x="134733" y="6081366"/>
            <a:ext cx="7891667" cy="43088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Comic Sans MS" pitchFamily="66" charset="0"/>
              </a:rPr>
              <a:t>If two lines have the same gradient then they are parallel.</a:t>
            </a:r>
            <a:endParaRPr lang="en-GB" sz="22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7" name="Line 462"/>
          <p:cNvSpPr>
            <a:spLocks noChangeShapeType="1"/>
          </p:cNvSpPr>
          <p:nvPr/>
        </p:nvSpPr>
        <p:spPr bwMode="auto">
          <a:xfrm>
            <a:off x="5921080" y="2650462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8" name="Line 463"/>
          <p:cNvSpPr>
            <a:spLocks noChangeShapeType="1"/>
          </p:cNvSpPr>
          <p:nvPr/>
        </p:nvSpPr>
        <p:spPr bwMode="auto">
          <a:xfrm flipV="1">
            <a:off x="5925201" y="2633234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69" name="Text Box 464"/>
          <p:cNvSpPr txBox="1">
            <a:spLocks noChangeArrowheads="1"/>
          </p:cNvSpPr>
          <p:nvPr/>
        </p:nvSpPr>
        <p:spPr bwMode="auto">
          <a:xfrm>
            <a:off x="6042675" y="2659310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470" name="Text Box 465"/>
          <p:cNvSpPr txBox="1">
            <a:spLocks noChangeArrowheads="1"/>
          </p:cNvSpPr>
          <p:nvPr/>
        </p:nvSpPr>
        <p:spPr bwMode="auto">
          <a:xfrm>
            <a:off x="5849320" y="2287258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476" name="Text Box 463"/>
          <p:cNvSpPr txBox="1">
            <a:spLocks noChangeArrowheads="1"/>
          </p:cNvSpPr>
          <p:nvPr/>
        </p:nvSpPr>
        <p:spPr bwMode="auto">
          <a:xfrm>
            <a:off x="6587497" y="933667"/>
            <a:ext cx="661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rgbClr val="0070C0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7" name="Text Box 463"/>
          <p:cNvSpPr txBox="1">
            <a:spLocks noChangeArrowheads="1"/>
          </p:cNvSpPr>
          <p:nvPr/>
        </p:nvSpPr>
        <p:spPr bwMode="auto">
          <a:xfrm>
            <a:off x="7395378" y="923862"/>
            <a:ext cx="526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rgbClr val="0070C0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8" name="Rectangle 477">
            <a:hlinkClick r:id="rId2"/>
            <a:extLst>
              <a:ext uri="{FF2B5EF4-FFF2-40B4-BE49-F238E27FC236}">
                <a16:creationId xmlns:a16="http://schemas.microsoft.com/office/drawing/2014/main" id="{15E899EA-7DF6-4228-B557-0EAB722493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757A6BA6-6A6E-4EDF-8B38-297D99E44BB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1" grpId="0"/>
      <p:bldP spid="3532" grpId="0"/>
      <p:bldP spid="3534" grpId="0" animBg="1"/>
      <p:bldP spid="3535" grpId="0" animBg="1"/>
      <p:bldP spid="3536" grpId="0"/>
      <p:bldP spid="3537" grpId="0" autoUpdateAnimBg="0"/>
      <p:bldP spid="3542" grpId="0" animBg="1"/>
      <p:bldP spid="474" grpId="0"/>
      <p:bldP spid="475" grpId="0"/>
      <p:bldP spid="462" grpId="0" animBg="1"/>
      <p:bldP spid="463" grpId="0"/>
      <p:bldP spid="464" grpId="0"/>
      <p:bldP spid="465" grpId="0" animBg="1" autoUpdateAnimBg="0"/>
      <p:bldP spid="466" grpId="0" animBg="1" autoUpdateAnimBg="0"/>
      <p:bldP spid="467" grpId="0" animBg="1"/>
      <p:bldP spid="468" grpId="0" animBg="1"/>
      <p:bldP spid="469" grpId="0"/>
      <p:bldP spid="470" grpId="0" autoUpdateAnimBg="0"/>
      <p:bldP spid="476" grpId="0" autoUpdateAnimBg="0"/>
      <p:bldP spid="4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Text Box 460"/>
          <p:cNvSpPr txBox="1">
            <a:spLocks noChangeArrowheads="1"/>
          </p:cNvSpPr>
          <p:nvPr/>
        </p:nvSpPr>
        <p:spPr bwMode="auto">
          <a:xfrm>
            <a:off x="524424" y="3846694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CD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3450654" y="410491"/>
            <a:ext cx="5657850" cy="5578475"/>
            <a:chOff x="1064" y="360"/>
            <a:chExt cx="3564" cy="3514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60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972649" y="275046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4702671" y="248535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4982590" y="1320823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" name="Text Box 460"/>
          <p:cNvSpPr txBox="1">
            <a:spLocks noChangeArrowheads="1"/>
          </p:cNvSpPr>
          <p:nvPr/>
        </p:nvSpPr>
        <p:spPr bwMode="auto">
          <a:xfrm>
            <a:off x="428507" y="1764937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AB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1" name="Text Box 457"/>
          <p:cNvSpPr txBox="1">
            <a:spLocks noChangeArrowheads="1"/>
          </p:cNvSpPr>
          <p:nvPr/>
        </p:nvSpPr>
        <p:spPr bwMode="auto">
          <a:xfrm>
            <a:off x="179512" y="5998040"/>
            <a:ext cx="7864543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2" name="Text Box 460"/>
          <p:cNvSpPr txBox="1">
            <a:spLocks noChangeArrowheads="1"/>
          </p:cNvSpPr>
          <p:nvPr/>
        </p:nvSpPr>
        <p:spPr bwMode="auto">
          <a:xfrm>
            <a:off x="251520" y="814223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Show that the shape is a parallelogram</a:t>
            </a:r>
          </a:p>
        </p:txBody>
      </p:sp>
      <p:sp>
        <p:nvSpPr>
          <p:cNvPr id="463" name="Line 470"/>
          <p:cNvSpPr>
            <a:spLocks noChangeShapeType="1"/>
          </p:cNvSpPr>
          <p:nvPr/>
        </p:nvSpPr>
        <p:spPr bwMode="auto">
          <a:xfrm flipV="1">
            <a:off x="4498405" y="3824328"/>
            <a:ext cx="1966010" cy="1485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Line 470"/>
          <p:cNvSpPr>
            <a:spLocks noChangeShapeType="1"/>
          </p:cNvSpPr>
          <p:nvPr/>
        </p:nvSpPr>
        <p:spPr bwMode="auto">
          <a:xfrm flipV="1">
            <a:off x="4495229" y="2810790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5" name="Line 470"/>
          <p:cNvSpPr>
            <a:spLocks noChangeShapeType="1"/>
          </p:cNvSpPr>
          <p:nvPr/>
        </p:nvSpPr>
        <p:spPr bwMode="auto">
          <a:xfrm flipV="1">
            <a:off x="6477111" y="1321039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6" name="Text Box 463"/>
          <p:cNvSpPr txBox="1">
            <a:spLocks noChangeArrowheads="1"/>
          </p:cNvSpPr>
          <p:nvPr/>
        </p:nvSpPr>
        <p:spPr bwMode="auto">
          <a:xfrm>
            <a:off x="6887969" y="100060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7" name="Text Box 463"/>
          <p:cNvSpPr txBox="1">
            <a:spLocks noChangeArrowheads="1"/>
          </p:cNvSpPr>
          <p:nvPr/>
        </p:nvSpPr>
        <p:spPr bwMode="auto">
          <a:xfrm>
            <a:off x="4229323" y="531199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8" name="Text Box 463"/>
          <p:cNvSpPr txBox="1">
            <a:spLocks noChangeArrowheads="1"/>
          </p:cNvSpPr>
          <p:nvPr/>
        </p:nvSpPr>
        <p:spPr bwMode="auto">
          <a:xfrm>
            <a:off x="6466905" y="3742727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2" name="Rectangle 14"/>
          <p:cNvSpPr>
            <a:spLocks noChangeArrowheads="1"/>
          </p:cNvSpPr>
          <p:nvPr/>
        </p:nvSpPr>
        <p:spPr bwMode="auto">
          <a:xfrm>
            <a:off x="240649" y="2848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73" name="Text Box 16"/>
          <p:cNvSpPr txBox="1">
            <a:spLocks noChangeArrowheads="1"/>
          </p:cNvSpPr>
          <p:nvPr/>
        </p:nvSpPr>
        <p:spPr bwMode="auto">
          <a:xfrm>
            <a:off x="330162" y="3048371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74" name="Text Box 18"/>
          <p:cNvSpPr txBox="1">
            <a:spLocks noChangeArrowheads="1"/>
          </p:cNvSpPr>
          <p:nvPr/>
        </p:nvSpPr>
        <p:spPr bwMode="auto">
          <a:xfrm>
            <a:off x="958812" y="285469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2</a:t>
            </a:r>
            <a:endParaRPr lang="en-GB" altLang="en-US" baseline="-25000" dirty="0"/>
          </a:p>
        </p:txBody>
      </p:sp>
      <p:sp>
        <p:nvSpPr>
          <p:cNvPr id="475" name="Line 19"/>
          <p:cNvSpPr>
            <a:spLocks noChangeShapeType="1"/>
          </p:cNvSpPr>
          <p:nvPr/>
        </p:nvSpPr>
        <p:spPr bwMode="auto">
          <a:xfrm>
            <a:off x="1030249" y="3278559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6" name="Text Box 20"/>
          <p:cNvSpPr txBox="1">
            <a:spLocks noChangeArrowheads="1"/>
          </p:cNvSpPr>
          <p:nvPr/>
        </p:nvSpPr>
        <p:spPr bwMode="auto">
          <a:xfrm>
            <a:off x="916154" y="3264271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-5</a:t>
            </a:r>
            <a:endParaRPr lang="en-GB" altLang="en-US" baseline="-25000" dirty="0"/>
          </a:p>
        </p:txBody>
      </p:sp>
      <p:sp>
        <p:nvSpPr>
          <p:cNvPr id="477" name="Text Box 18"/>
          <p:cNvSpPr txBox="1">
            <a:spLocks noChangeArrowheads="1"/>
          </p:cNvSpPr>
          <p:nvPr/>
        </p:nvSpPr>
        <p:spPr bwMode="auto">
          <a:xfrm>
            <a:off x="2144674" y="285469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78" name="Line 19"/>
          <p:cNvSpPr>
            <a:spLocks noChangeShapeType="1"/>
          </p:cNvSpPr>
          <p:nvPr/>
        </p:nvSpPr>
        <p:spPr bwMode="auto">
          <a:xfrm>
            <a:off x="2182774" y="32785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9" name="Text Box 20"/>
          <p:cNvSpPr txBox="1">
            <a:spLocks noChangeArrowheads="1"/>
          </p:cNvSpPr>
          <p:nvPr/>
        </p:nvSpPr>
        <p:spPr bwMode="auto">
          <a:xfrm>
            <a:off x="2144674" y="326427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80" name="42 Rectángulo"/>
          <p:cNvSpPr>
            <a:spLocks noChangeArrowheads="1"/>
          </p:cNvSpPr>
          <p:nvPr/>
        </p:nvSpPr>
        <p:spPr bwMode="auto">
          <a:xfrm>
            <a:off x="1822412" y="3048371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81" name="43 Rectángulo"/>
          <p:cNvSpPr>
            <a:spLocks noChangeArrowheads="1"/>
          </p:cNvSpPr>
          <p:nvPr/>
        </p:nvSpPr>
        <p:spPr bwMode="auto">
          <a:xfrm>
            <a:off x="2471699" y="3048371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82" name="Text Box 18"/>
          <p:cNvSpPr txBox="1">
            <a:spLocks noChangeArrowheads="1"/>
          </p:cNvSpPr>
          <p:nvPr/>
        </p:nvSpPr>
        <p:spPr bwMode="auto">
          <a:xfrm>
            <a:off x="2791979" y="28445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483" name="Line 19"/>
          <p:cNvSpPr>
            <a:spLocks noChangeShapeType="1"/>
          </p:cNvSpPr>
          <p:nvPr/>
        </p:nvSpPr>
        <p:spPr bwMode="auto">
          <a:xfrm>
            <a:off x="2802862" y="327795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4" name="Text Box 20"/>
          <p:cNvSpPr txBox="1">
            <a:spLocks noChangeArrowheads="1"/>
          </p:cNvSpPr>
          <p:nvPr/>
        </p:nvSpPr>
        <p:spPr bwMode="auto">
          <a:xfrm>
            <a:off x="2778284" y="322321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485" name="Text Box 462"/>
          <p:cNvSpPr txBox="1">
            <a:spLocks noChangeArrowheads="1"/>
          </p:cNvSpPr>
          <p:nvPr/>
        </p:nvSpPr>
        <p:spPr bwMode="auto">
          <a:xfrm>
            <a:off x="6984207" y="1320317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86" name="Text Box 462"/>
          <p:cNvSpPr txBox="1">
            <a:spLocks noChangeArrowheads="1"/>
          </p:cNvSpPr>
          <p:nvPr/>
        </p:nvSpPr>
        <p:spPr bwMode="auto">
          <a:xfrm>
            <a:off x="4512691" y="526169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7" name="Text Box 462"/>
          <p:cNvSpPr txBox="1">
            <a:spLocks noChangeArrowheads="1"/>
          </p:cNvSpPr>
          <p:nvPr/>
        </p:nvSpPr>
        <p:spPr bwMode="auto">
          <a:xfrm>
            <a:off x="6310593" y="4036003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91" name="Rectangle 14"/>
          <p:cNvSpPr>
            <a:spLocks noChangeArrowheads="1"/>
          </p:cNvSpPr>
          <p:nvPr/>
        </p:nvSpPr>
        <p:spPr bwMode="auto">
          <a:xfrm>
            <a:off x="308263" y="4753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92" name="Text Box 16"/>
          <p:cNvSpPr txBox="1">
            <a:spLocks noChangeArrowheads="1"/>
          </p:cNvSpPr>
          <p:nvPr/>
        </p:nvSpPr>
        <p:spPr bwMode="auto">
          <a:xfrm>
            <a:off x="397776" y="4898353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93" name="Text Box 18"/>
          <p:cNvSpPr txBox="1">
            <a:spLocks noChangeArrowheads="1"/>
          </p:cNvSpPr>
          <p:nvPr/>
        </p:nvSpPr>
        <p:spPr bwMode="auto">
          <a:xfrm>
            <a:off x="1026426" y="4704678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2 – -8</a:t>
            </a:r>
            <a:endParaRPr lang="en-GB" altLang="en-US" baseline="-25000" dirty="0"/>
          </a:p>
        </p:txBody>
      </p:sp>
      <p:sp>
        <p:nvSpPr>
          <p:cNvPr id="494" name="Line 19"/>
          <p:cNvSpPr>
            <a:spLocks noChangeShapeType="1"/>
          </p:cNvSpPr>
          <p:nvPr/>
        </p:nvSpPr>
        <p:spPr bwMode="auto">
          <a:xfrm>
            <a:off x="1097863" y="5128541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5" name="Text Box 20"/>
          <p:cNvSpPr txBox="1">
            <a:spLocks noChangeArrowheads="1"/>
          </p:cNvSpPr>
          <p:nvPr/>
        </p:nvSpPr>
        <p:spPr bwMode="auto">
          <a:xfrm>
            <a:off x="1106424" y="5114253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 – -7</a:t>
            </a:r>
            <a:endParaRPr lang="en-GB" altLang="en-US" baseline="-25000" dirty="0"/>
          </a:p>
        </p:txBody>
      </p:sp>
      <p:sp>
        <p:nvSpPr>
          <p:cNvPr id="496" name="Text Box 18"/>
          <p:cNvSpPr txBox="1">
            <a:spLocks noChangeArrowheads="1"/>
          </p:cNvSpPr>
          <p:nvPr/>
        </p:nvSpPr>
        <p:spPr bwMode="auto">
          <a:xfrm>
            <a:off x="2473329" y="470467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97" name="Line 19"/>
          <p:cNvSpPr>
            <a:spLocks noChangeShapeType="1"/>
          </p:cNvSpPr>
          <p:nvPr/>
        </p:nvSpPr>
        <p:spPr bwMode="auto">
          <a:xfrm>
            <a:off x="2511429" y="5128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8" name="Text Box 20"/>
          <p:cNvSpPr txBox="1">
            <a:spLocks noChangeArrowheads="1"/>
          </p:cNvSpPr>
          <p:nvPr/>
        </p:nvSpPr>
        <p:spPr bwMode="auto">
          <a:xfrm>
            <a:off x="2473329" y="51142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99" name="42 Rectángulo"/>
          <p:cNvSpPr>
            <a:spLocks noChangeArrowheads="1"/>
          </p:cNvSpPr>
          <p:nvPr/>
        </p:nvSpPr>
        <p:spPr bwMode="auto">
          <a:xfrm>
            <a:off x="2192239" y="4898353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00" name="43 Rectángulo"/>
          <p:cNvSpPr>
            <a:spLocks noChangeArrowheads="1"/>
          </p:cNvSpPr>
          <p:nvPr/>
        </p:nvSpPr>
        <p:spPr bwMode="auto">
          <a:xfrm>
            <a:off x="2800198" y="4883420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501" name="Text Box 18"/>
          <p:cNvSpPr txBox="1">
            <a:spLocks noChangeArrowheads="1"/>
          </p:cNvSpPr>
          <p:nvPr/>
        </p:nvSpPr>
        <p:spPr bwMode="auto">
          <a:xfrm>
            <a:off x="3063463" y="472328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502" name="Line 19"/>
          <p:cNvSpPr>
            <a:spLocks noChangeShapeType="1"/>
          </p:cNvSpPr>
          <p:nvPr/>
        </p:nvSpPr>
        <p:spPr bwMode="auto">
          <a:xfrm>
            <a:off x="3068637" y="5128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3" name="Text Box 20"/>
          <p:cNvSpPr txBox="1">
            <a:spLocks noChangeArrowheads="1"/>
          </p:cNvSpPr>
          <p:nvPr/>
        </p:nvSpPr>
        <p:spPr bwMode="auto">
          <a:xfrm>
            <a:off x="3048505" y="51044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504" name="Text Box 457"/>
          <p:cNvSpPr txBox="1">
            <a:spLocks noChangeArrowheads="1"/>
          </p:cNvSpPr>
          <p:nvPr/>
        </p:nvSpPr>
        <p:spPr bwMode="auto">
          <a:xfrm>
            <a:off x="197240" y="6017310"/>
            <a:ext cx="7846815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mean ‘Line AB is parallel to line CD’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06" name="Text Box 455">
            <a:extLst>
              <a:ext uri="{FF2B5EF4-FFF2-40B4-BE49-F238E27FC236}">
                <a16:creationId xmlns:a16="http://schemas.microsoft.com/office/drawing/2014/main" id="{41284320-54D3-46C6-A071-199C93A05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7308C97-2058-43B2-9B44-CB2AF0C249BE}"/>
              </a:ext>
            </a:extLst>
          </p:cNvPr>
          <p:cNvSpPr/>
          <p:nvPr/>
        </p:nvSpPr>
        <p:spPr>
          <a:xfrm>
            <a:off x="6935144" y="1295054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AFB1D9CA-0502-46D1-BCF5-68AD762146BE}"/>
              </a:ext>
            </a:extLst>
          </p:cNvPr>
          <p:cNvSpPr/>
          <p:nvPr/>
        </p:nvSpPr>
        <p:spPr>
          <a:xfrm>
            <a:off x="6447854" y="3773402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B4E6CEA0-F64B-49B7-81C2-7DEF1905AE2D}"/>
              </a:ext>
            </a:extLst>
          </p:cNvPr>
          <p:cNvSpPr/>
          <p:nvPr/>
        </p:nvSpPr>
        <p:spPr>
          <a:xfrm>
            <a:off x="4945757" y="279015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F4E261E7-B378-4E74-9F5E-26AE48B4671F}"/>
              </a:ext>
            </a:extLst>
          </p:cNvPr>
          <p:cNvSpPr/>
          <p:nvPr/>
        </p:nvSpPr>
        <p:spPr>
          <a:xfrm>
            <a:off x="4450716" y="526950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9" name="Rectangle 508">
            <a:hlinkClick r:id="rId2"/>
            <a:extLst>
              <a:ext uri="{FF2B5EF4-FFF2-40B4-BE49-F238E27FC236}">
                <a16:creationId xmlns:a16="http://schemas.microsoft.com/office/drawing/2014/main" id="{79745902-8B72-4173-8B30-541F14E80F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0" name="Rectangle 509">
            <a:hlinkClick r:id="rId2"/>
            <a:extLst>
              <a:ext uri="{FF2B5EF4-FFF2-40B4-BE49-F238E27FC236}">
                <a16:creationId xmlns:a16="http://schemas.microsoft.com/office/drawing/2014/main" id="{1C047E92-EFD1-4EA8-A153-FB03FDFDE35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460" grpId="0"/>
      <p:bldP spid="461" grpId="0" animBg="1"/>
      <p:bldP spid="462" grpId="0"/>
      <p:bldP spid="472" grpId="0" animBg="1"/>
      <p:bldP spid="473" grpId="0"/>
      <p:bldP spid="474" grpId="0"/>
      <p:bldP spid="475" grpId="0" animBg="1"/>
      <p:bldP spid="476" grpId="0"/>
      <p:bldP spid="477" grpId="0"/>
      <p:bldP spid="478" grpId="0" animBg="1"/>
      <p:bldP spid="479" grpId="0"/>
      <p:bldP spid="480" grpId="0"/>
      <p:bldP spid="481" grpId="0"/>
      <p:bldP spid="482" grpId="0"/>
      <p:bldP spid="483" grpId="0" animBg="1"/>
      <p:bldP spid="484" grpId="0"/>
      <p:bldP spid="491" grpId="0" animBg="1"/>
      <p:bldP spid="492" grpId="0"/>
      <p:bldP spid="493" grpId="0"/>
      <p:bldP spid="494" grpId="0" animBg="1"/>
      <p:bldP spid="495" grpId="0"/>
      <p:bldP spid="496" grpId="0"/>
      <p:bldP spid="497" grpId="0" animBg="1"/>
      <p:bldP spid="498" grpId="0"/>
      <p:bldP spid="499" grpId="0"/>
      <p:bldP spid="500" grpId="0"/>
      <p:bldP spid="501" grpId="0"/>
      <p:bldP spid="502" grpId="0" animBg="1"/>
      <p:bldP spid="503" grpId="0"/>
      <p:bldP spid="5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3450654" y="334291"/>
            <a:ext cx="5657850" cy="5648325"/>
            <a:chOff x="1064" y="316"/>
            <a:chExt cx="3564" cy="3558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972649" y="274411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4702671" y="247900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4982590" y="1314473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" name="Text Box 460"/>
          <p:cNvSpPr txBox="1">
            <a:spLocks noChangeArrowheads="1"/>
          </p:cNvSpPr>
          <p:nvPr/>
        </p:nvSpPr>
        <p:spPr bwMode="auto">
          <a:xfrm>
            <a:off x="456810" y="1769899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1" name="Text Box 457"/>
          <p:cNvSpPr txBox="1">
            <a:spLocks noChangeArrowheads="1"/>
          </p:cNvSpPr>
          <p:nvPr/>
        </p:nvSpPr>
        <p:spPr bwMode="auto">
          <a:xfrm>
            <a:off x="152401" y="6051546"/>
            <a:ext cx="7844222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2" name="Text Box 460"/>
          <p:cNvSpPr txBox="1">
            <a:spLocks noChangeArrowheads="1"/>
          </p:cNvSpPr>
          <p:nvPr/>
        </p:nvSpPr>
        <p:spPr bwMode="auto">
          <a:xfrm>
            <a:off x="251520" y="818923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Take the lines AD and BC</a:t>
            </a:r>
          </a:p>
        </p:txBody>
      </p:sp>
      <p:sp>
        <p:nvSpPr>
          <p:cNvPr id="463" name="Line 470"/>
          <p:cNvSpPr>
            <a:spLocks noChangeShapeType="1"/>
          </p:cNvSpPr>
          <p:nvPr/>
        </p:nvSpPr>
        <p:spPr bwMode="auto">
          <a:xfrm flipV="1">
            <a:off x="4498404" y="3801390"/>
            <a:ext cx="1983639" cy="1501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Line 470"/>
          <p:cNvSpPr>
            <a:spLocks noChangeShapeType="1"/>
          </p:cNvSpPr>
          <p:nvPr/>
        </p:nvSpPr>
        <p:spPr bwMode="auto">
          <a:xfrm flipV="1">
            <a:off x="4495229" y="2804440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5" name="Line 470"/>
          <p:cNvSpPr>
            <a:spLocks noChangeShapeType="1"/>
          </p:cNvSpPr>
          <p:nvPr/>
        </p:nvSpPr>
        <p:spPr bwMode="auto">
          <a:xfrm flipV="1">
            <a:off x="6477111" y="1314689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6" name="Text Box 463"/>
          <p:cNvSpPr txBox="1">
            <a:spLocks noChangeArrowheads="1"/>
          </p:cNvSpPr>
          <p:nvPr/>
        </p:nvSpPr>
        <p:spPr bwMode="auto">
          <a:xfrm>
            <a:off x="6887969" y="99425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7" name="Text Box 463"/>
          <p:cNvSpPr txBox="1">
            <a:spLocks noChangeArrowheads="1"/>
          </p:cNvSpPr>
          <p:nvPr/>
        </p:nvSpPr>
        <p:spPr bwMode="auto">
          <a:xfrm>
            <a:off x="4229323" y="530564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8" name="Text Box 463"/>
          <p:cNvSpPr txBox="1">
            <a:spLocks noChangeArrowheads="1"/>
          </p:cNvSpPr>
          <p:nvPr/>
        </p:nvSpPr>
        <p:spPr bwMode="auto">
          <a:xfrm>
            <a:off x="6466905" y="3736377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2" name="Rectangle 14"/>
          <p:cNvSpPr>
            <a:spLocks noChangeArrowheads="1"/>
          </p:cNvSpPr>
          <p:nvPr/>
        </p:nvSpPr>
        <p:spPr bwMode="auto">
          <a:xfrm>
            <a:off x="240649" y="2848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73" name="Text Box 16"/>
          <p:cNvSpPr txBox="1">
            <a:spLocks noChangeArrowheads="1"/>
          </p:cNvSpPr>
          <p:nvPr/>
        </p:nvSpPr>
        <p:spPr bwMode="auto">
          <a:xfrm>
            <a:off x="330162" y="2993353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74" name="Text Box 18"/>
          <p:cNvSpPr txBox="1">
            <a:spLocks noChangeArrowheads="1"/>
          </p:cNvSpPr>
          <p:nvPr/>
        </p:nvSpPr>
        <p:spPr bwMode="auto">
          <a:xfrm>
            <a:off x="917868" y="2799678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 – -8</a:t>
            </a:r>
            <a:endParaRPr lang="en-GB" altLang="en-US" baseline="-25000" dirty="0"/>
          </a:p>
        </p:txBody>
      </p:sp>
      <p:sp>
        <p:nvSpPr>
          <p:cNvPr id="475" name="Line 19"/>
          <p:cNvSpPr>
            <a:spLocks noChangeShapeType="1"/>
          </p:cNvSpPr>
          <p:nvPr/>
        </p:nvSpPr>
        <p:spPr bwMode="auto">
          <a:xfrm>
            <a:off x="1030249" y="3223541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6" name="Text Box 20"/>
          <p:cNvSpPr txBox="1">
            <a:spLocks noChangeArrowheads="1"/>
          </p:cNvSpPr>
          <p:nvPr/>
        </p:nvSpPr>
        <p:spPr bwMode="auto">
          <a:xfrm>
            <a:off x="827584" y="3209253"/>
            <a:ext cx="10743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-5 – -7</a:t>
            </a:r>
            <a:endParaRPr lang="en-GB" altLang="en-US" baseline="-25000" dirty="0"/>
          </a:p>
        </p:txBody>
      </p:sp>
      <p:sp>
        <p:nvSpPr>
          <p:cNvPr id="477" name="Text Box 18"/>
          <p:cNvSpPr txBox="1">
            <a:spLocks noChangeArrowheads="1"/>
          </p:cNvSpPr>
          <p:nvPr/>
        </p:nvSpPr>
        <p:spPr bwMode="auto">
          <a:xfrm>
            <a:off x="2072779" y="279967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78" name="Line 19"/>
          <p:cNvSpPr>
            <a:spLocks noChangeShapeType="1"/>
          </p:cNvSpPr>
          <p:nvPr/>
        </p:nvSpPr>
        <p:spPr bwMode="auto">
          <a:xfrm>
            <a:off x="2182774" y="3223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9" name="Text Box 20"/>
          <p:cNvSpPr txBox="1">
            <a:spLocks noChangeArrowheads="1"/>
          </p:cNvSpPr>
          <p:nvPr/>
        </p:nvSpPr>
        <p:spPr bwMode="auto">
          <a:xfrm>
            <a:off x="2144674" y="32092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80" name="42 Rectángulo"/>
          <p:cNvSpPr>
            <a:spLocks noChangeArrowheads="1"/>
          </p:cNvSpPr>
          <p:nvPr/>
        </p:nvSpPr>
        <p:spPr bwMode="auto">
          <a:xfrm>
            <a:off x="1822412" y="2993353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81" name="43 Rectángulo"/>
          <p:cNvSpPr>
            <a:spLocks noChangeArrowheads="1"/>
          </p:cNvSpPr>
          <p:nvPr/>
        </p:nvSpPr>
        <p:spPr bwMode="auto">
          <a:xfrm>
            <a:off x="2471699" y="2993353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82" name="Text Box 18"/>
          <p:cNvSpPr txBox="1">
            <a:spLocks noChangeArrowheads="1"/>
          </p:cNvSpPr>
          <p:nvPr/>
        </p:nvSpPr>
        <p:spPr bwMode="auto">
          <a:xfrm>
            <a:off x="2792124" y="296641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485" name="Text Box 462"/>
          <p:cNvSpPr txBox="1">
            <a:spLocks noChangeArrowheads="1"/>
          </p:cNvSpPr>
          <p:nvPr/>
        </p:nvSpPr>
        <p:spPr bwMode="auto">
          <a:xfrm>
            <a:off x="6984207" y="1313967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86" name="Text Box 462"/>
          <p:cNvSpPr txBox="1">
            <a:spLocks noChangeArrowheads="1"/>
          </p:cNvSpPr>
          <p:nvPr/>
        </p:nvSpPr>
        <p:spPr bwMode="auto">
          <a:xfrm>
            <a:off x="4512691" y="525534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7" name="Text Box 462"/>
          <p:cNvSpPr txBox="1">
            <a:spLocks noChangeArrowheads="1"/>
          </p:cNvSpPr>
          <p:nvPr/>
        </p:nvSpPr>
        <p:spPr bwMode="auto">
          <a:xfrm>
            <a:off x="6310593" y="4029653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90" name="Text Box 460"/>
          <p:cNvSpPr txBox="1">
            <a:spLocks noChangeArrowheads="1"/>
          </p:cNvSpPr>
          <p:nvPr/>
        </p:nvSpPr>
        <p:spPr bwMode="auto">
          <a:xfrm>
            <a:off x="524424" y="3845587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BC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91" name="Rectangle 14"/>
          <p:cNvSpPr>
            <a:spLocks noChangeArrowheads="1"/>
          </p:cNvSpPr>
          <p:nvPr/>
        </p:nvSpPr>
        <p:spPr bwMode="auto">
          <a:xfrm>
            <a:off x="308263" y="4750843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92" name="Text Box 16"/>
          <p:cNvSpPr txBox="1">
            <a:spLocks noChangeArrowheads="1"/>
          </p:cNvSpPr>
          <p:nvPr/>
        </p:nvSpPr>
        <p:spPr bwMode="auto">
          <a:xfrm>
            <a:off x="397776" y="4990726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93" name="Text Box 18"/>
          <p:cNvSpPr txBox="1">
            <a:spLocks noChangeArrowheads="1"/>
          </p:cNvSpPr>
          <p:nvPr/>
        </p:nvSpPr>
        <p:spPr bwMode="auto">
          <a:xfrm>
            <a:off x="1151987" y="4797051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-2</a:t>
            </a:r>
            <a:endParaRPr lang="en-GB" altLang="en-US" baseline="-25000" dirty="0"/>
          </a:p>
        </p:txBody>
      </p:sp>
      <p:sp>
        <p:nvSpPr>
          <p:cNvPr id="494" name="Line 19"/>
          <p:cNvSpPr>
            <a:spLocks noChangeShapeType="1"/>
          </p:cNvSpPr>
          <p:nvPr/>
        </p:nvSpPr>
        <p:spPr bwMode="auto">
          <a:xfrm>
            <a:off x="1097863" y="5220914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5" name="Text Box 20"/>
          <p:cNvSpPr txBox="1">
            <a:spLocks noChangeArrowheads="1"/>
          </p:cNvSpPr>
          <p:nvPr/>
        </p:nvSpPr>
        <p:spPr bwMode="auto">
          <a:xfrm>
            <a:off x="1182571" y="520662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1</a:t>
            </a:r>
            <a:endParaRPr lang="en-GB" altLang="en-US" baseline="-25000" dirty="0"/>
          </a:p>
        </p:txBody>
      </p:sp>
      <p:sp>
        <p:nvSpPr>
          <p:cNvPr id="496" name="Text Box 18"/>
          <p:cNvSpPr txBox="1">
            <a:spLocks noChangeArrowheads="1"/>
          </p:cNvSpPr>
          <p:nvPr/>
        </p:nvSpPr>
        <p:spPr bwMode="auto">
          <a:xfrm>
            <a:off x="2411760" y="479705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97" name="Line 19"/>
          <p:cNvSpPr>
            <a:spLocks noChangeShapeType="1"/>
          </p:cNvSpPr>
          <p:nvPr/>
        </p:nvSpPr>
        <p:spPr bwMode="auto">
          <a:xfrm>
            <a:off x="2511429" y="522091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8" name="Text Box 20"/>
          <p:cNvSpPr txBox="1">
            <a:spLocks noChangeArrowheads="1"/>
          </p:cNvSpPr>
          <p:nvPr/>
        </p:nvSpPr>
        <p:spPr bwMode="auto">
          <a:xfrm>
            <a:off x="2473329" y="52066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99" name="42 Rectángulo"/>
          <p:cNvSpPr>
            <a:spLocks noChangeArrowheads="1"/>
          </p:cNvSpPr>
          <p:nvPr/>
        </p:nvSpPr>
        <p:spPr bwMode="auto">
          <a:xfrm>
            <a:off x="2192239" y="4990726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00" name="43 Rectángulo"/>
          <p:cNvSpPr>
            <a:spLocks noChangeArrowheads="1"/>
          </p:cNvSpPr>
          <p:nvPr/>
        </p:nvSpPr>
        <p:spPr bwMode="auto">
          <a:xfrm>
            <a:off x="2800354" y="4990726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501" name="Text Box 18"/>
          <p:cNvSpPr txBox="1">
            <a:spLocks noChangeArrowheads="1"/>
          </p:cNvSpPr>
          <p:nvPr/>
        </p:nvSpPr>
        <p:spPr bwMode="auto">
          <a:xfrm>
            <a:off x="3148312" y="49907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504" name="Text Box 457"/>
          <p:cNvSpPr txBox="1">
            <a:spLocks noChangeArrowheads="1"/>
          </p:cNvSpPr>
          <p:nvPr/>
        </p:nvSpPr>
        <p:spPr bwMode="auto">
          <a:xfrm>
            <a:off x="152400" y="6035373"/>
            <a:ext cx="7870031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If 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and </a:t>
            </a: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then ABCD is a parallelogram.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02" name="Text Box 455">
            <a:extLst>
              <a:ext uri="{FF2B5EF4-FFF2-40B4-BE49-F238E27FC236}">
                <a16:creationId xmlns:a16="http://schemas.microsoft.com/office/drawing/2014/main" id="{25230343-E317-45FD-BC59-8E246AE86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503" name="Oval 502">
            <a:extLst>
              <a:ext uri="{FF2B5EF4-FFF2-40B4-BE49-F238E27FC236}">
                <a16:creationId xmlns:a16="http://schemas.microsoft.com/office/drawing/2014/main" id="{9D202CAE-952C-4F1B-92DE-6C1868B71FE9}"/>
              </a:ext>
            </a:extLst>
          </p:cNvPr>
          <p:cNvSpPr/>
          <p:nvPr/>
        </p:nvSpPr>
        <p:spPr>
          <a:xfrm>
            <a:off x="6935144" y="1295054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72BE8CFD-8E58-4FCF-8500-E5801757E9F1}"/>
              </a:ext>
            </a:extLst>
          </p:cNvPr>
          <p:cNvSpPr/>
          <p:nvPr/>
        </p:nvSpPr>
        <p:spPr>
          <a:xfrm>
            <a:off x="6447854" y="3773402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104451C1-968E-41E1-B4A3-7D5E170124B5}"/>
              </a:ext>
            </a:extLst>
          </p:cNvPr>
          <p:cNvSpPr/>
          <p:nvPr/>
        </p:nvSpPr>
        <p:spPr>
          <a:xfrm>
            <a:off x="4945757" y="279015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6FD5498C-5329-4545-B8C3-E7DF95F11672}"/>
              </a:ext>
            </a:extLst>
          </p:cNvPr>
          <p:cNvSpPr/>
          <p:nvPr/>
        </p:nvSpPr>
        <p:spPr>
          <a:xfrm>
            <a:off x="4450716" y="526950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8" name="Rectangle 507">
            <a:hlinkClick r:id="rId2"/>
            <a:extLst>
              <a:ext uri="{FF2B5EF4-FFF2-40B4-BE49-F238E27FC236}">
                <a16:creationId xmlns:a16="http://schemas.microsoft.com/office/drawing/2014/main" id="{32A76C8A-EB01-4D78-9FCF-A57312A867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9" name="Rectangle 508">
            <a:hlinkClick r:id="rId2"/>
            <a:extLst>
              <a:ext uri="{FF2B5EF4-FFF2-40B4-BE49-F238E27FC236}">
                <a16:creationId xmlns:a16="http://schemas.microsoft.com/office/drawing/2014/main" id="{B6334CC6-5AAD-426F-9579-4A6FDD8FB39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39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" grpId="0"/>
      <p:bldP spid="461" grpId="0" animBg="1"/>
      <p:bldP spid="462" grpId="0"/>
      <p:bldP spid="472" grpId="0" animBg="1"/>
      <p:bldP spid="473" grpId="0"/>
      <p:bldP spid="474" grpId="0"/>
      <p:bldP spid="475" grpId="0" animBg="1"/>
      <p:bldP spid="476" grpId="0"/>
      <p:bldP spid="477" grpId="0"/>
      <p:bldP spid="478" grpId="0" animBg="1"/>
      <p:bldP spid="479" grpId="0"/>
      <p:bldP spid="480" grpId="0"/>
      <p:bldP spid="481" grpId="0"/>
      <p:bldP spid="482" grpId="0"/>
      <p:bldP spid="490" grpId="0"/>
      <p:bldP spid="491" grpId="0" animBg="1"/>
      <p:bldP spid="492" grpId="0"/>
      <p:bldP spid="493" grpId="0"/>
      <p:bldP spid="494" grpId="0" animBg="1"/>
      <p:bldP spid="495" grpId="0"/>
      <p:bldP spid="496" grpId="0"/>
      <p:bldP spid="497" grpId="0" animBg="1"/>
      <p:bldP spid="498" grpId="0"/>
      <p:bldP spid="499" grpId="0"/>
      <p:bldP spid="500" grpId="0"/>
      <p:bldP spid="501" grpId="0"/>
      <p:bldP spid="5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A(2, 4)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2)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C(0, </a:t>
            </a:r>
            <a:r>
              <a:rPr lang="en-GB" dirty="0"/>
              <a:t>–</a:t>
            </a:r>
            <a:r>
              <a:rPr lang="en-GB" dirty="0">
                <a:latin typeface="+mn-lt"/>
              </a:rPr>
              <a:t>4) and D(2, 0)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801206" y="3640427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2 – 4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849596" y="408990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2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871888" y="444758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–6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1974618" y="490069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871888" y="488640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–3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A89C9F7A-03E6-4C05-A736-7B4F6511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220" y="5334560"/>
            <a:ext cx="1225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GB" altLang="en-US" dirty="0"/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179510" y="5912645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is equal to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gradient, 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cs typeface="Times New Roman" panose="02020603050405020304" pitchFamily="18" charset="0"/>
              </a:rPr>
              <a:t>||</a:t>
            </a:r>
            <a:r>
              <a:rPr lang="en-GB" dirty="0">
                <a:latin typeface="+mn-lt"/>
              </a:rPr>
              <a:t>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284" y="3608047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0 – (– 4)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8226" y="4058912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2 </a:t>
            </a:r>
            <a:r>
              <a:rPr lang="en-US" altLang="en-US" dirty="0"/>
              <a:t>– 0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144" y="440190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3248" y="486970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144" y="48407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endParaRPr lang="en-GB" altLang="en-US" baseline="-25000" dirty="0"/>
          </a:p>
        </p:txBody>
      </p:sp>
      <p:sp>
        <p:nvSpPr>
          <p:cNvPr id="79" name="Text Box 16">
            <a:extLst>
              <a:ext uri="{FF2B5EF4-FFF2-40B4-BE49-F238E27FC236}">
                <a16:creationId xmlns:a16="http://schemas.microsoft.com/office/drawing/2014/main" id="{3DC149D3-3DC6-4842-80E8-B1EE4111E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850" y="5303572"/>
            <a:ext cx="1225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GB" alt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44512" y="147002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264216" y="1457913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586568" y="145374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951642" y="1453741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65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79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3464" y="3867912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78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83" name="Text Box 457"/>
          <p:cNvSpPr txBox="1">
            <a:spLocks noChangeArrowheads="1"/>
          </p:cNvSpPr>
          <p:nvPr/>
        </p:nvSpPr>
        <p:spPr bwMode="auto">
          <a:xfrm>
            <a:off x="254519" y="5427136"/>
            <a:ext cx="7664601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positive and 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negative</a:t>
            </a:r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408D82CA-B8A6-4DB9-A6CE-2DDCB87732A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981149DA-0E38-4B64-BF31-A7E7D529C9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2" grpId="0" animBg="1"/>
      <p:bldP spid="470" grpId="0" animBg="1"/>
      <p:bldP spid="7" grpId="0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479" grpId="0" animBg="1"/>
      <p:bldP spid="480" grpId="0"/>
      <p:bldP spid="4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3464" y="3867912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024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Text Box 457">
            <a:extLst>
              <a:ext uri="{FF2B5EF4-FFF2-40B4-BE49-F238E27FC236}">
                <a16:creationId xmlns:a16="http://schemas.microsoft.com/office/drawing/2014/main" id="{ED8A08BD-60BA-47BD-B79F-E95369145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32" y="5888736"/>
            <a:ext cx="7749657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m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  The gradient of </a:t>
            </a:r>
            <a:r>
              <a:rPr lang="en-GB" sz="36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l2,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</a:t>
            </a:r>
          </a:p>
        </p:txBody>
      </p:sp>
      <p:sp>
        <p:nvSpPr>
          <p:cNvPr id="468" name="Text Box 18">
            <a:extLst>
              <a:ext uri="{FF2B5EF4-FFF2-40B4-BE49-F238E27FC236}">
                <a16:creationId xmlns:a16="http://schemas.microsoft.com/office/drawing/2014/main" id="{A543573B-4C71-45B6-826B-BD4A13596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956" y="580986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9" name="Line 19">
            <a:extLst>
              <a:ext uri="{FF2B5EF4-FFF2-40B4-BE49-F238E27FC236}">
                <a16:creationId xmlns:a16="http://schemas.microsoft.com/office/drawing/2014/main" id="{34587078-1E5E-42C7-B370-0D5B8EC3D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5839" y="6243895"/>
            <a:ext cx="3603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20">
            <a:extLst>
              <a:ext uri="{FF2B5EF4-FFF2-40B4-BE49-F238E27FC236}">
                <a16:creationId xmlns:a16="http://schemas.microsoft.com/office/drawing/2014/main" id="{E05FE009-2266-49C6-993E-19778E0AD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7" y="6161529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accent2"/>
                </a:solidFill>
              </a:rPr>
              <a:t>m</a:t>
            </a:r>
            <a:endParaRPr lang="en-GB" altLang="en-US" baseline="-25000" dirty="0">
              <a:solidFill>
                <a:schemeClr val="accent2"/>
              </a:solidFill>
            </a:endParaRP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286C3DC2-793B-4D2D-8D6D-D9574C6B511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BBF3C66E-5F14-4583-822A-A37C907EBE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Text Box 460">
            <a:extLst>
              <a:ext uri="{FF2B5EF4-FFF2-40B4-BE49-F238E27FC236}">
                <a16:creationId xmlns:a16="http://schemas.microsoft.com/office/drawing/2014/main" id="{FB6BC1CD-5A6A-4F86-A680-BD6786C4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62" y="4725404"/>
            <a:ext cx="3205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One gradient is the negative reciprocal of the other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78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3600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4814" y="3864833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40024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8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288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11096" y="341754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81" name="Text Box 457">
            <a:extLst>
              <a:ext uri="{FF2B5EF4-FFF2-40B4-BE49-F238E27FC236}">
                <a16:creationId xmlns:a16="http://schemas.microsoft.com/office/drawing/2014/main" id="{F7CD3F92-8070-4B8F-8040-0775738B3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32" y="5890043"/>
            <a:ext cx="7742436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we multiply the gradients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  <a:sym typeface="Symbol" panose="05050102010706020507" pitchFamily="18" charset="2"/>
              </a:rPr>
              <a:t>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-1</a:t>
            </a:r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D7F079A5-A119-4F6A-B4E7-7BC57626DCA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646174C0-9640-48FF-9385-093D9869A27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Text Box 460">
            <a:extLst>
              <a:ext uri="{FF2B5EF4-FFF2-40B4-BE49-F238E27FC236}">
                <a16:creationId xmlns:a16="http://schemas.microsoft.com/office/drawing/2014/main" id="{4E759FBE-219D-47E9-AC98-87066774D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62" y="4725404"/>
            <a:ext cx="3205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One gradient is the negative reciprocal of the other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03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421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86393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82880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Text Box 457">
            <a:extLst>
              <a:ext uri="{FF2B5EF4-FFF2-40B4-BE49-F238E27FC236}">
                <a16:creationId xmlns:a16="http://schemas.microsoft.com/office/drawing/2014/main" id="{FBE37368-2685-4255-9E3C-CA5A1D92B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36" y="4038549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8" name="Text Box 457">
            <a:extLst>
              <a:ext uri="{FF2B5EF4-FFF2-40B4-BE49-F238E27FC236}">
                <a16:creationId xmlns:a16="http://schemas.microsoft.com/office/drawing/2014/main" id="{6A7FF5EC-BD0D-4220-B16C-F307A0996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03" y="4916255"/>
            <a:ext cx="3673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perpendicular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9" name="Text Box 457">
            <a:extLst>
              <a:ext uri="{FF2B5EF4-FFF2-40B4-BE49-F238E27FC236}">
                <a16:creationId xmlns:a16="http://schemas.microsoft.com/office/drawing/2014/main" id="{FBDF617B-EA2A-40EC-A2E7-5859120B1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06" y="5709183"/>
            <a:ext cx="7885742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Two lines are perpendicular if the product of their gradients is -1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1B944FC-A293-46A8-8D0D-3C4811E7B2B5}"/>
              </a:ext>
            </a:extLst>
          </p:cNvPr>
          <p:cNvSpPr/>
          <p:nvPr/>
        </p:nvSpPr>
        <p:spPr>
          <a:xfrm rot="1560000">
            <a:off x="6326287" y="2748786"/>
            <a:ext cx="249238" cy="246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4D1A2DF4-5955-4275-8F21-83971BA8F46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085D2793-0D32-439C-BC02-DDE7A3EF7EF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39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" grpId="0"/>
      <p:bldP spid="468" grpId="0"/>
      <p:bldP spid="469" grpId="0" animBg="1"/>
      <p:bldP spid="47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153</TotalTime>
  <Words>1390</Words>
  <Application>Microsoft Office PowerPoint</Application>
  <PresentationFormat>On-screen Show (4:3)</PresentationFormat>
  <Paragraphs>528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Freestyle Script</vt:lpstr>
      <vt:lpstr>Times New Roman</vt:lpstr>
      <vt:lpstr>Wingdings 2</vt:lpstr>
      <vt:lpstr>Theme1</vt:lpstr>
      <vt:lpstr>Parallel and perpendicular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and perpendicular lines</dc:title>
  <dc:creator>Mathssupport</dc:creator>
  <cp:lastModifiedBy>Orlando Hurtado</cp:lastModifiedBy>
  <cp:revision>17</cp:revision>
  <dcterms:created xsi:type="dcterms:W3CDTF">2020-03-20T08:56:06Z</dcterms:created>
  <dcterms:modified xsi:type="dcterms:W3CDTF">2020-06-13T15:37:51Z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