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5" r:id="rId4"/>
    <p:sldId id="267" r:id="rId5"/>
    <p:sldId id="268" r:id="rId6"/>
    <p:sldId id="261" r:id="rId7"/>
    <p:sldId id="269" r:id="rId8"/>
    <p:sldId id="258" r:id="rId9"/>
    <p:sldId id="317" r:id="rId10"/>
    <p:sldId id="262" r:id="rId11"/>
    <p:sldId id="270" r:id="rId12"/>
    <p:sldId id="263" r:id="rId13"/>
    <p:sldId id="271" r:id="rId14"/>
    <p:sldId id="318" r:id="rId15"/>
    <p:sldId id="316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3086131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1993C-3849-48EE-99D5-5667AB623ADB}" type="slidenum">
              <a:rPr lang="en-GB">
                <a:cs typeface="Arial" charset="0"/>
              </a:rPr>
              <a:pPr/>
              <a:t>12</a:t>
            </a:fld>
            <a:endParaRPr lang="en-GB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939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A1993C-3849-48EE-99D5-5667AB623ADB}" type="slidenum">
              <a:rPr lang="en-GB">
                <a:cs typeface="Arial" charset="0"/>
              </a:rPr>
              <a:pPr/>
              <a:t>13</a:t>
            </a:fld>
            <a:endParaRPr lang="en-GB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647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14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19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2432109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784882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1939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73965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04344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cs typeface="Times New Roman" pitchFamily="18" charset="0"/>
            </a:endParaRPr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01673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1372229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Lesson Objectives:</a:t>
            </a:r>
          </a:p>
        </p:txBody>
      </p:sp>
    </p:spTree>
    <p:extLst>
      <p:ext uri="{BB962C8B-B14F-4D97-AF65-F5344CB8AC3E}">
        <p14:creationId xmlns:p14="http://schemas.microsoft.com/office/powerpoint/2010/main" val="4268833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6 September 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E4210A5-F8F0-42D4-ABD4-80D075B6928B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E54D19C-C9C1-41E1-AFE5-01CEA2C96BB7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1C9862-B812-47BA-8493-7340015F9CB9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9/6/2022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96730" y="6518702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0.png"/><Relationship Id="rId4" Type="http://schemas.openxmlformats.org/officeDocument/2006/relationships/image" Target="../media/image31.png"/><Relationship Id="rId9" Type="http://schemas.openxmlformats.org/officeDocument/2006/relationships/image" Target="../media/image8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9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6 September 2022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Different forms of the equation of straight lines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69342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understand and use different forms of the equation of a straight line.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C8EEB385-61A4-440D-BA27-FD2788F90E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4784FA2C-6F51-4D79-9465-80ABEFFC10A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303732" y="1412776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we are given the coordinates of two distinct points on the line but we are not given the gradient of the line.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equation of a straight line</a:t>
            </a:r>
            <a:endParaRPr lang="en-GB" sz="2800" dirty="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25115" y="692696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latin typeface="+mn-lt"/>
              </a:rPr>
              <a:t>Finding the equation of a line given two points on the line.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211960" y="4134686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31" name="Rectangle 30"/>
          <p:cNvSpPr/>
          <p:nvPr/>
        </p:nvSpPr>
        <p:spPr>
          <a:xfrm>
            <a:off x="255934" y="4134834"/>
            <a:ext cx="3986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gradient of the line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86854" y="4065595"/>
                <a:ext cx="1059970" cy="6955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854" y="4065595"/>
                <a:ext cx="1059970" cy="695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3345564" y="26334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792921" y="2633472"/>
            <a:ext cx="511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y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001748" y="2633472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481077" y="2633472"/>
            <a:ext cx="528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y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5CA2651-DEF6-4A8A-9FF3-A5DA6A6E22E8}"/>
              </a:ext>
            </a:extLst>
          </p:cNvPr>
          <p:cNvSpPr/>
          <p:nvPr/>
        </p:nvSpPr>
        <p:spPr>
          <a:xfrm>
            <a:off x="280769" y="3045473"/>
            <a:ext cx="7987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use the point-gradient form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3045DAF-014A-4AD4-8EDA-8DEB73BC9200}"/>
              </a:ext>
            </a:extLst>
          </p:cNvPr>
          <p:cNvSpPr/>
          <p:nvPr/>
        </p:nvSpPr>
        <p:spPr>
          <a:xfrm>
            <a:off x="2584094" y="2633472"/>
            <a:ext cx="73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=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293F45C-6986-44ED-B9F1-A59644DE251F}"/>
              </a:ext>
            </a:extLst>
          </p:cNvPr>
          <p:cNvSpPr/>
          <p:nvPr/>
        </p:nvSpPr>
        <p:spPr>
          <a:xfrm>
            <a:off x="3195443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endParaRPr lang="en-GB" sz="24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8541514-ED48-4109-8501-E83D4361973C}"/>
              </a:ext>
            </a:extLst>
          </p:cNvPr>
          <p:cNvSpPr/>
          <p:nvPr/>
        </p:nvSpPr>
        <p:spPr>
          <a:xfrm>
            <a:off x="4086548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F6C5E28-8199-45EE-AFC9-9A5F2AA04AA2}"/>
              </a:ext>
            </a:extLst>
          </p:cNvPr>
          <p:cNvSpPr/>
          <p:nvPr/>
        </p:nvSpPr>
        <p:spPr>
          <a:xfrm>
            <a:off x="4866205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</a:t>
            </a:r>
            <a:endParaRPr lang="en-GB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6C0E41B-0B58-43B4-8776-DC2ACE5A1986}"/>
              </a:ext>
            </a:extLst>
          </p:cNvPr>
          <p:cNvSpPr/>
          <p:nvPr/>
        </p:nvSpPr>
        <p:spPr>
          <a:xfrm>
            <a:off x="5793233" y="2633472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A8C1216-AC32-445F-AF71-5A32E1753074}"/>
              </a:ext>
            </a:extLst>
          </p:cNvPr>
          <p:cNvSpPr/>
          <p:nvPr/>
        </p:nvSpPr>
        <p:spPr>
          <a:xfrm>
            <a:off x="4317148" y="2633472"/>
            <a:ext cx="73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P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=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AF062F1-A048-4A3F-B909-1884433DE632}"/>
              </a:ext>
            </a:extLst>
          </p:cNvPr>
          <p:cNvSpPr/>
          <p:nvPr/>
        </p:nvSpPr>
        <p:spPr>
          <a:xfrm>
            <a:off x="250036" y="2214994"/>
            <a:ext cx="8404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 the equation of the line passing through the points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B0E3C7F-6D53-4251-91A9-B383323CF6A5}"/>
              </a:ext>
            </a:extLst>
          </p:cNvPr>
          <p:cNvSpPr/>
          <p:nvPr/>
        </p:nvSpPr>
        <p:spPr>
          <a:xfrm>
            <a:off x="3643011" y="2633472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,</a:t>
            </a:r>
            <a:endParaRPr lang="en-GB" sz="24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441BF51-7513-4DB5-9E3A-1F51303E9EBE}"/>
              </a:ext>
            </a:extLst>
          </p:cNvPr>
          <p:cNvSpPr/>
          <p:nvPr/>
        </p:nvSpPr>
        <p:spPr>
          <a:xfrm>
            <a:off x="5306570" y="2633472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,</a:t>
            </a:r>
            <a:endParaRPr lang="en-GB" sz="2400" dirty="0"/>
          </a:p>
        </p:txBody>
      </p:sp>
      <p:sp>
        <p:nvSpPr>
          <p:cNvPr id="76" name="Text Box 9">
            <a:extLst>
              <a:ext uri="{FF2B5EF4-FFF2-40B4-BE49-F238E27FC236}">
                <a16:creationId xmlns:a16="http://schemas.microsoft.com/office/drawing/2014/main" id="{CC1B4458-3427-473B-BE93-75770C542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9078" y="3478877"/>
            <a:ext cx="288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 Box 9">
                <a:extLst>
                  <a:ext uri="{FF2B5EF4-FFF2-40B4-BE49-F238E27FC236}">
                    <a16:creationId xmlns:a16="http://schemas.microsoft.com/office/drawing/2014/main" id="{7ACB1544-21AE-48AA-8C0A-AF2D3FB8F8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3011" y="5167884"/>
                <a:ext cx="3344643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>
                    <a:latin typeface="Times New Roman" pitchFamily="18" charset="0"/>
                  </a:rPr>
                  <a:t>y – </a:t>
                </a:r>
                <a:r>
                  <a:rPr lang="en-GB" sz="2400" b="1" i="1" dirty="0">
                    <a:solidFill>
                      <a:srgbClr val="0070C0"/>
                    </a:solidFill>
                    <a:latin typeface="Times New Roman" pitchFamily="18" charset="0"/>
                  </a:rPr>
                  <a:t>y</a:t>
                </a:r>
                <a:r>
                  <a:rPr lang="en-GB" sz="2400" b="1" i="1" baseline="-25000" dirty="0">
                    <a:solidFill>
                      <a:srgbClr val="0070C0"/>
                    </a:solidFill>
                    <a:latin typeface="Times New Roman" pitchFamily="18" charset="0"/>
                  </a:rPr>
                  <a:t>1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(</a:t>
                </a:r>
                <a:r>
                  <a:rPr lang="en-GB" sz="2400" b="1" i="1" dirty="0">
                    <a:latin typeface="Times New Roman" pitchFamily="18" charset="0"/>
                  </a:rPr>
                  <a:t>x</a:t>
                </a:r>
                <a:r>
                  <a:rPr lang="en-GB" sz="2400" b="1" dirty="0"/>
                  <a:t> </a:t>
                </a:r>
                <a:r>
                  <a:rPr lang="en-GB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GB" sz="2400" b="1" i="1" dirty="0">
                    <a:solidFill>
                      <a:srgbClr val="FF0000"/>
                    </a:solidFill>
                    <a:latin typeface="Times New Roman" pitchFamily="18" charset="0"/>
                  </a:rPr>
                  <a:t>x</a:t>
                </a:r>
                <a:r>
                  <a:rPr lang="en-GB" sz="2400" b="1" i="1" baseline="-25000" dirty="0">
                    <a:solidFill>
                      <a:srgbClr val="FF0000"/>
                    </a:solidFill>
                    <a:latin typeface="Times New Roman" pitchFamily="18" charset="0"/>
                  </a:rPr>
                  <a:t>1</a:t>
                </a:r>
                <a:r>
                  <a:rPr lang="en-GB" sz="2400" b="1" dirty="0">
                    <a:latin typeface="Times New Roman" pitchFamily="18" charset="0"/>
                  </a:rPr>
                  <a:t>)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77" name="Text Box 9">
                <a:extLst>
                  <a:ext uri="{FF2B5EF4-FFF2-40B4-BE49-F238E27FC236}">
                    <a16:creationId xmlns:a16="http://schemas.microsoft.com/office/drawing/2014/main" id="{7ACB1544-21AE-48AA-8C0A-AF2D3FB8F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3011" y="5167884"/>
                <a:ext cx="3344643" cy="630365"/>
              </a:xfrm>
              <a:prstGeom prst="rect">
                <a:avLst/>
              </a:prstGeom>
              <a:blipFill>
                <a:blip r:embed="rId4"/>
                <a:stretch>
                  <a:fillRect l="-2920" t="-971" b="-291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>
            <a:extLst>
              <a:ext uri="{FF2B5EF4-FFF2-40B4-BE49-F238E27FC236}">
                <a16:creationId xmlns:a16="http://schemas.microsoft.com/office/drawing/2014/main" id="{2680A66C-55D3-42D5-BEFF-15E2279218A7}"/>
              </a:ext>
            </a:extLst>
          </p:cNvPr>
          <p:cNvSpPr/>
          <p:nvPr/>
        </p:nvSpPr>
        <p:spPr>
          <a:xfrm>
            <a:off x="371843" y="5974194"/>
            <a:ext cx="7987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is the equation of the line given two points</a:t>
            </a:r>
          </a:p>
        </p:txBody>
      </p:sp>
      <p:sp>
        <p:nvSpPr>
          <p:cNvPr id="25" name="Rectangle 24">
            <a:hlinkClick r:id="rId5"/>
            <a:extLst>
              <a:ext uri="{FF2B5EF4-FFF2-40B4-BE49-F238E27FC236}">
                <a16:creationId xmlns:a16="http://schemas.microsoft.com/office/drawing/2014/main" id="{3A848EF8-188C-4B79-B44E-8BC993BDA7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hlinkClick r:id="rId5"/>
            <a:extLst>
              <a:ext uri="{FF2B5EF4-FFF2-40B4-BE49-F238E27FC236}">
                <a16:creationId xmlns:a16="http://schemas.microsoft.com/office/drawing/2014/main" id="{B8B62265-7C71-4EEF-8ADF-6BC3E0047BE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0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20" grpId="0"/>
      <p:bldP spid="31" grpId="0"/>
      <p:bldP spid="3" grpId="0"/>
      <p:bldP spid="49" grpId="0"/>
      <p:bldP spid="50" grpId="0"/>
      <p:bldP spid="53" grpId="0"/>
      <p:bldP spid="54" grpId="0"/>
      <p:bldP spid="55" grpId="0"/>
      <p:bldP spid="56" grpId="0"/>
      <p:bldP spid="60" grpId="0"/>
      <p:bldP spid="61" grpId="0"/>
      <p:bldP spid="64" grpId="0"/>
      <p:bldP spid="65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89027" y="829765"/>
            <a:ext cx="18467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96257" y="1461033"/>
            <a:ext cx="7868865" cy="83026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line passes through the points A(1, 2) and B(–1, 6). What is the equation of the line?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50825" y="93102"/>
            <a:ext cx="8229600" cy="4206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equation of a straight line</a:t>
            </a:r>
            <a:endParaRPr lang="en-GB" sz="2800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4387923" y="3593550"/>
            <a:ext cx="1781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422714" y="3414807"/>
            <a:ext cx="869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6 – 2</a:t>
            </a:r>
            <a:endParaRPr lang="en-GB" altLang="en-US" baseline="-25000" dirty="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5494151" y="3838670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5376962" y="3824382"/>
            <a:ext cx="1040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</a:t>
            </a:r>
            <a:r>
              <a:rPr lang="en-US" altLang="en-US" dirty="0"/>
              <a:t>1 – 1</a:t>
            </a:r>
            <a:endParaRPr lang="en-GB" altLang="en-US" baseline="-25000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464394" y="42445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4</a:t>
            </a:r>
            <a:endParaRPr lang="en-GB" altLang="en-US" baseline="-25000" dirty="0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5446969" y="468337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344239" y="4669087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–2</a:t>
            </a:r>
            <a:endParaRPr lang="en-GB" altLang="en-US" baseline="-25000" dirty="0"/>
          </a:p>
        </p:txBody>
      </p:sp>
      <p:sp>
        <p:nvSpPr>
          <p:cNvPr id="30" name="44 Rectángulo"/>
          <p:cNvSpPr>
            <a:spLocks noChangeArrowheads="1"/>
          </p:cNvSpPr>
          <p:nvPr/>
        </p:nvSpPr>
        <p:spPr bwMode="auto">
          <a:xfrm>
            <a:off x="5554773" y="5125860"/>
            <a:ext cx="357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B050"/>
                </a:solidFill>
              </a:rPr>
              <a:t>2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60621" y="5125860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B050"/>
                </a:solidFill>
              </a:rPr>
              <a:t>–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835122" y="6159789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dirty="0"/>
              <a:t> =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354239" y="612872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5807332" y="6178017"/>
            <a:ext cx="988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71" name="44 Rectángulo"/>
          <p:cNvSpPr>
            <a:spLocks noChangeArrowheads="1"/>
          </p:cNvSpPr>
          <p:nvPr/>
        </p:nvSpPr>
        <p:spPr bwMode="auto">
          <a:xfrm>
            <a:off x="5609079" y="616611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2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608825" y="969629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56182" y="969629"/>
            <a:ext cx="511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y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265009" y="979925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i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744338" y="979925"/>
            <a:ext cx="528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y</a:t>
            </a:r>
            <a:r>
              <a:rPr lang="en-GB" sz="2400" i="1" baseline="-25000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  <a:endParaRPr lang="en-US" sz="24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7391" y="2798084"/>
                <a:ext cx="3344643" cy="630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b="1" i="1" dirty="0">
                    <a:latin typeface="Times New Roman" pitchFamily="18" charset="0"/>
                  </a:rPr>
                  <a:t>y – </a:t>
                </a:r>
                <a:r>
                  <a:rPr lang="en-GB" sz="2400" b="1" i="1" dirty="0">
                    <a:solidFill>
                      <a:srgbClr val="0070C0"/>
                    </a:solidFill>
                    <a:latin typeface="Times New Roman" pitchFamily="18" charset="0"/>
                  </a:rPr>
                  <a:t>y</a:t>
                </a:r>
                <a:r>
                  <a:rPr lang="en-GB" sz="2400" b="1" i="1" baseline="-25000" dirty="0">
                    <a:solidFill>
                      <a:srgbClr val="0070C0"/>
                    </a:solidFill>
                    <a:latin typeface="Times New Roman" pitchFamily="18" charset="0"/>
                  </a:rPr>
                  <a:t>1</a:t>
                </a:r>
                <a:r>
                  <a:rPr lang="en-GB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b="1" dirty="0">
                    <a:latin typeface="Times New Roman" pitchFamily="18" charset="0"/>
                  </a:rPr>
                  <a:t> (</a:t>
                </a:r>
                <a:r>
                  <a:rPr lang="en-GB" sz="2400" b="1" i="1" dirty="0">
                    <a:latin typeface="Times New Roman" pitchFamily="18" charset="0"/>
                  </a:rPr>
                  <a:t>x</a:t>
                </a:r>
                <a:r>
                  <a:rPr lang="en-GB" sz="2400" b="1" dirty="0"/>
                  <a:t> </a:t>
                </a:r>
                <a:r>
                  <a:rPr lang="en-GB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en-GB" sz="2400" b="1" i="1" dirty="0">
                    <a:solidFill>
                      <a:srgbClr val="FF0000"/>
                    </a:solidFill>
                    <a:latin typeface="Times New Roman" pitchFamily="18" charset="0"/>
                  </a:rPr>
                  <a:t>x</a:t>
                </a:r>
                <a:r>
                  <a:rPr lang="en-GB" sz="2400" b="1" i="1" baseline="-25000" dirty="0">
                    <a:solidFill>
                      <a:srgbClr val="FF0000"/>
                    </a:solidFill>
                    <a:latin typeface="Times New Roman" pitchFamily="18" charset="0"/>
                  </a:rPr>
                  <a:t>1</a:t>
                </a:r>
                <a:r>
                  <a:rPr lang="en-GB" sz="2400" b="1" dirty="0">
                    <a:latin typeface="Times New Roman" pitchFamily="18" charset="0"/>
                  </a:rPr>
                  <a:t>)</a:t>
                </a:r>
                <a:endParaRPr lang="en-GB" sz="2400" b="1" baseline="-25000" dirty="0"/>
              </a:p>
            </p:txBody>
          </p:sp>
        </mc:Choice>
        <mc:Fallback xmlns="">
          <p:sp>
            <p:nvSpPr>
              <p:cNvPr id="55" name="Text Box 9">
                <a:extLst>
                  <a:ext uri="{FF2B5EF4-FFF2-40B4-BE49-F238E27FC236}">
                    <a16:creationId xmlns:a16="http://schemas.microsoft.com/office/drawing/2014/main" id="{60A8B7C2-1160-42D3-8A6C-10353180A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7391" y="2798084"/>
                <a:ext cx="3344643" cy="630365"/>
              </a:xfrm>
              <a:prstGeom prst="rect">
                <a:avLst/>
              </a:prstGeom>
              <a:blipFill>
                <a:blip r:embed="rId3"/>
                <a:stretch>
                  <a:fillRect l="-2920" t="-971" b="-291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17CF4401-591A-4BA3-B3C5-4AC40F9C18EE}"/>
              </a:ext>
            </a:extLst>
          </p:cNvPr>
          <p:cNvSpPr/>
          <p:nvPr/>
        </p:nvSpPr>
        <p:spPr>
          <a:xfrm>
            <a:off x="405937" y="2304471"/>
            <a:ext cx="7987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the equation of the line given two points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507AE6-D740-4708-A1F8-E0BDF5952173}"/>
              </a:ext>
            </a:extLst>
          </p:cNvPr>
          <p:cNvSpPr/>
          <p:nvPr/>
        </p:nvSpPr>
        <p:spPr>
          <a:xfrm>
            <a:off x="6383782" y="3616930"/>
            <a:ext cx="10615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57" name="Text Box 16">
            <a:extLst>
              <a:ext uri="{FF2B5EF4-FFF2-40B4-BE49-F238E27FC236}">
                <a16:creationId xmlns:a16="http://schemas.microsoft.com/office/drawing/2014/main" id="{6558453D-40BC-4537-809C-F56FD457A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3595" y="4452193"/>
            <a:ext cx="1781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874BB6-C7DF-4D89-8FDB-4F50357BE775}"/>
              </a:ext>
            </a:extLst>
          </p:cNvPr>
          <p:cNvSpPr/>
          <p:nvPr/>
        </p:nvSpPr>
        <p:spPr>
          <a:xfrm>
            <a:off x="5853002" y="4410356"/>
            <a:ext cx="10615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61" name="Text Box 16">
            <a:extLst>
              <a:ext uri="{FF2B5EF4-FFF2-40B4-BE49-F238E27FC236}">
                <a16:creationId xmlns:a16="http://schemas.microsoft.com/office/drawing/2014/main" id="{B321F886-E1E1-449E-896A-1CF98EE37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2542" y="5121841"/>
            <a:ext cx="11116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7EA9169-0A80-4B98-BB2E-EB48FEF4590E}"/>
              </a:ext>
            </a:extLst>
          </p:cNvPr>
          <p:cNvSpPr/>
          <p:nvPr/>
        </p:nvSpPr>
        <p:spPr>
          <a:xfrm>
            <a:off x="5871948" y="5125860"/>
            <a:ext cx="10615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A89C9F7A-03E6-4C05-A736-7B4F6511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968" y="5642397"/>
            <a:ext cx="1781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i="1" dirty="0">
                <a:latin typeface="Times New Roman" pitchFamily="18" charset="0"/>
              </a:rPr>
              <a:t>y – </a:t>
            </a:r>
            <a:r>
              <a:rPr lang="en-GB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=           </a:t>
            </a:r>
            <a:endParaRPr lang="en-GB" alt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0E8AF6F-992B-40F9-8197-C83AB87F4DAC}"/>
              </a:ext>
            </a:extLst>
          </p:cNvPr>
          <p:cNvSpPr/>
          <p:nvPr/>
        </p:nvSpPr>
        <p:spPr>
          <a:xfrm>
            <a:off x="5437953" y="5634278"/>
            <a:ext cx="1184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400" b="1" dirty="0">
                <a:latin typeface="Times New Roman" pitchFamily="18" charset="0"/>
              </a:rPr>
              <a:t>2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2400" b="1" dirty="0">
                <a:latin typeface="Times New Roman" pitchFamily="18" charset="0"/>
              </a:rPr>
              <a:t>2</a:t>
            </a:r>
            <a:endParaRPr lang="en-GB" sz="24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F44EC7A-DA21-4B55-A28F-F56BCF2229A2}"/>
              </a:ext>
            </a:extLst>
          </p:cNvPr>
          <p:cNvSpPr/>
          <p:nvPr/>
        </p:nvSpPr>
        <p:spPr>
          <a:xfrm>
            <a:off x="185510" y="5693661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0666525-E4D0-4D78-83E6-40842AC2601B}"/>
              </a:ext>
            </a:extLst>
          </p:cNvPr>
          <p:cNvSpPr/>
          <p:nvPr/>
        </p:nvSpPr>
        <p:spPr>
          <a:xfrm>
            <a:off x="205581" y="6138967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y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7D89ED4-A07C-4F1E-8DB6-F4BEC64368E8}"/>
              </a:ext>
            </a:extLst>
          </p:cNvPr>
          <p:cNvSpPr/>
          <p:nvPr/>
        </p:nvSpPr>
        <p:spPr>
          <a:xfrm>
            <a:off x="247963" y="3675900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values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DAEF981-C0A1-40AE-AC0D-35D50820280C}"/>
              </a:ext>
            </a:extLst>
          </p:cNvPr>
          <p:cNvSpPr/>
          <p:nvPr/>
        </p:nvSpPr>
        <p:spPr>
          <a:xfrm>
            <a:off x="182591" y="449793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Simplifying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6E64A0-9C0A-4591-AF5B-131895CC3C80}"/>
              </a:ext>
            </a:extLst>
          </p:cNvPr>
          <p:cNvSpPr/>
          <p:nvPr/>
        </p:nvSpPr>
        <p:spPr>
          <a:xfrm>
            <a:off x="132479" y="5226931"/>
            <a:ext cx="4059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Equation in the point-gradient form.</a:t>
            </a:r>
          </a:p>
        </p:txBody>
      </p:sp>
      <p:sp>
        <p:nvSpPr>
          <p:cNvPr id="36" name="Rectangle 35">
            <a:hlinkClick r:id="rId4"/>
            <a:extLst>
              <a:ext uri="{FF2B5EF4-FFF2-40B4-BE49-F238E27FC236}">
                <a16:creationId xmlns:a16="http://schemas.microsoft.com/office/drawing/2014/main" id="{1028CDF9-52A2-489C-8F6B-377943B8912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BEC22682-2D86-44F1-AABE-7AA44B207C4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24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30" grpId="0"/>
      <p:bldP spid="2" grpId="0"/>
      <p:bldP spid="68" grpId="0"/>
      <p:bldP spid="69" grpId="0"/>
      <p:bldP spid="70" grpId="0"/>
      <p:bldP spid="71" grpId="0"/>
      <p:bldP spid="49" grpId="0"/>
      <p:bldP spid="50" grpId="0"/>
      <p:bldP spid="53" grpId="0"/>
      <p:bldP spid="54" grpId="0"/>
      <p:bldP spid="55" grpId="0"/>
      <p:bldP spid="56" grpId="0"/>
      <p:bldP spid="6" grpId="0"/>
      <p:bldP spid="57" grpId="0"/>
      <p:bldP spid="60" grpId="0"/>
      <p:bldP spid="61" grpId="0"/>
      <p:bldP spid="64" grpId="0"/>
      <p:bldP spid="65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229600" cy="63668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50825" y="3440918"/>
            <a:ext cx="8588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we have the gradient-intercept form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mx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c</a:t>
            </a:r>
            <a:r>
              <a:rPr lang="en-GB" sz="2400" dirty="0"/>
              <a:t>, </a:t>
            </a:r>
            <a:r>
              <a:rPr lang="en-GB" sz="2400" dirty="0">
                <a:latin typeface="+mn-lt"/>
              </a:rPr>
              <a:t>we can rearrange to get the general form. 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0825" y="69269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sp>
        <p:nvSpPr>
          <p:cNvPr id="17" name="14 Rectángulo"/>
          <p:cNvSpPr/>
          <p:nvPr/>
        </p:nvSpPr>
        <p:spPr>
          <a:xfrm>
            <a:off x="255837" y="1071743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a straight line can be written in the form</a:t>
            </a:r>
            <a:endParaRPr lang="en-GB" sz="2800" dirty="0">
              <a:latin typeface="+mn-lt"/>
            </a:endParaRPr>
          </a:p>
        </p:txBody>
      </p:sp>
      <p:pic>
        <p:nvPicPr>
          <p:cNvPr id="7182" name="Picture 14" descr="\mathbb{Z} = \{\ldots -3,-2,-1,0,1,2,3\ldots\}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92847" b="-24700"/>
          <a:stretch/>
        </p:blipFill>
        <p:spPr bwMode="auto">
          <a:xfrm>
            <a:off x="4452892" y="2790174"/>
            <a:ext cx="265509" cy="32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14 Rectángulo">
            <a:extLst>
              <a:ext uri="{FF2B5EF4-FFF2-40B4-BE49-F238E27FC236}">
                <a16:creationId xmlns:a16="http://schemas.microsoft.com/office/drawing/2014/main" id="{C7A24048-4C48-40CF-AE86-C175A93EA6A6}"/>
              </a:ext>
            </a:extLst>
          </p:cNvPr>
          <p:cNvSpPr/>
          <p:nvPr/>
        </p:nvSpPr>
        <p:spPr>
          <a:xfrm>
            <a:off x="3242268" y="1907952"/>
            <a:ext cx="238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by + c = 0</a:t>
            </a:r>
            <a:r>
              <a:rPr lang="en-GB" sz="2400" dirty="0">
                <a:solidFill>
                  <a:srgbClr val="FF0000"/>
                </a:solidFill>
              </a:rPr>
              <a:t>. </a:t>
            </a:r>
            <a:endParaRPr lang="en-GB" sz="2800" dirty="0">
              <a:latin typeface="Stencil" panose="040409050D0802020404" pitchFamily="82" charset="0"/>
            </a:endParaRPr>
          </a:p>
        </p:txBody>
      </p:sp>
      <p:sp>
        <p:nvSpPr>
          <p:cNvPr id="34" name="14 Rectángulo">
            <a:extLst>
              <a:ext uri="{FF2B5EF4-FFF2-40B4-BE49-F238E27FC236}">
                <a16:creationId xmlns:a16="http://schemas.microsoft.com/office/drawing/2014/main" id="{FF90620E-C866-4C44-AC17-081C94ED5327}"/>
              </a:ext>
            </a:extLst>
          </p:cNvPr>
          <p:cNvSpPr/>
          <p:nvPr/>
        </p:nvSpPr>
        <p:spPr>
          <a:xfrm>
            <a:off x="1984127" y="2654460"/>
            <a:ext cx="31693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where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en-GB" sz="2400" dirty="0"/>
              <a:t> and 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dirty="0"/>
              <a:t> </a:t>
            </a:r>
            <a:r>
              <a:rPr lang="en-GB" sz="2400" dirty="0">
                <a:sym typeface="Symbol" panose="05050102010706020507" pitchFamily="18" charset="2"/>
              </a:rPr>
              <a:t> </a:t>
            </a:r>
            <a:endParaRPr lang="en-GB" sz="2800" dirty="0">
              <a:latin typeface="Stencil" panose="040409050D0802020404" pitchFamily="82" charset="0"/>
            </a:endParaRP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BE5E1C99-51D5-405F-ACC7-C4DED4117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" y="4512219"/>
            <a:ext cx="8588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We can rearrange any equation to change the form. </a:t>
            </a: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7EBD9D70-CED1-4477-A91A-5EA44043FDB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932B94F7-7465-49B0-9ECD-5DB97196512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60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6" grpId="0"/>
      <p:bldP spid="17" grpId="0"/>
      <p:bldP spid="33" grpId="0"/>
      <p:bldP spid="34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229600" cy="63668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396745" y="1391199"/>
            <a:ext cx="31747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b="1" dirty="0">
                <a:latin typeface="Comic Sans MS" panose="030F0702030302020204" pitchFamily="66" charset="0"/>
              </a:rPr>
              <a:t>Example 1: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4374" y="1891006"/>
            <a:ext cx="8588375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line L passes through the point (1, 2) and has a gradient of   . What is the equation of the line in general form?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86272" y="617220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general form of the equation is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 = 0</a:t>
            </a:r>
            <a:r>
              <a:rPr lang="en-GB" sz="2400" dirty="0"/>
              <a:t>.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0825" y="69269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848600" y="1921467"/>
            <a:ext cx="326484" cy="496281"/>
            <a:chOff x="4737369" y="5096214"/>
            <a:chExt cx="326484" cy="496281"/>
          </a:xfrm>
        </p:grpSpPr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4742539" y="5096214"/>
              <a:ext cx="276365" cy="277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200" b="1" dirty="0"/>
                <a:t>3</a:t>
              </a:r>
              <a:endParaRPr lang="en-GB" altLang="en-US" sz="1200" b="1" baseline="-25000" dirty="0"/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>
              <a:off x="4792611" y="5330731"/>
              <a:ext cx="180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b="1"/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4737369" y="5315496"/>
              <a:ext cx="3264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200" b="1" dirty="0"/>
                <a:t>4</a:t>
              </a:r>
              <a:endParaRPr lang="en-GB" altLang="en-US" sz="1200" b="1" baseline="-25000" dirty="0"/>
            </a:p>
          </p:txBody>
        </p:sp>
      </p:grp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4828970" y="4474805"/>
            <a:ext cx="1144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chemeClr val="tx1"/>
                </a:solidFill>
              </a:rPr>
              <a:t> –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alt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6263258" y="4424930"/>
            <a:ext cx="1077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06600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–</a:t>
            </a:r>
            <a:r>
              <a:rPr lang="en-US" altLang="en-US" dirty="0">
                <a:solidFill>
                  <a:srgbClr val="006600"/>
                </a:solidFill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alt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006795" y="4474805"/>
            <a:ext cx="3687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00B050"/>
                </a:solidFill>
              </a:rPr>
              <a:t>3</a:t>
            </a:r>
            <a:endParaRPr lang="en-GB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46" name="Text Box 20"/>
          <p:cNvSpPr txBox="1">
            <a:spLocks noChangeArrowheads="1"/>
          </p:cNvSpPr>
          <p:nvPr/>
        </p:nvSpPr>
        <p:spPr bwMode="auto">
          <a:xfrm>
            <a:off x="4628305" y="4512947"/>
            <a:ext cx="5463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4</a:t>
            </a:r>
            <a:endParaRPr lang="en-GB" altLang="en-US" baseline="-25000" dirty="0">
              <a:solidFill>
                <a:srgbClr val="00B050"/>
              </a:solidFill>
            </a:endParaRPr>
          </a:p>
        </p:txBody>
      </p:sp>
      <p:sp>
        <p:nvSpPr>
          <p:cNvPr id="47" name="42 Rectángulo"/>
          <p:cNvSpPr>
            <a:spLocks noChangeArrowheads="1"/>
          </p:cNvSpPr>
          <p:nvPr/>
        </p:nvSpPr>
        <p:spPr bwMode="auto">
          <a:xfrm>
            <a:off x="5750679" y="4471790"/>
            <a:ext cx="376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4864532" y="5064907"/>
            <a:ext cx="1144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4</a:t>
            </a:r>
            <a:r>
              <a:rPr lang="en-US" alt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chemeClr val="tx1"/>
                </a:solidFill>
              </a:rPr>
              <a:t> – 8</a:t>
            </a:r>
            <a:endParaRPr lang="en-GB" altLang="en-US" baseline="-25000" dirty="0">
              <a:solidFill>
                <a:schemeClr val="tx1"/>
              </a:solidFill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6088910" y="5015032"/>
            <a:ext cx="10773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1"/>
                </a:solidFill>
              </a:rPr>
              <a:t> – 3</a:t>
            </a:r>
            <a:endParaRPr lang="en-GB" altLang="en-US" baseline="-25000" dirty="0">
              <a:solidFill>
                <a:schemeClr val="tx1"/>
              </a:solidFill>
            </a:endParaRPr>
          </a:p>
        </p:txBody>
      </p:sp>
      <p:sp>
        <p:nvSpPr>
          <p:cNvPr id="51" name="42 Rectángulo"/>
          <p:cNvSpPr>
            <a:spLocks noChangeArrowheads="1"/>
          </p:cNvSpPr>
          <p:nvPr/>
        </p:nvSpPr>
        <p:spPr bwMode="auto">
          <a:xfrm>
            <a:off x="5786241" y="5061892"/>
            <a:ext cx="376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52" name="Text Box 18"/>
          <p:cNvSpPr txBox="1">
            <a:spLocks noChangeArrowheads="1"/>
          </p:cNvSpPr>
          <p:nvPr/>
        </p:nvSpPr>
        <p:spPr bwMode="auto">
          <a:xfrm>
            <a:off x="5517122" y="5578508"/>
            <a:ext cx="3755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0</a:t>
            </a:r>
            <a:endParaRPr lang="en-GB" altLang="en-US" baseline="-25000" dirty="0">
              <a:solidFill>
                <a:srgbClr val="FF0000"/>
              </a:solidFill>
            </a:endParaRPr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6083258" y="5531648"/>
            <a:ext cx="2256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US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+ 8 – 3</a:t>
            </a:r>
            <a:endParaRPr lang="en-GB" altLang="en-US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42 Rectángulo"/>
          <p:cNvSpPr>
            <a:spLocks noChangeArrowheads="1"/>
          </p:cNvSpPr>
          <p:nvPr/>
        </p:nvSpPr>
        <p:spPr bwMode="auto">
          <a:xfrm>
            <a:off x="5780590" y="5578508"/>
            <a:ext cx="376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33" name="Text Box 6">
            <a:extLst>
              <a:ext uri="{FF2B5EF4-FFF2-40B4-BE49-F238E27FC236}">
                <a16:creationId xmlns:a16="http://schemas.microsoft.com/office/drawing/2014/main" id="{97808902-ABD8-48B5-96CB-06C7A5D77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74" y="2729848"/>
            <a:ext cx="8257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Starting with the equation in the point-gradient form .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2FA78AEC-1E93-4637-9473-A84167E8C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959" y="3209375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id="{7F4A6667-36B0-4195-9513-22CE9A505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272" y="3391412"/>
            <a:ext cx="671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=</a:t>
            </a:r>
            <a:endParaRPr lang="en-GB" sz="2400" dirty="0">
              <a:solidFill>
                <a:srgbClr val="00B05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5BE89F3-B1B5-416F-91A1-D24829EFAA65}"/>
              </a:ext>
            </a:extLst>
          </p:cNvPr>
          <p:cNvSpPr/>
          <p:nvPr/>
        </p:nvSpPr>
        <p:spPr>
          <a:xfrm>
            <a:off x="485325" y="4041106"/>
            <a:ext cx="1002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>
                <a:solidFill>
                  <a:srgbClr val="FF0000"/>
                </a:solidFill>
              </a:rPr>
              <a:t>1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70C0"/>
                </a:solidFill>
              </a:rPr>
              <a:t>2</a:t>
            </a:r>
            <a:r>
              <a:rPr lang="en-GB" sz="2400" dirty="0"/>
              <a:t>) </a:t>
            </a:r>
            <a:endParaRPr lang="en-US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2FF714B-FC80-414B-B70D-9694867CFB47}"/>
              </a:ext>
            </a:extLst>
          </p:cNvPr>
          <p:cNvSpPr/>
          <p:nvPr/>
        </p:nvSpPr>
        <p:spPr>
          <a:xfrm>
            <a:off x="629340" y="3753074"/>
            <a:ext cx="4079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x</a:t>
            </a:r>
            <a:r>
              <a:rPr lang="en-GB" sz="2000" i="1" baseline="-25000" dirty="0">
                <a:solidFill>
                  <a:srgbClr val="FF0000"/>
                </a:solidFill>
              </a:rPr>
              <a:t>1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F7F3759-56F7-4D78-9AF9-25EA32BF330E}"/>
              </a:ext>
            </a:extLst>
          </p:cNvPr>
          <p:cNvSpPr/>
          <p:nvPr/>
        </p:nvSpPr>
        <p:spPr>
          <a:xfrm>
            <a:off x="989381" y="3753074"/>
            <a:ext cx="442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000CC"/>
                </a:solidFill>
              </a:rPr>
              <a:t>y</a:t>
            </a:r>
            <a:r>
              <a:rPr lang="en-GB" sz="2000" i="1" baseline="-25000" dirty="0">
                <a:solidFill>
                  <a:srgbClr val="0000CC"/>
                </a:solidFill>
              </a:rPr>
              <a:t>1</a:t>
            </a:r>
            <a:endParaRPr lang="en-US" sz="2000" baseline="-25000" dirty="0">
              <a:solidFill>
                <a:srgbClr val="0000CC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C6B320A-C06E-42FF-8414-D4A89608506B}"/>
              </a:ext>
            </a:extLst>
          </p:cNvPr>
          <p:cNvGrpSpPr/>
          <p:nvPr/>
        </p:nvGrpSpPr>
        <p:grpSpPr>
          <a:xfrm>
            <a:off x="1090352" y="3292578"/>
            <a:ext cx="326484" cy="661197"/>
            <a:chOff x="4722076" y="4987983"/>
            <a:chExt cx="326484" cy="661197"/>
          </a:xfrm>
        </p:grpSpPr>
        <p:sp>
          <p:nvSpPr>
            <p:cNvPr id="55" name="Text Box 18">
              <a:extLst>
                <a:ext uri="{FF2B5EF4-FFF2-40B4-BE49-F238E27FC236}">
                  <a16:creationId xmlns:a16="http://schemas.microsoft.com/office/drawing/2014/main" id="{2E6BD68C-2952-4E39-99C9-8871BC400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1828" y="4987983"/>
              <a:ext cx="2763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b="1" dirty="0">
                  <a:solidFill>
                    <a:srgbClr val="00B050"/>
                  </a:solidFill>
                </a:rPr>
                <a:t>3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56" name="Line 19">
              <a:extLst>
                <a:ext uri="{FF2B5EF4-FFF2-40B4-BE49-F238E27FC236}">
                  <a16:creationId xmlns:a16="http://schemas.microsoft.com/office/drawing/2014/main" id="{859600DC-F063-47A7-81F9-269D45347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2611" y="5330731"/>
              <a:ext cx="180000" cy="0"/>
            </a:xfrm>
            <a:prstGeom prst="line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b="1">
                <a:solidFill>
                  <a:srgbClr val="00B050"/>
                </a:solidFill>
              </a:endParaRPr>
            </a:p>
          </p:txBody>
        </p:sp>
        <p:sp>
          <p:nvSpPr>
            <p:cNvPr id="57" name="Text Box 20">
              <a:extLst>
                <a:ext uri="{FF2B5EF4-FFF2-40B4-BE49-F238E27FC236}">
                  <a16:creationId xmlns:a16="http://schemas.microsoft.com/office/drawing/2014/main" id="{A6FEF2CA-E368-4469-B5BD-12283313D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2076" y="5279848"/>
              <a:ext cx="3264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>
                  <a:solidFill>
                    <a:srgbClr val="00B050"/>
                  </a:solidFill>
                </a:rPr>
                <a:t>4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58" name="14 Rectángulo">
            <a:extLst>
              <a:ext uri="{FF2B5EF4-FFF2-40B4-BE49-F238E27FC236}">
                <a16:creationId xmlns:a16="http://schemas.microsoft.com/office/drawing/2014/main" id="{40C92D75-B907-4F1F-B046-90580DF125FE}"/>
              </a:ext>
            </a:extLst>
          </p:cNvPr>
          <p:cNvSpPr/>
          <p:nvPr/>
        </p:nvSpPr>
        <p:spPr>
          <a:xfrm>
            <a:off x="3176287" y="679631"/>
            <a:ext cx="238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by + c = 0</a:t>
            </a:r>
            <a:r>
              <a:rPr lang="en-GB" sz="2400" dirty="0">
                <a:solidFill>
                  <a:srgbClr val="FF0000"/>
                </a:solidFill>
              </a:rPr>
              <a:t>. </a:t>
            </a:r>
            <a:endParaRPr lang="en-GB" sz="2800" dirty="0">
              <a:latin typeface="Stencil" panose="040409050D0802020404" pitchFamily="82" charset="0"/>
            </a:endParaRPr>
          </a:p>
        </p:txBody>
      </p:sp>
      <p:sp>
        <p:nvSpPr>
          <p:cNvPr id="59" name="Text Box 9">
            <a:extLst>
              <a:ext uri="{FF2B5EF4-FFF2-40B4-BE49-F238E27FC236}">
                <a16:creationId xmlns:a16="http://schemas.microsoft.com/office/drawing/2014/main" id="{15217DB7-9815-4D70-B0B3-D77B14CAF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1959" y="3785196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dirty="0">
                <a:solidFill>
                  <a:srgbClr val="0070C0"/>
                </a:solidFill>
                <a:latin typeface="Times New Roman" pitchFamily="18" charset="0"/>
              </a:rPr>
              <a:t>2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   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6F21FD4-2B2F-4439-B591-EA6D7D781E3C}"/>
              </a:ext>
            </a:extLst>
          </p:cNvPr>
          <p:cNvGrpSpPr/>
          <p:nvPr/>
        </p:nvGrpSpPr>
        <p:grpSpPr>
          <a:xfrm>
            <a:off x="5943155" y="3710640"/>
            <a:ext cx="296804" cy="661197"/>
            <a:chOff x="4722076" y="4987983"/>
            <a:chExt cx="326484" cy="661197"/>
          </a:xfrm>
        </p:grpSpPr>
        <p:sp>
          <p:nvSpPr>
            <p:cNvPr id="61" name="Text Box 18">
              <a:extLst>
                <a:ext uri="{FF2B5EF4-FFF2-40B4-BE49-F238E27FC236}">
                  <a16:creationId xmlns:a16="http://schemas.microsoft.com/office/drawing/2014/main" id="{8753EC95-282B-4276-BE83-FD1AEFC92F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1828" y="4987983"/>
              <a:ext cx="2763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b="1" dirty="0">
                  <a:solidFill>
                    <a:srgbClr val="00B050"/>
                  </a:solidFill>
                </a:rPr>
                <a:t>3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62" name="Line 19">
              <a:extLst>
                <a:ext uri="{FF2B5EF4-FFF2-40B4-BE49-F238E27FC236}">
                  <a16:creationId xmlns:a16="http://schemas.microsoft.com/office/drawing/2014/main" id="{2377AD5E-0C31-400B-A6A6-C0C5F97DA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2611" y="5330731"/>
              <a:ext cx="180000" cy="0"/>
            </a:xfrm>
            <a:prstGeom prst="line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b="1">
                <a:solidFill>
                  <a:srgbClr val="00B050"/>
                </a:solidFill>
              </a:endParaRPr>
            </a:p>
          </p:txBody>
        </p:sp>
        <p:sp>
          <p:nvSpPr>
            <p:cNvPr id="63" name="Text Box 20">
              <a:extLst>
                <a:ext uri="{FF2B5EF4-FFF2-40B4-BE49-F238E27FC236}">
                  <a16:creationId xmlns:a16="http://schemas.microsoft.com/office/drawing/2014/main" id="{44B900C4-27DE-4108-910A-8BD689EADA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2076" y="5279848"/>
              <a:ext cx="3264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>
                  <a:solidFill>
                    <a:srgbClr val="00B050"/>
                  </a:solidFill>
                </a:rPr>
                <a:t>4</a:t>
              </a:r>
              <a:endParaRPr lang="en-GB" altLang="en-US" sz="1800" b="1" baseline="-25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92D0FDC4-BD6C-4F12-960D-5F4A83B83D71}"/>
              </a:ext>
            </a:extLst>
          </p:cNvPr>
          <p:cNvSpPr/>
          <p:nvPr/>
        </p:nvSpPr>
        <p:spPr>
          <a:xfrm>
            <a:off x="1406837" y="389413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Substituting values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CA7DC38-8A10-4450-8B76-72DA6AD202EB}"/>
              </a:ext>
            </a:extLst>
          </p:cNvPr>
          <p:cNvSpPr/>
          <p:nvPr/>
        </p:nvSpPr>
        <p:spPr>
          <a:xfrm>
            <a:off x="1460282" y="4578613"/>
            <a:ext cx="3268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Eliminating the denominator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5E0F816-C4A6-439F-8210-26BA417E410B}"/>
              </a:ext>
            </a:extLst>
          </p:cNvPr>
          <p:cNvSpPr/>
          <p:nvPr/>
        </p:nvSpPr>
        <p:spPr>
          <a:xfrm>
            <a:off x="1460282" y="515422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0A0EDCB-3C10-4486-B985-FCD32B3186D9}"/>
              </a:ext>
            </a:extLst>
          </p:cNvPr>
          <p:cNvSpPr/>
          <p:nvPr/>
        </p:nvSpPr>
        <p:spPr>
          <a:xfrm>
            <a:off x="1460282" y="5718927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0</a:t>
            </a:r>
          </a:p>
        </p:txBody>
      </p:sp>
      <p:sp>
        <p:nvSpPr>
          <p:cNvPr id="69" name="Rectangle 68">
            <a:hlinkClick r:id="rId3"/>
            <a:extLst>
              <a:ext uri="{FF2B5EF4-FFF2-40B4-BE49-F238E27FC236}">
                <a16:creationId xmlns:a16="http://schemas.microsoft.com/office/drawing/2014/main" id="{C083D863-F5F8-4B87-91EB-199B8E4B9CF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>
            <a:hlinkClick r:id="rId3"/>
            <a:extLst>
              <a:ext uri="{FF2B5EF4-FFF2-40B4-BE49-F238E27FC236}">
                <a16:creationId xmlns:a16="http://schemas.microsoft.com/office/drawing/2014/main" id="{9DAD2770-C8F7-4E2E-8E14-F5544FE0661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8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1" grpId="0"/>
      <p:bldP spid="43" grpId="0"/>
      <p:bldP spid="44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33" grpId="0"/>
      <p:bldP spid="34" grpId="0"/>
      <p:bldP spid="39" grpId="0"/>
      <p:bldP spid="40" grpId="0"/>
      <p:bldP spid="42" grpId="0"/>
      <p:bldP spid="45" grpId="0"/>
      <p:bldP spid="59" grpId="0"/>
      <p:bldP spid="64" grpId="0"/>
      <p:bldP spid="65" grpId="0"/>
      <p:bldP spid="66" grpId="0"/>
      <p:bldP spid="6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456">
                <a:extLst>
                  <a:ext uri="{FF2B5EF4-FFF2-40B4-BE49-F238E27FC236}">
                    <a16:creationId xmlns:a16="http://schemas.microsoft.com/office/drawing/2014/main" id="{F636794A-97E5-49D1-ABCD-FE19691647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3568" y="1210650"/>
                <a:ext cx="8172908" cy="5711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200" dirty="0">
                    <a:latin typeface="Comic Sans MS" panose="030F0702030302020204" pitchFamily="66" charset="0"/>
                  </a:rPr>
                  <a:t>Write the equation </a:t>
                </a:r>
                <a:r>
                  <a:rPr lang="en-GB" altLang="en-US" sz="2200" i="1" dirty="0">
                    <a:cs typeface="Times New Roman" panose="02020603050405020304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alt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altLang="en-US" sz="2200" i="1" dirty="0">
                    <a:cs typeface="Times New Roman" panose="02020603050405020304" pitchFamily="18" charset="0"/>
                  </a:rPr>
                  <a:t>x + </a:t>
                </a:r>
                <a:r>
                  <a:rPr lang="en-GB" altLang="en-US" sz="2200" dirty="0">
                    <a:cs typeface="Times New Roman" panose="02020603050405020304" pitchFamily="18" charset="0"/>
                  </a:rPr>
                  <a:t>4 </a:t>
                </a:r>
                <a:r>
                  <a:rPr lang="en-GB" altLang="en-US" sz="2200" dirty="0">
                    <a:latin typeface="Comic Sans MS" panose="030F0702030302020204" pitchFamily="66" charset="0"/>
                  </a:rPr>
                  <a:t>in general form</a:t>
                </a:r>
              </a:p>
            </p:txBody>
          </p:sp>
        </mc:Choice>
        <mc:Fallback xmlns="">
          <p:sp>
            <p:nvSpPr>
              <p:cNvPr id="4" name="Text Box 456">
                <a:extLst>
                  <a:ext uri="{FF2B5EF4-FFF2-40B4-BE49-F238E27FC236}">
                    <a16:creationId xmlns:a16="http://schemas.microsoft.com/office/drawing/2014/main" id="{F636794A-97E5-49D1-ABCD-FE1969164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3568" y="1210650"/>
                <a:ext cx="8172908" cy="571118"/>
              </a:xfrm>
              <a:prstGeom prst="rect">
                <a:avLst/>
              </a:prstGeom>
              <a:blipFill>
                <a:blip r:embed="rId4"/>
                <a:stretch>
                  <a:fillRect l="-969" b="-86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456">
            <a:extLst>
              <a:ext uri="{FF2B5EF4-FFF2-40B4-BE49-F238E27FC236}">
                <a16:creationId xmlns:a16="http://schemas.microsoft.com/office/drawing/2014/main" id="{746F6A26-0D9A-4521-899D-8A99932B7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008" y="768025"/>
            <a:ext cx="2088232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b="1" dirty="0">
                <a:latin typeface="Comic Sans MS" panose="030F0702030302020204" pitchFamily="66" charset="0"/>
              </a:rPr>
              <a:t>Example 2.</a:t>
            </a:r>
            <a:endParaRPr lang="en-GB" altLang="en-US" sz="2200" b="1" dirty="0">
              <a:cs typeface="Times New Roman" panose="02020603050405020304" pitchFamily="18" charset="0"/>
            </a:endParaRPr>
          </a:p>
        </p:txBody>
      </p:sp>
      <p:sp>
        <p:nvSpPr>
          <p:cNvPr id="6" name="Text Box 456">
            <a:extLst>
              <a:ext uri="{FF2B5EF4-FFF2-40B4-BE49-F238E27FC236}">
                <a16:creationId xmlns:a16="http://schemas.microsoft.com/office/drawing/2014/main" id="{DC54EC14-76B9-43B2-BA07-959B0487B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2710081"/>
            <a:ext cx="730170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+</a:t>
            </a: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2</a:t>
            </a: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endParaRPr lang="en-GB" altLang="en-US" sz="22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 Box 456">
            <a:extLst>
              <a:ext uri="{FF2B5EF4-FFF2-40B4-BE49-F238E27FC236}">
                <a16:creationId xmlns:a16="http://schemas.microsoft.com/office/drawing/2014/main" id="{BFBAB98F-75C6-4BB5-90BE-4BB524AE2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1821278"/>
            <a:ext cx="2952328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(                     )5</a:t>
            </a:r>
          </a:p>
        </p:txBody>
      </p:sp>
      <p:sp>
        <p:nvSpPr>
          <p:cNvPr id="8" name="Text Box 456">
            <a:extLst>
              <a:ext uri="{FF2B5EF4-FFF2-40B4-BE49-F238E27FC236}">
                <a16:creationId xmlns:a16="http://schemas.microsoft.com/office/drawing/2014/main" id="{46DE2D7F-007E-4516-8BC5-FBD40C4CC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40" y="2368412"/>
            <a:ext cx="306893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Multiplying both sides by 5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0CA11A-41DA-4B5D-A5D2-05A70DAC4211}"/>
              </a:ext>
            </a:extLst>
          </p:cNvPr>
          <p:cNvSpPr txBox="1"/>
          <p:nvPr/>
        </p:nvSpPr>
        <p:spPr>
          <a:xfrm>
            <a:off x="179512" y="11663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Equation of a line, general form</a:t>
            </a:r>
            <a:endParaRPr lang="en-GB" sz="28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456">
            <a:extLst>
              <a:ext uri="{FF2B5EF4-FFF2-40B4-BE49-F238E27FC236}">
                <a16:creationId xmlns:a16="http://schemas.microsoft.com/office/drawing/2014/main" id="{9F7F7DC0-DC5D-4EF2-9889-399972DD3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4050666"/>
            <a:ext cx="8172908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Write the equation </a:t>
            </a:r>
            <a:r>
              <a:rPr lang="en-GB" altLang="en-US" sz="2200" dirty="0">
                <a:cs typeface="Times New Roman" panose="02020603050405020304" pitchFamily="18" charset="0"/>
              </a:rPr>
              <a:t>4</a:t>
            </a:r>
            <a:r>
              <a:rPr lang="en-GB" altLang="en-US" sz="2200" i="1" dirty="0">
                <a:cs typeface="Times New Roman" panose="02020603050405020304" pitchFamily="18" charset="0"/>
              </a:rPr>
              <a:t>x + </a:t>
            </a:r>
            <a:r>
              <a:rPr lang="en-GB" altLang="en-US" sz="2200" dirty="0">
                <a:cs typeface="Times New Roman" panose="02020603050405020304" pitchFamily="18" charset="0"/>
              </a:rPr>
              <a:t>3</a:t>
            </a:r>
            <a:r>
              <a:rPr lang="en-GB" altLang="en-US" sz="2200" i="1" dirty="0">
                <a:cs typeface="Times New Roman" panose="02020603050405020304" pitchFamily="18" charset="0"/>
              </a:rPr>
              <a:t>y = </a:t>
            </a:r>
            <a:r>
              <a:rPr lang="en-GB" altLang="en-US" sz="2200" dirty="0">
                <a:cs typeface="Times New Roman" panose="02020603050405020304" pitchFamily="18" charset="0"/>
              </a:rPr>
              <a:t>6</a:t>
            </a:r>
            <a:r>
              <a:rPr lang="en-GB" altLang="en-US" sz="2200" i="1" dirty="0">
                <a:cs typeface="Times New Roman" panose="02020603050405020304" pitchFamily="18" charset="0"/>
              </a:rPr>
              <a:t> </a:t>
            </a:r>
            <a:r>
              <a:rPr lang="en-GB" altLang="en-US" sz="2200" dirty="0">
                <a:latin typeface="Comic Sans MS" panose="030F0702030302020204" pitchFamily="66" charset="0"/>
              </a:rPr>
              <a:t>in gradient-intercept form</a:t>
            </a:r>
          </a:p>
        </p:txBody>
      </p:sp>
      <p:sp>
        <p:nvSpPr>
          <p:cNvPr id="13" name="Text Box 456">
            <a:extLst>
              <a:ext uri="{FF2B5EF4-FFF2-40B4-BE49-F238E27FC236}">
                <a16:creationId xmlns:a16="http://schemas.microsoft.com/office/drawing/2014/main" id="{1BC4969A-5B1A-49EA-BE29-FD3409613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40" y="3520769"/>
            <a:ext cx="2088232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b="1" dirty="0">
                <a:latin typeface="Comic Sans MS" panose="030F0702030302020204" pitchFamily="66" charset="0"/>
              </a:rPr>
              <a:t>Example 3.</a:t>
            </a:r>
            <a:endParaRPr lang="en-GB" altLang="en-US" sz="2200" b="1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456">
                <a:extLst>
                  <a:ext uri="{FF2B5EF4-FFF2-40B4-BE49-F238E27FC236}">
                    <a16:creationId xmlns:a16="http://schemas.microsoft.com/office/drawing/2014/main" id="{439270E5-66A7-4839-BBA5-590B72B433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39952" y="1772816"/>
                <a:ext cx="2088232" cy="5711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200" i="1" dirty="0">
                    <a:cs typeface="Times New Roman" panose="02020603050405020304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alt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altLang="en-US" sz="2200" i="1" dirty="0">
                    <a:cs typeface="Times New Roman" panose="02020603050405020304" pitchFamily="18" charset="0"/>
                  </a:rPr>
                  <a:t>x + </a:t>
                </a:r>
                <a:r>
                  <a:rPr lang="en-GB" altLang="en-US" sz="2200" dirty="0">
                    <a:cs typeface="Times New Roman" panose="02020603050405020304" pitchFamily="18" charset="0"/>
                  </a:rPr>
                  <a:t>4</a:t>
                </a:r>
                <a:endParaRPr lang="en-GB" altLang="en-US" sz="2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 Box 456">
                <a:extLst>
                  <a:ext uri="{FF2B5EF4-FFF2-40B4-BE49-F238E27FC236}">
                    <a16:creationId xmlns:a16="http://schemas.microsoft.com/office/drawing/2014/main" id="{439270E5-66A7-4839-BBA5-590B72B43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39952" y="1772816"/>
                <a:ext cx="2088232" cy="571118"/>
              </a:xfrm>
              <a:prstGeom prst="rect">
                <a:avLst/>
              </a:prstGeom>
              <a:blipFill>
                <a:blip r:embed="rId5"/>
                <a:stretch>
                  <a:fillRect l="-3790" b="-744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456">
                <a:extLst>
                  <a:ext uri="{FF2B5EF4-FFF2-40B4-BE49-F238E27FC236}">
                    <a16:creationId xmlns:a16="http://schemas.microsoft.com/office/drawing/2014/main" id="{A440AE48-3E76-44E2-BCAC-45EFF0C83B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5936" y="2348880"/>
                <a:ext cx="2088232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200" dirty="0">
                    <a:cs typeface="Times New Roman" panose="02020603050405020304" pitchFamily="18" charset="0"/>
                  </a:rPr>
                  <a:t>5</a:t>
                </a:r>
                <a:r>
                  <a:rPr lang="en-GB" altLang="en-US" sz="2200" i="1" dirty="0">
                    <a:cs typeface="Times New Roman" panose="02020603050405020304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alt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r>
                  <a:rPr lang="en-GB" altLang="en-US" sz="2200" i="1" dirty="0">
                    <a:cs typeface="Times New Roman" panose="02020603050405020304" pitchFamily="18" charset="0"/>
                  </a:rPr>
                  <a:t>x + </a:t>
                </a:r>
                <a:r>
                  <a:rPr lang="en-GB" altLang="en-US" sz="2200" dirty="0">
                    <a:cs typeface="Times New Roman" panose="02020603050405020304" pitchFamily="18" charset="0"/>
                  </a:rPr>
                  <a:t>20</a:t>
                </a:r>
                <a:endParaRPr lang="en-GB" altLang="en-US" sz="2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 Box 456">
                <a:extLst>
                  <a:ext uri="{FF2B5EF4-FFF2-40B4-BE49-F238E27FC236}">
                    <a16:creationId xmlns:a16="http://schemas.microsoft.com/office/drawing/2014/main" id="{A440AE48-3E76-44E2-BCAC-45EFF0C83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95936" y="2348880"/>
                <a:ext cx="2088232" cy="430887"/>
              </a:xfrm>
              <a:prstGeom prst="rect">
                <a:avLst/>
              </a:prstGeom>
              <a:blipFill>
                <a:blip r:embed="rId6"/>
                <a:stretch>
                  <a:fillRect l="-3801" t="-8451" b="-281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456">
            <a:extLst>
              <a:ext uri="{FF2B5EF4-FFF2-40B4-BE49-F238E27FC236}">
                <a16:creationId xmlns:a16="http://schemas.microsoft.com/office/drawing/2014/main" id="{E34DA333-503C-4EBB-92B8-D9D493497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28" y="3101932"/>
            <a:ext cx="306893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Adding 2</a:t>
            </a:r>
            <a:r>
              <a:rPr lang="en-GB" alt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 to both sides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456">
                <a:extLst>
                  <a:ext uri="{FF2B5EF4-FFF2-40B4-BE49-F238E27FC236}">
                    <a16:creationId xmlns:a16="http://schemas.microsoft.com/office/drawing/2014/main" id="{54CB25B0-627B-4458-BFE7-A5229D4E0C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23048" y="3042836"/>
                <a:ext cx="2088232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altLang="en-US" sz="2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GB" altLang="en-US" sz="2200" i="1" dirty="0"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US" alt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en-US" sz="22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</m:oMath>
                </a14:m>
                <a:r>
                  <a:rPr lang="en-GB" altLang="en-US" sz="2200" dirty="0">
                    <a:cs typeface="Times New Roman" panose="02020603050405020304" pitchFamily="18" charset="0"/>
                  </a:rPr>
                  <a:t> 5</a:t>
                </a:r>
                <a:r>
                  <a:rPr lang="en-GB" altLang="en-US" sz="2200" i="1" dirty="0">
                    <a:cs typeface="Times New Roman" panose="02020603050405020304" pitchFamily="18" charset="0"/>
                  </a:rPr>
                  <a:t>y = </a:t>
                </a:r>
                <a:r>
                  <a:rPr lang="en-GB" altLang="en-US" sz="2200" dirty="0">
                    <a:cs typeface="Times New Roman" panose="02020603050405020304" pitchFamily="18" charset="0"/>
                  </a:rPr>
                  <a:t>20</a:t>
                </a:r>
                <a:endParaRPr lang="en-GB" altLang="en-US" sz="2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 Box 456">
                <a:extLst>
                  <a:ext uri="{FF2B5EF4-FFF2-40B4-BE49-F238E27FC236}">
                    <a16:creationId xmlns:a16="http://schemas.microsoft.com/office/drawing/2014/main" id="{54CB25B0-627B-4458-BFE7-A5229D4E0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3048" y="3042836"/>
                <a:ext cx="2088232" cy="430887"/>
              </a:xfrm>
              <a:prstGeom prst="rect">
                <a:avLst/>
              </a:prstGeom>
              <a:blipFill>
                <a:blip r:embed="rId7"/>
                <a:stretch>
                  <a:fillRect l="-292" t="-9859" b="-281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456">
            <a:extLst>
              <a:ext uri="{FF2B5EF4-FFF2-40B4-BE49-F238E27FC236}">
                <a16:creationId xmlns:a16="http://schemas.microsoft.com/office/drawing/2014/main" id="{F284FF1A-1BDB-445E-8E03-A94AE8A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2959" y="2667886"/>
            <a:ext cx="730170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+</a:t>
            </a: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2</a:t>
            </a: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endParaRPr lang="en-GB" altLang="en-US" sz="22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Text Box 456">
            <a:extLst>
              <a:ext uri="{FF2B5EF4-FFF2-40B4-BE49-F238E27FC236}">
                <a16:creationId xmlns:a16="http://schemas.microsoft.com/office/drawing/2014/main" id="{58FD1B64-C6D1-409D-9860-BFEBB4F39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0185" y="4565117"/>
            <a:ext cx="1714500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cs typeface="Times New Roman" panose="02020603050405020304" pitchFamily="18" charset="0"/>
              </a:rPr>
              <a:t>4</a:t>
            </a:r>
            <a:r>
              <a:rPr lang="en-GB" altLang="en-US" sz="2200" i="1" dirty="0">
                <a:cs typeface="Times New Roman" panose="02020603050405020304" pitchFamily="18" charset="0"/>
              </a:rPr>
              <a:t>x + </a:t>
            </a:r>
            <a:r>
              <a:rPr lang="en-GB" altLang="en-US" sz="2200" dirty="0">
                <a:cs typeface="Times New Roman" panose="02020603050405020304" pitchFamily="18" charset="0"/>
              </a:rPr>
              <a:t>3</a:t>
            </a:r>
            <a:r>
              <a:rPr lang="en-GB" altLang="en-US" sz="2200" i="1" dirty="0">
                <a:cs typeface="Times New Roman" panose="02020603050405020304" pitchFamily="18" charset="0"/>
              </a:rPr>
              <a:t>y = </a:t>
            </a:r>
            <a:r>
              <a:rPr lang="en-GB" altLang="en-US" sz="2200" dirty="0">
                <a:cs typeface="Times New Roman" panose="02020603050405020304" pitchFamily="18" charset="0"/>
              </a:rPr>
              <a:t>6</a:t>
            </a: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20" name="Text Box 456">
            <a:extLst>
              <a:ext uri="{FF2B5EF4-FFF2-40B4-BE49-F238E27FC236}">
                <a16:creationId xmlns:a16="http://schemas.microsoft.com/office/drawing/2014/main" id="{E12B34AA-1A7C-4590-96EC-2DBD9BD84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40" y="5067762"/>
            <a:ext cx="356439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Subtracting 4</a:t>
            </a:r>
            <a:r>
              <a:rPr lang="en-GB" alt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 from both sides </a:t>
            </a:r>
          </a:p>
        </p:txBody>
      </p:sp>
      <p:sp>
        <p:nvSpPr>
          <p:cNvPr id="21" name="Text Box 456">
            <a:extLst>
              <a:ext uri="{FF2B5EF4-FFF2-40B4-BE49-F238E27FC236}">
                <a16:creationId xmlns:a16="http://schemas.microsoft.com/office/drawing/2014/main" id="{9FAD9294-2D01-4F82-B1C7-4CFCD1010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4885247"/>
            <a:ext cx="936104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 –</a:t>
            </a: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4</a:t>
            </a: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endParaRPr lang="en-GB" altLang="en-US" sz="22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3" name="Text Box 456">
            <a:extLst>
              <a:ext uri="{FF2B5EF4-FFF2-40B4-BE49-F238E27FC236}">
                <a16:creationId xmlns:a16="http://schemas.microsoft.com/office/drawing/2014/main" id="{25070175-810F-4882-BB47-419003CCD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4048" y="4885247"/>
            <a:ext cx="936104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 –</a:t>
            </a: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4</a:t>
            </a: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endParaRPr lang="en-GB" altLang="en-US" sz="22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456">
                <a:extLst>
                  <a:ext uri="{FF2B5EF4-FFF2-40B4-BE49-F238E27FC236}">
                    <a16:creationId xmlns:a16="http://schemas.microsoft.com/office/drawing/2014/main" id="{4B6BD68A-7211-4D67-8CB1-72BF639161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0161" y="5311734"/>
                <a:ext cx="2088232" cy="430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200" dirty="0">
                    <a:cs typeface="Times New Roman" panose="02020603050405020304" pitchFamily="18" charset="0"/>
                  </a:rPr>
                  <a:t>3</a:t>
                </a:r>
                <a:r>
                  <a:rPr lang="en-GB" altLang="en-US" sz="2200" i="1" dirty="0">
                    <a:cs typeface="Times New Roman" panose="02020603050405020304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alt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</m:t>
                    </m:r>
                  </m:oMath>
                </a14:m>
                <a:r>
                  <a:rPr lang="en-GB" altLang="en-US" sz="2200" i="1" dirty="0">
                    <a:cs typeface="Times New Roman" panose="02020603050405020304" pitchFamily="18" charset="0"/>
                  </a:rPr>
                  <a:t>x + </a:t>
                </a:r>
                <a:r>
                  <a:rPr lang="en-GB" altLang="en-US" sz="2200" dirty="0">
                    <a:cs typeface="Times New Roman" panose="02020603050405020304" pitchFamily="18" charset="0"/>
                  </a:rPr>
                  <a:t>6</a:t>
                </a:r>
                <a:endParaRPr lang="en-GB" altLang="en-US" sz="2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 Box 456">
                <a:extLst>
                  <a:ext uri="{FF2B5EF4-FFF2-40B4-BE49-F238E27FC236}">
                    <a16:creationId xmlns:a16="http://schemas.microsoft.com/office/drawing/2014/main" id="{4B6BD68A-7211-4D67-8CB1-72BF63916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0161" y="5311734"/>
                <a:ext cx="2088232" cy="430887"/>
              </a:xfrm>
              <a:prstGeom prst="rect">
                <a:avLst/>
              </a:prstGeom>
              <a:blipFill>
                <a:blip r:embed="rId8"/>
                <a:stretch>
                  <a:fillRect l="-3801" t="-8451" b="-281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456">
            <a:extLst>
              <a:ext uri="{FF2B5EF4-FFF2-40B4-BE49-F238E27FC236}">
                <a16:creationId xmlns:a16="http://schemas.microsoft.com/office/drawing/2014/main" id="{E29878AD-4C78-4384-9291-F2E4DDD49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540" y="6055119"/>
            <a:ext cx="3068938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solidFill>
                  <a:srgbClr val="FF6600"/>
                </a:solidFill>
                <a:latin typeface="+mn-lt"/>
                <a:cs typeface="Times New Roman" panose="02020603050405020304" pitchFamily="18" charset="0"/>
              </a:rPr>
              <a:t>Dividing both sides by 3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456">
                <a:extLst>
                  <a:ext uri="{FF2B5EF4-FFF2-40B4-BE49-F238E27FC236}">
                    <a16:creationId xmlns:a16="http://schemas.microsoft.com/office/drawing/2014/main" id="{822CBB33-527E-4582-9CA5-D9C61A18B4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40569" y="5954226"/>
                <a:ext cx="2088232" cy="5711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200" i="1" dirty="0">
                    <a:cs typeface="Times New Roman" panose="02020603050405020304" pitchFamily="18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altLang="en-US" sz="2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sz="22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sz="22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altLang="en-US" sz="2200" i="1" dirty="0">
                    <a:cs typeface="Times New Roman" panose="02020603050405020304" pitchFamily="18" charset="0"/>
                  </a:rPr>
                  <a:t>x + </a:t>
                </a:r>
                <a:r>
                  <a:rPr lang="en-GB" altLang="en-US" sz="2200" dirty="0">
                    <a:cs typeface="Times New Roman" panose="02020603050405020304" pitchFamily="18" charset="0"/>
                  </a:rPr>
                  <a:t>2</a:t>
                </a:r>
                <a:endParaRPr lang="en-GB" altLang="en-US" sz="2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 Box 456">
                <a:extLst>
                  <a:ext uri="{FF2B5EF4-FFF2-40B4-BE49-F238E27FC236}">
                    <a16:creationId xmlns:a16="http://schemas.microsoft.com/office/drawing/2014/main" id="{822CBB33-527E-4582-9CA5-D9C61A18B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0569" y="5954226"/>
                <a:ext cx="2088232" cy="571118"/>
              </a:xfrm>
              <a:prstGeom prst="rect">
                <a:avLst/>
              </a:prstGeom>
              <a:blipFill>
                <a:blip r:embed="rId9"/>
                <a:stretch>
                  <a:fillRect l="-3790" b="-860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456">
            <a:extLst>
              <a:ext uri="{FF2B5EF4-FFF2-40B4-BE49-F238E27FC236}">
                <a16:creationId xmlns:a16="http://schemas.microsoft.com/office/drawing/2014/main" id="{A0E4AD11-6230-4321-B1ED-AF563278E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090" y="5664154"/>
            <a:ext cx="673986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 Box 456">
            <a:extLst>
              <a:ext uri="{FF2B5EF4-FFF2-40B4-BE49-F238E27FC236}">
                <a16:creationId xmlns:a16="http://schemas.microsoft.com/office/drawing/2014/main" id="{EC8ED530-B3CD-431A-976A-6864FAF87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7324" y="5664154"/>
            <a:ext cx="673986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i="1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GB" altLang="en-US" sz="2200" dirty="0">
                <a:solidFill>
                  <a:srgbClr val="00B0F0"/>
                </a:solidFill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B95E97F-65CE-4132-A8B1-A1CC88A86E58}"/>
              </a:ext>
            </a:extLst>
          </p:cNvPr>
          <p:cNvCxnSpPr/>
          <p:nvPr/>
        </p:nvCxnSpPr>
        <p:spPr>
          <a:xfrm>
            <a:off x="5256076" y="5674951"/>
            <a:ext cx="1127892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6F1DED2-C219-4F37-BB4A-733970AC117B}"/>
              </a:ext>
            </a:extLst>
          </p:cNvPr>
          <p:cNvCxnSpPr/>
          <p:nvPr/>
        </p:nvCxnSpPr>
        <p:spPr>
          <a:xfrm>
            <a:off x="4640569" y="5675321"/>
            <a:ext cx="36576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39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8182" y="210886"/>
            <a:ext cx="8229600" cy="420656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38955" y="1013827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coordinates </a:t>
            </a:r>
            <a:r>
              <a:rPr lang="en-GB" sz="2400" b="1" i="1" dirty="0"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+mn-lt"/>
              </a:rPr>
              <a:t> and </a:t>
            </a:r>
            <a:r>
              <a:rPr lang="en-GB" b="1" i="1" dirty="0">
                <a:cs typeface="Times New Roman" panose="02020603050405020304" pitchFamily="18" charset="0"/>
              </a:rPr>
              <a:t>y</a:t>
            </a:r>
            <a:r>
              <a:rPr lang="en-GB" sz="2400" dirty="0">
                <a:latin typeface="+mn-lt"/>
              </a:rPr>
              <a:t> of any point on a line are linked by an equation, called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equation of the line</a:t>
            </a:r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508830" y="3030051"/>
            <a:ext cx="8299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a point Q lies on a line L then the coordinates of Q satisfy the equation of L</a:t>
            </a:r>
          </a:p>
        </p:txBody>
      </p:sp>
      <p:sp>
        <p:nvSpPr>
          <p:cNvPr id="736261" name="Text Box 5"/>
          <p:cNvSpPr txBox="1">
            <a:spLocks noChangeArrowheads="1"/>
          </p:cNvSpPr>
          <p:nvPr/>
        </p:nvSpPr>
        <p:spPr bwMode="auto">
          <a:xfrm>
            <a:off x="522002" y="4470211"/>
            <a:ext cx="84247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If the coordinates of any point Q satisfy the equation of a line L, then the point Q lies on L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905" y="2319263"/>
            <a:ext cx="27368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This means that:</a:t>
            </a:r>
          </a:p>
        </p:txBody>
      </p:sp>
      <p:sp>
        <p:nvSpPr>
          <p:cNvPr id="7" name="Rectangle 6">
            <a:hlinkClick r:id="rId4"/>
            <a:extLst>
              <a:ext uri="{FF2B5EF4-FFF2-40B4-BE49-F238E27FC236}">
                <a16:creationId xmlns:a16="http://schemas.microsoft.com/office/drawing/2014/main" id="{73EE3933-7B84-4E87-9DDD-43D38ED8D56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4"/>
            <a:extLst>
              <a:ext uri="{FF2B5EF4-FFF2-40B4-BE49-F238E27FC236}">
                <a16:creationId xmlns:a16="http://schemas.microsoft.com/office/drawing/2014/main" id="{C77C0124-F9A5-4B53-BB63-54E58740002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0" grpId="0"/>
      <p:bldP spid="736261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6119" y="231031"/>
            <a:ext cx="8229600" cy="420656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equation of a straight line</a:t>
            </a:r>
          </a:p>
        </p:txBody>
      </p:sp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1460881" y="1379010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Gradient-intercept form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97679" y="726299"/>
            <a:ext cx="8288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a line can be written in different forms: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1460881" y="2210906"/>
            <a:ext cx="34666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General form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D674DBDB-6785-4F87-8E18-9257FFB2D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882" y="3042802"/>
            <a:ext cx="43520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400" b="1" dirty="0">
                <a:latin typeface="+mn-lt"/>
              </a:rPr>
              <a:t>Point-gradient form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A15A72C5-ECA9-4645-8ABD-98C0ACABF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76" y="3957669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A straight line can be defined by: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DD45B886-1901-43CA-AF74-750359264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101" y="4980611"/>
            <a:ext cx="7407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one point on the line and the gradient of the line</a:t>
            </a:r>
          </a:p>
        </p:txBody>
      </p:sp>
      <p:sp>
        <p:nvSpPr>
          <p:cNvPr id="22" name="Text Box 5">
            <a:extLst>
              <a:ext uri="{FF2B5EF4-FFF2-40B4-BE49-F238E27FC236}">
                <a16:creationId xmlns:a16="http://schemas.microsoft.com/office/drawing/2014/main" id="{5E1F2029-D426-4896-A607-56057A714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5556675"/>
            <a:ext cx="35205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two points on the line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01D75D8F-E20C-43D8-8A9C-D96CC043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779" y="4475761"/>
            <a:ext cx="6795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Tx/>
              <a:buBlip>
                <a:blip r:embed="rId3"/>
              </a:buBlip>
            </a:pPr>
            <a:r>
              <a:rPr lang="en-GB" sz="2400" dirty="0">
                <a:latin typeface="+mn-lt"/>
              </a:rPr>
              <a:t>the y-intercept and the gradient of the line</a:t>
            </a:r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AA3BFAC6-842A-4EC4-A1F5-FEA081FAC04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4"/>
            <a:extLst>
              <a:ext uri="{FF2B5EF4-FFF2-40B4-BE49-F238E27FC236}">
                <a16:creationId xmlns:a16="http://schemas.microsoft.com/office/drawing/2014/main" id="{4245CFB1-AB36-4D16-A056-60781A48C5B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8" grpId="0"/>
      <p:bldP spid="19" grpId="0"/>
      <p:bldP spid="12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6119" y="136525"/>
            <a:ext cx="8229600" cy="979396"/>
          </a:xfrm>
        </p:spPr>
        <p:txBody>
          <a:bodyPr>
            <a:noAutofit/>
          </a:bodyPr>
          <a:lstStyle/>
          <a:p>
            <a:pPr eaLnBrk="1" hangingPunct="1"/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173447" y="1421366"/>
            <a:ext cx="7077075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The equation of a straight line can be written in the form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 </a:t>
            </a:r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latin typeface="Times New Roman" pitchFamily="18" charset="0"/>
              </a:rPr>
              <a:t>,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where</a:t>
            </a:r>
          </a:p>
          <a:p>
            <a:pPr marL="266700" indent="-266700">
              <a:buBlip>
                <a:blip r:embed="rId3"/>
              </a:buBlip>
            </a:pPr>
            <a:r>
              <a:rPr lang="en-GB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gradient</a:t>
            </a:r>
          </a:p>
          <a:p>
            <a:pPr marL="266700" indent="-266700">
              <a:buBlip>
                <a:blip r:embed="rId3"/>
              </a:buBlip>
            </a:pPr>
            <a:r>
              <a:rPr lang="en-GB" sz="24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+mn-lt"/>
              </a:rPr>
              <a:t>is the </a:t>
            </a:r>
            <a:r>
              <a:rPr lang="en-GB" sz="2400" b="1" dirty="0">
                <a:solidFill>
                  <a:srgbClr val="FF6600"/>
                </a:solidFill>
                <a:latin typeface="+mn-lt"/>
              </a:rPr>
              <a:t>y-intercept</a:t>
            </a:r>
          </a:p>
        </p:txBody>
      </p:sp>
      <p:sp>
        <p:nvSpPr>
          <p:cNvPr id="4" name="Rectangle 3"/>
          <p:cNvSpPr/>
          <p:nvPr/>
        </p:nvSpPr>
        <p:spPr>
          <a:xfrm>
            <a:off x="427508" y="338949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+ </a:t>
            </a:r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r>
              <a:rPr lang="en-GB" sz="2400" i="1" dirty="0">
                <a:latin typeface="Times New Roman" pitchFamily="18" charset="0"/>
              </a:rPr>
              <a:t>,</a:t>
            </a:r>
            <a:r>
              <a:rPr lang="en-GB" sz="2400" dirty="0"/>
              <a:t> </a:t>
            </a:r>
            <a:r>
              <a:rPr lang="en-GB" sz="2400" dirty="0">
                <a:latin typeface="+mn-lt"/>
              </a:rPr>
              <a:t>is the </a:t>
            </a:r>
            <a:r>
              <a:rPr lang="en-GB" sz="2400" b="1" dirty="0">
                <a:latin typeface="+mn-lt"/>
              </a:rPr>
              <a:t>gradient-intercept form </a:t>
            </a:r>
            <a:r>
              <a:rPr lang="en-GB" sz="2400" dirty="0">
                <a:latin typeface="+mn-lt"/>
              </a:rPr>
              <a:t>of the straight line equation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EBBC16C-3D39-4544-BFAC-19B7F62DCCE3}"/>
              </a:ext>
            </a:extLst>
          </p:cNvPr>
          <p:cNvSpPr/>
          <p:nvPr/>
        </p:nvSpPr>
        <p:spPr>
          <a:xfrm>
            <a:off x="457200" y="4295889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To write the equation in this form we just need to know: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096835-789B-4FD7-9D5C-2593DF815EC9}"/>
              </a:ext>
            </a:extLst>
          </p:cNvPr>
          <p:cNvSpPr/>
          <p:nvPr/>
        </p:nvSpPr>
        <p:spPr>
          <a:xfrm>
            <a:off x="2082798" y="489526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endParaRPr lang="en-GB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099A96-E9D8-49FC-A671-7E6ECF505839}"/>
              </a:ext>
            </a:extLst>
          </p:cNvPr>
          <p:cNvSpPr/>
          <p:nvPr/>
        </p:nvSpPr>
        <p:spPr>
          <a:xfrm>
            <a:off x="2590800" y="4932475"/>
            <a:ext cx="1994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b="1" dirty="0">
                <a:latin typeface="+mn-lt"/>
              </a:rPr>
              <a:t>gradient</a:t>
            </a:r>
            <a:endParaRPr lang="en-GB" sz="2400" dirty="0">
              <a:latin typeface="+mn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A2D60A-6618-41C9-8A65-C8B68DBFF1E8}"/>
              </a:ext>
            </a:extLst>
          </p:cNvPr>
          <p:cNvSpPr/>
          <p:nvPr/>
        </p:nvSpPr>
        <p:spPr>
          <a:xfrm>
            <a:off x="2069541" y="5544175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endParaRPr lang="en-GB" sz="2400" dirty="0">
              <a:solidFill>
                <a:srgbClr val="0000CC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D57AE6-2315-48B8-B6C8-2FFC4F13B767}"/>
              </a:ext>
            </a:extLst>
          </p:cNvPr>
          <p:cNvSpPr/>
          <p:nvPr/>
        </p:nvSpPr>
        <p:spPr>
          <a:xfrm>
            <a:off x="2577543" y="5581384"/>
            <a:ext cx="2475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the </a:t>
            </a:r>
            <a:r>
              <a:rPr lang="en-GB" sz="2400" b="1" dirty="0">
                <a:latin typeface="+mn-lt"/>
              </a:rPr>
              <a:t>y-intercept</a:t>
            </a:r>
            <a:endParaRPr lang="en-GB" sz="2400" dirty="0">
              <a:latin typeface="+mn-lt"/>
            </a:endParaRPr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FB6F3EEC-7098-4493-A44B-D4DA09F6976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4"/>
            <a:extLst>
              <a:ext uri="{FF2B5EF4-FFF2-40B4-BE49-F238E27FC236}">
                <a16:creationId xmlns:a16="http://schemas.microsoft.com/office/drawing/2014/main" id="{364E4406-ADE8-4097-A8AA-E1951B432B4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4" grpId="0"/>
      <p:bldP spid="16" grpId="0"/>
      <p:bldP spid="2" grpId="0"/>
      <p:bldP spid="3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0"/>
          <p:cNvGrpSpPr>
            <a:grpSpLocks/>
          </p:cNvGrpSpPr>
          <p:nvPr/>
        </p:nvGrpSpPr>
        <p:grpSpPr bwMode="auto">
          <a:xfrm>
            <a:off x="174625" y="469108"/>
            <a:ext cx="8664575" cy="6102350"/>
            <a:chOff x="122" y="288"/>
            <a:chExt cx="5458" cy="3844"/>
          </a:xfrm>
        </p:grpSpPr>
        <p:grpSp>
          <p:nvGrpSpPr>
            <p:cNvPr id="6159" name="Group 459"/>
            <p:cNvGrpSpPr>
              <a:grpSpLocks/>
            </p:cNvGrpSpPr>
            <p:nvPr/>
          </p:nvGrpSpPr>
          <p:grpSpPr bwMode="auto">
            <a:xfrm>
              <a:off x="122" y="288"/>
              <a:ext cx="5458" cy="3844"/>
              <a:chOff x="122" y="288"/>
              <a:chExt cx="5458" cy="3844"/>
            </a:xfrm>
          </p:grpSpPr>
          <p:grpSp>
            <p:nvGrpSpPr>
              <p:cNvPr id="6161" name="Group 6"/>
              <p:cNvGrpSpPr>
                <a:grpSpLocks/>
              </p:cNvGrpSpPr>
              <p:nvPr/>
            </p:nvGrpSpPr>
            <p:grpSpPr bwMode="auto">
              <a:xfrm>
                <a:off x="2016" y="288"/>
                <a:ext cx="3564" cy="3558"/>
                <a:chOff x="1064" y="316"/>
                <a:chExt cx="3564" cy="3558"/>
              </a:xfrm>
            </p:grpSpPr>
            <p:grpSp>
              <p:nvGrpSpPr>
                <p:cNvPr id="6166" name="Group 7"/>
                <p:cNvGrpSpPr>
                  <a:grpSpLocks/>
                </p:cNvGrpSpPr>
                <p:nvPr/>
              </p:nvGrpSpPr>
              <p:grpSpPr bwMode="auto">
                <a:xfrm>
                  <a:off x="1244" y="616"/>
                  <a:ext cx="3140" cy="3140"/>
                  <a:chOff x="1244" y="616"/>
                  <a:chExt cx="3140" cy="3140"/>
                </a:xfrm>
              </p:grpSpPr>
              <p:grpSp>
                <p:nvGrpSpPr>
                  <p:cNvPr id="6211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1244" y="616"/>
                    <a:ext cx="3140" cy="3140"/>
                    <a:chOff x="773" y="1401"/>
                    <a:chExt cx="3140" cy="3140"/>
                  </a:xfrm>
                </p:grpSpPr>
                <p:sp>
                  <p:nvSpPr>
                    <p:cNvPr id="6214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5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6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7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8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19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0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1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2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3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4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5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6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7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8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2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0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1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40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4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5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3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0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1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2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3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4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5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6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7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8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49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0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1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2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3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55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4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5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6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7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8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59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0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1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2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3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4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6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7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8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6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0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1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2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3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71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4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79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0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1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2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3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4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5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6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7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8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89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0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1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2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3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187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4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5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6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7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8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299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0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1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2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3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4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5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6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7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8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09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0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1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2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3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02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4" name="Rectangle 1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5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6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7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8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19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0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1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2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3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4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5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6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7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8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29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0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1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2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3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18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4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5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6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7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8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39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0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1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2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3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4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5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6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7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8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49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0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1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2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3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34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4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5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6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7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8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59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0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1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2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3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4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5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6" name="Rectangl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7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8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69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0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1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2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3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50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4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5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6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7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8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79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0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1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2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3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4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5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6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7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8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89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0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1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2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3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65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4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5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6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7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8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399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0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1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2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3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4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5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6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7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8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09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0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1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2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3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81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4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5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6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7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8" name="Rectangle 2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19" name="Rectangle 2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0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1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2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3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4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5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6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7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8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29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0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1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2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3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2971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4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5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6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7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8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39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0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1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2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3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4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5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6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7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8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49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0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1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2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3" name="Rectangl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128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4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5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6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7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8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59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0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1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2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3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4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5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6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7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8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69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0" name="Rectangle 2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1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2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3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285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4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5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6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7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8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79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0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1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2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3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4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5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6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7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8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89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0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1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2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3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442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4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5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6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7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8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499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0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1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2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3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4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5" name="Rectangle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6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7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8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09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0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1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2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3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599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4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5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6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7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8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19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0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1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2" name="Rectangle 3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3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4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5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6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7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8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29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0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1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2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3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756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4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5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6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7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8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39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0" name="Rectangl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1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2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3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4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5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6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7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8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49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0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1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2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3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3913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4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5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6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7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8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59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0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1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2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3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4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5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6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7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8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69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0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1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2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3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4070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4" name="Rectangle 3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5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6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7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8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79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0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1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2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3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4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5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6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7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8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89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0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1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2" name="Rectangle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3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4227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4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01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5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58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6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15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7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8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3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599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0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0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7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1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4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2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29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3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6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4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1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5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28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6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5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7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42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8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43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09" name="Rectangle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00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0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57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1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14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2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99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  <p:sp>
                  <p:nvSpPr>
                    <p:cNvPr id="6613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756" y="4384"/>
                      <a:ext cx="157" cy="157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/>
                      <a:endParaRPr lang="en-US"/>
                    </a:p>
                  </p:txBody>
                </p:sp>
              </p:grpSp>
              <p:sp>
                <p:nvSpPr>
                  <p:cNvPr id="6212" name="Line 409"/>
                  <p:cNvSpPr>
                    <a:spLocks noChangeShapeType="1"/>
                  </p:cNvSpPr>
                  <p:nvPr/>
                </p:nvSpPr>
                <p:spPr bwMode="auto">
                  <a:xfrm>
                    <a:off x="2814" y="616"/>
                    <a:ext cx="0" cy="31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13" name="Line 410"/>
                  <p:cNvSpPr>
                    <a:spLocks noChangeShapeType="1"/>
                  </p:cNvSpPr>
                  <p:nvPr/>
                </p:nvSpPr>
                <p:spPr bwMode="auto">
                  <a:xfrm>
                    <a:off x="1244" y="2186"/>
                    <a:ext cx="3140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sp>
              <p:nvSpPr>
                <p:cNvPr id="6167" name="Text Box 411"/>
                <p:cNvSpPr txBox="1">
                  <a:spLocks noChangeArrowheads="1"/>
                </p:cNvSpPr>
                <p:nvPr/>
              </p:nvSpPr>
              <p:spPr bwMode="auto">
                <a:xfrm>
                  <a:off x="2696" y="2212"/>
                  <a:ext cx="116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endParaRPr lang="en-US"/>
                </a:p>
              </p:txBody>
            </p:sp>
            <p:sp>
              <p:nvSpPr>
                <p:cNvPr id="6168" name="Text Box 412"/>
                <p:cNvSpPr txBox="1">
                  <a:spLocks noChangeArrowheads="1"/>
                </p:cNvSpPr>
                <p:nvPr/>
              </p:nvSpPr>
              <p:spPr bwMode="auto">
                <a:xfrm>
                  <a:off x="2691" y="2160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0</a:t>
                  </a:r>
                </a:p>
              </p:txBody>
            </p:sp>
            <p:sp>
              <p:nvSpPr>
                <p:cNvPr id="6169" name="Text Box 413"/>
                <p:cNvSpPr txBox="1">
                  <a:spLocks noChangeArrowheads="1"/>
                </p:cNvSpPr>
                <p:nvPr/>
              </p:nvSpPr>
              <p:spPr bwMode="auto">
                <a:xfrm>
                  <a:off x="2860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  <p:sp>
              <p:nvSpPr>
                <p:cNvPr id="6170" name="Text Box 414"/>
                <p:cNvSpPr txBox="1">
                  <a:spLocks noChangeArrowheads="1"/>
                </p:cNvSpPr>
                <p:nvPr/>
              </p:nvSpPr>
              <p:spPr bwMode="auto">
                <a:xfrm>
                  <a:off x="3012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  <p:sp>
              <p:nvSpPr>
                <p:cNvPr id="6171" name="Text Box 415"/>
                <p:cNvSpPr txBox="1">
                  <a:spLocks noChangeArrowheads="1"/>
                </p:cNvSpPr>
                <p:nvPr/>
              </p:nvSpPr>
              <p:spPr bwMode="auto">
                <a:xfrm>
                  <a:off x="3172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  <p:sp>
              <p:nvSpPr>
                <p:cNvPr id="6172" name="Text Box 416"/>
                <p:cNvSpPr txBox="1">
                  <a:spLocks noChangeArrowheads="1"/>
                </p:cNvSpPr>
                <p:nvPr/>
              </p:nvSpPr>
              <p:spPr bwMode="auto">
                <a:xfrm>
                  <a:off x="3316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4</a:t>
                  </a:r>
                </a:p>
              </p:txBody>
            </p:sp>
            <p:sp>
              <p:nvSpPr>
                <p:cNvPr id="6173" name="Text Box 417"/>
                <p:cNvSpPr txBox="1">
                  <a:spLocks noChangeArrowheads="1"/>
                </p:cNvSpPr>
                <p:nvPr/>
              </p:nvSpPr>
              <p:spPr bwMode="auto">
                <a:xfrm>
                  <a:off x="3468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5</a:t>
                  </a:r>
                </a:p>
              </p:txBody>
            </p:sp>
            <p:sp>
              <p:nvSpPr>
                <p:cNvPr id="6174" name="Text Box 418"/>
                <p:cNvSpPr txBox="1">
                  <a:spLocks noChangeArrowheads="1"/>
                </p:cNvSpPr>
                <p:nvPr/>
              </p:nvSpPr>
              <p:spPr bwMode="auto">
                <a:xfrm>
                  <a:off x="3636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6</a:t>
                  </a:r>
                </a:p>
              </p:txBody>
            </p:sp>
            <p:sp>
              <p:nvSpPr>
                <p:cNvPr id="6175" name="Text Box 419"/>
                <p:cNvSpPr txBox="1">
                  <a:spLocks noChangeArrowheads="1"/>
                </p:cNvSpPr>
                <p:nvPr/>
              </p:nvSpPr>
              <p:spPr bwMode="auto">
                <a:xfrm>
                  <a:off x="3788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7</a:t>
                  </a:r>
                </a:p>
              </p:txBody>
            </p:sp>
            <p:sp>
              <p:nvSpPr>
                <p:cNvPr id="6176" name="Text Box 420"/>
                <p:cNvSpPr txBox="1">
                  <a:spLocks noChangeArrowheads="1"/>
                </p:cNvSpPr>
                <p:nvPr/>
              </p:nvSpPr>
              <p:spPr bwMode="auto">
                <a:xfrm>
                  <a:off x="3936" y="217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8</a:t>
                  </a:r>
                </a:p>
              </p:txBody>
            </p:sp>
            <p:sp>
              <p:nvSpPr>
                <p:cNvPr id="6177" name="Text Box 421"/>
                <p:cNvSpPr txBox="1">
                  <a:spLocks noChangeArrowheads="1"/>
                </p:cNvSpPr>
                <p:nvPr/>
              </p:nvSpPr>
              <p:spPr bwMode="auto">
                <a:xfrm>
                  <a:off x="4096" y="216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9</a:t>
                  </a:r>
                </a:p>
              </p:txBody>
            </p:sp>
            <p:sp>
              <p:nvSpPr>
                <p:cNvPr id="6178" name="Text Box 422"/>
                <p:cNvSpPr txBox="1">
                  <a:spLocks noChangeArrowheads="1"/>
                </p:cNvSpPr>
                <p:nvPr/>
              </p:nvSpPr>
              <p:spPr bwMode="auto">
                <a:xfrm>
                  <a:off x="4236" y="2168"/>
                  <a:ext cx="228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10</a:t>
                  </a:r>
                </a:p>
              </p:txBody>
            </p:sp>
            <p:sp>
              <p:nvSpPr>
                <p:cNvPr id="6179" name="Text Box 423"/>
                <p:cNvSpPr txBox="1">
                  <a:spLocks noChangeArrowheads="1"/>
                </p:cNvSpPr>
                <p:nvPr/>
              </p:nvSpPr>
              <p:spPr bwMode="auto">
                <a:xfrm>
                  <a:off x="1240" y="2172"/>
                  <a:ext cx="22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-9</a:t>
                  </a:r>
                </a:p>
              </p:txBody>
            </p:sp>
            <p:sp>
              <p:nvSpPr>
                <p:cNvPr id="6180" name="Text Box 424"/>
                <p:cNvSpPr txBox="1">
                  <a:spLocks noChangeArrowheads="1"/>
                </p:cNvSpPr>
                <p:nvPr/>
              </p:nvSpPr>
              <p:spPr bwMode="auto">
                <a:xfrm>
                  <a:off x="1408" y="2172"/>
                  <a:ext cx="216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-8</a:t>
                  </a:r>
                </a:p>
              </p:txBody>
            </p:sp>
            <p:sp>
              <p:nvSpPr>
                <p:cNvPr id="6181" name="Text Box 425"/>
                <p:cNvSpPr txBox="1">
                  <a:spLocks noChangeArrowheads="1"/>
                </p:cNvSpPr>
                <p:nvPr/>
              </p:nvSpPr>
              <p:spPr bwMode="auto">
                <a:xfrm>
                  <a:off x="1560" y="2176"/>
                  <a:ext cx="200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-7</a:t>
                  </a:r>
                </a:p>
              </p:txBody>
            </p:sp>
            <p:sp>
              <p:nvSpPr>
                <p:cNvPr id="6182" name="Text Box 426"/>
                <p:cNvSpPr txBox="1">
                  <a:spLocks noChangeArrowheads="1"/>
                </p:cNvSpPr>
                <p:nvPr/>
              </p:nvSpPr>
              <p:spPr bwMode="auto">
                <a:xfrm>
                  <a:off x="1724" y="2172"/>
                  <a:ext cx="228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-6</a:t>
                  </a:r>
                </a:p>
              </p:txBody>
            </p:sp>
            <p:sp>
              <p:nvSpPr>
                <p:cNvPr id="6183" name="Text Box 427"/>
                <p:cNvSpPr txBox="1">
                  <a:spLocks noChangeArrowheads="1"/>
                </p:cNvSpPr>
                <p:nvPr/>
              </p:nvSpPr>
              <p:spPr bwMode="auto">
                <a:xfrm>
                  <a:off x="1868" y="2176"/>
                  <a:ext cx="236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-5</a:t>
                  </a:r>
                </a:p>
              </p:txBody>
            </p:sp>
            <p:sp>
              <p:nvSpPr>
                <p:cNvPr id="6184" name="Text Box 428"/>
                <p:cNvSpPr txBox="1">
                  <a:spLocks noChangeArrowheads="1"/>
                </p:cNvSpPr>
                <p:nvPr/>
              </p:nvSpPr>
              <p:spPr bwMode="auto">
                <a:xfrm>
                  <a:off x="2032" y="2172"/>
                  <a:ext cx="228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-4</a:t>
                  </a:r>
                </a:p>
              </p:txBody>
            </p:sp>
            <p:sp>
              <p:nvSpPr>
                <p:cNvPr id="6185" name="Text Box 429"/>
                <p:cNvSpPr txBox="1">
                  <a:spLocks noChangeArrowheads="1"/>
                </p:cNvSpPr>
                <p:nvPr/>
              </p:nvSpPr>
              <p:spPr bwMode="auto">
                <a:xfrm>
                  <a:off x="2188" y="2172"/>
                  <a:ext cx="240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-3</a:t>
                  </a:r>
                </a:p>
              </p:txBody>
            </p:sp>
            <p:sp>
              <p:nvSpPr>
                <p:cNvPr id="6186" name="Text Box 430"/>
                <p:cNvSpPr txBox="1">
                  <a:spLocks noChangeArrowheads="1"/>
                </p:cNvSpPr>
                <p:nvPr/>
              </p:nvSpPr>
              <p:spPr bwMode="auto">
                <a:xfrm>
                  <a:off x="2344" y="2172"/>
                  <a:ext cx="2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-2</a:t>
                  </a:r>
                </a:p>
              </p:txBody>
            </p:sp>
            <p:sp>
              <p:nvSpPr>
                <p:cNvPr id="6187" name="Text Box 431"/>
                <p:cNvSpPr txBox="1">
                  <a:spLocks noChangeArrowheads="1"/>
                </p:cNvSpPr>
                <p:nvPr/>
              </p:nvSpPr>
              <p:spPr bwMode="auto">
                <a:xfrm>
                  <a:off x="2520" y="2176"/>
                  <a:ext cx="23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</a:t>
                  </a:r>
                </a:p>
              </p:txBody>
            </p:sp>
            <p:sp>
              <p:nvSpPr>
                <p:cNvPr id="6188" name="Text Box 432"/>
                <p:cNvSpPr txBox="1">
                  <a:spLocks noChangeArrowheads="1"/>
                </p:cNvSpPr>
                <p:nvPr/>
              </p:nvSpPr>
              <p:spPr bwMode="auto">
                <a:xfrm>
                  <a:off x="1064" y="2168"/>
                  <a:ext cx="24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-10</a:t>
                  </a:r>
                </a:p>
              </p:txBody>
            </p:sp>
            <p:sp>
              <p:nvSpPr>
                <p:cNvPr id="6189" name="Text Box 433"/>
                <p:cNvSpPr txBox="1">
                  <a:spLocks noChangeArrowheads="1"/>
                </p:cNvSpPr>
                <p:nvPr/>
              </p:nvSpPr>
              <p:spPr bwMode="auto">
                <a:xfrm>
                  <a:off x="4424" y="2068"/>
                  <a:ext cx="2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2000">
                      <a:latin typeface="Comic Sans MS" panose="030F0702030302020204" pitchFamily="66" charset="0"/>
                    </a:rPr>
                    <a:t>x</a:t>
                  </a:r>
                </a:p>
              </p:txBody>
            </p:sp>
            <p:sp>
              <p:nvSpPr>
                <p:cNvPr id="6190" name="Text Box 434"/>
                <p:cNvSpPr txBox="1">
                  <a:spLocks noChangeArrowheads="1"/>
                </p:cNvSpPr>
                <p:nvPr/>
              </p:nvSpPr>
              <p:spPr bwMode="auto">
                <a:xfrm>
                  <a:off x="2732" y="316"/>
                  <a:ext cx="204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2000">
                      <a:latin typeface="Comic Sans MS" panose="030F0702030302020204" pitchFamily="66" charset="0"/>
                    </a:rPr>
                    <a:t>y</a:t>
                  </a:r>
                </a:p>
              </p:txBody>
            </p:sp>
            <p:sp>
              <p:nvSpPr>
                <p:cNvPr id="6191" name="Text Box 435"/>
                <p:cNvSpPr txBox="1">
                  <a:spLocks noChangeArrowheads="1"/>
                </p:cNvSpPr>
                <p:nvPr/>
              </p:nvSpPr>
              <p:spPr bwMode="auto">
                <a:xfrm>
                  <a:off x="2697" y="199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</a:t>
                  </a:r>
                </a:p>
              </p:txBody>
            </p:sp>
            <p:sp>
              <p:nvSpPr>
                <p:cNvPr id="6192" name="Text Box 436"/>
                <p:cNvSpPr txBox="1">
                  <a:spLocks noChangeArrowheads="1"/>
                </p:cNvSpPr>
                <p:nvPr/>
              </p:nvSpPr>
              <p:spPr bwMode="auto">
                <a:xfrm>
                  <a:off x="2685" y="184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2</a:t>
                  </a:r>
                </a:p>
              </p:txBody>
            </p:sp>
            <p:sp>
              <p:nvSpPr>
                <p:cNvPr id="6193" name="Text Box 437"/>
                <p:cNvSpPr txBox="1">
                  <a:spLocks noChangeArrowheads="1"/>
                </p:cNvSpPr>
                <p:nvPr/>
              </p:nvSpPr>
              <p:spPr bwMode="auto">
                <a:xfrm>
                  <a:off x="2691" y="1689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3</a:t>
                  </a:r>
                </a:p>
              </p:txBody>
            </p:sp>
            <p:sp>
              <p:nvSpPr>
                <p:cNvPr id="6194" name="Text Box 438"/>
                <p:cNvSpPr txBox="1">
                  <a:spLocks noChangeArrowheads="1"/>
                </p:cNvSpPr>
                <p:nvPr/>
              </p:nvSpPr>
              <p:spPr bwMode="auto">
                <a:xfrm>
                  <a:off x="2685" y="1530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4</a:t>
                  </a:r>
                </a:p>
              </p:txBody>
            </p:sp>
            <p:sp>
              <p:nvSpPr>
                <p:cNvPr id="6195" name="Text Box 439"/>
                <p:cNvSpPr txBox="1">
                  <a:spLocks noChangeArrowheads="1"/>
                </p:cNvSpPr>
                <p:nvPr/>
              </p:nvSpPr>
              <p:spPr bwMode="auto">
                <a:xfrm>
                  <a:off x="2685" y="1365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5</a:t>
                  </a:r>
                </a:p>
              </p:txBody>
            </p:sp>
            <p:sp>
              <p:nvSpPr>
                <p:cNvPr id="6196" name="Text Box 440"/>
                <p:cNvSpPr txBox="1">
                  <a:spLocks noChangeArrowheads="1"/>
                </p:cNvSpPr>
                <p:nvPr/>
              </p:nvSpPr>
              <p:spPr bwMode="auto">
                <a:xfrm>
                  <a:off x="2688" y="1212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6</a:t>
                  </a:r>
                </a:p>
              </p:txBody>
            </p:sp>
            <p:sp>
              <p:nvSpPr>
                <p:cNvPr id="6197" name="Text Box 441"/>
                <p:cNvSpPr txBox="1">
                  <a:spLocks noChangeArrowheads="1"/>
                </p:cNvSpPr>
                <p:nvPr/>
              </p:nvSpPr>
              <p:spPr bwMode="auto">
                <a:xfrm>
                  <a:off x="2685" y="1056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7</a:t>
                  </a:r>
                </a:p>
              </p:txBody>
            </p:sp>
            <p:sp>
              <p:nvSpPr>
                <p:cNvPr id="6198" name="Text Box 442"/>
                <p:cNvSpPr txBox="1">
                  <a:spLocks noChangeArrowheads="1"/>
                </p:cNvSpPr>
                <p:nvPr/>
              </p:nvSpPr>
              <p:spPr bwMode="auto">
                <a:xfrm>
                  <a:off x="2688" y="900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8</a:t>
                  </a:r>
                </a:p>
              </p:txBody>
            </p:sp>
            <p:sp>
              <p:nvSpPr>
                <p:cNvPr id="6199" name="Text Box 443"/>
                <p:cNvSpPr txBox="1">
                  <a:spLocks noChangeArrowheads="1"/>
                </p:cNvSpPr>
                <p:nvPr/>
              </p:nvSpPr>
              <p:spPr bwMode="auto">
                <a:xfrm>
                  <a:off x="2685" y="738"/>
                  <a:ext cx="184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9</a:t>
                  </a:r>
                </a:p>
              </p:txBody>
            </p:sp>
            <p:sp>
              <p:nvSpPr>
                <p:cNvPr id="6200" name="Text Box 444"/>
                <p:cNvSpPr txBox="1">
                  <a:spLocks noChangeArrowheads="1"/>
                </p:cNvSpPr>
                <p:nvPr/>
              </p:nvSpPr>
              <p:spPr bwMode="auto">
                <a:xfrm>
                  <a:off x="2664" y="579"/>
                  <a:ext cx="23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10</a:t>
                  </a:r>
                </a:p>
              </p:txBody>
            </p:sp>
            <p:sp>
              <p:nvSpPr>
                <p:cNvPr id="6201" name="Text Box 445"/>
                <p:cNvSpPr txBox="1">
                  <a:spLocks noChangeArrowheads="1"/>
                </p:cNvSpPr>
                <p:nvPr/>
              </p:nvSpPr>
              <p:spPr bwMode="auto">
                <a:xfrm>
                  <a:off x="2676" y="2304"/>
                  <a:ext cx="20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</a:t>
                  </a:r>
                </a:p>
              </p:txBody>
            </p:sp>
            <p:sp>
              <p:nvSpPr>
                <p:cNvPr id="6202" name="Text Box 446"/>
                <p:cNvSpPr txBox="1">
                  <a:spLocks noChangeArrowheads="1"/>
                </p:cNvSpPr>
                <p:nvPr/>
              </p:nvSpPr>
              <p:spPr bwMode="auto">
                <a:xfrm>
                  <a:off x="2664" y="2469"/>
                  <a:ext cx="20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-2</a:t>
                  </a:r>
                </a:p>
              </p:txBody>
            </p:sp>
            <p:sp>
              <p:nvSpPr>
                <p:cNvPr id="6203" name="Text Box 447"/>
                <p:cNvSpPr txBox="1">
                  <a:spLocks noChangeArrowheads="1"/>
                </p:cNvSpPr>
                <p:nvPr/>
              </p:nvSpPr>
              <p:spPr bwMode="auto">
                <a:xfrm>
                  <a:off x="2658" y="2622"/>
                  <a:ext cx="205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-3</a:t>
                  </a:r>
                </a:p>
              </p:txBody>
            </p:sp>
            <p:sp>
              <p:nvSpPr>
                <p:cNvPr id="6204" name="Text Box 448"/>
                <p:cNvSpPr txBox="1">
                  <a:spLocks noChangeArrowheads="1"/>
                </p:cNvSpPr>
                <p:nvPr/>
              </p:nvSpPr>
              <p:spPr bwMode="auto">
                <a:xfrm>
                  <a:off x="2655" y="2781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-4</a:t>
                  </a:r>
                </a:p>
              </p:txBody>
            </p:sp>
            <p:sp>
              <p:nvSpPr>
                <p:cNvPr id="6205" name="Text Box 449"/>
                <p:cNvSpPr txBox="1">
                  <a:spLocks noChangeArrowheads="1"/>
                </p:cNvSpPr>
                <p:nvPr/>
              </p:nvSpPr>
              <p:spPr bwMode="auto">
                <a:xfrm>
                  <a:off x="2655" y="2946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-5</a:t>
                  </a:r>
                </a:p>
              </p:txBody>
            </p:sp>
            <p:sp>
              <p:nvSpPr>
                <p:cNvPr id="6206" name="Text Box 450"/>
                <p:cNvSpPr txBox="1">
                  <a:spLocks noChangeArrowheads="1"/>
                </p:cNvSpPr>
                <p:nvPr/>
              </p:nvSpPr>
              <p:spPr bwMode="auto">
                <a:xfrm>
                  <a:off x="2655" y="3093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-6</a:t>
                  </a:r>
                </a:p>
              </p:txBody>
            </p:sp>
            <p:sp>
              <p:nvSpPr>
                <p:cNvPr id="6207" name="Text Box 451"/>
                <p:cNvSpPr txBox="1">
                  <a:spLocks noChangeArrowheads="1"/>
                </p:cNvSpPr>
                <p:nvPr/>
              </p:nvSpPr>
              <p:spPr bwMode="auto">
                <a:xfrm>
                  <a:off x="2658" y="3249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-7</a:t>
                  </a:r>
                </a:p>
              </p:txBody>
            </p:sp>
            <p:sp>
              <p:nvSpPr>
                <p:cNvPr id="6208" name="Text Box 452"/>
                <p:cNvSpPr txBox="1">
                  <a:spLocks noChangeArrowheads="1"/>
                </p:cNvSpPr>
                <p:nvPr/>
              </p:nvSpPr>
              <p:spPr bwMode="auto">
                <a:xfrm>
                  <a:off x="2652" y="3411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-8</a:t>
                  </a:r>
                </a:p>
              </p:txBody>
            </p:sp>
            <p:sp>
              <p:nvSpPr>
                <p:cNvPr id="6209" name="Text Box 453"/>
                <p:cNvSpPr txBox="1">
                  <a:spLocks noChangeArrowheads="1"/>
                </p:cNvSpPr>
                <p:nvPr/>
              </p:nvSpPr>
              <p:spPr bwMode="auto">
                <a:xfrm>
                  <a:off x="2661" y="3564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-9</a:t>
                  </a:r>
                </a:p>
              </p:txBody>
            </p:sp>
            <p:sp>
              <p:nvSpPr>
                <p:cNvPr id="6210" name="Text Box 454"/>
                <p:cNvSpPr txBox="1">
                  <a:spLocks noChangeArrowheads="1"/>
                </p:cNvSpPr>
                <p:nvPr/>
              </p:nvSpPr>
              <p:spPr bwMode="auto">
                <a:xfrm>
                  <a:off x="2631" y="3720"/>
                  <a:ext cx="241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GB" sz="1000">
                      <a:latin typeface="Comic Sans MS" panose="030F0702030302020204" pitchFamily="66" charset="0"/>
                    </a:rPr>
                    <a:t>-10</a:t>
                  </a:r>
                </a:p>
              </p:txBody>
            </p:sp>
          </p:grpSp>
          <p:grpSp>
            <p:nvGrpSpPr>
              <p:cNvPr id="6162" name="Group 458"/>
              <p:cNvGrpSpPr>
                <a:grpSpLocks/>
              </p:cNvGrpSpPr>
              <p:nvPr/>
            </p:nvGrpSpPr>
            <p:grpSpPr bwMode="auto">
              <a:xfrm>
                <a:off x="122" y="842"/>
                <a:ext cx="4950" cy="3290"/>
                <a:chOff x="122" y="842"/>
                <a:chExt cx="4950" cy="3290"/>
              </a:xfrm>
            </p:grpSpPr>
            <p:sp>
              <p:nvSpPr>
                <p:cNvPr id="6164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122" y="3880"/>
                  <a:ext cx="4950" cy="252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20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m</a:t>
                  </a:r>
                  <a:r>
                    <a:rPr lang="en-GB" sz="2000" b="1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 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gives the </a:t>
                  </a:r>
                  <a:r>
                    <a:rPr lang="en-GB" sz="20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gradient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 of the line and </a:t>
                  </a:r>
                  <a:r>
                    <a:rPr lang="en-GB" sz="2000" b="1" dirty="0">
                      <a:solidFill>
                        <a:srgbClr val="0000CC"/>
                      </a:solidFill>
                      <a:latin typeface="Comic Sans MS" panose="030F0702030302020204" pitchFamily="66" charset="0"/>
                    </a:rPr>
                    <a:t>c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 gives the </a:t>
                  </a:r>
                  <a:r>
                    <a:rPr lang="en-GB" sz="2000" b="1" dirty="0">
                      <a:solidFill>
                        <a:srgbClr val="0000CC"/>
                      </a:solidFill>
                      <a:latin typeface="Comic Sans MS" panose="030F0702030302020204" pitchFamily="66" charset="0"/>
                    </a:rPr>
                    <a:t>y intercept</a:t>
                  </a:r>
                  <a:r>
                    <a:rPr lang="en-GB" sz="2000" dirty="0">
                      <a:latin typeface="Comic Sans MS" panose="030F0702030302020204" pitchFamily="66" charset="0"/>
                    </a:rPr>
                    <a:t>.</a:t>
                  </a:r>
                </a:p>
              </p:txBody>
            </p:sp>
            <p:sp>
              <p:nvSpPr>
                <p:cNvPr id="6165" name="Text Box 456"/>
                <p:cNvSpPr txBox="1">
                  <a:spLocks noChangeArrowheads="1"/>
                </p:cNvSpPr>
                <p:nvPr/>
              </p:nvSpPr>
              <p:spPr bwMode="auto">
                <a:xfrm>
                  <a:off x="162" y="842"/>
                  <a:ext cx="1868" cy="989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r>
                    <a:rPr lang="en-GB" dirty="0">
                      <a:latin typeface="Comic Sans MS" panose="030F0702030302020204" pitchFamily="66" charset="0"/>
                    </a:rPr>
                    <a:t>Write the equation of this straight line in the form </a:t>
                  </a:r>
                </a:p>
                <a:p>
                  <a:pPr eaLnBrk="1" hangingPunct="1"/>
                  <a:r>
                    <a:rPr lang="en-GB" dirty="0">
                      <a:latin typeface="Comic Sans MS" panose="030F0702030302020204" pitchFamily="66" charset="0"/>
                    </a:rPr>
                    <a:t>y = </a:t>
                  </a:r>
                  <a:r>
                    <a:rPr lang="en-GB" b="1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m</a:t>
                  </a:r>
                  <a:r>
                    <a:rPr lang="en-GB" dirty="0">
                      <a:latin typeface="Comic Sans MS" panose="030F0702030302020204" pitchFamily="66" charset="0"/>
                    </a:rPr>
                    <a:t>x + </a:t>
                  </a:r>
                  <a:r>
                    <a:rPr lang="en-GB" b="1" dirty="0">
                      <a:solidFill>
                        <a:schemeClr val="accent2"/>
                      </a:solidFill>
                      <a:latin typeface="Comic Sans MS" panose="030F0702030302020204" pitchFamily="66" charset="0"/>
                    </a:rPr>
                    <a:t>c</a:t>
                  </a:r>
                </a:p>
              </p:txBody>
            </p:sp>
          </p:grpSp>
        </p:grpSp>
        <p:sp>
          <p:nvSpPr>
            <p:cNvPr id="6158" name="Line 479"/>
            <p:cNvSpPr>
              <a:spLocks noChangeShapeType="1"/>
            </p:cNvSpPr>
            <p:nvPr/>
          </p:nvSpPr>
          <p:spPr bwMode="auto">
            <a:xfrm>
              <a:off x="5024" y="592"/>
              <a:ext cx="0" cy="3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505" name="Text Box 457"/>
          <p:cNvSpPr txBox="1">
            <a:spLocks noChangeArrowheads="1"/>
          </p:cNvSpPr>
          <p:nvPr/>
        </p:nvSpPr>
        <p:spPr bwMode="auto">
          <a:xfrm>
            <a:off x="251424" y="2982119"/>
            <a:ext cx="2819400" cy="11874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 gradient is defined as the </a:t>
            </a:r>
            <a:r>
              <a:rPr lang="en-GB" b="1" dirty="0">
                <a:solidFill>
                  <a:srgbClr val="FF5050"/>
                </a:solidFill>
                <a:latin typeface="Comic Sans MS" panose="030F0702030302020204" pitchFamily="66" charset="0"/>
              </a:rPr>
              <a:t>rise/run</a:t>
            </a:r>
          </a:p>
        </p:txBody>
      </p:sp>
      <p:sp>
        <p:nvSpPr>
          <p:cNvPr id="2508" name="Line 460"/>
          <p:cNvSpPr>
            <a:spLocks noChangeShapeType="1"/>
          </p:cNvSpPr>
          <p:nvPr/>
        </p:nvSpPr>
        <p:spPr bwMode="auto">
          <a:xfrm flipV="1">
            <a:off x="4524375" y="942975"/>
            <a:ext cx="2314575" cy="464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14" name="Line 466"/>
          <p:cNvSpPr>
            <a:spLocks noChangeShapeType="1"/>
          </p:cNvSpPr>
          <p:nvPr/>
        </p:nvSpPr>
        <p:spPr bwMode="auto">
          <a:xfrm>
            <a:off x="6459118" y="1196977"/>
            <a:ext cx="3175" cy="492125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17" name="Line 469"/>
          <p:cNvSpPr>
            <a:spLocks noChangeShapeType="1"/>
          </p:cNvSpPr>
          <p:nvPr/>
        </p:nvSpPr>
        <p:spPr bwMode="auto">
          <a:xfrm flipV="1">
            <a:off x="6446838" y="1193405"/>
            <a:ext cx="282575" cy="3175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18" name="Text Box 470"/>
          <p:cNvSpPr txBox="1">
            <a:spLocks noChangeArrowheads="1"/>
          </p:cNvSpPr>
          <p:nvPr/>
        </p:nvSpPr>
        <p:spPr bwMode="auto">
          <a:xfrm>
            <a:off x="5372101" y="1181894"/>
            <a:ext cx="1196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2519" name="Text Box 471"/>
          <p:cNvSpPr txBox="1">
            <a:spLocks noChangeArrowheads="1"/>
          </p:cNvSpPr>
          <p:nvPr/>
        </p:nvSpPr>
        <p:spPr bwMode="auto">
          <a:xfrm>
            <a:off x="6071395" y="864791"/>
            <a:ext cx="1133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run = 1</a:t>
            </a:r>
          </a:p>
        </p:txBody>
      </p:sp>
      <p:grpSp>
        <p:nvGrpSpPr>
          <p:cNvPr id="9" name="Group 482"/>
          <p:cNvGrpSpPr>
            <a:grpSpLocks/>
          </p:cNvGrpSpPr>
          <p:nvPr/>
        </p:nvGrpSpPr>
        <p:grpSpPr bwMode="auto">
          <a:xfrm>
            <a:off x="6032500" y="2678114"/>
            <a:ext cx="2476500" cy="862013"/>
            <a:chOff x="3800" y="1687"/>
            <a:chExt cx="1560" cy="543"/>
          </a:xfrm>
        </p:grpSpPr>
        <p:sp>
          <p:nvSpPr>
            <p:cNvPr id="6155" name="Line 473"/>
            <p:cNvSpPr>
              <a:spLocks noChangeShapeType="1"/>
            </p:cNvSpPr>
            <p:nvPr/>
          </p:nvSpPr>
          <p:spPr bwMode="auto">
            <a:xfrm flipH="1" flipV="1">
              <a:off x="3800" y="1720"/>
              <a:ext cx="351" cy="144"/>
            </a:xfrm>
            <a:prstGeom prst="line">
              <a:avLst/>
            </a:prstGeom>
            <a:noFill/>
            <a:ln w="28575">
              <a:solidFill>
                <a:srgbClr val="FF5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Text Box 474"/>
            <p:cNvSpPr txBox="1">
              <a:spLocks noChangeArrowheads="1"/>
            </p:cNvSpPr>
            <p:nvPr/>
          </p:nvSpPr>
          <p:spPr bwMode="auto">
            <a:xfrm>
              <a:off x="4092" y="1687"/>
              <a:ext cx="1268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dirty="0">
                  <a:solidFill>
                    <a:srgbClr val="0000CC"/>
                  </a:solidFill>
                  <a:latin typeface="Comic Sans MS" panose="030F0702030302020204" pitchFamily="66" charset="0"/>
                </a:rPr>
                <a:t>y intercept = 3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 dirty="0">
                  <a:solidFill>
                    <a:srgbClr val="0000CC"/>
                  </a:solidFill>
                  <a:latin typeface="Comic Sans MS" panose="030F0702030302020204" pitchFamily="66" charset="0"/>
                </a:rPr>
                <a:t>(0, 3)</a:t>
              </a:r>
            </a:p>
          </p:txBody>
        </p:sp>
      </p:grpSp>
      <p:sp>
        <p:nvSpPr>
          <p:cNvPr id="468" name="Rectangle 2">
            <a:extLst>
              <a:ext uri="{FF2B5EF4-FFF2-40B4-BE49-F238E27FC236}">
                <a16:creationId xmlns:a16="http://schemas.microsoft.com/office/drawing/2014/main" id="{815F5626-6668-421E-8301-E9B8003EEBCD}"/>
              </a:ext>
            </a:extLst>
          </p:cNvPr>
          <p:cNvSpPr txBox="1">
            <a:spLocks noChangeArrowheads="1"/>
          </p:cNvSpPr>
          <p:nvPr/>
        </p:nvSpPr>
        <p:spPr>
          <a:xfrm>
            <a:off x="256119" y="136525"/>
            <a:ext cx="8229600" cy="9793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3FB871BB-B567-4C97-9884-BADE0F7F6BF4}"/>
              </a:ext>
            </a:extLst>
          </p:cNvPr>
          <p:cNvSpPr/>
          <p:nvPr/>
        </p:nvSpPr>
        <p:spPr>
          <a:xfrm>
            <a:off x="480392" y="4254398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m</a:t>
            </a:r>
            <a:endParaRPr lang="en-GB" sz="2400" dirty="0"/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62013210-6E14-447B-849B-B58243467082}"/>
              </a:ext>
            </a:extLst>
          </p:cNvPr>
          <p:cNvSpPr/>
          <p:nvPr/>
        </p:nvSpPr>
        <p:spPr>
          <a:xfrm>
            <a:off x="480392" y="474778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00CC"/>
                </a:solidFill>
                <a:latin typeface="Times New Roman" pitchFamily="18" charset="0"/>
              </a:rPr>
              <a:t>c</a:t>
            </a:r>
            <a:endParaRPr lang="en-GB" sz="2400" dirty="0">
              <a:solidFill>
                <a:srgbClr val="0000CC"/>
              </a:solidFill>
            </a:endParaRPr>
          </a:p>
        </p:txBody>
      </p:sp>
      <p:sp>
        <p:nvSpPr>
          <p:cNvPr id="471" name="Rectangle 470">
            <a:extLst>
              <a:ext uri="{FF2B5EF4-FFF2-40B4-BE49-F238E27FC236}">
                <a16:creationId xmlns:a16="http://schemas.microsoft.com/office/drawing/2014/main" id="{F874C69F-787C-47A6-9E8C-D08876D7880D}"/>
              </a:ext>
            </a:extLst>
          </p:cNvPr>
          <p:cNvSpPr/>
          <p:nvPr/>
        </p:nvSpPr>
        <p:spPr>
          <a:xfrm>
            <a:off x="920376" y="4254398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2</a:t>
            </a:r>
          </a:p>
        </p:txBody>
      </p:sp>
      <p:sp>
        <p:nvSpPr>
          <p:cNvPr id="472" name="Rectangle 471">
            <a:extLst>
              <a:ext uri="{FF2B5EF4-FFF2-40B4-BE49-F238E27FC236}">
                <a16:creationId xmlns:a16="http://schemas.microsoft.com/office/drawing/2014/main" id="{B023E3C8-CB3F-4B8B-9EA4-5E5B062DC91C}"/>
              </a:ext>
            </a:extLst>
          </p:cNvPr>
          <p:cNvSpPr/>
          <p:nvPr/>
        </p:nvSpPr>
        <p:spPr>
          <a:xfrm>
            <a:off x="906525" y="4769000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= 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E41DDC-DFD4-42B5-B08C-535E0E323C7E}"/>
              </a:ext>
            </a:extLst>
          </p:cNvPr>
          <p:cNvSpPr/>
          <p:nvPr/>
        </p:nvSpPr>
        <p:spPr>
          <a:xfrm>
            <a:off x="322628" y="5645430"/>
            <a:ext cx="1489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GB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F319A7-B319-451C-99B7-D9D0EB404651}"/>
              </a:ext>
            </a:extLst>
          </p:cNvPr>
          <p:cNvSpPr/>
          <p:nvPr/>
        </p:nvSpPr>
        <p:spPr>
          <a:xfrm>
            <a:off x="187013" y="5184925"/>
            <a:ext cx="21242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The equation </a:t>
            </a:r>
            <a:endParaRPr lang="en-GB" sz="2400" dirty="0"/>
          </a:p>
        </p:txBody>
      </p:sp>
      <p:sp>
        <p:nvSpPr>
          <p:cNvPr id="473" name="Rectangle 472">
            <a:hlinkClick r:id="rId2"/>
            <a:extLst>
              <a:ext uri="{FF2B5EF4-FFF2-40B4-BE49-F238E27FC236}">
                <a16:creationId xmlns:a16="http://schemas.microsoft.com/office/drawing/2014/main" id="{20411666-3A07-4B7E-BC8A-90646BC1C93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FCD22468-CB9F-4974-B8BD-6D2D1A2C441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5" grpId="0" animBg="1" autoUpdateAnimBg="0"/>
      <p:bldP spid="2508" grpId="0" animBg="1"/>
      <p:bldP spid="2514" grpId="0" animBg="1"/>
      <p:bldP spid="2517" grpId="0" animBg="1"/>
      <p:bldP spid="2518" grpId="0" autoUpdateAnimBg="0"/>
      <p:bldP spid="2519" grpId="0" autoUpdateAnimBg="0"/>
      <p:bldP spid="469" grpId="0"/>
      <p:bldP spid="470" grpId="0"/>
      <p:bldP spid="471" grpId="0"/>
      <p:bldP spid="47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457200" y="3058259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Using </a:t>
            </a:r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mx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c</a:t>
            </a:r>
            <a:endParaRPr lang="en-GB" sz="2400" dirty="0"/>
          </a:p>
        </p:txBody>
      </p:sp>
      <p:graphicFrame>
        <p:nvGraphicFramePr>
          <p:cNvPr id="736267" name="Object 11"/>
          <p:cNvGraphicFramePr>
            <a:graphicFrameLocks noChangeAspect="1"/>
          </p:cNvGraphicFramePr>
          <p:nvPr/>
        </p:nvGraphicFramePr>
        <p:xfrm>
          <a:off x="4069224" y="4747682"/>
          <a:ext cx="1358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58310" imgH="723586" progId="">
                  <p:embed/>
                </p:oleObj>
              </mc:Choice>
              <mc:Fallback>
                <p:oleObj name="Equation" r:id="rId3" imgW="1358310" imgH="723586" progId="">
                  <p:embed/>
                  <p:pic>
                    <p:nvPicPr>
                      <p:cNvPr id="7362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9224" y="4747682"/>
                        <a:ext cx="1358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832381" y="1989617"/>
            <a:ext cx="7077075" cy="850900"/>
            <a:chOff x="651" y="2483"/>
            <a:chExt cx="4458" cy="536"/>
          </a:xfrm>
        </p:grpSpPr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651" y="2483"/>
              <a:ext cx="4458" cy="53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2400" dirty="0">
                  <a:latin typeface="+mn-lt"/>
                </a:rPr>
                <a:t>A line passes through the point (0, –4) and has a gradient of   . What is the equation of the line?</a:t>
              </a:r>
            </a:p>
          </p:txBody>
        </p:sp>
        <p:graphicFrame>
          <p:nvGraphicFramePr>
            <p:cNvPr id="10243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2095868"/>
                </p:ext>
              </p:extLst>
            </p:nvPr>
          </p:nvGraphicFramePr>
          <p:xfrm>
            <a:off x="1951" y="2744"/>
            <a:ext cx="16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90417" imgH="380835" progId="">
                    <p:embed/>
                  </p:oleObj>
                </mc:Choice>
                <mc:Fallback>
                  <p:oleObj name="Equation" r:id="rId5" imgW="190417" imgH="380835" progId="">
                    <p:embed/>
                    <p:pic>
                      <p:nvPicPr>
                        <p:cNvPr id="10243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1" y="2744"/>
                          <a:ext cx="16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Rectangle 3"/>
          <p:cNvSpPr/>
          <p:nvPr/>
        </p:nvSpPr>
        <p:spPr>
          <a:xfrm>
            <a:off x="875509" y="5240750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c</a:t>
            </a:r>
            <a:r>
              <a:rPr lang="en-GB" sz="2400" dirty="0"/>
              <a:t> = –4 </a:t>
            </a:r>
          </a:p>
        </p:txBody>
      </p:sp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921002" y="4607017"/>
          <a:ext cx="723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23586" imgH="380835" progId="">
                  <p:embed/>
                </p:oleObj>
              </mc:Choice>
              <mc:Fallback>
                <p:oleObj name="Equation" r:id="rId7" imgW="723586" imgH="380835" progId="">
                  <p:embed/>
                  <p:pic>
                    <p:nvPicPr>
                      <p:cNvPr id="1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002" y="4607017"/>
                        <a:ext cx="7239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3851315"/>
            <a:ext cx="59959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can write the equation of the line as</a:t>
            </a:r>
          </a:p>
        </p:txBody>
      </p:sp>
      <p:sp>
        <p:nvSpPr>
          <p:cNvPr id="6" name="Rectangle 5"/>
          <p:cNvSpPr/>
          <p:nvPr/>
        </p:nvSpPr>
        <p:spPr>
          <a:xfrm>
            <a:off x="268893" y="1308926"/>
            <a:ext cx="20281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For example: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24AF86B3-1678-42E4-B69F-0E9228A2C35C}"/>
              </a:ext>
            </a:extLst>
          </p:cNvPr>
          <p:cNvSpPr txBox="1">
            <a:spLocks noChangeArrowheads="1"/>
          </p:cNvSpPr>
          <p:nvPr/>
        </p:nvSpPr>
        <p:spPr>
          <a:xfrm>
            <a:off x="256119" y="136525"/>
            <a:ext cx="8229600" cy="9793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gradient-intercept form of the equation of a straight line</a:t>
            </a:r>
          </a:p>
        </p:txBody>
      </p:sp>
      <p:sp>
        <p:nvSpPr>
          <p:cNvPr id="12" name="Rectangle 11">
            <a:hlinkClick r:id="rId9"/>
            <a:extLst>
              <a:ext uri="{FF2B5EF4-FFF2-40B4-BE49-F238E27FC236}">
                <a16:creationId xmlns:a16="http://schemas.microsoft.com/office/drawing/2014/main" id="{057EFD27-3F52-466A-840D-652DE510F8C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9"/>
            <a:extLst>
              <a:ext uri="{FF2B5EF4-FFF2-40B4-BE49-F238E27FC236}">
                <a16:creationId xmlns:a16="http://schemas.microsoft.com/office/drawing/2014/main" id="{ABCB0581-8F2A-4330-98C6-4995756CE84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5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62" name="Text Box 6"/>
          <p:cNvSpPr txBox="1">
            <a:spLocks noChangeArrowheads="1"/>
          </p:cNvSpPr>
          <p:nvPr/>
        </p:nvSpPr>
        <p:spPr bwMode="auto">
          <a:xfrm>
            <a:off x="231775" y="2089050"/>
            <a:ext cx="8588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If the point we are given is not the </a:t>
            </a:r>
            <a:r>
              <a:rPr lang="en-GB" sz="2400" i="1" dirty="0">
                <a:latin typeface="+mn-lt"/>
              </a:rPr>
              <a:t>y</a:t>
            </a:r>
            <a:r>
              <a:rPr lang="en-GB" sz="2400" dirty="0">
                <a:latin typeface="+mn-lt"/>
              </a:rPr>
              <a:t>-intercept and we are also given the gradient of the line, we can write the equation of that line in the Point-gradient form. </a:t>
            </a:r>
          </a:p>
        </p:txBody>
      </p:sp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2960712" y="4216656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>
                <a:latin typeface="Times New Roman" pitchFamily="18" charset="0"/>
              </a:rPr>
              <a:t>y – y</a:t>
            </a:r>
            <a:r>
              <a:rPr lang="en-GB" sz="2400" b="1" i="1" baseline="-25000">
                <a:latin typeface="Times New Roman" pitchFamily="18" charset="0"/>
              </a:rPr>
              <a:t>1</a:t>
            </a:r>
            <a:r>
              <a:rPr lang="en-GB" sz="2400" b="1"/>
              <a:t> = </a:t>
            </a:r>
            <a:r>
              <a:rPr lang="en-GB" sz="2400" b="1" i="1">
                <a:latin typeface="Times New Roman" pitchFamily="18" charset="0"/>
              </a:rPr>
              <a:t>m</a:t>
            </a:r>
            <a:r>
              <a:rPr lang="en-GB" sz="2400" b="1">
                <a:latin typeface="Times New Roman" pitchFamily="18" charset="0"/>
              </a:rPr>
              <a:t>(</a:t>
            </a:r>
            <a:r>
              <a:rPr lang="en-GB" sz="2400" b="1" i="1">
                <a:latin typeface="Times New Roman" pitchFamily="18" charset="0"/>
              </a:rPr>
              <a:t>x</a:t>
            </a:r>
            <a:r>
              <a:rPr lang="en-GB" sz="2400" b="1"/>
              <a:t> </a:t>
            </a:r>
            <a:r>
              <a:rPr lang="en-GB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>
                <a:latin typeface="Times New Roman" pitchFamily="18" charset="0"/>
              </a:rPr>
              <a:t>x</a:t>
            </a:r>
            <a:r>
              <a:rPr lang="en-GB" sz="2400" b="1" i="1" baseline="-25000">
                <a:latin typeface="Times New Roman" pitchFamily="18" charset="0"/>
              </a:rPr>
              <a:t>1</a:t>
            </a:r>
            <a:r>
              <a:rPr lang="en-GB" sz="2400" b="1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41300" y="0"/>
            <a:ext cx="8751888" cy="96651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Point-gradient form of the equation of a straight line</a:t>
            </a:r>
            <a:endParaRPr lang="en-GB" sz="2800" b="1" dirty="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50825" y="1140203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latin typeface="+mn-lt"/>
              </a:rPr>
              <a:t>Finding the equation of a line given a point on the line and the gradient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231775" y="3372796"/>
            <a:ext cx="85883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The equation of the straight line in the point gradient form is:</a:t>
            </a:r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FFD84256-B7CF-4D07-A9A8-CF01DA92CA9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809A55A0-139F-42C1-BD98-E24973D2B4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9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6262" grpId="0"/>
      <p:bldP spid="10254" grpId="0"/>
      <p:bldP spid="18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205581" y="1022673"/>
            <a:ext cx="173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</a:t>
            </a:r>
          </a:p>
        </p:txBody>
      </p:sp>
      <p:sp>
        <p:nvSpPr>
          <p:cNvPr id="738309" name="Text Box 5"/>
          <p:cNvSpPr txBox="1">
            <a:spLocks noChangeArrowheads="1"/>
          </p:cNvSpPr>
          <p:nvPr/>
        </p:nvSpPr>
        <p:spPr bwMode="auto">
          <a:xfrm>
            <a:off x="1060698" y="1628800"/>
            <a:ext cx="7138492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+mn-lt"/>
              </a:rPr>
              <a:t>A line passes through the point (2, 5) and has a gradient of 2. What is the equation of the line?</a:t>
            </a:r>
          </a:p>
        </p:txBody>
      </p:sp>
      <p:sp>
        <p:nvSpPr>
          <p:cNvPr id="738310" name="Text Box 6"/>
          <p:cNvSpPr txBox="1">
            <a:spLocks noChangeArrowheads="1"/>
          </p:cNvSpPr>
          <p:nvPr/>
        </p:nvSpPr>
        <p:spPr bwMode="auto">
          <a:xfrm>
            <a:off x="395536" y="2564904"/>
            <a:ext cx="53285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are going to write the equation in the point gradient form 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12886" y="2564904"/>
            <a:ext cx="2879725" cy="2305050"/>
            <a:chOff x="3651" y="2341"/>
            <a:chExt cx="1814" cy="1452"/>
          </a:xfrm>
        </p:grpSpPr>
        <p:sp>
          <p:nvSpPr>
            <p:cNvPr id="11284" name="Rectangle 8"/>
            <p:cNvSpPr>
              <a:spLocks noChangeArrowheads="1"/>
            </p:cNvSpPr>
            <p:nvPr/>
          </p:nvSpPr>
          <p:spPr bwMode="auto">
            <a:xfrm>
              <a:off x="3651" y="2341"/>
              <a:ext cx="1814" cy="1452"/>
            </a:xfrm>
            <a:prstGeom prst="rect">
              <a:avLst/>
            </a:prstGeom>
            <a:solidFill>
              <a:srgbClr val="D5DCE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285" name="Rectangle 9"/>
            <p:cNvSpPr>
              <a:spLocks noChangeArrowheads="1"/>
            </p:cNvSpPr>
            <p:nvPr/>
          </p:nvSpPr>
          <p:spPr bwMode="auto">
            <a:xfrm>
              <a:off x="3833" y="2432"/>
              <a:ext cx="1497" cy="127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286" name="Line 10"/>
            <p:cNvSpPr>
              <a:spLocks noChangeShapeType="1"/>
            </p:cNvSpPr>
            <p:nvPr/>
          </p:nvSpPr>
          <p:spPr bwMode="auto">
            <a:xfrm flipV="1">
              <a:off x="3991" y="2523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1287" name="Line 11"/>
            <p:cNvSpPr>
              <a:spLocks noChangeShapeType="1"/>
            </p:cNvSpPr>
            <p:nvPr/>
          </p:nvSpPr>
          <p:spPr bwMode="auto">
            <a:xfrm>
              <a:off x="3831" y="3475"/>
              <a:ext cx="1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1288" name="Line 12"/>
            <p:cNvSpPr>
              <a:spLocks noChangeShapeType="1"/>
            </p:cNvSpPr>
            <p:nvPr/>
          </p:nvSpPr>
          <p:spPr bwMode="auto">
            <a:xfrm flipV="1">
              <a:off x="3847" y="2750"/>
              <a:ext cx="1301" cy="552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11289" name="Text Box 13"/>
            <p:cNvSpPr txBox="1">
              <a:spLocks noChangeArrowheads="1"/>
            </p:cNvSpPr>
            <p:nvPr/>
          </p:nvSpPr>
          <p:spPr bwMode="auto">
            <a:xfrm>
              <a:off x="5141" y="3475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i="1">
                  <a:latin typeface="Times New Roman" pitchFamily="18" charset="0"/>
                </a:rPr>
                <a:t>x</a:t>
              </a:r>
              <a:endParaRPr lang="en-GB" sz="2400" b="1" i="1">
                <a:latin typeface="Times New Roman" pitchFamily="18" charset="0"/>
              </a:endParaRPr>
            </a:p>
          </p:txBody>
        </p:sp>
        <p:sp>
          <p:nvSpPr>
            <p:cNvPr id="11290" name="Text Box 14"/>
            <p:cNvSpPr txBox="1">
              <a:spLocks noChangeArrowheads="1"/>
            </p:cNvSpPr>
            <p:nvPr/>
          </p:nvSpPr>
          <p:spPr bwMode="auto">
            <a:xfrm>
              <a:off x="3808" y="2383"/>
              <a:ext cx="2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1" i="1">
                  <a:latin typeface="Times New Roman" pitchFamily="18" charset="0"/>
                </a:rPr>
                <a:t>y</a:t>
              </a:r>
              <a:endParaRPr lang="en-GB" sz="2400" b="1" i="1">
                <a:latin typeface="Times New Roman" pitchFamily="18" charset="0"/>
              </a:endParaRPr>
            </a:p>
          </p:txBody>
        </p:sp>
        <p:sp>
          <p:nvSpPr>
            <p:cNvPr id="11291" name="Oval 15"/>
            <p:cNvSpPr>
              <a:spLocks noChangeArrowheads="1"/>
            </p:cNvSpPr>
            <p:nvPr/>
          </p:nvSpPr>
          <p:spPr bwMode="auto">
            <a:xfrm>
              <a:off x="4273" y="3086"/>
              <a:ext cx="47" cy="47"/>
            </a:xfrm>
            <a:prstGeom prst="ellipse">
              <a:avLst/>
            </a:prstGeom>
            <a:solidFill>
              <a:srgbClr val="FFBC8F"/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292" name="Rectangle 16"/>
            <p:cNvSpPr>
              <a:spLocks noChangeArrowheads="1"/>
            </p:cNvSpPr>
            <p:nvPr/>
          </p:nvSpPr>
          <p:spPr bwMode="auto">
            <a:xfrm>
              <a:off x="4014" y="2840"/>
              <a:ext cx="55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pitchFamily="34" charset="0"/>
                  <a:cs typeface="Arial" pitchFamily="34" charset="0"/>
                </a:rPr>
                <a:t>A(2, 5)</a:t>
              </a:r>
              <a:endParaRPr lang="en-GB" sz="18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93" name="Text Box 17"/>
            <p:cNvSpPr txBox="1">
              <a:spLocks noChangeArrowheads="1"/>
            </p:cNvSpPr>
            <p:nvPr/>
          </p:nvSpPr>
          <p:spPr bwMode="auto">
            <a:xfrm>
              <a:off x="3816" y="3465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0</a:t>
              </a:r>
              <a:endParaRPr lang="en-GB" sz="2400"/>
            </a:p>
          </p:txBody>
        </p:sp>
      </p:grpSp>
      <p:sp>
        <p:nvSpPr>
          <p:cNvPr id="738323" name="Text Box 19"/>
          <p:cNvSpPr txBox="1">
            <a:spLocks noChangeArrowheads="1"/>
          </p:cNvSpPr>
          <p:nvPr/>
        </p:nvSpPr>
        <p:spPr bwMode="auto">
          <a:xfrm>
            <a:off x="434107" y="3253770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/>
              <a:t> = </a:t>
            </a:r>
            <a:r>
              <a:rPr lang="en-GB" sz="24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738327" name="Line 23"/>
          <p:cNvSpPr>
            <a:spLocks noChangeShapeType="1"/>
          </p:cNvSpPr>
          <p:nvPr/>
        </p:nvSpPr>
        <p:spPr bwMode="auto">
          <a:xfrm>
            <a:off x="7032061" y="3775373"/>
            <a:ext cx="973138" cy="0"/>
          </a:xfrm>
          <a:prstGeom prst="line">
            <a:avLst/>
          </a:prstGeom>
          <a:noFill/>
          <a:ln w="28575">
            <a:solidFill>
              <a:srgbClr val="A1D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38328" name="Line 24"/>
          <p:cNvSpPr>
            <a:spLocks noChangeShapeType="1"/>
          </p:cNvSpPr>
          <p:nvPr/>
        </p:nvSpPr>
        <p:spPr bwMode="auto">
          <a:xfrm>
            <a:off x="7979799" y="3375323"/>
            <a:ext cx="0" cy="414337"/>
          </a:xfrm>
          <a:prstGeom prst="line">
            <a:avLst/>
          </a:prstGeom>
          <a:noFill/>
          <a:ln w="28575">
            <a:solidFill>
              <a:srgbClr val="A1D0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38329" name="Rectangle 25"/>
          <p:cNvSpPr>
            <a:spLocks noChangeArrowheads="1"/>
          </p:cNvSpPr>
          <p:nvPr/>
        </p:nvSpPr>
        <p:spPr bwMode="auto">
          <a:xfrm>
            <a:off x="7217799" y="3769023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– 2</a:t>
            </a:r>
            <a:endParaRPr lang="en-US" sz="18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8330" name="Rectangle 26"/>
          <p:cNvSpPr>
            <a:spLocks noChangeArrowheads="1"/>
          </p:cNvSpPr>
          <p:nvPr/>
        </p:nvSpPr>
        <p:spPr bwMode="auto">
          <a:xfrm>
            <a:off x="8009961" y="3416598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– 5</a:t>
            </a:r>
            <a:endParaRPr lang="en-US" sz="1800" baseline="-25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7425761" y="2984798"/>
            <a:ext cx="850900" cy="433387"/>
            <a:chOff x="4541" y="2614"/>
            <a:chExt cx="536" cy="273"/>
          </a:xfrm>
        </p:grpSpPr>
        <p:sp>
          <p:nvSpPr>
            <p:cNvPr id="11282" name="Oval 28"/>
            <p:cNvSpPr>
              <a:spLocks noChangeArrowheads="1"/>
            </p:cNvSpPr>
            <p:nvPr/>
          </p:nvSpPr>
          <p:spPr bwMode="auto">
            <a:xfrm>
              <a:off x="4869" y="2840"/>
              <a:ext cx="47" cy="47"/>
            </a:xfrm>
            <a:prstGeom prst="ellipse">
              <a:avLst/>
            </a:prstGeom>
            <a:solidFill>
              <a:srgbClr val="FFBC8F"/>
            </a:solidFill>
            <a:ln w="1905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83" name="Rectangle 29"/>
            <p:cNvSpPr>
              <a:spLocks noChangeArrowheads="1"/>
            </p:cNvSpPr>
            <p:nvPr/>
          </p:nvSpPr>
          <p:spPr bwMode="auto">
            <a:xfrm>
              <a:off x="4541" y="2614"/>
              <a:ext cx="5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pitchFamily="34" charset="0"/>
                  <a:cs typeface="Arial" pitchFamily="34" charset="0"/>
                </a:rPr>
                <a:t>P(</a:t>
              </a:r>
              <a:r>
                <a:rPr lang="en-US" sz="1800" i="1" dirty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1800" i="1" dirty="0">
                  <a:latin typeface="Arial" pitchFamily="34" charset="0"/>
                  <a:cs typeface="Arial" pitchFamily="34" charset="0"/>
                </a:rPr>
                <a:t>y</a:t>
              </a:r>
              <a:r>
                <a:rPr lang="en-US" sz="1800" dirty="0">
                  <a:latin typeface="Arial" pitchFamily="34" charset="0"/>
                  <a:cs typeface="Arial" pitchFamily="34" charset="0"/>
                </a:rPr>
                <a:t>)</a:t>
              </a:r>
              <a:endParaRPr lang="en-GB" sz="1800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2411386" y="3854385"/>
            <a:ext cx="2299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/>
          </a:p>
        </p:txBody>
      </p:sp>
      <p:sp>
        <p:nvSpPr>
          <p:cNvPr id="39" name="Rectangle 38"/>
          <p:cNvSpPr/>
          <p:nvPr/>
        </p:nvSpPr>
        <p:spPr>
          <a:xfrm>
            <a:off x="433160" y="3903464"/>
            <a:ext cx="10518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>
                <a:solidFill>
                  <a:srgbClr val="FF0000"/>
                </a:solidFill>
              </a:rPr>
              <a:t>2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70C0"/>
                </a:solidFill>
              </a:rPr>
              <a:t>5</a:t>
            </a:r>
            <a:r>
              <a:rPr lang="en-GB" sz="2400" dirty="0"/>
              <a:t>) </a:t>
            </a:r>
            <a:endParaRPr lang="en-US" sz="2400" dirty="0"/>
          </a:p>
        </p:txBody>
      </p:sp>
      <p:sp>
        <p:nvSpPr>
          <p:cNvPr id="40" name="Rectangle 39"/>
          <p:cNvSpPr/>
          <p:nvPr/>
        </p:nvSpPr>
        <p:spPr>
          <a:xfrm>
            <a:off x="577175" y="3615432"/>
            <a:ext cx="4079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x</a:t>
            </a:r>
            <a:r>
              <a:rPr lang="en-GB" sz="2000" i="1" baseline="-25000" dirty="0">
                <a:solidFill>
                  <a:srgbClr val="FF0000"/>
                </a:solidFill>
              </a:rPr>
              <a:t>1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37216" y="3615432"/>
            <a:ext cx="442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000CC"/>
                </a:solidFill>
              </a:rPr>
              <a:t>y</a:t>
            </a:r>
            <a:r>
              <a:rPr lang="en-GB" sz="2000" i="1" baseline="-25000" dirty="0">
                <a:solidFill>
                  <a:srgbClr val="0000CC"/>
                </a:solidFill>
              </a:rPr>
              <a:t>1</a:t>
            </a:r>
            <a:endParaRPr lang="en-US" sz="2000" baseline="-25000" dirty="0">
              <a:solidFill>
                <a:srgbClr val="0000CC"/>
              </a:solidFill>
            </a:endParaRPr>
          </a:p>
        </p:txBody>
      </p:sp>
      <p:sp>
        <p:nvSpPr>
          <p:cNvPr id="37" name="Text Box 9">
            <a:extLst>
              <a:ext uri="{FF2B5EF4-FFF2-40B4-BE49-F238E27FC236}">
                <a16:creationId xmlns:a16="http://schemas.microsoft.com/office/drawing/2014/main" id="{E8F761BC-7B95-4109-927F-A0A92229C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067" y="3370431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09316E48-F105-461D-878D-42FC5B15E2CC}"/>
              </a:ext>
            </a:extLst>
          </p:cNvPr>
          <p:cNvSpPr txBox="1">
            <a:spLocks noChangeArrowheads="1"/>
          </p:cNvSpPr>
          <p:nvPr/>
        </p:nvSpPr>
        <p:spPr>
          <a:xfrm>
            <a:off x="241300" y="0"/>
            <a:ext cx="8751888" cy="96651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Point-gradient form of the equation of a straight line</a:t>
            </a:r>
            <a:endParaRPr lang="en-GB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25DC8F-362C-45A7-9220-F48749CD4D42}"/>
              </a:ext>
            </a:extLst>
          </p:cNvPr>
          <p:cNvSpPr/>
          <p:nvPr/>
        </p:nvSpPr>
        <p:spPr>
          <a:xfrm>
            <a:off x="205581" y="4338339"/>
            <a:ext cx="5788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This is the equation in the point-gradient form.</a:t>
            </a: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id="{E4BD1EE6-C219-4798-95CC-F7593D9DC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946" y="4729910"/>
            <a:ext cx="20601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 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–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  <a:r>
              <a:rPr lang="en-GB" sz="2400" dirty="0"/>
              <a:t> 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id="{69A3D3B2-2B35-45C8-B30B-79B1F44DE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143" y="5229651"/>
            <a:ext cx="1527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</a:t>
            </a:r>
            <a:r>
              <a:rPr lang="en-GB" sz="2400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GB" sz="2400" dirty="0"/>
              <a:t>= </a:t>
            </a:r>
            <a:r>
              <a:rPr lang="en-GB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lang="en-GB" sz="24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E49AA0E-F45B-4D82-B4D2-74854BC0145A}"/>
              </a:ext>
            </a:extLst>
          </p:cNvPr>
          <p:cNvSpPr/>
          <p:nvPr/>
        </p:nvSpPr>
        <p:spPr>
          <a:xfrm>
            <a:off x="205581" y="4832446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17CB80D-0E5D-4676-8D82-DEDEFCC53B01}"/>
              </a:ext>
            </a:extLst>
          </p:cNvPr>
          <p:cNvSpPr/>
          <p:nvPr/>
        </p:nvSpPr>
        <p:spPr>
          <a:xfrm>
            <a:off x="152547" y="5312262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y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583A7D-6D0A-4D6C-B8DE-7C19639D9E93}"/>
              </a:ext>
            </a:extLst>
          </p:cNvPr>
          <p:cNvSpPr/>
          <p:nvPr/>
        </p:nvSpPr>
        <p:spPr>
          <a:xfrm>
            <a:off x="395536" y="5841731"/>
            <a:ext cx="67420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This is the equation in the gradient-intercept form.</a:t>
            </a: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3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3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8" grpId="0"/>
      <p:bldP spid="738309" grpId="0" animBg="1"/>
      <p:bldP spid="738310" grpId="0"/>
      <p:bldP spid="738323" grpId="0"/>
      <p:bldP spid="738327" grpId="0" animBg="1"/>
      <p:bldP spid="738328" grpId="0" animBg="1"/>
      <p:bldP spid="738329" grpId="0"/>
      <p:bldP spid="738330" grpId="0"/>
      <p:bldP spid="38" grpId="0"/>
      <p:bldP spid="39" grpId="0"/>
      <p:bldP spid="40" grpId="0"/>
      <p:bldP spid="41" grpId="0"/>
      <p:bldP spid="37" grpId="0"/>
      <p:bldP spid="4" grpId="0"/>
      <p:bldP spid="47" grpId="0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205581" y="1022673"/>
            <a:ext cx="17324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8309" name="Text Box 5"/>
              <p:cNvSpPr txBox="1">
                <a:spLocks noChangeArrowheads="1"/>
              </p:cNvSpPr>
              <p:nvPr/>
            </p:nvSpPr>
            <p:spPr bwMode="auto">
              <a:xfrm>
                <a:off x="1854696" y="1083498"/>
                <a:ext cx="7138492" cy="1355179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A line passes through the point (3, 1) and has a gradient </a:t>
                </a:r>
                <a:r>
                  <a:rPr lang="en-GB" sz="2400" dirty="0">
                    <a:solidFill>
                      <a:schemeClr val="tx1"/>
                    </a:solidFill>
                    <a:latin typeface="+mn-lt"/>
                  </a:rPr>
                  <a:t>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>
                    <a:latin typeface="+mn-lt"/>
                  </a:rPr>
                  <a:t>. Write the equation of the line in gradient-intercept form</a:t>
                </a:r>
              </a:p>
            </p:txBody>
          </p:sp>
        </mc:Choice>
        <mc:Fallback xmlns="">
          <p:sp>
            <p:nvSpPr>
              <p:cNvPr id="738309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4696" y="1083498"/>
                <a:ext cx="7138492" cy="1355179"/>
              </a:xfrm>
              <a:prstGeom prst="rect">
                <a:avLst/>
              </a:prstGeom>
              <a:blipFill>
                <a:blip r:embed="rId3"/>
                <a:stretch>
                  <a:fillRect l="-1105" t="-2643" b="-8370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8310" name="Text Box 6"/>
          <p:cNvSpPr txBox="1">
            <a:spLocks noChangeArrowheads="1"/>
          </p:cNvSpPr>
          <p:nvPr/>
        </p:nvSpPr>
        <p:spPr bwMode="auto">
          <a:xfrm>
            <a:off x="395536" y="2564904"/>
            <a:ext cx="8138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We write the equation in point gradient form 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8323" name="Text Box 19"/>
              <p:cNvSpPr txBox="1">
                <a:spLocks noChangeArrowheads="1"/>
              </p:cNvSpPr>
              <p:nvPr/>
            </p:nvSpPr>
            <p:spPr bwMode="auto">
              <a:xfrm>
                <a:off x="434107" y="3253770"/>
                <a:ext cx="880369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3832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107" y="3253770"/>
                <a:ext cx="880369" cy="621773"/>
              </a:xfrm>
              <a:prstGeom prst="rect">
                <a:avLst/>
              </a:prstGeom>
              <a:blipFill>
                <a:blip r:embed="rId4"/>
                <a:stretch>
                  <a:fillRect l="-10345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32349" y="414070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dirty="0">
                <a:solidFill>
                  <a:srgbClr val="FF0000"/>
                </a:solidFill>
              </a:rPr>
              <a:t>3</a:t>
            </a:r>
            <a:r>
              <a:rPr lang="en-GB" sz="2400" dirty="0"/>
              <a:t>, </a:t>
            </a:r>
            <a:r>
              <a:rPr lang="en-GB" sz="2400" dirty="0">
                <a:solidFill>
                  <a:srgbClr val="0000CC"/>
                </a:solidFill>
              </a:rPr>
              <a:t>1</a:t>
            </a:r>
            <a:r>
              <a:rPr lang="en-GB" sz="2400" dirty="0"/>
              <a:t>) </a:t>
            </a:r>
            <a:endParaRPr lang="en-US" sz="2400" dirty="0"/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id="{09316E48-F105-461D-878D-42FC5B15E2CC}"/>
              </a:ext>
            </a:extLst>
          </p:cNvPr>
          <p:cNvSpPr txBox="1">
            <a:spLocks noChangeArrowheads="1"/>
          </p:cNvSpPr>
          <p:nvPr/>
        </p:nvSpPr>
        <p:spPr>
          <a:xfrm>
            <a:off x="241300" y="0"/>
            <a:ext cx="8751888" cy="96651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Point-gradient form of the equation of a straight line</a:t>
            </a:r>
            <a:endParaRPr lang="en-GB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25DC8F-362C-45A7-9220-F48749CD4D42}"/>
              </a:ext>
            </a:extLst>
          </p:cNvPr>
          <p:cNvSpPr/>
          <p:nvPr/>
        </p:nvSpPr>
        <p:spPr>
          <a:xfrm>
            <a:off x="1796113" y="3914015"/>
            <a:ext cx="7027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This is the equation in the point-gradient form.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583A7D-6D0A-4D6C-B8DE-7C19639D9E93}"/>
              </a:ext>
            </a:extLst>
          </p:cNvPr>
          <p:cNvSpPr/>
          <p:nvPr/>
        </p:nvSpPr>
        <p:spPr>
          <a:xfrm>
            <a:off x="375606" y="5701108"/>
            <a:ext cx="85397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This is the equation in the gradient-intercept form.</a:t>
            </a:r>
          </a:p>
        </p:txBody>
      </p:sp>
      <p:sp>
        <p:nvSpPr>
          <p:cNvPr id="36" name="Rectangle 35">
            <a:hlinkClick r:id="rId5"/>
            <a:extLst>
              <a:ext uri="{FF2B5EF4-FFF2-40B4-BE49-F238E27FC236}">
                <a16:creationId xmlns:a16="http://schemas.microsoft.com/office/drawing/2014/main" id="{5DFABBB0-5264-4272-B70E-0C53358564B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5"/>
            <a:extLst>
              <a:ext uri="{FF2B5EF4-FFF2-40B4-BE49-F238E27FC236}">
                <a16:creationId xmlns:a16="http://schemas.microsoft.com/office/drawing/2014/main" id="{23ACAF55-6140-4844-8D28-22F45E09915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6">
                <a:extLst>
                  <a:ext uri="{FF2B5EF4-FFF2-40B4-BE49-F238E27FC236}">
                    <a16:creationId xmlns:a16="http://schemas.microsoft.com/office/drawing/2014/main" id="{F4ADCDA5-9680-86E4-89ED-B4025B0E30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40519" y="3429690"/>
                <a:ext cx="2281394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b="1" i="1" dirty="0">
                    <a:latin typeface="Times New Roman" pitchFamily="18" charset="0"/>
                  </a:rPr>
                  <a:t>y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GB" sz="2400" dirty="0">
                    <a:solidFill>
                      <a:srgbClr val="0000CC"/>
                    </a:solidFill>
                    <a:latin typeface="Times New Roman" pitchFamily="18" charset="0"/>
                  </a:rPr>
                  <a:t>1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–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FF0000"/>
                    </a:solidFill>
                    <a:latin typeface="Times New Roman" pitchFamily="18" charset="0"/>
                  </a:rPr>
                  <a:t>3</a:t>
                </a:r>
                <a:r>
                  <a:rPr lang="en-GB" sz="2400" dirty="0"/>
                  <a:t> </a:t>
                </a:r>
                <a:r>
                  <a:rPr lang="en-GB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GB" sz="2400" dirty="0"/>
              </a:p>
            </p:txBody>
          </p:sp>
        </mc:Choice>
        <mc:Fallback xmlns="">
          <p:sp>
            <p:nvSpPr>
              <p:cNvPr id="2" name="Text Box 6">
                <a:extLst>
                  <a:ext uri="{FF2B5EF4-FFF2-40B4-BE49-F238E27FC236}">
                    <a16:creationId xmlns:a16="http://schemas.microsoft.com/office/drawing/2014/main" id="{F4ADCDA5-9680-86E4-89ED-B4025B0E3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0519" y="3429690"/>
                <a:ext cx="2281394" cy="621773"/>
              </a:xfrm>
              <a:prstGeom prst="rect">
                <a:avLst/>
              </a:prstGeom>
              <a:blipFill>
                <a:blip r:embed="rId6"/>
                <a:stretch>
                  <a:fillRect l="-4278" r="-3209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9">
            <a:extLst>
              <a:ext uri="{FF2B5EF4-FFF2-40B4-BE49-F238E27FC236}">
                <a16:creationId xmlns:a16="http://schemas.microsoft.com/office/drawing/2014/main" id="{70C9D39A-17BB-7424-D346-DF80213CA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945736"/>
            <a:ext cx="3313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i="1" dirty="0">
                <a:latin typeface="Times New Roman" pitchFamily="18" charset="0"/>
              </a:rPr>
              <a:t>y – </a:t>
            </a:r>
            <a:r>
              <a:rPr lang="en-GB" sz="2400" b="1" i="1" dirty="0">
                <a:solidFill>
                  <a:srgbClr val="0070C0"/>
                </a:solidFill>
                <a:latin typeface="Times New Roman" pitchFamily="18" charset="0"/>
              </a:rPr>
              <a:t>y</a:t>
            </a:r>
            <a:r>
              <a:rPr lang="en-GB" sz="2400" b="1" i="1" baseline="-25000" dirty="0">
                <a:solidFill>
                  <a:srgbClr val="0070C0"/>
                </a:solidFill>
                <a:latin typeface="Times New Roman" pitchFamily="18" charset="0"/>
              </a:rPr>
              <a:t>1</a:t>
            </a:r>
            <a:r>
              <a:rPr lang="en-GB" sz="2400" b="1" dirty="0"/>
              <a:t> = </a:t>
            </a:r>
            <a:r>
              <a:rPr lang="en-GB" sz="2400" b="1" i="1" dirty="0">
                <a:solidFill>
                  <a:srgbClr val="00B050"/>
                </a:solidFill>
                <a:latin typeface="Times New Roman" pitchFamily="18" charset="0"/>
              </a:rPr>
              <a:t>m</a:t>
            </a:r>
            <a:r>
              <a:rPr lang="en-GB" sz="2400" b="1" dirty="0">
                <a:latin typeface="Times New Roman" pitchFamily="18" charset="0"/>
              </a:rPr>
              <a:t>(</a:t>
            </a:r>
            <a:r>
              <a:rPr lang="en-GB" sz="2400" b="1" i="1" dirty="0">
                <a:latin typeface="Times New Roman" pitchFamily="18" charset="0"/>
              </a:rPr>
              <a:t>x</a:t>
            </a:r>
            <a:r>
              <a:rPr lang="en-GB" sz="2400" b="1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4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GB" sz="2400" b="1" i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GB" sz="2400" b="1" dirty="0">
                <a:latin typeface="Times New Roman" pitchFamily="18" charset="0"/>
              </a:rPr>
              <a:t>)</a:t>
            </a:r>
            <a:endParaRPr lang="en-GB" sz="2400" b="1" baseline="-25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17BFB4-605A-DCCE-423C-A09362A3D5C3}"/>
              </a:ext>
            </a:extLst>
          </p:cNvPr>
          <p:cNvSpPr/>
          <p:nvPr/>
        </p:nvSpPr>
        <p:spPr>
          <a:xfrm>
            <a:off x="494035" y="3792291"/>
            <a:ext cx="4079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x</a:t>
            </a:r>
            <a:r>
              <a:rPr lang="en-GB" sz="2000" i="1" baseline="-25000" dirty="0">
                <a:solidFill>
                  <a:srgbClr val="FF0000"/>
                </a:solidFill>
              </a:rPr>
              <a:t>1</a:t>
            </a:r>
            <a:endParaRPr 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7BD068-5C83-959C-812E-71D3A9DB5CF1}"/>
              </a:ext>
            </a:extLst>
          </p:cNvPr>
          <p:cNvSpPr/>
          <p:nvPr/>
        </p:nvSpPr>
        <p:spPr>
          <a:xfrm>
            <a:off x="854076" y="3792291"/>
            <a:ext cx="4427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rgbClr val="0000CC"/>
                </a:solidFill>
              </a:rPr>
              <a:t>y</a:t>
            </a:r>
            <a:r>
              <a:rPr lang="en-GB" sz="2000" i="1" baseline="-25000" dirty="0">
                <a:solidFill>
                  <a:srgbClr val="0000CC"/>
                </a:solidFill>
              </a:rPr>
              <a:t>1</a:t>
            </a:r>
            <a:endParaRPr lang="en-US" sz="2000" baseline="-250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52AF2E6D-A544-C944-0FDB-1FD0B385F9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9248" y="4390083"/>
                <a:ext cx="2076209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b="1" i="1" dirty="0">
                    <a:latin typeface="Times New Roman" pitchFamily="18" charset="0"/>
                  </a:rPr>
                  <a:t>y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 – </a:t>
                </a:r>
                <a:r>
                  <a:rPr lang="en-GB" sz="2400" dirty="0">
                    <a:solidFill>
                      <a:srgbClr val="0000CC"/>
                    </a:solidFill>
                    <a:latin typeface="Times New Roman" pitchFamily="18" charset="0"/>
                  </a:rPr>
                  <a:t>1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–</a:t>
                </a:r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2400" dirty="0">
                    <a:solidFill>
                      <a:srgbClr val="FF0000"/>
                    </a:solidFill>
                    <a:latin typeface="Times New Roman" pitchFamily="18" charset="0"/>
                  </a:rPr>
                  <a:t>5</a:t>
                </a:r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9" name="Text Box 6">
                <a:extLst>
                  <a:ext uri="{FF2B5EF4-FFF2-40B4-BE49-F238E27FC236}">
                    <a16:creationId xmlns:a16="http://schemas.microsoft.com/office/drawing/2014/main" id="{52AF2E6D-A544-C944-0FDB-1FD0B385F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9248" y="4390083"/>
                <a:ext cx="2076209" cy="621773"/>
              </a:xfrm>
              <a:prstGeom prst="rect">
                <a:avLst/>
              </a:prstGeom>
              <a:blipFill>
                <a:blip r:embed="rId7"/>
                <a:stretch>
                  <a:fillRect l="-4706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72A27919-F5A8-F66A-5D93-C1ADDAA156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2267" y="4988814"/>
                <a:ext cx="1558440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2400" b="1" i="1" dirty="0">
                    <a:latin typeface="Times New Roman" pitchFamily="18" charset="0"/>
                  </a:rPr>
                  <a:t>y</a:t>
                </a:r>
                <a:r>
                  <a:rPr lang="en-GB" sz="2400" i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GB" i="1" dirty="0">
                    <a:solidFill>
                      <a:srgbClr val="0000CC"/>
                    </a:solidFill>
                  </a:rPr>
                  <a:t>–</a:t>
                </a:r>
                <a:r>
                  <a:rPr lang="en-GB" b="1" i="1" dirty="0">
                    <a:cs typeface="Times New Roman" panose="02020603050405020304" pitchFamily="18" charset="0"/>
                  </a:rPr>
                  <a:t> </a:t>
                </a:r>
                <a:r>
                  <a:rPr lang="en-GB" b="1" dirty="0">
                    <a:solidFill>
                      <a:srgbClr val="FF0000"/>
                    </a:solidFill>
                  </a:rPr>
                  <a:t>4</a:t>
                </a:r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10" name="Text Box 6">
                <a:extLst>
                  <a:ext uri="{FF2B5EF4-FFF2-40B4-BE49-F238E27FC236}">
                    <a16:creationId xmlns:a16="http://schemas.microsoft.com/office/drawing/2014/main" id="{72A27919-F5A8-F66A-5D93-C1ADDAA15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2267" y="4988814"/>
                <a:ext cx="1558440" cy="621773"/>
              </a:xfrm>
              <a:prstGeom prst="rect">
                <a:avLst/>
              </a:prstGeom>
              <a:blipFill>
                <a:blip r:embed="rId8"/>
                <a:stretch>
                  <a:fillRect l="-5859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797BA44C-EFFE-DB5E-FB16-21FC537CF0FA}"/>
              </a:ext>
            </a:extLst>
          </p:cNvPr>
          <p:cNvSpPr/>
          <p:nvPr/>
        </p:nvSpPr>
        <p:spPr>
          <a:xfrm>
            <a:off x="290705" y="4591609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Expanding brackets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4CF91D-4D01-01DF-84DA-B84104A3C52E}"/>
              </a:ext>
            </a:extLst>
          </p:cNvPr>
          <p:cNvSpPr/>
          <p:nvPr/>
        </p:nvSpPr>
        <p:spPr>
          <a:xfrm>
            <a:off x="237671" y="5071425"/>
            <a:ext cx="2462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Rearranging for y</a:t>
            </a:r>
          </a:p>
        </p:txBody>
      </p:sp>
    </p:spTree>
    <p:extLst>
      <p:ext uri="{BB962C8B-B14F-4D97-AF65-F5344CB8AC3E}">
        <p14:creationId xmlns:p14="http://schemas.microsoft.com/office/powerpoint/2010/main" val="256470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308" grpId="0"/>
      <p:bldP spid="738309" grpId="0" animBg="1"/>
      <p:bldP spid="738310" grpId="0"/>
      <p:bldP spid="738323" grpId="0"/>
      <p:bldP spid="39" grpId="0"/>
      <p:bldP spid="4" grpId="0"/>
      <p:bldP spid="51" grpId="0"/>
      <p:bldP spid="2" grpId="0"/>
      <p:bldP spid="5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138</TotalTime>
  <Words>1382</Words>
  <Application>Microsoft Office PowerPoint</Application>
  <PresentationFormat>On-screen Show (4:3)</PresentationFormat>
  <Paragraphs>270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Stencil</vt:lpstr>
      <vt:lpstr>Times New Roman</vt:lpstr>
      <vt:lpstr>Wingdings</vt:lpstr>
      <vt:lpstr>Wingdings 2</vt:lpstr>
      <vt:lpstr>Theme1</vt:lpstr>
      <vt:lpstr>Equation</vt:lpstr>
      <vt:lpstr>Different forms of the equation of straight lines</vt:lpstr>
      <vt:lpstr>The equation of a straight line</vt:lpstr>
      <vt:lpstr>The equation of a straight line</vt:lpstr>
      <vt:lpstr>The gradient-intercept form of the equation of a straight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equation of a straight line</vt:lpstr>
      <vt:lpstr>The equation of a straight line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forms of the equation of straight lines</dc:title>
  <dc:creator>Mathssupport</dc:creator>
  <cp:lastModifiedBy>Orlando Hurtado</cp:lastModifiedBy>
  <cp:revision>7</cp:revision>
  <dcterms:created xsi:type="dcterms:W3CDTF">2020-03-20T08:38:24Z</dcterms:created>
  <dcterms:modified xsi:type="dcterms:W3CDTF">2022-09-06T10:42:02Z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