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372" r:id="rId2"/>
    <p:sldId id="266" r:id="rId3"/>
    <p:sldId id="268" r:id="rId4"/>
    <p:sldId id="267" r:id="rId5"/>
    <p:sldId id="269" r:id="rId6"/>
    <p:sldId id="270" r:id="rId7"/>
    <p:sldId id="271" r:id="rId8"/>
    <p:sldId id="378" r:id="rId9"/>
    <p:sldId id="272" r:id="rId10"/>
    <p:sldId id="273" r:id="rId11"/>
    <p:sldId id="274" r:id="rId12"/>
    <p:sldId id="377" r:id="rId13"/>
    <p:sldId id="373" r:id="rId14"/>
    <p:sldId id="374" r:id="rId15"/>
    <p:sldId id="375" r:id="rId16"/>
    <p:sldId id="376" r:id="rId17"/>
    <p:sldId id="31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10066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768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4300C-1D14-445A-9D9D-39C2A4EAA819}" type="datetimeFigureOut">
              <a:rPr lang="en-GB" smtClean="0"/>
              <a:pPr/>
              <a:t>15/01/2022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5B982-10B9-466B-9B7C-7ADCCCDB1F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13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FFE7BC-6A4E-4923-8BE3-79FC031B9239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73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05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FFE7BC-6A4E-4923-8BE3-79FC031B9239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73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90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FFE7BC-6A4E-4923-8BE3-79FC031B9239}" type="slidenum">
              <a:rPr lang="en-GB" altLang="en-US"/>
              <a:pPr/>
              <a:t>13</a:t>
            </a:fld>
            <a:endParaRPr lang="en-GB" altLang="en-US"/>
          </a:p>
        </p:txBody>
      </p:sp>
      <p:sp>
        <p:nvSpPr>
          <p:cNvPr id="73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8114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FFE7BC-6A4E-4923-8BE3-79FC031B9239}" type="slidenum">
              <a:rPr lang="en-GB" altLang="en-US"/>
              <a:pPr/>
              <a:t>14</a:t>
            </a:fld>
            <a:endParaRPr lang="en-GB" altLang="en-US"/>
          </a:p>
        </p:txBody>
      </p:sp>
      <p:sp>
        <p:nvSpPr>
          <p:cNvPr id="73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3512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FFE7BC-6A4E-4923-8BE3-79FC031B9239}" type="slidenum">
              <a:rPr lang="en-GB" altLang="en-US"/>
              <a:pPr/>
              <a:t>15</a:t>
            </a:fld>
            <a:endParaRPr lang="en-GB" altLang="en-US"/>
          </a:p>
        </p:txBody>
      </p:sp>
      <p:sp>
        <p:nvSpPr>
          <p:cNvPr id="73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9541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FFE7BC-6A4E-4923-8BE3-79FC031B9239}" type="slidenum">
              <a:rPr lang="en-GB" altLang="en-US"/>
              <a:pPr/>
              <a:t>16</a:t>
            </a:fld>
            <a:endParaRPr lang="en-GB" altLang="en-US"/>
          </a:p>
        </p:txBody>
      </p:sp>
      <p:sp>
        <p:nvSpPr>
          <p:cNvPr id="73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141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3395E8-B1DC-42CC-8ED2-40D5C4F27FEF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73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171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3395E8-B1DC-42CC-8ED2-40D5C4F27FEF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73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824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FFE7BC-6A4E-4923-8BE3-79FC031B9239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73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450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FFE7BC-6A4E-4923-8BE3-79FC031B9239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73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7976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FFE7BC-6A4E-4923-8BE3-79FC031B9239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73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095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FFE7BC-6A4E-4923-8BE3-79FC031B9239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73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8912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FFE7BC-6A4E-4923-8BE3-79FC031B9239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73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820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FFE7BC-6A4E-4923-8BE3-79FC031B9239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73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756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1410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>
            <a:off x="62932" y="144930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9 Rectángulo"/>
          <p:cNvSpPr/>
          <p:nvPr/>
        </p:nvSpPr>
        <p:spPr>
          <a:xfrm>
            <a:off x="62932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10 Rectángulo"/>
          <p:cNvSpPr/>
          <p:nvPr/>
        </p:nvSpPr>
        <p:spPr>
          <a:xfrm>
            <a:off x="62932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3" name="Picture 2" descr="A close up of a cage&#10;&#10;Description automatically generated">
            <a:extLst>
              <a:ext uri="{FF2B5EF4-FFF2-40B4-BE49-F238E27FC236}">
                <a16:creationId xmlns:a16="http://schemas.microsoft.com/office/drawing/2014/main" id="{0D075517-0C4E-4FFA-B9AE-AB862B5E4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06EC7C8-8E92-4A8E-AEF6-33C104142E83}"/>
              </a:ext>
            </a:extLst>
          </p:cNvPr>
          <p:cNvSpPr/>
          <p:nvPr userDrawn="1"/>
        </p:nvSpPr>
        <p:spPr>
          <a:xfrm>
            <a:off x="390580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770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AFD345C7-88C8-4C40-8C37-EA0E69DF8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8" name="Picture 7" descr="A close up of a cage&#10;&#10;Description automatically generated">
            <a:extLst>
              <a:ext uri="{FF2B5EF4-FFF2-40B4-BE49-F238E27FC236}">
                <a16:creationId xmlns:a16="http://schemas.microsoft.com/office/drawing/2014/main" id="{027FC195-A4B0-453F-B5BF-518A91BCCE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60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2B2C94A5-366B-41C8-AAE3-A6FCCC459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8" name="Picture 7" descr="A close up of a cage&#10;&#10;Description automatically generated">
            <a:extLst>
              <a:ext uri="{FF2B5EF4-FFF2-40B4-BE49-F238E27FC236}">
                <a16:creationId xmlns:a16="http://schemas.microsoft.com/office/drawing/2014/main" id="{A4D7A1A8-5F73-4E09-9CF0-C961111137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43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8ED31852-F201-433F-924E-1C52B0161B89}"/>
              </a:ext>
            </a:extLst>
          </p:cNvPr>
          <p:cNvSpPr txBox="1">
            <a:spLocks/>
          </p:cNvSpPr>
          <p:nvPr userDrawn="1"/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kumimoji="0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9" name="Picture 8" descr="A close up of a cage&#10;&#10;Description automatically generated">
            <a:extLst>
              <a:ext uri="{FF2B5EF4-FFF2-40B4-BE49-F238E27FC236}">
                <a16:creationId xmlns:a16="http://schemas.microsoft.com/office/drawing/2014/main" id="{37CA81BE-885C-4673-AF36-4CB1C46743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8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2445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 anchor="b" anchorCtr="0"/>
          <a:lstStyle>
            <a:lvl1pPr algn="l">
              <a:buNone/>
              <a:defRPr sz="3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3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Rectángulo"/>
          <p:cNvSpPr/>
          <p:nvPr/>
        </p:nvSpPr>
        <p:spPr>
          <a:xfrm>
            <a:off x="69147" y="2341477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Rectángulo"/>
          <p:cNvSpPr/>
          <p:nvPr/>
        </p:nvSpPr>
        <p:spPr>
          <a:xfrm>
            <a:off x="68307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16 Marcador de pie de página">
            <a:extLst>
              <a:ext uri="{FF2B5EF4-FFF2-40B4-BE49-F238E27FC236}">
                <a16:creationId xmlns:a16="http://schemas.microsoft.com/office/drawing/2014/main" id="{72A59DA7-E9EF-4EC8-8971-A8EBE1D19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48B83A62-81DD-4AFE-9476-42B9F6DBAA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9530C0A-6502-451F-9124-E4978E17356E}"/>
              </a:ext>
            </a:extLst>
          </p:cNvPr>
          <p:cNvSpPr/>
          <p:nvPr userDrawn="1"/>
        </p:nvSpPr>
        <p:spPr>
          <a:xfrm>
            <a:off x="390580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3275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16 Marcador de pie de página">
            <a:extLst>
              <a:ext uri="{FF2B5EF4-FFF2-40B4-BE49-F238E27FC236}">
                <a16:creationId xmlns:a16="http://schemas.microsoft.com/office/drawing/2014/main" id="{D471BE60-9A94-4F32-ABF3-AD2FDA3AB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035DAF40-1285-451B-87E7-930E14A10F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31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16 Marcador de pie de página">
            <a:extLst>
              <a:ext uri="{FF2B5EF4-FFF2-40B4-BE49-F238E27FC236}">
                <a16:creationId xmlns:a16="http://schemas.microsoft.com/office/drawing/2014/main" id="{AC40F106-4387-4ECB-A444-BCD7C487E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25AE321E-B7CD-4A06-A49A-DB60C403974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182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16 Marcador de pie de página">
            <a:extLst>
              <a:ext uri="{FF2B5EF4-FFF2-40B4-BE49-F238E27FC236}">
                <a16:creationId xmlns:a16="http://schemas.microsoft.com/office/drawing/2014/main" id="{1CB52BE6-EE12-48FD-86D5-0099C0049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40389C13-F826-4771-A1E5-B566176DD5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88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6 Marcador de pie de página">
            <a:extLst>
              <a:ext uri="{FF2B5EF4-FFF2-40B4-BE49-F238E27FC236}">
                <a16:creationId xmlns:a16="http://schemas.microsoft.com/office/drawing/2014/main" id="{B93E19C5-C10A-499F-9E3C-325C69A02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6" name="Picture 5" descr="A close up of a cage&#10;&#10;Description automatically generated">
            <a:extLst>
              <a:ext uri="{FF2B5EF4-FFF2-40B4-BE49-F238E27FC236}">
                <a16:creationId xmlns:a16="http://schemas.microsoft.com/office/drawing/2014/main" id="{301C7021-154E-4087-9A2A-0E90C3A544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790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3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3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16 Marcador de pie de página">
            <a:extLst>
              <a:ext uri="{FF2B5EF4-FFF2-40B4-BE49-F238E27FC236}">
                <a16:creationId xmlns:a16="http://schemas.microsoft.com/office/drawing/2014/main" id="{C6EED7ED-6936-4C87-88C1-5C85D1931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69594C5B-3250-441A-A84A-478F508848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5C729270-38DB-45AE-84F2-5E0D35A57D80}"/>
              </a:ext>
            </a:extLst>
          </p:cNvPr>
          <p:cNvSpPr/>
          <p:nvPr userDrawn="1"/>
        </p:nvSpPr>
        <p:spPr>
          <a:xfrm>
            <a:off x="390580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17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1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200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11 Rectángulo"/>
          <p:cNvSpPr/>
          <p:nvPr/>
        </p:nvSpPr>
        <p:spPr>
          <a:xfrm>
            <a:off x="68509" y="4650476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3" name="12 Rectángulo"/>
          <p:cNvSpPr/>
          <p:nvPr/>
        </p:nvSpPr>
        <p:spPr>
          <a:xfrm>
            <a:off x="68511" y="4773226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4" name="16 Marcador de pie de página">
            <a:extLst>
              <a:ext uri="{FF2B5EF4-FFF2-40B4-BE49-F238E27FC236}">
                <a16:creationId xmlns:a16="http://schemas.microsoft.com/office/drawing/2014/main" id="{173EF3A4-E56A-48E1-8851-999828342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EEC3F205-87EA-4EA9-9083-11ECBF4EE9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747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445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16 Marcador de pie de página">
            <a:extLst>
              <a:ext uri="{FF2B5EF4-FFF2-40B4-BE49-F238E27FC236}">
                <a16:creationId xmlns:a16="http://schemas.microsoft.com/office/drawing/2014/main" id="{8D69E188-FFD4-467E-A532-7C8A51D0E3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en-US"/>
              <a:t>www.mathssupport.org</a:t>
            </a:r>
            <a:endParaRPr lang="en-GB" dirty="0"/>
          </a:p>
        </p:txBody>
      </p:sp>
      <p:pic>
        <p:nvPicPr>
          <p:cNvPr id="11" name="Picture 10" descr="A close up of a cage&#10;&#10;Description automatically generated">
            <a:extLst>
              <a:ext uri="{FF2B5EF4-FFF2-40B4-BE49-F238E27FC236}">
                <a16:creationId xmlns:a16="http://schemas.microsoft.com/office/drawing/2014/main" id="{EEF646DB-8B05-4408-9BC0-30BB6870A17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403E9F5-475F-4C01-BE9C-AD56D9BA8564}"/>
              </a:ext>
            </a:extLst>
          </p:cNvPr>
          <p:cNvSpPr/>
          <p:nvPr userDrawn="1"/>
        </p:nvSpPr>
        <p:spPr>
          <a:xfrm>
            <a:off x="390580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431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40" indent="-205740" algn="l" rtl="0" eaLnBrk="1" latinLnBrk="0" hangingPunct="1">
        <a:spcBef>
          <a:spcPts val="435"/>
        </a:spcBef>
        <a:buClr>
          <a:schemeClr val="accent1"/>
        </a:buClr>
        <a:buSzPct val="85000"/>
        <a:buFont typeface="Wingdings 2"/>
        <a:buChar char=""/>
        <a:defRPr kumimoji="0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71450" algn="l" rtl="0" eaLnBrk="1" latinLnBrk="0" hangingPunct="1">
        <a:spcBef>
          <a:spcPts val="278"/>
        </a:spcBef>
        <a:buClr>
          <a:schemeClr val="accent2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220" indent="-171450" algn="l" rtl="0" eaLnBrk="1" latinLnBrk="0" hangingPunct="1">
        <a:spcBef>
          <a:spcPts val="278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171450" algn="l" rtl="0" eaLnBrk="1" latinLnBrk="0" hangingPunct="1">
        <a:spcBef>
          <a:spcPts val="278"/>
        </a:spcBef>
        <a:buClr>
          <a:schemeClr val="accent3"/>
        </a:buClr>
        <a:buSzPct val="80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71450" algn="l" rtl="0" eaLnBrk="1" latinLnBrk="0" hangingPunct="1">
        <a:spcBef>
          <a:spcPts val="278"/>
        </a:spcBef>
        <a:buClr>
          <a:schemeClr val="accent3"/>
        </a:buClr>
        <a:buFontTx/>
        <a:buChar char="o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71450" algn="l" rtl="0" eaLnBrk="1" latinLnBrk="0" hangingPunct="1">
        <a:spcBef>
          <a:spcPts val="278"/>
        </a:spcBef>
        <a:buClr>
          <a:schemeClr val="accent3"/>
        </a:buClr>
        <a:buChar char="•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71450" algn="l" rtl="0" eaLnBrk="1" latinLnBrk="0" hangingPunct="1">
        <a:spcBef>
          <a:spcPts val="278"/>
        </a:spcBef>
        <a:buClr>
          <a:schemeClr val="accent2"/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" indent="-171450" algn="l" rtl="0" eaLnBrk="1" latinLnBrk="0" hangingPunct="1">
        <a:spcBef>
          <a:spcPts val="278"/>
        </a:spcBef>
        <a:buClr>
          <a:schemeClr val="accent1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1851660" indent="-171450" algn="l" rtl="0" eaLnBrk="1" latinLnBrk="0" hangingPunct="1">
        <a:spcBef>
          <a:spcPts val="278"/>
        </a:spcBef>
        <a:buClr>
          <a:schemeClr val="accent2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5.png"/><Relationship Id="rId4" Type="http://schemas.openxmlformats.org/officeDocument/2006/relationships/hyperlink" Target="http://www.mathssupport.org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1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12.png"/><Relationship Id="rId4" Type="http://schemas.openxmlformats.org/officeDocument/2006/relationships/hyperlink" Target="http://www.mathssupport.org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12.png"/><Relationship Id="rId4" Type="http://schemas.openxmlformats.org/officeDocument/2006/relationships/hyperlink" Target="http://www.mathssupport.org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NUL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notesSlide" Target="../notesSlides/notesSlide4.xml"/><Relationship Id="rId7" Type="http://schemas.openxmlformats.org/officeDocument/2006/relationships/image" Target="NUL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NUL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NUL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3.png"/><Relationship Id="rId4" Type="http://schemas.openxmlformats.org/officeDocument/2006/relationships/hyperlink" Target="http://www.mathssupport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EF492AFF-A359-48CB-AFDB-E35791A8269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69A8CD2F-EA74-47B7-85DE-A23F53230E42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04DA36-AB37-4DD8-94AA-453030403B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2000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B4510FA6-054B-44A2-9CCE-DFDB17D57D33}" type="datetime3">
              <a:rPr lang="en-US" smtClean="0"/>
              <a:t>15 January 2022</a:t>
            </a:fld>
            <a:endParaRPr lang="en-US" dirty="0"/>
          </a:p>
        </p:txBody>
      </p:sp>
      <p:sp>
        <p:nvSpPr>
          <p:cNvPr id="13" name="Subtitle 1">
            <a:extLst>
              <a:ext uri="{FF2B5EF4-FFF2-40B4-BE49-F238E27FC236}">
                <a16:creationId xmlns:a16="http://schemas.microsoft.com/office/drawing/2014/main" id="{072A57B4-D07F-4590-BAAE-A87739E16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463550" indent="-463550" algn="l"/>
            <a:r>
              <a:rPr lang="en-US" dirty="0"/>
              <a:t>LO: Change log expressions of any base into logs base 10 or ln.</a:t>
            </a:r>
            <a:endParaRPr lang="en-GB" dirty="0"/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1195AA4D-AF53-4E42-844B-0BF5156408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>
            <a:normAutofit/>
          </a:bodyPr>
          <a:lstStyle/>
          <a:p>
            <a:r>
              <a:rPr lang="en-GB" sz="3200" dirty="0"/>
              <a:t>Change of base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C3CC6CE-50D7-44C5-A1C5-ED34F39C54E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360" y="1737360"/>
            <a:ext cx="2500509" cy="4709160"/>
          </a:xfrm>
          <a:prstGeom prst="rect">
            <a:avLst/>
          </a:prstGeom>
        </p:spPr>
      </p:pic>
      <p:sp>
        <p:nvSpPr>
          <p:cNvPr id="736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1632" y="35371"/>
            <a:ext cx="8229600" cy="597661"/>
          </a:xfrm>
        </p:spPr>
        <p:txBody>
          <a:bodyPr>
            <a:normAutofit fontScale="90000"/>
          </a:bodyPr>
          <a:lstStyle/>
          <a:p>
            <a:r>
              <a:rPr lang="en-GB" altLang="en-US" sz="3200" dirty="0"/>
              <a:t>Changing the base of a logarithm</a:t>
            </a:r>
          </a:p>
        </p:txBody>
      </p:sp>
      <p:sp>
        <p:nvSpPr>
          <p:cNvPr id="736259" name="Text Box 3"/>
          <p:cNvSpPr txBox="1">
            <a:spLocks noChangeArrowheads="1"/>
          </p:cNvSpPr>
          <p:nvPr/>
        </p:nvSpPr>
        <p:spPr bwMode="auto">
          <a:xfrm>
            <a:off x="250825" y="758284"/>
            <a:ext cx="17427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Example 3:</a:t>
            </a:r>
            <a:endParaRPr lang="en-US" alt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4939368" y="4931234"/>
                <a:ext cx="1713610" cy="766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en-US" sz="2400" i="0" dirty="0" smtClean="0"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en-US" altLang="en-US" sz="2400" b="1" i="0" dirty="0" smtClean="0">
                          <a:latin typeface="Cambria Math" panose="02040503050406030204" pitchFamily="18" charset="0"/>
                        </a:rPr>
                        <m:t>𝐲𝐩𝐞</m:t>
                      </m:r>
                      <m:r>
                        <a:rPr lang="en-US" altLang="en-US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fNam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fNam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400" b="1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9368" y="4931234"/>
                <a:ext cx="1713610" cy="7662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ounded Rectangle 13"/>
          <p:cNvSpPr/>
          <p:nvPr/>
        </p:nvSpPr>
        <p:spPr>
          <a:xfrm>
            <a:off x="1164285" y="4494505"/>
            <a:ext cx="310896" cy="182880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>
            <a:off x="836552" y="4494505"/>
            <a:ext cx="308052" cy="182880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/>
          <p:cNvSpPr/>
          <p:nvPr/>
        </p:nvSpPr>
        <p:spPr>
          <a:xfrm>
            <a:off x="847897" y="4768825"/>
            <a:ext cx="274320" cy="182880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/>
          <p:cNvSpPr/>
          <p:nvPr/>
        </p:nvSpPr>
        <p:spPr>
          <a:xfrm>
            <a:off x="813499" y="5429903"/>
            <a:ext cx="385209" cy="267565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5"/>
            <a:extLst>
              <a:ext uri="{FF2B5EF4-FFF2-40B4-BE49-F238E27FC236}">
                <a16:creationId xmlns:a16="http://schemas.microsoft.com/office/drawing/2014/main" id="{4C2E77B8-301B-46A7-B37A-8F7BB5BB411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5"/>
            <a:extLst>
              <a:ext uri="{FF2B5EF4-FFF2-40B4-BE49-F238E27FC236}">
                <a16:creationId xmlns:a16="http://schemas.microsoft.com/office/drawing/2014/main" id="{41792946-B04A-44EA-9AAA-978DC527E141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 Box 15">
            <a:extLst>
              <a:ext uri="{FF2B5EF4-FFF2-40B4-BE49-F238E27FC236}">
                <a16:creationId xmlns:a16="http://schemas.microsoft.com/office/drawing/2014/main" id="{4CBD16C3-A2C3-4CED-9DE3-E49815B3D7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199" y="4435207"/>
            <a:ext cx="12089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GRAPH</a:t>
            </a:r>
            <a:endParaRPr lang="en-US" altLang="en-US" sz="2400" dirty="0"/>
          </a:p>
        </p:txBody>
      </p:sp>
      <p:sp>
        <p:nvSpPr>
          <p:cNvPr id="21" name="Text Box 4">
            <a:extLst>
              <a:ext uri="{FF2B5EF4-FFF2-40B4-BE49-F238E27FC236}">
                <a16:creationId xmlns:a16="http://schemas.microsoft.com/office/drawing/2014/main" id="{57216B57-8426-400F-A9F6-91DA40D63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203223"/>
            <a:ext cx="85899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dirty="0"/>
              <a:t>Use your GDC to sketch the graph of</a:t>
            </a:r>
          </a:p>
        </p:txBody>
      </p:sp>
      <p:sp>
        <p:nvSpPr>
          <p:cNvPr id="22" name="Text Box 5">
            <a:extLst>
              <a:ext uri="{FF2B5EF4-FFF2-40B4-BE49-F238E27FC236}">
                <a16:creationId xmlns:a16="http://schemas.microsoft.com/office/drawing/2014/main" id="{3041129A-751D-418A-AA52-95EFF122E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9015" y="1160531"/>
            <a:ext cx="15848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GB" altLang="en-US" sz="2400" dirty="0"/>
              <a:t>= log</a:t>
            </a:r>
            <a:r>
              <a:rPr lang="en-GB" altLang="en-US" sz="2400" baseline="-25000" dirty="0"/>
              <a:t>4</a:t>
            </a:r>
            <a:r>
              <a:rPr lang="en-GB" altLang="en-US" sz="2400" dirty="0"/>
              <a:t>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en-US" sz="2400" dirty="0"/>
          </a:p>
        </p:txBody>
      </p:sp>
      <p:sp>
        <p:nvSpPr>
          <p:cNvPr id="23" name="Text Box 15">
            <a:extLst>
              <a:ext uri="{FF2B5EF4-FFF2-40B4-BE49-F238E27FC236}">
                <a16:creationId xmlns:a16="http://schemas.microsoft.com/office/drawing/2014/main" id="{18F0A5E7-114F-4176-B677-E0D83063B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2873" y="2315644"/>
            <a:ext cx="573862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Change to an expression using logarithms base 10</a:t>
            </a:r>
            <a:endParaRPr lang="en-US" alt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5369C27-9936-4198-8580-9F509DA18962}"/>
                  </a:ext>
                </a:extLst>
              </p:cNvPr>
              <p:cNvSpPr txBox="1"/>
              <p:nvPr/>
            </p:nvSpPr>
            <p:spPr>
              <a:xfrm>
                <a:off x="4709978" y="3067947"/>
                <a:ext cx="2144240" cy="766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altLang="en-US" sz="2400" dirty="0" smtClean="0"/>
                        <m:t>log</m:t>
                      </m:r>
                      <m:r>
                        <m:rPr>
                          <m:nor/>
                        </m:rPr>
                        <a:rPr lang="en-US" altLang="en-US" sz="2400" b="0" i="0" baseline="-25000" dirty="0" smtClean="0"/>
                        <m:t>4</m:t>
                      </m:r>
                      <m:r>
                        <m:rPr>
                          <m:nor/>
                        </m:rPr>
                        <a:rPr lang="en-GB" altLang="en-US" sz="2400" dirty="0" smtClean="0"/>
                        <m:t> </m:t>
                      </m:r>
                      <m:r>
                        <m:rPr>
                          <m:nor/>
                        </m:rPr>
                        <a:rPr lang="en-US" altLang="en-US" sz="2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fNam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fNam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400" b="1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5369C27-9936-4198-8580-9F509DA189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9978" y="3067947"/>
                <a:ext cx="2144240" cy="7662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 Box 15">
            <a:extLst>
              <a:ext uri="{FF2B5EF4-FFF2-40B4-BE49-F238E27FC236}">
                <a16:creationId xmlns:a16="http://schemas.microsoft.com/office/drawing/2014/main" id="{CCD6DEF4-FD1F-4EFE-A256-C8E29E0FD4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2873" y="3903862"/>
            <a:ext cx="36134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Go to MENU in the GDC</a:t>
            </a:r>
            <a:endParaRPr lang="en-US" altLang="en-US" sz="2400" dirty="0"/>
          </a:p>
        </p:txBody>
      </p:sp>
      <p:sp>
        <p:nvSpPr>
          <p:cNvPr id="26" name="Text Box 9">
            <a:extLst>
              <a:ext uri="{FF2B5EF4-FFF2-40B4-BE49-F238E27FC236}">
                <a16:creationId xmlns:a16="http://schemas.microsoft.com/office/drawing/2014/main" id="{946BCBC4-41CB-4651-AAD2-72284ADEA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2873" y="1622196"/>
            <a:ext cx="562044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We have to change the log</a:t>
            </a:r>
            <a:r>
              <a:rPr lang="en-GB" altLang="en-US" sz="2400" baseline="-25000" dirty="0"/>
              <a:t>4 </a:t>
            </a:r>
            <a:r>
              <a:rPr lang="en-GB" altLang="en-US" sz="2400" dirty="0"/>
              <a:t>into log or ln</a:t>
            </a:r>
            <a:endParaRPr lang="en-US" altLang="en-US" sz="2400" dirty="0"/>
          </a:p>
        </p:txBody>
      </p:sp>
      <p:sp>
        <p:nvSpPr>
          <p:cNvPr id="27" name="Text Box 15">
            <a:extLst>
              <a:ext uri="{FF2B5EF4-FFF2-40B4-BE49-F238E27FC236}">
                <a16:creationId xmlns:a16="http://schemas.microsoft.com/office/drawing/2014/main" id="{93C1271E-9010-4CF4-A41C-334482504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0588" y="4448936"/>
            <a:ext cx="4587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sym typeface="Wingdings 3" panose="05040102010807070707" pitchFamily="18" charset="2"/>
              </a:rPr>
              <a:t></a:t>
            </a:r>
            <a:endParaRPr lang="en-US" altLang="en-US" sz="2400" dirty="0"/>
          </a:p>
        </p:txBody>
      </p:sp>
      <p:sp>
        <p:nvSpPr>
          <p:cNvPr id="28" name="Text Box 15">
            <a:extLst>
              <a:ext uri="{FF2B5EF4-FFF2-40B4-BE49-F238E27FC236}">
                <a16:creationId xmlns:a16="http://schemas.microsoft.com/office/drawing/2014/main" id="{094E185C-CAD3-4019-857F-598882DA4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2184" y="4448936"/>
            <a:ext cx="7922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EXE</a:t>
            </a:r>
            <a:endParaRPr lang="en-US" altLang="en-US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67888BE-19F3-4BB1-99B7-5DE1D09B465D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360" y="1737360"/>
            <a:ext cx="2505210" cy="4709160"/>
          </a:xfrm>
          <a:prstGeom prst="rect">
            <a:avLst/>
          </a:prstGeom>
        </p:spPr>
      </p:pic>
      <p:sp>
        <p:nvSpPr>
          <p:cNvPr id="32" name="Text Box 15">
            <a:extLst>
              <a:ext uri="{FF2B5EF4-FFF2-40B4-BE49-F238E27FC236}">
                <a16:creationId xmlns:a16="http://schemas.microsoft.com/office/drawing/2014/main" id="{7078DC59-36B7-4463-8298-D29B4D3D5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6363" y="5102020"/>
            <a:ext cx="7922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EXE</a:t>
            </a:r>
            <a:endParaRPr lang="en-US" altLang="en-US" sz="2400" dirty="0"/>
          </a:p>
        </p:txBody>
      </p:sp>
      <p:sp>
        <p:nvSpPr>
          <p:cNvPr id="33" name="Rounded Rectangle 17">
            <a:extLst>
              <a:ext uri="{FF2B5EF4-FFF2-40B4-BE49-F238E27FC236}">
                <a16:creationId xmlns:a16="http://schemas.microsoft.com/office/drawing/2014/main" id="{343A5164-BD2D-447C-BD86-4317E1B1D390}"/>
              </a:ext>
            </a:extLst>
          </p:cNvPr>
          <p:cNvSpPr/>
          <p:nvPr/>
        </p:nvSpPr>
        <p:spPr>
          <a:xfrm>
            <a:off x="2493082" y="6133320"/>
            <a:ext cx="369549" cy="237622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14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 animBg="1"/>
      <p:bldP spid="14" grpId="1" animBg="1"/>
      <p:bldP spid="14" grpId="2" animBg="1"/>
      <p:bldP spid="14" grpId="3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32" grpId="0"/>
      <p:bldP spid="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9F30006-D573-48F7-A556-B3D7799FE1F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360" y="1737360"/>
            <a:ext cx="2493552" cy="4709160"/>
          </a:xfrm>
          <a:prstGeom prst="rect">
            <a:avLst/>
          </a:prstGeom>
        </p:spPr>
      </p:pic>
      <p:sp>
        <p:nvSpPr>
          <p:cNvPr id="736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1632" y="35371"/>
            <a:ext cx="8229600" cy="597661"/>
          </a:xfrm>
        </p:spPr>
        <p:txBody>
          <a:bodyPr>
            <a:normAutofit fontScale="90000"/>
          </a:bodyPr>
          <a:lstStyle/>
          <a:p>
            <a:r>
              <a:rPr lang="en-GB" altLang="en-US" sz="3200" dirty="0"/>
              <a:t>Changing the base of a logarithm</a:t>
            </a:r>
          </a:p>
        </p:txBody>
      </p:sp>
      <p:sp>
        <p:nvSpPr>
          <p:cNvPr id="736259" name="Text Box 3"/>
          <p:cNvSpPr txBox="1">
            <a:spLocks noChangeArrowheads="1"/>
          </p:cNvSpPr>
          <p:nvPr/>
        </p:nvSpPr>
        <p:spPr bwMode="auto">
          <a:xfrm>
            <a:off x="250825" y="758284"/>
            <a:ext cx="17427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Example 3:</a:t>
            </a:r>
            <a:endParaRPr lang="en-US" altLang="en-US" sz="2400" dirty="0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5020462" y="5718102"/>
            <a:ext cx="5597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F6</a:t>
            </a:r>
            <a:endParaRPr lang="en-US" altLang="en-US" sz="2400" dirty="0"/>
          </a:p>
        </p:txBody>
      </p:sp>
      <p:sp>
        <p:nvSpPr>
          <p:cNvPr id="17" name="Rounded Rectangle 16"/>
          <p:cNvSpPr/>
          <p:nvPr/>
        </p:nvSpPr>
        <p:spPr>
          <a:xfrm>
            <a:off x="2591805" y="3513532"/>
            <a:ext cx="228600" cy="2286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FECD0F75-43D7-4EA8-B28D-58D5210E87F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C15F7E20-305D-44A3-A987-C1BEFC508DE6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C40B6FD-58F0-4C83-9A21-7C7AA4E8722E}"/>
                  </a:ext>
                </a:extLst>
              </p:cNvPr>
              <p:cNvSpPr txBox="1"/>
              <p:nvPr/>
            </p:nvSpPr>
            <p:spPr>
              <a:xfrm>
                <a:off x="4939368" y="4931234"/>
                <a:ext cx="1713610" cy="766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en-US" sz="2400" i="0" dirty="0" smtClean="0"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en-US" altLang="en-US" sz="2400" b="1" i="0" dirty="0" smtClean="0">
                          <a:latin typeface="Cambria Math" panose="02040503050406030204" pitchFamily="18" charset="0"/>
                        </a:rPr>
                        <m:t>𝐲𝐩𝐞</m:t>
                      </m:r>
                      <m:r>
                        <a:rPr lang="en-US" altLang="en-US" sz="24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fNam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fNam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400" b="1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C40B6FD-58F0-4C83-9A21-7C7AA4E872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9368" y="4931234"/>
                <a:ext cx="1713610" cy="7662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15">
            <a:extLst>
              <a:ext uri="{FF2B5EF4-FFF2-40B4-BE49-F238E27FC236}">
                <a16:creationId xmlns:a16="http://schemas.microsoft.com/office/drawing/2014/main" id="{5DA22A0A-6F39-4307-B791-25906268A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3199" y="4435207"/>
            <a:ext cx="12089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GRAPH</a:t>
            </a:r>
            <a:endParaRPr lang="en-US" altLang="en-US" sz="2400" dirty="0"/>
          </a:p>
        </p:txBody>
      </p:sp>
      <p:sp>
        <p:nvSpPr>
          <p:cNvPr id="23" name="Text Box 4">
            <a:extLst>
              <a:ext uri="{FF2B5EF4-FFF2-40B4-BE49-F238E27FC236}">
                <a16:creationId xmlns:a16="http://schemas.microsoft.com/office/drawing/2014/main" id="{795361A0-48B0-4074-A9F6-C31837BBA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203223"/>
            <a:ext cx="85899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dirty="0"/>
              <a:t>Use your GDC to sketch the graph of</a:t>
            </a:r>
          </a:p>
        </p:txBody>
      </p:sp>
      <p:sp>
        <p:nvSpPr>
          <p:cNvPr id="24" name="Text Box 5">
            <a:extLst>
              <a:ext uri="{FF2B5EF4-FFF2-40B4-BE49-F238E27FC236}">
                <a16:creationId xmlns:a16="http://schemas.microsoft.com/office/drawing/2014/main" id="{EF30C129-4E46-4382-9BE7-3D853362A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9015" y="1160531"/>
            <a:ext cx="15848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GB" altLang="en-US" sz="2400" dirty="0"/>
              <a:t>= log</a:t>
            </a:r>
            <a:r>
              <a:rPr lang="en-GB" altLang="en-US" sz="2400" baseline="-25000" dirty="0"/>
              <a:t>4</a:t>
            </a:r>
            <a:r>
              <a:rPr lang="en-GB" altLang="en-US" sz="2400" dirty="0"/>
              <a:t>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en-US" sz="2400" dirty="0"/>
          </a:p>
        </p:txBody>
      </p:sp>
      <p:sp>
        <p:nvSpPr>
          <p:cNvPr id="25" name="Text Box 15">
            <a:extLst>
              <a:ext uri="{FF2B5EF4-FFF2-40B4-BE49-F238E27FC236}">
                <a16:creationId xmlns:a16="http://schemas.microsoft.com/office/drawing/2014/main" id="{F859844E-28C3-432F-A38B-EC50A5AE36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2873" y="2315644"/>
            <a:ext cx="573862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Change to an expression using logarithms base 10</a:t>
            </a:r>
            <a:endParaRPr lang="en-US" alt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0D4FBED-81CE-4401-9A95-05383BEB6568}"/>
                  </a:ext>
                </a:extLst>
              </p:cNvPr>
              <p:cNvSpPr txBox="1"/>
              <p:nvPr/>
            </p:nvSpPr>
            <p:spPr>
              <a:xfrm>
                <a:off x="4709978" y="3067947"/>
                <a:ext cx="2144240" cy="766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altLang="en-US" sz="2400" dirty="0" smtClean="0"/>
                        <m:t>log</m:t>
                      </m:r>
                      <m:r>
                        <m:rPr>
                          <m:nor/>
                        </m:rPr>
                        <a:rPr lang="en-US" altLang="en-US" sz="2400" b="0" i="0" baseline="-25000" dirty="0" smtClean="0"/>
                        <m:t>4</m:t>
                      </m:r>
                      <m:r>
                        <m:rPr>
                          <m:nor/>
                        </m:rPr>
                        <a:rPr lang="en-GB" altLang="en-US" sz="2400" dirty="0" smtClean="0"/>
                        <m:t> </m:t>
                      </m:r>
                      <m:r>
                        <m:rPr>
                          <m:nor/>
                        </m:rPr>
                        <a:rPr lang="en-US" altLang="en-US" sz="2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fNam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fNam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400" b="1" dirty="0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0D4FBED-81CE-4401-9A95-05383BEB65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9978" y="3067947"/>
                <a:ext cx="2144240" cy="7662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 Box 15">
            <a:extLst>
              <a:ext uri="{FF2B5EF4-FFF2-40B4-BE49-F238E27FC236}">
                <a16:creationId xmlns:a16="http://schemas.microsoft.com/office/drawing/2014/main" id="{BEDF42B7-B654-4917-81C6-19B7449AB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2873" y="3903862"/>
            <a:ext cx="36134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Go to MENU in the GDC</a:t>
            </a:r>
            <a:endParaRPr lang="en-US" altLang="en-US" sz="2400" dirty="0"/>
          </a:p>
        </p:txBody>
      </p:sp>
      <p:sp>
        <p:nvSpPr>
          <p:cNvPr id="28" name="Text Box 9">
            <a:extLst>
              <a:ext uri="{FF2B5EF4-FFF2-40B4-BE49-F238E27FC236}">
                <a16:creationId xmlns:a16="http://schemas.microsoft.com/office/drawing/2014/main" id="{F5A9F5CD-0BFE-42BB-B238-F94602F02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2873" y="1622196"/>
            <a:ext cx="562044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We have to change the log</a:t>
            </a:r>
            <a:r>
              <a:rPr lang="en-GB" altLang="en-US" sz="2400" baseline="-25000" dirty="0"/>
              <a:t>4 </a:t>
            </a:r>
            <a:r>
              <a:rPr lang="en-GB" altLang="en-US" sz="2400" dirty="0"/>
              <a:t>into log or ln</a:t>
            </a:r>
            <a:endParaRPr lang="en-US" altLang="en-US" sz="2400" dirty="0"/>
          </a:p>
        </p:txBody>
      </p:sp>
      <p:sp>
        <p:nvSpPr>
          <p:cNvPr id="29" name="Text Box 15">
            <a:extLst>
              <a:ext uri="{FF2B5EF4-FFF2-40B4-BE49-F238E27FC236}">
                <a16:creationId xmlns:a16="http://schemas.microsoft.com/office/drawing/2014/main" id="{24154997-4200-4E4C-A578-6E1445724B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0588" y="4448936"/>
            <a:ext cx="4587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sym typeface="Wingdings 3" panose="05040102010807070707" pitchFamily="18" charset="2"/>
              </a:rPr>
              <a:t></a:t>
            </a:r>
            <a:endParaRPr lang="en-US" altLang="en-US" sz="2400" dirty="0"/>
          </a:p>
        </p:txBody>
      </p:sp>
      <p:sp>
        <p:nvSpPr>
          <p:cNvPr id="30" name="Text Box 15">
            <a:extLst>
              <a:ext uri="{FF2B5EF4-FFF2-40B4-BE49-F238E27FC236}">
                <a16:creationId xmlns:a16="http://schemas.microsoft.com/office/drawing/2014/main" id="{91D5EF2C-E11D-418A-A4B0-3CF6364CD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6363" y="5102020"/>
            <a:ext cx="7922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EXE</a:t>
            </a:r>
            <a:endParaRPr lang="en-US" altLang="en-US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A8D9B44-D9CB-4A64-9366-8318F779B79B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360" y="1737360"/>
            <a:ext cx="2488902" cy="4709160"/>
          </a:xfrm>
          <a:prstGeom prst="rect">
            <a:avLst/>
          </a:prstGeom>
        </p:spPr>
      </p:pic>
      <p:sp>
        <p:nvSpPr>
          <p:cNvPr id="33" name="Text Box 15">
            <a:extLst>
              <a:ext uri="{FF2B5EF4-FFF2-40B4-BE49-F238E27FC236}">
                <a16:creationId xmlns:a16="http://schemas.microsoft.com/office/drawing/2014/main" id="{E59B69B4-40FC-4382-8FAA-8F5CB652E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7600" y="5728390"/>
            <a:ext cx="11464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DRAW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12427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 animBg="1"/>
      <p:bldP spid="17" grpId="1" animBg="1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6" action="ppaction://hlinksldjump"/>
            <a:extLst>
              <a:ext uri="{FF2B5EF4-FFF2-40B4-BE49-F238E27FC236}">
                <a16:creationId xmlns:a16="http://schemas.microsoft.com/office/drawing/2014/main" id="{26CBF51A-E465-4FDB-9586-5F5C07AB0F4F}"/>
              </a:ext>
            </a:extLst>
          </p:cNvPr>
          <p:cNvSpPr/>
          <p:nvPr/>
        </p:nvSpPr>
        <p:spPr>
          <a:xfrm>
            <a:off x="83234" y="105506"/>
            <a:ext cx="8977532" cy="66469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360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481B46C-6067-49F2-9207-CD63551193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" y="1737360"/>
            <a:ext cx="2036394" cy="4709160"/>
          </a:xfrm>
          <a:prstGeom prst="rect">
            <a:avLst/>
          </a:prstGeom>
        </p:spPr>
      </p:pic>
      <p:sp>
        <p:nvSpPr>
          <p:cNvPr id="736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1632" y="35371"/>
            <a:ext cx="8229600" cy="597661"/>
          </a:xfrm>
        </p:spPr>
        <p:txBody>
          <a:bodyPr>
            <a:normAutofit fontScale="90000"/>
          </a:bodyPr>
          <a:lstStyle/>
          <a:p>
            <a:r>
              <a:rPr lang="en-GB" altLang="en-US" sz="3200" dirty="0"/>
              <a:t>Changing the base of a logarithm</a:t>
            </a:r>
          </a:p>
        </p:txBody>
      </p:sp>
      <p:sp>
        <p:nvSpPr>
          <p:cNvPr id="736259" name="Text Box 3"/>
          <p:cNvSpPr txBox="1">
            <a:spLocks noChangeArrowheads="1"/>
          </p:cNvSpPr>
          <p:nvPr/>
        </p:nvSpPr>
        <p:spPr bwMode="auto">
          <a:xfrm>
            <a:off x="250825" y="730148"/>
            <a:ext cx="17427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Example 3:</a:t>
            </a:r>
            <a:endParaRPr lang="en-US" altLang="en-US" sz="2400" dirty="0"/>
          </a:p>
        </p:txBody>
      </p:sp>
      <p:sp>
        <p:nvSpPr>
          <p:cNvPr id="736260" name="Text Box 4"/>
          <p:cNvSpPr txBox="1">
            <a:spLocks noChangeArrowheads="1"/>
          </p:cNvSpPr>
          <p:nvPr/>
        </p:nvSpPr>
        <p:spPr bwMode="auto">
          <a:xfrm>
            <a:off x="250825" y="1203223"/>
            <a:ext cx="85899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dirty="0"/>
              <a:t>Use your GDC to sketch the graph of</a:t>
            </a:r>
          </a:p>
        </p:txBody>
      </p:sp>
      <p:sp>
        <p:nvSpPr>
          <p:cNvPr id="736261" name="Text Box 5"/>
          <p:cNvSpPr txBox="1">
            <a:spLocks noChangeArrowheads="1"/>
          </p:cNvSpPr>
          <p:nvPr/>
        </p:nvSpPr>
        <p:spPr bwMode="auto">
          <a:xfrm>
            <a:off x="5839015" y="1160531"/>
            <a:ext cx="15848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GB" altLang="en-US" sz="2400" dirty="0"/>
              <a:t>= log</a:t>
            </a:r>
            <a:r>
              <a:rPr lang="en-GB" altLang="en-US" sz="2400" baseline="-25000" dirty="0"/>
              <a:t>4</a:t>
            </a:r>
            <a:r>
              <a:rPr lang="en-GB" altLang="en-US" sz="2400" dirty="0"/>
              <a:t>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en-US" sz="2400" dirty="0"/>
          </a:p>
        </p:txBody>
      </p:sp>
      <p:sp>
        <p:nvSpPr>
          <p:cNvPr id="736271" name="Text Box 15"/>
          <p:cNvSpPr txBox="1">
            <a:spLocks noChangeArrowheads="1"/>
          </p:cNvSpPr>
          <p:nvPr/>
        </p:nvSpPr>
        <p:spPr bwMode="auto">
          <a:xfrm>
            <a:off x="3212873" y="2315644"/>
            <a:ext cx="573862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Change to an expression using logarithms base 10</a:t>
            </a:r>
            <a:endParaRPr lang="en-US" alt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4709978" y="3067947"/>
                <a:ext cx="2144240" cy="766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altLang="en-US" sz="2400" dirty="0" smtClean="0"/>
                        <m:t>log</m:t>
                      </m:r>
                      <m:r>
                        <m:rPr>
                          <m:nor/>
                        </m:rPr>
                        <a:rPr lang="en-US" altLang="en-US" sz="2400" b="0" i="0" baseline="-25000" dirty="0" smtClean="0"/>
                        <m:t>4</m:t>
                      </m:r>
                      <m:r>
                        <m:rPr>
                          <m:nor/>
                        </m:rPr>
                        <a:rPr lang="en-GB" altLang="en-US" sz="2400" dirty="0" smtClean="0"/>
                        <m:t> </m:t>
                      </m:r>
                      <m:r>
                        <m:rPr>
                          <m:nor/>
                        </m:rPr>
                        <a:rPr lang="en-US" altLang="en-US" sz="2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fNam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fNam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400" b="1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9978" y="3067947"/>
                <a:ext cx="2144240" cy="7662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3212873" y="3903862"/>
            <a:ext cx="25715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Turn on the GDC</a:t>
            </a:r>
            <a:endParaRPr lang="en-US" altLang="en-US" sz="2400" dirty="0"/>
          </a:p>
        </p:txBody>
      </p:sp>
      <p:sp>
        <p:nvSpPr>
          <p:cNvPr id="4" name="Rectangle 3">
            <a:hlinkClick r:id="rId5"/>
            <a:extLst>
              <a:ext uri="{FF2B5EF4-FFF2-40B4-BE49-F238E27FC236}">
                <a16:creationId xmlns:a16="http://schemas.microsoft.com/office/drawing/2014/main" id="{C30B14D5-1059-4BE6-AAB8-4326F11AEBC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5"/>
            <a:extLst>
              <a:ext uri="{FF2B5EF4-FFF2-40B4-BE49-F238E27FC236}">
                <a16:creationId xmlns:a16="http://schemas.microsoft.com/office/drawing/2014/main" id="{8E52AB94-0F56-45C7-8094-242361BC46F6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 Box 9">
            <a:extLst>
              <a:ext uri="{FF2B5EF4-FFF2-40B4-BE49-F238E27FC236}">
                <a16:creationId xmlns:a16="http://schemas.microsoft.com/office/drawing/2014/main" id="{A8B01C41-513B-415B-AF07-5B542EAE9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2873" y="1622196"/>
            <a:ext cx="562044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We have to change the log</a:t>
            </a:r>
            <a:r>
              <a:rPr lang="en-GB" altLang="en-US" sz="2400" baseline="-25000" dirty="0"/>
              <a:t>4 </a:t>
            </a:r>
            <a:r>
              <a:rPr lang="en-GB" altLang="en-US" sz="2400" dirty="0"/>
              <a:t>into log or ln</a:t>
            </a:r>
            <a:endParaRPr lang="en-US" altLang="en-US" sz="2400" dirty="0"/>
          </a:p>
        </p:txBody>
      </p:sp>
      <p:sp>
        <p:nvSpPr>
          <p:cNvPr id="18" name="Text Box 8">
            <a:extLst>
              <a:ext uri="{FF2B5EF4-FFF2-40B4-BE49-F238E27FC236}">
                <a16:creationId xmlns:a16="http://schemas.microsoft.com/office/drawing/2014/main" id="{1A2904AC-F70A-426B-ADC9-BBDD256C6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3097" y="3903862"/>
            <a:ext cx="22412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i="1" dirty="0">
                <a:latin typeface="+mn-lt"/>
              </a:rPr>
              <a:t>Click on Y =</a:t>
            </a:r>
            <a:endParaRPr lang="en-GB" sz="2400" dirty="0">
              <a:latin typeface="+mn-lt"/>
            </a:endParaRPr>
          </a:p>
        </p:txBody>
      </p:sp>
      <p:sp>
        <p:nvSpPr>
          <p:cNvPr id="19" name="Rounded Rectangle 17">
            <a:extLst>
              <a:ext uri="{FF2B5EF4-FFF2-40B4-BE49-F238E27FC236}">
                <a16:creationId xmlns:a16="http://schemas.microsoft.com/office/drawing/2014/main" id="{5DC25D3C-BB1F-4750-84A3-7F9D651C1D45}"/>
              </a:ext>
            </a:extLst>
          </p:cNvPr>
          <p:cNvSpPr/>
          <p:nvPr/>
        </p:nvSpPr>
        <p:spPr>
          <a:xfrm>
            <a:off x="817298" y="3477296"/>
            <a:ext cx="354170" cy="182880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018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6271" grpId="0"/>
      <p:bldP spid="16" grpId="0"/>
      <p:bldP spid="15" grpId="0"/>
      <p:bldP spid="17" grpId="0"/>
      <p:bldP spid="18" grpId="0" autoUpdateAnimBg="0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1632" y="35371"/>
            <a:ext cx="8229600" cy="597661"/>
          </a:xfrm>
        </p:spPr>
        <p:txBody>
          <a:bodyPr>
            <a:normAutofit fontScale="90000"/>
          </a:bodyPr>
          <a:lstStyle/>
          <a:p>
            <a:r>
              <a:rPr lang="en-GB" altLang="en-US" sz="3200" dirty="0"/>
              <a:t>Changing the base of a logarithm</a:t>
            </a:r>
          </a:p>
        </p:txBody>
      </p:sp>
      <p:sp>
        <p:nvSpPr>
          <p:cNvPr id="736259" name="Text Box 3"/>
          <p:cNvSpPr txBox="1">
            <a:spLocks noChangeArrowheads="1"/>
          </p:cNvSpPr>
          <p:nvPr/>
        </p:nvSpPr>
        <p:spPr bwMode="auto">
          <a:xfrm>
            <a:off x="250825" y="758284"/>
            <a:ext cx="17427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Example 3:</a:t>
            </a:r>
            <a:endParaRPr lang="en-US" altLang="en-US" sz="2400" dirty="0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AF19BB49-518A-4E3B-9F42-AFD88DE0BE4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B5E3B9DB-535C-4D37-8AB8-80F3A0A48FFB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BF73B5EB-ED7E-4640-B4C8-BFB6F7726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203223"/>
            <a:ext cx="85899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dirty="0"/>
              <a:t>Use your GDC to sketch the graph of</a:t>
            </a:r>
          </a:p>
        </p:txBody>
      </p:sp>
      <p:sp>
        <p:nvSpPr>
          <p:cNvPr id="19" name="Text Box 5">
            <a:extLst>
              <a:ext uri="{FF2B5EF4-FFF2-40B4-BE49-F238E27FC236}">
                <a16:creationId xmlns:a16="http://schemas.microsoft.com/office/drawing/2014/main" id="{A7A53D6E-776A-4EDA-B07E-79079ACDB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9015" y="1160531"/>
            <a:ext cx="15848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GB" altLang="en-US" sz="2400" dirty="0"/>
              <a:t>= log</a:t>
            </a:r>
            <a:r>
              <a:rPr lang="en-GB" altLang="en-US" sz="2400" baseline="-25000" dirty="0"/>
              <a:t>4</a:t>
            </a:r>
            <a:r>
              <a:rPr lang="en-GB" altLang="en-US" sz="2400" dirty="0"/>
              <a:t>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en-US" sz="2400" dirty="0"/>
          </a:p>
        </p:txBody>
      </p:sp>
      <p:sp>
        <p:nvSpPr>
          <p:cNvPr id="20" name="Text Box 15">
            <a:extLst>
              <a:ext uri="{FF2B5EF4-FFF2-40B4-BE49-F238E27FC236}">
                <a16:creationId xmlns:a16="http://schemas.microsoft.com/office/drawing/2014/main" id="{E4167AB5-D2F8-4DC5-9488-2077B3B6B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2873" y="2315644"/>
            <a:ext cx="573862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Change to an expression using logarithms base 10</a:t>
            </a:r>
            <a:endParaRPr lang="en-US" alt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6F45179-12F3-41FB-B06B-483745621B3B}"/>
                  </a:ext>
                </a:extLst>
              </p:cNvPr>
              <p:cNvSpPr txBox="1"/>
              <p:nvPr/>
            </p:nvSpPr>
            <p:spPr>
              <a:xfrm>
                <a:off x="4709978" y="3067947"/>
                <a:ext cx="2144240" cy="766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altLang="en-US" sz="2400" dirty="0" smtClean="0"/>
                        <m:t>log</m:t>
                      </m:r>
                      <m:r>
                        <m:rPr>
                          <m:nor/>
                        </m:rPr>
                        <a:rPr lang="en-US" altLang="en-US" sz="2400" b="0" i="0" baseline="-25000" dirty="0" smtClean="0"/>
                        <m:t>4</m:t>
                      </m:r>
                      <m:r>
                        <m:rPr>
                          <m:nor/>
                        </m:rPr>
                        <a:rPr lang="en-GB" altLang="en-US" sz="2400" dirty="0" smtClean="0"/>
                        <m:t> </m:t>
                      </m:r>
                      <m:r>
                        <m:rPr>
                          <m:nor/>
                        </m:rPr>
                        <a:rPr lang="en-US" altLang="en-US" sz="2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fNam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fNam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400" b="1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6F45179-12F3-41FB-B06B-483745621B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9978" y="3067947"/>
                <a:ext cx="2144240" cy="7662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9">
            <a:extLst>
              <a:ext uri="{FF2B5EF4-FFF2-40B4-BE49-F238E27FC236}">
                <a16:creationId xmlns:a16="http://schemas.microsoft.com/office/drawing/2014/main" id="{D70B27FD-F730-42EA-AC6A-D07E7D527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2873" y="1622196"/>
            <a:ext cx="562044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We have to change the log</a:t>
            </a:r>
            <a:r>
              <a:rPr lang="en-GB" altLang="en-US" sz="2400" baseline="-25000" dirty="0"/>
              <a:t>4 </a:t>
            </a:r>
            <a:r>
              <a:rPr lang="en-GB" altLang="en-US" sz="2400" dirty="0"/>
              <a:t>into log or ln</a:t>
            </a:r>
            <a:endParaRPr lang="en-US" alt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3DD238-F4DB-4FA7-938F-F1266C1786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5424" y="1737360"/>
            <a:ext cx="2018211" cy="4709160"/>
          </a:xfrm>
          <a:prstGeom prst="rect">
            <a:avLst/>
          </a:prstGeom>
        </p:spPr>
      </p:pic>
      <p:sp>
        <p:nvSpPr>
          <p:cNvPr id="28" name="Text Box 15">
            <a:extLst>
              <a:ext uri="{FF2B5EF4-FFF2-40B4-BE49-F238E27FC236}">
                <a16:creationId xmlns:a16="http://schemas.microsoft.com/office/drawing/2014/main" id="{C41C7534-8F0E-4EC4-B36B-BAA6B9DC9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2873" y="3903862"/>
            <a:ext cx="25715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Turn on the GDC</a:t>
            </a:r>
            <a:endParaRPr lang="en-US" altLang="en-US" sz="2400" dirty="0"/>
          </a:p>
        </p:txBody>
      </p:sp>
      <p:sp>
        <p:nvSpPr>
          <p:cNvPr id="29" name="Text Box 8">
            <a:extLst>
              <a:ext uri="{FF2B5EF4-FFF2-40B4-BE49-F238E27FC236}">
                <a16:creationId xmlns:a16="http://schemas.microsoft.com/office/drawing/2014/main" id="{7A229709-70F6-4AEA-9277-E548B7DEF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3097" y="3903862"/>
            <a:ext cx="22412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i="1" dirty="0">
                <a:latin typeface="+mn-lt"/>
              </a:rPr>
              <a:t>Click on Y =</a:t>
            </a:r>
            <a:endParaRPr lang="en-GB" sz="2400" dirty="0"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A2F3F5E-83DA-4928-B94A-48B89CD4A44B}"/>
                  </a:ext>
                </a:extLst>
              </p:cNvPr>
              <p:cNvSpPr txBox="1"/>
              <p:nvPr/>
            </p:nvSpPr>
            <p:spPr>
              <a:xfrm>
                <a:off x="4466432" y="4430749"/>
                <a:ext cx="83837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en-US" sz="2400" i="0" dirty="0" smtClean="0"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en-US" altLang="en-US" sz="2400" b="1" i="0" dirty="0" smtClean="0">
                          <a:latin typeface="Cambria Math" panose="02040503050406030204" pitchFamily="18" charset="0"/>
                        </a:rPr>
                        <m:t>𝐲𝐩𝐞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A2F3F5E-83DA-4928-B94A-48B89CD4A4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6432" y="4430749"/>
                <a:ext cx="838371" cy="369332"/>
              </a:xfrm>
              <a:prstGeom prst="rect">
                <a:avLst/>
              </a:prstGeom>
              <a:blipFill>
                <a:blip r:embed="rId6"/>
                <a:stretch>
                  <a:fillRect l="-5109" r="-5839" b="-2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ounded Rectangle 17">
            <a:extLst>
              <a:ext uri="{FF2B5EF4-FFF2-40B4-BE49-F238E27FC236}">
                <a16:creationId xmlns:a16="http://schemas.microsoft.com/office/drawing/2014/main" id="{E37AC0DD-15F0-4897-A001-EC3D57B115CC}"/>
              </a:ext>
            </a:extLst>
          </p:cNvPr>
          <p:cNvSpPr/>
          <p:nvPr/>
        </p:nvSpPr>
        <p:spPr>
          <a:xfrm>
            <a:off x="826739" y="5301650"/>
            <a:ext cx="347472" cy="182880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ounded Rectangle 17">
            <a:extLst>
              <a:ext uri="{FF2B5EF4-FFF2-40B4-BE49-F238E27FC236}">
                <a16:creationId xmlns:a16="http://schemas.microsoft.com/office/drawing/2014/main" id="{5E8C2EAA-CA88-4B6B-8B68-3E96CD542E90}"/>
              </a:ext>
            </a:extLst>
          </p:cNvPr>
          <p:cNvSpPr/>
          <p:nvPr/>
        </p:nvSpPr>
        <p:spPr>
          <a:xfrm>
            <a:off x="1570793" y="5011791"/>
            <a:ext cx="347472" cy="182880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ounded Rectangle 17">
            <a:extLst>
              <a:ext uri="{FF2B5EF4-FFF2-40B4-BE49-F238E27FC236}">
                <a16:creationId xmlns:a16="http://schemas.microsoft.com/office/drawing/2014/main" id="{3074C9D7-507E-48BD-8AC0-31D58261ECD4}"/>
              </a:ext>
            </a:extLst>
          </p:cNvPr>
          <p:cNvSpPr/>
          <p:nvPr/>
        </p:nvSpPr>
        <p:spPr>
          <a:xfrm>
            <a:off x="1211369" y="4124805"/>
            <a:ext cx="347472" cy="182880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ounded Rectangle 17">
            <a:extLst>
              <a:ext uri="{FF2B5EF4-FFF2-40B4-BE49-F238E27FC236}">
                <a16:creationId xmlns:a16="http://schemas.microsoft.com/office/drawing/2014/main" id="{38C4FA05-9605-4ABC-92E1-33B7FA69082B}"/>
              </a:ext>
            </a:extLst>
          </p:cNvPr>
          <p:cNvSpPr/>
          <p:nvPr/>
        </p:nvSpPr>
        <p:spPr>
          <a:xfrm>
            <a:off x="1204373" y="5598525"/>
            <a:ext cx="347472" cy="182880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ounded Rectangle 17">
            <a:extLst>
              <a:ext uri="{FF2B5EF4-FFF2-40B4-BE49-F238E27FC236}">
                <a16:creationId xmlns:a16="http://schemas.microsoft.com/office/drawing/2014/main" id="{0E1965CF-A895-48EF-B533-FA2554CAB3AF}"/>
              </a:ext>
            </a:extLst>
          </p:cNvPr>
          <p:cNvSpPr/>
          <p:nvPr/>
        </p:nvSpPr>
        <p:spPr>
          <a:xfrm>
            <a:off x="1935594" y="5011791"/>
            <a:ext cx="347472" cy="182880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ounded Rectangle 17">
            <a:extLst>
              <a:ext uri="{FF2B5EF4-FFF2-40B4-BE49-F238E27FC236}">
                <a16:creationId xmlns:a16="http://schemas.microsoft.com/office/drawing/2014/main" id="{BA9B3750-F295-47D1-91A9-E87BFACFD082}"/>
              </a:ext>
            </a:extLst>
          </p:cNvPr>
          <p:cNvSpPr/>
          <p:nvPr/>
        </p:nvSpPr>
        <p:spPr>
          <a:xfrm>
            <a:off x="2309493" y="5011791"/>
            <a:ext cx="347472" cy="182880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39BBFF4-0D51-400A-95C3-8E10EECA1F73}"/>
              </a:ext>
            </a:extLst>
          </p:cNvPr>
          <p:cNvSpPr txBox="1"/>
          <p:nvPr/>
        </p:nvSpPr>
        <p:spPr>
          <a:xfrm>
            <a:off x="5405356" y="4417119"/>
            <a:ext cx="12503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/>
            <a:r>
              <a:rPr lang="en-GB"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endParaRPr lang="en-GB" sz="2400" b="1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0657972-A774-4903-8EFC-9B99981EE32D}"/>
              </a:ext>
            </a:extLst>
          </p:cNvPr>
          <p:cNvSpPr txBox="1"/>
          <p:nvPr/>
        </p:nvSpPr>
        <p:spPr>
          <a:xfrm>
            <a:off x="5547687" y="4448936"/>
            <a:ext cx="51616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/>
            <a:r>
              <a:rPr lang="en-GB"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log(</a:t>
            </a:r>
            <a:endParaRPr lang="en-GB" sz="2400" b="1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98DF756-A638-43E7-A865-04636B406F88}"/>
              </a:ext>
            </a:extLst>
          </p:cNvPr>
          <p:cNvSpPr txBox="1"/>
          <p:nvPr/>
        </p:nvSpPr>
        <p:spPr>
          <a:xfrm>
            <a:off x="6081151" y="4448936"/>
            <a:ext cx="153888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/>
            <a:r>
              <a:rPr lang="en-GB" sz="2400" b="1" i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endParaRPr lang="en-GB" sz="2400" b="1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E401878-BE67-4BA7-8FA4-D0998389DE30}"/>
              </a:ext>
            </a:extLst>
          </p:cNvPr>
          <p:cNvSpPr txBox="1"/>
          <p:nvPr/>
        </p:nvSpPr>
        <p:spPr>
          <a:xfrm>
            <a:off x="6588161" y="4417119"/>
            <a:ext cx="22602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/>
            <a:r>
              <a:rPr lang="en-GB"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÷</a:t>
            </a:r>
            <a:endParaRPr lang="en-GB" sz="2400" b="1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BBFA629-9C59-4245-9746-6B6B6BE54C18}"/>
              </a:ext>
            </a:extLst>
          </p:cNvPr>
          <p:cNvSpPr txBox="1"/>
          <p:nvPr/>
        </p:nvSpPr>
        <p:spPr>
          <a:xfrm>
            <a:off x="6250434" y="4442176"/>
            <a:ext cx="12503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/>
            <a:r>
              <a:rPr lang="en-GB"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en-GB" sz="2400" b="1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AA28900-B0A4-4607-AE23-51D6ECD39246}"/>
              </a:ext>
            </a:extLst>
          </p:cNvPr>
          <p:cNvSpPr txBox="1"/>
          <p:nvPr/>
        </p:nvSpPr>
        <p:spPr>
          <a:xfrm>
            <a:off x="6375543" y="4435977"/>
            <a:ext cx="12503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/>
            <a:r>
              <a:rPr lang="en-GB"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en-GB" sz="2400" b="1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2FEDEF3-5C6E-4733-8AFC-25970DDA7D10}"/>
              </a:ext>
            </a:extLst>
          </p:cNvPr>
          <p:cNvSpPr txBox="1"/>
          <p:nvPr/>
        </p:nvSpPr>
        <p:spPr>
          <a:xfrm>
            <a:off x="6892566" y="4448936"/>
            <a:ext cx="12503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/>
            <a:r>
              <a:rPr lang="en-GB"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endParaRPr lang="en-GB" sz="2400" b="1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DBAA64E-6A83-48B0-B8C1-7892C3F8BAD2}"/>
              </a:ext>
            </a:extLst>
          </p:cNvPr>
          <p:cNvSpPr txBox="1"/>
          <p:nvPr/>
        </p:nvSpPr>
        <p:spPr>
          <a:xfrm>
            <a:off x="7034897" y="4480753"/>
            <a:ext cx="51616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/>
            <a:r>
              <a:rPr lang="en-GB"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log(</a:t>
            </a:r>
            <a:endParaRPr lang="en-GB" sz="2400" b="1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BBFEAD0-6B1E-42AD-B7C9-D71FED7AE6F4}"/>
              </a:ext>
            </a:extLst>
          </p:cNvPr>
          <p:cNvSpPr txBox="1"/>
          <p:nvPr/>
        </p:nvSpPr>
        <p:spPr>
          <a:xfrm>
            <a:off x="7568361" y="4480753"/>
            <a:ext cx="153888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/>
            <a:r>
              <a:rPr lang="en-GB" sz="2400" b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</a:t>
            </a:r>
            <a:endParaRPr lang="en-GB" sz="2400" b="1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8370191-464B-40C5-8C8C-2C4DC6768D1A}"/>
              </a:ext>
            </a:extLst>
          </p:cNvPr>
          <p:cNvSpPr txBox="1"/>
          <p:nvPr/>
        </p:nvSpPr>
        <p:spPr>
          <a:xfrm>
            <a:off x="7737644" y="4473993"/>
            <a:ext cx="12503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/>
            <a:r>
              <a:rPr lang="en-GB"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en-GB" sz="2400" b="1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1584BB4-BE13-49F7-99C7-D76A3CB5C4C0}"/>
              </a:ext>
            </a:extLst>
          </p:cNvPr>
          <p:cNvSpPr txBox="1"/>
          <p:nvPr/>
        </p:nvSpPr>
        <p:spPr>
          <a:xfrm>
            <a:off x="7862753" y="4467794"/>
            <a:ext cx="12503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/>
            <a:r>
              <a:rPr lang="en-GB"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en-GB" sz="2400" b="1" dirty="0"/>
          </a:p>
        </p:txBody>
      </p:sp>
      <p:sp>
        <p:nvSpPr>
          <p:cNvPr id="48" name="Text Box 15">
            <a:extLst>
              <a:ext uri="{FF2B5EF4-FFF2-40B4-BE49-F238E27FC236}">
                <a16:creationId xmlns:a16="http://schemas.microsoft.com/office/drawing/2014/main" id="{C6A93121-3804-4645-A408-41061D01B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8829" y="4434586"/>
            <a:ext cx="12186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ENTER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43498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6" grpId="0" animBg="1"/>
      <p:bldP spid="26" grpId="1" animBg="1"/>
      <p:bldP spid="26" grpId="2" animBg="1"/>
      <p:bldP spid="26" grpId="3" animBg="1"/>
      <p:bldP spid="31" grpId="0" animBg="1"/>
      <p:bldP spid="31" grpId="1" animBg="1"/>
      <p:bldP spid="31" grpId="2" animBg="1"/>
      <p:bldP spid="31" grpId="3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4" grpId="2" animBg="1"/>
      <p:bldP spid="35" grpId="0" animBg="1"/>
      <p:bldP spid="35" grpId="1" animBg="1"/>
      <p:bldP spid="36" grpId="0"/>
      <p:bldP spid="37" grpId="0"/>
      <p:bldP spid="38" grpId="0"/>
      <p:bldP spid="39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3AD75E4-B345-4FC7-9C3B-00872E1E4A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" y="1737360"/>
            <a:ext cx="2049441" cy="4709160"/>
          </a:xfrm>
          <a:prstGeom prst="rect">
            <a:avLst/>
          </a:prstGeom>
        </p:spPr>
      </p:pic>
      <p:sp>
        <p:nvSpPr>
          <p:cNvPr id="736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1632" y="35371"/>
            <a:ext cx="8229600" cy="597661"/>
          </a:xfrm>
        </p:spPr>
        <p:txBody>
          <a:bodyPr>
            <a:normAutofit fontScale="90000"/>
          </a:bodyPr>
          <a:lstStyle/>
          <a:p>
            <a:r>
              <a:rPr lang="en-GB" altLang="en-US" sz="3200" dirty="0"/>
              <a:t>Changing the base of a logarithm</a:t>
            </a:r>
          </a:p>
        </p:txBody>
      </p:sp>
      <p:sp>
        <p:nvSpPr>
          <p:cNvPr id="736259" name="Text Box 3"/>
          <p:cNvSpPr txBox="1">
            <a:spLocks noChangeArrowheads="1"/>
          </p:cNvSpPr>
          <p:nvPr/>
        </p:nvSpPr>
        <p:spPr bwMode="auto">
          <a:xfrm>
            <a:off x="250825" y="758284"/>
            <a:ext cx="17427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Example 3:</a:t>
            </a:r>
            <a:endParaRPr lang="en-US" altLang="en-US" sz="2400" dirty="0"/>
          </a:p>
        </p:txBody>
      </p:sp>
      <p:sp>
        <p:nvSpPr>
          <p:cNvPr id="3" name="Rectangle 2">
            <a:hlinkClick r:id="rId4"/>
            <a:extLst>
              <a:ext uri="{FF2B5EF4-FFF2-40B4-BE49-F238E27FC236}">
                <a16:creationId xmlns:a16="http://schemas.microsoft.com/office/drawing/2014/main" id="{4C2E77B8-301B-46A7-B37A-8F7BB5BB411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41792946-B04A-44EA-9AAA-978DC527E141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Box 4">
            <a:extLst>
              <a:ext uri="{FF2B5EF4-FFF2-40B4-BE49-F238E27FC236}">
                <a16:creationId xmlns:a16="http://schemas.microsoft.com/office/drawing/2014/main" id="{57216B57-8426-400F-A9F6-91DA40D63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203223"/>
            <a:ext cx="85899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dirty="0"/>
              <a:t>Use your GDC to sketch the graph of</a:t>
            </a:r>
          </a:p>
        </p:txBody>
      </p:sp>
      <p:sp>
        <p:nvSpPr>
          <p:cNvPr id="22" name="Text Box 5">
            <a:extLst>
              <a:ext uri="{FF2B5EF4-FFF2-40B4-BE49-F238E27FC236}">
                <a16:creationId xmlns:a16="http://schemas.microsoft.com/office/drawing/2014/main" id="{3041129A-751D-418A-AA52-95EFF122E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9015" y="1160531"/>
            <a:ext cx="15848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GB" altLang="en-US" sz="2400" dirty="0"/>
              <a:t>= log</a:t>
            </a:r>
            <a:r>
              <a:rPr lang="en-GB" altLang="en-US" sz="2400" baseline="-25000" dirty="0"/>
              <a:t>4</a:t>
            </a:r>
            <a:r>
              <a:rPr lang="en-GB" altLang="en-US" sz="2400" dirty="0"/>
              <a:t>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en-US" sz="2400" dirty="0"/>
          </a:p>
        </p:txBody>
      </p:sp>
      <p:sp>
        <p:nvSpPr>
          <p:cNvPr id="32" name="Text Box 15">
            <a:extLst>
              <a:ext uri="{FF2B5EF4-FFF2-40B4-BE49-F238E27FC236}">
                <a16:creationId xmlns:a16="http://schemas.microsoft.com/office/drawing/2014/main" id="{7078DC59-36B7-4463-8298-D29B4D3D5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9893" y="4891915"/>
            <a:ext cx="12089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GRAPH</a:t>
            </a:r>
            <a:endParaRPr lang="en-US" altLang="en-US" sz="2400" dirty="0"/>
          </a:p>
        </p:txBody>
      </p:sp>
      <p:sp>
        <p:nvSpPr>
          <p:cNvPr id="33" name="Rounded Rectangle 17">
            <a:extLst>
              <a:ext uri="{FF2B5EF4-FFF2-40B4-BE49-F238E27FC236}">
                <a16:creationId xmlns:a16="http://schemas.microsoft.com/office/drawing/2014/main" id="{343A5164-BD2D-447C-BD86-4317E1B1D390}"/>
              </a:ext>
            </a:extLst>
          </p:cNvPr>
          <p:cNvSpPr/>
          <p:nvPr/>
        </p:nvSpPr>
        <p:spPr>
          <a:xfrm>
            <a:off x="2308037" y="3460310"/>
            <a:ext cx="369549" cy="237622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 Box 15">
            <a:extLst>
              <a:ext uri="{FF2B5EF4-FFF2-40B4-BE49-F238E27FC236}">
                <a16:creationId xmlns:a16="http://schemas.microsoft.com/office/drawing/2014/main" id="{685B81EF-569C-4203-B17E-F639B3D56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2873" y="2315644"/>
            <a:ext cx="573862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Change to an expression using logarithms base 10</a:t>
            </a:r>
            <a:endParaRPr lang="en-US" alt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821437E-4186-4964-ADC7-913721970991}"/>
                  </a:ext>
                </a:extLst>
              </p:cNvPr>
              <p:cNvSpPr txBox="1"/>
              <p:nvPr/>
            </p:nvSpPr>
            <p:spPr>
              <a:xfrm>
                <a:off x="4709978" y="3067947"/>
                <a:ext cx="2144240" cy="766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altLang="en-US" sz="2400" dirty="0" smtClean="0"/>
                        <m:t>log</m:t>
                      </m:r>
                      <m:r>
                        <m:rPr>
                          <m:nor/>
                        </m:rPr>
                        <a:rPr lang="en-US" altLang="en-US" sz="2400" b="0" i="0" baseline="-25000" dirty="0" smtClean="0"/>
                        <m:t>4</m:t>
                      </m:r>
                      <m:r>
                        <m:rPr>
                          <m:nor/>
                        </m:rPr>
                        <a:rPr lang="en-GB" altLang="en-US" sz="2400" dirty="0" smtClean="0"/>
                        <m:t> </m:t>
                      </m:r>
                      <m:r>
                        <m:rPr>
                          <m:nor/>
                        </m:rPr>
                        <a:rPr lang="en-US" altLang="en-US" sz="2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fNam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fNam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400" b="1" dirty="0"/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821437E-4186-4964-ADC7-9137219709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9978" y="3067947"/>
                <a:ext cx="2144240" cy="7662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9">
            <a:extLst>
              <a:ext uri="{FF2B5EF4-FFF2-40B4-BE49-F238E27FC236}">
                <a16:creationId xmlns:a16="http://schemas.microsoft.com/office/drawing/2014/main" id="{ABCB7ACB-FA54-4D2E-9171-50358C823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2873" y="1622196"/>
            <a:ext cx="562044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We have to change the log</a:t>
            </a:r>
            <a:r>
              <a:rPr lang="en-GB" altLang="en-US" sz="2400" baseline="-25000" dirty="0"/>
              <a:t>4 </a:t>
            </a:r>
            <a:r>
              <a:rPr lang="en-GB" altLang="en-US" sz="2400" dirty="0"/>
              <a:t>into log or ln</a:t>
            </a:r>
            <a:endParaRPr lang="en-US" altLang="en-US" sz="2400" dirty="0"/>
          </a:p>
        </p:txBody>
      </p:sp>
      <p:sp>
        <p:nvSpPr>
          <p:cNvPr id="34" name="Text Box 15">
            <a:extLst>
              <a:ext uri="{FF2B5EF4-FFF2-40B4-BE49-F238E27FC236}">
                <a16:creationId xmlns:a16="http://schemas.microsoft.com/office/drawing/2014/main" id="{B750890C-84D0-48F6-A953-15039DB2A5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2873" y="3903862"/>
            <a:ext cx="25715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Turn on the GDC</a:t>
            </a:r>
            <a:endParaRPr lang="en-US" altLang="en-US" sz="2400" dirty="0"/>
          </a:p>
        </p:txBody>
      </p:sp>
      <p:sp>
        <p:nvSpPr>
          <p:cNvPr id="35" name="Text Box 8">
            <a:extLst>
              <a:ext uri="{FF2B5EF4-FFF2-40B4-BE49-F238E27FC236}">
                <a16:creationId xmlns:a16="http://schemas.microsoft.com/office/drawing/2014/main" id="{1B35644A-6AEF-4A08-9282-5E930EF2D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3097" y="3903862"/>
            <a:ext cx="22412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i="1" dirty="0">
                <a:latin typeface="+mn-lt"/>
              </a:rPr>
              <a:t>Click on Y =</a:t>
            </a:r>
            <a:endParaRPr lang="en-GB" sz="2400" dirty="0"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8DFF97A-8C3D-47DB-BA07-BE45108E5402}"/>
                  </a:ext>
                </a:extLst>
              </p:cNvPr>
              <p:cNvSpPr txBox="1"/>
              <p:nvPr/>
            </p:nvSpPr>
            <p:spPr>
              <a:xfrm>
                <a:off x="4466432" y="4430749"/>
                <a:ext cx="336310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sz="2400" i="0" dirty="0" smtClean="0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altLang="en-US" sz="2400" b="1" i="0" dirty="0" smtClean="0">
                        <a:latin typeface="Cambria Math" panose="02040503050406030204" pitchFamily="18" charset="0"/>
                      </a:rPr>
                      <m:t>𝐲𝐩𝐞</m:t>
                    </m:r>
                  </m:oMath>
                </a14:m>
                <a:r>
                  <a:rPr lang="en-GB" sz="2400" b="1" dirty="0"/>
                  <a:t> </a:t>
                </a:r>
                <a:r>
                  <a:rPr lang="en-GB" sz="24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(log(</a:t>
                </a:r>
                <a:r>
                  <a:rPr lang="en-GB" sz="2400" b="1" i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)) ÷ (log(4))</a:t>
                </a:r>
                <a:endParaRPr lang="en-GB" sz="2400" b="1" dirty="0"/>
              </a:p>
            </p:txBody>
          </p:sp>
        </mc:Choice>
        <mc:Fallback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8DFF97A-8C3D-47DB-BA07-BE45108E54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6432" y="4430749"/>
                <a:ext cx="3363100" cy="369332"/>
              </a:xfrm>
              <a:prstGeom prst="rect">
                <a:avLst/>
              </a:prstGeom>
              <a:blipFill>
                <a:blip r:embed="rId6"/>
                <a:stretch>
                  <a:fillRect l="-3267" t="-28333" r="-3448" b="-5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 Box 15">
            <a:extLst>
              <a:ext uri="{FF2B5EF4-FFF2-40B4-BE49-F238E27FC236}">
                <a16:creationId xmlns:a16="http://schemas.microsoft.com/office/drawing/2014/main" id="{8067769D-ED8A-40AB-9BEF-526BB356F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8829" y="4434586"/>
            <a:ext cx="12186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ENTER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6814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DC4B963-4846-44C3-A1A0-1E4482D4DD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" y="1737360"/>
            <a:ext cx="2029968" cy="4709160"/>
          </a:xfrm>
          <a:prstGeom prst="rect">
            <a:avLst/>
          </a:prstGeom>
        </p:spPr>
      </p:pic>
      <p:sp>
        <p:nvSpPr>
          <p:cNvPr id="736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1632" y="35371"/>
            <a:ext cx="8229600" cy="597661"/>
          </a:xfrm>
        </p:spPr>
        <p:txBody>
          <a:bodyPr>
            <a:normAutofit fontScale="90000"/>
          </a:bodyPr>
          <a:lstStyle/>
          <a:p>
            <a:r>
              <a:rPr lang="en-GB" altLang="en-US" sz="3200" dirty="0"/>
              <a:t>Changing the base of a logarithm</a:t>
            </a:r>
          </a:p>
        </p:txBody>
      </p:sp>
      <p:sp>
        <p:nvSpPr>
          <p:cNvPr id="736259" name="Text Box 3"/>
          <p:cNvSpPr txBox="1">
            <a:spLocks noChangeArrowheads="1"/>
          </p:cNvSpPr>
          <p:nvPr/>
        </p:nvSpPr>
        <p:spPr bwMode="auto">
          <a:xfrm>
            <a:off x="250825" y="758284"/>
            <a:ext cx="17427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Example 3:</a:t>
            </a:r>
            <a:endParaRPr lang="en-US" altLang="en-US" sz="2400" dirty="0"/>
          </a:p>
        </p:txBody>
      </p:sp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FECD0F75-43D7-4EA8-B28D-58D5210E87F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C15F7E20-305D-44A3-A987-C1BEFC508DE6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4">
            <a:extLst>
              <a:ext uri="{FF2B5EF4-FFF2-40B4-BE49-F238E27FC236}">
                <a16:creationId xmlns:a16="http://schemas.microsoft.com/office/drawing/2014/main" id="{795361A0-48B0-4074-A9F6-C31837BBA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203223"/>
            <a:ext cx="85899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dirty="0"/>
              <a:t>Use your GDC to sketch the graph of</a:t>
            </a:r>
          </a:p>
        </p:txBody>
      </p:sp>
      <p:sp>
        <p:nvSpPr>
          <p:cNvPr id="24" name="Text Box 5">
            <a:extLst>
              <a:ext uri="{FF2B5EF4-FFF2-40B4-BE49-F238E27FC236}">
                <a16:creationId xmlns:a16="http://schemas.microsoft.com/office/drawing/2014/main" id="{EF30C129-4E46-4382-9BE7-3D853362A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9015" y="1160531"/>
            <a:ext cx="15848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GB" altLang="en-US" sz="2400" dirty="0"/>
              <a:t>= log</a:t>
            </a:r>
            <a:r>
              <a:rPr lang="en-GB" altLang="en-US" sz="2400" baseline="-25000" dirty="0"/>
              <a:t>4</a:t>
            </a:r>
            <a:r>
              <a:rPr lang="en-GB" altLang="en-US" sz="2400" dirty="0"/>
              <a:t>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en-US" sz="2400" dirty="0"/>
          </a:p>
        </p:txBody>
      </p:sp>
      <p:sp>
        <p:nvSpPr>
          <p:cNvPr id="31" name="Text Box 15">
            <a:extLst>
              <a:ext uri="{FF2B5EF4-FFF2-40B4-BE49-F238E27FC236}">
                <a16:creationId xmlns:a16="http://schemas.microsoft.com/office/drawing/2014/main" id="{6CB0E952-3C97-4A76-BC84-2D5CA48BF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2873" y="2315644"/>
            <a:ext cx="573862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Change to an expression using logarithms base 10</a:t>
            </a:r>
            <a:endParaRPr lang="en-US" alt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5999250-D20D-463C-9374-CBA1CF9A37A0}"/>
                  </a:ext>
                </a:extLst>
              </p:cNvPr>
              <p:cNvSpPr txBox="1"/>
              <p:nvPr/>
            </p:nvSpPr>
            <p:spPr>
              <a:xfrm>
                <a:off x="4709978" y="3067947"/>
                <a:ext cx="2144240" cy="766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altLang="en-US" sz="2400" dirty="0" smtClean="0"/>
                        <m:t>log</m:t>
                      </m:r>
                      <m:r>
                        <m:rPr>
                          <m:nor/>
                        </m:rPr>
                        <a:rPr lang="en-US" altLang="en-US" sz="2400" b="0" i="0" baseline="-25000" dirty="0" smtClean="0"/>
                        <m:t>4</m:t>
                      </m:r>
                      <m:r>
                        <m:rPr>
                          <m:nor/>
                        </m:rPr>
                        <a:rPr lang="en-GB" altLang="en-US" sz="2400" dirty="0" smtClean="0"/>
                        <m:t> </m:t>
                      </m:r>
                      <m:r>
                        <m:rPr>
                          <m:nor/>
                        </m:rPr>
                        <a:rPr lang="en-US" altLang="en-US" sz="2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fNam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fNam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400" b="1" dirty="0"/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5999250-D20D-463C-9374-CBA1CF9A37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9978" y="3067947"/>
                <a:ext cx="2144240" cy="7662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Box 9">
            <a:extLst>
              <a:ext uri="{FF2B5EF4-FFF2-40B4-BE49-F238E27FC236}">
                <a16:creationId xmlns:a16="http://schemas.microsoft.com/office/drawing/2014/main" id="{B00C9C05-829A-455B-AA46-ADCAD04C14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2873" y="1622196"/>
            <a:ext cx="562044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We have to change the log</a:t>
            </a:r>
            <a:r>
              <a:rPr lang="en-GB" altLang="en-US" sz="2400" baseline="-25000" dirty="0"/>
              <a:t>4 </a:t>
            </a:r>
            <a:r>
              <a:rPr lang="en-GB" altLang="en-US" sz="2400" dirty="0"/>
              <a:t>into log or ln</a:t>
            </a:r>
            <a:endParaRPr lang="en-US" altLang="en-US" sz="2400" dirty="0"/>
          </a:p>
        </p:txBody>
      </p:sp>
      <p:sp>
        <p:nvSpPr>
          <p:cNvPr id="35" name="Text Box 15">
            <a:extLst>
              <a:ext uri="{FF2B5EF4-FFF2-40B4-BE49-F238E27FC236}">
                <a16:creationId xmlns:a16="http://schemas.microsoft.com/office/drawing/2014/main" id="{5F4C118E-6EF6-43EC-BEEB-D7C107812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2873" y="3903862"/>
            <a:ext cx="25715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Turn on the GDC</a:t>
            </a:r>
            <a:endParaRPr lang="en-US" altLang="en-US" sz="2400" dirty="0"/>
          </a:p>
        </p:txBody>
      </p:sp>
      <p:sp>
        <p:nvSpPr>
          <p:cNvPr id="36" name="Text Box 8">
            <a:extLst>
              <a:ext uri="{FF2B5EF4-FFF2-40B4-BE49-F238E27FC236}">
                <a16:creationId xmlns:a16="http://schemas.microsoft.com/office/drawing/2014/main" id="{54604E5A-4B96-4857-81F7-4DDCC3697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3097" y="3903862"/>
            <a:ext cx="22412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i="1" dirty="0">
                <a:latin typeface="+mn-lt"/>
              </a:rPr>
              <a:t>Click on Y =</a:t>
            </a:r>
            <a:endParaRPr lang="en-GB" sz="2400" dirty="0"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3A667BA-F24B-4485-BBFD-ABCEF4539347}"/>
                  </a:ext>
                </a:extLst>
              </p:cNvPr>
              <p:cNvSpPr txBox="1"/>
              <p:nvPr/>
            </p:nvSpPr>
            <p:spPr>
              <a:xfrm>
                <a:off x="4466432" y="4430749"/>
                <a:ext cx="336310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sz="2400" i="0" dirty="0" smtClean="0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altLang="en-US" sz="2400" b="1" i="0" dirty="0" smtClean="0">
                        <a:latin typeface="Cambria Math" panose="02040503050406030204" pitchFamily="18" charset="0"/>
                      </a:rPr>
                      <m:t>𝐲𝐩𝐞</m:t>
                    </m:r>
                  </m:oMath>
                </a14:m>
                <a:r>
                  <a:rPr lang="en-GB" sz="2400" b="1" dirty="0"/>
                  <a:t> </a:t>
                </a:r>
                <a:r>
                  <a:rPr lang="en-GB" sz="24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(log(</a:t>
                </a:r>
                <a:r>
                  <a:rPr lang="en-GB" sz="2400" b="1" i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b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)) ÷ (log(4))</a:t>
                </a:r>
                <a:endParaRPr lang="en-GB" sz="2400" b="1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3A667BA-F24B-4485-BBFD-ABCEF45393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6432" y="4430749"/>
                <a:ext cx="3363100" cy="369332"/>
              </a:xfrm>
              <a:prstGeom prst="rect">
                <a:avLst/>
              </a:prstGeom>
              <a:blipFill>
                <a:blip r:embed="rId6"/>
                <a:stretch>
                  <a:fillRect l="-3267" t="-28333" r="-3448" b="-5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 Box 15">
            <a:extLst>
              <a:ext uri="{FF2B5EF4-FFF2-40B4-BE49-F238E27FC236}">
                <a16:creationId xmlns:a16="http://schemas.microsoft.com/office/drawing/2014/main" id="{7E44C1C5-984E-4885-8343-F9AD575AA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9893" y="4891915"/>
            <a:ext cx="12089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GRAPH</a:t>
            </a:r>
            <a:endParaRPr lang="en-US" altLang="en-US" sz="2400" dirty="0"/>
          </a:p>
        </p:txBody>
      </p:sp>
      <p:sp>
        <p:nvSpPr>
          <p:cNvPr id="39" name="Text Box 15">
            <a:extLst>
              <a:ext uri="{FF2B5EF4-FFF2-40B4-BE49-F238E27FC236}">
                <a16:creationId xmlns:a16="http://schemas.microsoft.com/office/drawing/2014/main" id="{37811407-0480-4FFB-BCF3-AF322DC3C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8829" y="4434586"/>
            <a:ext cx="12186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ENTER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663839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1632" y="35371"/>
            <a:ext cx="8229600" cy="597661"/>
          </a:xfrm>
        </p:spPr>
        <p:txBody>
          <a:bodyPr>
            <a:normAutofit fontScale="90000"/>
          </a:bodyPr>
          <a:lstStyle/>
          <a:p>
            <a:r>
              <a:rPr lang="en-GB" altLang="en-US" sz="3200" dirty="0"/>
              <a:t>Changing the base of a logarithm</a:t>
            </a:r>
          </a:p>
        </p:txBody>
      </p:sp>
      <p:sp>
        <p:nvSpPr>
          <p:cNvPr id="736259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71016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Suppose we wish to calculate the value of log</a:t>
            </a:r>
            <a:r>
              <a:rPr lang="en-GB" altLang="en-US" sz="2400" baseline="-25000" dirty="0"/>
              <a:t>5</a:t>
            </a:r>
            <a:r>
              <a:rPr lang="en-GB" altLang="en-US" sz="2400" dirty="0"/>
              <a:t> 8.</a:t>
            </a:r>
            <a:endParaRPr lang="en-US" altLang="en-US" sz="2400" dirty="0"/>
          </a:p>
        </p:txBody>
      </p:sp>
      <p:sp>
        <p:nvSpPr>
          <p:cNvPr id="736260" name="Text Box 4"/>
          <p:cNvSpPr txBox="1">
            <a:spLocks noChangeArrowheads="1"/>
          </p:cNvSpPr>
          <p:nvPr/>
        </p:nvSpPr>
        <p:spPr bwMode="auto">
          <a:xfrm>
            <a:off x="250825" y="1400175"/>
            <a:ext cx="85899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/>
              <a:t>We can’t calculate this directly using a calculator because it only find logs to the base 10 or the base </a:t>
            </a:r>
            <a:r>
              <a:rPr lang="en-GB" altLang="en-US" sz="2400" i="1" dirty="0">
                <a:latin typeface="Times New Roman" panose="02020603050405020304" pitchFamily="18" charset="0"/>
              </a:rPr>
              <a:t>e</a:t>
            </a:r>
            <a:r>
              <a:rPr lang="en-GB" altLang="en-US" sz="2400" dirty="0"/>
              <a:t>.</a:t>
            </a:r>
            <a:endParaRPr lang="en-US" altLang="en-US" sz="2400" dirty="0"/>
          </a:p>
        </p:txBody>
      </p:sp>
      <p:sp>
        <p:nvSpPr>
          <p:cNvPr id="736261" name="Text Box 5"/>
          <p:cNvSpPr txBox="1">
            <a:spLocks noChangeArrowheads="1"/>
          </p:cNvSpPr>
          <p:nvPr/>
        </p:nvSpPr>
        <p:spPr bwMode="auto">
          <a:xfrm>
            <a:off x="250825" y="2238375"/>
            <a:ext cx="76883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/>
              <a:t>We can change the base of the logarithm as follows:</a:t>
            </a:r>
            <a:endParaRPr lang="en-US" altLang="en-US" sz="2400"/>
          </a:p>
        </p:txBody>
      </p:sp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3597275" y="2711450"/>
            <a:ext cx="20489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Let </a:t>
            </a:r>
            <a:r>
              <a:rPr lang="en-GB" altLang="en-US" sz="2400" i="1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= log</a:t>
            </a:r>
            <a:r>
              <a:rPr lang="en-GB" altLang="en-US" sz="2400" baseline="-25000" dirty="0"/>
              <a:t>5</a:t>
            </a:r>
            <a:r>
              <a:rPr lang="en-GB" altLang="en-US" sz="2400" dirty="0"/>
              <a:t> 8</a:t>
            </a:r>
            <a:endParaRPr lang="en-US" altLang="en-US" sz="2400" dirty="0"/>
          </a:p>
        </p:txBody>
      </p:sp>
      <p:grpSp>
        <p:nvGrpSpPr>
          <p:cNvPr id="736263" name="Group 7"/>
          <p:cNvGrpSpPr>
            <a:grpSpLocks/>
          </p:cNvGrpSpPr>
          <p:nvPr/>
        </p:nvGrpSpPr>
        <p:grpSpPr bwMode="auto">
          <a:xfrm>
            <a:off x="250825" y="3184528"/>
            <a:ext cx="4725988" cy="461963"/>
            <a:chOff x="158" y="2006"/>
            <a:chExt cx="2977" cy="291"/>
          </a:xfrm>
        </p:grpSpPr>
        <p:sp>
          <p:nvSpPr>
            <p:cNvPr id="736264" name="Text Box 8"/>
            <p:cNvSpPr txBox="1">
              <a:spLocks noChangeArrowheads="1"/>
            </p:cNvSpPr>
            <p:nvPr/>
          </p:nvSpPr>
          <p:spPr bwMode="auto">
            <a:xfrm>
              <a:off x="158" y="2006"/>
              <a:ext cx="41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/>
                <a:t>So:</a:t>
              </a:r>
              <a:endParaRPr lang="en-US" altLang="en-US" sz="2400"/>
            </a:p>
          </p:txBody>
        </p:sp>
        <p:sp>
          <p:nvSpPr>
            <p:cNvPr id="736265" name="Text Box 9"/>
            <p:cNvSpPr txBox="1">
              <a:spLocks noChangeArrowheads="1"/>
            </p:cNvSpPr>
            <p:nvPr/>
          </p:nvSpPr>
          <p:spPr bwMode="auto">
            <a:xfrm>
              <a:off x="2511" y="2006"/>
              <a:ext cx="62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dirty="0"/>
                <a:t>5</a:t>
              </a:r>
              <a:r>
                <a:rPr lang="en-GB" altLang="en-US" sz="2400" i="1" baseline="30000" dirty="0">
                  <a:latin typeface="Times New Roman" panose="02020603050405020304" pitchFamily="18" charset="0"/>
                </a:rPr>
                <a:t>x</a:t>
              </a:r>
              <a:r>
                <a:rPr lang="en-GB" altLang="en-US" sz="2400" dirty="0"/>
                <a:t> = 8</a:t>
              </a:r>
              <a:endParaRPr lang="en-US" altLang="en-US" sz="2400" dirty="0"/>
            </a:p>
          </p:txBody>
        </p:sp>
      </p:grpSp>
      <p:sp>
        <p:nvSpPr>
          <p:cNvPr id="736266" name="Text Box 10"/>
          <p:cNvSpPr txBox="1">
            <a:spLocks noChangeArrowheads="1"/>
          </p:cNvSpPr>
          <p:nvPr/>
        </p:nvSpPr>
        <p:spPr bwMode="auto">
          <a:xfrm>
            <a:off x="250825" y="3657600"/>
            <a:ext cx="64443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/>
              <a:t>Taking the log to the base 10 of both sides:</a:t>
            </a:r>
            <a:endParaRPr lang="en-US" altLang="en-US" sz="2400"/>
          </a:p>
        </p:txBody>
      </p:sp>
      <p:sp>
        <p:nvSpPr>
          <p:cNvPr id="736267" name="Text Box 11"/>
          <p:cNvSpPr txBox="1">
            <a:spLocks noChangeArrowheads="1"/>
          </p:cNvSpPr>
          <p:nvPr/>
        </p:nvSpPr>
        <p:spPr bwMode="auto">
          <a:xfrm>
            <a:off x="3600450" y="4130675"/>
            <a:ext cx="19944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/>
              <a:t>log 5</a:t>
            </a:r>
            <a:r>
              <a:rPr lang="en-GB" altLang="en-US" sz="2400" i="1" baseline="30000">
                <a:latin typeface="Times New Roman" panose="02020603050405020304" pitchFamily="18" charset="0"/>
              </a:rPr>
              <a:t>x</a:t>
            </a:r>
            <a:r>
              <a:rPr lang="en-GB" altLang="en-US" sz="2400"/>
              <a:t> = log 8</a:t>
            </a:r>
            <a:endParaRPr lang="en-US" altLang="en-US" sz="2400"/>
          </a:p>
        </p:txBody>
      </p:sp>
      <p:sp>
        <p:nvSpPr>
          <p:cNvPr id="736268" name="Text Box 12"/>
          <p:cNvSpPr txBox="1">
            <a:spLocks noChangeArrowheads="1"/>
          </p:cNvSpPr>
          <p:nvPr/>
        </p:nvSpPr>
        <p:spPr bwMode="auto">
          <a:xfrm>
            <a:off x="3468688" y="4603750"/>
            <a:ext cx="21307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i="1">
                <a:latin typeface="Times New Roman" panose="02020603050405020304" pitchFamily="18" charset="0"/>
              </a:rPr>
              <a:t>x</a:t>
            </a:r>
            <a:r>
              <a:rPr lang="en-GB" altLang="en-US" sz="2400"/>
              <a:t> log 5 = log 8</a:t>
            </a:r>
            <a:endParaRPr lang="en-US" altLang="en-US" sz="2400"/>
          </a:p>
        </p:txBody>
      </p:sp>
      <p:graphicFrame>
        <p:nvGraphicFramePr>
          <p:cNvPr id="736269" name="Object 13"/>
          <p:cNvGraphicFramePr>
            <a:graphicFrameLocks noChangeAspect="1"/>
          </p:cNvGraphicFramePr>
          <p:nvPr/>
        </p:nvGraphicFramePr>
        <p:xfrm>
          <a:off x="4291013" y="5076825"/>
          <a:ext cx="12192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4" imgW="1218960" imgH="787320" progId="Equation.DSMT4">
                  <p:embed/>
                </p:oleObj>
              </mc:Choice>
              <mc:Fallback>
                <p:oleObj name="Equation" r:id="rId4" imgW="1218960" imgH="787320" progId="Equation.DSMT4">
                  <p:embed/>
                  <p:pic>
                    <p:nvPicPr>
                      <p:cNvPr id="73626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1013" y="5076825"/>
                        <a:ext cx="12192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36270" name="Group 14"/>
          <p:cNvGrpSpPr>
            <a:grpSpLocks/>
          </p:cNvGrpSpPr>
          <p:nvPr/>
        </p:nvGrpSpPr>
        <p:grpSpPr bwMode="auto">
          <a:xfrm>
            <a:off x="1042988" y="5881688"/>
            <a:ext cx="3565525" cy="787400"/>
            <a:chOff x="657" y="3705"/>
            <a:chExt cx="2246" cy="496"/>
          </a:xfrm>
        </p:grpSpPr>
        <p:sp>
          <p:nvSpPr>
            <p:cNvPr id="736271" name="Text Box 15"/>
            <p:cNvSpPr txBox="1">
              <a:spLocks noChangeArrowheads="1"/>
            </p:cNvSpPr>
            <p:nvPr/>
          </p:nvSpPr>
          <p:spPr bwMode="auto">
            <a:xfrm>
              <a:off x="657" y="3778"/>
              <a:ext cx="41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dirty="0"/>
                <a:t>So:</a:t>
              </a:r>
              <a:endParaRPr lang="en-US" altLang="en-US" sz="2400" dirty="0"/>
            </a:p>
          </p:txBody>
        </p:sp>
        <p:graphicFrame>
          <p:nvGraphicFramePr>
            <p:cNvPr id="736272" name="Object 16"/>
            <p:cNvGraphicFramePr>
              <a:graphicFrameLocks noChangeAspect="1"/>
            </p:cNvGraphicFramePr>
            <p:nvPr/>
          </p:nvGraphicFramePr>
          <p:xfrm>
            <a:off x="1631" y="3705"/>
            <a:ext cx="1272" cy="4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1" name="Equation" r:id="rId6" imgW="2019240" imgH="787320" progId="Equation.DSMT4">
                    <p:embed/>
                  </p:oleObj>
                </mc:Choice>
                <mc:Fallback>
                  <p:oleObj name="Equation" r:id="rId6" imgW="2019240" imgH="787320" progId="Equation.DSMT4">
                    <p:embed/>
                    <p:pic>
                      <p:nvPicPr>
                        <p:cNvPr id="736272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31" y="3705"/>
                          <a:ext cx="1272" cy="4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36273" name="Text Box 17"/>
          <p:cNvSpPr txBox="1">
            <a:spLocks noChangeArrowheads="1"/>
          </p:cNvSpPr>
          <p:nvPr/>
        </p:nvSpPr>
        <p:spPr bwMode="auto">
          <a:xfrm>
            <a:off x="4573588" y="5997575"/>
            <a:ext cx="296747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/>
              <a:t>1.29 (to 3 sig. figs.)</a:t>
            </a:r>
            <a:endParaRPr lang="en-US" altLang="en-US" sz="2400"/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6327969" y="5237832"/>
            <a:ext cx="20649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FF6600"/>
                </a:solidFill>
              </a:rPr>
              <a:t>But </a:t>
            </a:r>
            <a:r>
              <a:rPr lang="en-GB" altLang="en-US" sz="2400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FF6600"/>
                </a:solidFill>
              </a:rPr>
              <a:t> = log</a:t>
            </a:r>
            <a:r>
              <a:rPr lang="en-GB" altLang="en-US" sz="2400" baseline="-25000" dirty="0">
                <a:solidFill>
                  <a:srgbClr val="FF6600"/>
                </a:solidFill>
              </a:rPr>
              <a:t>5</a:t>
            </a:r>
            <a:r>
              <a:rPr lang="en-GB" altLang="en-US" sz="2400" dirty="0">
                <a:solidFill>
                  <a:srgbClr val="FF6600"/>
                </a:solidFill>
              </a:rPr>
              <a:t> 8</a:t>
            </a:r>
            <a:endParaRPr lang="en-US" altLang="en-US" sz="2400" dirty="0">
              <a:solidFill>
                <a:srgbClr val="FF6600"/>
              </a:solidFill>
            </a:endParaRPr>
          </a:p>
        </p:txBody>
      </p:sp>
      <p:sp>
        <p:nvSpPr>
          <p:cNvPr id="2" name="Rectangle 1">
            <a:hlinkClick r:id="rId8"/>
            <a:extLst>
              <a:ext uri="{FF2B5EF4-FFF2-40B4-BE49-F238E27FC236}">
                <a16:creationId xmlns:a16="http://schemas.microsoft.com/office/drawing/2014/main" id="{8020B10F-4136-4EAF-86C6-8C784CF4F8C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8"/>
            <a:extLst>
              <a:ext uri="{FF2B5EF4-FFF2-40B4-BE49-F238E27FC236}">
                <a16:creationId xmlns:a16="http://schemas.microsoft.com/office/drawing/2014/main" id="{6060675F-6489-46FF-89E6-2C61C989A570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84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6260" grpId="0"/>
      <p:bldP spid="736261" grpId="0"/>
      <p:bldP spid="736262" grpId="0"/>
      <p:bldP spid="736266" grpId="0"/>
      <p:bldP spid="736267" grpId="0"/>
      <p:bldP spid="736268" grpId="0"/>
      <p:bldP spid="736273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7500" y="30988"/>
            <a:ext cx="8229600" cy="678625"/>
          </a:xfrm>
        </p:spPr>
        <p:txBody>
          <a:bodyPr>
            <a:normAutofit/>
          </a:bodyPr>
          <a:lstStyle/>
          <a:p>
            <a:r>
              <a:rPr lang="en-GB" altLang="en-US" sz="3200" dirty="0"/>
              <a:t>Changing the base of a logarithm</a:t>
            </a:r>
          </a:p>
        </p:txBody>
      </p:sp>
      <p:sp>
        <p:nvSpPr>
          <p:cNvPr id="738307" name="Text Box 3"/>
          <p:cNvSpPr txBox="1">
            <a:spLocks noChangeArrowheads="1"/>
          </p:cNvSpPr>
          <p:nvPr/>
        </p:nvSpPr>
        <p:spPr bwMode="auto">
          <a:xfrm>
            <a:off x="1323115" y="1378234"/>
            <a:ext cx="62183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If we had used natural logarithm instead:</a:t>
            </a:r>
            <a:endParaRPr lang="en-US" altLang="en-US" sz="2400" dirty="0"/>
          </a:p>
        </p:txBody>
      </p:sp>
      <p:graphicFrame>
        <p:nvGraphicFramePr>
          <p:cNvPr id="738315" name="Object 11"/>
          <p:cNvGraphicFramePr>
            <a:graphicFrameLocks noChangeAspect="1"/>
          </p:cNvGraphicFramePr>
          <p:nvPr/>
        </p:nvGraphicFramePr>
        <p:xfrm>
          <a:off x="2172832" y="5644728"/>
          <a:ext cx="1854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4" imgW="1854000" imgH="736560" progId="Equation.DSMT4">
                  <p:embed/>
                </p:oleObj>
              </mc:Choice>
              <mc:Fallback>
                <p:oleObj name="Equation" r:id="rId4" imgW="1854000" imgH="736560" progId="Equation.DSMT4">
                  <p:embed/>
                  <p:pic>
                    <p:nvPicPr>
                      <p:cNvPr id="73831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2832" y="5644728"/>
                        <a:ext cx="18542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8316" name="Text Box 12"/>
          <p:cNvSpPr txBox="1">
            <a:spLocks noChangeArrowheads="1"/>
          </p:cNvSpPr>
          <p:nvPr/>
        </p:nvSpPr>
        <p:spPr bwMode="auto">
          <a:xfrm>
            <a:off x="3946070" y="5762203"/>
            <a:ext cx="296747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/>
              <a:t>1.29 (to 3 sig. figs.)</a:t>
            </a:r>
            <a:endParaRPr lang="en-US" altLang="en-US" sz="2400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413880" y="2727312"/>
            <a:ext cx="41360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Taking the </a:t>
            </a:r>
            <a:r>
              <a:rPr lang="en-GB" altLang="en-US" sz="2400" b="1" dirty="0"/>
              <a:t>ln</a:t>
            </a:r>
            <a:r>
              <a:rPr lang="en-GB" altLang="en-US" sz="2400" dirty="0"/>
              <a:t> of both sides:</a:t>
            </a:r>
            <a:endParaRPr lang="en-US" altLang="en-US" sz="2400" dirty="0"/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3851920" y="3397647"/>
            <a:ext cx="16674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ln 5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= ln 8</a:t>
            </a:r>
            <a:endParaRPr lang="en-US" altLang="en-US" sz="2400" dirty="0"/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3720158" y="3870722"/>
            <a:ext cx="18036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ln 5 = ln 8</a:t>
            </a:r>
            <a:endParaRPr lang="en-US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284933" y="4449862"/>
                <a:ext cx="1304267" cy="7014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1" i="0" smtClean="0">
                                  <a:latin typeface="Cambria Math" panose="02040503050406030204" pitchFamily="18" charset="0"/>
                                </a:rPr>
                                <m:t>𝐥𝐧</m:t>
                              </m:r>
                            </m:fNam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1" i="0" smtClean="0">
                                  <a:latin typeface="Cambria Math" panose="02040503050406030204" pitchFamily="18" charset="0"/>
                                </a:rPr>
                                <m:t>𝐥𝐧</m:t>
                              </m:r>
                            </m:fNam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4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933" y="4449862"/>
                <a:ext cx="1304267" cy="70147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71016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Suppose we wish to calculate the value of log</a:t>
            </a:r>
            <a:r>
              <a:rPr lang="en-GB" altLang="en-US" sz="2400" baseline="-25000" dirty="0"/>
              <a:t>5</a:t>
            </a:r>
            <a:r>
              <a:rPr lang="en-GB" altLang="en-US" sz="2400" dirty="0"/>
              <a:t> 8.</a:t>
            </a:r>
            <a:endParaRPr lang="en-US" altLang="en-US" sz="2400" dirty="0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760330" y="1854321"/>
            <a:ext cx="20489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Let </a:t>
            </a:r>
            <a:r>
              <a:rPr lang="en-GB" altLang="en-US" sz="2400" i="1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= log</a:t>
            </a:r>
            <a:r>
              <a:rPr lang="en-GB" altLang="en-US" sz="2400" baseline="-25000" dirty="0"/>
              <a:t>5</a:t>
            </a:r>
            <a:r>
              <a:rPr lang="en-GB" altLang="en-US" sz="2400" dirty="0"/>
              <a:t> 8</a:t>
            </a:r>
            <a:endParaRPr lang="en-US" altLang="en-US" sz="2400" dirty="0"/>
          </a:p>
        </p:txBody>
      </p:sp>
      <p:grpSp>
        <p:nvGrpSpPr>
          <p:cNvPr id="12" name="Group 7"/>
          <p:cNvGrpSpPr>
            <a:grpSpLocks/>
          </p:cNvGrpSpPr>
          <p:nvPr/>
        </p:nvGrpSpPr>
        <p:grpSpPr bwMode="auto">
          <a:xfrm>
            <a:off x="413880" y="2327399"/>
            <a:ext cx="4725988" cy="461963"/>
            <a:chOff x="158" y="2006"/>
            <a:chExt cx="2977" cy="291"/>
          </a:xfrm>
        </p:grpSpPr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158" y="2006"/>
              <a:ext cx="41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/>
                <a:t>So:</a:t>
              </a:r>
              <a:endParaRPr lang="en-US" altLang="en-US" sz="2400"/>
            </a:p>
          </p:txBody>
        </p:sp>
        <p:sp>
          <p:nvSpPr>
            <p:cNvPr id="14" name="Text Box 9"/>
            <p:cNvSpPr txBox="1">
              <a:spLocks noChangeArrowheads="1"/>
            </p:cNvSpPr>
            <p:nvPr/>
          </p:nvSpPr>
          <p:spPr bwMode="auto">
            <a:xfrm>
              <a:off x="2511" y="2006"/>
              <a:ext cx="62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dirty="0"/>
                <a:t>5</a:t>
              </a:r>
              <a:r>
                <a:rPr lang="en-GB" altLang="en-US" sz="2400" i="1" baseline="30000" dirty="0">
                  <a:latin typeface="Times New Roman" panose="02020603050405020304" pitchFamily="18" charset="0"/>
                </a:rPr>
                <a:t>x</a:t>
              </a:r>
              <a:r>
                <a:rPr lang="en-GB" altLang="en-US" sz="2400" dirty="0"/>
                <a:t> = 8</a:t>
              </a:r>
              <a:endParaRPr lang="en-US" altLang="en-US" sz="2400" dirty="0"/>
            </a:p>
          </p:txBody>
        </p:sp>
      </p:grp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6319954" y="4539740"/>
            <a:ext cx="20649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FF6600"/>
                </a:solidFill>
              </a:rPr>
              <a:t>But </a:t>
            </a:r>
            <a:r>
              <a:rPr lang="en-GB" altLang="en-US" sz="2400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FF6600"/>
                </a:solidFill>
              </a:rPr>
              <a:t> = log</a:t>
            </a:r>
            <a:r>
              <a:rPr lang="en-GB" altLang="en-US" sz="2400" baseline="-25000" dirty="0">
                <a:solidFill>
                  <a:srgbClr val="FF6600"/>
                </a:solidFill>
              </a:rPr>
              <a:t>5</a:t>
            </a:r>
            <a:r>
              <a:rPr lang="en-GB" altLang="en-US" sz="2400" dirty="0">
                <a:solidFill>
                  <a:srgbClr val="FF6600"/>
                </a:solidFill>
              </a:rPr>
              <a:t> 8</a:t>
            </a:r>
            <a:endParaRPr lang="en-US" altLang="en-US" sz="2400" dirty="0">
              <a:solidFill>
                <a:srgbClr val="FF6600"/>
              </a:solidFill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739317" y="5782046"/>
            <a:ext cx="6508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So:</a:t>
            </a:r>
            <a:endParaRPr lang="en-US" altLang="en-US" sz="2400" dirty="0"/>
          </a:p>
        </p:txBody>
      </p:sp>
      <p:sp>
        <p:nvSpPr>
          <p:cNvPr id="3" name="Rectangle 2">
            <a:hlinkClick r:id="rId7"/>
            <a:extLst>
              <a:ext uri="{FF2B5EF4-FFF2-40B4-BE49-F238E27FC236}">
                <a16:creationId xmlns:a16="http://schemas.microsoft.com/office/drawing/2014/main" id="{C66833A4-0C36-46F6-91EB-F096CC458B9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7"/>
            <a:extLst>
              <a:ext uri="{FF2B5EF4-FFF2-40B4-BE49-F238E27FC236}">
                <a16:creationId xmlns:a16="http://schemas.microsoft.com/office/drawing/2014/main" id="{FC80E6C4-6484-43AE-B246-63AF2ACDB25F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526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8307" grpId="0"/>
      <p:bldP spid="738316" grpId="0"/>
      <p:bldP spid="18" grpId="0"/>
      <p:bldP spid="19" grpId="0"/>
      <p:bldP spid="20" grpId="0"/>
      <p:bldP spid="2" grpId="0"/>
      <p:bldP spid="11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7500" y="30988"/>
            <a:ext cx="8229600" cy="678625"/>
          </a:xfrm>
        </p:spPr>
        <p:txBody>
          <a:bodyPr>
            <a:normAutofit/>
          </a:bodyPr>
          <a:lstStyle/>
          <a:p>
            <a:r>
              <a:rPr lang="en-GB" altLang="en-US" sz="3200" dirty="0"/>
              <a:t>Changing the base of a logarithm</a:t>
            </a:r>
          </a:p>
        </p:txBody>
      </p:sp>
      <p:sp>
        <p:nvSpPr>
          <p:cNvPr id="738308" name="Text Box 4"/>
          <p:cNvSpPr txBox="1">
            <a:spLocks noChangeArrowheads="1"/>
          </p:cNvSpPr>
          <p:nvPr/>
        </p:nvSpPr>
        <p:spPr bwMode="auto">
          <a:xfrm>
            <a:off x="338138" y="1167755"/>
            <a:ext cx="37593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In general, to find </a:t>
            </a:r>
            <a:r>
              <a:rPr lang="en-GB" altLang="en-US" sz="2400" dirty="0" err="1"/>
              <a:t>log</a:t>
            </a:r>
            <a:r>
              <a:rPr lang="en-GB" altLang="en-US" sz="2400" i="1" baseline="-25000" dirty="0" err="1">
                <a:latin typeface="Times New Roman" panose="02020603050405020304" pitchFamily="18" charset="0"/>
              </a:rPr>
              <a:t>a</a:t>
            </a:r>
            <a:r>
              <a:rPr lang="en-GB" altLang="en-US" sz="2400" dirty="0"/>
              <a:t> </a:t>
            </a:r>
            <a:r>
              <a:rPr lang="en-GB" altLang="en-US" sz="2400" i="1" dirty="0">
                <a:latin typeface="Times New Roman" panose="02020603050405020304" pitchFamily="18" charset="0"/>
              </a:rPr>
              <a:t>b</a:t>
            </a:r>
            <a:r>
              <a:rPr lang="en-GB" altLang="en-US" sz="2400" dirty="0"/>
              <a:t>:</a:t>
            </a:r>
            <a:endParaRPr lang="en-US" altLang="en-US" sz="2400" dirty="0"/>
          </a:p>
        </p:txBody>
      </p:sp>
      <p:sp>
        <p:nvSpPr>
          <p:cNvPr id="738309" name="Text Box 5"/>
          <p:cNvSpPr txBox="1">
            <a:spLocks noChangeArrowheads="1"/>
          </p:cNvSpPr>
          <p:nvPr/>
        </p:nvSpPr>
        <p:spPr bwMode="auto">
          <a:xfrm>
            <a:off x="683568" y="2087562"/>
            <a:ext cx="43524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Let </a:t>
            </a:r>
            <a:r>
              <a:rPr lang="en-GB" altLang="en-US" sz="2400" i="1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= </a:t>
            </a:r>
            <a:r>
              <a:rPr lang="en-GB" altLang="en-US" sz="2400" dirty="0" err="1"/>
              <a:t>log</a:t>
            </a:r>
            <a:r>
              <a:rPr lang="en-GB" altLang="en-US" sz="2400" i="1" baseline="-25000" dirty="0" err="1">
                <a:latin typeface="Times New Roman" panose="02020603050405020304" pitchFamily="18" charset="0"/>
              </a:rPr>
              <a:t>a</a:t>
            </a:r>
            <a:r>
              <a:rPr lang="en-GB" altLang="en-US" sz="2400" i="1" dirty="0">
                <a:latin typeface="Times New Roman" panose="02020603050405020304" pitchFamily="18" charset="0"/>
              </a:rPr>
              <a:t> b</a:t>
            </a:r>
            <a:r>
              <a:rPr lang="en-GB" altLang="en-US" sz="2400" dirty="0"/>
              <a:t>, so we can write</a:t>
            </a:r>
            <a:endParaRPr lang="en-US" altLang="en-US" sz="2400" dirty="0"/>
          </a:p>
        </p:txBody>
      </p:sp>
      <p:sp>
        <p:nvSpPr>
          <p:cNvPr id="738310" name="Text Box 6"/>
          <p:cNvSpPr txBox="1">
            <a:spLocks noChangeArrowheads="1"/>
          </p:cNvSpPr>
          <p:nvPr/>
        </p:nvSpPr>
        <p:spPr bwMode="auto">
          <a:xfrm>
            <a:off x="4910121" y="2087562"/>
            <a:ext cx="925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i="1" dirty="0" err="1">
                <a:latin typeface="Times New Roman" panose="02020603050405020304" pitchFamily="18" charset="0"/>
              </a:rPr>
              <a:t>a</a:t>
            </a:r>
            <a:r>
              <a:rPr lang="en-GB" altLang="en-US" sz="2400" i="1" baseline="30000" dirty="0" err="1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= </a:t>
            </a:r>
            <a:r>
              <a:rPr lang="en-GB" altLang="en-US" sz="2400" i="1" dirty="0">
                <a:latin typeface="Times New Roman" panose="02020603050405020304" pitchFamily="18" charset="0"/>
              </a:rPr>
              <a:t>b</a:t>
            </a:r>
            <a:endParaRPr lang="en-US" altLang="en-US" sz="2400" i="1" dirty="0">
              <a:latin typeface="Times New Roman" panose="02020603050405020304" pitchFamily="18" charset="0"/>
            </a:endParaRPr>
          </a:p>
        </p:txBody>
      </p:sp>
      <p:sp>
        <p:nvSpPr>
          <p:cNvPr id="738311" name="Text Box 7"/>
          <p:cNvSpPr txBox="1">
            <a:spLocks noChangeArrowheads="1"/>
          </p:cNvSpPr>
          <p:nvPr/>
        </p:nvSpPr>
        <p:spPr bwMode="auto">
          <a:xfrm>
            <a:off x="715020" y="2901603"/>
            <a:ext cx="70631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Taking the log to the base </a:t>
            </a:r>
            <a:r>
              <a:rPr lang="en-GB" altLang="en-US" sz="2400" i="1" dirty="0">
                <a:latin typeface="Times New Roman" panose="02020603050405020304" pitchFamily="18" charset="0"/>
              </a:rPr>
              <a:t>c</a:t>
            </a:r>
            <a:r>
              <a:rPr lang="en-GB" altLang="en-US" sz="2400" dirty="0"/>
              <a:t> of both sides gives:</a:t>
            </a:r>
            <a:endParaRPr lang="en-US" altLang="en-US" sz="2400" dirty="0"/>
          </a:p>
        </p:txBody>
      </p:sp>
      <p:sp>
        <p:nvSpPr>
          <p:cNvPr id="738312" name="Text Box 8"/>
          <p:cNvSpPr txBox="1">
            <a:spLocks noChangeArrowheads="1"/>
          </p:cNvSpPr>
          <p:nvPr/>
        </p:nvSpPr>
        <p:spPr bwMode="auto">
          <a:xfrm>
            <a:off x="3522663" y="3541713"/>
            <a:ext cx="2090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 err="1"/>
              <a:t>log</a:t>
            </a:r>
            <a:r>
              <a:rPr lang="en-GB" altLang="en-US" sz="2400" i="1" baseline="-25000" dirty="0" err="1">
                <a:latin typeface="Times New Roman" panose="02020603050405020304" pitchFamily="18" charset="0"/>
              </a:rPr>
              <a:t>c</a:t>
            </a:r>
            <a:r>
              <a:rPr lang="en-GB" altLang="en-US" sz="2400" dirty="0"/>
              <a:t> </a:t>
            </a:r>
            <a:r>
              <a:rPr lang="en-GB" altLang="en-US" sz="2400" i="1" dirty="0" err="1">
                <a:latin typeface="Times New Roman" panose="02020603050405020304" pitchFamily="18" charset="0"/>
              </a:rPr>
              <a:t>a</a:t>
            </a:r>
            <a:r>
              <a:rPr lang="en-GB" altLang="en-US" sz="2400" i="1" baseline="30000" dirty="0" err="1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= </a:t>
            </a:r>
            <a:r>
              <a:rPr lang="en-GB" altLang="en-US" sz="2400" dirty="0" err="1"/>
              <a:t>log</a:t>
            </a:r>
            <a:r>
              <a:rPr lang="en-GB" altLang="en-US" sz="2400" i="1" baseline="-25000" dirty="0" err="1">
                <a:latin typeface="Times New Roman" panose="02020603050405020304" pitchFamily="18" charset="0"/>
              </a:rPr>
              <a:t>c</a:t>
            </a:r>
            <a:r>
              <a:rPr lang="en-GB" altLang="en-US" sz="2400" dirty="0"/>
              <a:t> </a:t>
            </a:r>
            <a:r>
              <a:rPr lang="en-GB" altLang="en-US" sz="2400" i="1" dirty="0">
                <a:latin typeface="Times New Roman" panose="02020603050405020304" pitchFamily="18" charset="0"/>
              </a:rPr>
              <a:t>b</a:t>
            </a:r>
            <a:endParaRPr lang="en-US" altLang="en-US" sz="2400" i="1" dirty="0">
              <a:latin typeface="Times New Roman" panose="02020603050405020304" pitchFamily="18" charset="0"/>
            </a:endParaRPr>
          </a:p>
        </p:txBody>
      </p:sp>
      <p:sp>
        <p:nvSpPr>
          <p:cNvPr id="738313" name="Text Box 9"/>
          <p:cNvSpPr txBox="1">
            <a:spLocks noChangeArrowheads="1"/>
          </p:cNvSpPr>
          <p:nvPr/>
        </p:nvSpPr>
        <p:spPr bwMode="auto">
          <a:xfrm>
            <a:off x="3478213" y="4095750"/>
            <a:ext cx="2135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i="1" dirty="0" err="1">
                <a:latin typeface="Times New Roman" panose="02020603050405020304" pitchFamily="18" charset="0"/>
              </a:rPr>
              <a:t>x</a:t>
            </a:r>
            <a:r>
              <a:rPr lang="en-GB" altLang="en-US" sz="2400" dirty="0" err="1"/>
              <a:t>log</a:t>
            </a:r>
            <a:r>
              <a:rPr lang="en-GB" altLang="en-US" sz="2400" i="1" baseline="-25000" dirty="0" err="1">
                <a:latin typeface="Times New Roman" panose="02020603050405020304" pitchFamily="18" charset="0"/>
              </a:rPr>
              <a:t>c</a:t>
            </a:r>
            <a:r>
              <a:rPr lang="en-GB" altLang="en-US" sz="2400" dirty="0"/>
              <a:t> </a:t>
            </a:r>
            <a:r>
              <a:rPr lang="en-GB" altLang="en-US" sz="2400" i="1" dirty="0">
                <a:latin typeface="Times New Roman" panose="02020603050405020304" pitchFamily="18" charset="0"/>
              </a:rPr>
              <a:t>a</a:t>
            </a:r>
            <a:r>
              <a:rPr lang="en-GB" altLang="en-US" sz="2400" dirty="0"/>
              <a:t> = </a:t>
            </a:r>
            <a:r>
              <a:rPr lang="en-GB" altLang="en-US" sz="2400" dirty="0" err="1"/>
              <a:t>log</a:t>
            </a:r>
            <a:r>
              <a:rPr lang="en-GB" altLang="en-US" sz="2400" i="1" baseline="-25000" dirty="0" err="1">
                <a:latin typeface="Times New Roman" panose="02020603050405020304" pitchFamily="18" charset="0"/>
              </a:rPr>
              <a:t>c</a:t>
            </a:r>
            <a:r>
              <a:rPr lang="en-GB" altLang="en-US" sz="2400" dirty="0"/>
              <a:t> </a:t>
            </a:r>
            <a:r>
              <a:rPr lang="en-GB" altLang="en-US" sz="2400" i="1" dirty="0">
                <a:latin typeface="Times New Roman" panose="02020603050405020304" pitchFamily="18" charset="0"/>
              </a:rPr>
              <a:t>b</a:t>
            </a:r>
            <a:endParaRPr lang="en-US" altLang="en-US" sz="2400" i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738314" name="Object 10"/>
          <p:cNvGraphicFramePr>
            <a:graphicFrameLocks noChangeAspect="1"/>
          </p:cNvGraphicFramePr>
          <p:nvPr/>
        </p:nvGraphicFramePr>
        <p:xfrm>
          <a:off x="4294170" y="4657724"/>
          <a:ext cx="12700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4" imgW="1269720" imgH="825480" progId="Equation.DSMT4">
                  <p:embed/>
                </p:oleObj>
              </mc:Choice>
              <mc:Fallback>
                <p:oleObj name="Equation" r:id="rId4" imgW="1269720" imgH="825480" progId="Equation.DSMT4">
                  <p:embed/>
                  <p:pic>
                    <p:nvPicPr>
                      <p:cNvPr id="73831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4170" y="4657724"/>
                        <a:ext cx="12700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38317" name="Group 13"/>
          <p:cNvGrpSpPr>
            <a:grpSpLocks/>
          </p:cNvGrpSpPr>
          <p:nvPr/>
        </p:nvGrpSpPr>
        <p:grpSpPr bwMode="auto">
          <a:xfrm>
            <a:off x="1023938" y="5734050"/>
            <a:ext cx="4268787" cy="889000"/>
            <a:chOff x="645" y="3612"/>
            <a:chExt cx="2689" cy="560"/>
          </a:xfrm>
        </p:grpSpPr>
        <p:grpSp>
          <p:nvGrpSpPr>
            <p:cNvPr id="738318" name="Group 14"/>
            <p:cNvGrpSpPr>
              <a:grpSpLocks/>
            </p:cNvGrpSpPr>
            <p:nvPr/>
          </p:nvGrpSpPr>
          <p:grpSpPr bwMode="auto">
            <a:xfrm>
              <a:off x="2064" y="3612"/>
              <a:ext cx="1270" cy="560"/>
              <a:chOff x="2064" y="3657"/>
              <a:chExt cx="1270" cy="560"/>
            </a:xfrm>
          </p:grpSpPr>
          <p:sp>
            <p:nvSpPr>
              <p:cNvPr id="738319" name="Rectangle 15"/>
              <p:cNvSpPr>
                <a:spLocks noChangeArrowheads="1"/>
              </p:cNvSpPr>
              <p:nvPr/>
            </p:nvSpPr>
            <p:spPr bwMode="auto">
              <a:xfrm>
                <a:off x="2064" y="3657"/>
                <a:ext cx="1270" cy="56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en-GB" sz="2400"/>
              </a:p>
            </p:txBody>
          </p:sp>
          <p:graphicFrame>
            <p:nvGraphicFramePr>
              <p:cNvPr id="738320" name="Object 16"/>
              <p:cNvGraphicFramePr>
                <a:graphicFrameLocks noChangeAspect="1"/>
              </p:cNvGraphicFramePr>
              <p:nvPr/>
            </p:nvGraphicFramePr>
            <p:xfrm>
              <a:off x="2127" y="3677"/>
              <a:ext cx="1144" cy="52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89" name="Equation" r:id="rId6" imgW="1815840" imgH="825480" progId="Equation.DSMT4">
                      <p:embed/>
                    </p:oleObj>
                  </mc:Choice>
                  <mc:Fallback>
                    <p:oleObj name="Equation" r:id="rId6" imgW="1815840" imgH="825480" progId="Equation.DSMT4">
                      <p:embed/>
                      <p:pic>
                        <p:nvPicPr>
                          <p:cNvPr id="738320" name="Object 1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27" y="3677"/>
                            <a:ext cx="1144" cy="52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738321" name="Text Box 17"/>
            <p:cNvSpPr txBox="1">
              <a:spLocks noChangeArrowheads="1"/>
            </p:cNvSpPr>
            <p:nvPr/>
          </p:nvSpPr>
          <p:spPr bwMode="auto">
            <a:xfrm>
              <a:off x="645" y="3748"/>
              <a:ext cx="41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/>
                <a:t>So:</a:t>
              </a:r>
            </a:p>
          </p:txBody>
        </p:sp>
      </p:grpSp>
      <p:sp>
        <p:nvSpPr>
          <p:cNvPr id="2" name="Rectangle 1">
            <a:hlinkClick r:id="rId8"/>
            <a:extLst>
              <a:ext uri="{FF2B5EF4-FFF2-40B4-BE49-F238E27FC236}">
                <a16:creationId xmlns:a16="http://schemas.microsoft.com/office/drawing/2014/main" id="{5054B3AB-0B15-47C4-9713-53BF8508652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8"/>
            <a:extLst>
              <a:ext uri="{FF2B5EF4-FFF2-40B4-BE49-F238E27FC236}">
                <a16:creationId xmlns:a16="http://schemas.microsoft.com/office/drawing/2014/main" id="{9D0FD37C-76EB-40B9-ABE9-4103223E3C44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304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8308" grpId="0"/>
      <p:bldP spid="738309" grpId="0"/>
      <p:bldP spid="738310" grpId="0"/>
      <p:bldP spid="738311" grpId="0"/>
      <p:bldP spid="738312" grpId="0"/>
      <p:bldP spid="7383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1632" y="35371"/>
            <a:ext cx="8229600" cy="597661"/>
          </a:xfrm>
        </p:spPr>
        <p:txBody>
          <a:bodyPr>
            <a:normAutofit fontScale="90000"/>
          </a:bodyPr>
          <a:lstStyle/>
          <a:p>
            <a:r>
              <a:rPr lang="en-GB" altLang="en-US" sz="3200" dirty="0"/>
              <a:t>Changing the base of a logarithm</a:t>
            </a:r>
          </a:p>
        </p:txBody>
      </p:sp>
      <p:sp>
        <p:nvSpPr>
          <p:cNvPr id="736259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16930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Example 1:</a:t>
            </a:r>
            <a:endParaRPr lang="en-US" altLang="en-US" sz="2400" dirty="0"/>
          </a:p>
        </p:txBody>
      </p:sp>
      <p:sp>
        <p:nvSpPr>
          <p:cNvPr id="736260" name="Text Box 4"/>
          <p:cNvSpPr txBox="1">
            <a:spLocks noChangeArrowheads="1"/>
          </p:cNvSpPr>
          <p:nvPr/>
        </p:nvSpPr>
        <p:spPr bwMode="auto">
          <a:xfrm>
            <a:off x="250825" y="1400175"/>
            <a:ext cx="85899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/>
              <a:t>Use the change of base formula to evaluate log</a:t>
            </a:r>
            <a:r>
              <a:rPr lang="en-GB" altLang="en-US" sz="2400" baseline="-25000" dirty="0"/>
              <a:t>4</a:t>
            </a:r>
            <a:r>
              <a:rPr lang="en-GB" altLang="en-US" sz="2400" dirty="0"/>
              <a:t> 9</a:t>
            </a:r>
            <a:endParaRPr lang="en-US" altLang="en-US" sz="2400" dirty="0"/>
          </a:p>
        </p:txBody>
      </p:sp>
      <p:sp>
        <p:nvSpPr>
          <p:cNvPr id="736261" name="Text Box 5"/>
          <p:cNvSpPr txBox="1">
            <a:spLocks noChangeArrowheads="1"/>
          </p:cNvSpPr>
          <p:nvPr/>
        </p:nvSpPr>
        <p:spPr bwMode="auto">
          <a:xfrm>
            <a:off x="250825" y="2025650"/>
            <a:ext cx="87136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We can change the base of the logarithm to base 10 using the formula</a:t>
            </a:r>
            <a:endParaRPr lang="en-US" altLang="en-US" sz="2400" dirty="0"/>
          </a:p>
        </p:txBody>
      </p:sp>
      <p:grpSp>
        <p:nvGrpSpPr>
          <p:cNvPr id="736263" name="Group 7"/>
          <p:cNvGrpSpPr>
            <a:grpSpLocks/>
          </p:cNvGrpSpPr>
          <p:nvPr/>
        </p:nvGrpSpPr>
        <p:grpSpPr bwMode="auto">
          <a:xfrm>
            <a:off x="294482" y="3020457"/>
            <a:ext cx="2009775" cy="476251"/>
            <a:chOff x="158" y="2006"/>
            <a:chExt cx="1266" cy="300"/>
          </a:xfrm>
        </p:grpSpPr>
        <p:sp>
          <p:nvSpPr>
            <p:cNvPr id="736264" name="Text Box 8"/>
            <p:cNvSpPr txBox="1">
              <a:spLocks noChangeArrowheads="1"/>
            </p:cNvSpPr>
            <p:nvPr/>
          </p:nvSpPr>
          <p:spPr bwMode="auto">
            <a:xfrm>
              <a:off x="158" y="2006"/>
              <a:ext cx="41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dirty="0"/>
                <a:t>So:</a:t>
              </a:r>
              <a:endParaRPr lang="en-US" altLang="en-US" sz="2400" dirty="0"/>
            </a:p>
          </p:txBody>
        </p:sp>
        <p:sp>
          <p:nvSpPr>
            <p:cNvPr id="736265" name="Text Box 9"/>
            <p:cNvSpPr txBox="1">
              <a:spLocks noChangeArrowheads="1"/>
            </p:cNvSpPr>
            <p:nvPr/>
          </p:nvSpPr>
          <p:spPr bwMode="auto">
            <a:xfrm>
              <a:off x="877" y="2015"/>
              <a:ext cx="54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GB" altLang="en-US" sz="2400" dirty="0"/>
                <a:t> = 4</a:t>
              </a:r>
              <a:endParaRPr lang="en-US" altLang="en-US" sz="2400" dirty="0"/>
            </a:p>
          </p:txBody>
        </p:sp>
      </p:grpSp>
      <p:sp>
        <p:nvSpPr>
          <p:cNvPr id="736271" name="Text Box 15"/>
          <p:cNvSpPr txBox="1">
            <a:spLocks noChangeArrowheads="1"/>
          </p:cNvSpPr>
          <p:nvPr/>
        </p:nvSpPr>
        <p:spPr bwMode="auto">
          <a:xfrm>
            <a:off x="1513933" y="5674016"/>
            <a:ext cx="6508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/>
              <a:t>So:</a:t>
            </a:r>
            <a:endParaRPr lang="en-US" altLang="en-US" sz="2400"/>
          </a:p>
        </p:txBody>
      </p:sp>
      <p:sp>
        <p:nvSpPr>
          <p:cNvPr id="736273" name="Text Box 17"/>
          <p:cNvSpPr txBox="1">
            <a:spLocks noChangeArrowheads="1"/>
          </p:cNvSpPr>
          <p:nvPr/>
        </p:nvSpPr>
        <p:spPr bwMode="auto">
          <a:xfrm>
            <a:off x="5044533" y="5674009"/>
            <a:ext cx="32159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= 1.58 (to 3 sig. figs.)</a:t>
            </a:r>
            <a:endParaRPr lang="en-US" altLang="en-US" sz="2400" dirty="0"/>
          </a:p>
        </p:txBody>
      </p:sp>
      <p:graphicFrame>
        <p:nvGraphicFramePr>
          <p:cNvPr id="19" name="Object 16"/>
          <p:cNvGraphicFramePr>
            <a:graphicFrameLocks noChangeAspect="1"/>
          </p:cNvGraphicFramePr>
          <p:nvPr/>
        </p:nvGraphicFramePr>
        <p:xfrm>
          <a:off x="4686857" y="2956273"/>
          <a:ext cx="18161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4" imgW="1815840" imgH="825480" progId="Equation.DSMT4">
                  <p:embed/>
                </p:oleObj>
              </mc:Choice>
              <mc:Fallback>
                <p:oleObj name="Equation" r:id="rId4" imgW="1815840" imgH="825480" progId="Equation.DSMT4">
                  <p:embed/>
                  <p:pic>
                    <p:nvPicPr>
                      <p:cNvPr id="19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6857" y="2956273"/>
                        <a:ext cx="18161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1423195" y="3456570"/>
            <a:ext cx="8683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altLang="en-US" sz="2400" dirty="0"/>
              <a:t> = 9</a:t>
            </a:r>
            <a:endParaRPr lang="en-US" altLang="en-US" sz="2400" dirty="0"/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1401765" y="3852651"/>
            <a:ext cx="25907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altLang="en-US" sz="2400" dirty="0"/>
              <a:t> = new base (10)</a:t>
            </a:r>
            <a:endParaRPr lang="en-US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501853" y="3997627"/>
                <a:ext cx="2150653" cy="766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altLang="en-US" sz="2400" dirty="0" smtClean="0"/>
                        <m:t>log</m:t>
                      </m:r>
                      <m:r>
                        <m:rPr>
                          <m:nor/>
                        </m:rPr>
                        <a:rPr lang="en-GB" altLang="en-US" sz="2400" baseline="-25000" dirty="0" smtClean="0"/>
                        <m:t>4</m:t>
                      </m:r>
                      <m:r>
                        <m:rPr>
                          <m:nor/>
                        </m:rPr>
                        <a:rPr lang="en-GB" altLang="en-US" sz="2400" dirty="0" smtClean="0"/>
                        <m:t> 9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fNam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fNam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1853" y="3997627"/>
                <a:ext cx="2150653" cy="76623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765565" y="5521723"/>
                <a:ext cx="2150653" cy="766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altLang="en-US" sz="2400" dirty="0" smtClean="0"/>
                        <m:t>log</m:t>
                      </m:r>
                      <m:r>
                        <m:rPr>
                          <m:nor/>
                        </m:rPr>
                        <a:rPr lang="en-GB" altLang="en-US" sz="2400" baseline="-25000" dirty="0" smtClean="0"/>
                        <m:t>4</m:t>
                      </m:r>
                      <m:r>
                        <m:rPr>
                          <m:nor/>
                        </m:rPr>
                        <a:rPr lang="en-GB" altLang="en-US" sz="2400" dirty="0" smtClean="0"/>
                        <m:t> 9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fNam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fNam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5565" y="5521723"/>
                <a:ext cx="2150653" cy="76623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hlinkClick r:id="rId8"/>
            <a:extLst>
              <a:ext uri="{FF2B5EF4-FFF2-40B4-BE49-F238E27FC236}">
                <a16:creationId xmlns:a16="http://schemas.microsoft.com/office/drawing/2014/main" id="{D8331659-BCD4-4FFA-BBA6-B178509830C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8"/>
            <a:extLst>
              <a:ext uri="{FF2B5EF4-FFF2-40B4-BE49-F238E27FC236}">
                <a16:creationId xmlns:a16="http://schemas.microsoft.com/office/drawing/2014/main" id="{C1DF886A-E8AA-4AA2-A91C-98BDC44C9952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245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6260" grpId="0"/>
      <p:bldP spid="736261" grpId="0"/>
      <p:bldP spid="736271" grpId="0"/>
      <p:bldP spid="736273" grpId="0"/>
      <p:bldP spid="20" grpId="0"/>
      <p:bldP spid="2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1632" y="35371"/>
            <a:ext cx="8229600" cy="597661"/>
          </a:xfrm>
        </p:spPr>
        <p:txBody>
          <a:bodyPr>
            <a:normAutofit fontScale="90000"/>
          </a:bodyPr>
          <a:lstStyle/>
          <a:p>
            <a:r>
              <a:rPr lang="en-GB" altLang="en-US" sz="3200" dirty="0"/>
              <a:t>Changing the base of a logarithm</a:t>
            </a:r>
          </a:p>
        </p:txBody>
      </p:sp>
      <p:sp>
        <p:nvSpPr>
          <p:cNvPr id="736259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17427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Example 2:</a:t>
            </a:r>
            <a:endParaRPr lang="en-US" altLang="en-US" sz="2400" dirty="0"/>
          </a:p>
        </p:txBody>
      </p:sp>
      <p:sp>
        <p:nvSpPr>
          <p:cNvPr id="736260" name="Text Box 4"/>
          <p:cNvSpPr txBox="1">
            <a:spLocks noChangeArrowheads="1"/>
          </p:cNvSpPr>
          <p:nvPr/>
        </p:nvSpPr>
        <p:spPr bwMode="auto">
          <a:xfrm>
            <a:off x="250825" y="1400175"/>
            <a:ext cx="85899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 dirty="0"/>
              <a:t>Given that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2400" dirty="0"/>
              <a:t> = </a:t>
            </a:r>
            <a:r>
              <a:rPr lang="en-GB" altLang="en-US" sz="2400" dirty="0" err="1"/>
              <a:t>log</a:t>
            </a:r>
            <a:r>
              <a:rPr lang="en-GB" altLang="en-US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/>
              <a:t> 3 and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GB" altLang="en-US" sz="2400" dirty="0"/>
              <a:t>=</a:t>
            </a:r>
            <a:r>
              <a:rPr lang="en-US" altLang="en-US" sz="2400" dirty="0"/>
              <a:t> </a:t>
            </a:r>
            <a:r>
              <a:rPr lang="en-GB" altLang="en-US" sz="2400" dirty="0" err="1"/>
              <a:t>log</a:t>
            </a:r>
            <a:r>
              <a:rPr lang="en-GB" altLang="en-US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/>
              <a:t> 6</a:t>
            </a:r>
            <a:endParaRPr lang="en-US" altLang="en-US" sz="2400" dirty="0"/>
          </a:p>
        </p:txBody>
      </p:sp>
      <p:sp>
        <p:nvSpPr>
          <p:cNvPr id="736261" name="Text Box 5"/>
          <p:cNvSpPr txBox="1">
            <a:spLocks noChangeArrowheads="1"/>
          </p:cNvSpPr>
          <p:nvPr/>
        </p:nvSpPr>
        <p:spPr bwMode="auto">
          <a:xfrm>
            <a:off x="250825" y="2025650"/>
            <a:ext cx="87136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Find log</a:t>
            </a:r>
            <a:r>
              <a:rPr lang="en-GB" altLang="en-US" sz="2400" baseline="-25000" dirty="0"/>
              <a:t>3</a:t>
            </a:r>
            <a:r>
              <a:rPr lang="en-GB" altLang="en-US" sz="2400" dirty="0"/>
              <a:t> 6 in terms of a and b</a:t>
            </a:r>
            <a:endParaRPr lang="en-US" altLang="en-US" sz="2400" dirty="0"/>
          </a:p>
        </p:txBody>
      </p:sp>
      <p:sp>
        <p:nvSpPr>
          <p:cNvPr id="736271" name="Text Box 15"/>
          <p:cNvSpPr txBox="1">
            <a:spLocks noChangeArrowheads="1"/>
          </p:cNvSpPr>
          <p:nvPr/>
        </p:nvSpPr>
        <p:spPr bwMode="auto">
          <a:xfrm>
            <a:off x="4112456" y="5273685"/>
            <a:ext cx="6508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So:</a:t>
            </a:r>
            <a:endParaRPr lang="en-US" altLang="en-US" sz="2400" dirty="0"/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250825" y="3011637"/>
            <a:ext cx="4746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Use the change of base formula</a:t>
            </a:r>
            <a:endParaRPr lang="en-US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64088" y="4022753"/>
                <a:ext cx="1605632" cy="7014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altLang="en-US" sz="2400" dirty="0" smtClean="0"/>
                        <m:t>log</m:t>
                      </m:r>
                      <m:r>
                        <m:rPr>
                          <m:nor/>
                        </m:rPr>
                        <a:rPr lang="en-US" altLang="en-US" sz="2400" b="0" i="0" baseline="-25000" dirty="0" smtClean="0"/>
                        <m:t>3</m:t>
                      </m:r>
                      <m:r>
                        <m:rPr>
                          <m:nor/>
                        </m:rPr>
                        <a:rPr lang="en-GB" altLang="en-US" sz="2400" dirty="0" smtClean="0"/>
                        <m:t> </m:t>
                      </m:r>
                      <m:r>
                        <m:rPr>
                          <m:nor/>
                        </m:rPr>
                        <a:rPr lang="en-US" altLang="en-US" sz="2400" b="0" i="0" dirty="0" smtClean="0"/>
                        <m:t>6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4022753"/>
                <a:ext cx="1605632" cy="70147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5364088" y="5121392"/>
                <a:ext cx="1605632" cy="7014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altLang="en-US" sz="2400" dirty="0"/>
                        <m:t>log</m:t>
                      </m:r>
                      <m:r>
                        <m:rPr>
                          <m:nor/>
                        </m:rPr>
                        <a:rPr lang="en-US" altLang="en-US" sz="2400" baseline="-25000" dirty="0"/>
                        <m:t>3</m:t>
                      </m:r>
                      <m:r>
                        <m:rPr>
                          <m:nor/>
                        </m:rPr>
                        <a:rPr lang="en-GB" altLang="en-US" sz="2400" dirty="0"/>
                        <m:t> </m:t>
                      </m:r>
                      <m:r>
                        <m:rPr>
                          <m:nor/>
                        </m:rPr>
                        <a:rPr lang="en-US" altLang="en-US" sz="2400" dirty="0"/>
                        <m:t>6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en-GB" sz="2400" b="1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5121392"/>
                <a:ext cx="1605632" cy="7014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292068" y="2859353"/>
                <a:ext cx="2370200" cy="766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altLang="en-US" sz="2400" dirty="0" smtClean="0"/>
                        <m:t>log</m:t>
                      </m:r>
                      <m:r>
                        <m:rPr>
                          <m:nor/>
                        </m:rPr>
                        <a:rPr lang="en-US" altLang="en-US" sz="2400" b="0" i="0" baseline="-25000" dirty="0" smtClean="0"/>
                        <m:t>3</m:t>
                      </m:r>
                      <m:r>
                        <m:rPr>
                          <m:nor/>
                        </m:rPr>
                        <a:rPr lang="en-GB" altLang="en-US" sz="2400" dirty="0" smtClean="0"/>
                        <m:t> </m:t>
                      </m:r>
                      <m:r>
                        <m:rPr>
                          <m:nor/>
                        </m:rPr>
                        <a:rPr lang="en-US" altLang="en-US" sz="2400" b="0" i="0" dirty="0" smtClean="0"/>
                        <m:t>6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  <m:t>𝒍𝒐𝒈</m:t>
                                  </m:r>
                                </m:e>
                                <m:sub>
                                  <m:r>
                                    <a:rPr lang="en-US" sz="24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  <m:t>𝒍𝒐𝒈</m:t>
                                  </m:r>
                                </m:e>
                                <m:sub>
                                  <m:r>
                                    <a:rPr lang="en-US" sz="24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68" y="2859353"/>
                <a:ext cx="2370200" cy="76623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hlinkClick r:id="rId6"/>
            <a:extLst>
              <a:ext uri="{FF2B5EF4-FFF2-40B4-BE49-F238E27FC236}">
                <a16:creationId xmlns:a16="http://schemas.microsoft.com/office/drawing/2014/main" id="{39405533-D694-49DB-9A1C-6C8AA9F121F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6"/>
            <a:extLst>
              <a:ext uri="{FF2B5EF4-FFF2-40B4-BE49-F238E27FC236}">
                <a16:creationId xmlns:a16="http://schemas.microsoft.com/office/drawing/2014/main" id="{D40F4044-73A6-47B2-9E23-35C6AE92DA37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731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6260" grpId="0"/>
      <p:bldP spid="736261" grpId="0"/>
      <p:bldP spid="736271" grpId="0"/>
      <p:bldP spid="20" grpId="0"/>
      <p:bldP spid="22" grpId="0"/>
      <p:bldP spid="23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hlinkClick r:id="rId3" action="ppaction://hlinksldjump"/>
            <a:extLst>
              <a:ext uri="{FF2B5EF4-FFF2-40B4-BE49-F238E27FC236}">
                <a16:creationId xmlns:a16="http://schemas.microsoft.com/office/drawing/2014/main" id="{6C47E0D0-52E4-407C-A359-4AE175075B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5823" y="3064623"/>
            <a:ext cx="1285103" cy="2971800"/>
          </a:xfrm>
          <a:prstGeom prst="rect">
            <a:avLst/>
          </a:prstGeom>
        </p:spPr>
      </p:pic>
      <p:sp>
        <p:nvSpPr>
          <p:cNvPr id="736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1632" y="35371"/>
            <a:ext cx="8229600" cy="597661"/>
          </a:xfrm>
        </p:spPr>
        <p:txBody>
          <a:bodyPr>
            <a:normAutofit fontScale="90000"/>
          </a:bodyPr>
          <a:lstStyle/>
          <a:p>
            <a:r>
              <a:rPr lang="en-GB" altLang="en-US" sz="3200" dirty="0"/>
              <a:t>Changing the base of a logarithm</a:t>
            </a:r>
          </a:p>
        </p:txBody>
      </p:sp>
      <p:sp>
        <p:nvSpPr>
          <p:cNvPr id="736259" name="Text Box 3"/>
          <p:cNvSpPr txBox="1">
            <a:spLocks noChangeArrowheads="1"/>
          </p:cNvSpPr>
          <p:nvPr/>
        </p:nvSpPr>
        <p:spPr bwMode="auto">
          <a:xfrm>
            <a:off x="250825" y="730148"/>
            <a:ext cx="17427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Example 3:</a:t>
            </a:r>
            <a:endParaRPr lang="en-US" altLang="en-US" sz="2400" dirty="0"/>
          </a:p>
        </p:txBody>
      </p:sp>
      <p:sp>
        <p:nvSpPr>
          <p:cNvPr id="736260" name="Text Box 4"/>
          <p:cNvSpPr txBox="1">
            <a:spLocks noChangeArrowheads="1"/>
          </p:cNvSpPr>
          <p:nvPr/>
        </p:nvSpPr>
        <p:spPr bwMode="auto">
          <a:xfrm>
            <a:off x="250825" y="1203223"/>
            <a:ext cx="85899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dirty="0"/>
              <a:t>Use your GDC to sketch the graph of</a:t>
            </a:r>
          </a:p>
        </p:txBody>
      </p:sp>
      <p:sp>
        <p:nvSpPr>
          <p:cNvPr id="736261" name="Text Box 5"/>
          <p:cNvSpPr txBox="1">
            <a:spLocks noChangeArrowheads="1"/>
          </p:cNvSpPr>
          <p:nvPr/>
        </p:nvSpPr>
        <p:spPr bwMode="auto">
          <a:xfrm>
            <a:off x="5839015" y="1160531"/>
            <a:ext cx="15848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GB" altLang="en-US" sz="2400" dirty="0"/>
              <a:t>= log</a:t>
            </a:r>
            <a:r>
              <a:rPr lang="en-GB" altLang="en-US" sz="2400" baseline="-25000" dirty="0"/>
              <a:t>4</a:t>
            </a:r>
            <a:r>
              <a:rPr lang="en-GB" altLang="en-US" sz="2400" dirty="0"/>
              <a:t>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en-US" sz="2400" dirty="0"/>
          </a:p>
        </p:txBody>
      </p:sp>
      <p:sp>
        <p:nvSpPr>
          <p:cNvPr id="4" name="Rectangle 3">
            <a:hlinkClick r:id="rId5"/>
            <a:extLst>
              <a:ext uri="{FF2B5EF4-FFF2-40B4-BE49-F238E27FC236}">
                <a16:creationId xmlns:a16="http://schemas.microsoft.com/office/drawing/2014/main" id="{C30B14D5-1059-4BE6-AAB8-4326F11AEBC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5"/>
            <a:extLst>
              <a:ext uri="{FF2B5EF4-FFF2-40B4-BE49-F238E27FC236}">
                <a16:creationId xmlns:a16="http://schemas.microsoft.com/office/drawing/2014/main" id="{8E52AB94-0F56-45C7-8094-242361BC46F6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>
            <a:hlinkClick r:id="rId6" action="ppaction://hlinksldjump"/>
            <a:extLst>
              <a:ext uri="{FF2B5EF4-FFF2-40B4-BE49-F238E27FC236}">
                <a16:creationId xmlns:a16="http://schemas.microsoft.com/office/drawing/2014/main" id="{8FF3FD60-58B4-4253-9C41-FFFFA208E16B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10641" y="3069088"/>
            <a:ext cx="1523154" cy="2967335"/>
          </a:xfrm>
          <a:prstGeom prst="rect">
            <a:avLst/>
          </a:prstGeom>
        </p:spPr>
      </p:pic>
      <p:sp>
        <p:nvSpPr>
          <p:cNvPr id="19" name="Text Box 4">
            <a:extLst>
              <a:ext uri="{FF2B5EF4-FFF2-40B4-BE49-F238E27FC236}">
                <a16:creationId xmlns:a16="http://schemas.microsoft.com/office/drawing/2014/main" id="{5076CE2F-3B95-470A-A1A1-6F24C9294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76" y="1664888"/>
            <a:ext cx="8809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Graphing display calculator to sketch the graph. Select the Calculator you are using.</a:t>
            </a:r>
          </a:p>
        </p:txBody>
      </p:sp>
      <p:sp>
        <p:nvSpPr>
          <p:cNvPr id="21" name="Text Box 4">
            <a:hlinkClick r:id="rId6" action="ppaction://hlinksldjump"/>
            <a:extLst>
              <a:ext uri="{FF2B5EF4-FFF2-40B4-BE49-F238E27FC236}">
                <a16:creationId xmlns:a16="http://schemas.microsoft.com/office/drawing/2014/main" id="{BE62B052-789D-45C4-94DC-4F81AF27C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0641" y="2562309"/>
            <a:ext cx="15231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CASIO</a:t>
            </a:r>
            <a:endParaRPr lang="en-GB" dirty="0"/>
          </a:p>
        </p:txBody>
      </p:sp>
      <p:sp>
        <p:nvSpPr>
          <p:cNvPr id="22" name="Text Box 4">
            <a:hlinkClick r:id="rId3" action="ppaction://hlinksldjump"/>
            <a:extLst>
              <a:ext uri="{FF2B5EF4-FFF2-40B4-BE49-F238E27FC236}">
                <a16:creationId xmlns:a16="http://schemas.microsoft.com/office/drawing/2014/main" id="{6991DDB4-E1B9-431C-B707-A1E626D0ED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8339" y="2562309"/>
            <a:ext cx="28688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Texas Instruments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852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EFABC0E-09D7-4B85-9EAE-B808DBE4E92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360" y="1737360"/>
            <a:ext cx="2500999" cy="4709160"/>
          </a:xfrm>
          <a:prstGeom prst="rect">
            <a:avLst/>
          </a:prstGeom>
        </p:spPr>
      </p:pic>
      <p:sp>
        <p:nvSpPr>
          <p:cNvPr id="736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1632" y="35371"/>
            <a:ext cx="8229600" cy="597661"/>
          </a:xfrm>
        </p:spPr>
        <p:txBody>
          <a:bodyPr>
            <a:normAutofit fontScale="90000"/>
          </a:bodyPr>
          <a:lstStyle/>
          <a:p>
            <a:r>
              <a:rPr lang="en-GB" altLang="en-US" sz="3200" dirty="0"/>
              <a:t>Changing the base of a logarithm</a:t>
            </a:r>
          </a:p>
        </p:txBody>
      </p:sp>
      <p:sp>
        <p:nvSpPr>
          <p:cNvPr id="736259" name="Text Box 3"/>
          <p:cNvSpPr txBox="1">
            <a:spLocks noChangeArrowheads="1"/>
          </p:cNvSpPr>
          <p:nvPr/>
        </p:nvSpPr>
        <p:spPr bwMode="auto">
          <a:xfrm>
            <a:off x="250825" y="730148"/>
            <a:ext cx="17427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Example 3:</a:t>
            </a:r>
            <a:endParaRPr lang="en-US" altLang="en-US" sz="2400" dirty="0"/>
          </a:p>
        </p:txBody>
      </p:sp>
      <p:sp>
        <p:nvSpPr>
          <p:cNvPr id="736260" name="Text Box 4"/>
          <p:cNvSpPr txBox="1">
            <a:spLocks noChangeArrowheads="1"/>
          </p:cNvSpPr>
          <p:nvPr/>
        </p:nvSpPr>
        <p:spPr bwMode="auto">
          <a:xfrm>
            <a:off x="250825" y="1203223"/>
            <a:ext cx="85899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dirty="0"/>
              <a:t>Use your GDC to sketch the graph of</a:t>
            </a:r>
          </a:p>
        </p:txBody>
      </p:sp>
      <p:sp>
        <p:nvSpPr>
          <p:cNvPr id="736261" name="Text Box 5"/>
          <p:cNvSpPr txBox="1">
            <a:spLocks noChangeArrowheads="1"/>
          </p:cNvSpPr>
          <p:nvPr/>
        </p:nvSpPr>
        <p:spPr bwMode="auto">
          <a:xfrm>
            <a:off x="5839015" y="1160531"/>
            <a:ext cx="15848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GB" altLang="en-US" sz="2400" dirty="0"/>
              <a:t>= log</a:t>
            </a:r>
            <a:r>
              <a:rPr lang="en-GB" altLang="en-US" sz="2400" baseline="-25000" dirty="0"/>
              <a:t>4</a:t>
            </a:r>
            <a:r>
              <a:rPr lang="en-GB" altLang="en-US" sz="2400" dirty="0"/>
              <a:t>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en-US" sz="2400" dirty="0"/>
          </a:p>
        </p:txBody>
      </p:sp>
      <p:sp>
        <p:nvSpPr>
          <p:cNvPr id="736271" name="Text Box 15"/>
          <p:cNvSpPr txBox="1">
            <a:spLocks noChangeArrowheads="1"/>
          </p:cNvSpPr>
          <p:nvPr/>
        </p:nvSpPr>
        <p:spPr bwMode="auto">
          <a:xfrm>
            <a:off x="3212873" y="2315644"/>
            <a:ext cx="573862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Change to an expression using logarithms base 10</a:t>
            </a:r>
            <a:endParaRPr lang="en-US" alt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4709978" y="3067947"/>
                <a:ext cx="2144240" cy="766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altLang="en-US" sz="2400" dirty="0" smtClean="0"/>
                        <m:t>log</m:t>
                      </m:r>
                      <m:r>
                        <m:rPr>
                          <m:nor/>
                        </m:rPr>
                        <a:rPr lang="en-US" altLang="en-US" sz="2400" b="0" i="0" baseline="-25000" dirty="0" smtClean="0"/>
                        <m:t>4</m:t>
                      </m:r>
                      <m:r>
                        <m:rPr>
                          <m:nor/>
                        </m:rPr>
                        <a:rPr lang="en-GB" altLang="en-US" sz="2400" dirty="0" smtClean="0"/>
                        <m:t> </m:t>
                      </m:r>
                      <m:r>
                        <m:rPr>
                          <m:nor/>
                        </m:rPr>
                        <a:rPr lang="en-US" altLang="en-US" sz="2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fNam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fNam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400" b="1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9978" y="3067947"/>
                <a:ext cx="2144240" cy="7662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3212873" y="3903862"/>
            <a:ext cx="36134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Go to MENU in the GDC</a:t>
            </a:r>
            <a:endParaRPr lang="en-US" altLang="en-US" sz="2400" dirty="0"/>
          </a:p>
        </p:txBody>
      </p:sp>
      <p:sp>
        <p:nvSpPr>
          <p:cNvPr id="3" name="Rounded Rectangle 2"/>
          <p:cNvSpPr/>
          <p:nvPr/>
        </p:nvSpPr>
        <p:spPr>
          <a:xfrm>
            <a:off x="1856450" y="3870864"/>
            <a:ext cx="274320" cy="182880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5"/>
            <a:extLst>
              <a:ext uri="{FF2B5EF4-FFF2-40B4-BE49-F238E27FC236}">
                <a16:creationId xmlns:a16="http://schemas.microsoft.com/office/drawing/2014/main" id="{C30B14D5-1059-4BE6-AAB8-4326F11AEBC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5"/>
            <a:extLst>
              <a:ext uri="{FF2B5EF4-FFF2-40B4-BE49-F238E27FC236}">
                <a16:creationId xmlns:a16="http://schemas.microsoft.com/office/drawing/2014/main" id="{8E52AB94-0F56-45C7-8094-242361BC46F6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 Box 9">
            <a:extLst>
              <a:ext uri="{FF2B5EF4-FFF2-40B4-BE49-F238E27FC236}">
                <a16:creationId xmlns:a16="http://schemas.microsoft.com/office/drawing/2014/main" id="{A8B01C41-513B-415B-AF07-5B542EAE9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2873" y="1622196"/>
            <a:ext cx="562044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We have to change the log</a:t>
            </a:r>
            <a:r>
              <a:rPr lang="en-GB" altLang="en-US" sz="2400" baseline="-25000" dirty="0"/>
              <a:t>4 </a:t>
            </a:r>
            <a:r>
              <a:rPr lang="en-GB" altLang="en-US" sz="2400" dirty="0"/>
              <a:t>into log or ln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73696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6271" grpId="0"/>
      <p:bldP spid="16" grpId="0"/>
      <p:bldP spid="15" grpId="0"/>
      <p:bldP spid="3" grpId="0" animBg="1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D05E0899-1E85-4D42-ABAD-59F44E1BA1B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360" y="1737360"/>
            <a:ext cx="2500999" cy="4709160"/>
          </a:xfrm>
          <a:prstGeom prst="rect">
            <a:avLst/>
          </a:prstGeom>
        </p:spPr>
      </p:pic>
      <p:sp>
        <p:nvSpPr>
          <p:cNvPr id="736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1632" y="35371"/>
            <a:ext cx="8229600" cy="597661"/>
          </a:xfrm>
        </p:spPr>
        <p:txBody>
          <a:bodyPr>
            <a:normAutofit fontScale="90000"/>
          </a:bodyPr>
          <a:lstStyle/>
          <a:p>
            <a:r>
              <a:rPr lang="en-GB" altLang="en-US" sz="3200" dirty="0"/>
              <a:t>Changing the base of a logarithm</a:t>
            </a:r>
          </a:p>
        </p:txBody>
      </p:sp>
      <p:sp>
        <p:nvSpPr>
          <p:cNvPr id="736259" name="Text Box 3"/>
          <p:cNvSpPr txBox="1">
            <a:spLocks noChangeArrowheads="1"/>
          </p:cNvSpPr>
          <p:nvPr/>
        </p:nvSpPr>
        <p:spPr bwMode="auto">
          <a:xfrm>
            <a:off x="250825" y="758284"/>
            <a:ext cx="17427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Example 3:</a:t>
            </a:r>
            <a:endParaRPr lang="en-US" altLang="en-US" sz="2400" dirty="0"/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4873199" y="4435207"/>
            <a:ext cx="12089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GRAPH</a:t>
            </a:r>
            <a:endParaRPr lang="en-US" altLang="en-US" sz="2400" dirty="0"/>
          </a:p>
        </p:txBody>
      </p:sp>
      <p:sp>
        <p:nvSpPr>
          <p:cNvPr id="2" name="Isosceles Triangle 1"/>
          <p:cNvSpPr/>
          <p:nvPr/>
        </p:nvSpPr>
        <p:spPr>
          <a:xfrm flipV="1">
            <a:off x="2511743" y="4258007"/>
            <a:ext cx="72008" cy="45719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AF19BB49-518A-4E3B-9F42-AFD88DE0BE4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B5E3B9DB-535C-4D37-8AB8-80F3A0A48FFB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4714150-483C-4835-A409-A37C2A382090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360" y="1737360"/>
            <a:ext cx="2500999" cy="4709160"/>
          </a:xfrm>
          <a:prstGeom prst="rect">
            <a:avLst/>
          </a:prstGeom>
        </p:spPr>
      </p:pic>
      <p:sp>
        <p:nvSpPr>
          <p:cNvPr id="18" name="Text Box 4">
            <a:extLst>
              <a:ext uri="{FF2B5EF4-FFF2-40B4-BE49-F238E27FC236}">
                <a16:creationId xmlns:a16="http://schemas.microsoft.com/office/drawing/2014/main" id="{BF73B5EB-ED7E-4640-B4C8-BFB6F7726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203223"/>
            <a:ext cx="85899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dirty="0"/>
              <a:t>Use your GDC to sketch the graph of</a:t>
            </a:r>
          </a:p>
        </p:txBody>
      </p:sp>
      <p:sp>
        <p:nvSpPr>
          <p:cNvPr id="19" name="Text Box 5">
            <a:extLst>
              <a:ext uri="{FF2B5EF4-FFF2-40B4-BE49-F238E27FC236}">
                <a16:creationId xmlns:a16="http://schemas.microsoft.com/office/drawing/2014/main" id="{A7A53D6E-776A-4EDA-B07E-79079ACDB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9015" y="1160531"/>
            <a:ext cx="15848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GB" altLang="en-US" sz="2400" dirty="0"/>
              <a:t>= log</a:t>
            </a:r>
            <a:r>
              <a:rPr lang="en-GB" altLang="en-US" sz="2400" baseline="-25000" dirty="0"/>
              <a:t>4</a:t>
            </a:r>
            <a:r>
              <a:rPr lang="en-GB" altLang="en-US" sz="2400" dirty="0"/>
              <a:t>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altLang="en-US" sz="2400" dirty="0"/>
          </a:p>
        </p:txBody>
      </p:sp>
      <p:sp>
        <p:nvSpPr>
          <p:cNvPr id="20" name="Text Box 15">
            <a:extLst>
              <a:ext uri="{FF2B5EF4-FFF2-40B4-BE49-F238E27FC236}">
                <a16:creationId xmlns:a16="http://schemas.microsoft.com/office/drawing/2014/main" id="{E4167AB5-D2F8-4DC5-9488-2077B3B6B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2873" y="2315644"/>
            <a:ext cx="573862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Change to an expression using logarithms base 10</a:t>
            </a:r>
            <a:endParaRPr lang="en-US" alt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6F45179-12F3-41FB-B06B-483745621B3B}"/>
                  </a:ext>
                </a:extLst>
              </p:cNvPr>
              <p:cNvSpPr txBox="1"/>
              <p:nvPr/>
            </p:nvSpPr>
            <p:spPr>
              <a:xfrm>
                <a:off x="4709978" y="3067947"/>
                <a:ext cx="2144240" cy="766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altLang="en-US" sz="2400" dirty="0" smtClean="0"/>
                        <m:t>log</m:t>
                      </m:r>
                      <m:r>
                        <m:rPr>
                          <m:nor/>
                        </m:rPr>
                        <a:rPr lang="en-US" altLang="en-US" sz="2400" b="0" i="0" baseline="-25000" dirty="0" smtClean="0"/>
                        <m:t>4</m:t>
                      </m:r>
                      <m:r>
                        <m:rPr>
                          <m:nor/>
                        </m:rPr>
                        <a:rPr lang="en-GB" altLang="en-US" sz="2400" dirty="0" smtClean="0"/>
                        <m:t> </m:t>
                      </m:r>
                      <m:r>
                        <m:rPr>
                          <m:nor/>
                        </m:rPr>
                        <a:rPr lang="en-US" altLang="en-US" sz="2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fNam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fName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400" b="1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6F45179-12F3-41FB-B06B-483745621B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9978" y="3067947"/>
                <a:ext cx="2144240" cy="7662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15">
            <a:extLst>
              <a:ext uri="{FF2B5EF4-FFF2-40B4-BE49-F238E27FC236}">
                <a16:creationId xmlns:a16="http://schemas.microsoft.com/office/drawing/2014/main" id="{0991D8C2-5688-45B4-80E1-0496762592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2873" y="3903862"/>
            <a:ext cx="36134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Go to MENU in the GDC</a:t>
            </a:r>
            <a:endParaRPr lang="en-US" altLang="en-US" sz="2400" dirty="0"/>
          </a:p>
        </p:txBody>
      </p:sp>
      <p:sp>
        <p:nvSpPr>
          <p:cNvPr id="23" name="Text Box 9">
            <a:extLst>
              <a:ext uri="{FF2B5EF4-FFF2-40B4-BE49-F238E27FC236}">
                <a16:creationId xmlns:a16="http://schemas.microsoft.com/office/drawing/2014/main" id="{D70B27FD-F730-42EA-AC6A-D07E7D527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2873" y="1622196"/>
            <a:ext cx="562044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We have to change the log</a:t>
            </a:r>
            <a:r>
              <a:rPr lang="en-GB" altLang="en-US" sz="2400" baseline="-25000" dirty="0"/>
              <a:t>4 </a:t>
            </a:r>
            <a:r>
              <a:rPr lang="en-GB" altLang="en-US" sz="2400" dirty="0"/>
              <a:t>into log or ln</a:t>
            </a:r>
            <a:endParaRPr lang="en-US" altLang="en-US" sz="2400" dirty="0"/>
          </a:p>
        </p:txBody>
      </p:sp>
      <p:sp>
        <p:nvSpPr>
          <p:cNvPr id="24" name="Text Box 15">
            <a:extLst>
              <a:ext uri="{FF2B5EF4-FFF2-40B4-BE49-F238E27FC236}">
                <a16:creationId xmlns:a16="http://schemas.microsoft.com/office/drawing/2014/main" id="{43CE555F-C3AB-4F72-B7DB-DFA9B76EE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0588" y="4448936"/>
            <a:ext cx="4587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>
                <a:sym typeface="Wingdings 3" panose="05040102010807070707" pitchFamily="18" charset="2"/>
              </a:rPr>
              <a:t></a:t>
            </a:r>
            <a:endParaRPr lang="en-US" altLang="en-US" sz="2400" dirty="0"/>
          </a:p>
        </p:txBody>
      </p:sp>
      <p:sp>
        <p:nvSpPr>
          <p:cNvPr id="25" name="Text Box 15">
            <a:extLst>
              <a:ext uri="{FF2B5EF4-FFF2-40B4-BE49-F238E27FC236}">
                <a16:creationId xmlns:a16="http://schemas.microsoft.com/office/drawing/2014/main" id="{6B2C7D95-997B-48F3-82F8-8680BE3D4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2184" y="4448936"/>
            <a:ext cx="7922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EXE</a:t>
            </a:r>
            <a:endParaRPr lang="en-US" altLang="en-US" sz="2400" dirty="0"/>
          </a:p>
        </p:txBody>
      </p:sp>
      <p:sp>
        <p:nvSpPr>
          <p:cNvPr id="26" name="Rounded Rectangle 17">
            <a:extLst>
              <a:ext uri="{FF2B5EF4-FFF2-40B4-BE49-F238E27FC236}">
                <a16:creationId xmlns:a16="http://schemas.microsoft.com/office/drawing/2014/main" id="{E37AC0DD-15F0-4897-A001-EC3D57B115CC}"/>
              </a:ext>
            </a:extLst>
          </p:cNvPr>
          <p:cNvSpPr/>
          <p:nvPr/>
        </p:nvSpPr>
        <p:spPr>
          <a:xfrm>
            <a:off x="2493082" y="6133320"/>
            <a:ext cx="369549" cy="237622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295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 animBg="1"/>
      <p:bldP spid="25" grpId="0"/>
      <p:bldP spid="2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B399F53B-1AAE-4215-9DA5-BDA6FF78F804}" vid="{0DD45F9A-902E-4534-A6C3-0C40942CC5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347</TotalTime>
  <Words>957</Words>
  <Application>Microsoft Office PowerPoint</Application>
  <PresentationFormat>On-screen Show (4:3)</PresentationFormat>
  <Paragraphs>190</Paragraphs>
  <Slides>17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Equation</vt:lpstr>
      <vt:lpstr>Change of base</vt:lpstr>
      <vt:lpstr>Changing the base of a logarithm</vt:lpstr>
      <vt:lpstr>Changing the base of a logarithm</vt:lpstr>
      <vt:lpstr>Changing the base of a logarithm</vt:lpstr>
      <vt:lpstr>Changing the base of a logarithm</vt:lpstr>
      <vt:lpstr>Changing the base of a logarithm</vt:lpstr>
      <vt:lpstr>Changing the base of a logarithm</vt:lpstr>
      <vt:lpstr>Changing the base of a logarithm</vt:lpstr>
      <vt:lpstr>Changing the base of a logarithm</vt:lpstr>
      <vt:lpstr>Changing the base of a logarithm</vt:lpstr>
      <vt:lpstr>Changing the base of a logarithm</vt:lpstr>
      <vt:lpstr>PowerPoint Presentation</vt:lpstr>
      <vt:lpstr>Changing the base of a logarithm</vt:lpstr>
      <vt:lpstr>Changing the base of a logarithm</vt:lpstr>
      <vt:lpstr>Changing the base of a logarithm</vt:lpstr>
      <vt:lpstr>Changing the base of a logarithm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 of base</dc:title>
  <dc:creator>Mathssupport</dc:creator>
  <cp:lastModifiedBy>Orlando Hurtado</cp:lastModifiedBy>
  <cp:revision>6</cp:revision>
  <dcterms:created xsi:type="dcterms:W3CDTF">2020-03-17T15:39:48Z</dcterms:created>
  <dcterms:modified xsi:type="dcterms:W3CDTF">2022-01-15T14:00:39Z</dcterms:modified>
</cp:coreProperties>
</file>