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0" r:id="rId3"/>
    <p:sldId id="268" r:id="rId4"/>
    <p:sldId id="271" r:id="rId5"/>
    <p:sldId id="299" r:id="rId6"/>
    <p:sldId id="269" r:id="rId7"/>
    <p:sldId id="300" r:id="rId8"/>
    <p:sldId id="301" r:id="rId9"/>
    <p:sldId id="266" r:id="rId10"/>
    <p:sldId id="272" r:id="rId11"/>
    <p:sldId id="305" r:id="rId12"/>
    <p:sldId id="273" r:id="rId13"/>
    <p:sldId id="303" r:id="rId14"/>
    <p:sldId id="304" r:id="rId15"/>
    <p:sldId id="298" r:id="rId16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1/2/2023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24090067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13663707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22333432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389553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1256685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2281054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2968825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20767257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17723152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1C6806-A830-4429-800C-5AEAAA705CE6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97928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1C6806-A830-4429-800C-5AEAAA705CE6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70208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1C6806-A830-4429-800C-5AEAAA705CE6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809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 January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1/2/2023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3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4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hyperlink" Target="http://www.mathssupport.org/" TargetMode="External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 January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/>
          </a:bodyPr>
          <a:lstStyle/>
          <a:p>
            <a:r>
              <a:rPr lang="en-US" dirty="0"/>
              <a:t>Expansion </a:t>
            </a:r>
            <a:r>
              <a:rPr lang="en-GB" dirty="0"/>
              <a:t>and factorisation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7391400" cy="1600200"/>
          </a:xfrm>
        </p:spPr>
        <p:txBody>
          <a:bodyPr/>
          <a:lstStyle/>
          <a:p>
            <a:pPr marL="633413" indent="-633413"/>
            <a:r>
              <a:rPr lang="en-GB" dirty="0"/>
              <a:t>LO: To use the Laws of indices for rational exponents when expanding and factorising</a:t>
            </a:r>
            <a:r>
              <a:rPr lang="en-US" dirty="0"/>
              <a:t>. </a:t>
            </a:r>
            <a:endParaRPr lang="en-GB" dirty="0"/>
          </a:p>
          <a:p>
            <a:pPr marL="2743200" indent="-2743200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4820D9A3-E5DA-4684-95C6-38A3BF1584A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B170989C-CE57-4C9B-B2ED-870234FC195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0260" y="243288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Simplifying expressions</a:t>
            </a:r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403E9A0A-ED3A-4165-A382-C0D7F633FBF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hlinkClick r:id="rId3"/>
            <a:extLst>
              <a:ext uri="{FF2B5EF4-FFF2-40B4-BE49-F238E27FC236}">
                <a16:creationId xmlns:a16="http://schemas.microsoft.com/office/drawing/2014/main" id="{9E10298F-65BB-4E35-B821-00C7F751BB4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25">
            <a:extLst>
              <a:ext uri="{FF2B5EF4-FFF2-40B4-BE49-F238E27FC236}">
                <a16:creationId xmlns:a16="http://schemas.microsoft.com/office/drawing/2014/main" id="{F4EEB1F0-0140-8B23-9DAE-D9F793B37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263" y="1074213"/>
            <a:ext cx="230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Simplify: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25">
                <a:extLst>
                  <a:ext uri="{FF2B5EF4-FFF2-40B4-BE49-F238E27FC236}">
                    <a16:creationId xmlns:a16="http://schemas.microsoft.com/office/drawing/2014/main" id="{3BF22162-2018-3B4A-C48D-9863E4902E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28800" y="1771171"/>
                <a:ext cx="3187738" cy="8033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e>
                            <m:sup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altLang="en-US" baseline="30000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Text Box 25">
                <a:extLst>
                  <a:ext uri="{FF2B5EF4-FFF2-40B4-BE49-F238E27FC236}">
                    <a16:creationId xmlns:a16="http://schemas.microsoft.com/office/drawing/2014/main" id="{3BF22162-2018-3B4A-C48D-9863E4902E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28800" y="1771171"/>
                <a:ext cx="3187738" cy="8033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25">
                <a:extLst>
                  <a:ext uri="{FF2B5EF4-FFF2-40B4-BE49-F238E27FC236}">
                    <a16:creationId xmlns:a16="http://schemas.microsoft.com/office/drawing/2014/main" id="{B2B43CCF-660B-01FD-2FFD-4138877758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45059" y="2690843"/>
                <a:ext cx="1317618" cy="8033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2×3)</m:t>
                              </m:r>
                            </m:e>
                            <m:sup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 Box 25">
                <a:extLst>
                  <a:ext uri="{FF2B5EF4-FFF2-40B4-BE49-F238E27FC236}">
                    <a16:creationId xmlns:a16="http://schemas.microsoft.com/office/drawing/2014/main" id="{B2B43CCF-660B-01FD-2FFD-4138877758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45059" y="2690843"/>
                <a:ext cx="1317618" cy="8033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42">
            <a:extLst>
              <a:ext uri="{FF2B5EF4-FFF2-40B4-BE49-F238E27FC236}">
                <a16:creationId xmlns:a16="http://schemas.microsoft.com/office/drawing/2014/main" id="{3F8992D4-385F-79F5-00FB-46EA8EACE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803529"/>
            <a:ext cx="30226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Rewriting using the Laws of indices</a:t>
            </a:r>
            <a:endParaRPr kumimoji="0" lang="en-GB" altLang="en-US" sz="18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Text Box 25">
            <a:extLst>
              <a:ext uri="{FF2B5EF4-FFF2-40B4-BE49-F238E27FC236}">
                <a16:creationId xmlns:a16="http://schemas.microsoft.com/office/drawing/2014/main" id="{3817DE55-C214-6A10-6434-D8CB07EB9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732" y="4815722"/>
            <a:ext cx="711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GB" altLang="en-US" i="1" baseline="30000" dirty="0">
                <a:solidFill>
                  <a:prstClr val="black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25">
                <a:extLst>
                  <a:ext uri="{FF2B5EF4-FFF2-40B4-BE49-F238E27FC236}">
                    <a16:creationId xmlns:a16="http://schemas.microsoft.com/office/drawing/2014/main" id="{83810264-B701-87B5-5D5B-77BDF5EDDD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9439" y="3717827"/>
                <a:ext cx="1397161" cy="8090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altLang="en-US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altLang="en-US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en-US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altLang="en-US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  <m:r>
                            <a:rPr lang="en-GB" alt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GB" altLang="en-US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altLang="en-US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en-US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altLang="en-US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GB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Text Box 25">
                <a:extLst>
                  <a:ext uri="{FF2B5EF4-FFF2-40B4-BE49-F238E27FC236}">
                    <a16:creationId xmlns:a16="http://schemas.microsoft.com/office/drawing/2014/main" id="{83810264-B701-87B5-5D5B-77BDF5EDDD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79439" y="3717827"/>
                <a:ext cx="1397161" cy="8090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27">
            <a:extLst>
              <a:ext uri="{FF2B5EF4-FFF2-40B4-BE49-F238E27FC236}">
                <a16:creationId xmlns:a16="http://schemas.microsoft.com/office/drawing/2014/main" id="{23766BCC-0365-D09F-09B6-62331E02D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4504" y="2720564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5" name="Text Box 27">
            <a:extLst>
              <a:ext uri="{FF2B5EF4-FFF2-40B4-BE49-F238E27FC236}">
                <a16:creationId xmlns:a16="http://schemas.microsoft.com/office/drawing/2014/main" id="{28451B7F-3236-D9B0-30C5-B45890FE3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448" y="3771351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25">
                <a:extLst>
                  <a:ext uri="{FF2B5EF4-FFF2-40B4-BE49-F238E27FC236}">
                    <a16:creationId xmlns:a16="http://schemas.microsoft.com/office/drawing/2014/main" id="{67BBA119-8652-3AD3-1586-82FD9717BEA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29384" y="1054978"/>
                <a:ext cx="956816" cy="8258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altLang="en-US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0" lang="en-GB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e>
                            <m:sup>
                              <m: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kumimoji="0" lang="en-GB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6" name="Text Box 25">
                <a:extLst>
                  <a:ext uri="{FF2B5EF4-FFF2-40B4-BE49-F238E27FC236}">
                    <a16:creationId xmlns:a16="http://schemas.microsoft.com/office/drawing/2014/main" id="{67BBA119-8652-3AD3-1586-82FD9717BE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29384" y="1054978"/>
                <a:ext cx="956816" cy="82580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 Box 42">
            <a:extLst>
              <a:ext uri="{FF2B5EF4-FFF2-40B4-BE49-F238E27FC236}">
                <a16:creationId xmlns:a16="http://schemas.microsoft.com/office/drawing/2014/main" id="{F4F1CB90-347F-AEE8-1A0E-284DB6F86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885654"/>
            <a:ext cx="30226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Simplifying</a:t>
            </a:r>
            <a:endParaRPr kumimoji="0" lang="en-GB" altLang="en-US" sz="18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F461562-2683-2677-E05A-1F3C4432038D}"/>
              </a:ext>
            </a:extLst>
          </p:cNvPr>
          <p:cNvCxnSpPr>
            <a:cxnSpLocks/>
          </p:cNvCxnSpPr>
          <p:nvPr/>
        </p:nvCxnSpPr>
        <p:spPr>
          <a:xfrm flipH="1">
            <a:off x="2662745" y="3803055"/>
            <a:ext cx="499932" cy="295449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3F4A287-16E4-2BAB-CDE0-3DD8ED32977A}"/>
              </a:ext>
            </a:extLst>
          </p:cNvPr>
          <p:cNvCxnSpPr>
            <a:cxnSpLocks/>
          </p:cNvCxnSpPr>
          <p:nvPr/>
        </p:nvCxnSpPr>
        <p:spPr>
          <a:xfrm flipH="1">
            <a:off x="2264634" y="4254674"/>
            <a:ext cx="499932" cy="295449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27">
            <a:extLst>
              <a:ext uri="{FF2B5EF4-FFF2-40B4-BE49-F238E27FC236}">
                <a16:creationId xmlns:a16="http://schemas.microsoft.com/office/drawing/2014/main" id="{D6176052-9ABB-E8F6-7CBE-7D8F47129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4504" y="4837320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 Box 25">
                <a:extLst>
                  <a:ext uri="{FF2B5EF4-FFF2-40B4-BE49-F238E27FC236}">
                    <a16:creationId xmlns:a16="http://schemas.microsoft.com/office/drawing/2014/main" id="{904BF198-5F38-E1F7-B891-197E537AA8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40132" y="2574532"/>
                <a:ext cx="1317618" cy="9650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alt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altLang="en-US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en-US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num>
                                <m:den>
                                  <m:r>
                                    <a:rPr lang="en-US" altLang="en-US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en-US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0" name="Text Box 25">
                <a:extLst>
                  <a:ext uri="{FF2B5EF4-FFF2-40B4-BE49-F238E27FC236}">
                    <a16:creationId xmlns:a16="http://schemas.microsoft.com/office/drawing/2014/main" id="{904BF198-5F38-E1F7-B891-197E537AA8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40132" y="2574532"/>
                <a:ext cx="1317618" cy="96507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25">
            <a:extLst>
              <a:ext uri="{FF2B5EF4-FFF2-40B4-BE49-F238E27FC236}">
                <a16:creationId xmlns:a16="http://schemas.microsoft.com/office/drawing/2014/main" id="{1921FCCD-EBFB-6623-FADB-184CFD2AC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4360" y="4043632"/>
            <a:ext cx="711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GB" altLang="en-US" i="1" baseline="30000" dirty="0">
                <a:solidFill>
                  <a:prstClr val="black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</p:txBody>
      </p:sp>
      <p:sp>
        <p:nvSpPr>
          <p:cNvPr id="32" name="Text Box 27">
            <a:extLst>
              <a:ext uri="{FF2B5EF4-FFF2-40B4-BE49-F238E27FC236}">
                <a16:creationId xmlns:a16="http://schemas.microsoft.com/office/drawing/2014/main" id="{003B35F0-4059-CB95-5DCB-9121CF8B5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0132" y="4065230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Text Box 27">
            <a:extLst>
              <a:ext uri="{FF2B5EF4-FFF2-40B4-BE49-F238E27FC236}">
                <a16:creationId xmlns:a16="http://schemas.microsoft.com/office/drawing/2014/main" id="{C7208FCC-0B11-59D1-687D-1F7A6FC35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0641" y="2826235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Text Box 42">
            <a:extLst>
              <a:ext uri="{FF2B5EF4-FFF2-40B4-BE49-F238E27FC236}">
                <a16:creationId xmlns:a16="http://schemas.microsoft.com/office/drawing/2014/main" id="{AB407620-6A09-6306-46F3-3500DECF1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8431" y="1803519"/>
            <a:ext cx="10393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or</a:t>
            </a:r>
            <a:endParaRPr kumimoji="0" lang="en-GB" altLang="en-US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61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12" grpId="0"/>
      <p:bldP spid="13" grpId="0"/>
      <p:bldP spid="14" grpId="0"/>
      <p:bldP spid="15" grpId="0"/>
      <p:bldP spid="21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0260" y="243288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Simplifying expressions</a:t>
            </a:r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403E9A0A-ED3A-4165-A382-C0D7F633FBF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hlinkClick r:id="rId3"/>
            <a:extLst>
              <a:ext uri="{FF2B5EF4-FFF2-40B4-BE49-F238E27FC236}">
                <a16:creationId xmlns:a16="http://schemas.microsoft.com/office/drawing/2014/main" id="{9E10298F-65BB-4E35-B821-00C7F751BB4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25">
            <a:extLst>
              <a:ext uri="{FF2B5EF4-FFF2-40B4-BE49-F238E27FC236}">
                <a16:creationId xmlns:a16="http://schemas.microsoft.com/office/drawing/2014/main" id="{F4EEB1F0-0140-8B23-9DAE-D9F793B37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263" y="1074213"/>
            <a:ext cx="230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Simplify: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25">
                <a:extLst>
                  <a:ext uri="{FF2B5EF4-FFF2-40B4-BE49-F238E27FC236}">
                    <a16:creationId xmlns:a16="http://schemas.microsoft.com/office/drawing/2014/main" id="{3BF22162-2018-3B4A-C48D-9863E4902E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28800" y="1771171"/>
                <a:ext cx="3187738" cy="8033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e>
                            <m:sup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altLang="en-US" baseline="30000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Text Box 25">
                <a:extLst>
                  <a:ext uri="{FF2B5EF4-FFF2-40B4-BE49-F238E27FC236}">
                    <a16:creationId xmlns:a16="http://schemas.microsoft.com/office/drawing/2014/main" id="{3BF22162-2018-3B4A-C48D-9863E4902E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28800" y="1771171"/>
                <a:ext cx="3187738" cy="8033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25">
                <a:extLst>
                  <a:ext uri="{FF2B5EF4-FFF2-40B4-BE49-F238E27FC236}">
                    <a16:creationId xmlns:a16="http://schemas.microsoft.com/office/drawing/2014/main" id="{B2B43CCF-660B-01FD-2FFD-4138877758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45059" y="2690843"/>
                <a:ext cx="1317618" cy="8688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2×2)</m:t>
                              </m:r>
                            </m:e>
                            <m:sup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(2×</m:t>
                              </m:r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 Box 25">
                <a:extLst>
                  <a:ext uri="{FF2B5EF4-FFF2-40B4-BE49-F238E27FC236}">
                    <a16:creationId xmlns:a16="http://schemas.microsoft.com/office/drawing/2014/main" id="{B2B43CCF-660B-01FD-2FFD-4138877758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45059" y="2690843"/>
                <a:ext cx="1317618" cy="86889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42">
            <a:extLst>
              <a:ext uri="{FF2B5EF4-FFF2-40B4-BE49-F238E27FC236}">
                <a16:creationId xmlns:a16="http://schemas.microsoft.com/office/drawing/2014/main" id="{3F8992D4-385F-79F5-00FB-46EA8EACE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803529"/>
            <a:ext cx="30226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Rewriting using the Laws of indices</a:t>
            </a:r>
            <a:endParaRPr kumimoji="0" lang="en-GB" altLang="en-US" sz="18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25">
                <a:extLst>
                  <a:ext uri="{FF2B5EF4-FFF2-40B4-BE49-F238E27FC236}">
                    <a16:creationId xmlns:a16="http://schemas.microsoft.com/office/drawing/2014/main" id="{3817DE55-C214-6A10-6434-D8CB07EB9E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58732" y="4815722"/>
                <a:ext cx="711150" cy="8258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altLang="en-US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GB" altLang="en-US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 Box 25">
                <a:extLst>
                  <a:ext uri="{FF2B5EF4-FFF2-40B4-BE49-F238E27FC236}">
                    <a16:creationId xmlns:a16="http://schemas.microsoft.com/office/drawing/2014/main" id="{3817DE55-C214-6A10-6434-D8CB07EB9E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58732" y="4815722"/>
                <a:ext cx="711150" cy="8258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25">
                <a:extLst>
                  <a:ext uri="{FF2B5EF4-FFF2-40B4-BE49-F238E27FC236}">
                    <a16:creationId xmlns:a16="http://schemas.microsoft.com/office/drawing/2014/main" id="{83810264-B701-87B5-5D5B-77BDF5EDDD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9439" y="3717827"/>
                <a:ext cx="1397161" cy="8613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altLang="en-US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altLang="en-US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en-US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altLang="en-US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  <m:r>
                            <a:rPr lang="en-GB" alt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GB" altLang="en-US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altLang="en-US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en-US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altLang="en-US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altLang="en-US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en-US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altLang="en-US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  <m:d>
                            <m:dPr>
                              <m:ctrlP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altLang="en-US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en-US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altLang="en-US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den>
                      </m:f>
                    </m:oMath>
                  </m:oMathPara>
                </a14:m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Text Box 25">
                <a:extLst>
                  <a:ext uri="{FF2B5EF4-FFF2-40B4-BE49-F238E27FC236}">
                    <a16:creationId xmlns:a16="http://schemas.microsoft.com/office/drawing/2014/main" id="{83810264-B701-87B5-5D5B-77BDF5EDDD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79439" y="3717827"/>
                <a:ext cx="1397161" cy="86132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27">
            <a:extLst>
              <a:ext uri="{FF2B5EF4-FFF2-40B4-BE49-F238E27FC236}">
                <a16:creationId xmlns:a16="http://schemas.microsoft.com/office/drawing/2014/main" id="{23766BCC-0365-D09F-09B6-62331E02D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4504" y="2720564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5" name="Text Box 27">
            <a:extLst>
              <a:ext uri="{FF2B5EF4-FFF2-40B4-BE49-F238E27FC236}">
                <a16:creationId xmlns:a16="http://schemas.microsoft.com/office/drawing/2014/main" id="{28451B7F-3236-D9B0-30C5-B45890FE3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448" y="3771351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25">
                <a:extLst>
                  <a:ext uri="{FF2B5EF4-FFF2-40B4-BE49-F238E27FC236}">
                    <a16:creationId xmlns:a16="http://schemas.microsoft.com/office/drawing/2014/main" id="{67BBA119-8652-3AD3-1586-82FD9717BEA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29384" y="1054978"/>
                <a:ext cx="956816" cy="8258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altLang="en-US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0" lang="en-GB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kumimoji="0" lang="en-GB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e>
                            <m:sup>
                              <m: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6" name="Text Box 25">
                <a:extLst>
                  <a:ext uri="{FF2B5EF4-FFF2-40B4-BE49-F238E27FC236}">
                    <a16:creationId xmlns:a16="http://schemas.microsoft.com/office/drawing/2014/main" id="{67BBA119-8652-3AD3-1586-82FD9717BE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29384" y="1054978"/>
                <a:ext cx="956816" cy="82580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 Box 42">
            <a:extLst>
              <a:ext uri="{FF2B5EF4-FFF2-40B4-BE49-F238E27FC236}">
                <a16:creationId xmlns:a16="http://schemas.microsoft.com/office/drawing/2014/main" id="{F4F1CB90-347F-AEE8-1A0E-284DB6F86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885654"/>
            <a:ext cx="30226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Simplifying</a:t>
            </a:r>
            <a:endParaRPr kumimoji="0" lang="en-GB" altLang="en-US" sz="18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F461562-2683-2677-E05A-1F3C4432038D}"/>
              </a:ext>
            </a:extLst>
          </p:cNvPr>
          <p:cNvCxnSpPr>
            <a:cxnSpLocks/>
          </p:cNvCxnSpPr>
          <p:nvPr/>
        </p:nvCxnSpPr>
        <p:spPr>
          <a:xfrm flipH="1">
            <a:off x="2015367" y="3831443"/>
            <a:ext cx="499932" cy="295449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3F4A287-16E4-2BAB-CDE0-3DD8ED32977A}"/>
              </a:ext>
            </a:extLst>
          </p:cNvPr>
          <p:cNvCxnSpPr>
            <a:cxnSpLocks/>
          </p:cNvCxnSpPr>
          <p:nvPr/>
        </p:nvCxnSpPr>
        <p:spPr>
          <a:xfrm flipH="1">
            <a:off x="1958732" y="4251309"/>
            <a:ext cx="499932" cy="295449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27">
            <a:extLst>
              <a:ext uri="{FF2B5EF4-FFF2-40B4-BE49-F238E27FC236}">
                <a16:creationId xmlns:a16="http://schemas.microsoft.com/office/drawing/2014/main" id="{D6176052-9ABB-E8F6-7CBE-7D8F47129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7269" y="4997790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 Box 25">
                <a:extLst>
                  <a:ext uri="{FF2B5EF4-FFF2-40B4-BE49-F238E27FC236}">
                    <a16:creationId xmlns:a16="http://schemas.microsoft.com/office/drawing/2014/main" id="{904BF198-5F38-E1F7-B891-197E537AA8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40132" y="2574532"/>
                <a:ext cx="1317618" cy="8356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alt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altLang="en-US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en-US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US" altLang="en-US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en-US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0" name="Text Box 25">
                <a:extLst>
                  <a:ext uri="{FF2B5EF4-FFF2-40B4-BE49-F238E27FC236}">
                    <a16:creationId xmlns:a16="http://schemas.microsoft.com/office/drawing/2014/main" id="{904BF198-5F38-E1F7-B891-197E537AA8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40132" y="2574532"/>
                <a:ext cx="1317618" cy="83561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 Box 25">
                <a:extLst>
                  <a:ext uri="{FF2B5EF4-FFF2-40B4-BE49-F238E27FC236}">
                    <a16:creationId xmlns:a16="http://schemas.microsoft.com/office/drawing/2014/main" id="{1921FCCD-EBFB-6623-FADB-184CFD2ACF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97922" y="3732907"/>
                <a:ext cx="711150" cy="9650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alt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altLang="en-US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en-US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altLang="en-US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en-US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1" name="Text Box 25">
                <a:extLst>
                  <a:ext uri="{FF2B5EF4-FFF2-40B4-BE49-F238E27FC236}">
                    <a16:creationId xmlns:a16="http://schemas.microsoft.com/office/drawing/2014/main" id="{1921FCCD-EBFB-6623-FADB-184CFD2ACF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97922" y="3732907"/>
                <a:ext cx="711150" cy="965072"/>
              </a:xfrm>
              <a:prstGeom prst="rect">
                <a:avLst/>
              </a:prstGeom>
              <a:blipFill>
                <a:blip r:embed="rId10"/>
                <a:stretch>
                  <a:fillRect r="-683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 Box 27">
            <a:extLst>
              <a:ext uri="{FF2B5EF4-FFF2-40B4-BE49-F238E27FC236}">
                <a16:creationId xmlns:a16="http://schemas.microsoft.com/office/drawing/2014/main" id="{003B35F0-4059-CB95-5DCB-9121CF8B5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0132" y="4064503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Text Box 27">
            <a:extLst>
              <a:ext uri="{FF2B5EF4-FFF2-40B4-BE49-F238E27FC236}">
                <a16:creationId xmlns:a16="http://schemas.microsoft.com/office/drawing/2014/main" id="{C7208FCC-0B11-59D1-687D-1F7A6FC35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0641" y="2826235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Text Box 42">
            <a:extLst>
              <a:ext uri="{FF2B5EF4-FFF2-40B4-BE49-F238E27FC236}">
                <a16:creationId xmlns:a16="http://schemas.microsoft.com/office/drawing/2014/main" id="{AB407620-6A09-6306-46F3-3500DECF1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8431" y="1803519"/>
            <a:ext cx="10393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or</a:t>
            </a:r>
            <a:endParaRPr kumimoji="0" lang="en-GB" altLang="en-US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150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12" grpId="0"/>
      <p:bldP spid="13" grpId="0"/>
      <p:bldP spid="14" grpId="0"/>
      <p:bldP spid="15" grpId="0"/>
      <p:bldP spid="21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678144" y="818157"/>
            <a:ext cx="81834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Example.</a:t>
            </a:r>
          </a:p>
        </p:txBody>
      </p:sp>
      <p:sp>
        <p:nvSpPr>
          <p:cNvPr id="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90500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Fractional exponents</a:t>
            </a:r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77C15088-8D92-4A8E-B3EC-BE689E91F0F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EDDBF337-235D-42E6-85F1-77C8C23BDD0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25">
            <a:extLst>
              <a:ext uri="{FF2B5EF4-FFF2-40B4-BE49-F238E27FC236}">
                <a16:creationId xmlns:a16="http://schemas.microsoft.com/office/drawing/2014/main" id="{42ED6F79-C45C-23CD-5D58-586ADB829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279822"/>
            <a:ext cx="230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Simplify: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25">
                <a:extLst>
                  <a:ext uri="{FF2B5EF4-FFF2-40B4-BE49-F238E27FC236}">
                    <a16:creationId xmlns:a16="http://schemas.microsoft.com/office/drawing/2014/main" id="{ACFFDF5B-2214-F1BC-A071-66EC0B2E9F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97137" y="1976780"/>
                <a:ext cx="3187738" cy="8033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altLang="en-US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e>
                            <m:sup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altLang="en-US" baseline="30000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Text Box 25">
                <a:extLst>
                  <a:ext uri="{FF2B5EF4-FFF2-40B4-BE49-F238E27FC236}">
                    <a16:creationId xmlns:a16="http://schemas.microsoft.com/office/drawing/2014/main" id="{ACFFDF5B-2214-F1BC-A071-66EC0B2E9F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97137" y="1976780"/>
                <a:ext cx="3187738" cy="8033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25">
                <a:extLst>
                  <a:ext uri="{FF2B5EF4-FFF2-40B4-BE49-F238E27FC236}">
                    <a16:creationId xmlns:a16="http://schemas.microsoft.com/office/drawing/2014/main" id="{FF1BA480-02F5-E2D0-4126-33BD47E74F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13396" y="2793120"/>
                <a:ext cx="2160728" cy="8033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altLang="en-US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en-US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2×3)</m:t>
                              </m:r>
                            </m:e>
                            <m:sup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 Box 25">
                <a:extLst>
                  <a:ext uri="{FF2B5EF4-FFF2-40B4-BE49-F238E27FC236}">
                    <a16:creationId xmlns:a16="http://schemas.microsoft.com/office/drawing/2014/main" id="{FF1BA480-02F5-E2D0-4126-33BD47E74F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13396" y="2793120"/>
                <a:ext cx="2160728" cy="8033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25">
                <a:extLst>
                  <a:ext uri="{FF2B5EF4-FFF2-40B4-BE49-F238E27FC236}">
                    <a16:creationId xmlns:a16="http://schemas.microsoft.com/office/drawing/2014/main" id="{51BE1450-B842-6D76-FA0C-B427B32877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87332" y="4548739"/>
                <a:ext cx="2565667" cy="8258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altLang="en-US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</m:t>
                          </m:r>
                          <m:r>
                            <a:rPr lang="en-US" altLang="en-US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GB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altLang="en-US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en-US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altLang="en-US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  <m:r>
                            <a:rPr lang="en-US" altLang="en-US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en-GB" alt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en-GB" altLang="en-US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GB" altLang="en-US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 Box 25">
                <a:extLst>
                  <a:ext uri="{FF2B5EF4-FFF2-40B4-BE49-F238E27FC236}">
                    <a16:creationId xmlns:a16="http://schemas.microsoft.com/office/drawing/2014/main" id="{51BE1450-B842-6D76-FA0C-B427B32877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87332" y="4548739"/>
                <a:ext cx="2565667" cy="8258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25">
                <a:extLst>
                  <a:ext uri="{FF2B5EF4-FFF2-40B4-BE49-F238E27FC236}">
                    <a16:creationId xmlns:a16="http://schemas.microsoft.com/office/drawing/2014/main" id="{3D740AA0-C7A8-8957-C913-7666280968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66403" y="3634319"/>
                <a:ext cx="2160728" cy="8066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altLang="en-US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GB" altLang="en-US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altLang="en-US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en-US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altLang="en-US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  <m:r>
                            <a:rPr lang="en-GB" alt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GB" altLang="en-US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altLang="en-US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en-US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altLang="en-US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Text Box 25">
                <a:extLst>
                  <a:ext uri="{FF2B5EF4-FFF2-40B4-BE49-F238E27FC236}">
                    <a16:creationId xmlns:a16="http://schemas.microsoft.com/office/drawing/2014/main" id="{3D740AA0-C7A8-8957-C913-7666280968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66403" y="3634319"/>
                <a:ext cx="2160728" cy="80669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27">
            <a:extLst>
              <a:ext uri="{FF2B5EF4-FFF2-40B4-BE49-F238E27FC236}">
                <a16:creationId xmlns:a16="http://schemas.microsoft.com/office/drawing/2014/main" id="{8B91B41A-9FC3-03E6-1F2B-CA8488643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613" y="2981353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Text Box 27">
            <a:extLst>
              <a:ext uri="{FF2B5EF4-FFF2-40B4-BE49-F238E27FC236}">
                <a16:creationId xmlns:a16="http://schemas.microsoft.com/office/drawing/2014/main" id="{322349AC-9D26-8054-0FD4-DA316B43E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613" y="3869489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25">
                <a:extLst>
                  <a:ext uri="{FF2B5EF4-FFF2-40B4-BE49-F238E27FC236}">
                    <a16:creationId xmlns:a16="http://schemas.microsoft.com/office/drawing/2014/main" id="{D0049E98-DFDD-8ADC-0872-3F99466B93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97720" y="1260587"/>
                <a:ext cx="1215379" cy="8033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altLang="en-US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0" lang="en-GB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kumimoji="0" lang="en-US" altLang="en-US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e>
                            <m:sup>
                              <m: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kumimoji="0" lang="en-GB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 Box 25">
                <a:extLst>
                  <a:ext uri="{FF2B5EF4-FFF2-40B4-BE49-F238E27FC236}">
                    <a16:creationId xmlns:a16="http://schemas.microsoft.com/office/drawing/2014/main" id="{D0049E98-DFDD-8ADC-0872-3F99466B93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97720" y="1260587"/>
                <a:ext cx="1215379" cy="80336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493B834-F5D1-36CD-544B-A54FFD313B5C}"/>
              </a:ext>
            </a:extLst>
          </p:cNvPr>
          <p:cNvCxnSpPr>
            <a:cxnSpLocks/>
          </p:cNvCxnSpPr>
          <p:nvPr/>
        </p:nvCxnSpPr>
        <p:spPr>
          <a:xfrm flipH="1">
            <a:off x="2667000" y="4598101"/>
            <a:ext cx="499932" cy="295449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BE902B7-5E2C-AE30-D076-960C50BAF03C}"/>
              </a:ext>
            </a:extLst>
          </p:cNvPr>
          <p:cNvCxnSpPr>
            <a:cxnSpLocks/>
          </p:cNvCxnSpPr>
          <p:nvPr/>
        </p:nvCxnSpPr>
        <p:spPr>
          <a:xfrm flipH="1">
            <a:off x="3405477" y="5004236"/>
            <a:ext cx="499932" cy="295449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27">
            <a:extLst>
              <a:ext uri="{FF2B5EF4-FFF2-40B4-BE49-F238E27FC236}">
                <a16:creationId xmlns:a16="http://schemas.microsoft.com/office/drawing/2014/main" id="{3383B0E5-3AE6-BDF9-7F61-B48FF2903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5870" y="4730807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4" name="Text Box 27">
            <a:extLst>
              <a:ext uri="{FF2B5EF4-FFF2-40B4-BE49-F238E27FC236}">
                <a16:creationId xmlns:a16="http://schemas.microsoft.com/office/drawing/2014/main" id="{6131A430-8F9A-D053-4E0D-E75BFFBEC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5870" y="5619673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5" name="Text Box 25">
            <a:extLst>
              <a:ext uri="{FF2B5EF4-FFF2-40B4-BE49-F238E27FC236}">
                <a16:creationId xmlns:a16="http://schemas.microsoft.com/office/drawing/2014/main" id="{708C69C0-453A-DCD7-C14A-805FD4AA0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7331" y="5615166"/>
            <a:ext cx="10181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 + 2</a:t>
            </a:r>
            <a:r>
              <a:rPr lang="en-GB" altLang="en-US" i="1" baseline="30000" dirty="0">
                <a:solidFill>
                  <a:prstClr val="black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</p:txBody>
      </p:sp>
      <p:sp>
        <p:nvSpPr>
          <p:cNvPr id="16" name="Text Box 42">
            <a:extLst>
              <a:ext uri="{FF2B5EF4-FFF2-40B4-BE49-F238E27FC236}">
                <a16:creationId xmlns:a16="http://schemas.microsoft.com/office/drawing/2014/main" id="{B4C63D52-50C2-5CDC-C315-A81060C47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0794" y="1976780"/>
            <a:ext cx="30226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Rewriting using the Laws of indices</a:t>
            </a:r>
            <a:endParaRPr kumimoji="0" lang="en-GB" altLang="en-US" sz="18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Text Box 42">
            <a:extLst>
              <a:ext uri="{FF2B5EF4-FFF2-40B4-BE49-F238E27FC236}">
                <a16:creationId xmlns:a16="http://schemas.microsoft.com/office/drawing/2014/main" id="{D7713351-ED8A-86D6-9EC7-E36DD859A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8051" y="3714501"/>
            <a:ext cx="30226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Factorising</a:t>
            </a:r>
            <a:endParaRPr kumimoji="0" lang="en-GB" altLang="en-US" sz="18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" name="Text Box 42">
            <a:extLst>
              <a:ext uri="{FF2B5EF4-FFF2-40B4-BE49-F238E27FC236}">
                <a16:creationId xmlns:a16="http://schemas.microsoft.com/office/drawing/2014/main" id="{F7186F5C-6DDE-F141-5807-184CF90DA0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0794" y="4734652"/>
            <a:ext cx="30226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Simplifying</a:t>
            </a:r>
            <a:endParaRPr kumimoji="0" lang="en-GB" altLang="en-US" sz="18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032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3" grpId="0"/>
      <p:bldP spid="14" grpId="0"/>
      <p:bldP spid="15" grpId="0"/>
      <p:bldP spid="16" grpId="0"/>
      <p:bldP spid="17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90500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Fractional exponents</a:t>
            </a:r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77C15088-8D92-4A8E-B3EC-BE689E91F0F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EDDBF337-235D-42E6-85F1-77C8C23BDD0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25">
            <a:extLst>
              <a:ext uri="{FF2B5EF4-FFF2-40B4-BE49-F238E27FC236}">
                <a16:creationId xmlns:a16="http://schemas.microsoft.com/office/drawing/2014/main" id="{BC66665B-7A57-67BA-B64E-91B1331D6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44" y="818157"/>
            <a:ext cx="81834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Example.</a:t>
            </a:r>
          </a:p>
        </p:txBody>
      </p:sp>
      <p:sp>
        <p:nvSpPr>
          <p:cNvPr id="4" name="Text Box 25">
            <a:extLst>
              <a:ext uri="{FF2B5EF4-FFF2-40B4-BE49-F238E27FC236}">
                <a16:creationId xmlns:a16="http://schemas.microsoft.com/office/drawing/2014/main" id="{64D16980-2248-5BF7-B743-5E13E0CCE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279822"/>
            <a:ext cx="230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Simplify: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25">
                <a:extLst>
                  <a:ext uri="{FF2B5EF4-FFF2-40B4-BE49-F238E27FC236}">
                    <a16:creationId xmlns:a16="http://schemas.microsoft.com/office/drawing/2014/main" id="{EDB3A1AB-29A1-E7BA-1386-368484933A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97137" y="1976780"/>
                <a:ext cx="3187738" cy="8310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+3</m:t>
                              </m:r>
                            </m:sup>
                          </m:sSup>
                          <m:r>
                            <a:rPr lang="en-US" altLang="en-US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altLang="en-US" baseline="30000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 Box 25">
                <a:extLst>
                  <a:ext uri="{FF2B5EF4-FFF2-40B4-BE49-F238E27FC236}">
                    <a16:creationId xmlns:a16="http://schemas.microsoft.com/office/drawing/2014/main" id="{EDB3A1AB-29A1-E7BA-1386-368484933A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97137" y="1976780"/>
                <a:ext cx="3187738" cy="8310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25">
                <a:extLst>
                  <a:ext uri="{FF2B5EF4-FFF2-40B4-BE49-F238E27FC236}">
                    <a16:creationId xmlns:a16="http://schemas.microsoft.com/office/drawing/2014/main" id="{8DA126DB-32B5-5EAE-D583-DDFAEF42D4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13396" y="2793120"/>
                <a:ext cx="2160728" cy="8334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d>
                            <m:dPr>
                              <m:ctrlPr>
                                <a:rPr lang="en-US" altLang="en-US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altLang="en-US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en-US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altLang="en-US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  <m:r>
                            <a:rPr lang="en-US" altLang="en-US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 Box 25">
                <a:extLst>
                  <a:ext uri="{FF2B5EF4-FFF2-40B4-BE49-F238E27FC236}">
                    <a16:creationId xmlns:a16="http://schemas.microsoft.com/office/drawing/2014/main" id="{8DA126DB-32B5-5EAE-D583-DDFAEF42D4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13396" y="2793120"/>
                <a:ext cx="2160728" cy="8334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25">
                <a:extLst>
                  <a:ext uri="{FF2B5EF4-FFF2-40B4-BE49-F238E27FC236}">
                    <a16:creationId xmlns:a16="http://schemas.microsoft.com/office/drawing/2014/main" id="{739B3B38-7891-1F88-45E1-58F022013B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87332" y="4548739"/>
                <a:ext cx="2565667" cy="8258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altLang="en-US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(8−1)</m:t>
                          </m:r>
                          <m:r>
                            <a:rPr lang="en-GB" alt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en-GB" altLang="en-US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  <m:r>
                        <a:rPr lang="en-GB" altLang="en-US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Text Box 25">
                <a:extLst>
                  <a:ext uri="{FF2B5EF4-FFF2-40B4-BE49-F238E27FC236}">
                    <a16:creationId xmlns:a16="http://schemas.microsoft.com/office/drawing/2014/main" id="{739B3B38-7891-1F88-45E1-58F022013B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87332" y="4548739"/>
                <a:ext cx="2565667" cy="8258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25">
                <a:extLst>
                  <a:ext uri="{FF2B5EF4-FFF2-40B4-BE49-F238E27FC236}">
                    <a16:creationId xmlns:a16="http://schemas.microsoft.com/office/drawing/2014/main" id="{5FF5DAEA-A957-E3FE-425B-9D53B13FFF5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66403" y="3634319"/>
                <a:ext cx="2160728" cy="8090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d>
                            <m:dPr>
                              <m:ctrlP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e>
                          </m:d>
                          <m:r>
                            <a:rPr lang="en-US" altLang="en-US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Text Box 25">
                <a:extLst>
                  <a:ext uri="{FF2B5EF4-FFF2-40B4-BE49-F238E27FC236}">
                    <a16:creationId xmlns:a16="http://schemas.microsoft.com/office/drawing/2014/main" id="{5FF5DAEA-A957-E3FE-425B-9D53B13FFF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66403" y="3634319"/>
                <a:ext cx="2160728" cy="80906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 Box 27">
            <a:extLst>
              <a:ext uri="{FF2B5EF4-FFF2-40B4-BE49-F238E27FC236}">
                <a16:creationId xmlns:a16="http://schemas.microsoft.com/office/drawing/2014/main" id="{F574CB08-2EF7-C20D-7DD5-678AEDC09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613" y="2981353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Text Box 27">
            <a:extLst>
              <a:ext uri="{FF2B5EF4-FFF2-40B4-BE49-F238E27FC236}">
                <a16:creationId xmlns:a16="http://schemas.microsoft.com/office/drawing/2014/main" id="{1EA2FE95-71EB-D206-F95E-5A7F4E9F8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613" y="3869489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25">
                <a:extLst>
                  <a:ext uri="{FF2B5EF4-FFF2-40B4-BE49-F238E27FC236}">
                    <a16:creationId xmlns:a16="http://schemas.microsoft.com/office/drawing/2014/main" id="{3D08820D-8AB5-099C-6EE6-D576285582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97720" y="1260587"/>
                <a:ext cx="1502880" cy="8310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altLang="en-US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0" lang="en-GB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+3</m:t>
                              </m:r>
                            </m:sup>
                          </m:sSup>
                          <m:r>
                            <a:rPr kumimoji="0" lang="en-US" altLang="en-US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kumimoji="0" lang="en-GB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 Box 25">
                <a:extLst>
                  <a:ext uri="{FF2B5EF4-FFF2-40B4-BE49-F238E27FC236}">
                    <a16:creationId xmlns:a16="http://schemas.microsoft.com/office/drawing/2014/main" id="{3D08820D-8AB5-099C-6EE6-D576285582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97720" y="1260587"/>
                <a:ext cx="1502880" cy="83106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E8ECDC8-5056-3BC3-5283-688F6E078DDE}"/>
              </a:ext>
            </a:extLst>
          </p:cNvPr>
          <p:cNvCxnSpPr>
            <a:cxnSpLocks/>
          </p:cNvCxnSpPr>
          <p:nvPr/>
        </p:nvCxnSpPr>
        <p:spPr>
          <a:xfrm flipH="1">
            <a:off x="2874004" y="4604622"/>
            <a:ext cx="499932" cy="295449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DB8F12B-51D0-8CA7-FF35-D111E64C62CB}"/>
              </a:ext>
            </a:extLst>
          </p:cNvPr>
          <p:cNvCxnSpPr>
            <a:cxnSpLocks/>
          </p:cNvCxnSpPr>
          <p:nvPr/>
        </p:nvCxnSpPr>
        <p:spPr>
          <a:xfrm flipH="1">
            <a:off x="3368853" y="5044747"/>
            <a:ext cx="499932" cy="295449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27">
            <a:extLst>
              <a:ext uri="{FF2B5EF4-FFF2-40B4-BE49-F238E27FC236}">
                <a16:creationId xmlns:a16="http://schemas.microsoft.com/office/drawing/2014/main" id="{D01996B3-C4CF-F755-C5CB-594DE176E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5870" y="4730807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5" name="Text Box 27">
            <a:extLst>
              <a:ext uri="{FF2B5EF4-FFF2-40B4-BE49-F238E27FC236}">
                <a16:creationId xmlns:a16="http://schemas.microsoft.com/office/drawing/2014/main" id="{12545EAE-9378-36F9-D933-CF5BD30E2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5870" y="5619673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" name="Text Box 25">
            <a:extLst>
              <a:ext uri="{FF2B5EF4-FFF2-40B4-BE49-F238E27FC236}">
                <a16:creationId xmlns:a16="http://schemas.microsoft.com/office/drawing/2014/main" id="{3068422F-C79D-DDCD-B277-F54102E5E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7331" y="5615166"/>
            <a:ext cx="10181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</a:p>
        </p:txBody>
      </p:sp>
      <p:sp>
        <p:nvSpPr>
          <p:cNvPr id="17" name="Text Box 42">
            <a:extLst>
              <a:ext uri="{FF2B5EF4-FFF2-40B4-BE49-F238E27FC236}">
                <a16:creationId xmlns:a16="http://schemas.microsoft.com/office/drawing/2014/main" id="{59D36B6D-E947-384E-68B3-F89968CD0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0794" y="1976780"/>
            <a:ext cx="30226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Rewriting using the Laws of indices</a:t>
            </a:r>
            <a:endParaRPr kumimoji="0" lang="en-GB" altLang="en-US" sz="18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" name="Text Box 42">
            <a:extLst>
              <a:ext uri="{FF2B5EF4-FFF2-40B4-BE49-F238E27FC236}">
                <a16:creationId xmlns:a16="http://schemas.microsoft.com/office/drawing/2014/main" id="{C15B47E8-75FD-4B29-EC03-C715C3FC0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9808" y="3626553"/>
            <a:ext cx="30226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Factorising</a:t>
            </a:r>
            <a:endParaRPr kumimoji="0" lang="en-GB" altLang="en-US" sz="18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4" name="Text Box 42">
            <a:extLst>
              <a:ext uri="{FF2B5EF4-FFF2-40B4-BE49-F238E27FC236}">
                <a16:creationId xmlns:a16="http://schemas.microsoft.com/office/drawing/2014/main" id="{ECA8EE31-CED8-0957-EF5B-363570F4C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5957" y="4675415"/>
            <a:ext cx="30226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Simplifying</a:t>
            </a:r>
            <a:endParaRPr kumimoji="0" lang="en-GB" altLang="en-US" sz="18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0997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4" grpId="0"/>
      <p:bldP spid="15" grpId="0"/>
      <p:bldP spid="16" grpId="0"/>
      <p:bldP spid="17" grpId="0"/>
      <p:bldP spid="23" grpId="0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90500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Fractional exponents</a:t>
            </a:r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77C15088-8D92-4A8E-B3EC-BE689E91F0F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EDDBF337-235D-42E6-85F1-77C8C23BDD0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25">
            <a:extLst>
              <a:ext uri="{FF2B5EF4-FFF2-40B4-BE49-F238E27FC236}">
                <a16:creationId xmlns:a16="http://schemas.microsoft.com/office/drawing/2014/main" id="{E36A5706-AD3C-E1FE-EB68-40CE14244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44" y="818157"/>
            <a:ext cx="81834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Example.</a:t>
            </a:r>
          </a:p>
        </p:txBody>
      </p:sp>
      <p:sp>
        <p:nvSpPr>
          <p:cNvPr id="4" name="Text Box 25">
            <a:extLst>
              <a:ext uri="{FF2B5EF4-FFF2-40B4-BE49-F238E27FC236}">
                <a16:creationId xmlns:a16="http://schemas.microsoft.com/office/drawing/2014/main" id="{E33648C3-250D-9660-7C5E-1DA773A02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279822"/>
            <a:ext cx="230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Simplify: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25">
                <a:extLst>
                  <a:ext uri="{FF2B5EF4-FFF2-40B4-BE49-F238E27FC236}">
                    <a16:creationId xmlns:a16="http://schemas.microsoft.com/office/drawing/2014/main" id="{4466FA63-BBE4-58AB-63DB-5CD332424D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97137" y="1976780"/>
                <a:ext cx="3187738" cy="8310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+4</m:t>
                              </m:r>
                            </m:sup>
                          </m:sSup>
                          <m:r>
                            <a:rPr lang="en-US" altLang="en-US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num>
                        <m:den>
                          <m:r>
                            <a:rPr lang="en-US" altLang="en-US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altLang="en-US" baseline="30000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 Box 25">
                <a:extLst>
                  <a:ext uri="{FF2B5EF4-FFF2-40B4-BE49-F238E27FC236}">
                    <a16:creationId xmlns:a16="http://schemas.microsoft.com/office/drawing/2014/main" id="{4466FA63-BBE4-58AB-63DB-5CD332424D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97137" y="1976780"/>
                <a:ext cx="3187738" cy="8310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25">
                <a:extLst>
                  <a:ext uri="{FF2B5EF4-FFF2-40B4-BE49-F238E27FC236}">
                    <a16:creationId xmlns:a16="http://schemas.microsoft.com/office/drawing/2014/main" id="{C07B3D15-0248-C3F4-A037-C8915D8FCC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13396" y="2793120"/>
                <a:ext cx="2160728" cy="8334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d>
                            <m:dPr>
                              <m:ctrlPr>
                                <a:rPr lang="en-US" altLang="en-US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altLang="en-US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en-US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altLang="en-US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  <m:r>
                            <a:rPr lang="en-US" altLang="en-US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d>
                            <m:dPr>
                              <m:ctrlP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altLang="en-US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en-US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altLang="en-US" b="0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alt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 Box 25">
                <a:extLst>
                  <a:ext uri="{FF2B5EF4-FFF2-40B4-BE49-F238E27FC236}">
                    <a16:creationId xmlns:a16="http://schemas.microsoft.com/office/drawing/2014/main" id="{C07B3D15-0248-C3F4-A037-C8915D8FCC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13396" y="2793120"/>
                <a:ext cx="2160728" cy="833433"/>
              </a:xfrm>
              <a:prstGeom prst="rect">
                <a:avLst/>
              </a:prstGeom>
              <a:blipFill>
                <a:blip r:embed="rId5"/>
                <a:stretch>
                  <a:fillRect r="-309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25">
                <a:extLst>
                  <a:ext uri="{FF2B5EF4-FFF2-40B4-BE49-F238E27FC236}">
                    <a16:creationId xmlns:a16="http://schemas.microsoft.com/office/drawing/2014/main" id="{F5064366-CFA5-8DBC-27B3-E12B3AA97E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86697" y="4461550"/>
                <a:ext cx="2565667" cy="8258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altLang="en-US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(16+2)</m:t>
                          </m:r>
                          <m:r>
                            <a:rPr lang="en-GB" alt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alt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altLang="en-US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Text Box 25">
                <a:extLst>
                  <a:ext uri="{FF2B5EF4-FFF2-40B4-BE49-F238E27FC236}">
                    <a16:creationId xmlns:a16="http://schemas.microsoft.com/office/drawing/2014/main" id="{F5064366-CFA5-8DBC-27B3-E12B3AA97E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86697" y="4461550"/>
                <a:ext cx="2565667" cy="8258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25">
                <a:extLst>
                  <a:ext uri="{FF2B5EF4-FFF2-40B4-BE49-F238E27FC236}">
                    <a16:creationId xmlns:a16="http://schemas.microsoft.com/office/drawing/2014/main" id="{4A6C1EF5-B107-D392-0185-667B4D1C6A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66403" y="3634319"/>
                <a:ext cx="2160728" cy="8090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d>
                            <m:dPr>
                              <m:ctrlP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16</m:t>
                              </m:r>
                            </m:e>
                          </m:d>
                          <m:r>
                            <a:rPr lang="en-US" altLang="en-US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d>
                            <m:dPr>
                              <m:ctrlPr>
                                <a:rPr lang="en-US" altLang="en-US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num>
                        <m:den>
                          <m:r>
                            <a:rPr lang="en-US" altLang="en-US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Text Box 25">
                <a:extLst>
                  <a:ext uri="{FF2B5EF4-FFF2-40B4-BE49-F238E27FC236}">
                    <a16:creationId xmlns:a16="http://schemas.microsoft.com/office/drawing/2014/main" id="{4A6C1EF5-B107-D392-0185-667B4D1C6A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66403" y="3634319"/>
                <a:ext cx="2160728" cy="80906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 Box 27">
            <a:extLst>
              <a:ext uri="{FF2B5EF4-FFF2-40B4-BE49-F238E27FC236}">
                <a16:creationId xmlns:a16="http://schemas.microsoft.com/office/drawing/2014/main" id="{1586CEF0-D225-B186-6FFE-A286B3A83A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613" y="2981353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Text Box 27">
            <a:extLst>
              <a:ext uri="{FF2B5EF4-FFF2-40B4-BE49-F238E27FC236}">
                <a16:creationId xmlns:a16="http://schemas.microsoft.com/office/drawing/2014/main" id="{22EB73C0-3AC9-884C-6536-C6BA45A7F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613" y="3869489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25">
                <a:extLst>
                  <a:ext uri="{FF2B5EF4-FFF2-40B4-BE49-F238E27FC236}">
                    <a16:creationId xmlns:a16="http://schemas.microsoft.com/office/drawing/2014/main" id="{EAC92341-7E5C-1B37-9A33-255774D4B9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97720" y="1260587"/>
                <a:ext cx="1502880" cy="8310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altLang="en-US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0" lang="en-GB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+4</m:t>
                              </m:r>
                            </m:sup>
                          </m:sSup>
                          <m:r>
                            <a:rPr kumimoji="0" lang="en-US" altLang="en-US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num>
                        <m:den>
                          <m:r>
                            <a:rPr kumimoji="0" lang="en-US" altLang="en-US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 Box 25">
                <a:extLst>
                  <a:ext uri="{FF2B5EF4-FFF2-40B4-BE49-F238E27FC236}">
                    <a16:creationId xmlns:a16="http://schemas.microsoft.com/office/drawing/2014/main" id="{EAC92341-7E5C-1B37-9A33-255774D4B9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97720" y="1260587"/>
                <a:ext cx="1502880" cy="831061"/>
              </a:xfrm>
              <a:prstGeom prst="rect">
                <a:avLst/>
              </a:prstGeom>
              <a:blipFill>
                <a:blip r:embed="rId8"/>
                <a:stretch>
                  <a:fillRect r="-1214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E36428B-9942-8F48-0E65-598685F7E1DB}"/>
              </a:ext>
            </a:extLst>
          </p:cNvPr>
          <p:cNvCxnSpPr>
            <a:cxnSpLocks/>
          </p:cNvCxnSpPr>
          <p:nvPr/>
        </p:nvCxnSpPr>
        <p:spPr>
          <a:xfrm flipH="1">
            <a:off x="3178806" y="5356810"/>
            <a:ext cx="499932" cy="295449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AEDBB8F-331E-560B-547B-163A2BBDFC76}"/>
              </a:ext>
            </a:extLst>
          </p:cNvPr>
          <p:cNvCxnSpPr>
            <a:cxnSpLocks/>
          </p:cNvCxnSpPr>
          <p:nvPr/>
        </p:nvCxnSpPr>
        <p:spPr>
          <a:xfrm flipH="1">
            <a:off x="3183729" y="5723886"/>
            <a:ext cx="499932" cy="295449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27">
            <a:extLst>
              <a:ext uri="{FF2B5EF4-FFF2-40B4-BE49-F238E27FC236}">
                <a16:creationId xmlns:a16="http://schemas.microsoft.com/office/drawing/2014/main" id="{A889433A-4A46-4F39-A445-5222374BF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5235" y="4643618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5" name="Text Box 27">
            <a:extLst>
              <a:ext uri="{FF2B5EF4-FFF2-40B4-BE49-F238E27FC236}">
                <a16:creationId xmlns:a16="http://schemas.microsoft.com/office/drawing/2014/main" id="{4E6446DE-74D6-0762-900B-A139CDA13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5236" y="6096744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" name="Text Box 25">
            <a:extLst>
              <a:ext uri="{FF2B5EF4-FFF2-40B4-BE49-F238E27FC236}">
                <a16:creationId xmlns:a16="http://schemas.microsoft.com/office/drawing/2014/main" id="{8BE7B6A7-1B49-1CBA-58F4-6D4E297C7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6697" y="6092237"/>
            <a:ext cx="10181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GB" altLang="en-US" i="1" baseline="30000" dirty="0">
                <a:solidFill>
                  <a:prstClr val="black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+1</a:t>
            </a:r>
          </a:p>
        </p:txBody>
      </p:sp>
      <p:sp>
        <p:nvSpPr>
          <p:cNvPr id="17" name="Text Box 42">
            <a:extLst>
              <a:ext uri="{FF2B5EF4-FFF2-40B4-BE49-F238E27FC236}">
                <a16:creationId xmlns:a16="http://schemas.microsoft.com/office/drawing/2014/main" id="{C4551EF1-B1AC-5990-CF96-5BB63D1DF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0794" y="1976780"/>
            <a:ext cx="30226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Rewriting using the Laws of indices</a:t>
            </a:r>
            <a:endParaRPr kumimoji="0" lang="en-GB" altLang="en-US" sz="18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" name="Text Box 42">
            <a:extLst>
              <a:ext uri="{FF2B5EF4-FFF2-40B4-BE49-F238E27FC236}">
                <a16:creationId xmlns:a16="http://schemas.microsoft.com/office/drawing/2014/main" id="{18D908B7-B7A0-90C8-B4EA-D8BB84BF8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9808" y="3626553"/>
            <a:ext cx="30226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Factorising</a:t>
            </a:r>
            <a:endParaRPr kumimoji="0" lang="en-GB" altLang="en-US" sz="18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4" name="Text Box 42">
            <a:extLst>
              <a:ext uri="{FF2B5EF4-FFF2-40B4-BE49-F238E27FC236}">
                <a16:creationId xmlns:a16="http://schemas.microsoft.com/office/drawing/2014/main" id="{ED31CB84-30C9-3362-DD73-9D92AEC77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5294" y="4604622"/>
            <a:ext cx="30226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Simplifying</a:t>
            </a:r>
            <a:endParaRPr kumimoji="0" lang="en-GB" altLang="en-US" sz="18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25">
                <a:extLst>
                  <a:ext uri="{FF2B5EF4-FFF2-40B4-BE49-F238E27FC236}">
                    <a16:creationId xmlns:a16="http://schemas.microsoft.com/office/drawing/2014/main" id="{E3E59650-6C08-228B-882C-630BBCCE7C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28593" y="5277710"/>
                <a:ext cx="1343111" cy="8258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altLang="en-US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altLang="en-US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(18)</m:t>
                          </m:r>
                          <m:r>
                            <a:rPr lang="en-GB" alt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alt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altLang="en-US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5" name="Text Box 25">
                <a:extLst>
                  <a:ext uri="{FF2B5EF4-FFF2-40B4-BE49-F238E27FC236}">
                    <a16:creationId xmlns:a16="http://schemas.microsoft.com/office/drawing/2014/main" id="{E3E59650-6C08-228B-882C-630BBCCE7C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28593" y="5277710"/>
                <a:ext cx="1343111" cy="82580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 Box 27">
            <a:extLst>
              <a:ext uri="{FF2B5EF4-FFF2-40B4-BE49-F238E27FC236}">
                <a16:creationId xmlns:a16="http://schemas.microsoft.com/office/drawing/2014/main" id="{1E8B8AFE-2EA3-81CA-8E84-AB95AE33B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5405" y="5438021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25">
                <a:extLst>
                  <a:ext uri="{FF2B5EF4-FFF2-40B4-BE49-F238E27FC236}">
                    <a16:creationId xmlns:a16="http://schemas.microsoft.com/office/drawing/2014/main" id="{2AC62A00-0E9F-C149-2B33-9133B947EB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13319" y="5279910"/>
                <a:ext cx="1343111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alt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en-US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altLang="en-US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altLang="en-US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en-US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8" name="Text Box 25">
                <a:extLst>
                  <a:ext uri="{FF2B5EF4-FFF2-40B4-BE49-F238E27FC236}">
                    <a16:creationId xmlns:a16="http://schemas.microsoft.com/office/drawing/2014/main" id="{2AC62A00-0E9F-C149-2B33-9133B947EB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13319" y="5279910"/>
                <a:ext cx="1343111" cy="461665"/>
              </a:xfrm>
              <a:prstGeom prst="rect">
                <a:avLst/>
              </a:prstGeom>
              <a:blipFill>
                <a:blip r:embed="rId10"/>
                <a:stretch>
                  <a:fillRect l="-905" b="-1973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 Box 27">
            <a:extLst>
              <a:ext uri="{FF2B5EF4-FFF2-40B4-BE49-F238E27FC236}">
                <a16:creationId xmlns:a16="http://schemas.microsoft.com/office/drawing/2014/main" id="{F53F39D9-3FB2-8398-FF53-4D714BA310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0131" y="5440221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0" name="Text Box 25">
            <a:extLst>
              <a:ext uri="{FF2B5EF4-FFF2-40B4-BE49-F238E27FC236}">
                <a16:creationId xmlns:a16="http://schemas.microsoft.com/office/drawing/2014/main" id="{33CFA367-840A-EC16-B53F-F91BD6873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0502" y="5146443"/>
            <a:ext cx="32943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sz="1400" dirty="0">
                <a:solidFill>
                  <a:srgbClr val="FF66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en-GB" altLang="en-US" sz="1400" baseline="30000" dirty="0">
              <a:solidFill>
                <a:srgbClr val="FF66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1" name="Text Box 25">
            <a:extLst>
              <a:ext uri="{FF2B5EF4-FFF2-40B4-BE49-F238E27FC236}">
                <a16:creationId xmlns:a16="http://schemas.microsoft.com/office/drawing/2014/main" id="{BD070BB8-9932-792F-E148-70625D3FBF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2748" y="5809049"/>
            <a:ext cx="32943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sz="1400" dirty="0">
                <a:solidFill>
                  <a:srgbClr val="FF66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endParaRPr lang="en-GB" altLang="en-US" sz="1400" baseline="30000" dirty="0">
              <a:solidFill>
                <a:srgbClr val="FF66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17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4" grpId="0"/>
      <p:bldP spid="15" grpId="0"/>
      <p:bldP spid="16" grpId="0"/>
      <p:bldP spid="17" grpId="0"/>
      <p:bldP spid="23" grpId="0"/>
      <p:bldP spid="24" grpId="0"/>
      <p:bldP spid="25" grpId="0"/>
      <p:bldP spid="27" grpId="0"/>
      <p:bldP spid="28" grpId="0"/>
      <p:bldP spid="29" grpId="0"/>
      <p:bldP spid="30" grpId="0"/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032E3A7-DA71-470D-9269-7CCF9314FDA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6213"/>
            <a:ext cx="7772400" cy="598487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Expanding brackets and factorising</a:t>
            </a:r>
          </a:p>
        </p:txBody>
      </p:sp>
      <p:sp>
        <p:nvSpPr>
          <p:cNvPr id="5" name="Text Box 25">
            <a:extLst>
              <a:ext uri="{FF2B5EF4-FFF2-40B4-BE49-F238E27FC236}">
                <a16:creationId xmlns:a16="http://schemas.microsoft.com/office/drawing/2014/main" id="{7AAF7CBB-7E3B-4DAC-A430-DA76B7E17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033" y="999281"/>
            <a:ext cx="818346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are going to use the standard rules of algebra, together with the laws of exponents, to simplify expressions containing rational or variable exponents.</a:t>
            </a:r>
          </a:p>
        </p:txBody>
      </p:sp>
      <p:sp>
        <p:nvSpPr>
          <p:cNvPr id="6" name="Text Box 25">
            <a:extLst>
              <a:ext uri="{FF2B5EF4-FFF2-40B4-BE49-F238E27FC236}">
                <a16:creationId xmlns:a16="http://schemas.microsoft.com/office/drawing/2014/main" id="{4DF77735-E3C6-4C38-8741-43E519D33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5212" y="2351857"/>
            <a:ext cx="15009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b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 +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c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" name="Text Box 25">
            <a:extLst>
              <a:ext uri="{FF2B5EF4-FFF2-40B4-BE49-F238E27FC236}">
                <a16:creationId xmlns:a16="http://schemas.microsoft.com/office/drawing/2014/main" id="{02BCF132-6D93-44B4-98C4-2EF8C8A4A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0163" y="2348881"/>
            <a:ext cx="3818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>
                <a:solidFill>
                  <a:prstClr val="black"/>
                </a:solidFill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AFCA6A85-76DD-424E-82CD-C94662CF1B0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9D6DD78E-37C1-4D0F-A611-D8F8824D8F8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 Box 25">
            <a:extLst>
              <a:ext uri="{FF2B5EF4-FFF2-40B4-BE49-F238E27FC236}">
                <a16:creationId xmlns:a16="http://schemas.microsoft.com/office/drawing/2014/main" id="{60C5CD4E-B0EE-69CC-D2D2-B7F22AC18F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9603" y="2348881"/>
            <a:ext cx="15009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ab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 +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ac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17" name="Text Box 25">
            <a:extLst>
              <a:ext uri="{FF2B5EF4-FFF2-40B4-BE49-F238E27FC236}">
                <a16:creationId xmlns:a16="http://schemas.microsoft.com/office/drawing/2014/main" id="{4B4ABB54-5E28-0F60-BCA5-666C42358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970311"/>
            <a:ext cx="20639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1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 + b</a:t>
            </a:r>
            <a:r>
              <a:rPr kumimoji="0" lang="en-GB" alt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)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c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 +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d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8" name="Text Box 25">
            <a:extLst>
              <a:ext uri="{FF2B5EF4-FFF2-40B4-BE49-F238E27FC236}">
                <a16:creationId xmlns:a16="http://schemas.microsoft.com/office/drawing/2014/main" id="{CA7DC0B1-1DFA-9909-EBAD-5110EE568E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0163" y="2967335"/>
            <a:ext cx="3818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>
                <a:solidFill>
                  <a:prstClr val="black"/>
                </a:solidFill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19" name="Text Box 25">
            <a:extLst>
              <a:ext uri="{FF2B5EF4-FFF2-40B4-BE49-F238E27FC236}">
                <a16:creationId xmlns:a16="http://schemas.microsoft.com/office/drawing/2014/main" id="{6DFFBEA7-4400-6088-BC83-31988F7E5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9602" y="2967335"/>
            <a:ext cx="24107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ac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 + </a:t>
            </a:r>
            <a:r>
              <a:rPr lang="en-GB" altLang="en-US" i="1" dirty="0">
                <a:solidFill>
                  <a:prstClr val="black"/>
                </a:solidFill>
                <a:cs typeface="Times New Roman" panose="02020603050405020304" pitchFamily="18" charset="0"/>
              </a:rPr>
              <a:t>ad + </a:t>
            </a:r>
            <a:r>
              <a:rPr lang="en-GB" altLang="en-US" i="1" dirty="0" err="1">
                <a:solidFill>
                  <a:prstClr val="black"/>
                </a:solidFill>
                <a:cs typeface="Times New Roman" panose="02020603050405020304" pitchFamily="18" charset="0"/>
              </a:rPr>
              <a:t>bc</a:t>
            </a:r>
            <a:r>
              <a:rPr lang="en-GB" altLang="en-US" dirty="0">
                <a:solidFill>
                  <a:prstClr val="black"/>
                </a:solidFill>
                <a:cs typeface="Times New Roman" panose="02020603050405020304" pitchFamily="18" charset="0"/>
              </a:rPr>
              <a:t> + </a:t>
            </a:r>
            <a:r>
              <a:rPr lang="en-GB" altLang="en-US" i="1" dirty="0">
                <a:solidFill>
                  <a:prstClr val="black"/>
                </a:solidFill>
                <a:cs typeface="Times New Roman" panose="02020603050405020304" pitchFamily="18" charset="0"/>
              </a:rPr>
              <a:t>bd</a:t>
            </a:r>
            <a:endParaRPr lang="en-GB" altLang="en-US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Text Box 25">
            <a:extLst>
              <a:ext uri="{FF2B5EF4-FFF2-40B4-BE49-F238E27FC236}">
                <a16:creationId xmlns:a16="http://schemas.microsoft.com/office/drawing/2014/main" id="{BD020DE3-1826-2AF0-FF30-C872665DAA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585789"/>
            <a:ext cx="20639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a + b</a:t>
            </a: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)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 –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b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1" name="Text Box 25">
            <a:extLst>
              <a:ext uri="{FF2B5EF4-FFF2-40B4-BE49-F238E27FC236}">
                <a16:creationId xmlns:a16="http://schemas.microsoft.com/office/drawing/2014/main" id="{558567E4-F151-F97F-41D7-812F7FEE1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0163" y="3582813"/>
            <a:ext cx="3818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>
                <a:solidFill>
                  <a:prstClr val="black"/>
                </a:solidFill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22" name="Text Box 25">
            <a:extLst>
              <a:ext uri="{FF2B5EF4-FFF2-40B4-BE49-F238E27FC236}">
                <a16:creationId xmlns:a16="http://schemas.microsoft.com/office/drawing/2014/main" id="{8F1B5915-D3A2-FE76-B753-1ABC74B8CC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9603" y="3582813"/>
            <a:ext cx="15009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a</a:t>
            </a:r>
            <a:r>
              <a:rPr kumimoji="0" lang="en-GB" altLang="en-US" sz="2400" b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 –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b</a:t>
            </a:r>
            <a:r>
              <a:rPr kumimoji="0" lang="en-GB" altLang="en-US" sz="2400" b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3" name="Text Box 25">
            <a:extLst>
              <a:ext uri="{FF2B5EF4-FFF2-40B4-BE49-F238E27FC236}">
                <a16:creationId xmlns:a16="http://schemas.microsoft.com/office/drawing/2014/main" id="{2161E193-63BE-CE72-2A80-5C58AD0E2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5212" y="4199702"/>
            <a:ext cx="15009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 +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b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4" name="Text Box 25">
            <a:extLst>
              <a:ext uri="{FF2B5EF4-FFF2-40B4-BE49-F238E27FC236}">
                <a16:creationId xmlns:a16="http://schemas.microsoft.com/office/drawing/2014/main" id="{90C2955B-85C9-893C-97D6-33E0ED102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0163" y="4196726"/>
            <a:ext cx="3818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>
                <a:solidFill>
                  <a:prstClr val="black"/>
                </a:solidFill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25" name="Text Box 25">
            <a:extLst>
              <a:ext uri="{FF2B5EF4-FFF2-40B4-BE49-F238E27FC236}">
                <a16:creationId xmlns:a16="http://schemas.microsoft.com/office/drawing/2014/main" id="{9D8E9A01-C215-8A05-7561-CF61F8A94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9602" y="4196726"/>
            <a:ext cx="21821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a</a:t>
            </a:r>
            <a:r>
              <a:rPr kumimoji="0" lang="en-GB" altLang="en-US" sz="2400" b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 + 2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ab + b</a:t>
            </a:r>
            <a:r>
              <a:rPr kumimoji="0" lang="en-GB" altLang="en-US" sz="2400" b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6" name="Text Box 25">
            <a:extLst>
              <a:ext uri="{FF2B5EF4-FFF2-40B4-BE49-F238E27FC236}">
                <a16:creationId xmlns:a16="http://schemas.microsoft.com/office/drawing/2014/main" id="{87A5D9F4-2EFB-99DB-D495-EA7F1BAB9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5212" y="4843853"/>
            <a:ext cx="15009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prstClr val="black"/>
                </a:solidFill>
                <a:cs typeface="Times New Roman" panose="02020603050405020304" pitchFamily="18" charset="0"/>
              </a:rPr>
              <a:t>(</a:t>
            </a:r>
            <a:r>
              <a:rPr lang="en-GB" altLang="en-US" i="1" dirty="0">
                <a:solidFill>
                  <a:prstClr val="black"/>
                </a:solidFill>
                <a:cs typeface="Times New Roman" panose="02020603050405020304" pitchFamily="18" charset="0"/>
              </a:rPr>
              <a:t>a</a:t>
            </a:r>
            <a:r>
              <a:rPr lang="en-GB" altLang="en-US" dirty="0">
                <a:solidFill>
                  <a:prstClr val="black"/>
                </a:solidFill>
                <a:cs typeface="Times New Roman" panose="02020603050405020304" pitchFamily="18" charset="0"/>
              </a:rPr>
              <a:t> – </a:t>
            </a:r>
            <a:r>
              <a:rPr lang="en-GB" altLang="en-US" i="1" dirty="0">
                <a:solidFill>
                  <a:prstClr val="black"/>
                </a:solidFill>
                <a:cs typeface="Times New Roman" panose="02020603050405020304" pitchFamily="18" charset="0"/>
              </a:rPr>
              <a:t>b</a:t>
            </a:r>
            <a:r>
              <a:rPr lang="en-GB" altLang="en-US" dirty="0">
                <a:solidFill>
                  <a:prstClr val="black"/>
                </a:solidFill>
                <a:cs typeface="Times New Roman" panose="02020603050405020304" pitchFamily="18" charset="0"/>
              </a:rPr>
              <a:t>)</a:t>
            </a:r>
            <a:r>
              <a:rPr lang="en-GB" altLang="en-US" baseline="30000" dirty="0">
                <a:solidFill>
                  <a:prstClr val="black"/>
                </a:solidFill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BD8658AE-B116-FD73-733B-7B86FA41FF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0163" y="4840877"/>
            <a:ext cx="3818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>
                <a:solidFill>
                  <a:prstClr val="black"/>
                </a:solidFill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28" name="Text Box 25">
            <a:extLst>
              <a:ext uri="{FF2B5EF4-FFF2-40B4-BE49-F238E27FC236}">
                <a16:creationId xmlns:a16="http://schemas.microsoft.com/office/drawing/2014/main" id="{7D6D3A15-EFA8-1DB8-3BF1-722862152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9602" y="4840877"/>
            <a:ext cx="22583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i="1" dirty="0">
                <a:solidFill>
                  <a:prstClr val="black"/>
                </a:solidFill>
                <a:cs typeface="Times New Roman" panose="02020603050405020304" pitchFamily="18" charset="0"/>
              </a:rPr>
              <a:t>a</a:t>
            </a:r>
            <a:r>
              <a:rPr lang="en-GB" altLang="en-US" baseline="30000" dirty="0">
                <a:solidFill>
                  <a:prstClr val="black"/>
                </a:solidFill>
                <a:cs typeface="Times New Roman" panose="02020603050405020304" pitchFamily="18" charset="0"/>
              </a:rPr>
              <a:t>2</a:t>
            </a:r>
            <a:r>
              <a:rPr lang="en-GB" altLang="en-US" dirty="0">
                <a:solidFill>
                  <a:prstClr val="black"/>
                </a:solidFill>
                <a:cs typeface="Times New Roman" panose="02020603050405020304" pitchFamily="18" charset="0"/>
              </a:rPr>
              <a:t> – 2</a:t>
            </a:r>
            <a:r>
              <a:rPr lang="en-GB" altLang="en-US" i="1" dirty="0">
                <a:solidFill>
                  <a:prstClr val="black"/>
                </a:solidFill>
                <a:cs typeface="Times New Roman" panose="02020603050405020304" pitchFamily="18" charset="0"/>
              </a:rPr>
              <a:t>ab + b</a:t>
            </a:r>
            <a:r>
              <a:rPr lang="en-GB" altLang="en-US" baseline="30000" dirty="0">
                <a:solidFill>
                  <a:prstClr val="black"/>
                </a:solidFill>
                <a:cs typeface="Times New Roman" panose="02020603050405020304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9309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678145" y="818157"/>
            <a:ext cx="31919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Expand and simplify:</a:t>
            </a:r>
          </a:p>
        </p:txBody>
      </p:sp>
      <p:sp>
        <p:nvSpPr>
          <p:cNvPr id="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6213"/>
            <a:ext cx="7772400" cy="598487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Expanding brackets</a:t>
            </a:r>
          </a:p>
        </p:txBody>
      </p:sp>
      <p:grpSp>
        <p:nvGrpSpPr>
          <p:cNvPr id="231440" name="Group 231439">
            <a:extLst>
              <a:ext uri="{FF2B5EF4-FFF2-40B4-BE49-F238E27FC236}">
                <a16:creationId xmlns:a16="http://schemas.microsoft.com/office/drawing/2014/main" id="{5B4E9E09-3F9F-029C-E4BE-0C2B1AF1DFBF}"/>
              </a:ext>
            </a:extLst>
          </p:cNvPr>
          <p:cNvGrpSpPr/>
          <p:nvPr/>
        </p:nvGrpSpPr>
        <p:grpSpPr>
          <a:xfrm>
            <a:off x="2177547" y="1981329"/>
            <a:ext cx="766557" cy="461665"/>
            <a:chOff x="2335585" y="1733935"/>
            <a:chExt cx="766557" cy="461665"/>
          </a:xfrm>
        </p:grpSpPr>
        <p:sp>
          <p:nvSpPr>
            <p:cNvPr id="23" name="Text Box 27">
              <a:extLst>
                <a:ext uri="{FF2B5EF4-FFF2-40B4-BE49-F238E27FC236}">
                  <a16:creationId xmlns:a16="http://schemas.microsoft.com/office/drawing/2014/main" id="{9FE70B8B-A7D6-6ABC-A894-40507ABB78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35585" y="1733935"/>
              <a:ext cx="766557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(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 </a:t>
              </a:r>
              <a:r>
                <a: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)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2710046" y="1784979"/>
                  <a:ext cx="109004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10046" y="1784979"/>
                  <a:ext cx="109004" cy="288156"/>
                </a:xfrm>
                <a:prstGeom prst="rect">
                  <a:avLst/>
                </a:prstGeom>
                <a:blipFill>
                  <a:blip r:embed="rId3"/>
                  <a:stretch>
                    <a:fillRect l="-27778" t="-2083" r="-22222" b="-1458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4F811FD7-7C98-661D-3BF5-8D52F5F8951B}"/>
              </a:ext>
            </a:extLst>
          </p:cNvPr>
          <p:cNvGrpSpPr/>
          <p:nvPr/>
        </p:nvGrpSpPr>
        <p:grpSpPr>
          <a:xfrm>
            <a:off x="5962043" y="1340873"/>
            <a:ext cx="3022692" cy="461665"/>
            <a:chOff x="5962043" y="1340873"/>
            <a:chExt cx="3022692" cy="461665"/>
          </a:xfrm>
        </p:grpSpPr>
        <p:sp>
          <p:nvSpPr>
            <p:cNvPr id="65" name="Text Box 42"/>
            <p:cNvSpPr txBox="1">
              <a:spLocks noChangeArrowheads="1"/>
            </p:cNvSpPr>
            <p:nvPr/>
          </p:nvSpPr>
          <p:spPr bwMode="auto">
            <a:xfrm>
              <a:off x="5962043" y="1386895"/>
              <a:ext cx="3022692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Multiply each term by</a:t>
              </a:r>
              <a:endParaRPr kumimoji="0" lang="en-GB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8456319" y="1340873"/>
              <a:ext cx="501136" cy="461665"/>
              <a:chOff x="1149195" y="1718834"/>
              <a:chExt cx="501136" cy="461665"/>
            </a:xfrm>
          </p:grpSpPr>
          <p:sp>
            <p:nvSpPr>
              <p:cNvPr id="35" name="Text Box 27"/>
              <p:cNvSpPr txBox="1">
                <a:spLocks noChangeArrowheads="1"/>
              </p:cNvSpPr>
              <p:nvPr/>
            </p:nvSpPr>
            <p:spPr bwMode="auto">
              <a:xfrm>
                <a:off x="1149195" y="1718834"/>
                <a:ext cx="473206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altLang="en-US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394940" y="1734772"/>
                    <a:ext cx="255391" cy="288156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kumimoji="0" lang="en-US" sz="1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66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 </m:t>
                          </m:r>
                          <m:f>
                            <m:fPr>
                              <m:ctrlPr>
                                <a:rPr kumimoji="0" lang="en-GB" sz="1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66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n-US" sz="1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66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0" lang="en-US" sz="10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66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</m:den>
                          </m:f>
                        </m:oMath>
                      </m:oMathPara>
                    </a14:m>
                    <a:endParaRPr kumimoji="0" lang="en-GB" sz="10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6600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endParaRPr>
                  </a:p>
                </p:txBody>
              </p:sp>
            </mc:Choice>
            <mc:Fallback xmlns="">
              <p:sp>
                <p:nvSpPr>
                  <p:cNvPr id="37" name="TextBox 3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94940" y="1734772"/>
                    <a:ext cx="255391" cy="288156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l="-2439" t="-2128" r="-12195" b="-14894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54" name="Rectangle 53">
            <a:hlinkClick r:id="rId5"/>
            <a:extLst>
              <a:ext uri="{FF2B5EF4-FFF2-40B4-BE49-F238E27FC236}">
                <a16:creationId xmlns:a16="http://schemas.microsoft.com/office/drawing/2014/main" id="{8A9CFA34-DE36-414B-9134-048EE41B18A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hlinkClick r:id="rId5"/>
            <a:extLst>
              <a:ext uri="{FF2B5EF4-FFF2-40B4-BE49-F238E27FC236}">
                <a16:creationId xmlns:a16="http://schemas.microsoft.com/office/drawing/2014/main" id="{F3C07610-A84B-4B76-A677-29187BF849A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686B59B-FB1F-6A72-F2AA-E909D7A8BE4D}"/>
              </a:ext>
            </a:extLst>
          </p:cNvPr>
          <p:cNvGrpSpPr/>
          <p:nvPr/>
        </p:nvGrpSpPr>
        <p:grpSpPr>
          <a:xfrm>
            <a:off x="4110004" y="768781"/>
            <a:ext cx="2850460" cy="461665"/>
            <a:chOff x="4110004" y="768781"/>
            <a:chExt cx="2850460" cy="461665"/>
          </a:xfrm>
        </p:grpSpPr>
        <p:sp>
          <p:nvSpPr>
            <p:cNvPr id="4" name="Text Box 27">
              <a:extLst>
                <a:ext uri="{FF2B5EF4-FFF2-40B4-BE49-F238E27FC236}">
                  <a16:creationId xmlns:a16="http://schemas.microsoft.com/office/drawing/2014/main" id="{B6C19ABC-AC75-44DF-6207-AC5A257570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0004" y="768781"/>
              <a:ext cx="285046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   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rPr>
                <a:t>(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   + </a:t>
              </a:r>
              <a:r>
                <a:rPr kumimoji="0" lang="en-GB" altLang="en-US" sz="2400" b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2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   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Times New Roman" panose="02020603050405020304" pitchFamily="18" charset="0"/>
                </a:rPr>
                <a:t>– </a:t>
              </a:r>
              <a:r>
                <a:rPr kumimoji="0" lang="en-GB" altLang="en-US" sz="2400" b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Times New Roman" panose="02020603050405020304" pitchFamily="18" charset="0"/>
                </a:rPr>
                <a:t>3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   </a:t>
              </a:r>
              <a:r>
                <a: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)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4954191" y="806309"/>
                  <a:ext cx="109004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54191" y="806309"/>
                  <a:ext cx="109004" cy="288156"/>
                </a:xfrm>
                <a:prstGeom prst="rect">
                  <a:avLst/>
                </a:prstGeom>
                <a:blipFill>
                  <a:blip r:embed="rId3"/>
                  <a:stretch>
                    <a:fillRect l="-27778" t="-2083" r="-22222" b="-1458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770D410B-08F7-71C4-E4E8-A5BA63E47BA7}"/>
                    </a:ext>
                  </a:extLst>
                </p:cNvPr>
                <p:cNvSpPr txBox="1"/>
                <p:nvPr/>
              </p:nvSpPr>
              <p:spPr>
                <a:xfrm>
                  <a:off x="4360001" y="784602"/>
                  <a:ext cx="226537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−</m:t>
                        </m:r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770D410B-08F7-71C4-E4E8-A5BA63E47BA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60001" y="784602"/>
                  <a:ext cx="226537" cy="288156"/>
                </a:xfrm>
                <a:prstGeom prst="rect">
                  <a:avLst/>
                </a:prstGeom>
                <a:blipFill>
                  <a:blip r:embed="rId6"/>
                  <a:stretch>
                    <a:fillRect t="-2128" r="-13514" b="-1489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BFE5AF3E-DBF0-CAEF-90DB-0F3648B827BB}"/>
                    </a:ext>
                  </a:extLst>
                </p:cNvPr>
                <p:cNvSpPr txBox="1"/>
                <p:nvPr/>
              </p:nvSpPr>
              <p:spPr>
                <a:xfrm>
                  <a:off x="5725182" y="784602"/>
                  <a:ext cx="109004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BFE5AF3E-DBF0-CAEF-90DB-0F3648B827B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25182" y="784602"/>
                  <a:ext cx="109004" cy="288156"/>
                </a:xfrm>
                <a:prstGeom prst="rect">
                  <a:avLst/>
                </a:prstGeom>
                <a:blipFill>
                  <a:blip r:embed="rId7"/>
                  <a:stretch>
                    <a:fillRect l="-22222" t="-2128" r="-27778" b="-1489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498AC546-7E53-F685-F9F3-E443A80FBBFA}"/>
                    </a:ext>
                  </a:extLst>
                </p:cNvPr>
                <p:cNvSpPr txBox="1"/>
                <p:nvPr/>
              </p:nvSpPr>
              <p:spPr>
                <a:xfrm>
                  <a:off x="6447729" y="802336"/>
                  <a:ext cx="226537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−</m:t>
                        </m:r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498AC546-7E53-F685-F9F3-E443A80FBBF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47729" y="802336"/>
                  <a:ext cx="226537" cy="288156"/>
                </a:xfrm>
                <a:prstGeom prst="rect">
                  <a:avLst/>
                </a:prstGeom>
                <a:blipFill>
                  <a:blip r:embed="rId8"/>
                  <a:stretch>
                    <a:fillRect l="-2703" t="-2128" r="-10811" b="-1489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1439" name="Group 231438">
            <a:extLst>
              <a:ext uri="{FF2B5EF4-FFF2-40B4-BE49-F238E27FC236}">
                <a16:creationId xmlns:a16="http://schemas.microsoft.com/office/drawing/2014/main" id="{1FD8AA87-4327-DE14-6E67-E7FCFF0B819C}"/>
              </a:ext>
            </a:extLst>
          </p:cNvPr>
          <p:cNvGrpSpPr/>
          <p:nvPr/>
        </p:nvGrpSpPr>
        <p:grpSpPr>
          <a:xfrm>
            <a:off x="1503044" y="1980431"/>
            <a:ext cx="857927" cy="461665"/>
            <a:chOff x="1661082" y="1733037"/>
            <a:chExt cx="857927" cy="461665"/>
          </a:xfrm>
        </p:grpSpPr>
        <p:sp>
          <p:nvSpPr>
            <p:cNvPr id="15" name="Text Box 27">
              <a:extLst>
                <a:ext uri="{FF2B5EF4-FFF2-40B4-BE49-F238E27FC236}">
                  <a16:creationId xmlns:a16="http://schemas.microsoft.com/office/drawing/2014/main" id="{060480F9-F04E-0E5A-7D8E-8997F1F124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61082" y="1733037"/>
              <a:ext cx="857927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(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  <a:r>
                <a: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)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08D14E95-B8CE-2136-380E-124B233AFDF0}"/>
                    </a:ext>
                  </a:extLst>
                </p:cNvPr>
                <p:cNvSpPr txBox="1"/>
                <p:nvPr/>
              </p:nvSpPr>
              <p:spPr>
                <a:xfrm>
                  <a:off x="2036609" y="1767380"/>
                  <a:ext cx="226537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−</m:t>
                        </m:r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08D14E95-B8CE-2136-380E-124B233AFDF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36609" y="1767380"/>
                  <a:ext cx="226537" cy="288156"/>
                </a:xfrm>
                <a:prstGeom prst="rect">
                  <a:avLst/>
                </a:prstGeom>
                <a:blipFill>
                  <a:blip r:embed="rId6"/>
                  <a:stretch>
                    <a:fillRect t="-2128" r="-13514" b="-1489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8" name="Text Box 27">
            <a:extLst>
              <a:ext uri="{FF2B5EF4-FFF2-40B4-BE49-F238E27FC236}">
                <a16:creationId xmlns:a16="http://schemas.microsoft.com/office/drawing/2014/main" id="{2DF3C0B7-656B-2B3B-3B9C-F71511E22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1372" y="4125265"/>
            <a:ext cx="3209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Text Box 27">
            <a:extLst>
              <a:ext uri="{FF2B5EF4-FFF2-40B4-BE49-F238E27FC236}">
                <a16:creationId xmlns:a16="http://schemas.microsoft.com/office/drawing/2014/main" id="{C7066645-A9B9-B201-8A5F-D04E30EBD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012" y="4132258"/>
            <a:ext cx="3545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Text Box 27">
            <a:extLst>
              <a:ext uri="{FF2B5EF4-FFF2-40B4-BE49-F238E27FC236}">
                <a16:creationId xmlns:a16="http://schemas.microsoft.com/office/drawing/2014/main" id="{3E4BAE8C-698D-5869-840C-9BAE72AA3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9085" y="1977254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27">
                <a:extLst>
                  <a:ext uri="{FF2B5EF4-FFF2-40B4-BE49-F238E27FC236}">
                    <a16:creationId xmlns:a16="http://schemas.microsoft.com/office/drawing/2014/main" id="{EB012A2C-931C-2CD4-2A4C-79BF1AE2BB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07055" y="3962976"/>
                <a:ext cx="448841" cy="7862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3</m:t>
                          </m:r>
                        </m:num>
                        <m:den>
                          <m:r>
                            <a:rPr kumimoji="0" lang="en-US" alt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1" name="Text Box 27">
                <a:extLst>
                  <a:ext uri="{FF2B5EF4-FFF2-40B4-BE49-F238E27FC236}">
                    <a16:creationId xmlns:a16="http://schemas.microsoft.com/office/drawing/2014/main" id="{EB012A2C-931C-2CD4-2A4C-79BF1AE2BB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07055" y="3962976"/>
                <a:ext cx="448841" cy="7862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1442" name="Group 231441">
            <a:extLst>
              <a:ext uri="{FF2B5EF4-FFF2-40B4-BE49-F238E27FC236}">
                <a16:creationId xmlns:a16="http://schemas.microsoft.com/office/drawing/2014/main" id="{FF72A333-A121-5966-E87F-4D79EF3F99C2}"/>
              </a:ext>
            </a:extLst>
          </p:cNvPr>
          <p:cNvGrpSpPr/>
          <p:nvPr/>
        </p:nvGrpSpPr>
        <p:grpSpPr>
          <a:xfrm>
            <a:off x="3786759" y="1984355"/>
            <a:ext cx="936475" cy="461665"/>
            <a:chOff x="3944797" y="1736961"/>
            <a:chExt cx="936475" cy="461665"/>
          </a:xfrm>
        </p:grpSpPr>
        <p:sp>
          <p:nvSpPr>
            <p:cNvPr id="231426" name="Text Box 27">
              <a:extLst>
                <a:ext uri="{FF2B5EF4-FFF2-40B4-BE49-F238E27FC236}">
                  <a16:creationId xmlns:a16="http://schemas.microsoft.com/office/drawing/2014/main" id="{A6E0BD03-7CF2-97D8-2CCB-D0D0D58896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44797" y="1736961"/>
              <a:ext cx="93647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(2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 </a:t>
              </a:r>
              <a:r>
                <a: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)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BD9C9CBC-F793-FB7D-174C-579BBE76E384}"/>
                    </a:ext>
                  </a:extLst>
                </p:cNvPr>
                <p:cNvSpPr txBox="1"/>
                <p:nvPr/>
              </p:nvSpPr>
              <p:spPr>
                <a:xfrm>
                  <a:off x="4492973" y="1785122"/>
                  <a:ext cx="109004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BD9C9CBC-F793-FB7D-174C-579BBE76E38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92973" y="1785122"/>
                  <a:ext cx="109004" cy="288156"/>
                </a:xfrm>
                <a:prstGeom prst="rect">
                  <a:avLst/>
                </a:prstGeom>
                <a:blipFill>
                  <a:blip r:embed="rId10"/>
                  <a:stretch>
                    <a:fillRect l="-22222" t="-2083" r="-27778" b="-1458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1441" name="Group 231440">
            <a:extLst>
              <a:ext uri="{FF2B5EF4-FFF2-40B4-BE49-F238E27FC236}">
                <a16:creationId xmlns:a16="http://schemas.microsoft.com/office/drawing/2014/main" id="{8A4D50DC-F046-E859-7BFA-F68222E83AAF}"/>
              </a:ext>
            </a:extLst>
          </p:cNvPr>
          <p:cNvGrpSpPr/>
          <p:nvPr/>
        </p:nvGrpSpPr>
        <p:grpSpPr>
          <a:xfrm>
            <a:off x="3112256" y="1983457"/>
            <a:ext cx="857927" cy="461665"/>
            <a:chOff x="3270294" y="1736063"/>
            <a:chExt cx="857927" cy="461665"/>
          </a:xfrm>
        </p:grpSpPr>
        <p:sp>
          <p:nvSpPr>
            <p:cNvPr id="231424" name="Text Box 27">
              <a:extLst>
                <a:ext uri="{FF2B5EF4-FFF2-40B4-BE49-F238E27FC236}">
                  <a16:creationId xmlns:a16="http://schemas.microsoft.com/office/drawing/2014/main" id="{3E4E20A3-5925-CDC2-0404-71FDC21543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0294" y="1736063"/>
              <a:ext cx="857927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(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  <a:r>
                <a: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)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1425" name="TextBox 231424">
                  <a:extLst>
                    <a:ext uri="{FF2B5EF4-FFF2-40B4-BE49-F238E27FC236}">
                      <a16:creationId xmlns:a16="http://schemas.microsoft.com/office/drawing/2014/main" id="{B22515F6-BD34-2A87-BA22-296A40786147}"/>
                    </a:ext>
                  </a:extLst>
                </p:cNvPr>
                <p:cNvSpPr txBox="1"/>
                <p:nvPr/>
              </p:nvSpPr>
              <p:spPr>
                <a:xfrm>
                  <a:off x="3645821" y="1770406"/>
                  <a:ext cx="226537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−</m:t>
                        </m:r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31425" name="TextBox 231424">
                  <a:extLst>
                    <a:ext uri="{FF2B5EF4-FFF2-40B4-BE49-F238E27FC236}">
                      <a16:creationId xmlns:a16="http://schemas.microsoft.com/office/drawing/2014/main" id="{B22515F6-BD34-2A87-BA22-296A4078614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45821" y="1770406"/>
                  <a:ext cx="226537" cy="288156"/>
                </a:xfrm>
                <a:prstGeom prst="rect">
                  <a:avLst/>
                </a:prstGeom>
                <a:blipFill>
                  <a:blip r:embed="rId11"/>
                  <a:stretch>
                    <a:fillRect t="-2128" r="-13514" b="-1702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31428" name="Text Box 27">
            <a:extLst>
              <a:ext uri="{FF2B5EF4-FFF2-40B4-BE49-F238E27FC236}">
                <a16:creationId xmlns:a16="http://schemas.microsoft.com/office/drawing/2014/main" id="{A5883527-D278-C1D5-5A73-6C2D528AE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6538" y="1981413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–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231444" name="Group 231443">
            <a:extLst>
              <a:ext uri="{FF2B5EF4-FFF2-40B4-BE49-F238E27FC236}">
                <a16:creationId xmlns:a16="http://schemas.microsoft.com/office/drawing/2014/main" id="{8EFAB9B4-0BD7-83F5-5A8B-B9E78278ABD2}"/>
              </a:ext>
            </a:extLst>
          </p:cNvPr>
          <p:cNvGrpSpPr/>
          <p:nvPr/>
        </p:nvGrpSpPr>
        <p:grpSpPr>
          <a:xfrm>
            <a:off x="5504212" y="1988514"/>
            <a:ext cx="1013419" cy="461665"/>
            <a:chOff x="5662250" y="1741120"/>
            <a:chExt cx="1013419" cy="461665"/>
          </a:xfrm>
        </p:grpSpPr>
        <p:sp>
          <p:nvSpPr>
            <p:cNvPr id="231427" name="Text Box 27">
              <a:extLst>
                <a:ext uri="{FF2B5EF4-FFF2-40B4-BE49-F238E27FC236}">
                  <a16:creationId xmlns:a16="http://schemas.microsoft.com/office/drawing/2014/main" id="{FA4B3E98-7A29-1D34-E7DB-A4207F3ED3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62250" y="1741120"/>
              <a:ext cx="1013419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(3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 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 </a:t>
              </a:r>
              <a:r>
                <a: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)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1429" name="TextBox 231428">
                  <a:extLst>
                    <a:ext uri="{FF2B5EF4-FFF2-40B4-BE49-F238E27FC236}">
                      <a16:creationId xmlns:a16="http://schemas.microsoft.com/office/drawing/2014/main" id="{45D11C40-8A4D-58A9-7FF9-ED0453AA27B7}"/>
                    </a:ext>
                  </a:extLst>
                </p:cNvPr>
                <p:cNvSpPr txBox="1"/>
                <p:nvPr/>
              </p:nvSpPr>
              <p:spPr>
                <a:xfrm>
                  <a:off x="6210426" y="1789281"/>
                  <a:ext cx="226537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−</m:t>
                        </m:r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31429" name="TextBox 231428">
                  <a:extLst>
                    <a:ext uri="{FF2B5EF4-FFF2-40B4-BE49-F238E27FC236}">
                      <a16:creationId xmlns:a16="http://schemas.microsoft.com/office/drawing/2014/main" id="{45D11C40-8A4D-58A9-7FF9-ED0453AA27B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10426" y="1789281"/>
                  <a:ext cx="226537" cy="288156"/>
                </a:xfrm>
                <a:prstGeom prst="rect">
                  <a:avLst/>
                </a:prstGeom>
                <a:blipFill>
                  <a:blip r:embed="rId12"/>
                  <a:stretch>
                    <a:fillRect l="-2703" t="-2128" r="-10811" b="-1702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1443" name="Group 231442">
            <a:extLst>
              <a:ext uri="{FF2B5EF4-FFF2-40B4-BE49-F238E27FC236}">
                <a16:creationId xmlns:a16="http://schemas.microsoft.com/office/drawing/2014/main" id="{71E6A777-CC92-7DAF-158A-EFEA60729C96}"/>
              </a:ext>
            </a:extLst>
          </p:cNvPr>
          <p:cNvGrpSpPr/>
          <p:nvPr/>
        </p:nvGrpSpPr>
        <p:grpSpPr>
          <a:xfrm>
            <a:off x="4829709" y="1987616"/>
            <a:ext cx="857927" cy="461665"/>
            <a:chOff x="4987747" y="1740222"/>
            <a:chExt cx="857927" cy="461665"/>
          </a:xfrm>
        </p:grpSpPr>
        <p:sp>
          <p:nvSpPr>
            <p:cNvPr id="231430" name="Text Box 27">
              <a:extLst>
                <a:ext uri="{FF2B5EF4-FFF2-40B4-BE49-F238E27FC236}">
                  <a16:creationId xmlns:a16="http://schemas.microsoft.com/office/drawing/2014/main" id="{011D39D9-CA20-D784-C207-1C9CC5BDC6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87747" y="1740222"/>
              <a:ext cx="857927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(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  <a:r>
                <a: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)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1431" name="TextBox 231430">
                  <a:extLst>
                    <a:ext uri="{FF2B5EF4-FFF2-40B4-BE49-F238E27FC236}">
                      <a16:creationId xmlns:a16="http://schemas.microsoft.com/office/drawing/2014/main" id="{1B11DDDA-4E60-F680-0BF1-E5F4B3286F96}"/>
                    </a:ext>
                  </a:extLst>
                </p:cNvPr>
                <p:cNvSpPr txBox="1"/>
                <p:nvPr/>
              </p:nvSpPr>
              <p:spPr>
                <a:xfrm>
                  <a:off x="5363274" y="1774565"/>
                  <a:ext cx="226537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−</m:t>
                        </m:r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31431" name="TextBox 231430">
                  <a:extLst>
                    <a:ext uri="{FF2B5EF4-FFF2-40B4-BE49-F238E27FC236}">
                      <a16:creationId xmlns:a16="http://schemas.microsoft.com/office/drawing/2014/main" id="{1B11DDDA-4E60-F680-0BF1-E5F4B3286F9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63274" y="1774565"/>
                  <a:ext cx="226537" cy="288156"/>
                </a:xfrm>
                <a:prstGeom prst="rect">
                  <a:avLst/>
                </a:prstGeom>
                <a:blipFill>
                  <a:blip r:embed="rId8"/>
                  <a:stretch>
                    <a:fillRect l="-2703" t="-2128" r="-10811" b="-1489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1432" name="Group 231431">
            <a:extLst>
              <a:ext uri="{FF2B5EF4-FFF2-40B4-BE49-F238E27FC236}">
                <a16:creationId xmlns:a16="http://schemas.microsoft.com/office/drawing/2014/main" id="{F9B56C0E-E37A-792E-E369-8533EC1D9B86}"/>
              </a:ext>
            </a:extLst>
          </p:cNvPr>
          <p:cNvGrpSpPr/>
          <p:nvPr/>
        </p:nvGrpSpPr>
        <p:grpSpPr>
          <a:xfrm>
            <a:off x="1708273" y="1355020"/>
            <a:ext cx="2850460" cy="461665"/>
            <a:chOff x="4110004" y="768781"/>
            <a:chExt cx="2850460" cy="461665"/>
          </a:xfrm>
        </p:grpSpPr>
        <p:sp>
          <p:nvSpPr>
            <p:cNvPr id="231433" name="Text Box 27">
              <a:extLst>
                <a:ext uri="{FF2B5EF4-FFF2-40B4-BE49-F238E27FC236}">
                  <a16:creationId xmlns:a16="http://schemas.microsoft.com/office/drawing/2014/main" id="{96C0DB7A-0024-5808-E31D-83A197484E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0004" y="768781"/>
              <a:ext cx="285046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   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rPr>
                <a:t>(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   + </a:t>
              </a:r>
              <a:r>
                <a:rPr kumimoji="0" lang="en-GB" altLang="en-US" sz="2400" b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2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   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Times New Roman" panose="02020603050405020304" pitchFamily="18" charset="0"/>
                </a:rPr>
                <a:t>– </a:t>
              </a:r>
              <a:r>
                <a:rPr kumimoji="0" lang="en-GB" altLang="en-US" sz="2400" b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Times New Roman" panose="02020603050405020304" pitchFamily="18" charset="0"/>
                </a:rPr>
                <a:t>3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   </a:t>
              </a:r>
              <a:r>
                <a: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)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1434" name="TextBox 231433">
                  <a:extLst>
                    <a:ext uri="{FF2B5EF4-FFF2-40B4-BE49-F238E27FC236}">
                      <a16:creationId xmlns:a16="http://schemas.microsoft.com/office/drawing/2014/main" id="{736CA707-E21F-3DD0-B98D-536C857133D2}"/>
                    </a:ext>
                  </a:extLst>
                </p:cNvPr>
                <p:cNvSpPr txBox="1"/>
                <p:nvPr/>
              </p:nvSpPr>
              <p:spPr>
                <a:xfrm>
                  <a:off x="4954191" y="806309"/>
                  <a:ext cx="109004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31434" name="TextBox 231433">
                  <a:extLst>
                    <a:ext uri="{FF2B5EF4-FFF2-40B4-BE49-F238E27FC236}">
                      <a16:creationId xmlns:a16="http://schemas.microsoft.com/office/drawing/2014/main" id="{736CA707-E21F-3DD0-B98D-536C857133D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54191" y="806309"/>
                  <a:ext cx="109004" cy="288156"/>
                </a:xfrm>
                <a:prstGeom prst="rect">
                  <a:avLst/>
                </a:prstGeom>
                <a:blipFill>
                  <a:blip r:embed="rId3"/>
                  <a:stretch>
                    <a:fillRect l="-27778" t="-2083" r="-22222" b="-1458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1435" name="TextBox 231434">
                  <a:extLst>
                    <a:ext uri="{FF2B5EF4-FFF2-40B4-BE49-F238E27FC236}">
                      <a16:creationId xmlns:a16="http://schemas.microsoft.com/office/drawing/2014/main" id="{08F67349-0E2A-F36D-59DE-4286272AA7A5}"/>
                    </a:ext>
                  </a:extLst>
                </p:cNvPr>
                <p:cNvSpPr txBox="1"/>
                <p:nvPr/>
              </p:nvSpPr>
              <p:spPr>
                <a:xfrm>
                  <a:off x="4360001" y="784602"/>
                  <a:ext cx="226537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−</m:t>
                        </m:r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31435" name="TextBox 231434">
                  <a:extLst>
                    <a:ext uri="{FF2B5EF4-FFF2-40B4-BE49-F238E27FC236}">
                      <a16:creationId xmlns:a16="http://schemas.microsoft.com/office/drawing/2014/main" id="{08F67349-0E2A-F36D-59DE-4286272AA7A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60001" y="784602"/>
                  <a:ext cx="226537" cy="288156"/>
                </a:xfrm>
                <a:prstGeom prst="rect">
                  <a:avLst/>
                </a:prstGeom>
                <a:blipFill>
                  <a:blip r:embed="rId6"/>
                  <a:stretch>
                    <a:fillRect t="-2128" r="-13514" b="-1489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1436" name="TextBox 231435">
                  <a:extLst>
                    <a:ext uri="{FF2B5EF4-FFF2-40B4-BE49-F238E27FC236}">
                      <a16:creationId xmlns:a16="http://schemas.microsoft.com/office/drawing/2014/main" id="{475EB334-A97F-23D3-852B-2047657F0C27}"/>
                    </a:ext>
                  </a:extLst>
                </p:cNvPr>
                <p:cNvSpPr txBox="1"/>
                <p:nvPr/>
              </p:nvSpPr>
              <p:spPr>
                <a:xfrm>
                  <a:off x="5725182" y="784602"/>
                  <a:ext cx="109004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31436" name="TextBox 231435">
                  <a:extLst>
                    <a:ext uri="{FF2B5EF4-FFF2-40B4-BE49-F238E27FC236}">
                      <a16:creationId xmlns:a16="http://schemas.microsoft.com/office/drawing/2014/main" id="{475EB334-A97F-23D3-852B-2047657F0C2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25182" y="784602"/>
                  <a:ext cx="109004" cy="288156"/>
                </a:xfrm>
                <a:prstGeom prst="rect">
                  <a:avLst/>
                </a:prstGeom>
                <a:blipFill>
                  <a:blip r:embed="rId7"/>
                  <a:stretch>
                    <a:fillRect l="-22222" t="-2128" r="-27778" b="-1489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1437" name="TextBox 231436">
                  <a:extLst>
                    <a:ext uri="{FF2B5EF4-FFF2-40B4-BE49-F238E27FC236}">
                      <a16:creationId xmlns:a16="http://schemas.microsoft.com/office/drawing/2014/main" id="{A08C380B-F157-4193-3797-1B17FA62681D}"/>
                    </a:ext>
                  </a:extLst>
                </p:cNvPr>
                <p:cNvSpPr txBox="1"/>
                <p:nvPr/>
              </p:nvSpPr>
              <p:spPr>
                <a:xfrm>
                  <a:off x="6447729" y="802336"/>
                  <a:ext cx="226537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−</m:t>
                        </m:r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31437" name="TextBox 231436">
                  <a:extLst>
                    <a:ext uri="{FF2B5EF4-FFF2-40B4-BE49-F238E27FC236}">
                      <a16:creationId xmlns:a16="http://schemas.microsoft.com/office/drawing/2014/main" id="{A08C380B-F157-4193-3797-1B17FA62681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47729" y="802336"/>
                  <a:ext cx="226537" cy="288156"/>
                </a:xfrm>
                <a:prstGeom prst="rect">
                  <a:avLst/>
                </a:prstGeom>
                <a:blipFill>
                  <a:blip r:embed="rId8"/>
                  <a:stretch>
                    <a:fillRect l="-2703" t="-2128" r="-10811" b="-1489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31438" name="Text Box 27">
            <a:extLst>
              <a:ext uri="{FF2B5EF4-FFF2-40B4-BE49-F238E27FC236}">
                <a16:creationId xmlns:a16="http://schemas.microsoft.com/office/drawing/2014/main" id="{382C89BF-7651-544C-A608-D07BA1D85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535" y="1984354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231445" name="Group 231444">
            <a:extLst>
              <a:ext uri="{FF2B5EF4-FFF2-40B4-BE49-F238E27FC236}">
                <a16:creationId xmlns:a16="http://schemas.microsoft.com/office/drawing/2014/main" id="{E7B2A243-D7E4-8252-1D09-3FE54725723C}"/>
              </a:ext>
            </a:extLst>
          </p:cNvPr>
          <p:cNvGrpSpPr/>
          <p:nvPr/>
        </p:nvGrpSpPr>
        <p:grpSpPr>
          <a:xfrm>
            <a:off x="1471381" y="2602175"/>
            <a:ext cx="1059906" cy="461665"/>
            <a:chOff x="1661082" y="1733037"/>
            <a:chExt cx="1059906" cy="461665"/>
          </a:xfrm>
        </p:grpSpPr>
        <p:sp>
          <p:nvSpPr>
            <p:cNvPr id="231446" name="Text Box 27">
              <a:extLst>
                <a:ext uri="{FF2B5EF4-FFF2-40B4-BE49-F238E27FC236}">
                  <a16:creationId xmlns:a16="http://schemas.microsoft.com/office/drawing/2014/main" id="{CF931BE3-DE04-3665-5883-6ECF896DC8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61082" y="1733037"/>
              <a:ext cx="1059906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(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  <a:r>
                <a: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   )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1447" name="TextBox 231446">
                  <a:extLst>
                    <a:ext uri="{FF2B5EF4-FFF2-40B4-BE49-F238E27FC236}">
                      <a16:creationId xmlns:a16="http://schemas.microsoft.com/office/drawing/2014/main" id="{C83692FD-0708-5409-BDC2-EF1C81CFBFB9}"/>
                    </a:ext>
                  </a:extLst>
                </p:cNvPr>
                <p:cNvSpPr txBox="1"/>
                <p:nvPr/>
              </p:nvSpPr>
              <p:spPr>
                <a:xfrm>
                  <a:off x="2036609" y="1767380"/>
                  <a:ext cx="450188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−</m:t>
                        </m:r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  <m:r>
                          <a:rPr kumimoji="0" lang="en-US" sz="1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+</m:t>
                        </m:r>
                        <m:f>
                          <m:fPr>
                            <m:ctrlP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31447" name="TextBox 231446">
                  <a:extLst>
                    <a:ext uri="{FF2B5EF4-FFF2-40B4-BE49-F238E27FC236}">
                      <a16:creationId xmlns:a16="http://schemas.microsoft.com/office/drawing/2014/main" id="{C83692FD-0708-5409-BDC2-EF1C81CFBFB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36609" y="1767380"/>
                  <a:ext cx="450188" cy="288156"/>
                </a:xfrm>
                <a:prstGeom prst="rect">
                  <a:avLst/>
                </a:prstGeom>
                <a:blipFill>
                  <a:blip r:embed="rId13"/>
                  <a:stretch>
                    <a:fillRect l="-1351" r="-5405" b="-1458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31448" name="Text Box 27">
            <a:extLst>
              <a:ext uri="{FF2B5EF4-FFF2-40B4-BE49-F238E27FC236}">
                <a16:creationId xmlns:a16="http://schemas.microsoft.com/office/drawing/2014/main" id="{7EEFE60D-F724-EFD4-4F6D-A75AEE13FC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0143" y="2596942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231450" name="Group 231449">
            <a:extLst>
              <a:ext uri="{FF2B5EF4-FFF2-40B4-BE49-F238E27FC236}">
                <a16:creationId xmlns:a16="http://schemas.microsoft.com/office/drawing/2014/main" id="{7B94F739-73A0-DA98-D4B6-E175E75BCE60}"/>
              </a:ext>
            </a:extLst>
          </p:cNvPr>
          <p:cNvGrpSpPr/>
          <p:nvPr/>
        </p:nvGrpSpPr>
        <p:grpSpPr>
          <a:xfrm>
            <a:off x="2723314" y="2603145"/>
            <a:ext cx="1258678" cy="461665"/>
            <a:chOff x="3270294" y="1736063"/>
            <a:chExt cx="1258678" cy="461665"/>
          </a:xfrm>
        </p:grpSpPr>
        <p:sp>
          <p:nvSpPr>
            <p:cNvPr id="231452" name="Text Box 27">
              <a:extLst>
                <a:ext uri="{FF2B5EF4-FFF2-40B4-BE49-F238E27FC236}">
                  <a16:creationId xmlns:a16="http://schemas.microsoft.com/office/drawing/2014/main" id="{F8DD6C5F-E3F1-5379-E67C-A2FF373270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0294" y="1736063"/>
              <a:ext cx="125867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(2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   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  <a:r>
                <a: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)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1453" name="TextBox 231452">
                  <a:extLst>
                    <a:ext uri="{FF2B5EF4-FFF2-40B4-BE49-F238E27FC236}">
                      <a16:creationId xmlns:a16="http://schemas.microsoft.com/office/drawing/2014/main" id="{B3927850-869B-090A-4039-85B1813EDB8D}"/>
                    </a:ext>
                  </a:extLst>
                </p:cNvPr>
                <p:cNvSpPr txBox="1"/>
                <p:nvPr/>
              </p:nvSpPr>
              <p:spPr>
                <a:xfrm>
                  <a:off x="3831836" y="1759382"/>
                  <a:ext cx="450188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−</m:t>
                        </m:r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  <m:r>
                          <a:rPr kumimoji="0" lang="en-US" sz="1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+</m:t>
                        </m:r>
                        <m:f>
                          <m:fPr>
                            <m:ctrlP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31453" name="TextBox 231452">
                  <a:extLst>
                    <a:ext uri="{FF2B5EF4-FFF2-40B4-BE49-F238E27FC236}">
                      <a16:creationId xmlns:a16="http://schemas.microsoft.com/office/drawing/2014/main" id="{B3927850-869B-090A-4039-85B1813EDB8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31836" y="1759382"/>
                  <a:ext cx="450188" cy="288156"/>
                </a:xfrm>
                <a:prstGeom prst="rect">
                  <a:avLst/>
                </a:prstGeom>
                <a:blipFill>
                  <a:blip r:embed="rId14"/>
                  <a:stretch>
                    <a:fillRect l="-1351" t="-2128" r="-5405" b="-1489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31455" name="Text Box 27">
            <a:extLst>
              <a:ext uri="{FF2B5EF4-FFF2-40B4-BE49-F238E27FC236}">
                <a16:creationId xmlns:a16="http://schemas.microsoft.com/office/drawing/2014/main" id="{FAB1CC12-428F-4B6C-FD95-F024F0793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1889" y="2603229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–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EC828D4A-DCDE-8485-A25E-03DF3562A1F9}"/>
              </a:ext>
            </a:extLst>
          </p:cNvPr>
          <p:cNvGrpSpPr/>
          <p:nvPr/>
        </p:nvGrpSpPr>
        <p:grpSpPr>
          <a:xfrm>
            <a:off x="4165057" y="2609432"/>
            <a:ext cx="1258678" cy="461665"/>
            <a:chOff x="4987747" y="1740222"/>
            <a:chExt cx="1033290" cy="461665"/>
          </a:xfrm>
        </p:grpSpPr>
        <p:sp>
          <p:nvSpPr>
            <p:cNvPr id="41" name="Text Box 27">
              <a:extLst>
                <a:ext uri="{FF2B5EF4-FFF2-40B4-BE49-F238E27FC236}">
                  <a16:creationId xmlns:a16="http://schemas.microsoft.com/office/drawing/2014/main" id="{B0DDD35F-0A73-D3B8-F4A9-5BE6046BB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87747" y="1740222"/>
              <a:ext cx="103329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(3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   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 </a:t>
              </a: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  <a:r>
                <a: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)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9E74E102-FD20-9363-D6F7-AFC55CBAC78F}"/>
                    </a:ext>
                  </a:extLst>
                </p:cNvPr>
                <p:cNvSpPr txBox="1"/>
                <p:nvPr/>
              </p:nvSpPr>
              <p:spPr>
                <a:xfrm>
                  <a:off x="5442673" y="1763087"/>
                  <a:ext cx="369574" cy="2881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lvl="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−</m:t>
                        </m:r>
                        <m:f>
                          <m:fPr>
                            <m:ctrlPr>
                              <a:rPr kumimoji="0" lang="en-GB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num>
                          <m:den>
                            <m:r>
                              <a:rPr kumimoji="0" lang="en-US" sz="1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  <m:r>
                          <a:rPr lang="en-US" sz="1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sz="1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9E74E102-FD20-9363-D6F7-AFC55CBAC78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42673" y="1763087"/>
                  <a:ext cx="369574" cy="288156"/>
                </a:xfrm>
                <a:prstGeom prst="rect">
                  <a:avLst/>
                </a:prstGeom>
                <a:blipFill>
                  <a:blip r:embed="rId15"/>
                  <a:stretch>
                    <a:fillRect t="-2128" r="-6757" b="-1489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7" name="Text Box 27">
            <a:extLst>
              <a:ext uri="{FF2B5EF4-FFF2-40B4-BE49-F238E27FC236}">
                <a16:creationId xmlns:a16="http://schemas.microsoft.com/office/drawing/2014/main" id="{F91C68FF-3755-58A5-9841-2C2FD1B84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7333" y="2693635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FA36796D-AFD8-9C17-8BFC-906598EBB4C3}"/>
              </a:ext>
            </a:extLst>
          </p:cNvPr>
          <p:cNvGrpSpPr/>
          <p:nvPr/>
        </p:nvGrpSpPr>
        <p:grpSpPr>
          <a:xfrm>
            <a:off x="1476462" y="3331698"/>
            <a:ext cx="699230" cy="461665"/>
            <a:chOff x="1661082" y="1733037"/>
            <a:chExt cx="699230" cy="461665"/>
          </a:xfrm>
        </p:grpSpPr>
        <p:sp>
          <p:nvSpPr>
            <p:cNvPr id="63" name="Text Box 27">
              <a:extLst>
                <a:ext uri="{FF2B5EF4-FFF2-40B4-BE49-F238E27FC236}">
                  <a16:creationId xmlns:a16="http://schemas.microsoft.com/office/drawing/2014/main" id="{B14F93D2-3170-1B48-B48D-255641B341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61082" y="1733037"/>
              <a:ext cx="69923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(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</a:t>
              </a: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 </a:t>
              </a:r>
              <a:r>
                <a: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)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DA931F0C-3F37-EAB7-5A02-280057524642}"/>
                </a:ext>
              </a:extLst>
            </p:cNvPr>
            <p:cNvSpPr txBox="1"/>
            <p:nvPr/>
          </p:nvSpPr>
          <p:spPr>
            <a:xfrm>
              <a:off x="2047006" y="1791868"/>
              <a:ext cx="57708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1</a:t>
              </a:r>
            </a:p>
          </p:txBody>
        </p:sp>
      </p:grpSp>
      <p:sp>
        <p:nvSpPr>
          <p:cNvPr id="71" name="Text Box 27">
            <a:extLst>
              <a:ext uri="{FF2B5EF4-FFF2-40B4-BE49-F238E27FC236}">
                <a16:creationId xmlns:a16="http://schemas.microsoft.com/office/drawing/2014/main" id="{596D2201-A2C5-0F5D-C619-9778F3F1E1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9435" y="3352617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D83913BE-DADD-C013-563B-529792AAA4BB}"/>
              </a:ext>
            </a:extLst>
          </p:cNvPr>
          <p:cNvGrpSpPr/>
          <p:nvPr/>
        </p:nvGrpSpPr>
        <p:grpSpPr>
          <a:xfrm>
            <a:off x="2432471" y="3331698"/>
            <a:ext cx="901209" cy="461665"/>
            <a:chOff x="3270294" y="1736063"/>
            <a:chExt cx="901209" cy="461665"/>
          </a:xfrm>
        </p:grpSpPr>
        <p:sp>
          <p:nvSpPr>
            <p:cNvPr id="73" name="Text Box 27">
              <a:extLst>
                <a:ext uri="{FF2B5EF4-FFF2-40B4-BE49-F238E27FC236}">
                  <a16:creationId xmlns:a16="http://schemas.microsoft.com/office/drawing/2014/main" id="{6B85344C-7899-9896-EAE7-07971ED9D6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0294" y="1736063"/>
              <a:ext cx="901209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(2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  </a:t>
              </a:r>
              <a:r>
                <a: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)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TextBox 73">
                  <a:extLst>
                    <a:ext uri="{FF2B5EF4-FFF2-40B4-BE49-F238E27FC236}">
                      <a16:creationId xmlns:a16="http://schemas.microsoft.com/office/drawing/2014/main" id="{D756300D-9883-138B-948E-2D8BA1C202B3}"/>
                    </a:ext>
                  </a:extLst>
                </p:cNvPr>
                <p:cNvSpPr txBox="1"/>
                <p:nvPr/>
              </p:nvSpPr>
              <p:spPr>
                <a:xfrm>
                  <a:off x="3808879" y="1808556"/>
                  <a:ext cx="109004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0</m:t>
                        </m:r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74" name="TextBox 73">
                  <a:extLst>
                    <a:ext uri="{FF2B5EF4-FFF2-40B4-BE49-F238E27FC236}">
                      <a16:creationId xmlns:a16="http://schemas.microsoft.com/office/drawing/2014/main" id="{D756300D-9883-138B-948E-2D8BA1C202B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08879" y="1808556"/>
                  <a:ext cx="109004" cy="153888"/>
                </a:xfrm>
                <a:prstGeom prst="rect">
                  <a:avLst/>
                </a:prstGeom>
                <a:blipFill>
                  <a:blip r:embed="rId16"/>
                  <a:stretch>
                    <a:fillRect l="-22222" r="-27778" b="-769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6" name="Text Box 27">
            <a:extLst>
              <a:ext uri="{FF2B5EF4-FFF2-40B4-BE49-F238E27FC236}">
                <a16:creationId xmlns:a16="http://schemas.microsoft.com/office/drawing/2014/main" id="{17E5D6E8-CF98-3CB2-E0C3-95EDF130A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94" y="3318797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–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08D1BA2D-EA73-19C9-509F-553F2DA1DF8E}"/>
              </a:ext>
            </a:extLst>
          </p:cNvPr>
          <p:cNvGrpSpPr/>
          <p:nvPr/>
        </p:nvGrpSpPr>
        <p:grpSpPr>
          <a:xfrm>
            <a:off x="3513460" y="3325000"/>
            <a:ext cx="978153" cy="461665"/>
            <a:chOff x="4987747" y="1740222"/>
            <a:chExt cx="802998" cy="461665"/>
          </a:xfrm>
        </p:grpSpPr>
        <p:sp>
          <p:nvSpPr>
            <p:cNvPr id="78" name="Text Box 27">
              <a:extLst>
                <a:ext uri="{FF2B5EF4-FFF2-40B4-BE49-F238E27FC236}">
                  <a16:creationId xmlns:a16="http://schemas.microsoft.com/office/drawing/2014/main" id="{E9FCF68E-D2C7-B29E-C68B-AEAE54DAB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87747" y="1740222"/>
              <a:ext cx="80299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(3</a:t>
              </a:r>
              <a:r>
                <a:rPr kumimoji="0" lang="en-GB" alt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   </a:t>
              </a:r>
              <a:r>
                <a:rPr lang="en-GB" altLang="en-US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)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B7A6C358-83DE-3C51-96F3-58DAE6EFA3C4}"/>
                    </a:ext>
                  </a:extLst>
                </p:cNvPr>
                <p:cNvSpPr txBox="1"/>
                <p:nvPr/>
              </p:nvSpPr>
              <p:spPr>
                <a:xfrm>
                  <a:off x="5432528" y="1836805"/>
                  <a:ext cx="168442" cy="15388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lvl="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−1</m:t>
                        </m:r>
                      </m:oMath>
                    </m:oMathPara>
                  </a14:m>
                  <a:endPara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B7A6C358-83DE-3C51-96F3-58DAE6EFA3C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32528" y="1836805"/>
                  <a:ext cx="168442" cy="153888"/>
                </a:xfrm>
                <a:prstGeom prst="rect">
                  <a:avLst/>
                </a:prstGeom>
                <a:blipFill>
                  <a:blip r:embed="rId17"/>
                  <a:stretch>
                    <a:fillRect r="-14706" b="-769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0" name="Text Box 27">
            <a:extLst>
              <a:ext uri="{FF2B5EF4-FFF2-40B4-BE49-F238E27FC236}">
                <a16:creationId xmlns:a16="http://schemas.microsoft.com/office/drawing/2014/main" id="{3BFC39D2-4CBF-EF59-B3F6-5CA56C543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2414" y="3423158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1" name="Text Box 27">
            <a:extLst>
              <a:ext uri="{FF2B5EF4-FFF2-40B4-BE49-F238E27FC236}">
                <a16:creationId xmlns:a16="http://schemas.microsoft.com/office/drawing/2014/main" id="{72DEA7BB-6116-9003-DDCA-65048CA40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7323" y="4139474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2" name="Text Box 27">
            <a:extLst>
              <a:ext uri="{FF2B5EF4-FFF2-40B4-BE49-F238E27FC236}">
                <a16:creationId xmlns:a16="http://schemas.microsoft.com/office/drawing/2014/main" id="{508AA13C-15C7-177F-ED82-7EFBC731C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3296" y="4132257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–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3" name="Text Box 27">
            <a:extLst>
              <a:ext uri="{FF2B5EF4-FFF2-40B4-BE49-F238E27FC236}">
                <a16:creationId xmlns:a16="http://schemas.microsoft.com/office/drawing/2014/main" id="{DA32B8C2-F5E0-4CCD-5E49-C59547405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3246" y="4136315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6" name="Text Box 42">
            <a:extLst>
              <a:ext uri="{FF2B5EF4-FFF2-40B4-BE49-F238E27FC236}">
                <a16:creationId xmlns:a16="http://schemas.microsoft.com/office/drawing/2014/main" id="{2B75F67C-50D9-D551-B76F-06C236B3A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3378" y="2072351"/>
            <a:ext cx="20916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Adding indices</a:t>
            </a:r>
            <a:endParaRPr kumimoji="0" lang="en-GB" altLang="en-US" sz="18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0" name="Text Box 42">
            <a:extLst>
              <a:ext uri="{FF2B5EF4-FFF2-40B4-BE49-F238E27FC236}">
                <a16:creationId xmlns:a16="http://schemas.microsoft.com/office/drawing/2014/main" id="{B4978AEA-8724-2E31-3DD6-38C15D078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9058" y="2655598"/>
            <a:ext cx="20916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Simplifying</a:t>
            </a:r>
            <a:endParaRPr kumimoji="0" lang="en-GB" altLang="en-US" sz="18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944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31428" grpId="0"/>
      <p:bldP spid="231438" grpId="0"/>
      <p:bldP spid="231448" grpId="0"/>
      <p:bldP spid="231455" grpId="0"/>
      <p:bldP spid="57" grpId="0"/>
      <p:bldP spid="71" grpId="0"/>
      <p:bldP spid="76" grpId="0"/>
      <p:bldP spid="80" grpId="0"/>
      <p:bldP spid="81" grpId="0"/>
      <p:bldP spid="82" grpId="0"/>
      <p:bldP spid="83" grpId="0"/>
      <p:bldP spid="86" grpId="0"/>
      <p:bldP spid="9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622263" y="1074213"/>
            <a:ext cx="31877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Expand and simplify:</a:t>
            </a:r>
          </a:p>
        </p:txBody>
      </p:sp>
      <p:sp>
        <p:nvSpPr>
          <p:cNvPr id="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6213"/>
            <a:ext cx="7772400" cy="598487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Expanding brackets</a:t>
            </a:r>
          </a:p>
        </p:txBody>
      </p:sp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479CB7C3-ACBC-4A4F-A44D-9A8ABD9DED7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733BFB87-B76B-4F91-9E78-163168EB232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Box 25">
            <a:extLst>
              <a:ext uri="{FF2B5EF4-FFF2-40B4-BE49-F238E27FC236}">
                <a16:creationId xmlns:a16="http://schemas.microsoft.com/office/drawing/2014/main" id="{E63FEACF-DF25-E16D-B584-1E2CFCB83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771171"/>
            <a:ext cx="31877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(2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 + 3)(2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 + 1)</a:t>
            </a:r>
          </a:p>
        </p:txBody>
      </p:sp>
      <p:sp>
        <p:nvSpPr>
          <p:cNvPr id="6" name="Text Box 25">
            <a:extLst>
              <a:ext uri="{FF2B5EF4-FFF2-40B4-BE49-F238E27FC236}">
                <a16:creationId xmlns:a16="http://schemas.microsoft.com/office/drawing/2014/main" id="{2FE13CBA-8597-811D-6714-18B0439C9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9170" y="3097277"/>
            <a:ext cx="9555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 + 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</p:txBody>
      </p:sp>
      <p:sp>
        <p:nvSpPr>
          <p:cNvPr id="7" name="Text Box 25">
            <a:extLst>
              <a:ext uri="{FF2B5EF4-FFF2-40B4-BE49-F238E27FC236}">
                <a16:creationId xmlns:a16="http://schemas.microsoft.com/office/drawing/2014/main" id="{982CD8F2-05D5-0CCD-9A71-0273CF5E3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1" y="2438408"/>
            <a:ext cx="7778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(2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</p:txBody>
      </p:sp>
      <p:sp>
        <p:nvSpPr>
          <p:cNvPr id="8" name="Text Box 42">
            <a:extLst>
              <a:ext uri="{FF2B5EF4-FFF2-40B4-BE49-F238E27FC236}">
                <a16:creationId xmlns:a16="http://schemas.microsoft.com/office/drawing/2014/main" id="{6C6F1143-F0F9-1F2F-6C11-50B6CC290C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9808" y="1771171"/>
            <a:ext cx="30226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Expanding the </a:t>
            </a:r>
            <a:r>
              <a:rPr lang="en-GB" altLang="en-US" sz="1800" dirty="0">
                <a:solidFill>
                  <a:srgbClr val="FF6600"/>
                </a:solidFill>
                <a:latin typeface="Comic Sans MS"/>
              </a:rPr>
              <a:t>b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rackets</a:t>
            </a:r>
            <a:endParaRPr kumimoji="0" lang="en-GB" altLang="en-US" sz="18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Text Box 25">
            <a:extLst>
              <a:ext uri="{FF2B5EF4-FFF2-40B4-BE49-F238E27FC236}">
                <a16:creationId xmlns:a16="http://schemas.microsoft.com/office/drawing/2014/main" id="{2EB938A5-38CF-2C51-D8AB-7B4AA784D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4714" y="2410169"/>
            <a:ext cx="6731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(1)</a:t>
            </a:r>
          </a:p>
        </p:txBody>
      </p:sp>
      <p:sp>
        <p:nvSpPr>
          <p:cNvPr id="10" name="Text Box 25">
            <a:extLst>
              <a:ext uri="{FF2B5EF4-FFF2-40B4-BE49-F238E27FC236}">
                <a16:creationId xmlns:a16="http://schemas.microsoft.com/office/drawing/2014/main" id="{89F18829-4A0A-F729-0D09-93AB841A9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942" y="2410169"/>
            <a:ext cx="7968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(2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</p:txBody>
      </p:sp>
      <p:sp>
        <p:nvSpPr>
          <p:cNvPr id="14" name="Text Box 25">
            <a:extLst>
              <a:ext uri="{FF2B5EF4-FFF2-40B4-BE49-F238E27FC236}">
                <a16:creationId xmlns:a16="http://schemas.microsoft.com/office/drawing/2014/main" id="{ADB21138-01A5-B076-8B07-FD1A4D318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2513" y="2405510"/>
            <a:ext cx="6730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(3)</a:t>
            </a:r>
          </a:p>
        </p:txBody>
      </p:sp>
      <p:sp>
        <p:nvSpPr>
          <p:cNvPr id="15" name="Text Box 25">
            <a:extLst>
              <a:ext uri="{FF2B5EF4-FFF2-40B4-BE49-F238E27FC236}">
                <a16:creationId xmlns:a16="http://schemas.microsoft.com/office/drawing/2014/main" id="{AF6F334A-70A2-15F9-E0F0-9802A806F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9513" y="2438408"/>
            <a:ext cx="6731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(3)</a:t>
            </a:r>
          </a:p>
        </p:txBody>
      </p:sp>
      <p:sp>
        <p:nvSpPr>
          <p:cNvPr id="16" name="Text Box 25">
            <a:extLst>
              <a:ext uri="{FF2B5EF4-FFF2-40B4-BE49-F238E27FC236}">
                <a16:creationId xmlns:a16="http://schemas.microsoft.com/office/drawing/2014/main" id="{24B3F2DA-3753-79E8-B92A-9A6A0549C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4508" y="2450672"/>
            <a:ext cx="7990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(2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</p:txBody>
      </p:sp>
      <p:sp>
        <p:nvSpPr>
          <p:cNvPr id="17" name="Text Box 25">
            <a:extLst>
              <a:ext uri="{FF2B5EF4-FFF2-40B4-BE49-F238E27FC236}">
                <a16:creationId xmlns:a16="http://schemas.microsoft.com/office/drawing/2014/main" id="{D8C5CD4E-3E3D-2613-9236-D6EFBC31C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6740" y="2395797"/>
            <a:ext cx="6730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(1)</a:t>
            </a:r>
          </a:p>
        </p:txBody>
      </p:sp>
      <p:sp>
        <p:nvSpPr>
          <p:cNvPr id="19" name="Text Box 27">
            <a:extLst>
              <a:ext uri="{FF2B5EF4-FFF2-40B4-BE49-F238E27FC236}">
                <a16:creationId xmlns:a16="http://schemas.microsoft.com/office/drawing/2014/main" id="{A7038E10-EEFF-0F94-EE73-DFC7DA295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9686" y="2482998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Text Box 27">
            <a:extLst>
              <a:ext uri="{FF2B5EF4-FFF2-40B4-BE49-F238E27FC236}">
                <a16:creationId xmlns:a16="http://schemas.microsoft.com/office/drawing/2014/main" id="{2786DE89-F640-B451-3141-9F83FC288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6094" y="2426144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Text Box 27">
            <a:extLst>
              <a:ext uri="{FF2B5EF4-FFF2-40B4-BE49-F238E27FC236}">
                <a16:creationId xmlns:a16="http://schemas.microsoft.com/office/drawing/2014/main" id="{B0C6A693-9F02-ED80-AB70-FCF599B17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7489" y="2450672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" name="Text Box 25">
            <a:extLst>
              <a:ext uri="{FF2B5EF4-FFF2-40B4-BE49-F238E27FC236}">
                <a16:creationId xmlns:a16="http://schemas.microsoft.com/office/drawing/2014/main" id="{201B962D-3549-C8BB-042B-B23592195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8583" y="3097276"/>
            <a:ext cx="4067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</a:p>
        </p:txBody>
      </p:sp>
      <p:sp>
        <p:nvSpPr>
          <p:cNvPr id="24" name="Text Box 25">
            <a:extLst>
              <a:ext uri="{FF2B5EF4-FFF2-40B4-BE49-F238E27FC236}">
                <a16:creationId xmlns:a16="http://schemas.microsoft.com/office/drawing/2014/main" id="{2604B6FD-CA06-B414-8B1D-8AACCB104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8494" y="3100953"/>
            <a:ext cx="4853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</a:p>
        </p:txBody>
      </p:sp>
      <p:sp>
        <p:nvSpPr>
          <p:cNvPr id="25" name="Text Box 25">
            <a:extLst>
              <a:ext uri="{FF2B5EF4-FFF2-40B4-BE49-F238E27FC236}">
                <a16:creationId xmlns:a16="http://schemas.microsoft.com/office/drawing/2014/main" id="{B8397773-62A9-A6C4-5681-498922A66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1882" y="3088096"/>
            <a:ext cx="7830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(2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B31A424F-438E-9132-54A9-4498EFAF5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0489" y="3130712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7" name="Text Box 27">
            <a:extLst>
              <a:ext uri="{FF2B5EF4-FFF2-40B4-BE49-F238E27FC236}">
                <a16:creationId xmlns:a16="http://schemas.microsoft.com/office/drawing/2014/main" id="{2E048553-96DD-ABFE-E1D1-D89F2B4F3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1868" y="3084978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Text Box 25">
            <a:extLst>
              <a:ext uri="{FF2B5EF4-FFF2-40B4-BE49-F238E27FC236}">
                <a16:creationId xmlns:a16="http://schemas.microsoft.com/office/drawing/2014/main" id="{2922FE85-9B80-9906-2FB1-BA3A6559E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9170" y="3672297"/>
            <a:ext cx="9555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kumimoji="0" lang="en-GB" altLang="en-US" sz="2400" b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</p:txBody>
      </p:sp>
      <p:sp>
        <p:nvSpPr>
          <p:cNvPr id="29" name="Text Box 25">
            <a:extLst>
              <a:ext uri="{FF2B5EF4-FFF2-40B4-BE49-F238E27FC236}">
                <a16:creationId xmlns:a16="http://schemas.microsoft.com/office/drawing/2014/main" id="{F54EBD90-AA06-39E3-9468-3E503FEE1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6285" y="3672296"/>
            <a:ext cx="6948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</a:p>
        </p:txBody>
      </p:sp>
      <p:sp>
        <p:nvSpPr>
          <p:cNvPr id="30" name="Text Box 25">
            <a:extLst>
              <a:ext uri="{FF2B5EF4-FFF2-40B4-BE49-F238E27FC236}">
                <a16:creationId xmlns:a16="http://schemas.microsoft.com/office/drawing/2014/main" id="{5FA090F5-8A15-24E4-05A2-3D430E4BD3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8494" y="3675973"/>
            <a:ext cx="4853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</a:p>
        </p:txBody>
      </p:sp>
      <p:sp>
        <p:nvSpPr>
          <p:cNvPr id="31" name="Text Box 25">
            <a:extLst>
              <a:ext uri="{FF2B5EF4-FFF2-40B4-BE49-F238E27FC236}">
                <a16:creationId xmlns:a16="http://schemas.microsoft.com/office/drawing/2014/main" id="{74BF2D9E-7F65-2D71-5792-103D5D27E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8644" y="3663116"/>
            <a:ext cx="7830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(2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</p:txBody>
      </p:sp>
      <p:sp>
        <p:nvSpPr>
          <p:cNvPr id="231424" name="Text Box 27">
            <a:extLst>
              <a:ext uri="{FF2B5EF4-FFF2-40B4-BE49-F238E27FC236}">
                <a16:creationId xmlns:a16="http://schemas.microsoft.com/office/drawing/2014/main" id="{38419027-9762-D106-F4FA-C04579FEC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3343" y="3705732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25" name="Text Box 27">
            <a:extLst>
              <a:ext uri="{FF2B5EF4-FFF2-40B4-BE49-F238E27FC236}">
                <a16:creationId xmlns:a16="http://schemas.microsoft.com/office/drawing/2014/main" id="{460F07B7-3E41-C4B2-74DA-B30C458F6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1868" y="3659998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26" name="Text Box 25">
            <a:extLst>
              <a:ext uri="{FF2B5EF4-FFF2-40B4-BE49-F238E27FC236}">
                <a16:creationId xmlns:a16="http://schemas.microsoft.com/office/drawing/2014/main" id="{4039EA9A-1E1B-F99C-A5A0-6E0AC31C7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9170" y="4233875"/>
            <a:ext cx="5974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kumimoji="0" lang="en-GB" altLang="en-US" sz="2400" b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</p:txBody>
      </p:sp>
      <p:sp>
        <p:nvSpPr>
          <p:cNvPr id="231428" name="Text Box 25">
            <a:extLst>
              <a:ext uri="{FF2B5EF4-FFF2-40B4-BE49-F238E27FC236}">
                <a16:creationId xmlns:a16="http://schemas.microsoft.com/office/drawing/2014/main" id="{3D8D0F4A-DDFC-4CD7-DD36-0F6D2DE3D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105" y="4236607"/>
            <a:ext cx="4853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</a:p>
        </p:txBody>
      </p:sp>
      <p:sp>
        <p:nvSpPr>
          <p:cNvPr id="231429" name="Text Box 25">
            <a:extLst>
              <a:ext uri="{FF2B5EF4-FFF2-40B4-BE49-F238E27FC236}">
                <a16:creationId xmlns:a16="http://schemas.microsoft.com/office/drawing/2014/main" id="{0005EFA2-3C2E-B2C2-1FCE-314898FAA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3407" y="4237551"/>
            <a:ext cx="7830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kumimoji="0" lang="en-GB" altLang="en-US" sz="2400" b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 + x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31430" name="Text Box 27">
            <a:extLst>
              <a:ext uri="{FF2B5EF4-FFF2-40B4-BE49-F238E27FC236}">
                <a16:creationId xmlns:a16="http://schemas.microsoft.com/office/drawing/2014/main" id="{B7E65020-282D-1C1D-D492-25ADB4FC6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3343" y="4267310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31" name="Text Box 27">
            <a:extLst>
              <a:ext uri="{FF2B5EF4-FFF2-40B4-BE49-F238E27FC236}">
                <a16:creationId xmlns:a16="http://schemas.microsoft.com/office/drawing/2014/main" id="{DC0D6068-CE0D-B4A6-8AAB-A1F6524F6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479" y="4220632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32" name="Text Box 27">
            <a:extLst>
              <a:ext uri="{FF2B5EF4-FFF2-40B4-BE49-F238E27FC236}">
                <a16:creationId xmlns:a16="http://schemas.microsoft.com/office/drawing/2014/main" id="{16D20A94-4FF0-C988-FD09-BFDE0550C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8244" y="2468129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33" name="Text Box 27">
            <a:extLst>
              <a:ext uri="{FF2B5EF4-FFF2-40B4-BE49-F238E27FC236}">
                <a16:creationId xmlns:a16="http://schemas.microsoft.com/office/drawing/2014/main" id="{E04F9BA8-653C-4ACD-83CD-623A420A76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449" y="3123581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34" name="Text Box 27">
            <a:extLst>
              <a:ext uri="{FF2B5EF4-FFF2-40B4-BE49-F238E27FC236}">
                <a16:creationId xmlns:a16="http://schemas.microsoft.com/office/drawing/2014/main" id="{7F2F2BB3-5770-D51F-E95B-5CB5FEBED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6458" y="3705195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35" name="Text Box 27">
            <a:extLst>
              <a:ext uri="{FF2B5EF4-FFF2-40B4-BE49-F238E27FC236}">
                <a16:creationId xmlns:a16="http://schemas.microsoft.com/office/drawing/2014/main" id="{77CF22D5-5D27-3571-DFC1-399C03BE8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9180" y="4270483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36" name="Text Box 25">
            <a:extLst>
              <a:ext uri="{FF2B5EF4-FFF2-40B4-BE49-F238E27FC236}">
                <a16:creationId xmlns:a16="http://schemas.microsoft.com/office/drawing/2014/main" id="{85467A12-D62A-5753-D331-2FEAC4347F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934" y="1132173"/>
            <a:ext cx="31877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(2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 + 3)(2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 + 1)</a:t>
            </a:r>
          </a:p>
        </p:txBody>
      </p:sp>
      <p:sp>
        <p:nvSpPr>
          <p:cNvPr id="231437" name="Text Box 25">
            <a:extLst>
              <a:ext uri="{FF2B5EF4-FFF2-40B4-BE49-F238E27FC236}">
                <a16:creationId xmlns:a16="http://schemas.microsoft.com/office/drawing/2014/main" id="{F74FBC0B-67AC-62F3-6546-DE9F8BC9B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4380" y="2423484"/>
            <a:ext cx="7830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(2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75036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231424" grpId="0"/>
      <p:bldP spid="231425" grpId="0"/>
      <p:bldP spid="231426" grpId="0"/>
      <p:bldP spid="231428" grpId="0"/>
      <p:bldP spid="231429" grpId="0"/>
      <p:bldP spid="231430" grpId="0"/>
      <p:bldP spid="231431" grpId="0"/>
      <p:bldP spid="231432" grpId="0"/>
      <p:bldP spid="231433" grpId="0"/>
      <p:bldP spid="231434" grpId="0"/>
      <p:bldP spid="231435" grpId="0"/>
      <p:bldP spid="2314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622263" y="1074213"/>
            <a:ext cx="31877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Expand and simplify:</a:t>
            </a:r>
          </a:p>
        </p:txBody>
      </p:sp>
      <p:sp>
        <p:nvSpPr>
          <p:cNvPr id="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6213"/>
            <a:ext cx="7772400" cy="598487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Expanding brackets</a:t>
            </a:r>
          </a:p>
        </p:txBody>
      </p:sp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479CB7C3-ACBC-4A4F-A44D-9A8ABD9DED7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733BFB87-B76B-4F91-9E78-163168EB232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Box 25">
            <a:extLst>
              <a:ext uri="{FF2B5EF4-FFF2-40B4-BE49-F238E27FC236}">
                <a16:creationId xmlns:a16="http://schemas.microsoft.com/office/drawing/2014/main" id="{E63FEACF-DF25-E16D-B584-1E2CFCB83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771171"/>
            <a:ext cx="31877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(7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 + 7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–x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</a:p>
        </p:txBody>
      </p:sp>
      <p:sp>
        <p:nvSpPr>
          <p:cNvPr id="6" name="Text Box 25">
            <a:extLst>
              <a:ext uri="{FF2B5EF4-FFF2-40B4-BE49-F238E27FC236}">
                <a16:creationId xmlns:a16="http://schemas.microsoft.com/office/drawing/2014/main" id="{2FE13CBA-8597-811D-6714-18B0439C9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9171" y="3097277"/>
            <a:ext cx="6252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kumimoji="0" lang="en-GB" altLang="en-US" sz="2400" b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</p:txBody>
      </p:sp>
      <p:sp>
        <p:nvSpPr>
          <p:cNvPr id="7" name="Text Box 25">
            <a:extLst>
              <a:ext uri="{FF2B5EF4-FFF2-40B4-BE49-F238E27FC236}">
                <a16:creationId xmlns:a16="http://schemas.microsoft.com/office/drawing/2014/main" id="{982CD8F2-05D5-0CCD-9A71-0273CF5E3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438408"/>
            <a:ext cx="8273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(7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</a:p>
        </p:txBody>
      </p:sp>
      <p:sp>
        <p:nvSpPr>
          <p:cNvPr id="8" name="Text Box 42">
            <a:extLst>
              <a:ext uri="{FF2B5EF4-FFF2-40B4-BE49-F238E27FC236}">
                <a16:creationId xmlns:a16="http://schemas.microsoft.com/office/drawing/2014/main" id="{6C6F1143-F0F9-1F2F-6C11-50B6CC290C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9808" y="1771171"/>
            <a:ext cx="30226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Expanding the </a:t>
            </a:r>
            <a:r>
              <a:rPr lang="en-GB" altLang="en-US" sz="1800" dirty="0">
                <a:solidFill>
                  <a:srgbClr val="FF6600"/>
                </a:solidFill>
                <a:latin typeface="Comic Sans MS"/>
              </a:rPr>
              <a:t>b</a:t>
            </a: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rackets</a:t>
            </a:r>
            <a:endParaRPr kumimoji="0" lang="en-GB" altLang="en-US" sz="18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Text Box 25">
            <a:extLst>
              <a:ext uri="{FF2B5EF4-FFF2-40B4-BE49-F238E27FC236}">
                <a16:creationId xmlns:a16="http://schemas.microsoft.com/office/drawing/2014/main" id="{2EB938A5-38CF-2C51-D8AB-7B4AA784D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1286" y="2410169"/>
            <a:ext cx="4067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</a:p>
        </p:txBody>
      </p:sp>
      <p:sp>
        <p:nvSpPr>
          <p:cNvPr id="10" name="Text Box 25">
            <a:extLst>
              <a:ext uri="{FF2B5EF4-FFF2-40B4-BE49-F238E27FC236}">
                <a16:creationId xmlns:a16="http://schemas.microsoft.com/office/drawing/2014/main" id="{89F18829-4A0A-F729-0D09-93AB841A9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2690" y="2386127"/>
            <a:ext cx="7968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(7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</p:txBody>
      </p:sp>
      <p:sp>
        <p:nvSpPr>
          <p:cNvPr id="16" name="Text Box 25">
            <a:extLst>
              <a:ext uri="{FF2B5EF4-FFF2-40B4-BE49-F238E27FC236}">
                <a16:creationId xmlns:a16="http://schemas.microsoft.com/office/drawing/2014/main" id="{24B3F2DA-3753-79E8-B92A-9A6A0549C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5706" y="2426144"/>
            <a:ext cx="9918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(7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–x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</a:p>
        </p:txBody>
      </p:sp>
      <p:sp>
        <p:nvSpPr>
          <p:cNvPr id="19" name="Text Box 27">
            <a:extLst>
              <a:ext uri="{FF2B5EF4-FFF2-40B4-BE49-F238E27FC236}">
                <a16:creationId xmlns:a16="http://schemas.microsoft.com/office/drawing/2014/main" id="{A7038E10-EEFF-0F94-EE73-DFC7DA295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8068" y="2447588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Text Box 27">
            <a:extLst>
              <a:ext uri="{FF2B5EF4-FFF2-40B4-BE49-F238E27FC236}">
                <a16:creationId xmlns:a16="http://schemas.microsoft.com/office/drawing/2014/main" id="{2786DE89-F640-B451-3141-9F83FC288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6094" y="2426144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" name="Text Box 25">
            <a:extLst>
              <a:ext uri="{FF2B5EF4-FFF2-40B4-BE49-F238E27FC236}">
                <a16:creationId xmlns:a16="http://schemas.microsoft.com/office/drawing/2014/main" id="{201B962D-3549-C8BB-042B-B23592195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8583" y="3097276"/>
            <a:ext cx="4067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</a:p>
        </p:txBody>
      </p:sp>
      <p:sp>
        <p:nvSpPr>
          <p:cNvPr id="24" name="Text Box 25">
            <a:extLst>
              <a:ext uri="{FF2B5EF4-FFF2-40B4-BE49-F238E27FC236}">
                <a16:creationId xmlns:a16="http://schemas.microsoft.com/office/drawing/2014/main" id="{2604B6FD-CA06-B414-8B1D-8AACCB104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8494" y="3100953"/>
            <a:ext cx="711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kumimoji="0" lang="en-GB" altLang="en-US" sz="2400" b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–2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5" name="Text Box 25">
            <a:extLst>
              <a:ext uri="{FF2B5EF4-FFF2-40B4-BE49-F238E27FC236}">
                <a16:creationId xmlns:a16="http://schemas.microsoft.com/office/drawing/2014/main" id="{B8397773-62A9-A6C4-5681-498922A66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1882" y="3088096"/>
            <a:ext cx="7830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(7</a:t>
            </a:r>
            <a:r>
              <a:rPr kumimoji="0" lang="en-GB" altLang="en-US" sz="2400" b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0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B31A424F-438E-9132-54A9-4498EFAF5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0489" y="3130712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7" name="Text Box 27">
            <a:extLst>
              <a:ext uri="{FF2B5EF4-FFF2-40B4-BE49-F238E27FC236}">
                <a16:creationId xmlns:a16="http://schemas.microsoft.com/office/drawing/2014/main" id="{2E048553-96DD-ABFE-E1D1-D89F2B4F3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1868" y="3084978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Text Box 25">
            <a:extLst>
              <a:ext uri="{FF2B5EF4-FFF2-40B4-BE49-F238E27FC236}">
                <a16:creationId xmlns:a16="http://schemas.microsoft.com/office/drawing/2014/main" id="{2922FE85-9B80-9906-2FB1-BA3A6559E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9170" y="3672297"/>
            <a:ext cx="5728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kumimoji="0" lang="en-GB" altLang="en-US" sz="2400" b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</p:txBody>
      </p:sp>
      <p:sp>
        <p:nvSpPr>
          <p:cNvPr id="29" name="Text Box 25">
            <a:extLst>
              <a:ext uri="{FF2B5EF4-FFF2-40B4-BE49-F238E27FC236}">
                <a16:creationId xmlns:a16="http://schemas.microsoft.com/office/drawing/2014/main" id="{F54EBD90-AA06-39E3-9468-3E503FEE1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6285" y="3672296"/>
            <a:ext cx="4555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0" name="Text Box 25">
            <a:extLst>
              <a:ext uri="{FF2B5EF4-FFF2-40B4-BE49-F238E27FC236}">
                <a16:creationId xmlns:a16="http://schemas.microsoft.com/office/drawing/2014/main" id="{5FA090F5-8A15-24E4-05A2-3D430E4BD3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8041" y="3699184"/>
            <a:ext cx="711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kumimoji="0" lang="en-GB" altLang="en-US" sz="2400" b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–2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31424" name="Text Box 27">
            <a:extLst>
              <a:ext uri="{FF2B5EF4-FFF2-40B4-BE49-F238E27FC236}">
                <a16:creationId xmlns:a16="http://schemas.microsoft.com/office/drawing/2014/main" id="{38419027-9762-D106-F4FA-C04579FEC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3343" y="3705732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25" name="Text Box 27">
            <a:extLst>
              <a:ext uri="{FF2B5EF4-FFF2-40B4-BE49-F238E27FC236}">
                <a16:creationId xmlns:a16="http://schemas.microsoft.com/office/drawing/2014/main" id="{460F07B7-3E41-C4B2-74DA-B30C458F6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1415" y="3683209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26" name="Text Box 25">
            <a:extLst>
              <a:ext uri="{FF2B5EF4-FFF2-40B4-BE49-F238E27FC236}">
                <a16:creationId xmlns:a16="http://schemas.microsoft.com/office/drawing/2014/main" id="{4039EA9A-1E1B-F99C-A5A0-6E0AC31C7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9170" y="4372420"/>
            <a:ext cx="6252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7</a:t>
            </a:r>
            <a:r>
              <a:rPr kumimoji="0" lang="en-GB" altLang="en-US" sz="2400" b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1428" name="Text Box 25">
                <a:extLst>
                  <a:ext uri="{FF2B5EF4-FFF2-40B4-BE49-F238E27FC236}">
                    <a16:creationId xmlns:a16="http://schemas.microsoft.com/office/drawing/2014/main" id="{3D8D0F4A-DDFC-4CD7-DD36-0F6D2DE3D7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39631" y="4176824"/>
                <a:ext cx="485390" cy="8073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altLang="en-US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0" lang="en-US" altLang="en-US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kumimoji="0" lang="en-GB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e>
                            <m:sup>
                              <m: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kumimoji="0" lang="en-US" altLang="en-US" sz="24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31428" name="Text Box 25">
                <a:extLst>
                  <a:ext uri="{FF2B5EF4-FFF2-40B4-BE49-F238E27FC236}">
                    <a16:creationId xmlns:a16="http://schemas.microsoft.com/office/drawing/2014/main" id="{3D8D0F4A-DDFC-4CD7-DD36-0F6D2DE3D7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39631" y="4176824"/>
                <a:ext cx="485390" cy="807337"/>
              </a:xfrm>
              <a:prstGeom prst="rect">
                <a:avLst/>
              </a:prstGeom>
              <a:blipFill>
                <a:blip r:embed="rId4"/>
                <a:stretch>
                  <a:fillRect r="-1125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1429" name="Text Box 25">
            <a:extLst>
              <a:ext uri="{FF2B5EF4-FFF2-40B4-BE49-F238E27FC236}">
                <a16:creationId xmlns:a16="http://schemas.microsoft.com/office/drawing/2014/main" id="{0005EFA2-3C2E-B2C2-1FCE-314898FAA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3407" y="4376096"/>
            <a:ext cx="3869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</a:p>
        </p:txBody>
      </p:sp>
      <p:sp>
        <p:nvSpPr>
          <p:cNvPr id="231430" name="Text Box 27">
            <a:extLst>
              <a:ext uri="{FF2B5EF4-FFF2-40B4-BE49-F238E27FC236}">
                <a16:creationId xmlns:a16="http://schemas.microsoft.com/office/drawing/2014/main" id="{B7E65020-282D-1C1D-D492-25ADB4FC6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3343" y="4405855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31" name="Text Box 27">
            <a:extLst>
              <a:ext uri="{FF2B5EF4-FFF2-40B4-BE49-F238E27FC236}">
                <a16:creationId xmlns:a16="http://schemas.microsoft.com/office/drawing/2014/main" id="{DC0D6068-CE0D-B4A6-8AAB-A1F6524F6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279" y="4405855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32" name="Text Box 27">
            <a:extLst>
              <a:ext uri="{FF2B5EF4-FFF2-40B4-BE49-F238E27FC236}">
                <a16:creationId xmlns:a16="http://schemas.microsoft.com/office/drawing/2014/main" id="{16D20A94-4FF0-C988-FD09-BFDE0550C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8244" y="2468129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33" name="Text Box 27">
            <a:extLst>
              <a:ext uri="{FF2B5EF4-FFF2-40B4-BE49-F238E27FC236}">
                <a16:creationId xmlns:a16="http://schemas.microsoft.com/office/drawing/2014/main" id="{E04F9BA8-653C-4ACD-83CD-623A420A76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449" y="3123581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34" name="Text Box 27">
            <a:extLst>
              <a:ext uri="{FF2B5EF4-FFF2-40B4-BE49-F238E27FC236}">
                <a16:creationId xmlns:a16="http://schemas.microsoft.com/office/drawing/2014/main" id="{7F2F2BB3-5770-D51F-E95B-5CB5FEBED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6458" y="3705195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35" name="Text Box 27">
            <a:extLst>
              <a:ext uri="{FF2B5EF4-FFF2-40B4-BE49-F238E27FC236}">
                <a16:creationId xmlns:a16="http://schemas.microsoft.com/office/drawing/2014/main" id="{77CF22D5-5D27-3571-DFC1-399C03BE8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9180" y="4409028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Text Box 25">
            <a:extLst>
              <a:ext uri="{FF2B5EF4-FFF2-40B4-BE49-F238E27FC236}">
                <a16:creationId xmlns:a16="http://schemas.microsoft.com/office/drawing/2014/main" id="{4C8ED499-DEAA-63C7-4222-2CADF0A75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0619" y="2413731"/>
            <a:ext cx="8843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(7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–x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</p:txBody>
      </p:sp>
      <p:sp>
        <p:nvSpPr>
          <p:cNvPr id="3" name="Text Box 25">
            <a:extLst>
              <a:ext uri="{FF2B5EF4-FFF2-40B4-BE49-F238E27FC236}">
                <a16:creationId xmlns:a16="http://schemas.microsoft.com/office/drawing/2014/main" id="{378A7AFB-38B3-9247-B392-05C488491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0705" y="1083497"/>
            <a:ext cx="31877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(7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 + 7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–x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72043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6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231424" grpId="0"/>
      <p:bldP spid="231425" grpId="0"/>
      <p:bldP spid="231426" grpId="0"/>
      <p:bldP spid="231428" grpId="0"/>
      <p:bldP spid="231429" grpId="0"/>
      <p:bldP spid="231430" grpId="0"/>
      <p:bldP spid="231431" grpId="0"/>
      <p:bldP spid="231432" grpId="0"/>
      <p:bldP spid="231433" grpId="0"/>
      <p:bldP spid="231434" grpId="0"/>
      <p:bldP spid="231435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338270" y="648380"/>
            <a:ext cx="21450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Example.</a:t>
            </a:r>
          </a:p>
        </p:txBody>
      </p:sp>
      <p:sp>
        <p:nvSpPr>
          <p:cNvPr id="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90500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r>
              <a:rPr lang="en-GB" altLang="en-US" sz="3200" b="1" dirty="0">
                <a:solidFill>
                  <a:srgbClr val="5B0091"/>
                </a:solidFill>
              </a:rPr>
              <a:t>Factorise</a:t>
            </a:r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12F29F5B-EC5E-4397-B553-3825A2087F0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D3304124-5428-43F7-9AAD-072058BBF89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25">
            <a:extLst>
              <a:ext uri="{FF2B5EF4-FFF2-40B4-BE49-F238E27FC236}">
                <a16:creationId xmlns:a16="http://schemas.microsoft.com/office/drawing/2014/main" id="{32D89A33-A4A6-893E-FD7E-CD3CFF6A3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263" y="1074213"/>
            <a:ext cx="31877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Factorise:</a:t>
            </a:r>
          </a:p>
        </p:txBody>
      </p:sp>
      <p:sp>
        <p:nvSpPr>
          <p:cNvPr id="4" name="Text Box 25">
            <a:extLst>
              <a:ext uri="{FF2B5EF4-FFF2-40B4-BE49-F238E27FC236}">
                <a16:creationId xmlns:a16="http://schemas.microsoft.com/office/drawing/2014/main" id="{B3A296A7-5ADB-141F-A839-DF0E69487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771171"/>
            <a:ext cx="31877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GB" altLang="en-US" i="1" baseline="30000" dirty="0">
                <a:solidFill>
                  <a:prstClr val="black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x + </a:t>
            </a:r>
            <a:r>
              <a:rPr lang="en-GB" altLang="en-US" baseline="30000" dirty="0">
                <a:solidFill>
                  <a:prstClr val="black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+ 2</a:t>
            </a:r>
            <a:r>
              <a:rPr lang="en-GB" altLang="en-US" i="1" baseline="30000" dirty="0">
                <a:solidFill>
                  <a:prstClr val="black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endParaRPr lang="en-GB" altLang="en-US" baseline="30000" dirty="0">
              <a:solidFill>
                <a:prstClr val="black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Text Box 25">
            <a:extLst>
              <a:ext uri="{FF2B5EF4-FFF2-40B4-BE49-F238E27FC236}">
                <a16:creationId xmlns:a16="http://schemas.microsoft.com/office/drawing/2014/main" id="{39F1340A-5EC7-7583-2F6D-D2D53A846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9171" y="3097277"/>
            <a:ext cx="6252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</p:txBody>
      </p:sp>
      <p:sp>
        <p:nvSpPr>
          <p:cNvPr id="6" name="Text Box 25">
            <a:extLst>
              <a:ext uri="{FF2B5EF4-FFF2-40B4-BE49-F238E27FC236}">
                <a16:creationId xmlns:a16="http://schemas.microsoft.com/office/drawing/2014/main" id="{92039200-C10A-1A26-410F-E88DB0CAF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438408"/>
            <a:ext cx="7532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(2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Text Box 42">
            <a:extLst>
              <a:ext uri="{FF2B5EF4-FFF2-40B4-BE49-F238E27FC236}">
                <a16:creationId xmlns:a16="http://schemas.microsoft.com/office/drawing/2014/main" id="{EF3A5BF2-212B-FF10-F803-DEA90E4AD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9808" y="1771171"/>
            <a:ext cx="30226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Rewriting using the Laws of indices</a:t>
            </a:r>
            <a:endParaRPr kumimoji="0" lang="en-GB" altLang="en-US" sz="18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Text Box 25">
            <a:extLst>
              <a:ext uri="{FF2B5EF4-FFF2-40B4-BE49-F238E27FC236}">
                <a16:creationId xmlns:a16="http://schemas.microsoft.com/office/drawing/2014/main" id="{63C9762E-A0D8-1675-9821-6A9B76D70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9830" y="2442327"/>
            <a:ext cx="7968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(2)</a:t>
            </a:r>
            <a:r>
              <a:rPr lang="en-GB" altLang="en-US" baseline="300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1" name="Text Box 27">
            <a:extLst>
              <a:ext uri="{FF2B5EF4-FFF2-40B4-BE49-F238E27FC236}">
                <a16:creationId xmlns:a16="http://schemas.microsoft.com/office/drawing/2014/main" id="{16733164-E4D1-6C8C-A311-EE681227E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4083" y="2446917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4" name="Text Box 25">
            <a:extLst>
              <a:ext uri="{FF2B5EF4-FFF2-40B4-BE49-F238E27FC236}">
                <a16:creationId xmlns:a16="http://schemas.microsoft.com/office/drawing/2014/main" id="{F92FBE9E-BEBE-05E0-8459-0AD204EAFD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4555" y="3086587"/>
            <a:ext cx="711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1)</a:t>
            </a:r>
          </a:p>
        </p:txBody>
      </p:sp>
      <p:sp>
        <p:nvSpPr>
          <p:cNvPr id="15" name="Text Box 25">
            <a:extLst>
              <a:ext uri="{FF2B5EF4-FFF2-40B4-BE49-F238E27FC236}">
                <a16:creationId xmlns:a16="http://schemas.microsoft.com/office/drawing/2014/main" id="{03575DC4-E626-0C8F-8027-0161A55FE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5274" y="3100889"/>
            <a:ext cx="7830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(2</a:t>
            </a:r>
            <a:r>
              <a:rPr kumimoji="0" lang="en-GB" altLang="en-US" sz="2400" b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7" name="Text Box 27">
            <a:extLst>
              <a:ext uri="{FF2B5EF4-FFF2-40B4-BE49-F238E27FC236}">
                <a16:creationId xmlns:a16="http://schemas.microsoft.com/office/drawing/2014/main" id="{3D8CC470-017B-7250-0275-C9315D248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929" y="3070612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" name="Text Box 25">
            <a:extLst>
              <a:ext uri="{FF2B5EF4-FFF2-40B4-BE49-F238E27FC236}">
                <a16:creationId xmlns:a16="http://schemas.microsoft.com/office/drawing/2014/main" id="{6A515C1C-BC91-E8AF-8100-54ECA605D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9170" y="3672297"/>
            <a:ext cx="5728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</p:txBody>
      </p:sp>
      <p:sp>
        <p:nvSpPr>
          <p:cNvPr id="19" name="Text Box 25">
            <a:extLst>
              <a:ext uri="{FF2B5EF4-FFF2-40B4-BE49-F238E27FC236}">
                <a16:creationId xmlns:a16="http://schemas.microsoft.com/office/drawing/2014/main" id="{FD2B92F7-9EB7-F5DB-B7A4-34536F2F6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9830" y="3672296"/>
            <a:ext cx="12977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(8 + 1)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8D7C4438-CE74-DFD7-43D6-7DA73F33A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9170" y="4372420"/>
            <a:ext cx="1014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9(2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</p:txBody>
      </p:sp>
      <p:sp>
        <p:nvSpPr>
          <p:cNvPr id="231424" name="Text Box 27">
            <a:extLst>
              <a:ext uri="{FF2B5EF4-FFF2-40B4-BE49-F238E27FC236}">
                <a16:creationId xmlns:a16="http://schemas.microsoft.com/office/drawing/2014/main" id="{1BB54518-B8F0-0D5B-A986-191291D75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8244" y="2468129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25" name="Text Box 27">
            <a:extLst>
              <a:ext uri="{FF2B5EF4-FFF2-40B4-BE49-F238E27FC236}">
                <a16:creationId xmlns:a16="http://schemas.microsoft.com/office/drawing/2014/main" id="{35E330C5-C9A2-CD50-AA30-61078F5237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449" y="3123581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26" name="Text Box 27">
            <a:extLst>
              <a:ext uri="{FF2B5EF4-FFF2-40B4-BE49-F238E27FC236}">
                <a16:creationId xmlns:a16="http://schemas.microsoft.com/office/drawing/2014/main" id="{C999B545-A67D-C945-17CF-D20428BC0D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6458" y="3705195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27" name="Text Box 27">
            <a:extLst>
              <a:ext uri="{FF2B5EF4-FFF2-40B4-BE49-F238E27FC236}">
                <a16:creationId xmlns:a16="http://schemas.microsoft.com/office/drawing/2014/main" id="{812A17C6-405F-88AB-9F4E-A334491EC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9180" y="4409028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28" name="Text Box 25">
            <a:extLst>
              <a:ext uri="{FF2B5EF4-FFF2-40B4-BE49-F238E27FC236}">
                <a16:creationId xmlns:a16="http://schemas.microsoft.com/office/drawing/2014/main" id="{A52B1645-C3AB-4CD6-AADD-D7E8CAD5F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1873" y="2455330"/>
            <a:ext cx="8843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(2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</p:txBody>
      </p:sp>
      <p:sp>
        <p:nvSpPr>
          <p:cNvPr id="231429" name="Text Box 25">
            <a:extLst>
              <a:ext uri="{FF2B5EF4-FFF2-40B4-BE49-F238E27FC236}">
                <a16:creationId xmlns:a16="http://schemas.microsoft.com/office/drawing/2014/main" id="{DEA2EA36-227A-36AF-8776-EBFECD157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9384" y="1054978"/>
            <a:ext cx="31877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 + </a:t>
            </a:r>
            <a:r>
              <a:rPr kumimoji="0" lang="en-GB" altLang="en-US" sz="2400" b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 + 2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31430" name="Text Box 42">
            <a:extLst>
              <a:ext uri="{FF2B5EF4-FFF2-40B4-BE49-F238E27FC236}">
                <a16:creationId xmlns:a16="http://schemas.microsoft.com/office/drawing/2014/main" id="{A121376B-F2E5-6104-6259-8A8C208D8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9808" y="2593829"/>
            <a:ext cx="30226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Removing the common factor</a:t>
            </a:r>
            <a:endParaRPr kumimoji="0" lang="en-GB" altLang="en-US" sz="18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923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1" grpId="0"/>
      <p:bldP spid="14" grpId="0"/>
      <p:bldP spid="15" grpId="0"/>
      <p:bldP spid="17" grpId="0"/>
      <p:bldP spid="18" grpId="0"/>
      <p:bldP spid="19" grpId="0"/>
      <p:bldP spid="27" grpId="0"/>
      <p:bldP spid="231424" grpId="0"/>
      <p:bldP spid="231425" grpId="0"/>
      <p:bldP spid="231426" grpId="0"/>
      <p:bldP spid="231427" grpId="0"/>
      <p:bldP spid="231428" grpId="0"/>
      <p:bldP spid="2314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338270" y="648380"/>
            <a:ext cx="21450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Example.</a:t>
            </a:r>
          </a:p>
        </p:txBody>
      </p:sp>
      <p:sp>
        <p:nvSpPr>
          <p:cNvPr id="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90500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r>
              <a:rPr lang="en-GB" altLang="en-US" sz="3200" b="1" dirty="0">
                <a:solidFill>
                  <a:srgbClr val="5B0091"/>
                </a:solidFill>
              </a:rPr>
              <a:t>Factorise</a:t>
            </a:r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12F29F5B-EC5E-4397-B553-3825A2087F0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D3304124-5428-43F7-9AAD-072058BBF89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25">
            <a:extLst>
              <a:ext uri="{FF2B5EF4-FFF2-40B4-BE49-F238E27FC236}">
                <a16:creationId xmlns:a16="http://schemas.microsoft.com/office/drawing/2014/main" id="{32D89A33-A4A6-893E-FD7E-CD3CFF6A3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263" y="1074213"/>
            <a:ext cx="31877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Factorise:</a:t>
            </a:r>
          </a:p>
        </p:txBody>
      </p:sp>
      <p:sp>
        <p:nvSpPr>
          <p:cNvPr id="4" name="Text Box 25">
            <a:extLst>
              <a:ext uri="{FF2B5EF4-FFF2-40B4-BE49-F238E27FC236}">
                <a16:creationId xmlns:a16="http://schemas.microsoft.com/office/drawing/2014/main" id="{B3A296A7-5ADB-141F-A839-DF0E69487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771171"/>
            <a:ext cx="31877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GB" altLang="en-US" i="1" baseline="30000" dirty="0">
                <a:solidFill>
                  <a:prstClr val="black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x + </a:t>
            </a:r>
            <a:r>
              <a:rPr lang="en-GB" altLang="en-US" baseline="30000" dirty="0">
                <a:solidFill>
                  <a:prstClr val="black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+ 27</a:t>
            </a:r>
            <a:endParaRPr lang="en-GB" altLang="en-US" baseline="30000" dirty="0">
              <a:solidFill>
                <a:prstClr val="black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Text Box 25">
            <a:extLst>
              <a:ext uri="{FF2B5EF4-FFF2-40B4-BE49-F238E27FC236}">
                <a16:creationId xmlns:a16="http://schemas.microsoft.com/office/drawing/2014/main" id="{39F1340A-5EC7-7583-2F6D-D2D53A846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7553" y="3097277"/>
            <a:ext cx="7968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(27) </a:t>
            </a:r>
          </a:p>
        </p:txBody>
      </p:sp>
      <p:sp>
        <p:nvSpPr>
          <p:cNvPr id="6" name="Text Box 25">
            <a:extLst>
              <a:ext uri="{FF2B5EF4-FFF2-40B4-BE49-F238E27FC236}">
                <a16:creationId xmlns:a16="http://schemas.microsoft.com/office/drawing/2014/main" id="{92039200-C10A-1A26-410F-E88DB0CAF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438408"/>
            <a:ext cx="7532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(3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Text Box 42">
            <a:extLst>
              <a:ext uri="{FF2B5EF4-FFF2-40B4-BE49-F238E27FC236}">
                <a16:creationId xmlns:a16="http://schemas.microsoft.com/office/drawing/2014/main" id="{EF3A5BF2-212B-FF10-F803-DEA90E4AD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9808" y="1771171"/>
            <a:ext cx="30226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Rewriting using the Laws of indices</a:t>
            </a:r>
            <a:endParaRPr kumimoji="0" lang="en-GB" altLang="en-US" sz="18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Text Box 25">
            <a:extLst>
              <a:ext uri="{FF2B5EF4-FFF2-40B4-BE49-F238E27FC236}">
                <a16:creationId xmlns:a16="http://schemas.microsoft.com/office/drawing/2014/main" id="{63C9762E-A0D8-1675-9821-6A9B76D70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9830" y="2442327"/>
            <a:ext cx="7968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(3)</a:t>
            </a:r>
            <a:r>
              <a:rPr lang="en-GB" altLang="en-US" baseline="300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1" name="Text Box 27">
            <a:extLst>
              <a:ext uri="{FF2B5EF4-FFF2-40B4-BE49-F238E27FC236}">
                <a16:creationId xmlns:a16="http://schemas.microsoft.com/office/drawing/2014/main" id="{16733164-E4D1-6C8C-A311-EE681227E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4083" y="2446917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4" name="Text Box 25">
            <a:extLst>
              <a:ext uri="{FF2B5EF4-FFF2-40B4-BE49-F238E27FC236}">
                <a16:creationId xmlns:a16="http://schemas.microsoft.com/office/drawing/2014/main" id="{F92FBE9E-BEBE-05E0-8459-0AD204EAFD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6204" y="3086032"/>
            <a:ext cx="711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27</a:t>
            </a:r>
          </a:p>
        </p:txBody>
      </p:sp>
      <p:sp>
        <p:nvSpPr>
          <p:cNvPr id="15" name="Text Box 25">
            <a:extLst>
              <a:ext uri="{FF2B5EF4-FFF2-40B4-BE49-F238E27FC236}">
                <a16:creationId xmlns:a16="http://schemas.microsoft.com/office/drawing/2014/main" id="{03575DC4-E626-0C8F-8027-0161A55FE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5274" y="3100889"/>
            <a:ext cx="7830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(3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7" name="Text Box 27">
            <a:extLst>
              <a:ext uri="{FF2B5EF4-FFF2-40B4-BE49-F238E27FC236}">
                <a16:creationId xmlns:a16="http://schemas.microsoft.com/office/drawing/2014/main" id="{3D8CC470-017B-7250-0275-C9315D248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9578" y="3070057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" name="Text Box 25">
            <a:extLst>
              <a:ext uri="{FF2B5EF4-FFF2-40B4-BE49-F238E27FC236}">
                <a16:creationId xmlns:a16="http://schemas.microsoft.com/office/drawing/2014/main" id="{6A515C1C-BC91-E8AF-8100-54ECA605D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9170" y="3672297"/>
            <a:ext cx="5728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27 </a:t>
            </a:r>
          </a:p>
        </p:txBody>
      </p:sp>
      <p:sp>
        <p:nvSpPr>
          <p:cNvPr id="19" name="Text Box 25">
            <a:extLst>
              <a:ext uri="{FF2B5EF4-FFF2-40B4-BE49-F238E27FC236}">
                <a16:creationId xmlns:a16="http://schemas.microsoft.com/office/drawing/2014/main" id="{FD2B92F7-9EB7-F5DB-B7A4-34536F2F6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9830" y="3672296"/>
            <a:ext cx="12977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(3</a:t>
            </a:r>
            <a:r>
              <a:rPr lang="en-GB" altLang="en-US" i="1" baseline="30000" dirty="0">
                <a:solidFill>
                  <a:prstClr val="black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 + 1)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31424" name="Text Box 27">
            <a:extLst>
              <a:ext uri="{FF2B5EF4-FFF2-40B4-BE49-F238E27FC236}">
                <a16:creationId xmlns:a16="http://schemas.microsoft.com/office/drawing/2014/main" id="{1BB54518-B8F0-0D5B-A986-191291D75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8244" y="2468129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25" name="Text Box 27">
            <a:extLst>
              <a:ext uri="{FF2B5EF4-FFF2-40B4-BE49-F238E27FC236}">
                <a16:creationId xmlns:a16="http://schemas.microsoft.com/office/drawing/2014/main" id="{35E330C5-C9A2-CD50-AA30-61078F5237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449" y="3123581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26" name="Text Box 27">
            <a:extLst>
              <a:ext uri="{FF2B5EF4-FFF2-40B4-BE49-F238E27FC236}">
                <a16:creationId xmlns:a16="http://schemas.microsoft.com/office/drawing/2014/main" id="{C999B545-A67D-C945-17CF-D20428BC0D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6458" y="3705195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28" name="Text Box 25">
            <a:extLst>
              <a:ext uri="{FF2B5EF4-FFF2-40B4-BE49-F238E27FC236}">
                <a16:creationId xmlns:a16="http://schemas.microsoft.com/office/drawing/2014/main" id="{A52B1645-C3AB-4CD6-AADD-D7E8CAD5F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1873" y="2455330"/>
            <a:ext cx="8843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27</a:t>
            </a:r>
          </a:p>
        </p:txBody>
      </p:sp>
      <p:sp>
        <p:nvSpPr>
          <p:cNvPr id="231429" name="Text Box 25">
            <a:extLst>
              <a:ext uri="{FF2B5EF4-FFF2-40B4-BE49-F238E27FC236}">
                <a16:creationId xmlns:a16="http://schemas.microsoft.com/office/drawing/2014/main" id="{DEA2EA36-227A-36AF-8776-EBFECD157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9384" y="1054978"/>
            <a:ext cx="31877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 + </a:t>
            </a:r>
            <a:r>
              <a:rPr kumimoji="0" lang="en-GB" altLang="en-US" sz="2400" b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 + 27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31430" name="Text Box 42">
            <a:extLst>
              <a:ext uri="{FF2B5EF4-FFF2-40B4-BE49-F238E27FC236}">
                <a16:creationId xmlns:a16="http://schemas.microsoft.com/office/drawing/2014/main" id="{A121376B-F2E5-6104-6259-8A8C208D8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7877" y="3004943"/>
            <a:ext cx="30226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Removing the common factor</a:t>
            </a:r>
            <a:endParaRPr kumimoji="0" lang="en-GB" altLang="en-US" sz="18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2184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1" grpId="0"/>
      <p:bldP spid="14" grpId="0"/>
      <p:bldP spid="15" grpId="0"/>
      <p:bldP spid="17" grpId="0"/>
      <p:bldP spid="18" grpId="0"/>
      <p:bldP spid="19" grpId="0"/>
      <p:bldP spid="231424" grpId="0"/>
      <p:bldP spid="231425" grpId="0"/>
      <p:bldP spid="231426" grpId="0"/>
      <p:bldP spid="231428" grpId="0"/>
      <p:bldP spid="2314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338270" y="648380"/>
            <a:ext cx="21450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Example.</a:t>
            </a:r>
          </a:p>
        </p:txBody>
      </p:sp>
      <p:sp>
        <p:nvSpPr>
          <p:cNvPr id="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90500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r>
              <a:rPr lang="en-GB" altLang="en-US" sz="3200" b="1" dirty="0">
                <a:solidFill>
                  <a:srgbClr val="5B0091"/>
                </a:solidFill>
              </a:rPr>
              <a:t>Factorise</a:t>
            </a:r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12F29F5B-EC5E-4397-B553-3825A2087F0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D3304124-5428-43F7-9AAD-072058BBF89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25">
            <a:extLst>
              <a:ext uri="{FF2B5EF4-FFF2-40B4-BE49-F238E27FC236}">
                <a16:creationId xmlns:a16="http://schemas.microsoft.com/office/drawing/2014/main" id="{32D89A33-A4A6-893E-FD7E-CD3CFF6A3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263" y="1074213"/>
            <a:ext cx="31877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Factorise:</a:t>
            </a:r>
          </a:p>
        </p:txBody>
      </p:sp>
      <p:sp>
        <p:nvSpPr>
          <p:cNvPr id="4" name="Text Box 25">
            <a:extLst>
              <a:ext uri="{FF2B5EF4-FFF2-40B4-BE49-F238E27FC236}">
                <a16:creationId xmlns:a16="http://schemas.microsoft.com/office/drawing/2014/main" id="{B3A296A7-5ADB-141F-A839-DF0E69487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771171"/>
            <a:ext cx="31877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GB" altLang="en-US" baseline="30000" dirty="0">
                <a:solidFill>
                  <a:prstClr val="black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GB" altLang="en-US" i="1" baseline="30000" dirty="0">
                <a:solidFill>
                  <a:prstClr val="black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+ 5</a:t>
            </a:r>
            <a:r>
              <a:rPr lang="en-GB" altLang="en-US" baseline="30000" dirty="0">
                <a:solidFill>
                  <a:prstClr val="black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i="1" baseline="30000" dirty="0">
                <a:solidFill>
                  <a:prstClr val="black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endParaRPr lang="en-GB" altLang="en-US" baseline="30000" dirty="0">
              <a:solidFill>
                <a:prstClr val="black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Text Box 25">
            <a:extLst>
              <a:ext uri="{FF2B5EF4-FFF2-40B4-BE49-F238E27FC236}">
                <a16:creationId xmlns:a16="http://schemas.microsoft.com/office/drawing/2014/main" id="{39F1340A-5EC7-7583-2F6D-D2D53A846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799" y="3097277"/>
            <a:ext cx="8056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(5</a:t>
            </a:r>
            <a:r>
              <a:rPr lang="en-GB" altLang="en-US" baseline="30000" dirty="0">
                <a:solidFill>
                  <a:prstClr val="black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i="1" baseline="30000" dirty="0">
                <a:solidFill>
                  <a:prstClr val="black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) </a:t>
            </a:r>
          </a:p>
        </p:txBody>
      </p:sp>
      <p:sp>
        <p:nvSpPr>
          <p:cNvPr id="6" name="Text Box 25">
            <a:extLst>
              <a:ext uri="{FF2B5EF4-FFF2-40B4-BE49-F238E27FC236}">
                <a16:creationId xmlns:a16="http://schemas.microsoft.com/office/drawing/2014/main" id="{92039200-C10A-1A26-410F-E88DB0CAF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799" y="2438408"/>
            <a:ext cx="8056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(5</a:t>
            </a:r>
            <a:r>
              <a:rPr kumimoji="0" lang="en-GB" altLang="en-US" sz="2400" b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Text Box 42">
            <a:extLst>
              <a:ext uri="{FF2B5EF4-FFF2-40B4-BE49-F238E27FC236}">
                <a16:creationId xmlns:a16="http://schemas.microsoft.com/office/drawing/2014/main" id="{EF3A5BF2-212B-FF10-F803-DEA90E4AD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9808" y="1771171"/>
            <a:ext cx="30226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Rewriting using the Laws of indices</a:t>
            </a:r>
            <a:endParaRPr kumimoji="0" lang="en-GB" altLang="en-US" sz="18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Text Box 25">
            <a:extLst>
              <a:ext uri="{FF2B5EF4-FFF2-40B4-BE49-F238E27FC236}">
                <a16:creationId xmlns:a16="http://schemas.microsoft.com/office/drawing/2014/main" id="{63C9762E-A0D8-1675-9821-6A9B76D70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0676" y="2455330"/>
            <a:ext cx="7968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(5</a:t>
            </a:r>
            <a:r>
              <a:rPr lang="en-GB" altLang="en-US" i="1" baseline="30000" dirty="0">
                <a:solidFill>
                  <a:prstClr val="black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1" name="Text Box 27">
            <a:extLst>
              <a:ext uri="{FF2B5EF4-FFF2-40B4-BE49-F238E27FC236}">
                <a16:creationId xmlns:a16="http://schemas.microsoft.com/office/drawing/2014/main" id="{16733164-E4D1-6C8C-A311-EE681227E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4083" y="2446917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4" name="Text Box 25">
            <a:extLst>
              <a:ext uri="{FF2B5EF4-FFF2-40B4-BE49-F238E27FC236}">
                <a16:creationId xmlns:a16="http://schemas.microsoft.com/office/drawing/2014/main" id="{F92FBE9E-BEBE-05E0-8459-0AD204EAFD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7534" y="3041157"/>
            <a:ext cx="711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1)</a:t>
            </a:r>
          </a:p>
        </p:txBody>
      </p:sp>
      <p:sp>
        <p:nvSpPr>
          <p:cNvPr id="15" name="Text Box 25">
            <a:extLst>
              <a:ext uri="{FF2B5EF4-FFF2-40B4-BE49-F238E27FC236}">
                <a16:creationId xmlns:a16="http://schemas.microsoft.com/office/drawing/2014/main" id="{03575DC4-E626-0C8F-8027-0161A55FE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7562" y="3045395"/>
            <a:ext cx="7830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(5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7" name="Text Box 27">
            <a:extLst>
              <a:ext uri="{FF2B5EF4-FFF2-40B4-BE49-F238E27FC236}">
                <a16:creationId xmlns:a16="http://schemas.microsoft.com/office/drawing/2014/main" id="{3D8CC470-017B-7250-0275-C9315D248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4575" y="3027124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24" name="Text Box 27">
            <a:extLst>
              <a:ext uri="{FF2B5EF4-FFF2-40B4-BE49-F238E27FC236}">
                <a16:creationId xmlns:a16="http://schemas.microsoft.com/office/drawing/2014/main" id="{1BB54518-B8F0-0D5B-A986-191291D75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8244" y="2468129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25" name="Text Box 27">
            <a:extLst>
              <a:ext uri="{FF2B5EF4-FFF2-40B4-BE49-F238E27FC236}">
                <a16:creationId xmlns:a16="http://schemas.microsoft.com/office/drawing/2014/main" id="{35E330C5-C9A2-CD50-AA30-61078F5237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449" y="3123581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28" name="Text Box 25">
            <a:extLst>
              <a:ext uri="{FF2B5EF4-FFF2-40B4-BE49-F238E27FC236}">
                <a16:creationId xmlns:a16="http://schemas.microsoft.com/office/drawing/2014/main" id="{A52B1645-C3AB-4CD6-AADD-D7E8CAD5F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1873" y="2455330"/>
            <a:ext cx="8843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GB" altLang="en-US" baseline="30000" dirty="0">
                <a:solidFill>
                  <a:prstClr val="black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i="1" baseline="30000" dirty="0">
                <a:solidFill>
                  <a:prstClr val="black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31429" name="Text Box 25">
            <a:extLst>
              <a:ext uri="{FF2B5EF4-FFF2-40B4-BE49-F238E27FC236}">
                <a16:creationId xmlns:a16="http://schemas.microsoft.com/office/drawing/2014/main" id="{DEA2EA36-227A-36AF-8776-EBFECD157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9384" y="1054978"/>
            <a:ext cx="31877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kumimoji="0" lang="en-GB" altLang="en-US" sz="2400" b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 + 5</a:t>
            </a:r>
            <a:r>
              <a:rPr kumimoji="0" lang="en-GB" altLang="en-US" sz="2400" b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31430" name="Text Box 42">
            <a:extLst>
              <a:ext uri="{FF2B5EF4-FFF2-40B4-BE49-F238E27FC236}">
                <a16:creationId xmlns:a16="http://schemas.microsoft.com/office/drawing/2014/main" id="{A121376B-F2E5-6104-6259-8A8C208D8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9808" y="2455330"/>
            <a:ext cx="30226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Removing the common factor</a:t>
            </a:r>
            <a:endParaRPr kumimoji="0" lang="en-GB" altLang="en-US" sz="18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650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1" grpId="0"/>
      <p:bldP spid="14" grpId="0"/>
      <p:bldP spid="15" grpId="0"/>
      <p:bldP spid="17" grpId="0"/>
      <p:bldP spid="231424" grpId="0"/>
      <p:bldP spid="231425" grpId="0"/>
      <p:bldP spid="231428" grpId="0"/>
      <p:bldP spid="2314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175903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Factorise</a:t>
            </a:r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966EB631-AEA5-4C89-8D9A-660301040FE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3"/>
            <a:extLst>
              <a:ext uri="{FF2B5EF4-FFF2-40B4-BE49-F238E27FC236}">
                <a16:creationId xmlns:a16="http://schemas.microsoft.com/office/drawing/2014/main" id="{8DF707B3-74E3-4E15-9862-2CA433C2DFD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Box 25">
            <a:extLst>
              <a:ext uri="{FF2B5EF4-FFF2-40B4-BE49-F238E27FC236}">
                <a16:creationId xmlns:a16="http://schemas.microsoft.com/office/drawing/2014/main" id="{1B1C6C46-8F18-BEEE-F12C-790DFE565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263" y="1074213"/>
            <a:ext cx="31877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Factorise:</a:t>
            </a:r>
          </a:p>
        </p:txBody>
      </p:sp>
      <p:sp>
        <p:nvSpPr>
          <p:cNvPr id="7" name="Text Box 25">
            <a:extLst>
              <a:ext uri="{FF2B5EF4-FFF2-40B4-BE49-F238E27FC236}">
                <a16:creationId xmlns:a16="http://schemas.microsoft.com/office/drawing/2014/main" id="{47322B11-0CD2-20C0-9E36-1868C5651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771171"/>
            <a:ext cx="31877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lang="en-GB" altLang="en-US" i="1" baseline="30000" dirty="0">
                <a:solidFill>
                  <a:prstClr val="black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altLang="en-US" dirty="0">
                <a:solidFill>
                  <a:prstClr val="black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–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9</a:t>
            </a:r>
            <a:endParaRPr lang="en-GB" altLang="en-US" baseline="30000" dirty="0">
              <a:solidFill>
                <a:prstClr val="black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8" name="Text Box 25">
            <a:extLst>
              <a:ext uri="{FF2B5EF4-FFF2-40B4-BE49-F238E27FC236}">
                <a16:creationId xmlns:a16="http://schemas.microsoft.com/office/drawing/2014/main" id="{564F3F25-A78F-E894-3469-A43F7E881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820" y="3056832"/>
            <a:ext cx="7968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3) </a:t>
            </a:r>
          </a:p>
        </p:txBody>
      </p:sp>
      <p:sp>
        <p:nvSpPr>
          <p:cNvPr id="9" name="Text Box 25">
            <a:extLst>
              <a:ext uri="{FF2B5EF4-FFF2-40B4-BE49-F238E27FC236}">
                <a16:creationId xmlns:a16="http://schemas.microsoft.com/office/drawing/2014/main" id="{5B15650C-5B1B-E4DA-8A4C-E39CAA234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799" y="2438408"/>
            <a:ext cx="8843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(2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</a:p>
        </p:txBody>
      </p:sp>
      <p:sp>
        <p:nvSpPr>
          <p:cNvPr id="10" name="Text Box 42">
            <a:extLst>
              <a:ext uri="{FF2B5EF4-FFF2-40B4-BE49-F238E27FC236}">
                <a16:creationId xmlns:a16="http://schemas.microsoft.com/office/drawing/2014/main" id="{D06C6B0A-269E-E4A7-8525-1A6855BE2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9808" y="1771171"/>
            <a:ext cx="30226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Rewriting using the Laws of indices</a:t>
            </a:r>
            <a:endParaRPr kumimoji="0" lang="en-GB" altLang="en-US" sz="18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" name="Text Box 25">
            <a:extLst>
              <a:ext uri="{FF2B5EF4-FFF2-40B4-BE49-F238E27FC236}">
                <a16:creationId xmlns:a16="http://schemas.microsoft.com/office/drawing/2014/main" id="{3518DCB4-6F80-CE36-B6F1-96818DD50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6923" y="2426641"/>
            <a:ext cx="7968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(3)</a:t>
            </a:r>
            <a:r>
              <a:rPr lang="en-GB" altLang="en-US" baseline="300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2" name="Text Box 27">
            <a:extLst>
              <a:ext uri="{FF2B5EF4-FFF2-40B4-BE49-F238E27FC236}">
                <a16:creationId xmlns:a16="http://schemas.microsoft.com/office/drawing/2014/main" id="{03857391-4D49-ED65-8643-DF0BEFBA6D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2013" y="2454904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–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 Box 25">
            <a:extLst>
              <a:ext uri="{FF2B5EF4-FFF2-40B4-BE49-F238E27FC236}">
                <a16:creationId xmlns:a16="http://schemas.microsoft.com/office/drawing/2014/main" id="{8BC0F3DA-7EDF-5311-89CB-CA506ABFC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8516" y="3056832"/>
            <a:ext cx="711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(2</a:t>
            </a:r>
            <a:r>
              <a:rPr lang="en-GB" altLang="en-US" i="1" baseline="30000" dirty="0">
                <a:solidFill>
                  <a:prstClr val="black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</p:txBody>
      </p:sp>
      <p:sp>
        <p:nvSpPr>
          <p:cNvPr id="14" name="Text Box 25">
            <a:extLst>
              <a:ext uri="{FF2B5EF4-FFF2-40B4-BE49-F238E27FC236}">
                <a16:creationId xmlns:a16="http://schemas.microsoft.com/office/drawing/2014/main" id="{0A2D08C5-1963-B14C-84C6-A6B481A88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9440" y="3070057"/>
            <a:ext cx="7830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8" name="Text Box 27">
            <a:extLst>
              <a:ext uri="{FF2B5EF4-FFF2-40B4-BE49-F238E27FC236}">
                <a16:creationId xmlns:a16="http://schemas.microsoft.com/office/drawing/2014/main" id="{F62D51B3-362D-8F28-8D5A-A654547C7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8244" y="2468129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Text Box 27">
            <a:extLst>
              <a:ext uri="{FF2B5EF4-FFF2-40B4-BE49-F238E27FC236}">
                <a16:creationId xmlns:a16="http://schemas.microsoft.com/office/drawing/2014/main" id="{2575E718-E77E-8EE7-3DE6-CCA47A1E4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449" y="3123581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" name="Text Box 25">
            <a:extLst>
              <a:ext uri="{FF2B5EF4-FFF2-40B4-BE49-F238E27FC236}">
                <a16:creationId xmlns:a16="http://schemas.microsoft.com/office/drawing/2014/main" id="{F6982EA4-E541-DC1E-FCBD-0A249546A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9384" y="1054978"/>
            <a:ext cx="31877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 9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1" name="Text Box 42">
            <a:extLst>
              <a:ext uri="{FF2B5EF4-FFF2-40B4-BE49-F238E27FC236}">
                <a16:creationId xmlns:a16="http://schemas.microsoft.com/office/drawing/2014/main" id="{96D47E1E-3A28-FD9A-651F-E79FD1C90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9808" y="2470582"/>
            <a:ext cx="30226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Using</a:t>
            </a:r>
            <a:r>
              <a:rPr kumimoji="0" lang="en-GB" altLang="en-US" sz="1800" b="0" i="0" u="none" strike="noStrike" kern="1200" cap="none" spc="0" normalizeH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difference of square</a:t>
            </a:r>
            <a:endParaRPr kumimoji="0" lang="en-GB" altLang="en-US" sz="18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" name="Text Box 25">
            <a:extLst>
              <a:ext uri="{FF2B5EF4-FFF2-40B4-BE49-F238E27FC236}">
                <a16:creationId xmlns:a16="http://schemas.microsoft.com/office/drawing/2014/main" id="{91762995-C59C-5B3E-B31D-FAB291732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1511" y="3040652"/>
            <a:ext cx="7968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>
                <a:solidFill>
                  <a:prstClr val="black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–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3) </a:t>
            </a:r>
          </a:p>
        </p:txBody>
      </p:sp>
      <p:sp>
        <p:nvSpPr>
          <p:cNvPr id="43" name="Text Box 25">
            <a:extLst>
              <a:ext uri="{FF2B5EF4-FFF2-40B4-BE49-F238E27FC236}">
                <a16:creationId xmlns:a16="http://schemas.microsoft.com/office/drawing/2014/main" id="{F5453C71-6D7A-2009-6CE6-B5C4EACD4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263" y="3658005"/>
            <a:ext cx="31877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Factorise:</a:t>
            </a:r>
          </a:p>
        </p:txBody>
      </p:sp>
      <p:sp>
        <p:nvSpPr>
          <p:cNvPr id="44" name="Text Box 25">
            <a:extLst>
              <a:ext uri="{FF2B5EF4-FFF2-40B4-BE49-F238E27FC236}">
                <a16:creationId xmlns:a16="http://schemas.microsoft.com/office/drawing/2014/main" id="{76DA21C3-3C8E-4332-244D-251F2E06BD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354963"/>
            <a:ext cx="31877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9</a:t>
            </a:r>
            <a:r>
              <a:rPr lang="en-GB" altLang="en-US" i="1" baseline="30000" dirty="0">
                <a:solidFill>
                  <a:prstClr val="black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altLang="en-US" dirty="0">
                <a:solidFill>
                  <a:prstClr val="black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+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4(3</a:t>
            </a:r>
            <a:r>
              <a:rPr lang="en-GB" altLang="en-US" i="1" baseline="30000" dirty="0">
                <a:solidFill>
                  <a:prstClr val="black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 + 4</a:t>
            </a:r>
            <a:endParaRPr lang="en-GB" altLang="en-US" baseline="30000" dirty="0">
              <a:solidFill>
                <a:prstClr val="black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5" name="Text Box 25">
            <a:extLst>
              <a:ext uri="{FF2B5EF4-FFF2-40B4-BE49-F238E27FC236}">
                <a16:creationId xmlns:a16="http://schemas.microsoft.com/office/drawing/2014/main" id="{0FF5C519-FF6F-C3A1-517F-A71683C15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820" y="5640624"/>
            <a:ext cx="7968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2) </a:t>
            </a:r>
          </a:p>
        </p:txBody>
      </p:sp>
      <p:sp>
        <p:nvSpPr>
          <p:cNvPr id="51" name="Text Box 25">
            <a:extLst>
              <a:ext uri="{FF2B5EF4-FFF2-40B4-BE49-F238E27FC236}">
                <a16:creationId xmlns:a16="http://schemas.microsoft.com/office/drawing/2014/main" id="{752F2C29-9589-559A-E0A9-641386124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799" y="5022200"/>
            <a:ext cx="8843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(3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</a:p>
        </p:txBody>
      </p:sp>
      <p:sp>
        <p:nvSpPr>
          <p:cNvPr id="55" name="Text Box 42">
            <a:extLst>
              <a:ext uri="{FF2B5EF4-FFF2-40B4-BE49-F238E27FC236}">
                <a16:creationId xmlns:a16="http://schemas.microsoft.com/office/drawing/2014/main" id="{D6EBF502-BE28-BD66-DA56-053D061F8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9808" y="4354963"/>
            <a:ext cx="30226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Rewriting using the Laws of indices</a:t>
            </a:r>
            <a:endParaRPr kumimoji="0" lang="en-GB" altLang="en-US" sz="18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6" name="Text Box 25">
            <a:extLst>
              <a:ext uri="{FF2B5EF4-FFF2-40B4-BE49-F238E27FC236}">
                <a16:creationId xmlns:a16="http://schemas.microsoft.com/office/drawing/2014/main" id="{EA437553-584C-6072-9250-6A9D642B71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6923" y="5010433"/>
            <a:ext cx="9817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4(3</a:t>
            </a:r>
            <a:r>
              <a:rPr lang="en-GB" altLang="en-US" i="1" baseline="30000" dirty="0">
                <a:solidFill>
                  <a:prstClr val="black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7" name="Text Box 27">
            <a:extLst>
              <a:ext uri="{FF2B5EF4-FFF2-40B4-BE49-F238E27FC236}">
                <a16:creationId xmlns:a16="http://schemas.microsoft.com/office/drawing/2014/main" id="{C65AB465-4E31-09C4-EF48-F489116FF4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2013" y="5038696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+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8" name="Text Box 25">
            <a:extLst>
              <a:ext uri="{FF2B5EF4-FFF2-40B4-BE49-F238E27FC236}">
                <a16:creationId xmlns:a16="http://schemas.microsoft.com/office/drawing/2014/main" id="{8D240BA5-4953-D81F-669D-386C9CD97D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640624"/>
            <a:ext cx="7111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baseline="30000" dirty="0">
                <a:solidFill>
                  <a:prstClr val="black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</p:txBody>
      </p:sp>
      <p:sp>
        <p:nvSpPr>
          <p:cNvPr id="59" name="Text Box 25">
            <a:extLst>
              <a:ext uri="{FF2B5EF4-FFF2-40B4-BE49-F238E27FC236}">
                <a16:creationId xmlns:a16="http://schemas.microsoft.com/office/drawing/2014/main" id="{55D7A367-ABB7-EB79-4CEB-335E55E00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9440" y="5653849"/>
            <a:ext cx="7830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0" name="Text Box 27">
            <a:extLst>
              <a:ext uri="{FF2B5EF4-FFF2-40B4-BE49-F238E27FC236}">
                <a16:creationId xmlns:a16="http://schemas.microsoft.com/office/drawing/2014/main" id="{2D2CBBA6-5CC2-F44E-ACBD-019ADE98D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8244" y="5051921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1" name="Text Box 27">
            <a:extLst>
              <a:ext uri="{FF2B5EF4-FFF2-40B4-BE49-F238E27FC236}">
                <a16:creationId xmlns:a16="http://schemas.microsoft.com/office/drawing/2014/main" id="{5C6639AB-EF8D-3336-8790-57117A138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449" y="5707373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2" name="Text Box 25">
            <a:extLst>
              <a:ext uri="{FF2B5EF4-FFF2-40B4-BE49-F238E27FC236}">
                <a16:creationId xmlns:a16="http://schemas.microsoft.com/office/drawing/2014/main" id="{FDE59023-B377-D3FF-8647-16F78E5E6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9384" y="3638770"/>
            <a:ext cx="31877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9</a:t>
            </a:r>
            <a:r>
              <a:rPr kumimoji="0" lang="en-GB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mbria Math" panose="02040503050406030204" pitchFamily="18" charset="0"/>
                <a:cs typeface="Times New Roman" panose="02020603050405020304" pitchFamily="18" charset="0"/>
              </a:rPr>
              <a:t>+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4(3</a:t>
            </a:r>
            <a:r>
              <a:rPr lang="en-GB" altLang="en-US" i="1" baseline="30000" dirty="0">
                <a:solidFill>
                  <a:prstClr val="black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 + 4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3" name="Text Box 42">
            <a:extLst>
              <a:ext uri="{FF2B5EF4-FFF2-40B4-BE49-F238E27FC236}">
                <a16:creationId xmlns:a16="http://schemas.microsoft.com/office/drawing/2014/main" id="{8F27CCCD-06A6-2A3E-5762-94E93FF34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9808" y="5054374"/>
            <a:ext cx="30226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Using</a:t>
            </a:r>
            <a:r>
              <a:rPr kumimoji="0" lang="en-GB" altLang="en-US" sz="1800" b="0" i="0" u="none" strike="noStrike" kern="1200" cap="none" spc="0" normalizeH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perfect square factorisation</a:t>
            </a:r>
            <a:endParaRPr kumimoji="0" lang="en-GB" altLang="en-US" sz="18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7329" name="Text Box 27">
            <a:extLst>
              <a:ext uri="{FF2B5EF4-FFF2-40B4-BE49-F238E27FC236}">
                <a16:creationId xmlns:a16="http://schemas.microsoft.com/office/drawing/2014/main" id="{0ACD2E2C-81F6-C7FB-5E66-2F4529A83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0210" y="4980071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+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7330" name="Text Box 25">
            <a:extLst>
              <a:ext uri="{FF2B5EF4-FFF2-40B4-BE49-F238E27FC236}">
                <a16:creationId xmlns:a16="http://schemas.microsoft.com/office/drawing/2014/main" id="{A72720AB-D727-FC34-A7F1-DCA255192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6720" y="4963891"/>
            <a:ext cx="7216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61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8" grpId="0"/>
      <p:bldP spid="20" grpId="0"/>
      <p:bldP spid="41" grpId="0"/>
      <p:bldP spid="42" grpId="0"/>
      <p:bldP spid="43" grpId="0"/>
      <p:bldP spid="44" grpId="0"/>
      <p:bldP spid="45" grpId="0"/>
      <p:bldP spid="51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227329" grpId="0"/>
      <p:bldP spid="22733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743</TotalTime>
  <Words>921</Words>
  <Application>Microsoft Office PowerPoint</Application>
  <PresentationFormat>On-screen Show (4:3)</PresentationFormat>
  <Paragraphs>348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Calibri</vt:lpstr>
      <vt:lpstr>Cambria Math</vt:lpstr>
      <vt:lpstr>Comic Sans MS</vt:lpstr>
      <vt:lpstr>Times New Roman</vt:lpstr>
      <vt:lpstr>Wingdings 2</vt:lpstr>
      <vt:lpstr>Theme1</vt:lpstr>
      <vt:lpstr>Expansion and factorisation</vt:lpstr>
      <vt:lpstr>Expanding brackets and factorising</vt:lpstr>
      <vt:lpstr>Expanding brackets</vt:lpstr>
      <vt:lpstr>Expanding brackets</vt:lpstr>
      <vt:lpstr>Expanding brackets</vt:lpstr>
      <vt:lpstr>Factorise</vt:lpstr>
      <vt:lpstr>Factorise</vt:lpstr>
      <vt:lpstr>Factorise</vt:lpstr>
      <vt:lpstr>Factorise</vt:lpstr>
      <vt:lpstr>Simplifying expressions</vt:lpstr>
      <vt:lpstr>Simplifying expressions</vt:lpstr>
      <vt:lpstr>Fractional exponents</vt:lpstr>
      <vt:lpstr>Fractional exponents</vt:lpstr>
      <vt:lpstr>Fractional exponents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13</cp:revision>
  <dcterms:created xsi:type="dcterms:W3CDTF">2020-04-08T11:07:31Z</dcterms:created>
  <dcterms:modified xsi:type="dcterms:W3CDTF">2023-01-02T19:36:36Z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