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04" r:id="rId13"/>
    <p:sldId id="267" r:id="rId14"/>
    <p:sldId id="268" r:id="rId15"/>
    <p:sldId id="269" r:id="rId16"/>
    <p:sldId id="302" r:id="rId17"/>
    <p:sldId id="303" r:id="rId18"/>
    <p:sldId id="270" r:id="rId19"/>
    <p:sldId id="271" r:id="rId20"/>
    <p:sldId id="280" r:id="rId21"/>
    <p:sldId id="272" r:id="rId22"/>
    <p:sldId id="273" r:id="rId23"/>
    <p:sldId id="274" r:id="rId24"/>
    <p:sldId id="299" r:id="rId25"/>
    <p:sldId id="301" r:id="rId26"/>
    <p:sldId id="298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3D11B-571C-4EDD-9A2E-0EBB821E2CF1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CFCC3-4C80-44C3-9F91-2715CFF5F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528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CC08230-6646-4EC7-9E8C-1F754DAF4118}" type="slidenum">
              <a:rPr lang="en-GB" altLang="en-US" sz="1200">
                <a:solidFill>
                  <a:schemeClr val="tx1"/>
                </a:solidFill>
              </a:rPr>
              <a:pPr/>
              <a:t>11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684213"/>
            <a:ext cx="4572000" cy="3429000"/>
          </a:xfrm>
          <a:solidFill>
            <a:srgbClr val="FFFFFF"/>
          </a:solidFill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i="1" dirty="0"/>
          </a:p>
        </p:txBody>
      </p:sp>
    </p:spTree>
    <p:extLst>
      <p:ext uri="{BB962C8B-B14F-4D97-AF65-F5344CB8AC3E}">
        <p14:creationId xmlns:p14="http://schemas.microsoft.com/office/powerpoint/2010/main" val="691644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160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20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411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A16063A-8A53-4D86-A2D7-79BA0CC0DBC5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38364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68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34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14586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A16063A-8A53-4D86-A2D7-79BA0CC0DBC5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31009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65706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95098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69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89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6867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5064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16063A-8A53-4D86-A2D7-79BA0CC0DBC5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4021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6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4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661182" y="3200400"/>
            <a:ext cx="7849771" cy="1600200"/>
          </a:xfrm>
        </p:spPr>
        <p:txBody>
          <a:bodyPr>
            <a:normAutofit/>
          </a:bodyPr>
          <a:lstStyle/>
          <a:p>
            <a:pPr marL="633413" indent="-633413" algn="l">
              <a:tabLst>
                <a:tab pos="2406650" algn="l"/>
              </a:tabLst>
            </a:pPr>
            <a:r>
              <a:rPr lang="en-US" sz="2000" dirty="0">
                <a:latin typeface="Comic Sans MS" panose="030F0702030302020204" pitchFamily="66" charset="0"/>
              </a:rPr>
              <a:t>LO: Know and use properties of logarithms to change between exponential and logarithmic forms.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 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dirty="0">
                <a:latin typeface="Comic Sans MS" panose="030F0702030302020204" pitchFamily="66" charset="0"/>
              </a:rPr>
              <a:t>Properties of logarithms</a:t>
            </a:r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DEDDC17D-966C-45E4-8879-986CD402740D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02FFAA81-2E86-46A6-8E95-D8BC3EF6925C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67CF7-AC74-4741-AEE7-CD0354BF1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49008-078A-4ABE-BBD8-429C2610108D}" type="datetime4">
              <a:rPr lang="en-GB" smtClean="0"/>
              <a:t>15 July 2023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84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55776" y="1058181"/>
            <a:ext cx="7207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If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7125" y="1520213"/>
            <a:ext cx="629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can be written in logarithmic form as: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455236" y="2213077"/>
            <a:ext cx="2494594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>
                <a:latin typeface="Comic Sans MS" panose="030F0702030302020204" pitchFamily="66" charset="0"/>
              </a:rPr>
              <a:t>10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406384" y="836712"/>
            <a:ext cx="21098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i="1" dirty="0">
                <a:latin typeface="Comic Sans MS" panose="030F0702030302020204" pitchFamily="66" charset="0"/>
              </a:rPr>
              <a:t>10</a:t>
            </a:r>
            <a:r>
              <a:rPr lang="en-GB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sz="4000" b="1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75849" y="2981796"/>
            <a:ext cx="84241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For logarithms base 10 is not necessary to write the base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29983" y="5521925"/>
            <a:ext cx="1944763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10</a:t>
            </a:r>
            <a:r>
              <a:rPr lang="en-GB" sz="2400" dirty="0">
                <a:latin typeface="Comic Sans MS" panose="030F0702030302020204" pitchFamily="66" charset="0"/>
              </a:rPr>
              <a:t> 100 = 2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363532" y="3504294"/>
            <a:ext cx="6575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This expression can be written simply as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33808" y="4354378"/>
            <a:ext cx="1859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Examples: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309464" y="5496126"/>
            <a:ext cx="26837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Can be written as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3404041" y="4073681"/>
            <a:ext cx="2132315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log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5994381" y="5496126"/>
            <a:ext cx="1726755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 100 = 2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8751DA25-6713-4452-B2AC-C2ABD621C42A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185A00BE-4361-448A-8371-7C75BA364487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50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 animBg="1"/>
      <p:bldP spid="11" grpId="0"/>
      <p:bldP spid="12" grpId="0"/>
      <p:bldP spid="13" grpId="0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55600" y="780983"/>
            <a:ext cx="787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Our decimal number system is based on </a:t>
            </a:r>
            <a:r>
              <a:rPr lang="en-GB" altLang="en-US" b="1" dirty="0">
                <a:solidFill>
                  <a:srgbClr val="FF6600"/>
                </a:solidFill>
              </a:rPr>
              <a:t>powers of ten</a:t>
            </a:r>
            <a:r>
              <a:rPr lang="en-GB" altLang="en-US" dirty="0">
                <a:solidFill>
                  <a:srgbClr val="000066"/>
                </a:solidFill>
              </a:rPr>
              <a:t>. </a:t>
            </a:r>
          </a:p>
        </p:txBody>
      </p:sp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355600" y="1256701"/>
            <a:ext cx="78382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can write powers of ten using </a:t>
            </a:r>
            <a:r>
              <a:rPr lang="en-GB" altLang="en-US" b="1" dirty="0">
                <a:solidFill>
                  <a:srgbClr val="FF6600"/>
                </a:solidFill>
              </a:rPr>
              <a:t>logarithmic notation</a:t>
            </a:r>
            <a:r>
              <a:rPr lang="en-GB" altLang="en-US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011944" y="390165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095201" y="3921142"/>
            <a:ext cx="963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0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 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3020284" y="1737643"/>
            <a:ext cx="12987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100 000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2099078" y="1757135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5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3020284" y="2178016"/>
            <a:ext cx="1127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10 000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099077" y="2175174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4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3011944" y="2619713"/>
            <a:ext cx="955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1 000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2099077" y="2637483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3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3031650" y="3051141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2110444" y="3061107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2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4285217" y="1736884"/>
            <a:ext cx="2380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100 000 = 5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3044800" y="3492838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2110444" y="3501837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1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3000578" y="4290494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0.1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2087711" y="4308264"/>
            <a:ext cx="947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-1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3" name="Text Box 12"/>
          <p:cNvSpPr txBox="1">
            <a:spLocks noChangeArrowheads="1"/>
          </p:cNvSpPr>
          <p:nvPr/>
        </p:nvSpPr>
        <p:spPr bwMode="auto">
          <a:xfrm>
            <a:off x="3020284" y="4721922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0.01</a:t>
            </a:r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2099078" y="4731888"/>
            <a:ext cx="947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-2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3033434" y="5163619"/>
            <a:ext cx="955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0.001</a:t>
            </a:r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2099078" y="5172618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-3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4293600" y="2171313"/>
            <a:ext cx="21932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10 000 = 4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4301983" y="2618678"/>
            <a:ext cx="19143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1000 = 3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4291026" y="3055093"/>
            <a:ext cx="17267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100 = 2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4292600" y="3473319"/>
            <a:ext cx="1539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 = 1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1" name="Text Box 12"/>
          <p:cNvSpPr txBox="1">
            <a:spLocks noChangeArrowheads="1"/>
          </p:cNvSpPr>
          <p:nvPr/>
        </p:nvSpPr>
        <p:spPr bwMode="auto">
          <a:xfrm>
            <a:off x="4301984" y="3840686"/>
            <a:ext cx="13516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 = 0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4291026" y="4290494"/>
            <a:ext cx="1694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0.1 = -1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3" name="Text Box 12"/>
          <p:cNvSpPr txBox="1">
            <a:spLocks noChangeArrowheads="1"/>
          </p:cNvSpPr>
          <p:nvPr/>
        </p:nvSpPr>
        <p:spPr bwMode="auto">
          <a:xfrm>
            <a:off x="4301985" y="4700203"/>
            <a:ext cx="19319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0.01 = -2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4" name="Text Box 12"/>
          <p:cNvSpPr txBox="1">
            <a:spLocks noChangeArrowheads="1"/>
          </p:cNvSpPr>
          <p:nvPr/>
        </p:nvSpPr>
        <p:spPr bwMode="auto">
          <a:xfrm>
            <a:off x="4301986" y="5163618"/>
            <a:ext cx="21194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0.001 = -3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457200" y="5571577"/>
            <a:ext cx="81932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What about other numbers? For example, what is log 125. </a:t>
            </a: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459012" y="6072011"/>
            <a:ext cx="75240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know is a number between log 100 and log 1000. </a:t>
            </a:r>
          </a:p>
        </p:txBody>
      </p:sp>
      <p:sp>
        <p:nvSpPr>
          <p:cNvPr id="35" name="Rectangle 34">
            <a:hlinkClick r:id="rId3"/>
            <a:extLst>
              <a:ext uri="{FF2B5EF4-FFF2-40B4-BE49-F238E27FC236}">
                <a16:creationId xmlns:a16="http://schemas.microsoft.com/office/drawing/2014/main" id="{7B122335-DA81-4454-8828-29EF9AA06ABF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D35E07B2-7DB2-46BB-86A1-F430E0F5FD58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08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0" grpId="0"/>
      <p:bldP spid="12" grpId="0"/>
      <p:bldP spid="14" grpId="0"/>
      <p:bldP spid="17" grpId="0"/>
      <p:bldP spid="19" grpId="0"/>
      <p:bldP spid="22" grpId="0"/>
      <p:bldP spid="24" grpId="0"/>
      <p:bldP spid="27" grpId="0"/>
      <p:bldP spid="29" grpId="0"/>
      <p:bldP spid="32" grpId="0"/>
      <p:bldP spid="34" grpId="0"/>
      <p:bldP spid="36" grpId="0"/>
      <p:bldP spid="37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3" action="ppaction://hlinksldjump"/>
            <a:extLst>
              <a:ext uri="{FF2B5EF4-FFF2-40B4-BE49-F238E27FC236}">
                <a16:creationId xmlns:a16="http://schemas.microsoft.com/office/drawing/2014/main" id="{010EA8BE-9787-4735-8828-3BE156E2A21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01622" y="3065225"/>
            <a:ext cx="1523154" cy="2967335"/>
          </a:xfrm>
          <a:prstGeom prst="rect">
            <a:avLst/>
          </a:prstGeom>
        </p:spPr>
      </p:pic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 for Logarithms in base 10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97451" y="2030357"/>
            <a:ext cx="552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Click on the calculator you are using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34711" y="825440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find the natural logarithm</a:t>
            </a:r>
          </a:p>
        </p:txBody>
      </p:sp>
      <p:sp>
        <p:nvSpPr>
          <p:cNvPr id="9" name="Rectangle 8">
            <a:hlinkClick r:id="rId5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5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hlinkClick r:id="rId6" action="ppaction://hlinksldjump"/>
            <a:extLst>
              <a:ext uri="{FF2B5EF4-FFF2-40B4-BE49-F238E27FC236}">
                <a16:creationId xmlns:a16="http://schemas.microsoft.com/office/drawing/2014/main" id="{26C5D1B8-5065-4183-950D-9D6290286D58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43828" y="3060760"/>
            <a:ext cx="1328079" cy="2971800"/>
          </a:xfrm>
          <a:prstGeom prst="rect">
            <a:avLst/>
          </a:prstGeom>
        </p:spPr>
      </p:pic>
      <p:sp>
        <p:nvSpPr>
          <p:cNvPr id="12" name="Text Box 4">
            <a:hlinkClick r:id="rId3" action="ppaction://hlinksldjump"/>
            <a:extLst>
              <a:ext uri="{FF2B5EF4-FFF2-40B4-BE49-F238E27FC236}">
                <a16:creationId xmlns:a16="http://schemas.microsoft.com/office/drawing/2014/main" id="{C5A1BEB2-B6BF-487A-A388-D55E4C02F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622" y="2558446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  <p:sp>
        <p:nvSpPr>
          <p:cNvPr id="13" name="Text Box 4">
            <a:hlinkClick r:id="rId6" action="ppaction://hlinksldjump"/>
            <a:extLst>
              <a:ext uri="{FF2B5EF4-FFF2-40B4-BE49-F238E27FC236}">
                <a16:creationId xmlns:a16="http://schemas.microsoft.com/office/drawing/2014/main" id="{76E4C771-C541-494E-817D-FAB704875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3383" y="2476056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97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8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8CECDC9-7C51-4962-A4CF-714C1A9CA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1371600"/>
            <a:ext cx="2481391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5073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log 125.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334183" y="2344853"/>
            <a:ext cx="1091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MENU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24303" y="234485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567683" y="3488885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6545885" y="5390864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B53F3B03-A4C8-4388-8E67-E0B5B36AB6DF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9B6CB7C9-61EB-435F-91EE-18A1F1A060B9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46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nimBg="1"/>
      <p:bldP spid="8" grpId="1" animBg="1"/>
      <p:bldP spid="9" grpId="0" animBg="1"/>
      <p:bldP spid="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4E57436-B048-45EC-AF0D-3BF18E3FF3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1371600"/>
            <a:ext cx="2456913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5073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log 125.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334183" y="2344853"/>
            <a:ext cx="1091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MENU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24303" y="234485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334183" y="2889629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875530" y="4098730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152300" y="2889628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Log 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846325" y="2899666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300144" y="3434403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EXE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534090" y="5376905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6950173" y="5369364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ounded Rectangle 16"/>
          <p:cNvSpPr/>
          <p:nvPr/>
        </p:nvSpPr>
        <p:spPr>
          <a:xfrm>
            <a:off x="6936525" y="5029595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8172140" y="5709659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FA3B6296-EF3D-4910-BABE-9507400980B4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BB3121DD-E399-4D12-B3C9-4A852B5096B4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99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1" grpId="0" animBg="1"/>
      <p:bldP spid="11" grpId="1" animBg="1"/>
      <p:bldP spid="12" grpId="0" autoUpdateAnimBg="0"/>
      <p:bldP spid="13" grpId="0" autoUpdateAnimBg="0"/>
      <p:bldP spid="14" grpId="0" autoUpdateAnimBg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C105086-703B-4A69-91C4-AB480094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1371600"/>
            <a:ext cx="2468880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5073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log 125.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334183" y="2344853"/>
            <a:ext cx="1091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MENU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24303" y="234485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334183" y="2889629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152300" y="2889628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Log 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846325" y="2899666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300144" y="3434403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EXE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E2453652-5CC2-49A0-8B1C-4980B0879F45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5A0D69F6-83F0-430F-B0F1-0C40E07C5157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4" action="ppaction://hlinksldjump"/>
            <a:extLst>
              <a:ext uri="{FF2B5EF4-FFF2-40B4-BE49-F238E27FC236}">
                <a16:creationId xmlns:a16="http://schemas.microsoft.com/office/drawing/2014/main" id="{53760CAE-A38B-4FD1-9B00-85446D27045D}"/>
              </a:ext>
            </a:extLst>
          </p:cNvPr>
          <p:cNvSpPr/>
          <p:nvPr/>
        </p:nvSpPr>
        <p:spPr>
          <a:xfrm>
            <a:off x="161585" y="78635"/>
            <a:ext cx="8725435" cy="65653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47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4A9E74DF-46B7-4E98-8D26-AD09B0EE5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6520" y="1371600"/>
            <a:ext cx="2097432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5073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ln 125.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C7A74192-FF79-42C0-95A0-A5A024EC2B67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4E74FEF2-4593-41E2-90C2-4A371D23FFC2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254BB53C-23FE-4811-A891-DCADA5100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910" y="2408947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5" name="Text Box 12">
            <a:extLst>
              <a:ext uri="{FF2B5EF4-FFF2-40B4-BE49-F238E27FC236}">
                <a16:creationId xmlns:a16="http://schemas.microsoft.com/office/drawing/2014/main" id="{84536D72-1E17-438A-814D-C96BF4919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027" y="2408946"/>
            <a:ext cx="833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LOG</a:t>
            </a: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99B39D25-164B-4291-92F9-6B74A50A6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449" y="2408947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D95FFF74-6A37-44E7-B472-594DA0203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871" y="2953721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ENTER</a:t>
            </a:r>
          </a:p>
        </p:txBody>
      </p:sp>
      <p:sp>
        <p:nvSpPr>
          <p:cNvPr id="18" name="Rounded Rectangle 10">
            <a:extLst>
              <a:ext uri="{FF2B5EF4-FFF2-40B4-BE49-F238E27FC236}">
                <a16:creationId xmlns:a16="http://schemas.microsoft.com/office/drawing/2014/main" id="{0CD4FE63-4C92-4635-8B99-EC68E1E27725}"/>
              </a:ext>
            </a:extLst>
          </p:cNvPr>
          <p:cNvSpPr/>
          <p:nvPr/>
        </p:nvSpPr>
        <p:spPr>
          <a:xfrm>
            <a:off x="6709767" y="4513536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4">
            <a:extLst>
              <a:ext uri="{FF2B5EF4-FFF2-40B4-BE49-F238E27FC236}">
                <a16:creationId xmlns:a16="http://schemas.microsoft.com/office/drawing/2014/main" id="{2B7CDA61-508E-4A1A-8959-6604C2D296E8}"/>
              </a:ext>
            </a:extLst>
          </p:cNvPr>
          <p:cNvSpPr/>
          <p:nvPr/>
        </p:nvSpPr>
        <p:spPr>
          <a:xfrm>
            <a:off x="7036370" y="5184458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ounded Rectangle 15">
            <a:extLst>
              <a:ext uri="{FF2B5EF4-FFF2-40B4-BE49-F238E27FC236}">
                <a16:creationId xmlns:a16="http://schemas.microsoft.com/office/drawing/2014/main" id="{8C514C1E-C20E-419B-BEDA-E975D70C6A87}"/>
              </a:ext>
            </a:extLst>
          </p:cNvPr>
          <p:cNvSpPr/>
          <p:nvPr/>
        </p:nvSpPr>
        <p:spPr>
          <a:xfrm>
            <a:off x="7360026" y="5200642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ounded Rectangle 16">
            <a:extLst>
              <a:ext uri="{FF2B5EF4-FFF2-40B4-BE49-F238E27FC236}">
                <a16:creationId xmlns:a16="http://schemas.microsoft.com/office/drawing/2014/main" id="{1AA27D11-32ED-459B-ADC0-AD13163F2FD4}"/>
              </a:ext>
            </a:extLst>
          </p:cNvPr>
          <p:cNvSpPr/>
          <p:nvPr/>
        </p:nvSpPr>
        <p:spPr>
          <a:xfrm>
            <a:off x="7360026" y="4892799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17">
            <a:extLst>
              <a:ext uri="{FF2B5EF4-FFF2-40B4-BE49-F238E27FC236}">
                <a16:creationId xmlns:a16="http://schemas.microsoft.com/office/drawing/2014/main" id="{38018983-95EB-42D7-930E-F220534736EE}"/>
              </a:ext>
            </a:extLst>
          </p:cNvPr>
          <p:cNvSpPr/>
          <p:nvPr/>
        </p:nvSpPr>
        <p:spPr>
          <a:xfrm>
            <a:off x="7994695" y="5263808"/>
            <a:ext cx="286603" cy="26305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17">
            <a:extLst>
              <a:ext uri="{FF2B5EF4-FFF2-40B4-BE49-F238E27FC236}">
                <a16:creationId xmlns:a16="http://schemas.microsoft.com/office/drawing/2014/main" id="{37E6FDAE-4FE8-4671-9A6D-E38A42313F6B}"/>
              </a:ext>
            </a:extLst>
          </p:cNvPr>
          <p:cNvSpPr/>
          <p:nvPr/>
        </p:nvSpPr>
        <p:spPr>
          <a:xfrm>
            <a:off x="7683816" y="4310435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 Box 12">
            <a:extLst>
              <a:ext uri="{FF2B5EF4-FFF2-40B4-BE49-F238E27FC236}">
                <a16:creationId xmlns:a16="http://schemas.microsoft.com/office/drawing/2014/main" id="{D996EA7B-1F51-497F-9236-C1CD21200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0255" y="2408946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6105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3" grpId="0" animBg="1"/>
      <p:bldP spid="23" grpId="1" animBg="1"/>
      <p:bldP spid="2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696F4DE-D38B-424D-9C05-25CBE0724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6520" y="1371600"/>
            <a:ext cx="2091527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49015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ln 125. 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0E223EC3-D1CF-4B05-B579-6BCB861859A0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A136E86E-865F-4B7E-A80E-F51A92986D59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772AAD4D-C5CA-4416-8980-6CB684EE5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18" name="Text Box 12">
            <a:extLst>
              <a:ext uri="{FF2B5EF4-FFF2-40B4-BE49-F238E27FC236}">
                <a16:creationId xmlns:a16="http://schemas.microsoft.com/office/drawing/2014/main" id="{1228F600-CA5C-470C-8C61-B52AF416E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910" y="2408947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9" name="Text Box 12">
            <a:extLst>
              <a:ext uri="{FF2B5EF4-FFF2-40B4-BE49-F238E27FC236}">
                <a16:creationId xmlns:a16="http://schemas.microsoft.com/office/drawing/2014/main" id="{AEED01A8-D40F-46E2-9F03-D5A857454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027" y="2408946"/>
            <a:ext cx="5790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20" name="Text Box 12">
            <a:extLst>
              <a:ext uri="{FF2B5EF4-FFF2-40B4-BE49-F238E27FC236}">
                <a16:creationId xmlns:a16="http://schemas.microsoft.com/office/drawing/2014/main" id="{D92A86F5-2CF1-4E99-AB0D-10E517923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402" y="2408946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997EAD4F-6B93-4529-BA97-DD3618AC0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871" y="2953721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ENTER</a:t>
            </a:r>
          </a:p>
        </p:txBody>
      </p:sp>
      <p:sp>
        <p:nvSpPr>
          <p:cNvPr id="22" name="Text Box 12">
            <a:extLst>
              <a:ext uri="{FF2B5EF4-FFF2-40B4-BE49-F238E27FC236}">
                <a16:creationId xmlns:a16="http://schemas.microsoft.com/office/drawing/2014/main" id="{3893268F-D63B-4FE6-936D-1F816ACB2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0208" y="2408945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04835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6A76D-88E6-4280-8BD3-A837ADE7B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Natural logarithm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D14CD81C-FC25-4980-B8A5-9AC637649A1F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DD3F60C-0DEE-49F1-BEE1-3DD885B58481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25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Natural Logarithms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4781" y="1009541"/>
            <a:ext cx="88892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The </a:t>
            </a:r>
            <a:r>
              <a:rPr lang="en-GB" sz="2400" b="1" dirty="0">
                <a:solidFill>
                  <a:srgbClr val="222222"/>
                </a:solidFill>
                <a:latin typeface="Arial" panose="020B0604020202020204" pitchFamily="34" charset="0"/>
              </a:rPr>
              <a:t>natural logarithm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of a number is its logarithm to the base of the mathematical constant </a:t>
            </a:r>
            <a:r>
              <a:rPr lang="en-GB" sz="2400" b="1" i="1" dirty="0">
                <a:solidFill>
                  <a:srgbClr val="FF6600"/>
                </a:solidFill>
                <a:latin typeface="Arial" panose="020B0604020202020204" pitchFamily="34" charset="0"/>
              </a:rPr>
              <a:t>e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endParaRPr lang="en-GB" sz="2400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713455" y="4255129"/>
            <a:ext cx="1443024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4000">
                <a:latin typeface="Comic Sans MS" panose="030F0702030302020204" pitchFamily="66" charset="0"/>
              </a:defRPr>
            </a:lvl1pPr>
          </a:lstStyle>
          <a:p>
            <a:r>
              <a:rPr lang="en-GB" dirty="0" err="1"/>
              <a:t>e</a:t>
            </a:r>
            <a:r>
              <a:rPr lang="en-GB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dirty="0"/>
              <a:t> =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334618" y="5120759"/>
            <a:ext cx="90922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ln 1 =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54779" y="3282177"/>
            <a:ext cx="84320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</a:rPr>
              <a:t>We use ln 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</a:rPr>
              <a:t> to represent 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log</a:t>
            </a:r>
            <a:r>
              <a:rPr lang="en-GB" sz="2400" baseline="-25000" dirty="0">
                <a:solidFill>
                  <a:srgbClr val="222222"/>
                </a:solidFill>
                <a:latin typeface="Arial" panose="020B0604020202020204" pitchFamily="34" charset="0"/>
              </a:rPr>
              <a:t>e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GB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, and call ln x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</a:rPr>
              <a:t>natural logarithm 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of </a:t>
            </a:r>
            <a:r>
              <a:rPr lang="en-GB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00944" y="5050920"/>
            <a:ext cx="1955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Notice that: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334618" y="4255129"/>
            <a:ext cx="1859805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ln </a:t>
            </a:r>
            <a:r>
              <a:rPr lang="en-GB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4780" y="1804550"/>
            <a:ext cx="84320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dirty="0">
                <a:solidFill>
                  <a:srgbClr val="FF6600"/>
                </a:solidFill>
                <a:latin typeface="Arial" panose="020B0604020202020204" pitchFamily="34" charset="0"/>
              </a:rPr>
              <a:t>e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is an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</a:rPr>
              <a:t> irrational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and 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</a:rPr>
              <a:t>transcendental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number approximately equal to 2.718281828459.</a:t>
            </a:r>
            <a:endParaRPr lang="en-GB" sz="2400" dirty="0"/>
          </a:p>
        </p:txBody>
      </p:sp>
      <p:sp>
        <p:nvSpPr>
          <p:cNvPr id="14" name="Rectangle 13"/>
          <p:cNvSpPr/>
          <p:nvPr/>
        </p:nvSpPr>
        <p:spPr>
          <a:xfrm>
            <a:off x="215899" y="2672359"/>
            <a:ext cx="8470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The natural logarithm of </a:t>
            </a:r>
            <a:r>
              <a:rPr lang="en-GB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is generally written as ln </a:t>
            </a:r>
            <a:r>
              <a:rPr lang="en-GB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, log</a:t>
            </a:r>
            <a:r>
              <a:rPr lang="en-GB" sz="2400" i="1" baseline="-25000" dirty="0">
                <a:solidFill>
                  <a:srgbClr val="222222"/>
                </a:solidFill>
                <a:latin typeface="Arial" panose="020B0604020202020204" pitchFamily="34" charset="0"/>
              </a:rPr>
              <a:t>e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GB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3232898" y="5139165"/>
            <a:ext cx="106471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ln e</a:t>
            </a:r>
            <a:r>
              <a:rPr lang="en-GB" sz="2400" baseline="30000" dirty="0">
                <a:latin typeface="Comic Sans MS" panose="030F0702030302020204" pitchFamily="66" charset="0"/>
              </a:rPr>
              <a:t>0</a:t>
            </a:r>
            <a:r>
              <a:rPr lang="en-GB" sz="2400" dirty="0">
                <a:latin typeface="Comic Sans MS" panose="030F0702030302020204" pitchFamily="66" charset="0"/>
              </a:rPr>
              <a:t> =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4265240" y="5136653"/>
            <a:ext cx="372218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2323675" y="5581643"/>
            <a:ext cx="93968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ln e =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3221955" y="5600049"/>
            <a:ext cx="103265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ln e</a:t>
            </a:r>
            <a:r>
              <a:rPr lang="en-GB" sz="2400" baseline="30000" dirty="0">
                <a:latin typeface="Comic Sans MS" panose="030F0702030302020204" pitchFamily="66" charset="0"/>
              </a:rPr>
              <a:t>1</a:t>
            </a:r>
            <a:r>
              <a:rPr lang="en-GB" sz="2400" dirty="0">
                <a:latin typeface="Comic Sans MS" panose="030F0702030302020204" pitchFamily="66" charset="0"/>
              </a:rPr>
              <a:t> =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4254297" y="5597537"/>
            <a:ext cx="32252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3232898" y="6079339"/>
            <a:ext cx="106471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ln e</a:t>
            </a:r>
            <a:r>
              <a:rPr lang="en-GB" sz="2400" baseline="30000" dirty="0"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=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4265240" y="6076827"/>
            <a:ext cx="372218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2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hlinkClick r:id="rId2"/>
            <a:extLst>
              <a:ext uri="{FF2B5EF4-FFF2-40B4-BE49-F238E27FC236}">
                <a16:creationId xmlns:a16="http://schemas.microsoft.com/office/drawing/2014/main" id="{E70F4A4A-3CD0-4531-86C1-D504989BD9C8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2"/>
            <a:extLst>
              <a:ext uri="{FF2B5EF4-FFF2-40B4-BE49-F238E27FC236}">
                <a16:creationId xmlns:a16="http://schemas.microsoft.com/office/drawing/2014/main" id="{CF4BCD8F-7341-4EDE-91AD-22515B2F9E15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76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0" grpId="0"/>
      <p:bldP spid="11" grpId="0"/>
      <p:bldP spid="13" grpId="0"/>
      <p:bldP spid="16" grpId="0" animBg="1"/>
      <p:bldP spid="3" grpId="0"/>
      <p:bldP spid="14" grpId="0"/>
      <p:bldP spid="18" grpId="0"/>
      <p:bldP spid="19" grpId="0"/>
      <p:bldP spid="20" grpId="0"/>
      <p:bldP spid="21" grpId="0"/>
      <p:bldP spid="22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97323" y="1609976"/>
            <a:ext cx="20234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For example: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8836" y="2852936"/>
            <a:ext cx="75151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It means that we take two as a factor three times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693684" y="4441656"/>
            <a:ext cx="2424062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>
                <a:latin typeface="Comic Sans MS" panose="030F0702030302020204" pitchFamily="66" charset="0"/>
              </a:rPr>
              <a:t>2</a:t>
            </a:r>
            <a:r>
              <a:rPr lang="en-GB" sz="4000" dirty="0">
                <a:latin typeface="Comic Sans MS" panose="030F0702030302020204" pitchFamily="66" charset="0"/>
              </a:rPr>
              <a:t> 8 = 3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077642" y="1486009"/>
            <a:ext cx="7056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2</a:t>
            </a:r>
            <a:r>
              <a:rPr lang="en-GB" sz="4000" b="1" baseline="30000" dirty="0">
                <a:latin typeface="Comic Sans MS" panose="030F0702030302020204" pitchFamily="66" charset="0"/>
              </a:rPr>
              <a:t>3</a:t>
            </a:r>
            <a:endParaRPr lang="en-GB" sz="4000" b="1" dirty="0">
              <a:latin typeface="Comic Sans MS" panose="030F0702030302020204" pitchFamily="66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49138" y="828910"/>
            <a:ext cx="67409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are familiar with the exponential notation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21695" y="2023817"/>
            <a:ext cx="12734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Base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015581" y="1959530"/>
            <a:ext cx="13057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Power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5249494" y="1196752"/>
            <a:ext cx="3310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Index, exponent or logarithm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862414" y="1969229"/>
            <a:ext cx="359244" cy="224666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5510551" y="1954578"/>
            <a:ext cx="539776" cy="178212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636083" y="1419823"/>
            <a:ext cx="613411" cy="179720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014114" y="1412621"/>
            <a:ext cx="4972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2891268" y="3169055"/>
            <a:ext cx="311335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2 </a:t>
            </a:r>
            <a:r>
              <a:rPr lang="en-GB" sz="4000" b="1" dirty="0">
                <a:latin typeface="Comic Sans MS" panose="030F0702030302020204" pitchFamily="66" charset="0"/>
                <a:sym typeface="Symbol" panose="05050102010706020507" pitchFamily="18" charset="2"/>
              </a:rPr>
              <a:t> </a:t>
            </a:r>
            <a:r>
              <a:rPr lang="en-GB" sz="4000" b="1" dirty="0">
                <a:latin typeface="Comic Sans MS" panose="030F0702030302020204" pitchFamily="66" charset="0"/>
              </a:rPr>
              <a:t>2 </a:t>
            </a:r>
            <a:r>
              <a:rPr lang="en-GB" sz="4000" b="1" dirty="0">
                <a:latin typeface="Comic Sans MS" panose="030F0702030302020204" pitchFamily="66" charset="0"/>
                <a:sym typeface="Symbol" panose="05050102010706020507" pitchFamily="18" charset="2"/>
              </a:rPr>
              <a:t> </a:t>
            </a:r>
            <a:r>
              <a:rPr lang="en-GB" sz="4000" b="1" dirty="0">
                <a:latin typeface="Comic Sans MS" panose="030F0702030302020204" pitchFamily="66" charset="0"/>
              </a:rPr>
              <a:t>2 =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5869120" y="3208666"/>
            <a:ext cx="4972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58836" y="2348880"/>
            <a:ext cx="54617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read: “the third power of two is”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38654" y="1436506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09013" y="3328561"/>
            <a:ext cx="2736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and the power is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58836" y="3944886"/>
            <a:ext cx="72731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can write the same using a different notation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518649" y="5213553"/>
            <a:ext cx="12734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Base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6495185" y="4308320"/>
            <a:ext cx="12788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logarithm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175884" y="5157504"/>
            <a:ext cx="359244" cy="224666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5938103" y="4490205"/>
            <a:ext cx="613411" cy="179720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135906" y="5165941"/>
            <a:ext cx="22444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Power or Argument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5049154" y="5062562"/>
            <a:ext cx="539776" cy="178212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2733420" y="5599284"/>
            <a:ext cx="50321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is called logarithmic notation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09013" y="6111442"/>
            <a:ext cx="6595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read: “the logarithm of 8, to base 2 is 3”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1" name="Rectangle 30">
            <a:hlinkClick r:id="rId2"/>
            <a:extLst>
              <a:ext uri="{FF2B5EF4-FFF2-40B4-BE49-F238E27FC236}">
                <a16:creationId xmlns:a16="http://schemas.microsoft.com/office/drawing/2014/main" id="{03201370-036A-4A10-A3D8-2D98C025FA86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A512EA4B-5569-437D-8980-FFBD1418F22A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072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10" grpId="0"/>
      <p:bldP spid="11" grpId="0"/>
      <p:bldP spid="12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7" grpId="0"/>
      <p:bldP spid="29" grpId="0"/>
      <p:bldP spid="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3" action="ppaction://hlinksldjump"/>
            <a:extLst>
              <a:ext uri="{FF2B5EF4-FFF2-40B4-BE49-F238E27FC236}">
                <a16:creationId xmlns:a16="http://schemas.microsoft.com/office/drawing/2014/main" id="{010EA8BE-9787-4735-8828-3BE156E2A21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01622" y="3065225"/>
            <a:ext cx="1523154" cy="2967335"/>
          </a:xfrm>
          <a:prstGeom prst="rect">
            <a:avLst/>
          </a:prstGeom>
        </p:spPr>
      </p:pic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 for Natural logarithms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97451" y="2030357"/>
            <a:ext cx="552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Click on the calculator you are using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34711" y="825440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find the natural logarithm</a:t>
            </a:r>
          </a:p>
        </p:txBody>
      </p:sp>
      <p:sp>
        <p:nvSpPr>
          <p:cNvPr id="9" name="Rectangle 8">
            <a:hlinkClick r:id="rId5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5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hlinkClick r:id="rId6" action="ppaction://hlinksldjump"/>
            <a:extLst>
              <a:ext uri="{FF2B5EF4-FFF2-40B4-BE49-F238E27FC236}">
                <a16:creationId xmlns:a16="http://schemas.microsoft.com/office/drawing/2014/main" id="{26C5D1B8-5065-4183-950D-9D6290286D58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43828" y="3060760"/>
            <a:ext cx="1328079" cy="2971800"/>
          </a:xfrm>
          <a:prstGeom prst="rect">
            <a:avLst/>
          </a:prstGeom>
        </p:spPr>
      </p:pic>
      <p:sp>
        <p:nvSpPr>
          <p:cNvPr id="12" name="Text Box 4">
            <a:hlinkClick r:id="rId3" action="ppaction://hlinksldjump"/>
            <a:extLst>
              <a:ext uri="{FF2B5EF4-FFF2-40B4-BE49-F238E27FC236}">
                <a16:creationId xmlns:a16="http://schemas.microsoft.com/office/drawing/2014/main" id="{C5A1BEB2-B6BF-487A-A388-D55E4C02F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622" y="2558446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  <p:sp>
        <p:nvSpPr>
          <p:cNvPr id="13" name="Text Box 4">
            <a:hlinkClick r:id="rId6" action="ppaction://hlinksldjump"/>
            <a:extLst>
              <a:ext uri="{FF2B5EF4-FFF2-40B4-BE49-F238E27FC236}">
                <a16:creationId xmlns:a16="http://schemas.microsoft.com/office/drawing/2014/main" id="{76E4C771-C541-494E-817D-FAB704875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3383" y="2476056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31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8" grpId="0"/>
      <p:bldP spid="12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61181A5-5A34-4E0E-A9D9-0F5785F214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1371600"/>
            <a:ext cx="2481391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Natural Logarithms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5073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ln 125.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334183" y="2344853"/>
            <a:ext cx="1091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MENU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24303" y="234485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567683" y="3488886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6531817" y="5391444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C7A74192-FF79-42C0-95A0-A5A024EC2B67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4E74FEF2-4593-41E2-90C2-4A371D23FFC2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0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nimBg="1"/>
      <p:bldP spid="8" grpId="1" animBg="1"/>
      <p:bldP spid="9" grpId="0" animBg="1"/>
      <p:bldP spid="9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76908BB9-B966-47F4-BC0D-7828AF844C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1371600"/>
            <a:ext cx="2456913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Natural Logarithms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49015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ln 125.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334183" y="2344853"/>
            <a:ext cx="1091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MENU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24303" y="234485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334183" y="2889629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246120" y="4086514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152300" y="2889628"/>
            <a:ext cx="4251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563788" y="2889627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300144" y="3434403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EXE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534090" y="5376905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6949333" y="5369364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6950593" y="5029595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8172140" y="5709659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BB54893E-EF6C-4C15-8FE8-AADB6B860769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6FEF395A-C225-46B5-A87C-4934EE1E95EC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76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1" grpId="0" animBg="1"/>
      <p:bldP spid="11" grpId="1" animBg="1"/>
      <p:bldP spid="12" grpId="0" autoUpdateAnimBg="0"/>
      <p:bldP spid="13" grpId="0" autoUpdateAnimBg="0"/>
      <p:bldP spid="14" grpId="0" autoUpdateAnimBg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92DE9CB-0379-405F-AC47-068F41C70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1371600"/>
            <a:ext cx="2476718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Natural Logarithms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49015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ln 125.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334183" y="2344853"/>
            <a:ext cx="1091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MENU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24303" y="234485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334183" y="2889629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152300" y="2889628"/>
            <a:ext cx="510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ln 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846325" y="2899666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300144" y="3434403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EXE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0E223EC3-D1CF-4B05-B579-6BCB861859A0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A136E86E-865F-4B7E-A80E-F51A92986D59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4" action="ppaction://hlinksldjump"/>
            <a:extLst>
              <a:ext uri="{FF2B5EF4-FFF2-40B4-BE49-F238E27FC236}">
                <a16:creationId xmlns:a16="http://schemas.microsoft.com/office/drawing/2014/main" id="{E26256A2-ED9F-4819-AFD4-0656254E15A4}"/>
              </a:ext>
            </a:extLst>
          </p:cNvPr>
          <p:cNvSpPr/>
          <p:nvPr/>
        </p:nvSpPr>
        <p:spPr>
          <a:xfrm>
            <a:off x="161585" y="105508"/>
            <a:ext cx="8725435" cy="65653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56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4A9E74DF-46B7-4E98-8D26-AD09B0EE5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6520" y="1371600"/>
            <a:ext cx="2097432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Natural Logarithms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5073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ln 125.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C7A74192-FF79-42C0-95A0-A5A024EC2B67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4E74FEF2-4593-41E2-90C2-4A371D23FFC2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254BB53C-23FE-4811-A891-DCADA5100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910" y="2408947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5" name="Text Box 12">
            <a:extLst>
              <a:ext uri="{FF2B5EF4-FFF2-40B4-BE49-F238E27FC236}">
                <a16:creationId xmlns:a16="http://schemas.microsoft.com/office/drawing/2014/main" id="{84536D72-1E17-438A-814D-C96BF4919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027" y="2408946"/>
            <a:ext cx="5790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99B39D25-164B-4291-92F9-6B74A50A6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402" y="2408946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D95FFF74-6A37-44E7-B472-594DA0203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871" y="2953721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ENTER</a:t>
            </a:r>
          </a:p>
        </p:txBody>
      </p:sp>
      <p:sp>
        <p:nvSpPr>
          <p:cNvPr id="18" name="Rounded Rectangle 10">
            <a:extLst>
              <a:ext uri="{FF2B5EF4-FFF2-40B4-BE49-F238E27FC236}">
                <a16:creationId xmlns:a16="http://schemas.microsoft.com/office/drawing/2014/main" id="{0CD4FE63-4C92-4635-8B99-EC68E1E27725}"/>
              </a:ext>
            </a:extLst>
          </p:cNvPr>
          <p:cNvSpPr/>
          <p:nvPr/>
        </p:nvSpPr>
        <p:spPr>
          <a:xfrm>
            <a:off x="6727126" y="4752005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4">
            <a:extLst>
              <a:ext uri="{FF2B5EF4-FFF2-40B4-BE49-F238E27FC236}">
                <a16:creationId xmlns:a16="http://schemas.microsoft.com/office/drawing/2014/main" id="{2B7CDA61-508E-4A1A-8959-6604C2D296E8}"/>
              </a:ext>
            </a:extLst>
          </p:cNvPr>
          <p:cNvSpPr/>
          <p:nvPr/>
        </p:nvSpPr>
        <p:spPr>
          <a:xfrm>
            <a:off x="7036370" y="5184458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ounded Rectangle 15">
            <a:extLst>
              <a:ext uri="{FF2B5EF4-FFF2-40B4-BE49-F238E27FC236}">
                <a16:creationId xmlns:a16="http://schemas.microsoft.com/office/drawing/2014/main" id="{8C514C1E-C20E-419B-BEDA-E975D70C6A87}"/>
              </a:ext>
            </a:extLst>
          </p:cNvPr>
          <p:cNvSpPr/>
          <p:nvPr/>
        </p:nvSpPr>
        <p:spPr>
          <a:xfrm>
            <a:off x="7360026" y="5200642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ounded Rectangle 16">
            <a:extLst>
              <a:ext uri="{FF2B5EF4-FFF2-40B4-BE49-F238E27FC236}">
                <a16:creationId xmlns:a16="http://schemas.microsoft.com/office/drawing/2014/main" id="{1AA27D11-32ED-459B-ADC0-AD13163F2FD4}"/>
              </a:ext>
            </a:extLst>
          </p:cNvPr>
          <p:cNvSpPr/>
          <p:nvPr/>
        </p:nvSpPr>
        <p:spPr>
          <a:xfrm>
            <a:off x="7360026" y="4892799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17">
            <a:extLst>
              <a:ext uri="{FF2B5EF4-FFF2-40B4-BE49-F238E27FC236}">
                <a16:creationId xmlns:a16="http://schemas.microsoft.com/office/drawing/2014/main" id="{38018983-95EB-42D7-930E-F220534736EE}"/>
              </a:ext>
            </a:extLst>
          </p:cNvPr>
          <p:cNvSpPr/>
          <p:nvPr/>
        </p:nvSpPr>
        <p:spPr>
          <a:xfrm>
            <a:off x="7994695" y="5263808"/>
            <a:ext cx="286603" cy="26305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17">
            <a:extLst>
              <a:ext uri="{FF2B5EF4-FFF2-40B4-BE49-F238E27FC236}">
                <a16:creationId xmlns:a16="http://schemas.microsoft.com/office/drawing/2014/main" id="{37E6FDAE-4FE8-4671-9A6D-E38A42313F6B}"/>
              </a:ext>
            </a:extLst>
          </p:cNvPr>
          <p:cNvSpPr/>
          <p:nvPr/>
        </p:nvSpPr>
        <p:spPr>
          <a:xfrm>
            <a:off x="7683816" y="4310435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 Box 12">
            <a:extLst>
              <a:ext uri="{FF2B5EF4-FFF2-40B4-BE49-F238E27FC236}">
                <a16:creationId xmlns:a16="http://schemas.microsoft.com/office/drawing/2014/main" id="{D996EA7B-1F51-497F-9236-C1CD21200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0208" y="2408945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6058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3" grpId="0" animBg="1"/>
      <p:bldP spid="23" grpId="1" animBg="1"/>
      <p:bldP spid="2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FEF1C9A-93B3-4716-9DE1-C0CC73367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6520" y="1371600"/>
            <a:ext cx="2068521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Natural Logarithms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49015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ln 125. 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0E223EC3-D1CF-4B05-B579-6BCB861859A0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A136E86E-865F-4B7E-A80E-F51A92986D59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772AAD4D-C5CA-4416-8980-6CB684EE5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18" name="Text Box 12">
            <a:extLst>
              <a:ext uri="{FF2B5EF4-FFF2-40B4-BE49-F238E27FC236}">
                <a16:creationId xmlns:a16="http://schemas.microsoft.com/office/drawing/2014/main" id="{1228F600-CA5C-470C-8C61-B52AF416E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910" y="2408947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9" name="Text Box 12">
            <a:extLst>
              <a:ext uri="{FF2B5EF4-FFF2-40B4-BE49-F238E27FC236}">
                <a16:creationId xmlns:a16="http://schemas.microsoft.com/office/drawing/2014/main" id="{AEED01A8-D40F-46E2-9F03-D5A857454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6027" y="2408946"/>
            <a:ext cx="5790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LN</a:t>
            </a:r>
          </a:p>
        </p:txBody>
      </p:sp>
      <p:sp>
        <p:nvSpPr>
          <p:cNvPr id="20" name="Text Box 12">
            <a:extLst>
              <a:ext uri="{FF2B5EF4-FFF2-40B4-BE49-F238E27FC236}">
                <a16:creationId xmlns:a16="http://schemas.microsoft.com/office/drawing/2014/main" id="{D92A86F5-2CF1-4E99-AB0D-10E517923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402" y="2408946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997EAD4F-6B93-4529-BA97-DD3618AC0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871" y="2953721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ENTER</a:t>
            </a:r>
          </a:p>
        </p:txBody>
      </p:sp>
      <p:sp>
        <p:nvSpPr>
          <p:cNvPr id="22" name="Text Box 12">
            <a:extLst>
              <a:ext uri="{FF2B5EF4-FFF2-40B4-BE49-F238E27FC236}">
                <a16:creationId xmlns:a16="http://schemas.microsoft.com/office/drawing/2014/main" id="{3893268F-D63B-4FE6-936D-1F816ACB2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0208" y="2408945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4212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55776" y="1058181"/>
            <a:ext cx="7207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If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7125" y="1520213"/>
            <a:ext cx="629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can be written in logarithmic form as: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455236" y="2213077"/>
            <a:ext cx="2372765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b="1" i="1" dirty="0">
                <a:latin typeface="Comic Sans MS" panose="030F0702030302020204" pitchFamily="66" charset="0"/>
              </a:rPr>
              <a:t>b</a:t>
            </a:r>
            <a:r>
              <a:rPr lang="en-GB" sz="4000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Comic Sans MS" panose="030F0702030302020204" pitchFamily="66" charset="0"/>
              </a:rPr>
              <a:t>x</a:t>
            </a:r>
            <a:endParaRPr lang="en-US" sz="4000" b="1" i="1" dirty="0">
              <a:latin typeface="Comic Sans MS" panose="030F0702030302020204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406384" y="836712"/>
            <a:ext cx="173477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i="1" dirty="0" err="1">
                <a:latin typeface="Comic Sans MS" panose="030F0702030302020204" pitchFamily="66" charset="0"/>
              </a:rPr>
              <a:t>a</a:t>
            </a:r>
            <a:r>
              <a:rPr lang="en-GB" sz="4000" b="1" i="1" baseline="300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4000" b="1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293258" y="2996952"/>
            <a:ext cx="51026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is the logarithm of b, to base a.: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125491" y="5330825"/>
            <a:ext cx="1664238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81 = 4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57200" y="3538537"/>
            <a:ext cx="8661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Being able to change between these two forms allows you to simplify log statements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33808" y="4354378"/>
            <a:ext cx="1859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Examples: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29983" y="4869160"/>
            <a:ext cx="81227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3</a:t>
            </a:r>
            <a:r>
              <a:rPr lang="en-GB" sz="2400" baseline="30000" dirty="0">
                <a:latin typeface="Comic Sans MS" panose="030F0702030302020204" pitchFamily="66" charset="0"/>
              </a:rPr>
              <a:t>4</a:t>
            </a:r>
            <a:r>
              <a:rPr lang="en-GB" sz="2400" dirty="0">
                <a:latin typeface="Comic Sans MS" panose="030F0702030302020204" pitchFamily="66" charset="0"/>
              </a:rPr>
              <a:t> = 81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25491" y="6254155"/>
            <a:ext cx="1350050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2</a:t>
            </a:r>
            <a:r>
              <a:rPr lang="en-GB" sz="2400" baseline="30000" dirty="0">
                <a:latin typeface="Comic Sans MS" panose="030F0702030302020204" pitchFamily="66" charset="0"/>
              </a:rPr>
              <a:t>7</a:t>
            </a:r>
            <a:r>
              <a:rPr lang="en-GB" sz="2400" dirty="0">
                <a:latin typeface="Comic Sans MS" panose="030F0702030302020204" pitchFamily="66" charset="0"/>
              </a:rPr>
              <a:t> = 128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92571" y="5792490"/>
            <a:ext cx="876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exponential statement for log</a:t>
            </a:r>
            <a:r>
              <a:rPr lang="en-GB" sz="2400" i="1" baseline="-25000" dirty="0"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128 = 7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18B84258-0CD2-424A-AB01-9ED48DCBE432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6C2AD9EE-1FAE-4661-9988-66D3CB82FCCC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63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 animBg="1"/>
      <p:bldP spid="11" grpId="0"/>
      <p:bldP spid="12" grpId="0"/>
      <p:bldP spid="13" grpId="0"/>
      <p:bldP spid="14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4639" y="4684688"/>
            <a:ext cx="629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Comic Sans MS" panose="030F0702030302020204" pitchFamily="66" charset="0"/>
              </a:rPr>
              <a:t>This can be written in logarithmic form as:</a:t>
            </a:r>
            <a:endParaRPr lang="en-US" sz="240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29689" y="5396892"/>
            <a:ext cx="2249334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>
                <a:latin typeface="Comic Sans MS" panose="030F0702030302020204" pitchFamily="66" charset="0"/>
              </a:rPr>
              <a:t>log</a:t>
            </a:r>
            <a:r>
              <a:rPr lang="en-GB" sz="4000" i="1" baseline="-25000">
                <a:latin typeface="Comic Sans MS" panose="030F0702030302020204" pitchFamily="66" charset="0"/>
              </a:rPr>
              <a:t>a</a:t>
            </a:r>
            <a:r>
              <a:rPr lang="en-GB" sz="4000">
                <a:latin typeface="Comic Sans MS" panose="030F0702030302020204" pitchFamily="66" charset="0"/>
              </a:rPr>
              <a:t> </a:t>
            </a:r>
            <a:r>
              <a:rPr lang="en-GB" sz="4000" i="1">
                <a:latin typeface="Comic Sans MS" panose="030F0702030302020204" pitchFamily="66" charset="0"/>
              </a:rPr>
              <a:t>a</a:t>
            </a:r>
            <a:r>
              <a:rPr lang="en-GB" sz="4000">
                <a:latin typeface="Comic Sans MS" panose="030F0702030302020204" pitchFamily="66" charset="0"/>
              </a:rPr>
              <a:t> = 1</a:t>
            </a:r>
            <a:endParaRPr lang="en-US" sz="4000">
              <a:latin typeface="Comic Sans MS" panose="030F0702030302020204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32164" y="3976863"/>
            <a:ext cx="17219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i="1" dirty="0">
                <a:latin typeface="Comic Sans MS" panose="030F0702030302020204" pitchFamily="66" charset="0"/>
              </a:rPr>
              <a:t>a</a:t>
            </a:r>
            <a:r>
              <a:rPr lang="en-GB" sz="4000" b="1" baseline="30000" dirty="0">
                <a:latin typeface="Comic Sans MS" panose="030F0702030302020204" pitchFamily="66" charset="0"/>
              </a:rPr>
              <a:t>1</a:t>
            </a:r>
            <a:r>
              <a:rPr lang="en-GB" sz="4000" b="1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746333" y="2302718"/>
            <a:ext cx="1503938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3 = 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50825" y="1841053"/>
            <a:ext cx="7362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3</a:t>
            </a:r>
            <a:r>
              <a:rPr lang="en-GB" sz="2400" baseline="30000" dirty="0">
                <a:latin typeface="Comic Sans MS" panose="030F0702030302020204" pitchFamily="66" charset="0"/>
              </a:rPr>
              <a:t>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46333" y="3515259"/>
            <a:ext cx="1503938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8</a:t>
            </a:r>
            <a:r>
              <a:rPr lang="en-GB" sz="2400" dirty="0">
                <a:latin typeface="Comic Sans MS" panose="030F0702030302020204" pitchFamily="66" charset="0"/>
              </a:rPr>
              <a:t> 8 = 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50825" y="3053594"/>
            <a:ext cx="7362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8</a:t>
            </a:r>
            <a:r>
              <a:rPr lang="en-GB" sz="2400" baseline="30000" dirty="0">
                <a:latin typeface="Comic Sans MS" panose="030F0702030302020204" pitchFamily="66" charset="0"/>
              </a:rPr>
              <a:t>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52320" y="1841053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52320" y="3053594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8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849324" y="4099973"/>
            <a:ext cx="1859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In general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AADE53DE-D0EA-42C3-80F2-84EBE0CA1EEF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FE4C1907-EC7F-4654-9ABE-01C86DD42FE2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33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4639" y="4684688"/>
            <a:ext cx="629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Comic Sans MS" panose="030F0702030302020204" pitchFamily="66" charset="0"/>
              </a:rPr>
              <a:t>This can be written in logarithmic form as:</a:t>
            </a:r>
            <a:endParaRPr lang="en-US" sz="240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29689" y="5396892"/>
            <a:ext cx="2305439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1 = 0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32164" y="3976863"/>
            <a:ext cx="174919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i="1" dirty="0">
                <a:latin typeface="Comic Sans MS" panose="030F0702030302020204" pitchFamily="66" charset="0"/>
              </a:rPr>
              <a:t>a</a:t>
            </a:r>
            <a:r>
              <a:rPr lang="en-GB" sz="4000" b="1" baseline="30000" dirty="0">
                <a:latin typeface="Comic Sans MS" panose="030F0702030302020204" pitchFamily="66" charset="0"/>
              </a:rPr>
              <a:t>0</a:t>
            </a:r>
            <a:r>
              <a:rPr lang="en-GB" sz="4000" b="1" dirty="0">
                <a:latin typeface="Comic Sans MS" panose="030F0702030302020204" pitchFamily="66" charset="0"/>
              </a:rPr>
              <a:t> = 1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746333" y="2302718"/>
            <a:ext cx="1476686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1 = 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50825" y="1841053"/>
            <a:ext cx="7362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3</a:t>
            </a:r>
            <a:r>
              <a:rPr lang="en-GB" sz="2400" baseline="30000" dirty="0">
                <a:latin typeface="Comic Sans MS" panose="030F0702030302020204" pitchFamily="66" charset="0"/>
              </a:rPr>
              <a:t>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46333" y="3515259"/>
            <a:ext cx="1476686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8</a:t>
            </a:r>
            <a:r>
              <a:rPr lang="en-GB" sz="2400" dirty="0">
                <a:latin typeface="Comic Sans MS" panose="030F0702030302020204" pitchFamily="66" charset="0"/>
              </a:rPr>
              <a:t> 1 = 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50825" y="3053594"/>
            <a:ext cx="7362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8</a:t>
            </a:r>
            <a:r>
              <a:rPr lang="en-GB" sz="2400" baseline="30000" dirty="0">
                <a:latin typeface="Comic Sans MS" panose="030F0702030302020204" pitchFamily="66" charset="0"/>
              </a:rPr>
              <a:t>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52320" y="1841053"/>
            <a:ext cx="570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52320" y="3053023"/>
            <a:ext cx="570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1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849324" y="4099973"/>
            <a:ext cx="1859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In general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7A21CE8E-E8A4-450C-9CDA-617A197891B2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E4090BEB-4580-4FEC-92E4-16D9922AB0A7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44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05724" y="4725144"/>
            <a:ext cx="8184618" cy="132343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b</a:t>
            </a:r>
            <a:r>
              <a:rPr lang="en-GB" sz="4000" dirty="0">
                <a:latin typeface="Comic Sans MS" panose="030F0702030302020204" pitchFamily="66" charset="0"/>
              </a:rPr>
              <a:t> is </a:t>
            </a:r>
            <a:r>
              <a:rPr lang="en-GB" sz="4000" dirty="0">
                <a:solidFill>
                  <a:srgbClr val="FF3300"/>
                </a:solidFill>
                <a:latin typeface="Comic Sans MS" panose="030F0702030302020204" pitchFamily="66" charset="0"/>
              </a:rPr>
              <a:t>undefined</a:t>
            </a:r>
            <a:r>
              <a:rPr lang="en-GB" sz="4000" dirty="0">
                <a:latin typeface="Comic Sans MS" panose="030F0702030302020204" pitchFamily="66" charset="0"/>
              </a:rPr>
              <a:t> for any base 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if 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b</a:t>
            </a:r>
            <a:r>
              <a:rPr lang="en-GB" sz="4000" dirty="0">
                <a:latin typeface="Comic Sans MS" panose="030F0702030302020204" pitchFamily="66" charset="0"/>
              </a:rPr>
              <a:t> is negative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50825" y="1916006"/>
            <a:ext cx="85395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exponential statement for 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(-27)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15628" y="3164592"/>
            <a:ext cx="7912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Can you find an exponent that satisfies this equation?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04847" y="1833563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</a:t>
            </a:r>
            <a:r>
              <a:rPr lang="en-GB" sz="24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93770" y="3828521"/>
            <a:ext cx="4453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equation has no solution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764924" y="2452102"/>
            <a:ext cx="23952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3</a:t>
            </a:r>
            <a:r>
              <a:rPr lang="en-GB" sz="4000" b="1" i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4000" b="1" dirty="0">
                <a:latin typeface="Comic Sans MS" panose="030F0702030302020204" pitchFamily="66" charset="0"/>
              </a:rPr>
              <a:t> = -27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25FE7412-5581-41AB-93ED-16525F5F32E7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C00F494-8BA6-4963-8B61-2207359EBA93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12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92818" y="4869160"/>
            <a:ext cx="4758364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dirty="0">
                <a:latin typeface="Comic Sans MS" panose="030F0702030302020204" pitchFamily="66" charset="0"/>
                <a:cs typeface="Times New Roman" panose="02020603050405020304" pitchFamily="18" charset="0"/>
              </a:rPr>
              <a:t>0</a:t>
            </a:r>
            <a:r>
              <a:rPr lang="en-GB" sz="4000" dirty="0">
                <a:latin typeface="Comic Sans MS" panose="030F0702030302020204" pitchFamily="66" charset="0"/>
              </a:rPr>
              <a:t> is </a:t>
            </a:r>
            <a:r>
              <a:rPr lang="en-GB" sz="4000" dirty="0">
                <a:solidFill>
                  <a:srgbClr val="FF3300"/>
                </a:solidFill>
                <a:latin typeface="Comic Sans MS" panose="030F0702030302020204" pitchFamily="66" charset="0"/>
              </a:rPr>
              <a:t>undefined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50825" y="1916006"/>
            <a:ext cx="79993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exponential statement for 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0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15628" y="3164592"/>
            <a:ext cx="7912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Can you find an exponent that satisfies this equation?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72823" y="1896659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</a:t>
            </a:r>
            <a:r>
              <a:rPr lang="en-GB" sz="24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93770" y="3828521"/>
            <a:ext cx="4453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equation has no solution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764924" y="2452102"/>
            <a:ext cx="17700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3</a:t>
            </a:r>
            <a:r>
              <a:rPr lang="en-GB" sz="4000" b="1" i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4000" b="1" dirty="0">
                <a:latin typeface="Comic Sans MS" panose="030F0702030302020204" pitchFamily="66" charset="0"/>
              </a:rPr>
              <a:t> = 0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E150AA44-63E6-4EBE-A3B1-B462E5158EC1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43F5067-16DB-42E5-AAE2-4D9E2A35D9D3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31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092169" y="4869160"/>
            <a:ext cx="2955246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dirty="0">
                <a:latin typeface="Comic Sans MS" panose="030F0702030302020204" pitchFamily="66" charset="0"/>
                <a:cs typeface="Times New Roman" panose="02020603050405020304" pitchFamily="18" charset="0"/>
              </a:rPr>
              <a:t>(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a</a:t>
            </a:r>
            <a:r>
              <a:rPr lang="en-GB" sz="4000" i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n</a:t>
            </a:r>
            <a:r>
              <a:rPr lang="en-GB" sz="4000" dirty="0">
                <a:latin typeface="Comic Sans MS" panose="030F0702030302020204" pitchFamily="66" charset="0"/>
                <a:cs typeface="Times New Roman" panose="02020603050405020304" pitchFamily="18" charset="0"/>
              </a:rPr>
              <a:t>) = 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n</a:t>
            </a:r>
            <a:endParaRPr lang="en-US" sz="4000" i="1" dirty="0">
              <a:latin typeface="Comic Sans MS" panose="030F0702030302020204" pitchFamily="66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0825" y="1916006"/>
            <a:ext cx="818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exponential statement for 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3</a:t>
            </a:r>
            <a:r>
              <a:rPr lang="en-GB" sz="2400" baseline="30000" dirty="0">
                <a:latin typeface="Comic Sans MS" panose="030F0702030302020204" pitchFamily="66" charset="0"/>
              </a:rPr>
              <a:t>5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5628" y="3164592"/>
            <a:ext cx="76979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have an exponential equation with the same base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72823" y="1896659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</a:t>
            </a:r>
            <a:r>
              <a:rPr lang="en-GB" sz="24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062524" y="3786043"/>
            <a:ext cx="5173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exponents must be equal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764924" y="2452102"/>
            <a:ext cx="197842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3</a:t>
            </a:r>
            <a:r>
              <a:rPr lang="en-GB" sz="4000" b="1" i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4000" b="1" dirty="0">
                <a:latin typeface="Comic Sans MS" panose="030F0702030302020204" pitchFamily="66" charset="0"/>
              </a:rPr>
              <a:t> = 3</a:t>
            </a:r>
            <a:r>
              <a:rPr lang="en-GB" sz="4000" b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5</a:t>
            </a:r>
            <a:endParaRPr lang="en-GB" sz="4000" b="1" dirty="0">
              <a:latin typeface="Comic Sans MS" panose="030F0702030302020204" pitchFamily="66" charset="0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6F97F3B1-E40E-4E58-B533-ADE713463254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D40AA53A-739B-45FC-82DE-14F0196F19E6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42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533400" y="2541494"/>
            <a:ext cx="7851648" cy="18288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764E94-7907-42BB-92D6-17DB20985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Logarithms in base 10 and Natural logarithm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59345765-641B-4BE5-9878-FB23043287AF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FAAC5167-4744-473B-AD1D-96B67768B481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71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1649</TotalTime>
  <Words>1029</Words>
  <Application>Microsoft Office PowerPoint</Application>
  <PresentationFormat>On-screen Show (4:3)</PresentationFormat>
  <Paragraphs>243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Comic Sans MS</vt:lpstr>
      <vt:lpstr>Times New Roman</vt:lpstr>
      <vt:lpstr>Wingdings 2</vt:lpstr>
      <vt:lpstr>Theme1</vt:lpstr>
      <vt:lpstr>Properties of logarithms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Logarithms in base 10 and Natural logarithm</vt:lpstr>
      <vt:lpstr>PowerPoint Presentation</vt:lpstr>
      <vt:lpstr>PowerPoint Presentation</vt:lpstr>
      <vt:lpstr>Using a GDC for Logarithms in base 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Natural logarithm</vt:lpstr>
      <vt:lpstr>PowerPoint Presentation</vt:lpstr>
      <vt:lpstr>Using a GDC for Natural logarithms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logarithms</dc:title>
  <dc:creator>Mathssupport</dc:creator>
  <cp:lastModifiedBy>Orlando Hurtado</cp:lastModifiedBy>
  <cp:revision>29</cp:revision>
  <dcterms:created xsi:type="dcterms:W3CDTF">2017-06-03T06:57:47Z</dcterms:created>
  <dcterms:modified xsi:type="dcterms:W3CDTF">2023-07-15T13:45:22Z</dcterms:modified>
</cp:coreProperties>
</file>