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4" r:id="rId13"/>
    <p:sldId id="267" r:id="rId14"/>
    <p:sldId id="268" r:id="rId15"/>
    <p:sldId id="269" r:id="rId16"/>
    <p:sldId id="302" r:id="rId17"/>
    <p:sldId id="303" r:id="rId18"/>
    <p:sldId id="270" r:id="rId19"/>
    <p:sldId id="271" r:id="rId20"/>
    <p:sldId id="280" r:id="rId21"/>
    <p:sldId id="272" r:id="rId22"/>
    <p:sldId id="273" r:id="rId23"/>
    <p:sldId id="274" r:id="rId24"/>
    <p:sldId id="299" r:id="rId25"/>
    <p:sldId id="301" r:id="rId26"/>
    <p:sldId id="29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1B-571C-4EDD-9A2E-0EBB821E2CF1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FCC3-4C80-44C3-9F91-2715CFF5F0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52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C08230-6646-4EC7-9E8C-1F754DAF4118}" type="slidenum">
              <a:rPr lang="en-GB" altLang="en-US" sz="1200">
                <a:solidFill>
                  <a:schemeClr val="tx1"/>
                </a:solidFill>
              </a:rPr>
              <a:pPr/>
              <a:t>11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i="1" dirty="0"/>
          </a:p>
        </p:txBody>
      </p:sp>
    </p:spTree>
    <p:extLst>
      <p:ext uri="{BB962C8B-B14F-4D97-AF65-F5344CB8AC3E}">
        <p14:creationId xmlns:p14="http://schemas.microsoft.com/office/powerpoint/2010/main" val="691644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160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20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38364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6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4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4586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31009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6570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9509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8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1686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5064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6063A-8A53-4D86-A2D7-79BA0CC0DBC5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2405CBB-6213-4EDE-B6B1-E0D422AEA795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021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661182" y="3200400"/>
            <a:ext cx="7849771" cy="1600200"/>
          </a:xfrm>
        </p:spPr>
        <p:txBody>
          <a:bodyPr>
            <a:normAutofit/>
          </a:bodyPr>
          <a:lstStyle/>
          <a:p>
            <a:pPr marL="633413" indent="-633413" algn="l">
              <a:tabLst>
                <a:tab pos="2406650" algn="l"/>
              </a:tabLst>
            </a:pPr>
            <a:r>
              <a:rPr lang="en-US" sz="2000" dirty="0">
                <a:latin typeface="Comic Sans MS" panose="030F0702030302020204" pitchFamily="66" charset="0"/>
              </a:rPr>
              <a:t>LO: Know and use properties of logarithms to change between exponential and logarithmic forms.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000" dirty="0">
                <a:latin typeface="Comic Sans MS" panose="030F0702030302020204" pitchFamily="66" charset="0"/>
              </a:rPr>
              <a:t>Properties of logarithms</a:t>
            </a:r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DEDDC17D-966C-45E4-8879-986CD402740D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2FFAA81-2E86-46A6-8E95-D8BC3EF6925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67CF7-AC74-4741-AEE7-CD0354BF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49008-078A-4ABE-BBD8-429C2610108D}" type="datetime4">
              <a:rPr lang="en-GB" smtClean="0"/>
              <a:t>15 July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84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49459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10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21098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10</a:t>
            </a:r>
            <a:r>
              <a:rPr lang="en-GB" sz="40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75849" y="2981796"/>
            <a:ext cx="84241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For logarithms base 10 is not necessary to write the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9983" y="5521925"/>
            <a:ext cx="1944763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10</a:t>
            </a:r>
            <a:r>
              <a:rPr lang="en-GB" sz="2400" dirty="0">
                <a:latin typeface="Comic Sans MS" panose="030F0702030302020204" pitchFamily="66" charset="0"/>
              </a:rPr>
              <a:t>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63532" y="3504294"/>
            <a:ext cx="6575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This expression can be written simply as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309464" y="5496126"/>
            <a:ext cx="26837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be written as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04041" y="4073681"/>
            <a:ext cx="213231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994381" y="5496126"/>
            <a:ext cx="1726755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 100 = 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8751DA25-6713-4452-B2AC-C2ABD621C42A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185A00BE-4361-448A-8371-7C75BA36448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5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55600" y="780983"/>
            <a:ext cx="787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Our decimal number system is based on </a:t>
            </a:r>
            <a:r>
              <a:rPr lang="en-GB" altLang="en-US" b="1" dirty="0">
                <a:solidFill>
                  <a:srgbClr val="FF6600"/>
                </a:solidFill>
              </a:rPr>
              <a:t>powers of ten</a:t>
            </a:r>
            <a:r>
              <a:rPr lang="en-GB" altLang="en-US" dirty="0">
                <a:solidFill>
                  <a:srgbClr val="000066"/>
                </a:solidFill>
              </a:rPr>
              <a:t>. 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355600" y="1256701"/>
            <a:ext cx="7838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can write powers of ten using </a:t>
            </a:r>
            <a:r>
              <a:rPr lang="en-GB" altLang="en-US" b="1" dirty="0">
                <a:solidFill>
                  <a:srgbClr val="FF6600"/>
                </a:solidFill>
              </a:rPr>
              <a:t>logarithmic notation</a:t>
            </a:r>
            <a:r>
              <a:rPr lang="en-GB" altLang="en-US" dirty="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11944" y="390165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095201" y="392114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0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020284" y="1737643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100 000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099078" y="1757135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5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3020284" y="2178016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10 000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2099077" y="2175174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4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3011944" y="2619713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1 000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099077" y="2637483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3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031650" y="3051141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2110444" y="306110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4285217" y="1736884"/>
            <a:ext cx="23807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100 000 = 5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3044800" y="349283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110444" y="3501837"/>
            <a:ext cx="8787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1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000578" y="4290494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0.1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2087711" y="4308264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-1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3" name="Text Box 12"/>
          <p:cNvSpPr txBox="1">
            <a:spLocks noChangeArrowheads="1"/>
          </p:cNvSpPr>
          <p:nvPr/>
        </p:nvSpPr>
        <p:spPr bwMode="auto">
          <a:xfrm>
            <a:off x="3020284" y="4721922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0.01</a:t>
            </a: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2099078" y="4731888"/>
            <a:ext cx="947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-2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3033434" y="5163619"/>
            <a:ext cx="955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0.001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099078" y="5172618"/>
            <a:ext cx="1005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10</a:t>
            </a:r>
            <a:r>
              <a:rPr lang="en-GB" altLang="en-US" baseline="30000" dirty="0">
                <a:solidFill>
                  <a:srgbClr val="FF0000"/>
                </a:solidFill>
              </a:rPr>
              <a:t>-3 </a:t>
            </a:r>
            <a:r>
              <a:rPr lang="en-GB" altLang="en-US" dirty="0">
                <a:solidFill>
                  <a:srgbClr val="000066"/>
                </a:solidFill>
              </a:rPr>
              <a:t>=</a:t>
            </a:r>
            <a:r>
              <a:rPr lang="en-US" altLang="en-US" baseline="30000" dirty="0">
                <a:solidFill>
                  <a:srgbClr val="FF0000"/>
                </a:solidFill>
              </a:rPr>
              <a:t> </a:t>
            </a:r>
            <a:endParaRPr lang="en-GB" altLang="en-US" dirty="0">
              <a:solidFill>
                <a:srgbClr val="FF0000"/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4293600" y="2171313"/>
            <a:ext cx="2193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10 000 = 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4301983" y="2618678"/>
            <a:ext cx="19143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1000 = 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4291026" y="3055093"/>
            <a:ext cx="17267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100 = 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12"/>
          <p:cNvSpPr txBox="1">
            <a:spLocks noChangeArrowheads="1"/>
          </p:cNvSpPr>
          <p:nvPr/>
        </p:nvSpPr>
        <p:spPr bwMode="auto">
          <a:xfrm>
            <a:off x="4292600" y="3473319"/>
            <a:ext cx="1539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10 = 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1" name="Text Box 12"/>
          <p:cNvSpPr txBox="1">
            <a:spLocks noChangeArrowheads="1"/>
          </p:cNvSpPr>
          <p:nvPr/>
        </p:nvSpPr>
        <p:spPr bwMode="auto">
          <a:xfrm>
            <a:off x="4301984" y="3840686"/>
            <a:ext cx="13516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1 = 0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291026" y="4290494"/>
            <a:ext cx="16946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0.1 = -1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4301985" y="4700203"/>
            <a:ext cx="1931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0.01 = -2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4301986" y="5163618"/>
            <a:ext cx="21194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log 0.001 = -3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57200" y="5571577"/>
            <a:ext cx="8193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What about other numbers? For example, what is log 125. </a:t>
            </a: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459012" y="6072011"/>
            <a:ext cx="75240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know is a number between log 100 and log 1000. </a:t>
            </a:r>
          </a:p>
        </p:txBody>
      </p:sp>
      <p:sp>
        <p:nvSpPr>
          <p:cNvPr id="35" name="Rectangle 34">
            <a:hlinkClick r:id="rId3"/>
            <a:extLst>
              <a:ext uri="{FF2B5EF4-FFF2-40B4-BE49-F238E27FC236}">
                <a16:creationId xmlns:a16="http://schemas.microsoft.com/office/drawing/2014/main" id="{7B122335-DA81-4454-8828-29EF9AA06AB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D35E07B2-7DB2-46BB-86A1-F430E0F5FD58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/>
      <p:bldP spid="12" grpId="0"/>
      <p:bldP spid="14" grpId="0"/>
      <p:bldP spid="17" grpId="0"/>
      <p:bldP spid="19" grpId="0"/>
      <p:bldP spid="22" grpId="0"/>
      <p:bldP spid="24" grpId="0"/>
      <p:bldP spid="27" grpId="0"/>
      <p:bldP spid="29" grpId="0"/>
      <p:bldP spid="32" grpId="0"/>
      <p:bldP spid="34" grpId="0"/>
      <p:bldP spid="36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1622" y="3065225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Logarithms in base 10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97451" y="2030357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natural logarithm</a:t>
            </a: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6" action="ppaction://hlinksldjump"/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43828" y="3060760"/>
            <a:ext cx="1328079" cy="2971800"/>
          </a:xfrm>
          <a:prstGeom prst="rect">
            <a:avLst/>
          </a:prstGeom>
        </p:spPr>
      </p:pic>
      <p:sp>
        <p:nvSpPr>
          <p:cNvPr id="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622" y="2558446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3" name="Text Box 4">
            <a:hlinkClick r:id="rId6" action="ppaction://hlinksldjump"/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383" y="247605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97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8CECDC9-7C51-4962-A4CF-714C1A9C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8139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67683" y="348888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545885" y="53908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B53F3B03-A4C8-4388-8E67-E0B5B36AB6D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9B6CB7C9-61EB-435F-91EE-18A1F1A060B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nimBg="1"/>
      <p:bldP spid="8" grpId="1" animBg="1"/>
      <p:bldP spid="9" grpId="0" animBg="1"/>
      <p:bldP spid="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4E57436-B048-45EC-AF0D-3BF18E3FF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75530" y="4098730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090" y="537690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50173" y="53693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/>
        </p:nvSpPr>
        <p:spPr>
          <a:xfrm>
            <a:off x="6936525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FA3B6296-EF3D-4910-BABE-9507400980B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B3121DD-E399-4D12-B3C9-4A852B5096B4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9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C105086-703B-4A69-91C4-AB480094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68880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log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7841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E2453652-5CC2-49A0-8B1C-4980B0879F45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5A0D69F6-83F0-430F-B0F1-0C40E07C515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4" action="ppaction://hlinksldjump"/>
            <a:extLst>
              <a:ext uri="{FF2B5EF4-FFF2-40B4-BE49-F238E27FC236}">
                <a16:creationId xmlns:a16="http://schemas.microsoft.com/office/drawing/2014/main" id="{53760CAE-A38B-4FD1-9B00-85446D27045D}"/>
              </a:ext>
            </a:extLst>
          </p:cNvPr>
          <p:cNvSpPr/>
          <p:nvPr/>
        </p:nvSpPr>
        <p:spPr>
          <a:xfrm>
            <a:off x="161585" y="78635"/>
            <a:ext cx="872543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7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9E74DF-46B7-4E98-8D26-AD09B0EE5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1371600"/>
            <a:ext cx="2097432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254BB53C-23FE-4811-A891-DCADA510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84536D72-1E17-438A-814D-C96BF491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8338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LOG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99B39D25-164B-4291-92F9-6B74A50A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49" y="240894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95FFF74-6A37-44E7-B472-594DA020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0CD4FE63-4C92-4635-8B99-EC68E1E27725}"/>
              </a:ext>
            </a:extLst>
          </p:cNvPr>
          <p:cNvSpPr/>
          <p:nvPr/>
        </p:nvSpPr>
        <p:spPr>
          <a:xfrm>
            <a:off x="6709767" y="4513536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4">
            <a:extLst>
              <a:ext uri="{FF2B5EF4-FFF2-40B4-BE49-F238E27FC236}">
                <a16:creationId xmlns:a16="http://schemas.microsoft.com/office/drawing/2014/main" id="{2B7CDA61-508E-4A1A-8959-6604C2D296E8}"/>
              </a:ext>
            </a:extLst>
          </p:cNvPr>
          <p:cNvSpPr/>
          <p:nvPr/>
        </p:nvSpPr>
        <p:spPr>
          <a:xfrm>
            <a:off x="7036370" y="5184458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8C514C1E-C20E-419B-BEDA-E975D70C6A87}"/>
              </a:ext>
            </a:extLst>
          </p:cNvPr>
          <p:cNvSpPr/>
          <p:nvPr/>
        </p:nvSpPr>
        <p:spPr>
          <a:xfrm>
            <a:off x="7360026" y="5200642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1AA27D11-32ED-459B-ADC0-AD13163F2FD4}"/>
              </a:ext>
            </a:extLst>
          </p:cNvPr>
          <p:cNvSpPr/>
          <p:nvPr/>
        </p:nvSpPr>
        <p:spPr>
          <a:xfrm>
            <a:off x="7360026" y="4892799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17">
            <a:extLst>
              <a:ext uri="{FF2B5EF4-FFF2-40B4-BE49-F238E27FC236}">
                <a16:creationId xmlns:a16="http://schemas.microsoft.com/office/drawing/2014/main" id="{38018983-95EB-42D7-930E-F220534736EE}"/>
              </a:ext>
            </a:extLst>
          </p:cNvPr>
          <p:cNvSpPr/>
          <p:nvPr/>
        </p:nvSpPr>
        <p:spPr>
          <a:xfrm>
            <a:off x="7994695" y="5263808"/>
            <a:ext cx="286603" cy="263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7E6FDAE-4FE8-4671-9A6D-E38A42313F6B}"/>
              </a:ext>
            </a:extLst>
          </p:cNvPr>
          <p:cNvSpPr/>
          <p:nvPr/>
        </p:nvSpPr>
        <p:spPr>
          <a:xfrm>
            <a:off x="7683816" y="431043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D996EA7B-1F51-497F-9236-C1CD212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255" y="2408946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105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696F4DE-D38B-424D-9C05-25CBE0724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1371600"/>
            <a:ext cx="2091527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Logarithms in base 10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72AAD4D-C5CA-4416-8980-6CB684EE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1228F600-CA5C-470C-8C61-B52AF416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AEED01A8-D40F-46E2-9F03-D5A85745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D92A86F5-2CF1-4E99-AB0D-10E517923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402" y="240894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997EAD4F-6B93-4529-BA97-DD3618AC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3893268F-D63B-4FE6-936D-1F816ACB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208" y="240894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048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6A76D-88E6-4280-8BD3-A837ADE7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Natural logarithm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D14CD81C-FC25-4980-B8A5-9AC637649A1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DD3F60C-0DEE-49F1-BEE1-3DD885B58481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25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781" y="1009541"/>
            <a:ext cx="88892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 </a:t>
            </a:r>
            <a:r>
              <a:rPr lang="en-GB" sz="2400" b="1" dirty="0">
                <a:solidFill>
                  <a:srgbClr val="222222"/>
                </a:solidFill>
                <a:latin typeface="Arial" panose="020B0604020202020204" pitchFamily="34" charset="0"/>
              </a:rPr>
              <a:t>natural logarithm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of a number is its logarithm to the base of the mathematical constant </a:t>
            </a:r>
            <a:r>
              <a:rPr lang="en-GB" sz="2400" b="1" i="1" dirty="0">
                <a:solidFill>
                  <a:srgbClr val="FF6600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GB" sz="2400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13455" y="4255129"/>
            <a:ext cx="144302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4000">
                <a:latin typeface="Comic Sans MS" panose="030F0702030302020204" pitchFamily="66" charset="0"/>
              </a:defRPr>
            </a:lvl1pPr>
          </a:lstStyle>
          <a:p>
            <a:r>
              <a:rPr lang="en-GB" dirty="0" err="1"/>
              <a:t>e</a:t>
            </a:r>
            <a:r>
              <a:rPr lang="en-GB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dirty="0"/>
              <a:t> =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34618" y="5120759"/>
            <a:ext cx="90922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1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4779" y="3282177"/>
            <a:ext cx="8432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We use ln </a:t>
            </a:r>
            <a:r>
              <a:rPr lang="en-US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to represent 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log</a:t>
            </a:r>
            <a:r>
              <a:rPr lang="en-GB" sz="2400" baseline="-25000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, and call ln x the 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natural logarithm 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of 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00944" y="5050920"/>
            <a:ext cx="1955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Notice that: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334618" y="4255129"/>
            <a:ext cx="185980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ln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80" y="1804550"/>
            <a:ext cx="8432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solidFill>
                  <a:srgbClr val="FF6600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is an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 irrational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and </a:t>
            </a:r>
            <a:r>
              <a:rPr lang="en-GB" sz="2400" b="1" dirty="0">
                <a:solidFill>
                  <a:srgbClr val="FF6600"/>
                </a:solidFill>
                <a:latin typeface="Arial" panose="020B0604020202020204" pitchFamily="34" charset="0"/>
              </a:rPr>
              <a:t>transcendental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number approximately equal to 2.718281828459.</a:t>
            </a:r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215899" y="2672359"/>
            <a:ext cx="8470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The natural logarithm of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is generally written as ln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, log</a:t>
            </a:r>
            <a:r>
              <a:rPr lang="en-GB" sz="2400" i="1" baseline="-25000" dirty="0">
                <a:solidFill>
                  <a:srgbClr val="222222"/>
                </a:solidFill>
                <a:latin typeface="Arial" panose="020B0604020202020204" pitchFamily="34" charset="0"/>
              </a:rPr>
              <a:t>e</a:t>
            </a:r>
            <a:r>
              <a:rPr lang="en-GB" sz="24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GB" sz="24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232898" y="5139165"/>
            <a:ext cx="10647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65240" y="5136653"/>
            <a:ext cx="3722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2323675" y="5581643"/>
            <a:ext cx="9396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221955" y="5600049"/>
            <a:ext cx="103265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54297" y="5597537"/>
            <a:ext cx="3225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3232898" y="6079339"/>
            <a:ext cx="106471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ln e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=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265240" y="6076827"/>
            <a:ext cx="37221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E70F4A4A-3CD0-4531-86C1-D504989BD9C8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CF4BCD8F-7341-4EDE-91AD-22515B2F9E15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10" grpId="0"/>
      <p:bldP spid="11" grpId="0"/>
      <p:bldP spid="13" grpId="0"/>
      <p:bldP spid="16" grpId="0" animBg="1"/>
      <p:bldP spid="3" grpId="0"/>
      <p:bldP spid="14" grpId="0"/>
      <p:bldP spid="18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97323" y="1609976"/>
            <a:ext cx="20234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For example: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8836" y="2852936"/>
            <a:ext cx="7515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It means that we take two as a factor three times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93684" y="4441656"/>
            <a:ext cx="242406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>
                <a:latin typeface="Comic Sans MS" panose="030F0702030302020204" pitchFamily="66" charset="0"/>
              </a:rPr>
              <a:t>2</a:t>
            </a:r>
            <a:r>
              <a:rPr lang="en-GB" sz="4000" dirty="0">
                <a:latin typeface="Comic Sans MS" panose="030F0702030302020204" pitchFamily="66" charset="0"/>
              </a:rPr>
              <a:t> 8 = 3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77642" y="1486009"/>
            <a:ext cx="705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</a:t>
            </a:r>
            <a:r>
              <a:rPr lang="en-GB" sz="4000" b="1" baseline="30000" dirty="0">
                <a:latin typeface="Comic Sans MS" panose="030F0702030302020204" pitchFamily="66" charset="0"/>
              </a:rPr>
              <a:t>3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49138" y="828910"/>
            <a:ext cx="67409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are familiar with the exponential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21695" y="2023817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15581" y="1959530"/>
            <a:ext cx="13057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49494" y="1196752"/>
            <a:ext cx="3310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Index, exponent or 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62414" y="1969229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510551" y="1954578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636083" y="1419823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014114" y="1412621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91268" y="3169055"/>
            <a:ext cx="31133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</a:t>
            </a:r>
            <a:r>
              <a:rPr lang="en-GB" sz="4000" b="1" dirty="0">
                <a:latin typeface="Comic Sans MS" panose="030F0702030302020204" pitchFamily="66" charset="0"/>
                <a:sym typeface="Symbol" panose="05050102010706020507" pitchFamily="18" charset="2"/>
              </a:rPr>
              <a:t> </a:t>
            </a:r>
            <a:r>
              <a:rPr lang="en-GB" sz="4000" b="1" dirty="0">
                <a:latin typeface="Comic Sans MS" panose="030F0702030302020204" pitchFamily="66" charset="0"/>
              </a:rPr>
              <a:t>2 =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869120" y="3208666"/>
            <a:ext cx="49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58836" y="2348880"/>
            <a:ext cx="5461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third power of two is”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38654" y="1436506"/>
            <a:ext cx="497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09013" y="3328561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and the power is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58836" y="3944886"/>
            <a:ext cx="72731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can write the same using a different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3518649" y="5213553"/>
            <a:ext cx="12734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Base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495185" y="4308320"/>
            <a:ext cx="1278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logarithm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175884" y="5157504"/>
            <a:ext cx="359244" cy="224666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938103" y="4490205"/>
            <a:ext cx="613411" cy="179720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135906" y="5165941"/>
            <a:ext cx="22444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Power or Argument</a:t>
            </a:r>
            <a:endParaRPr lang="en-GB" sz="1800" i="1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049154" y="5062562"/>
            <a:ext cx="539776" cy="178212"/>
          </a:xfrm>
          <a:prstGeom prst="straightConnector1">
            <a:avLst/>
          </a:prstGeom>
          <a:ln w="22225">
            <a:solidFill>
              <a:srgbClr val="FF33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2733420" y="5599284"/>
            <a:ext cx="50321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is called logarithmic notation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09013" y="6111442"/>
            <a:ext cx="6595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read: “the logarithm of 8, to base 2 is 3”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03201370-036A-4A10-A3D8-2D98C025FA86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2"/>
            <a:extLst>
              <a:ext uri="{FF2B5EF4-FFF2-40B4-BE49-F238E27FC236}">
                <a16:creationId xmlns:a16="http://schemas.microsoft.com/office/drawing/2014/main" id="{A512EA4B-5569-437D-8980-FFBD1418F22A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7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7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1622" y="3065225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Natural logarithms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797451" y="2030357"/>
            <a:ext cx="552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Click on the calculator you are using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4711" y="82544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find the natural logarithm</a:t>
            </a: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hlinkClick r:id="rId6" action="ppaction://hlinksldjump"/>
            <a:extLst>
              <a:ext uri="{FF2B5EF4-FFF2-40B4-BE49-F238E27FC236}">
                <a16:creationId xmlns:a16="http://schemas.microsoft.com/office/drawing/2014/main" id="{26C5D1B8-5065-4183-950D-9D6290286D5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43828" y="3060760"/>
            <a:ext cx="1328079" cy="2971800"/>
          </a:xfrm>
          <a:prstGeom prst="rect">
            <a:avLst/>
          </a:prstGeom>
        </p:spPr>
      </p:pic>
      <p:sp>
        <p:nvSpPr>
          <p:cNvPr id="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622" y="2558446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3" name="Text Box 4">
            <a:hlinkClick r:id="rId6" action="ppaction://hlinksldjump"/>
            <a:extLst>
              <a:ext uri="{FF2B5EF4-FFF2-40B4-BE49-F238E27FC236}">
                <a16:creationId xmlns:a16="http://schemas.microsoft.com/office/drawing/2014/main" id="{76E4C771-C541-494E-817D-FAB704875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3383" y="2476056"/>
            <a:ext cx="2868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Texas Instruments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61181A5-5A34-4E0E-A9D9-0F5785F21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8139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567683" y="3488886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6531817" y="539144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nimBg="1"/>
      <p:bldP spid="8" grpId="1" animBg="1"/>
      <p:bldP spid="9" grpId="0" animBg="1"/>
      <p:bldP spid="9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6908BB9-B966-47F4-BC0D-7828AF844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56913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246120" y="4086514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4251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563788" y="288962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34090" y="537690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6949333" y="5369364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6950593" y="5029595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8172140" y="5709659"/>
            <a:ext cx="365760" cy="274320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BB54893E-EF6C-4C15-8FE8-AADB6B860769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6FEF395A-C225-46B5-A87C-4934EE1E95E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76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nimBg="1"/>
      <p:bldP spid="11" grpId="1" animBg="1"/>
      <p:bldP spid="12" grpId="0" autoUpdateAnimBg="0"/>
      <p:bldP spid="13" grpId="0" autoUpdateAnimBg="0"/>
      <p:bldP spid="14" grpId="0" autoUpdateAnimBg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92DE9CB-0379-405F-AC47-068F41C70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60" y="1371600"/>
            <a:ext cx="2476718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334183" y="2344853"/>
            <a:ext cx="1091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MENU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4524303" y="234485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34183" y="2889629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52300" y="288962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 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846325" y="289966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300144" y="3434403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EXE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4" action="ppaction://hlinksldjump"/>
            <a:extLst>
              <a:ext uri="{FF2B5EF4-FFF2-40B4-BE49-F238E27FC236}">
                <a16:creationId xmlns:a16="http://schemas.microsoft.com/office/drawing/2014/main" id="{E26256A2-ED9F-4819-AFD4-0656254E15A4}"/>
              </a:ext>
            </a:extLst>
          </p:cNvPr>
          <p:cNvSpPr/>
          <p:nvPr/>
        </p:nvSpPr>
        <p:spPr>
          <a:xfrm>
            <a:off x="161585" y="105508"/>
            <a:ext cx="872543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A9E74DF-46B7-4E98-8D26-AD09B0EE5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1371600"/>
            <a:ext cx="2097432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50730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C7A74192-FF79-42C0-95A0-A5A024EC2B6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4E74FEF2-4593-41E2-90C2-4A371D23FFC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254BB53C-23FE-4811-A891-DCADA510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84536D72-1E17-438A-814D-C96BF4919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99B39D25-164B-4291-92F9-6B74A50A6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402" y="240894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D95FFF74-6A37-44E7-B472-594DA0203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18" name="Rounded Rectangle 10">
            <a:extLst>
              <a:ext uri="{FF2B5EF4-FFF2-40B4-BE49-F238E27FC236}">
                <a16:creationId xmlns:a16="http://schemas.microsoft.com/office/drawing/2014/main" id="{0CD4FE63-4C92-4635-8B99-EC68E1E27725}"/>
              </a:ext>
            </a:extLst>
          </p:cNvPr>
          <p:cNvSpPr/>
          <p:nvPr/>
        </p:nvSpPr>
        <p:spPr>
          <a:xfrm>
            <a:off x="6727126" y="475200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4">
            <a:extLst>
              <a:ext uri="{FF2B5EF4-FFF2-40B4-BE49-F238E27FC236}">
                <a16:creationId xmlns:a16="http://schemas.microsoft.com/office/drawing/2014/main" id="{2B7CDA61-508E-4A1A-8959-6604C2D296E8}"/>
              </a:ext>
            </a:extLst>
          </p:cNvPr>
          <p:cNvSpPr/>
          <p:nvPr/>
        </p:nvSpPr>
        <p:spPr>
          <a:xfrm>
            <a:off x="7036370" y="5184458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8C514C1E-C20E-419B-BEDA-E975D70C6A87}"/>
              </a:ext>
            </a:extLst>
          </p:cNvPr>
          <p:cNvSpPr/>
          <p:nvPr/>
        </p:nvSpPr>
        <p:spPr>
          <a:xfrm>
            <a:off x="7360026" y="5200642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16">
            <a:extLst>
              <a:ext uri="{FF2B5EF4-FFF2-40B4-BE49-F238E27FC236}">
                <a16:creationId xmlns:a16="http://schemas.microsoft.com/office/drawing/2014/main" id="{1AA27D11-32ED-459B-ADC0-AD13163F2FD4}"/>
              </a:ext>
            </a:extLst>
          </p:cNvPr>
          <p:cNvSpPr/>
          <p:nvPr/>
        </p:nvSpPr>
        <p:spPr>
          <a:xfrm>
            <a:off x="7360026" y="4892799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17">
            <a:extLst>
              <a:ext uri="{FF2B5EF4-FFF2-40B4-BE49-F238E27FC236}">
                <a16:creationId xmlns:a16="http://schemas.microsoft.com/office/drawing/2014/main" id="{38018983-95EB-42D7-930E-F220534736EE}"/>
              </a:ext>
            </a:extLst>
          </p:cNvPr>
          <p:cNvSpPr/>
          <p:nvPr/>
        </p:nvSpPr>
        <p:spPr>
          <a:xfrm>
            <a:off x="7994695" y="5263808"/>
            <a:ext cx="286603" cy="263052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17">
            <a:extLst>
              <a:ext uri="{FF2B5EF4-FFF2-40B4-BE49-F238E27FC236}">
                <a16:creationId xmlns:a16="http://schemas.microsoft.com/office/drawing/2014/main" id="{37E6FDAE-4FE8-4671-9A6D-E38A42313F6B}"/>
              </a:ext>
            </a:extLst>
          </p:cNvPr>
          <p:cNvSpPr/>
          <p:nvPr/>
        </p:nvSpPr>
        <p:spPr>
          <a:xfrm>
            <a:off x="7683816" y="4310435"/>
            <a:ext cx="286603" cy="191069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D996EA7B-1F51-497F-9236-C1CD21200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208" y="240894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05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FEF1C9A-93B3-4716-9DE1-C0CC73367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6520" y="1371600"/>
            <a:ext cx="2068521" cy="4663440"/>
          </a:xfrm>
          <a:prstGeom prst="rect">
            <a:avLst/>
          </a:prstGeom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Comic Sans MS" panose="030F0702030302020204" pitchFamily="66" charset="0"/>
              </a:rPr>
              <a:t>Natural Logarithms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57200" y="876747"/>
            <a:ext cx="4901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We use a calculator to find ln 125. </a:t>
            </a:r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0E223EC3-D1CF-4B05-B579-6BCB861859A0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A136E86E-865F-4B7E-A80E-F51A92986D59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772AAD4D-C5CA-4416-8980-6CB684EE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4183" y="1883188"/>
            <a:ext cx="1234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Turn on</a:t>
            </a:r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1228F600-CA5C-470C-8C61-B52AF416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910" y="2408947"/>
            <a:ext cx="8521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Type</a:t>
            </a: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id="{AEED01A8-D40F-46E2-9F03-D5A857454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6027" y="2408946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LN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id="{D92A86F5-2CF1-4E99-AB0D-10E517923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402" y="2408946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125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997EAD4F-6B93-4529-BA97-DD3618AC0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871" y="2953721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ENTER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3893268F-D63B-4FE6-936D-1F816ACB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208" y="2408945"/>
            <a:ext cx="287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rgbClr val="000066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21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55776" y="1058181"/>
            <a:ext cx="720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7125" y="1520213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can be written in logarithmic form as: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455236" y="2213077"/>
            <a:ext cx="2372765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x</a:t>
            </a:r>
            <a:endParaRPr lang="en-US" sz="4000" b="1" i="1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406384" y="836712"/>
            <a:ext cx="17347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 err="1">
                <a:latin typeface="Comic Sans MS" panose="030F0702030302020204" pitchFamily="66" charset="0"/>
              </a:rPr>
              <a:t>a</a:t>
            </a:r>
            <a:r>
              <a:rPr lang="en-GB" sz="4000" b="1" i="1" baseline="30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293258" y="2996952"/>
            <a:ext cx="51026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latin typeface="Comic Sans MS" panose="030F0702030302020204" pitchFamily="66" charset="0"/>
              </a:rPr>
              <a:t> is the logarithm of b, to base a.: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125491" y="5330825"/>
            <a:ext cx="16642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81 = 4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7200" y="3538537"/>
            <a:ext cx="8661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Being able to change between these two forms allows you to simplify log statements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3808" y="4354378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Examples: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629983" y="4869160"/>
            <a:ext cx="8122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4</a:t>
            </a:r>
            <a:r>
              <a:rPr lang="en-GB" sz="2400" dirty="0">
                <a:latin typeface="Comic Sans MS" panose="030F0702030302020204" pitchFamily="66" charset="0"/>
              </a:rPr>
              <a:t> = 81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25491" y="6254155"/>
            <a:ext cx="1350050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  <a:r>
              <a:rPr lang="en-GB" sz="2400" baseline="30000" dirty="0">
                <a:latin typeface="Comic Sans MS" panose="030F0702030302020204" pitchFamily="66" charset="0"/>
              </a:rPr>
              <a:t>7</a:t>
            </a:r>
            <a:r>
              <a:rPr lang="en-GB" sz="2400" dirty="0">
                <a:latin typeface="Comic Sans MS" panose="030F0702030302020204" pitchFamily="66" charset="0"/>
              </a:rPr>
              <a:t> = 128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92571" y="5792490"/>
            <a:ext cx="87607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128 = 7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18B84258-0CD2-424A-AB01-9ED48DCBE43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6C2AD9EE-1FAE-4661-9988-66D3CB82FCCC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63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24933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>
                <a:latin typeface="Comic Sans MS" panose="030F0702030302020204" pitchFamily="66" charset="0"/>
              </a:rPr>
              <a:t>log</a:t>
            </a:r>
            <a:r>
              <a:rPr lang="en-GB" sz="4000" i="1" baseline="-25000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</a:t>
            </a:r>
            <a:r>
              <a:rPr lang="en-GB" sz="4000" i="1">
                <a:latin typeface="Comic Sans MS" panose="030F0702030302020204" pitchFamily="66" charset="0"/>
              </a:rPr>
              <a:t>a</a:t>
            </a:r>
            <a:r>
              <a:rPr lang="en-GB" sz="4000">
                <a:latin typeface="Comic Sans MS" panose="030F0702030302020204" pitchFamily="66" charset="0"/>
              </a:rPr>
              <a:t> = 1</a:t>
            </a:r>
            <a:endParaRPr lang="en-US" sz="400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219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1</a:t>
            </a:r>
            <a:r>
              <a:rPr lang="en-GB" sz="4000" b="1" dirty="0">
                <a:latin typeface="Comic Sans MS" panose="030F0702030302020204" pitchFamily="66" charset="0"/>
              </a:rPr>
              <a:t> = </a:t>
            </a:r>
            <a:r>
              <a:rPr lang="en-GB" sz="4000" b="1" i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503938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8 = 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1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594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8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AADE53DE-D0EA-42C3-80F2-84EBE0CA1EE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FE4C1907-EC7F-4654-9ABE-01C86DD42FE2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33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4639" y="4684688"/>
            <a:ext cx="6298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Comic Sans MS" panose="030F0702030302020204" pitchFamily="66" charset="0"/>
              </a:rPr>
              <a:t>This can be written in logarithmic form as:</a:t>
            </a:r>
            <a:endParaRPr lang="en-US" sz="240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29689" y="5396892"/>
            <a:ext cx="2305439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1 = 0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32164" y="3976863"/>
            <a:ext cx="1749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i="1" dirty="0">
                <a:latin typeface="Comic Sans MS" panose="030F0702030302020204" pitchFamily="66" charset="0"/>
              </a:rPr>
              <a:t>a</a:t>
            </a:r>
            <a:r>
              <a:rPr lang="en-GB" sz="4000" b="1" baseline="30000" dirty="0">
                <a:latin typeface="Comic Sans MS" panose="030F0702030302020204" pitchFamily="66" charset="0"/>
              </a:rPr>
              <a:t>0</a:t>
            </a:r>
            <a:r>
              <a:rPr lang="en-GB" sz="4000" b="1" dirty="0"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746333" y="2302718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50825" y="1841053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3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746333" y="3515259"/>
            <a:ext cx="1476686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log</a:t>
            </a:r>
            <a:r>
              <a:rPr lang="en-GB" sz="2400" i="1" baseline="-25000" dirty="0">
                <a:latin typeface="Comic Sans MS" panose="030F0702030302020204" pitchFamily="66" charset="0"/>
              </a:rPr>
              <a:t>8</a:t>
            </a:r>
            <a:r>
              <a:rPr lang="en-GB" sz="2400" dirty="0">
                <a:latin typeface="Comic Sans MS" panose="030F0702030302020204" pitchFamily="66" charset="0"/>
              </a:rPr>
              <a:t> 1 = 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0825" y="3053594"/>
            <a:ext cx="7362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logarithmic statement for 8</a:t>
            </a:r>
            <a:r>
              <a:rPr lang="en-GB" sz="2400" baseline="30000" dirty="0">
                <a:latin typeface="Comic Sans MS" panose="030F0702030302020204" pitchFamily="66" charset="0"/>
              </a:rPr>
              <a:t>0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52320" y="184105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452320" y="3053023"/>
            <a:ext cx="570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1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49324" y="4099973"/>
            <a:ext cx="18594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In general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7A21CE8E-E8A4-450C-9CDA-617A197891B2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2"/>
            <a:extLst>
              <a:ext uri="{FF2B5EF4-FFF2-40B4-BE49-F238E27FC236}">
                <a16:creationId xmlns:a16="http://schemas.microsoft.com/office/drawing/2014/main" id="{E4090BEB-4580-4FEC-92E4-16D9922AB0A7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4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5724" y="4725144"/>
            <a:ext cx="8184618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r>
              <a:rPr lang="en-GB" sz="4000" dirty="0">
                <a:latin typeface="Comic Sans MS" panose="030F0702030302020204" pitchFamily="66" charset="0"/>
              </a:rPr>
              <a:t> for any base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if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b</a:t>
            </a:r>
            <a:r>
              <a:rPr lang="en-GB" sz="4000" dirty="0">
                <a:latin typeface="Comic Sans MS" panose="030F0702030302020204" pitchFamily="66" charset="0"/>
              </a:rPr>
              <a:t> is negative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539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(-27)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04847" y="1833563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2395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-27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25FE7412-5581-41AB-93ED-16525F5F32E7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5C00F494-8BA6-4963-8B61-2207359EBA9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2818" y="4869160"/>
            <a:ext cx="4758364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0</a:t>
            </a:r>
            <a:r>
              <a:rPr lang="en-GB" sz="4000" dirty="0">
                <a:latin typeface="Comic Sans MS" panose="030F0702030302020204" pitchFamily="66" charset="0"/>
              </a:rPr>
              <a:t> is </a:t>
            </a:r>
            <a:r>
              <a:rPr lang="en-GB" sz="4000" dirty="0">
                <a:solidFill>
                  <a:srgbClr val="FF3300"/>
                </a:solidFill>
                <a:latin typeface="Comic Sans MS" panose="030F0702030302020204" pitchFamily="66" charset="0"/>
              </a:rPr>
              <a:t>undefined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7999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0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9127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Can you find an exponent that satisfies this equation?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93770" y="3828521"/>
            <a:ext cx="4453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This equation has no solution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7700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0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E150AA44-63E6-4EBE-A3B1-B462E5158EC1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43F5067-16DB-42E5-AAE2-4D9E2A35D9D3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3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4624"/>
            <a:ext cx="8229600" cy="56467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>
                <a:latin typeface="Comic Sans MS" panose="030F0702030302020204" pitchFamily="66" charset="0"/>
              </a:rPr>
              <a:t>Some important results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0825" y="805931"/>
            <a:ext cx="837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Some properties of logarithms that is important to remember when manipulating logarithms.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92169" y="4869160"/>
            <a:ext cx="295524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GB" sz="4000" dirty="0" err="1">
                <a:latin typeface="Comic Sans MS" panose="030F0702030302020204" pitchFamily="66" charset="0"/>
              </a:rPr>
              <a:t>log</a:t>
            </a:r>
            <a:r>
              <a:rPr lang="en-GB" sz="4000" i="1" baseline="-25000" dirty="0" err="1">
                <a:latin typeface="Comic Sans MS" panose="030F0702030302020204" pitchFamily="66" charset="0"/>
              </a:rPr>
              <a:t>a</a:t>
            </a:r>
            <a:r>
              <a:rPr lang="en-GB" sz="4000" dirty="0">
                <a:latin typeface="Comic Sans MS" panose="030F0702030302020204" pitchFamily="66" charset="0"/>
              </a:rPr>
              <a:t> 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(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a</a:t>
            </a:r>
            <a:r>
              <a:rPr lang="en-GB" sz="4000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r>
              <a:rPr lang="en-GB" sz="4000" dirty="0">
                <a:latin typeface="Comic Sans MS" panose="030F0702030302020204" pitchFamily="66" charset="0"/>
                <a:cs typeface="Times New Roman" panose="02020603050405020304" pitchFamily="18" charset="0"/>
              </a:rPr>
              <a:t>) = </a:t>
            </a:r>
            <a:r>
              <a:rPr lang="en-GB" sz="40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n</a:t>
            </a:r>
            <a:endParaRPr lang="en-US" sz="4000" i="1" dirty="0">
              <a:latin typeface="Comic Sans MS" panose="030F0702030302020204" pitchFamily="66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825" y="1916006"/>
            <a:ext cx="81868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Write the equivalent exponential statement for log</a:t>
            </a:r>
            <a:r>
              <a:rPr lang="en-GB" sz="2400" i="1" baseline="-25000" dirty="0">
                <a:latin typeface="Comic Sans MS" panose="030F0702030302020204" pitchFamily="66" charset="0"/>
              </a:rPr>
              <a:t>3</a:t>
            </a:r>
            <a:r>
              <a:rPr lang="en-GB" sz="2400" dirty="0">
                <a:latin typeface="Comic Sans MS" panose="030F0702030302020204" pitchFamily="66" charset="0"/>
              </a:rPr>
              <a:t> 3</a:t>
            </a:r>
            <a:r>
              <a:rPr lang="en-GB" sz="2400" baseline="30000" dirty="0">
                <a:latin typeface="Comic Sans MS" panose="030F0702030302020204" pitchFamily="66" charset="0"/>
              </a:rPr>
              <a:t>5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15628" y="3164592"/>
            <a:ext cx="76979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We have an exponential equation with the same base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72823" y="1896659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= </a:t>
            </a:r>
            <a:r>
              <a:rPr lang="en-GB" sz="2400" i="1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062524" y="3786043"/>
            <a:ext cx="5173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exponents must be equal</a:t>
            </a:r>
            <a:endParaRPr lang="en-GB" sz="2400" i="1" dirty="0">
              <a:latin typeface="Comic Sans MS" panose="030F0702030302020204" pitchFamily="66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764924" y="2452102"/>
            <a:ext cx="19784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000" b="1" dirty="0">
                <a:latin typeface="Comic Sans MS" panose="030F0702030302020204" pitchFamily="66" charset="0"/>
              </a:rPr>
              <a:t>3</a:t>
            </a:r>
            <a:r>
              <a:rPr lang="en-GB" sz="4000" b="1" i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x</a:t>
            </a:r>
            <a:r>
              <a:rPr lang="en-GB" sz="4000" b="1" dirty="0">
                <a:latin typeface="Comic Sans MS" panose="030F0702030302020204" pitchFamily="66" charset="0"/>
              </a:rPr>
              <a:t> = 3</a:t>
            </a:r>
            <a:r>
              <a:rPr lang="en-GB" sz="4000" b="1" baseline="30000" dirty="0">
                <a:latin typeface="Comic Sans MS" panose="030F0702030302020204" pitchFamily="66" charset="0"/>
                <a:cs typeface="Times New Roman" panose="02020603050405020304" pitchFamily="18" charset="0"/>
              </a:rPr>
              <a:t>5</a:t>
            </a:r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6F97F3B1-E40E-4E58-B533-ADE713463254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D40AA53A-739B-45FC-82DE-14F0196F19E6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42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533400" y="2541494"/>
            <a:ext cx="7851648" cy="1828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375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sz="4000" dirty="0"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764E94-7907-42BB-92D6-17DB2098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Logarithms in base 10 and Natural logarithm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9345765-641B-4BE5-9878-FB23043287AF}"/>
              </a:ext>
            </a:extLst>
          </p:cNvPr>
          <p:cNvSpPr/>
          <p:nvPr/>
        </p:nvSpPr>
        <p:spPr>
          <a:xfrm>
            <a:off x="8068234" y="6119446"/>
            <a:ext cx="977292" cy="633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FAAC5167-4744-473B-AD1D-96B67768B481}"/>
              </a:ext>
            </a:extLst>
          </p:cNvPr>
          <p:cNvSpPr/>
          <p:nvPr/>
        </p:nvSpPr>
        <p:spPr>
          <a:xfrm>
            <a:off x="806752" y="6513342"/>
            <a:ext cx="1753567" cy="239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71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1649</TotalTime>
  <Words>1029</Words>
  <Application>Microsoft Office PowerPoint</Application>
  <PresentationFormat>On-screen Show (4:3)</PresentationFormat>
  <Paragraphs>243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Comic Sans MS</vt:lpstr>
      <vt:lpstr>Times New Roman</vt:lpstr>
      <vt:lpstr>Wingdings 2</vt:lpstr>
      <vt:lpstr>Theme1</vt:lpstr>
      <vt:lpstr>Properties of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Logarithms in base 10 and Natural logarithm</vt:lpstr>
      <vt:lpstr>PowerPoint Presentation</vt:lpstr>
      <vt:lpstr>PowerPoint Presentation</vt:lpstr>
      <vt:lpstr>Using a GDC for Logarithms in base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 logarithm</vt:lpstr>
      <vt:lpstr>PowerPoint Presentation</vt:lpstr>
      <vt:lpstr>Using a GDC for Natural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logarithms</dc:title>
  <dc:creator>Mathssupport</dc:creator>
  <cp:lastModifiedBy>Orlando Hurtado</cp:lastModifiedBy>
  <cp:revision>29</cp:revision>
  <dcterms:created xsi:type="dcterms:W3CDTF">2017-06-03T06:57:47Z</dcterms:created>
  <dcterms:modified xsi:type="dcterms:W3CDTF">2023-07-15T13:45:22Z</dcterms:modified>
</cp:coreProperties>
</file>