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8" r:id="rId4"/>
    <p:sldId id="259" r:id="rId5"/>
    <p:sldId id="261" r:id="rId6"/>
    <p:sldId id="265" r:id="rId7"/>
    <p:sldId id="266" r:id="rId8"/>
    <p:sldId id="268" r:id="rId9"/>
    <p:sldId id="269" r:id="rId10"/>
    <p:sldId id="315"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3" autoAdjust="0"/>
  </p:normalViewPr>
  <p:slideViewPr>
    <p:cSldViewPr>
      <p:cViewPr varScale="1">
        <p:scale>
          <a:sx n="60" d="100"/>
          <a:sy n="60" d="100"/>
        </p:scale>
        <p:origin x="16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F8D3A1-ACE1-4288-B115-E16DE177D3AD}" type="datetimeFigureOut">
              <a:rPr lang="en-GB" smtClean="0"/>
              <a:pPr/>
              <a:t>21/07/2023</a:t>
            </a:fld>
            <a:endParaRPr lang="en-GB"/>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BA18F-44FD-447F-A7CF-92B56BB7F1A9}" type="slidenum">
              <a:rPr lang="en-GB" smtClean="0"/>
              <a:pPr/>
              <a:t>‹#›</a:t>
            </a:fld>
            <a:endParaRPr lang="en-GB"/>
          </a:p>
        </p:txBody>
      </p:sp>
    </p:spTree>
    <p:extLst>
      <p:ext uri="{BB962C8B-B14F-4D97-AF65-F5344CB8AC3E}">
        <p14:creationId xmlns:p14="http://schemas.microsoft.com/office/powerpoint/2010/main" val="2388683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9C132-872D-4230-ABEF-BD1431FB96A8}" type="slidenum">
              <a:rPr lang="en-GB"/>
              <a:pPr/>
              <a:t>2</a:t>
            </a:fld>
            <a:endParaRPr lang="en-GB"/>
          </a:p>
        </p:txBody>
      </p:sp>
      <p:sp>
        <p:nvSpPr>
          <p:cNvPr id="824322" name="Rectangle 2"/>
          <p:cNvSpPr>
            <a:spLocks noGrp="1" noRot="1" noChangeAspect="1" noChangeArrowheads="1" noTextEdit="1"/>
          </p:cNvSpPr>
          <p:nvPr>
            <p:ph type="sldImg"/>
          </p:nvPr>
        </p:nvSpPr>
        <p:spPr>
          <a:ln/>
        </p:spPr>
      </p:sp>
      <p:sp>
        <p:nvSpPr>
          <p:cNvPr id="824323" name="Rectangle 3"/>
          <p:cNvSpPr>
            <a:spLocks noGrp="1" noChangeArrowheads="1"/>
          </p:cNvSpPr>
          <p:nvPr>
            <p:ph type="body" idx="1"/>
          </p:nvPr>
        </p:nvSpPr>
        <p:spPr>
          <a:ln/>
        </p:spPr>
        <p:txBody>
          <a:bodyPr/>
          <a:lstStyle/>
          <a:p>
            <a:endParaRPr lang="en-GB" dirty="0"/>
          </a:p>
        </p:txBody>
      </p:sp>
    </p:spTree>
    <p:extLst>
      <p:ext uri="{BB962C8B-B14F-4D97-AF65-F5344CB8AC3E}">
        <p14:creationId xmlns:p14="http://schemas.microsoft.com/office/powerpoint/2010/main" val="3712899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43C27A-099D-4CE9-8B5E-23AC788A35D9}" type="slidenum">
              <a:rPr lang="en-GB"/>
              <a:pPr/>
              <a:t>3</a:t>
            </a:fld>
            <a:endParaRPr lang="en-GB"/>
          </a:p>
        </p:txBody>
      </p:sp>
      <p:sp>
        <p:nvSpPr>
          <p:cNvPr id="826370" name="Rectangle 2"/>
          <p:cNvSpPr>
            <a:spLocks noGrp="1" noRot="1" noChangeAspect="1"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en-US" dirty="0">
              <a:cs typeface="Times New Roman" pitchFamily="18" charset="0"/>
            </a:endParaRPr>
          </a:p>
        </p:txBody>
      </p:sp>
    </p:spTree>
    <p:extLst>
      <p:ext uri="{BB962C8B-B14F-4D97-AF65-F5344CB8AC3E}">
        <p14:creationId xmlns:p14="http://schemas.microsoft.com/office/powerpoint/2010/main" val="386468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DC42C5-0E4E-4B4C-BB56-EE38E632F088}" type="slidenum">
              <a:rPr lang="en-GB"/>
              <a:pPr/>
              <a:t>4</a:t>
            </a:fld>
            <a:endParaRPr lang="en-GB"/>
          </a:p>
        </p:txBody>
      </p:sp>
      <p:sp>
        <p:nvSpPr>
          <p:cNvPr id="828418" name="Rectangle 2"/>
          <p:cNvSpPr>
            <a:spLocks noGrp="1" noRot="1" noChangeAspect="1" noChangeArrowheads="1" noTextEdit="1"/>
          </p:cNvSpPr>
          <p:nvPr>
            <p:ph type="sldImg"/>
          </p:nvPr>
        </p:nvSpPr>
        <p:spPr>
          <a:ln/>
        </p:spPr>
      </p:sp>
      <p:sp>
        <p:nvSpPr>
          <p:cNvPr id="828419" name="Rectangle 3"/>
          <p:cNvSpPr>
            <a:spLocks noGrp="1" noChangeArrowheads="1"/>
          </p:cNvSpPr>
          <p:nvPr>
            <p:ph type="body" idx="1"/>
          </p:nvPr>
        </p:nvSpPr>
        <p:spPr/>
        <p:txBody>
          <a:bodyPr/>
          <a:lstStyle/>
          <a:p>
            <a:endParaRPr lang="en-US" dirty="0">
              <a:cs typeface="Times New Roman" pitchFamily="18" charset="0"/>
            </a:endParaRPr>
          </a:p>
        </p:txBody>
      </p:sp>
    </p:spTree>
    <p:extLst>
      <p:ext uri="{BB962C8B-B14F-4D97-AF65-F5344CB8AC3E}">
        <p14:creationId xmlns:p14="http://schemas.microsoft.com/office/powerpoint/2010/main" val="1511661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CAC564-B870-4ED4-9167-F8EBAEA676E9}" type="slidenum">
              <a:rPr lang="en-GB"/>
              <a:pPr/>
              <a:t>5</a:t>
            </a:fld>
            <a:endParaRPr lang="en-GB"/>
          </a:p>
        </p:txBody>
      </p:sp>
      <p:sp>
        <p:nvSpPr>
          <p:cNvPr id="830466" name="Rectangle 2"/>
          <p:cNvSpPr>
            <a:spLocks noGrp="1" noRot="1" noChangeAspect="1" noChangeArrowheads="1" noTextEdit="1"/>
          </p:cNvSpPr>
          <p:nvPr>
            <p:ph type="sldImg"/>
          </p:nvPr>
        </p:nvSpPr>
        <p:spPr>
          <a:ln/>
        </p:spPr>
      </p:sp>
      <p:sp>
        <p:nvSpPr>
          <p:cNvPr id="83046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784145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15161A-61EB-4A8F-BB57-A8D0D52741BD}" type="slidenum">
              <a:rPr lang="en-GB"/>
              <a:pPr/>
              <a:t>6</a:t>
            </a:fld>
            <a:endParaRPr lang="en-GB"/>
          </a:p>
        </p:txBody>
      </p:sp>
      <p:sp>
        <p:nvSpPr>
          <p:cNvPr id="836610" name="Rectangle 2"/>
          <p:cNvSpPr>
            <a:spLocks noGrp="1" noRot="1" noChangeAspect="1" noChangeArrowheads="1" noTextEdit="1"/>
          </p:cNvSpPr>
          <p:nvPr>
            <p:ph type="sldImg"/>
          </p:nvPr>
        </p:nvSpPr>
        <p:spPr>
          <a:ln/>
        </p:spPr>
      </p:sp>
      <p:sp>
        <p:nvSpPr>
          <p:cNvPr id="836611"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416923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C6084-B94D-4EB0-A0E4-3463BFA9DEB5}" type="slidenum">
              <a:rPr lang="en-GB"/>
              <a:pPr/>
              <a:t>7</a:t>
            </a:fld>
            <a:endParaRPr lang="en-GB"/>
          </a:p>
        </p:txBody>
      </p:sp>
      <p:sp>
        <p:nvSpPr>
          <p:cNvPr id="838658" name="Rectangle 2"/>
          <p:cNvSpPr>
            <a:spLocks noGrp="1" noRot="1" noChangeAspect="1" noChangeArrowheads="1" noTextEdit="1"/>
          </p:cNvSpPr>
          <p:nvPr>
            <p:ph type="sldImg"/>
          </p:nvPr>
        </p:nvSpPr>
        <p:spPr>
          <a:ln/>
        </p:spPr>
      </p:sp>
      <p:sp>
        <p:nvSpPr>
          <p:cNvPr id="838659"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1056804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C6084-B94D-4EB0-A0E4-3463BFA9DEB5}" type="slidenum">
              <a:rPr lang="en-GB"/>
              <a:pPr/>
              <a:t>8</a:t>
            </a:fld>
            <a:endParaRPr lang="en-GB"/>
          </a:p>
        </p:txBody>
      </p:sp>
      <p:sp>
        <p:nvSpPr>
          <p:cNvPr id="838658" name="Rectangle 2"/>
          <p:cNvSpPr>
            <a:spLocks noGrp="1" noRot="1" noChangeAspect="1" noChangeArrowheads="1" noTextEdit="1"/>
          </p:cNvSpPr>
          <p:nvPr>
            <p:ph type="sldImg"/>
          </p:nvPr>
        </p:nvSpPr>
        <p:spPr>
          <a:ln/>
        </p:spPr>
      </p:sp>
      <p:sp>
        <p:nvSpPr>
          <p:cNvPr id="838659"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515191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C6084-B94D-4EB0-A0E4-3463BFA9DEB5}" type="slidenum">
              <a:rPr lang="en-GB"/>
              <a:pPr/>
              <a:t>9</a:t>
            </a:fld>
            <a:endParaRPr lang="en-GB"/>
          </a:p>
        </p:txBody>
      </p:sp>
      <p:sp>
        <p:nvSpPr>
          <p:cNvPr id="838658" name="Rectangle 2"/>
          <p:cNvSpPr>
            <a:spLocks noGrp="1" noRot="1" noChangeAspect="1" noChangeArrowheads="1" noTextEdit="1"/>
          </p:cNvSpPr>
          <p:nvPr>
            <p:ph type="sldImg"/>
          </p:nvPr>
        </p:nvSpPr>
        <p:spPr>
          <a:ln/>
        </p:spPr>
      </p:sp>
      <p:sp>
        <p:nvSpPr>
          <p:cNvPr id="838659"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3133666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47C9B81F-C347-4BEF-BFDF-29C42F48304A}" type="datetimeFigureOut">
              <a:rPr lang="en-US" smtClean="0"/>
              <a:pPr/>
              <a:t>7/21/2023</a:t>
            </a:fld>
            <a:endParaRPr lang="en-US"/>
          </a:p>
        </p:txBody>
      </p:sp>
      <p:sp>
        <p:nvSpPr>
          <p:cNvPr id="17" name="16 Marcador de pie de página"/>
          <p:cNvSpPr>
            <a:spLocks noGrp="1"/>
          </p:cNvSpPr>
          <p:nvPr>
            <p:ph type="ftr" sz="quarter" idx="11"/>
          </p:nvPr>
        </p:nvSpPr>
        <p:spPr/>
        <p:txBody>
          <a:bodyPr/>
          <a:lstStyle/>
          <a:p>
            <a:endParaRPr kumimoji="0"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042AED99-7FB4-404E-8A97-64753DCE42EC}" type="slidenum">
              <a:rPr kumimoji="0" lang="en-US" smtClean="0"/>
              <a:pPr/>
              <a:t>‹#›</a:t>
            </a:fld>
            <a:endParaRPr kumimoji="0"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5062" y="6116497"/>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2138991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000296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71629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69682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47C9B81F-C347-4BEF-BFDF-29C42F48304A}" type="datetimeFigureOut">
              <a:rPr lang="en-US" smtClean="0"/>
              <a:pPr/>
              <a:t>7/21/2023</a:t>
            </a:fld>
            <a:endParaRPr lang="en-US"/>
          </a:p>
        </p:txBody>
      </p:sp>
      <p:sp>
        <p:nvSpPr>
          <p:cNvPr id="5" name="4 Marcador de pie de página"/>
          <p:cNvSpPr>
            <a:spLocks noGrp="1"/>
          </p:cNvSpPr>
          <p:nvPr>
            <p:ph type="ftr" sz="quarter" idx="11"/>
          </p:nvPr>
        </p:nvSpPr>
        <p:spPr>
          <a:xfrm>
            <a:off x="800100" y="6172200"/>
            <a:ext cx="4000500" cy="457200"/>
          </a:xfrm>
        </p:spPr>
        <p:txBody>
          <a:bodyPr/>
          <a:lstStyle/>
          <a:p>
            <a:endParaRPr kumimoji="0" lang="en-U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64177" y="6114973"/>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13347006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58928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8" name="7 Marcador de pie de página"/>
          <p:cNvSpPr>
            <a:spLocks noGrp="1"/>
          </p:cNvSpPr>
          <p:nvPr>
            <p:ph type="ftr" sz="quarter" idx="11"/>
          </p:nvPr>
        </p:nvSpPr>
        <p:spPr/>
        <p:txBody>
          <a:bodyPr/>
          <a:lstStyle/>
          <a:p>
            <a:endParaRPr kumimoji="0" lang="en-US" dirty="0"/>
          </a:p>
        </p:txBody>
      </p:sp>
      <p:sp>
        <p:nvSpPr>
          <p:cNvPr id="9" name="8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8106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4" name="3 Marcador de pie de página"/>
          <p:cNvSpPr>
            <a:spLocks noGrp="1"/>
          </p:cNvSpPr>
          <p:nvPr>
            <p:ph type="ftr" sz="quarter" idx="11"/>
          </p:nvPr>
        </p:nvSpPr>
        <p:spPr/>
        <p:txBody>
          <a:bodyPr/>
          <a:lstStyle/>
          <a:p>
            <a:endParaRPr kumimoji="0" lang="en-US"/>
          </a:p>
        </p:txBody>
      </p:sp>
      <p:sp>
        <p:nvSpPr>
          <p:cNvPr id="5" name="4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96819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3" name="2 Marcador de pie de página"/>
          <p:cNvSpPr>
            <a:spLocks noGrp="1"/>
          </p:cNvSpPr>
          <p:nvPr>
            <p:ph type="ftr" sz="quarter" idx="11"/>
          </p:nvPr>
        </p:nvSpPr>
        <p:spPr/>
        <p:txBody>
          <a:bodyPr/>
          <a:lstStyle/>
          <a:p>
            <a:endParaRPr kumimoji="0" lang="en-US"/>
          </a:p>
        </p:txBody>
      </p:sp>
      <p:sp>
        <p:nvSpPr>
          <p:cNvPr id="4" name="3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26937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98668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7/21/2023</a:t>
            </a:fld>
            <a:endParaRPr lang="en-US"/>
          </a:p>
        </p:txBody>
      </p:sp>
      <p:sp>
        <p:nvSpPr>
          <p:cNvPr id="6" name="5 Marcador de pie de página"/>
          <p:cNvSpPr>
            <a:spLocks noGrp="1"/>
          </p:cNvSpPr>
          <p:nvPr>
            <p:ph type="ftr" sz="quarter" idx="11"/>
          </p:nvPr>
        </p:nvSpPr>
        <p:spPr>
          <a:xfrm>
            <a:off x="914400" y="6172200"/>
            <a:ext cx="3886200" cy="457200"/>
          </a:xfrm>
        </p:spPr>
        <p:txBody>
          <a:bodyPr/>
          <a:lstStyle/>
          <a:p>
            <a:endParaRPr kumimoji="0" lang="en-US"/>
          </a:p>
        </p:txBody>
      </p:sp>
      <p:sp>
        <p:nvSpPr>
          <p:cNvPr id="7" name="6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08803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7/21/2023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052975" y="76200"/>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8369452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7.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4.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hyperlink" Target="http://www.mathssupport.org/" TargetMode="External"/><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25.png"/><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oleObject" Target="../embeddings/oleObject1.bin"/><Relationship Id="rId7" Type="http://schemas.openxmlformats.org/officeDocument/2006/relationships/image" Target="../media/image2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7.png"/><Relationship Id="rId4" Type="http://schemas.openxmlformats.org/officeDocument/2006/relationships/image" Target="../media/image4.wmf"/><Relationship Id="rId9" Type="http://schemas.openxmlformats.org/officeDocument/2006/relationships/hyperlink" Target="http://www.mathssupport.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hyperlink" Target="http://www.mathssupport.or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31.png"/></Relationships>
</file>

<file path=ppt/slides/_rels/slide9.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27.png"/><Relationship Id="rId7" Type="http://schemas.openxmlformats.org/officeDocument/2006/relationships/image" Target="../media/image34.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33.png"/><Relationship Id="rId5" Type="http://schemas.openxmlformats.org/officeDocument/2006/relationships/image" Target="../media/image32.png"/><Relationship Id="rId10" Type="http://schemas.openxmlformats.org/officeDocument/2006/relationships/hyperlink" Target="http://www.mathssupport.org/" TargetMode="External"/><Relationship Id="rId4" Type="http://schemas.openxmlformats.org/officeDocument/2006/relationships/image" Target="../media/image28.png"/><Relationship Id="rId9"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3200400"/>
            <a:ext cx="7560840" cy="1600200"/>
          </a:xfrm>
        </p:spPr>
        <p:txBody>
          <a:bodyPr/>
          <a:lstStyle/>
          <a:p>
            <a:pPr marL="2743200" indent="-2743200" algn="l"/>
            <a:r>
              <a:rPr lang="en-GB" dirty="0"/>
              <a:t>Lesson objective: Find the sum of the first n terms of an arithmetic series</a:t>
            </a:r>
          </a:p>
        </p:txBody>
      </p:sp>
      <p:sp>
        <p:nvSpPr>
          <p:cNvPr id="2" name="1 Título"/>
          <p:cNvSpPr>
            <a:spLocks noGrp="1"/>
          </p:cNvSpPr>
          <p:nvPr>
            <p:ph type="ctrTitle"/>
          </p:nvPr>
        </p:nvSpPr>
        <p:spPr/>
        <p:txBody>
          <a:bodyPr>
            <a:normAutofit/>
          </a:bodyPr>
          <a:lstStyle/>
          <a:p>
            <a:pPr algn="ctr"/>
            <a:r>
              <a:rPr lang="en-GB" sz="4800" dirty="0"/>
              <a:t>Arithmetic series</a:t>
            </a:r>
          </a:p>
        </p:txBody>
      </p:sp>
      <p:sp>
        <p:nvSpPr>
          <p:cNvPr id="4" name="Date Placeholder 3"/>
          <p:cNvSpPr>
            <a:spLocks noGrp="1"/>
          </p:cNvSpPr>
          <p:nvPr/>
        </p:nvSpPr>
        <p:spPr>
          <a:xfrm>
            <a:off x="4870376" y="404664"/>
            <a:ext cx="3816424" cy="476250"/>
          </a:xfrm>
          <a:prstGeom prst="rect">
            <a:avLst/>
          </a:prstGeom>
        </p:spPr>
        <p:txBody>
          <a:bodyPr anchor="ctr" anchorCtr="0"/>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D1A23B9-EC25-4F25-A0AA-9D77539DB52D}" type="datetime2">
              <a:rPr lang="en-GB" sz="2000" smtClean="0"/>
              <a:pPr/>
              <a:t>Friday, 21 July 2023</a:t>
            </a:fld>
            <a:endParaRPr lang="en-US" sz="2000" dirty="0"/>
          </a:p>
        </p:txBody>
      </p:sp>
      <p:sp>
        <p:nvSpPr>
          <p:cNvPr id="6" name="Rectangle 5">
            <a:hlinkClick r:id="rId2"/>
            <a:extLst>
              <a:ext uri="{FF2B5EF4-FFF2-40B4-BE49-F238E27FC236}">
                <a16:creationId xmlns:a16="http://schemas.microsoft.com/office/drawing/2014/main" id="{040F91B3-0B98-4922-81EE-E92D9CC752BE}"/>
              </a:ext>
            </a:extLst>
          </p:cNvPr>
          <p:cNvSpPr/>
          <p:nvPr/>
        </p:nvSpPr>
        <p:spPr>
          <a:xfrm>
            <a:off x="8077371" y="614289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2"/>
            <a:extLst>
              <a:ext uri="{FF2B5EF4-FFF2-40B4-BE49-F238E27FC236}">
                <a16:creationId xmlns:a16="http://schemas.microsoft.com/office/drawing/2014/main" id="{AA431059-C126-46DD-8F23-B5802FD1AD7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93869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title" idx="4294967295"/>
          </p:nvPr>
        </p:nvSpPr>
        <p:spPr>
          <a:xfrm>
            <a:off x="0" y="125413"/>
            <a:ext cx="8229600" cy="565150"/>
          </a:xfrm>
          <a:noFill/>
        </p:spPr>
        <p:txBody>
          <a:bodyPr>
            <a:normAutofit/>
          </a:bodyPr>
          <a:lstStyle/>
          <a:p>
            <a:r>
              <a:rPr lang="en-GB" sz="2800" dirty="0"/>
              <a:t>Series</a:t>
            </a:r>
          </a:p>
        </p:txBody>
      </p:sp>
      <p:sp>
        <p:nvSpPr>
          <p:cNvPr id="823299" name="Text Box 3"/>
          <p:cNvSpPr txBox="1">
            <a:spLocks noChangeArrowheads="1"/>
          </p:cNvSpPr>
          <p:nvPr/>
        </p:nvSpPr>
        <p:spPr bwMode="auto">
          <a:xfrm>
            <a:off x="250824" y="927100"/>
            <a:ext cx="8425631" cy="461665"/>
          </a:xfrm>
          <a:prstGeom prst="rect">
            <a:avLst/>
          </a:prstGeom>
          <a:noFill/>
          <a:ln w="9525">
            <a:noFill/>
            <a:miter lim="800000"/>
            <a:headEnd/>
            <a:tailEnd/>
          </a:ln>
          <a:effectLst/>
        </p:spPr>
        <p:txBody>
          <a:bodyPr wrap="square">
            <a:spAutoFit/>
          </a:bodyPr>
          <a:lstStyle/>
          <a:p>
            <a:r>
              <a:rPr lang="en-GB" sz="2400" dirty="0">
                <a:latin typeface="+mj-lt"/>
              </a:rPr>
              <a:t>The sum of all the terms of a sequence is called a </a:t>
            </a:r>
            <a:r>
              <a:rPr lang="en-GB" sz="2400" b="1" dirty="0">
                <a:solidFill>
                  <a:srgbClr val="FF6600"/>
                </a:solidFill>
                <a:latin typeface="+mj-lt"/>
              </a:rPr>
              <a:t>series</a:t>
            </a:r>
            <a:r>
              <a:rPr lang="en-GB" sz="2400" dirty="0">
                <a:latin typeface="+mj-lt"/>
              </a:rPr>
              <a:t>. </a:t>
            </a:r>
          </a:p>
        </p:txBody>
      </p:sp>
      <p:sp>
        <p:nvSpPr>
          <p:cNvPr id="823300" name="Text Box 4"/>
          <p:cNvSpPr txBox="1">
            <a:spLocks noChangeArrowheads="1"/>
          </p:cNvSpPr>
          <p:nvPr/>
        </p:nvSpPr>
        <p:spPr bwMode="auto">
          <a:xfrm>
            <a:off x="2444750" y="1628775"/>
            <a:ext cx="4146550" cy="457200"/>
          </a:xfrm>
          <a:prstGeom prst="rect">
            <a:avLst/>
          </a:prstGeom>
          <a:noFill/>
          <a:ln w="9525">
            <a:noFill/>
            <a:miter lim="800000"/>
            <a:headEnd/>
            <a:tailEnd/>
          </a:ln>
          <a:effectLst/>
        </p:spPr>
        <p:txBody>
          <a:bodyPr wrap="none">
            <a:spAutoFit/>
          </a:bodyPr>
          <a:lstStyle/>
          <a:p>
            <a:r>
              <a:rPr lang="en-GB" sz="2400" dirty="0">
                <a:latin typeface="+mj-lt"/>
              </a:rPr>
              <a:t>1, 3, 5, 7, 9, … is a sequence</a:t>
            </a:r>
          </a:p>
        </p:txBody>
      </p:sp>
      <p:grpSp>
        <p:nvGrpSpPr>
          <p:cNvPr id="2" name="Group 5"/>
          <p:cNvGrpSpPr>
            <a:grpSpLocks/>
          </p:cNvGrpSpPr>
          <p:nvPr/>
        </p:nvGrpSpPr>
        <p:grpSpPr bwMode="auto">
          <a:xfrm>
            <a:off x="250825" y="2055810"/>
            <a:ext cx="6748463" cy="463549"/>
            <a:chOff x="191" y="1485"/>
            <a:chExt cx="4251" cy="292"/>
          </a:xfrm>
        </p:grpSpPr>
        <p:sp>
          <p:nvSpPr>
            <p:cNvPr id="823302" name="Text Box 6"/>
            <p:cNvSpPr txBox="1">
              <a:spLocks noChangeArrowheads="1"/>
            </p:cNvSpPr>
            <p:nvPr/>
          </p:nvSpPr>
          <p:spPr bwMode="auto">
            <a:xfrm>
              <a:off x="191" y="1486"/>
              <a:ext cx="632" cy="291"/>
            </a:xfrm>
            <a:prstGeom prst="rect">
              <a:avLst/>
            </a:prstGeom>
            <a:noFill/>
            <a:ln w="9525">
              <a:noFill/>
              <a:miter lim="800000"/>
              <a:headEnd/>
              <a:tailEnd/>
            </a:ln>
            <a:effectLst/>
          </p:spPr>
          <p:txBody>
            <a:bodyPr wrap="none">
              <a:spAutoFit/>
            </a:bodyPr>
            <a:lstStyle/>
            <a:p>
              <a:r>
                <a:rPr lang="en-GB" sz="2400">
                  <a:latin typeface="+mj-lt"/>
                </a:rPr>
                <a:t>while:</a:t>
              </a:r>
            </a:p>
          </p:txBody>
        </p:sp>
        <p:sp>
          <p:nvSpPr>
            <p:cNvPr id="823303" name="Text Box 7"/>
            <p:cNvSpPr txBox="1">
              <a:spLocks noChangeArrowheads="1"/>
            </p:cNvSpPr>
            <p:nvPr/>
          </p:nvSpPr>
          <p:spPr bwMode="auto">
            <a:xfrm>
              <a:off x="1579" y="1485"/>
              <a:ext cx="2863" cy="291"/>
            </a:xfrm>
            <a:prstGeom prst="rect">
              <a:avLst/>
            </a:prstGeom>
            <a:noFill/>
            <a:ln w="9525">
              <a:noFill/>
              <a:miter lim="800000"/>
              <a:headEnd/>
              <a:tailEnd/>
            </a:ln>
            <a:effectLst/>
          </p:spPr>
          <p:txBody>
            <a:bodyPr wrap="none">
              <a:spAutoFit/>
            </a:bodyPr>
            <a:lstStyle/>
            <a:p>
              <a:r>
                <a:rPr lang="en-GB" sz="2400" dirty="0">
                  <a:latin typeface="+mj-lt"/>
                </a:rPr>
                <a:t>1 + 3 + 5 + 7 + 9 + … is a series.</a:t>
              </a:r>
            </a:p>
          </p:txBody>
        </p:sp>
      </p:grpSp>
      <p:sp>
        <p:nvSpPr>
          <p:cNvPr id="823304" name="Rectangle 8"/>
          <p:cNvSpPr>
            <a:spLocks noChangeArrowheads="1"/>
          </p:cNvSpPr>
          <p:nvPr/>
        </p:nvSpPr>
        <p:spPr bwMode="auto">
          <a:xfrm>
            <a:off x="250825" y="1335088"/>
            <a:ext cx="2119491" cy="461665"/>
          </a:xfrm>
          <a:prstGeom prst="rect">
            <a:avLst/>
          </a:prstGeom>
          <a:noFill/>
          <a:ln w="9525">
            <a:noFill/>
            <a:miter lim="800000"/>
            <a:headEnd/>
            <a:tailEnd/>
          </a:ln>
          <a:effectLst/>
        </p:spPr>
        <p:txBody>
          <a:bodyPr wrap="none">
            <a:spAutoFit/>
          </a:bodyPr>
          <a:lstStyle/>
          <a:p>
            <a:r>
              <a:rPr lang="en-GB" sz="2400" dirty="0">
                <a:latin typeface="+mj-lt"/>
              </a:rPr>
              <a:t>For example: </a:t>
            </a:r>
          </a:p>
        </p:txBody>
      </p:sp>
      <p:sp>
        <p:nvSpPr>
          <p:cNvPr id="823305" name="Text Box 9"/>
          <p:cNvSpPr txBox="1">
            <a:spLocks noChangeArrowheads="1"/>
          </p:cNvSpPr>
          <p:nvPr/>
        </p:nvSpPr>
        <p:spPr bwMode="auto">
          <a:xfrm>
            <a:off x="250825" y="2482850"/>
            <a:ext cx="8767763" cy="1200329"/>
          </a:xfrm>
          <a:prstGeom prst="rect">
            <a:avLst/>
          </a:prstGeom>
          <a:noFill/>
          <a:ln w="9525">
            <a:noFill/>
            <a:miter lim="800000"/>
            <a:headEnd/>
            <a:tailEnd/>
          </a:ln>
          <a:effectLst/>
        </p:spPr>
        <p:txBody>
          <a:bodyPr>
            <a:spAutoFit/>
          </a:bodyPr>
          <a:lstStyle/>
          <a:p>
            <a:r>
              <a:rPr lang="en-GB" sz="2400" dirty="0">
                <a:latin typeface="+mj-lt"/>
              </a:rPr>
              <a:t>When the difference between each term in a series is constant, as in this example, the series is called an </a:t>
            </a:r>
            <a:r>
              <a:rPr lang="en-GB" sz="2400" b="1" dirty="0">
                <a:solidFill>
                  <a:srgbClr val="FF6600"/>
                </a:solidFill>
                <a:latin typeface="+mj-lt"/>
              </a:rPr>
              <a:t>arithmetic series</a:t>
            </a:r>
            <a:r>
              <a:rPr lang="en-GB" sz="2400" dirty="0">
                <a:latin typeface="+mj-lt"/>
              </a:rPr>
              <a:t>.</a:t>
            </a:r>
          </a:p>
        </p:txBody>
      </p:sp>
      <p:sp>
        <p:nvSpPr>
          <p:cNvPr id="823306" name="Text Box 10"/>
          <p:cNvSpPr txBox="1">
            <a:spLocks noChangeArrowheads="1"/>
          </p:cNvSpPr>
          <p:nvPr/>
        </p:nvSpPr>
        <p:spPr bwMode="auto">
          <a:xfrm>
            <a:off x="250825" y="3638550"/>
            <a:ext cx="8767763" cy="830997"/>
          </a:xfrm>
          <a:prstGeom prst="rect">
            <a:avLst/>
          </a:prstGeom>
          <a:noFill/>
          <a:ln w="9525">
            <a:noFill/>
            <a:miter lim="800000"/>
            <a:headEnd/>
            <a:tailEnd/>
          </a:ln>
          <a:effectLst/>
        </p:spPr>
        <p:txBody>
          <a:bodyPr>
            <a:spAutoFit/>
          </a:bodyPr>
          <a:lstStyle/>
          <a:p>
            <a:r>
              <a:rPr lang="en-GB" sz="2400">
                <a:latin typeface="+mj-lt"/>
              </a:rPr>
              <a:t>The sum of a series containing </a:t>
            </a:r>
            <a:r>
              <a:rPr lang="en-GB" sz="2400" i="1">
                <a:latin typeface="+mj-lt"/>
              </a:rPr>
              <a:t>n</a:t>
            </a:r>
            <a:r>
              <a:rPr lang="en-GB" sz="2400">
                <a:latin typeface="+mj-lt"/>
              </a:rPr>
              <a:t> terms is often denoted by </a:t>
            </a:r>
            <a:r>
              <a:rPr lang="en-GB" sz="2400" i="1">
                <a:latin typeface="+mj-lt"/>
              </a:rPr>
              <a:t>S</a:t>
            </a:r>
            <a:r>
              <a:rPr lang="en-GB" sz="2400" i="1" baseline="-25000">
                <a:latin typeface="+mj-lt"/>
              </a:rPr>
              <a:t>n</a:t>
            </a:r>
            <a:r>
              <a:rPr lang="en-GB" sz="2400">
                <a:latin typeface="+mj-lt"/>
              </a:rPr>
              <a:t>, so for the series given above we could write:</a:t>
            </a:r>
          </a:p>
        </p:txBody>
      </p:sp>
      <p:sp>
        <p:nvSpPr>
          <p:cNvPr id="823307" name="Rectangle 11"/>
          <p:cNvSpPr>
            <a:spLocks noChangeArrowheads="1"/>
          </p:cNvSpPr>
          <p:nvPr/>
        </p:nvSpPr>
        <p:spPr bwMode="auto">
          <a:xfrm>
            <a:off x="2843213" y="4430713"/>
            <a:ext cx="3028950" cy="457200"/>
          </a:xfrm>
          <a:prstGeom prst="rect">
            <a:avLst/>
          </a:prstGeom>
          <a:noFill/>
          <a:ln w="9525">
            <a:noFill/>
            <a:miter lim="800000"/>
            <a:headEnd/>
            <a:tailEnd/>
          </a:ln>
          <a:effectLst/>
        </p:spPr>
        <p:txBody>
          <a:bodyPr wrap="none">
            <a:spAutoFit/>
          </a:bodyPr>
          <a:lstStyle/>
          <a:p>
            <a:r>
              <a:rPr lang="en-GB" sz="2400" i="1" dirty="0">
                <a:latin typeface="Times New Roman" pitchFamily="18" charset="0"/>
              </a:rPr>
              <a:t>S</a:t>
            </a:r>
            <a:r>
              <a:rPr lang="en-GB" sz="2400" baseline="-25000" dirty="0"/>
              <a:t>5</a:t>
            </a:r>
            <a:r>
              <a:rPr lang="en-GB" sz="2400" dirty="0"/>
              <a:t> = </a:t>
            </a:r>
            <a:r>
              <a:rPr lang="en-GB" sz="2400" dirty="0">
                <a:latin typeface="+mj-lt"/>
              </a:rPr>
              <a:t>1 + 3 + 5 + 7 + 9</a:t>
            </a:r>
          </a:p>
        </p:txBody>
      </p:sp>
      <p:sp>
        <p:nvSpPr>
          <p:cNvPr id="823308" name="Text Box 12"/>
          <p:cNvSpPr txBox="1">
            <a:spLocks noChangeArrowheads="1"/>
          </p:cNvSpPr>
          <p:nvPr/>
        </p:nvSpPr>
        <p:spPr bwMode="auto">
          <a:xfrm>
            <a:off x="3195638" y="4854575"/>
            <a:ext cx="808235" cy="461665"/>
          </a:xfrm>
          <a:prstGeom prst="rect">
            <a:avLst/>
          </a:prstGeom>
          <a:noFill/>
          <a:ln w="9525">
            <a:noFill/>
            <a:miter lim="800000"/>
            <a:headEnd/>
            <a:tailEnd/>
          </a:ln>
          <a:effectLst/>
        </p:spPr>
        <p:txBody>
          <a:bodyPr wrap="none">
            <a:spAutoFit/>
          </a:bodyPr>
          <a:lstStyle/>
          <a:p>
            <a:r>
              <a:rPr lang="en-GB" sz="2400">
                <a:latin typeface="+mj-lt"/>
              </a:rPr>
              <a:t>= 25</a:t>
            </a:r>
          </a:p>
        </p:txBody>
      </p:sp>
      <p:sp>
        <p:nvSpPr>
          <p:cNvPr id="823309" name="Text Box 13"/>
          <p:cNvSpPr txBox="1">
            <a:spLocks noChangeArrowheads="1"/>
          </p:cNvSpPr>
          <p:nvPr/>
        </p:nvSpPr>
        <p:spPr bwMode="auto">
          <a:xfrm>
            <a:off x="250825" y="5280025"/>
            <a:ext cx="8893175" cy="830997"/>
          </a:xfrm>
          <a:prstGeom prst="rect">
            <a:avLst/>
          </a:prstGeom>
          <a:noFill/>
          <a:ln w="9525">
            <a:noFill/>
            <a:miter lim="800000"/>
            <a:headEnd/>
            <a:tailEnd/>
          </a:ln>
          <a:effectLst/>
        </p:spPr>
        <p:txBody>
          <a:bodyPr>
            <a:spAutoFit/>
          </a:bodyPr>
          <a:lstStyle/>
          <a:p>
            <a:r>
              <a:rPr lang="en-GB" sz="2400" dirty="0">
                <a:latin typeface="+mj-lt"/>
              </a:rPr>
              <a:t>When </a:t>
            </a:r>
            <a:r>
              <a:rPr lang="en-GB" sz="2400" i="1" dirty="0">
                <a:latin typeface="+mj-lt"/>
              </a:rPr>
              <a:t>n</a:t>
            </a:r>
            <a:r>
              <a:rPr lang="en-GB" sz="2400" dirty="0">
                <a:latin typeface="+mj-lt"/>
              </a:rPr>
              <a:t> is large, a more systematic approach for calculating the sum of a given number of terms is required.</a:t>
            </a:r>
          </a:p>
        </p:txBody>
      </p:sp>
      <p:sp>
        <p:nvSpPr>
          <p:cNvPr id="3" name="Rectangle 2">
            <a:hlinkClick r:id="rId3"/>
            <a:extLst>
              <a:ext uri="{FF2B5EF4-FFF2-40B4-BE49-F238E27FC236}">
                <a16:creationId xmlns:a16="http://schemas.microsoft.com/office/drawing/2014/main" id="{D0E080AC-8D87-411F-9442-A7C201972CCD}"/>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3"/>
            <a:extLst>
              <a:ext uri="{FF2B5EF4-FFF2-40B4-BE49-F238E27FC236}">
                <a16:creationId xmlns:a16="http://schemas.microsoft.com/office/drawing/2014/main" id="{DC677459-CDAE-4AEE-B6F4-1EC3A45E3C9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33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33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330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33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330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2330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33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0" grpId="0"/>
      <p:bldP spid="823304" grpId="0"/>
      <p:bldP spid="823305" grpId="0"/>
      <p:bldP spid="823306" grpId="0"/>
      <p:bldP spid="823307" grpId="0"/>
      <p:bldP spid="823308" grpId="0"/>
      <p:bldP spid="82330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5346" name="Rectangle 2"/>
          <p:cNvSpPr>
            <a:spLocks noGrp="1" noChangeArrowheads="1"/>
          </p:cNvSpPr>
          <p:nvPr>
            <p:ph type="title" idx="4294967295"/>
          </p:nvPr>
        </p:nvSpPr>
        <p:spPr>
          <a:xfrm>
            <a:off x="0" y="173038"/>
            <a:ext cx="8228013" cy="561975"/>
          </a:xfrm>
          <a:noFill/>
          <a:ln/>
        </p:spPr>
        <p:txBody>
          <a:bodyPr>
            <a:normAutofit fontScale="90000"/>
          </a:bodyPr>
          <a:lstStyle/>
          <a:p>
            <a:r>
              <a:rPr lang="en-US" sz="2800" dirty="0">
                <a:solidFill>
                  <a:srgbClr val="5B0091"/>
                </a:solidFill>
              </a:rPr>
              <a:t>Gauss’ method</a:t>
            </a:r>
            <a:endParaRPr lang="en-GB" sz="2800" dirty="0"/>
          </a:p>
        </p:txBody>
      </p:sp>
      <p:sp>
        <p:nvSpPr>
          <p:cNvPr id="825347" name="Text Box 3"/>
          <p:cNvSpPr txBox="1">
            <a:spLocks noChangeArrowheads="1"/>
          </p:cNvSpPr>
          <p:nvPr/>
        </p:nvSpPr>
        <p:spPr bwMode="auto">
          <a:xfrm>
            <a:off x="143000" y="819869"/>
            <a:ext cx="9001000" cy="1569660"/>
          </a:xfrm>
          <a:prstGeom prst="rect">
            <a:avLst/>
          </a:prstGeom>
          <a:noFill/>
          <a:ln w="9525">
            <a:noFill/>
            <a:miter lim="800000"/>
            <a:headEnd/>
            <a:tailEnd/>
          </a:ln>
          <a:effectLst/>
        </p:spPr>
        <p:txBody>
          <a:bodyPr wrap="square">
            <a:spAutoFit/>
          </a:bodyPr>
          <a:lstStyle/>
          <a:p>
            <a:pPr eaLnBrk="0" hangingPunct="0"/>
            <a:r>
              <a:rPr lang="en-US" sz="2400" dirty="0">
                <a:solidFill>
                  <a:schemeClr val="tx1"/>
                </a:solidFill>
                <a:latin typeface="+mj-lt"/>
              </a:rPr>
              <a:t>It is said that when the famous mathematician Karl Friedrich Gauss was a seven-year-old boy at school, his teacher asked the class to add together every whole number from one to a hundred.</a:t>
            </a:r>
            <a:endParaRPr lang="en-GB" sz="2400" dirty="0">
              <a:solidFill>
                <a:schemeClr val="tx1"/>
              </a:solidFill>
              <a:latin typeface="+mj-lt"/>
            </a:endParaRPr>
          </a:p>
        </p:txBody>
      </p:sp>
      <p:sp>
        <p:nvSpPr>
          <p:cNvPr id="825348" name="Text Box 4"/>
          <p:cNvSpPr txBox="1">
            <a:spLocks noChangeArrowheads="1"/>
          </p:cNvSpPr>
          <p:nvPr/>
        </p:nvSpPr>
        <p:spPr bwMode="auto">
          <a:xfrm>
            <a:off x="71499" y="5241980"/>
            <a:ext cx="9001001" cy="1200329"/>
          </a:xfrm>
          <a:prstGeom prst="rect">
            <a:avLst/>
          </a:prstGeom>
          <a:noFill/>
          <a:ln w="9525">
            <a:noFill/>
            <a:miter lim="800000"/>
            <a:headEnd/>
            <a:tailEnd/>
          </a:ln>
          <a:effectLst/>
        </p:spPr>
        <p:txBody>
          <a:bodyPr wrap="square">
            <a:spAutoFit/>
          </a:bodyPr>
          <a:lstStyle/>
          <a:p>
            <a:pPr eaLnBrk="0" hangingPunct="0"/>
            <a:r>
              <a:rPr lang="en-US" sz="2400" dirty="0">
                <a:solidFill>
                  <a:schemeClr val="tx1"/>
                </a:solidFill>
                <a:latin typeface="+mj-lt"/>
              </a:rPr>
              <a:t>The teacher expected this activity to keep the class occupied for some time and so he was amazed when Gauss put up his hand and gave the answer, 5050, almost immediately!</a:t>
            </a:r>
            <a:endParaRPr lang="en-GB" sz="2400" dirty="0">
              <a:solidFill>
                <a:schemeClr val="tx1"/>
              </a:solidFill>
              <a:latin typeface="+mj-lt"/>
            </a:endParaRPr>
          </a:p>
        </p:txBody>
      </p:sp>
      <p:sp>
        <p:nvSpPr>
          <p:cNvPr id="2" name="Rectangle 1">
            <a:hlinkClick r:id="rId3"/>
            <a:extLst>
              <a:ext uri="{FF2B5EF4-FFF2-40B4-BE49-F238E27FC236}">
                <a16:creationId xmlns:a16="http://schemas.microsoft.com/office/drawing/2014/main" id="{ED028271-B1C9-4ECC-80BC-91A392F9C598}"/>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7F44F3E3-CD1D-49FE-A5CC-01E07D4A5B03}"/>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DACB7DBA-F28D-448B-B5DF-CF685BC1546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06336" y="2174613"/>
            <a:ext cx="6408964" cy="30916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253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534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p:cNvSpPr>
            <a:spLocks noGrp="1" noChangeArrowheads="1"/>
          </p:cNvSpPr>
          <p:nvPr>
            <p:ph type="title" idx="4294967295"/>
          </p:nvPr>
        </p:nvSpPr>
        <p:spPr>
          <a:xfrm>
            <a:off x="0" y="150813"/>
            <a:ext cx="8228013" cy="561975"/>
          </a:xfrm>
          <a:noFill/>
          <a:ln/>
        </p:spPr>
        <p:txBody>
          <a:bodyPr>
            <a:normAutofit fontScale="90000"/>
          </a:bodyPr>
          <a:lstStyle/>
          <a:p>
            <a:r>
              <a:rPr lang="en-US" sz="2800" dirty="0">
                <a:solidFill>
                  <a:srgbClr val="5B0091"/>
                </a:solidFill>
              </a:rPr>
              <a:t>Gauss’ method</a:t>
            </a:r>
            <a:endParaRPr lang="en-GB" sz="2800" dirty="0"/>
          </a:p>
        </p:txBody>
      </p:sp>
      <p:sp>
        <p:nvSpPr>
          <p:cNvPr id="827395" name="Text Box 3"/>
          <p:cNvSpPr txBox="1">
            <a:spLocks noChangeArrowheads="1"/>
          </p:cNvSpPr>
          <p:nvPr/>
        </p:nvSpPr>
        <p:spPr bwMode="auto">
          <a:xfrm>
            <a:off x="250825" y="927100"/>
            <a:ext cx="8610600" cy="1569660"/>
          </a:xfrm>
          <a:prstGeom prst="rect">
            <a:avLst/>
          </a:prstGeom>
          <a:solidFill>
            <a:schemeClr val="bg1"/>
          </a:solidFill>
          <a:ln w="9525">
            <a:noFill/>
            <a:miter lim="800000"/>
            <a:headEnd/>
            <a:tailEnd/>
          </a:ln>
          <a:effectLst/>
        </p:spPr>
        <p:txBody>
          <a:bodyPr>
            <a:spAutoFit/>
          </a:bodyPr>
          <a:lstStyle/>
          <a:p>
            <a:pPr eaLnBrk="0" hangingPunct="0"/>
            <a:r>
              <a:rPr lang="en-US" sz="2400" dirty="0">
                <a:solidFill>
                  <a:schemeClr val="tx1"/>
                </a:solidFill>
                <a:latin typeface="+mn-lt"/>
              </a:rPr>
              <a:t>Gauss worked the answer out by noticing that you can quickly add together consecutive numbers by writing the numbers once in order and once in reverse order and adding them together.</a:t>
            </a:r>
            <a:endParaRPr lang="en-GB" sz="2400" dirty="0">
              <a:solidFill>
                <a:schemeClr val="tx1"/>
              </a:solidFill>
              <a:latin typeface="+mn-lt"/>
            </a:endParaRPr>
          </a:p>
        </p:txBody>
      </p:sp>
      <p:sp>
        <p:nvSpPr>
          <p:cNvPr id="827396" name="Text Box 4"/>
          <p:cNvSpPr txBox="1">
            <a:spLocks noChangeArrowheads="1"/>
          </p:cNvSpPr>
          <p:nvPr/>
        </p:nvSpPr>
        <p:spPr bwMode="auto">
          <a:xfrm>
            <a:off x="250825" y="2565400"/>
            <a:ext cx="8610600" cy="457200"/>
          </a:xfrm>
          <a:prstGeom prst="rect">
            <a:avLst/>
          </a:prstGeom>
          <a:solidFill>
            <a:schemeClr val="bg1"/>
          </a:solidFill>
          <a:ln w="9525">
            <a:noFill/>
            <a:miter lim="800000"/>
            <a:headEnd/>
            <a:tailEnd/>
          </a:ln>
          <a:effectLst/>
        </p:spPr>
        <p:txBody>
          <a:bodyPr>
            <a:spAutoFit/>
          </a:bodyPr>
          <a:lstStyle/>
          <a:p>
            <a:pPr eaLnBrk="0" hangingPunct="0"/>
            <a:r>
              <a:rPr lang="en-US" sz="2400">
                <a:solidFill>
                  <a:schemeClr val="tx1"/>
                </a:solidFill>
                <a:latin typeface="+mn-lt"/>
              </a:rPr>
              <a:t>So to add the numbers from 1 to 100:</a:t>
            </a:r>
            <a:endParaRPr lang="en-GB" sz="2400">
              <a:solidFill>
                <a:schemeClr val="tx1"/>
              </a:solidFill>
              <a:latin typeface="+mn-lt"/>
            </a:endParaRPr>
          </a:p>
        </p:txBody>
      </p:sp>
      <p:sp>
        <p:nvSpPr>
          <p:cNvPr id="827397" name="Line 5"/>
          <p:cNvSpPr>
            <a:spLocks noChangeShapeType="1"/>
          </p:cNvSpPr>
          <p:nvPr/>
        </p:nvSpPr>
        <p:spPr bwMode="auto">
          <a:xfrm>
            <a:off x="914400" y="4060825"/>
            <a:ext cx="7505700" cy="0"/>
          </a:xfrm>
          <a:prstGeom prst="line">
            <a:avLst/>
          </a:prstGeom>
          <a:noFill/>
          <a:ln w="28575">
            <a:solidFill>
              <a:schemeClr val="tx1"/>
            </a:solidFill>
            <a:round/>
            <a:headEnd/>
            <a:tailEnd/>
          </a:ln>
          <a:effectLst/>
        </p:spPr>
        <p:txBody>
          <a:bodyPr/>
          <a:lstStyle/>
          <a:p>
            <a:endParaRPr lang="en-GB" sz="2400"/>
          </a:p>
        </p:txBody>
      </p:sp>
      <p:grpSp>
        <p:nvGrpSpPr>
          <p:cNvPr id="2" name="Group 6"/>
          <p:cNvGrpSpPr>
            <a:grpSpLocks/>
          </p:cNvGrpSpPr>
          <p:nvPr/>
        </p:nvGrpSpPr>
        <p:grpSpPr bwMode="auto">
          <a:xfrm>
            <a:off x="952500" y="4137029"/>
            <a:ext cx="955675" cy="461963"/>
            <a:chOff x="600" y="2606"/>
            <a:chExt cx="602" cy="291"/>
          </a:xfrm>
        </p:grpSpPr>
        <p:sp>
          <p:nvSpPr>
            <p:cNvPr id="827399" name="Text Box 7"/>
            <p:cNvSpPr txBox="1">
              <a:spLocks noChangeArrowheads="1"/>
            </p:cNvSpPr>
            <p:nvPr/>
          </p:nvSpPr>
          <p:spPr bwMode="auto">
            <a:xfrm>
              <a:off x="600" y="2606"/>
              <a:ext cx="408" cy="291"/>
            </a:xfrm>
            <a:prstGeom prst="rect">
              <a:avLst/>
            </a:prstGeom>
            <a:noFill/>
            <a:ln w="9525">
              <a:noFill/>
              <a:miter lim="800000"/>
              <a:headEnd/>
              <a:tailEnd/>
            </a:ln>
            <a:effectLst/>
          </p:spPr>
          <p:txBody>
            <a:bodyPr wrap="none">
              <a:spAutoFit/>
            </a:bodyPr>
            <a:lstStyle/>
            <a:p>
              <a:pPr eaLnBrk="0" hangingPunct="0"/>
              <a:r>
                <a:rPr lang="en-US" sz="2400" dirty="0">
                  <a:latin typeface="+mn-lt"/>
                </a:rPr>
                <a:t>101</a:t>
              </a:r>
              <a:endParaRPr lang="en-GB" sz="2400" dirty="0">
                <a:latin typeface="+mn-lt"/>
              </a:endParaRPr>
            </a:p>
          </p:txBody>
        </p:sp>
        <p:sp>
          <p:nvSpPr>
            <p:cNvPr id="827400" name="Text Box 8"/>
            <p:cNvSpPr txBox="1">
              <a:spLocks noChangeArrowheads="1"/>
            </p:cNvSpPr>
            <p:nvPr/>
          </p:nvSpPr>
          <p:spPr bwMode="auto">
            <a:xfrm>
              <a:off x="977" y="2606"/>
              <a:ext cx="225" cy="291"/>
            </a:xfrm>
            <a:prstGeom prst="rect">
              <a:avLst/>
            </a:prstGeom>
            <a:noFill/>
            <a:ln w="9525">
              <a:noFill/>
              <a:miter lim="800000"/>
              <a:headEnd/>
              <a:tailEnd/>
            </a:ln>
            <a:effectLst/>
          </p:spPr>
          <p:txBody>
            <a:bodyPr wrap="none">
              <a:spAutoFit/>
            </a:bodyPr>
            <a:lstStyle/>
            <a:p>
              <a:pPr eaLnBrk="0" hangingPunct="0"/>
              <a:r>
                <a:rPr lang="en-US" sz="2400" dirty="0">
                  <a:cs typeface="Times New Roman" panose="02020603050405020304" pitchFamily="18" charset="0"/>
                </a:rPr>
                <a:t>+</a:t>
              </a:r>
              <a:endParaRPr lang="en-GB" sz="2400" dirty="0">
                <a:cs typeface="Times New Roman" panose="02020603050405020304" pitchFamily="18" charset="0"/>
              </a:endParaRPr>
            </a:p>
          </p:txBody>
        </p:sp>
      </p:grpSp>
      <p:grpSp>
        <p:nvGrpSpPr>
          <p:cNvPr id="3" name="Group 9"/>
          <p:cNvGrpSpPr>
            <a:grpSpLocks/>
          </p:cNvGrpSpPr>
          <p:nvPr/>
        </p:nvGrpSpPr>
        <p:grpSpPr bwMode="auto">
          <a:xfrm>
            <a:off x="1817689" y="4137029"/>
            <a:ext cx="955675" cy="461963"/>
            <a:chOff x="1145" y="2606"/>
            <a:chExt cx="602" cy="291"/>
          </a:xfrm>
        </p:grpSpPr>
        <p:sp>
          <p:nvSpPr>
            <p:cNvPr id="827402" name="Text Box 10"/>
            <p:cNvSpPr txBox="1">
              <a:spLocks noChangeArrowheads="1"/>
            </p:cNvSpPr>
            <p:nvPr/>
          </p:nvSpPr>
          <p:spPr bwMode="auto">
            <a:xfrm>
              <a:off x="1145"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03" name="Text Box 11"/>
            <p:cNvSpPr txBox="1">
              <a:spLocks noChangeArrowheads="1"/>
            </p:cNvSpPr>
            <p:nvPr/>
          </p:nvSpPr>
          <p:spPr bwMode="auto">
            <a:xfrm>
              <a:off x="1522"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4" name="Group 12"/>
          <p:cNvGrpSpPr>
            <a:grpSpLocks/>
          </p:cNvGrpSpPr>
          <p:nvPr/>
        </p:nvGrpSpPr>
        <p:grpSpPr bwMode="auto">
          <a:xfrm>
            <a:off x="2682874" y="4137029"/>
            <a:ext cx="955675" cy="461963"/>
            <a:chOff x="1690" y="2606"/>
            <a:chExt cx="602" cy="291"/>
          </a:xfrm>
        </p:grpSpPr>
        <p:sp>
          <p:nvSpPr>
            <p:cNvPr id="827405" name="Text Box 13"/>
            <p:cNvSpPr txBox="1">
              <a:spLocks noChangeArrowheads="1"/>
            </p:cNvSpPr>
            <p:nvPr/>
          </p:nvSpPr>
          <p:spPr bwMode="auto">
            <a:xfrm>
              <a:off x="1690"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06" name="Text Box 14"/>
            <p:cNvSpPr txBox="1">
              <a:spLocks noChangeArrowheads="1"/>
            </p:cNvSpPr>
            <p:nvPr/>
          </p:nvSpPr>
          <p:spPr bwMode="auto">
            <a:xfrm>
              <a:off x="2067"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5" name="Group 15"/>
          <p:cNvGrpSpPr>
            <a:grpSpLocks/>
          </p:cNvGrpSpPr>
          <p:nvPr/>
        </p:nvGrpSpPr>
        <p:grpSpPr bwMode="auto">
          <a:xfrm>
            <a:off x="3548065" y="4137029"/>
            <a:ext cx="955675" cy="461963"/>
            <a:chOff x="2235" y="2606"/>
            <a:chExt cx="602" cy="291"/>
          </a:xfrm>
        </p:grpSpPr>
        <p:sp>
          <p:nvSpPr>
            <p:cNvPr id="827408" name="Text Box 16"/>
            <p:cNvSpPr txBox="1">
              <a:spLocks noChangeArrowheads="1"/>
            </p:cNvSpPr>
            <p:nvPr/>
          </p:nvSpPr>
          <p:spPr bwMode="auto">
            <a:xfrm>
              <a:off x="2235"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09" name="Text Box 17"/>
            <p:cNvSpPr txBox="1">
              <a:spLocks noChangeArrowheads="1"/>
            </p:cNvSpPr>
            <p:nvPr/>
          </p:nvSpPr>
          <p:spPr bwMode="auto">
            <a:xfrm>
              <a:off x="2612"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6" name="Group 18"/>
          <p:cNvGrpSpPr>
            <a:grpSpLocks/>
          </p:cNvGrpSpPr>
          <p:nvPr/>
        </p:nvGrpSpPr>
        <p:grpSpPr bwMode="auto">
          <a:xfrm>
            <a:off x="4413249" y="4137029"/>
            <a:ext cx="1616075" cy="461963"/>
            <a:chOff x="2780" y="2606"/>
            <a:chExt cx="1018" cy="291"/>
          </a:xfrm>
        </p:grpSpPr>
        <p:sp>
          <p:nvSpPr>
            <p:cNvPr id="827411" name="Text Box 19"/>
            <p:cNvSpPr txBox="1">
              <a:spLocks noChangeArrowheads="1"/>
            </p:cNvSpPr>
            <p:nvPr/>
          </p:nvSpPr>
          <p:spPr bwMode="auto">
            <a:xfrm>
              <a:off x="2780"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12" name="Text Box 20"/>
            <p:cNvSpPr txBox="1">
              <a:spLocks noChangeArrowheads="1"/>
            </p:cNvSpPr>
            <p:nvPr/>
          </p:nvSpPr>
          <p:spPr bwMode="auto">
            <a:xfrm>
              <a:off x="3157"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sp>
          <p:nvSpPr>
            <p:cNvPr id="827413" name="Text Box 21"/>
            <p:cNvSpPr txBox="1">
              <a:spLocks noChangeArrowheads="1"/>
            </p:cNvSpPr>
            <p:nvPr/>
          </p:nvSpPr>
          <p:spPr bwMode="auto">
            <a:xfrm>
              <a:off x="3325" y="2606"/>
              <a:ext cx="248" cy="291"/>
            </a:xfrm>
            <a:prstGeom prst="rect">
              <a:avLst/>
            </a:prstGeom>
            <a:noFill/>
            <a:ln w="9525">
              <a:noFill/>
              <a:miter lim="800000"/>
              <a:headEnd/>
              <a:tailEnd/>
            </a:ln>
            <a:effectLst/>
          </p:spPr>
          <p:txBody>
            <a:bodyPr wrap="none">
              <a:spAutoFit/>
            </a:bodyPr>
            <a:lstStyle/>
            <a:p>
              <a:pPr eaLnBrk="0" hangingPunct="0"/>
              <a:r>
                <a:rPr lang="en-US" sz="2400">
                  <a:latin typeface="+mn-lt"/>
                </a:rPr>
                <a:t>…</a:t>
              </a:r>
              <a:endParaRPr lang="en-GB" sz="2400">
                <a:latin typeface="+mn-lt"/>
              </a:endParaRPr>
            </a:p>
          </p:txBody>
        </p:sp>
        <p:sp>
          <p:nvSpPr>
            <p:cNvPr id="827414" name="Text Box 22"/>
            <p:cNvSpPr txBox="1">
              <a:spLocks noChangeArrowheads="1"/>
            </p:cNvSpPr>
            <p:nvPr/>
          </p:nvSpPr>
          <p:spPr bwMode="auto">
            <a:xfrm>
              <a:off x="3573"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7" name="Group 23"/>
          <p:cNvGrpSpPr>
            <a:grpSpLocks/>
          </p:cNvGrpSpPr>
          <p:nvPr/>
        </p:nvGrpSpPr>
        <p:grpSpPr bwMode="auto">
          <a:xfrm>
            <a:off x="5938841" y="4137029"/>
            <a:ext cx="955675" cy="461963"/>
            <a:chOff x="3741" y="2606"/>
            <a:chExt cx="602" cy="291"/>
          </a:xfrm>
        </p:grpSpPr>
        <p:sp>
          <p:nvSpPr>
            <p:cNvPr id="827416" name="Text Box 24"/>
            <p:cNvSpPr txBox="1">
              <a:spLocks noChangeArrowheads="1"/>
            </p:cNvSpPr>
            <p:nvPr/>
          </p:nvSpPr>
          <p:spPr bwMode="auto">
            <a:xfrm>
              <a:off x="3741"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17" name="Text Box 25"/>
            <p:cNvSpPr txBox="1">
              <a:spLocks noChangeArrowheads="1"/>
            </p:cNvSpPr>
            <p:nvPr/>
          </p:nvSpPr>
          <p:spPr bwMode="auto">
            <a:xfrm>
              <a:off x="4118"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8" name="Group 26"/>
          <p:cNvGrpSpPr>
            <a:grpSpLocks/>
          </p:cNvGrpSpPr>
          <p:nvPr/>
        </p:nvGrpSpPr>
        <p:grpSpPr bwMode="auto">
          <a:xfrm>
            <a:off x="6804021" y="4137029"/>
            <a:ext cx="955675" cy="461963"/>
            <a:chOff x="4286" y="2606"/>
            <a:chExt cx="602" cy="291"/>
          </a:xfrm>
        </p:grpSpPr>
        <p:sp>
          <p:nvSpPr>
            <p:cNvPr id="827419" name="Text Box 27"/>
            <p:cNvSpPr txBox="1">
              <a:spLocks noChangeArrowheads="1"/>
            </p:cNvSpPr>
            <p:nvPr/>
          </p:nvSpPr>
          <p:spPr bwMode="auto">
            <a:xfrm>
              <a:off x="4286"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20" name="Text Box 28"/>
            <p:cNvSpPr txBox="1">
              <a:spLocks noChangeArrowheads="1"/>
            </p:cNvSpPr>
            <p:nvPr/>
          </p:nvSpPr>
          <p:spPr bwMode="auto">
            <a:xfrm>
              <a:off x="4663"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sp>
        <p:nvSpPr>
          <p:cNvPr id="827421" name="Text Box 29"/>
          <p:cNvSpPr txBox="1">
            <a:spLocks noChangeArrowheads="1"/>
          </p:cNvSpPr>
          <p:nvPr/>
        </p:nvSpPr>
        <p:spPr bwMode="auto">
          <a:xfrm>
            <a:off x="7667625" y="4137025"/>
            <a:ext cx="647934" cy="461665"/>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grpSp>
        <p:nvGrpSpPr>
          <p:cNvPr id="9" name="Group 30"/>
          <p:cNvGrpSpPr>
            <a:grpSpLocks/>
          </p:cNvGrpSpPr>
          <p:nvPr/>
        </p:nvGrpSpPr>
        <p:grpSpPr bwMode="auto">
          <a:xfrm>
            <a:off x="250825" y="3108325"/>
            <a:ext cx="8132763" cy="461963"/>
            <a:chOff x="144" y="1958"/>
            <a:chExt cx="5123" cy="291"/>
          </a:xfrm>
        </p:grpSpPr>
        <p:sp>
          <p:nvSpPr>
            <p:cNvPr id="827423" name="Text Box 31"/>
            <p:cNvSpPr txBox="1">
              <a:spLocks noChangeArrowheads="1"/>
            </p:cNvSpPr>
            <p:nvPr/>
          </p:nvSpPr>
          <p:spPr bwMode="auto">
            <a:xfrm>
              <a:off x="707" y="1958"/>
              <a:ext cx="203" cy="291"/>
            </a:xfrm>
            <a:prstGeom prst="rect">
              <a:avLst/>
            </a:prstGeom>
            <a:noFill/>
            <a:ln w="9525">
              <a:noFill/>
              <a:miter lim="800000"/>
              <a:headEnd/>
              <a:tailEnd/>
            </a:ln>
            <a:effectLst/>
          </p:spPr>
          <p:txBody>
            <a:bodyPr wrap="none">
              <a:spAutoFit/>
            </a:bodyPr>
            <a:lstStyle/>
            <a:p>
              <a:pPr eaLnBrk="0" hangingPunct="0"/>
              <a:r>
                <a:rPr lang="en-US" sz="2400" dirty="0">
                  <a:latin typeface="+mn-lt"/>
                </a:rPr>
                <a:t>1</a:t>
              </a:r>
              <a:endParaRPr lang="en-GB" sz="2400" dirty="0">
                <a:latin typeface="+mn-lt"/>
              </a:endParaRPr>
            </a:p>
          </p:txBody>
        </p:sp>
        <p:sp>
          <p:nvSpPr>
            <p:cNvPr id="827424" name="Text Box 32"/>
            <p:cNvSpPr txBox="1">
              <a:spLocks noChangeArrowheads="1"/>
            </p:cNvSpPr>
            <p:nvPr/>
          </p:nvSpPr>
          <p:spPr bwMode="auto">
            <a:xfrm>
              <a:off x="977"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25" name="Text Box 33"/>
            <p:cNvSpPr txBox="1">
              <a:spLocks noChangeArrowheads="1"/>
            </p:cNvSpPr>
            <p:nvPr/>
          </p:nvSpPr>
          <p:spPr bwMode="auto">
            <a:xfrm>
              <a:off x="1252"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2</a:t>
              </a:r>
              <a:endParaRPr lang="en-GB" sz="2400">
                <a:latin typeface="+mn-lt"/>
              </a:endParaRPr>
            </a:p>
          </p:txBody>
        </p:sp>
        <p:sp>
          <p:nvSpPr>
            <p:cNvPr id="827426" name="Text Box 34"/>
            <p:cNvSpPr txBox="1">
              <a:spLocks noChangeArrowheads="1"/>
            </p:cNvSpPr>
            <p:nvPr/>
          </p:nvSpPr>
          <p:spPr bwMode="auto">
            <a:xfrm>
              <a:off x="1522"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27" name="Text Box 35"/>
            <p:cNvSpPr txBox="1">
              <a:spLocks noChangeArrowheads="1"/>
            </p:cNvSpPr>
            <p:nvPr/>
          </p:nvSpPr>
          <p:spPr bwMode="auto">
            <a:xfrm>
              <a:off x="1797"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3</a:t>
              </a:r>
              <a:endParaRPr lang="en-GB" sz="2400">
                <a:latin typeface="+mn-lt"/>
              </a:endParaRPr>
            </a:p>
          </p:txBody>
        </p:sp>
        <p:sp>
          <p:nvSpPr>
            <p:cNvPr id="827428" name="Text Box 36"/>
            <p:cNvSpPr txBox="1">
              <a:spLocks noChangeArrowheads="1"/>
            </p:cNvSpPr>
            <p:nvPr/>
          </p:nvSpPr>
          <p:spPr bwMode="auto">
            <a:xfrm>
              <a:off x="2067"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29" name="Text Box 37"/>
            <p:cNvSpPr txBox="1">
              <a:spLocks noChangeArrowheads="1"/>
            </p:cNvSpPr>
            <p:nvPr/>
          </p:nvSpPr>
          <p:spPr bwMode="auto">
            <a:xfrm>
              <a:off x="2342"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4</a:t>
              </a:r>
              <a:endParaRPr lang="en-GB" sz="2400">
                <a:latin typeface="+mn-lt"/>
              </a:endParaRPr>
            </a:p>
          </p:txBody>
        </p:sp>
        <p:sp>
          <p:nvSpPr>
            <p:cNvPr id="827430" name="Text Box 38"/>
            <p:cNvSpPr txBox="1">
              <a:spLocks noChangeArrowheads="1"/>
            </p:cNvSpPr>
            <p:nvPr/>
          </p:nvSpPr>
          <p:spPr bwMode="auto">
            <a:xfrm>
              <a:off x="2612"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1" name="Text Box 39"/>
            <p:cNvSpPr txBox="1">
              <a:spLocks noChangeArrowheads="1"/>
            </p:cNvSpPr>
            <p:nvPr/>
          </p:nvSpPr>
          <p:spPr bwMode="auto">
            <a:xfrm>
              <a:off x="2887"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5</a:t>
              </a:r>
              <a:endParaRPr lang="en-GB" sz="2400">
                <a:latin typeface="+mn-lt"/>
              </a:endParaRPr>
            </a:p>
          </p:txBody>
        </p:sp>
        <p:sp>
          <p:nvSpPr>
            <p:cNvPr id="827432" name="Text Box 40"/>
            <p:cNvSpPr txBox="1">
              <a:spLocks noChangeArrowheads="1"/>
            </p:cNvSpPr>
            <p:nvPr/>
          </p:nvSpPr>
          <p:spPr bwMode="auto">
            <a:xfrm>
              <a:off x="3157"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3" name="Text Box 41"/>
            <p:cNvSpPr txBox="1">
              <a:spLocks noChangeArrowheads="1"/>
            </p:cNvSpPr>
            <p:nvPr/>
          </p:nvSpPr>
          <p:spPr bwMode="auto">
            <a:xfrm>
              <a:off x="3308" y="1958"/>
              <a:ext cx="248"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4" name="Text Box 42"/>
            <p:cNvSpPr txBox="1">
              <a:spLocks noChangeArrowheads="1"/>
            </p:cNvSpPr>
            <p:nvPr/>
          </p:nvSpPr>
          <p:spPr bwMode="auto">
            <a:xfrm>
              <a:off x="3573"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5" name="Text Box 43"/>
            <p:cNvSpPr txBox="1">
              <a:spLocks noChangeArrowheads="1"/>
            </p:cNvSpPr>
            <p:nvPr/>
          </p:nvSpPr>
          <p:spPr bwMode="auto">
            <a:xfrm>
              <a:off x="3795" y="1958"/>
              <a:ext cx="353" cy="291"/>
            </a:xfrm>
            <a:prstGeom prst="rect">
              <a:avLst/>
            </a:prstGeom>
            <a:noFill/>
            <a:ln w="9525">
              <a:noFill/>
              <a:miter lim="800000"/>
              <a:headEnd/>
              <a:tailEnd/>
            </a:ln>
            <a:effectLst/>
          </p:spPr>
          <p:txBody>
            <a:bodyPr wrap="none">
              <a:spAutoFit/>
            </a:bodyPr>
            <a:lstStyle/>
            <a:p>
              <a:pPr eaLnBrk="0" hangingPunct="0"/>
              <a:r>
                <a:rPr lang="en-US" sz="2400">
                  <a:latin typeface="+mn-lt"/>
                </a:rPr>
                <a:t>98</a:t>
              </a:r>
              <a:endParaRPr lang="en-GB" sz="2400">
                <a:latin typeface="+mn-lt"/>
              </a:endParaRPr>
            </a:p>
          </p:txBody>
        </p:sp>
        <p:sp>
          <p:nvSpPr>
            <p:cNvPr id="827436" name="Text Box 44"/>
            <p:cNvSpPr txBox="1">
              <a:spLocks noChangeArrowheads="1"/>
            </p:cNvSpPr>
            <p:nvPr/>
          </p:nvSpPr>
          <p:spPr bwMode="auto">
            <a:xfrm>
              <a:off x="4118"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7" name="Text Box 45"/>
            <p:cNvSpPr txBox="1">
              <a:spLocks noChangeArrowheads="1"/>
            </p:cNvSpPr>
            <p:nvPr/>
          </p:nvSpPr>
          <p:spPr bwMode="auto">
            <a:xfrm>
              <a:off x="4340" y="1958"/>
              <a:ext cx="353" cy="291"/>
            </a:xfrm>
            <a:prstGeom prst="rect">
              <a:avLst/>
            </a:prstGeom>
            <a:noFill/>
            <a:ln w="9525">
              <a:noFill/>
              <a:miter lim="800000"/>
              <a:headEnd/>
              <a:tailEnd/>
            </a:ln>
            <a:effectLst/>
          </p:spPr>
          <p:txBody>
            <a:bodyPr wrap="none">
              <a:spAutoFit/>
            </a:bodyPr>
            <a:lstStyle/>
            <a:p>
              <a:pPr eaLnBrk="0" hangingPunct="0"/>
              <a:r>
                <a:rPr lang="en-US" sz="2400">
                  <a:latin typeface="+mn-lt"/>
                </a:rPr>
                <a:t>99</a:t>
              </a:r>
              <a:endParaRPr lang="en-GB" sz="2400">
                <a:latin typeface="+mn-lt"/>
              </a:endParaRPr>
            </a:p>
          </p:txBody>
        </p:sp>
        <p:sp>
          <p:nvSpPr>
            <p:cNvPr id="827438" name="Text Box 46"/>
            <p:cNvSpPr txBox="1">
              <a:spLocks noChangeArrowheads="1"/>
            </p:cNvSpPr>
            <p:nvPr/>
          </p:nvSpPr>
          <p:spPr bwMode="auto">
            <a:xfrm>
              <a:off x="4663"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9" name="Text Box 47"/>
            <p:cNvSpPr txBox="1">
              <a:spLocks noChangeArrowheads="1"/>
            </p:cNvSpPr>
            <p:nvPr/>
          </p:nvSpPr>
          <p:spPr bwMode="auto">
            <a:xfrm>
              <a:off x="4830" y="1958"/>
              <a:ext cx="437" cy="288"/>
            </a:xfrm>
            <a:prstGeom prst="rect">
              <a:avLst/>
            </a:prstGeom>
            <a:noFill/>
            <a:ln w="9525">
              <a:noFill/>
              <a:miter lim="800000"/>
              <a:headEnd/>
              <a:tailEnd/>
            </a:ln>
            <a:effectLst/>
          </p:spPr>
          <p:txBody>
            <a:bodyPr wrap="none">
              <a:spAutoFit/>
            </a:bodyPr>
            <a:lstStyle/>
            <a:p>
              <a:pPr eaLnBrk="0" hangingPunct="0"/>
              <a:r>
                <a:rPr lang="en-US" sz="2400">
                  <a:latin typeface="+mn-lt"/>
                </a:rPr>
                <a:t>100</a:t>
              </a:r>
              <a:endParaRPr lang="en-GB" sz="2400">
                <a:latin typeface="+mn-lt"/>
              </a:endParaRPr>
            </a:p>
          </p:txBody>
        </p:sp>
        <p:sp>
          <p:nvSpPr>
            <p:cNvPr id="827440" name="Text Box 48"/>
            <p:cNvSpPr txBox="1">
              <a:spLocks noChangeArrowheads="1"/>
            </p:cNvSpPr>
            <p:nvPr/>
          </p:nvSpPr>
          <p:spPr bwMode="auto">
            <a:xfrm>
              <a:off x="144" y="1959"/>
              <a:ext cx="377" cy="288"/>
            </a:xfrm>
            <a:prstGeom prst="rect">
              <a:avLst/>
            </a:prstGeom>
            <a:noFill/>
            <a:ln w="9525">
              <a:noFill/>
              <a:miter lim="800000"/>
              <a:headEnd/>
              <a:tailEnd/>
            </a:ln>
            <a:effectLst/>
          </p:spPr>
          <p:txBody>
            <a:bodyPr wrap="none">
              <a:spAutoFit/>
            </a:bodyPr>
            <a:lstStyle/>
            <a:p>
              <a:r>
                <a:rPr lang="en-GB" sz="2400" i="1">
                  <a:latin typeface="Times New Roman" pitchFamily="18" charset="0"/>
                </a:rPr>
                <a:t>S</a:t>
              </a:r>
              <a:r>
                <a:rPr lang="en-GB" sz="2400"/>
                <a:t> =</a:t>
              </a:r>
            </a:p>
          </p:txBody>
        </p:sp>
      </p:grpSp>
      <p:grpSp>
        <p:nvGrpSpPr>
          <p:cNvPr id="10" name="Group 49"/>
          <p:cNvGrpSpPr>
            <a:grpSpLocks/>
          </p:cNvGrpSpPr>
          <p:nvPr/>
        </p:nvGrpSpPr>
        <p:grpSpPr bwMode="auto">
          <a:xfrm>
            <a:off x="250825" y="3603625"/>
            <a:ext cx="7931150" cy="461963"/>
            <a:chOff x="144" y="2270"/>
            <a:chExt cx="4996" cy="291"/>
          </a:xfrm>
        </p:grpSpPr>
        <p:sp>
          <p:nvSpPr>
            <p:cNvPr id="827442" name="Text Box 50"/>
            <p:cNvSpPr txBox="1">
              <a:spLocks noChangeArrowheads="1"/>
            </p:cNvSpPr>
            <p:nvPr/>
          </p:nvSpPr>
          <p:spPr bwMode="auto">
            <a:xfrm>
              <a:off x="600" y="2270"/>
              <a:ext cx="437" cy="288"/>
            </a:xfrm>
            <a:prstGeom prst="rect">
              <a:avLst/>
            </a:prstGeom>
            <a:noFill/>
            <a:ln w="9525">
              <a:noFill/>
              <a:miter lim="800000"/>
              <a:headEnd/>
              <a:tailEnd/>
            </a:ln>
            <a:effectLst/>
          </p:spPr>
          <p:txBody>
            <a:bodyPr wrap="none">
              <a:spAutoFit/>
            </a:bodyPr>
            <a:lstStyle/>
            <a:p>
              <a:pPr eaLnBrk="0" hangingPunct="0"/>
              <a:r>
                <a:rPr lang="en-US" sz="2400" dirty="0">
                  <a:latin typeface="+mn-lt"/>
                </a:rPr>
                <a:t>100</a:t>
              </a:r>
              <a:endParaRPr lang="en-GB" sz="2400" dirty="0">
                <a:latin typeface="+mn-lt"/>
              </a:endParaRPr>
            </a:p>
          </p:txBody>
        </p:sp>
        <p:sp>
          <p:nvSpPr>
            <p:cNvPr id="827443" name="Text Box 51"/>
            <p:cNvSpPr txBox="1">
              <a:spLocks noChangeArrowheads="1"/>
            </p:cNvSpPr>
            <p:nvPr/>
          </p:nvSpPr>
          <p:spPr bwMode="auto">
            <a:xfrm>
              <a:off x="977"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44" name="Text Box 52"/>
            <p:cNvSpPr txBox="1">
              <a:spLocks noChangeArrowheads="1"/>
            </p:cNvSpPr>
            <p:nvPr/>
          </p:nvSpPr>
          <p:spPr bwMode="auto">
            <a:xfrm>
              <a:off x="1198"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99</a:t>
              </a:r>
              <a:endParaRPr lang="en-GB" sz="2400">
                <a:latin typeface="+mn-lt"/>
              </a:endParaRPr>
            </a:p>
          </p:txBody>
        </p:sp>
        <p:sp>
          <p:nvSpPr>
            <p:cNvPr id="827445" name="Text Box 53"/>
            <p:cNvSpPr txBox="1">
              <a:spLocks noChangeArrowheads="1"/>
            </p:cNvSpPr>
            <p:nvPr/>
          </p:nvSpPr>
          <p:spPr bwMode="auto">
            <a:xfrm>
              <a:off x="1522"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46" name="Text Box 54"/>
            <p:cNvSpPr txBox="1">
              <a:spLocks noChangeArrowheads="1"/>
            </p:cNvSpPr>
            <p:nvPr/>
          </p:nvSpPr>
          <p:spPr bwMode="auto">
            <a:xfrm>
              <a:off x="1743"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98</a:t>
              </a:r>
              <a:endParaRPr lang="en-GB" sz="2400">
                <a:latin typeface="+mn-lt"/>
              </a:endParaRPr>
            </a:p>
          </p:txBody>
        </p:sp>
        <p:sp>
          <p:nvSpPr>
            <p:cNvPr id="827447" name="Text Box 55"/>
            <p:cNvSpPr txBox="1">
              <a:spLocks noChangeArrowheads="1"/>
            </p:cNvSpPr>
            <p:nvPr/>
          </p:nvSpPr>
          <p:spPr bwMode="auto">
            <a:xfrm>
              <a:off x="2067"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48" name="Text Box 56"/>
            <p:cNvSpPr txBox="1">
              <a:spLocks noChangeArrowheads="1"/>
            </p:cNvSpPr>
            <p:nvPr/>
          </p:nvSpPr>
          <p:spPr bwMode="auto">
            <a:xfrm>
              <a:off x="2288"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97</a:t>
              </a:r>
              <a:endParaRPr lang="en-GB" sz="2400">
                <a:latin typeface="+mn-lt"/>
              </a:endParaRPr>
            </a:p>
          </p:txBody>
        </p:sp>
        <p:sp>
          <p:nvSpPr>
            <p:cNvPr id="827449" name="Text Box 57"/>
            <p:cNvSpPr txBox="1">
              <a:spLocks noChangeArrowheads="1"/>
            </p:cNvSpPr>
            <p:nvPr/>
          </p:nvSpPr>
          <p:spPr bwMode="auto">
            <a:xfrm>
              <a:off x="2612"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0" name="Text Box 58"/>
            <p:cNvSpPr txBox="1">
              <a:spLocks noChangeArrowheads="1"/>
            </p:cNvSpPr>
            <p:nvPr/>
          </p:nvSpPr>
          <p:spPr bwMode="auto">
            <a:xfrm>
              <a:off x="2833"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96</a:t>
              </a:r>
              <a:endParaRPr lang="en-GB" sz="2400">
                <a:latin typeface="+mn-lt"/>
              </a:endParaRPr>
            </a:p>
          </p:txBody>
        </p:sp>
        <p:sp>
          <p:nvSpPr>
            <p:cNvPr id="827451" name="Text Box 59"/>
            <p:cNvSpPr txBox="1">
              <a:spLocks noChangeArrowheads="1"/>
            </p:cNvSpPr>
            <p:nvPr/>
          </p:nvSpPr>
          <p:spPr bwMode="auto">
            <a:xfrm>
              <a:off x="3157"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2" name="Text Box 60"/>
            <p:cNvSpPr txBox="1">
              <a:spLocks noChangeArrowheads="1"/>
            </p:cNvSpPr>
            <p:nvPr/>
          </p:nvSpPr>
          <p:spPr bwMode="auto">
            <a:xfrm>
              <a:off x="3317" y="2270"/>
              <a:ext cx="248"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3" name="Text Box 61"/>
            <p:cNvSpPr txBox="1">
              <a:spLocks noChangeArrowheads="1"/>
            </p:cNvSpPr>
            <p:nvPr/>
          </p:nvSpPr>
          <p:spPr bwMode="auto">
            <a:xfrm>
              <a:off x="3573"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4" name="Text Box 62"/>
            <p:cNvSpPr txBox="1">
              <a:spLocks noChangeArrowheads="1"/>
            </p:cNvSpPr>
            <p:nvPr/>
          </p:nvSpPr>
          <p:spPr bwMode="auto">
            <a:xfrm>
              <a:off x="3848" y="2270"/>
              <a:ext cx="234" cy="291"/>
            </a:xfrm>
            <a:prstGeom prst="rect">
              <a:avLst/>
            </a:prstGeom>
            <a:noFill/>
            <a:ln w="9525">
              <a:noFill/>
              <a:miter lim="800000"/>
              <a:headEnd/>
              <a:tailEnd/>
            </a:ln>
            <a:effectLst/>
          </p:spPr>
          <p:txBody>
            <a:bodyPr wrap="none">
              <a:spAutoFit/>
            </a:bodyPr>
            <a:lstStyle/>
            <a:p>
              <a:pPr eaLnBrk="0" hangingPunct="0"/>
              <a:r>
                <a:rPr lang="en-US" sz="2400">
                  <a:latin typeface="+mn-lt"/>
                </a:rPr>
                <a:t>3</a:t>
              </a:r>
              <a:endParaRPr lang="en-GB" sz="2400">
                <a:latin typeface="+mn-lt"/>
              </a:endParaRPr>
            </a:p>
          </p:txBody>
        </p:sp>
        <p:sp>
          <p:nvSpPr>
            <p:cNvPr id="827455" name="Text Box 63"/>
            <p:cNvSpPr txBox="1">
              <a:spLocks noChangeArrowheads="1"/>
            </p:cNvSpPr>
            <p:nvPr/>
          </p:nvSpPr>
          <p:spPr bwMode="auto">
            <a:xfrm>
              <a:off x="4118"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6" name="Text Box 64"/>
            <p:cNvSpPr txBox="1">
              <a:spLocks noChangeArrowheads="1"/>
            </p:cNvSpPr>
            <p:nvPr/>
          </p:nvSpPr>
          <p:spPr bwMode="auto">
            <a:xfrm>
              <a:off x="4393" y="2270"/>
              <a:ext cx="234" cy="291"/>
            </a:xfrm>
            <a:prstGeom prst="rect">
              <a:avLst/>
            </a:prstGeom>
            <a:noFill/>
            <a:ln w="9525">
              <a:noFill/>
              <a:miter lim="800000"/>
              <a:headEnd/>
              <a:tailEnd/>
            </a:ln>
            <a:effectLst/>
          </p:spPr>
          <p:txBody>
            <a:bodyPr wrap="none">
              <a:spAutoFit/>
            </a:bodyPr>
            <a:lstStyle/>
            <a:p>
              <a:pPr eaLnBrk="0" hangingPunct="0"/>
              <a:r>
                <a:rPr lang="en-US" sz="2400">
                  <a:latin typeface="+mn-lt"/>
                </a:rPr>
                <a:t>2</a:t>
              </a:r>
              <a:endParaRPr lang="en-GB" sz="2400">
                <a:latin typeface="+mn-lt"/>
              </a:endParaRPr>
            </a:p>
          </p:txBody>
        </p:sp>
        <p:sp>
          <p:nvSpPr>
            <p:cNvPr id="827457" name="Text Box 65"/>
            <p:cNvSpPr txBox="1">
              <a:spLocks noChangeArrowheads="1"/>
            </p:cNvSpPr>
            <p:nvPr/>
          </p:nvSpPr>
          <p:spPr bwMode="auto">
            <a:xfrm>
              <a:off x="4663"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8" name="Text Box 66"/>
            <p:cNvSpPr txBox="1">
              <a:spLocks noChangeArrowheads="1"/>
            </p:cNvSpPr>
            <p:nvPr/>
          </p:nvSpPr>
          <p:spPr bwMode="auto">
            <a:xfrm>
              <a:off x="4937" y="2270"/>
              <a:ext cx="203" cy="291"/>
            </a:xfrm>
            <a:prstGeom prst="rect">
              <a:avLst/>
            </a:prstGeom>
            <a:noFill/>
            <a:ln w="9525">
              <a:noFill/>
              <a:miter lim="800000"/>
              <a:headEnd/>
              <a:tailEnd/>
            </a:ln>
            <a:effectLst/>
          </p:spPr>
          <p:txBody>
            <a:bodyPr wrap="none">
              <a:spAutoFit/>
            </a:bodyPr>
            <a:lstStyle/>
            <a:p>
              <a:pPr eaLnBrk="0" hangingPunct="0"/>
              <a:r>
                <a:rPr lang="en-US" sz="2400">
                  <a:latin typeface="+mn-lt"/>
                </a:rPr>
                <a:t>1</a:t>
              </a:r>
              <a:endParaRPr lang="en-GB" sz="2400">
                <a:latin typeface="+mn-lt"/>
              </a:endParaRPr>
            </a:p>
          </p:txBody>
        </p:sp>
        <p:sp>
          <p:nvSpPr>
            <p:cNvPr id="827459" name="Text Box 67"/>
            <p:cNvSpPr txBox="1">
              <a:spLocks noChangeArrowheads="1"/>
            </p:cNvSpPr>
            <p:nvPr/>
          </p:nvSpPr>
          <p:spPr bwMode="auto">
            <a:xfrm>
              <a:off x="144" y="2271"/>
              <a:ext cx="377" cy="288"/>
            </a:xfrm>
            <a:prstGeom prst="rect">
              <a:avLst/>
            </a:prstGeom>
            <a:noFill/>
            <a:ln w="9525">
              <a:noFill/>
              <a:miter lim="800000"/>
              <a:headEnd/>
              <a:tailEnd/>
            </a:ln>
            <a:effectLst/>
          </p:spPr>
          <p:txBody>
            <a:bodyPr wrap="none">
              <a:spAutoFit/>
            </a:bodyPr>
            <a:lstStyle/>
            <a:p>
              <a:r>
                <a:rPr lang="en-GB" sz="2400" i="1">
                  <a:latin typeface="Times New Roman" pitchFamily="18" charset="0"/>
                </a:rPr>
                <a:t>S</a:t>
              </a:r>
              <a:r>
                <a:rPr lang="en-GB" sz="2400"/>
                <a:t> =</a:t>
              </a:r>
            </a:p>
          </p:txBody>
        </p:sp>
      </p:grpSp>
      <p:sp>
        <p:nvSpPr>
          <p:cNvPr id="827460" name="Text Box 68"/>
          <p:cNvSpPr txBox="1">
            <a:spLocks noChangeArrowheads="1"/>
          </p:cNvSpPr>
          <p:nvPr/>
        </p:nvSpPr>
        <p:spPr bwMode="auto">
          <a:xfrm>
            <a:off x="250825" y="4138613"/>
            <a:ext cx="768350" cy="457200"/>
          </a:xfrm>
          <a:prstGeom prst="rect">
            <a:avLst/>
          </a:prstGeom>
          <a:noFill/>
          <a:ln w="9525">
            <a:noFill/>
            <a:miter lim="800000"/>
            <a:headEnd/>
            <a:tailEnd/>
          </a:ln>
          <a:effectLst/>
        </p:spPr>
        <p:txBody>
          <a:bodyPr wrap="none">
            <a:spAutoFit/>
          </a:bodyPr>
          <a:lstStyle/>
          <a:p>
            <a:r>
              <a:rPr lang="en-GB" sz="2400"/>
              <a:t>2</a:t>
            </a:r>
            <a:r>
              <a:rPr lang="en-GB" sz="2400" i="1">
                <a:latin typeface="Times New Roman" pitchFamily="18" charset="0"/>
              </a:rPr>
              <a:t>S</a:t>
            </a:r>
            <a:r>
              <a:rPr lang="en-GB" sz="2400"/>
              <a:t> =</a:t>
            </a:r>
          </a:p>
        </p:txBody>
      </p:sp>
      <p:grpSp>
        <p:nvGrpSpPr>
          <p:cNvPr id="11" name="Group 69"/>
          <p:cNvGrpSpPr>
            <a:grpSpLocks/>
          </p:cNvGrpSpPr>
          <p:nvPr/>
        </p:nvGrpSpPr>
        <p:grpSpPr bwMode="auto">
          <a:xfrm>
            <a:off x="250825" y="4843468"/>
            <a:ext cx="5405438" cy="461963"/>
            <a:chOff x="158" y="3051"/>
            <a:chExt cx="3405" cy="291"/>
          </a:xfrm>
        </p:grpSpPr>
        <p:sp>
          <p:nvSpPr>
            <p:cNvPr id="827462" name="Text Box 70"/>
            <p:cNvSpPr txBox="1">
              <a:spLocks noChangeArrowheads="1"/>
            </p:cNvSpPr>
            <p:nvPr/>
          </p:nvSpPr>
          <p:spPr bwMode="auto">
            <a:xfrm>
              <a:off x="158" y="3051"/>
              <a:ext cx="410" cy="291"/>
            </a:xfrm>
            <a:prstGeom prst="rect">
              <a:avLst/>
            </a:prstGeom>
            <a:noFill/>
            <a:ln w="9525">
              <a:noFill/>
              <a:miter lim="800000"/>
              <a:headEnd/>
              <a:tailEnd/>
            </a:ln>
            <a:effectLst/>
          </p:spPr>
          <p:txBody>
            <a:bodyPr wrap="none">
              <a:spAutoFit/>
            </a:bodyPr>
            <a:lstStyle/>
            <a:p>
              <a:r>
                <a:rPr lang="en-GB" sz="2400" dirty="0">
                  <a:latin typeface="+mn-lt"/>
                </a:rPr>
                <a:t>So:</a:t>
              </a:r>
              <a:endParaRPr lang="en-US" sz="2400" dirty="0">
                <a:latin typeface="+mn-lt"/>
                <a:cs typeface="Arial" charset="0"/>
              </a:endParaRPr>
            </a:p>
          </p:txBody>
        </p:sp>
        <p:sp>
          <p:nvSpPr>
            <p:cNvPr id="827463" name="Rectangle 71"/>
            <p:cNvSpPr>
              <a:spLocks noChangeArrowheads="1"/>
            </p:cNvSpPr>
            <p:nvPr/>
          </p:nvSpPr>
          <p:spPr bwMode="auto">
            <a:xfrm>
              <a:off x="2166" y="3051"/>
              <a:ext cx="1397" cy="288"/>
            </a:xfrm>
            <a:prstGeom prst="rect">
              <a:avLst/>
            </a:prstGeom>
            <a:noFill/>
            <a:ln w="9525">
              <a:noFill/>
              <a:miter lim="800000"/>
              <a:headEnd/>
              <a:tailEnd/>
            </a:ln>
            <a:effectLst/>
          </p:spPr>
          <p:txBody>
            <a:bodyPr wrap="none">
              <a:spAutoFit/>
            </a:bodyPr>
            <a:lstStyle/>
            <a:p>
              <a:r>
                <a:rPr lang="en-GB" sz="2400" dirty="0"/>
                <a:t>2</a:t>
              </a:r>
              <a:r>
                <a:rPr lang="en-GB" sz="2400" i="1" dirty="0">
                  <a:latin typeface="Times New Roman" pitchFamily="18" charset="0"/>
                </a:rPr>
                <a:t>S</a:t>
              </a:r>
              <a:r>
                <a:rPr lang="en-GB" sz="2400" dirty="0"/>
                <a:t> = </a:t>
              </a:r>
              <a:r>
                <a:rPr lang="en-GB" sz="2400" dirty="0">
                  <a:latin typeface="+mn-lt"/>
                </a:rPr>
                <a:t>100 </a:t>
              </a:r>
              <a:r>
                <a:rPr lang="en-US" sz="2400" dirty="0"/>
                <a:t>× </a:t>
              </a:r>
              <a:r>
                <a:rPr lang="en-US" sz="2400" dirty="0">
                  <a:latin typeface="+mn-lt"/>
                </a:rPr>
                <a:t>101</a:t>
              </a:r>
            </a:p>
          </p:txBody>
        </p:sp>
      </p:grpSp>
      <p:sp>
        <p:nvSpPr>
          <p:cNvPr id="827464" name="Text Box 72"/>
          <p:cNvSpPr txBox="1">
            <a:spLocks noChangeArrowheads="1"/>
          </p:cNvSpPr>
          <p:nvPr/>
        </p:nvSpPr>
        <p:spPr bwMode="auto">
          <a:xfrm>
            <a:off x="3846513" y="5324475"/>
            <a:ext cx="1379537" cy="457200"/>
          </a:xfrm>
          <a:prstGeom prst="rect">
            <a:avLst/>
          </a:prstGeom>
          <a:noFill/>
          <a:ln w="9525">
            <a:noFill/>
            <a:miter lim="800000"/>
            <a:headEnd/>
            <a:tailEnd/>
          </a:ln>
          <a:effectLst/>
        </p:spPr>
        <p:txBody>
          <a:bodyPr wrap="none">
            <a:spAutoFit/>
          </a:bodyPr>
          <a:lstStyle/>
          <a:p>
            <a:r>
              <a:rPr lang="en-GB" sz="2400" dirty="0"/>
              <a:t>= </a:t>
            </a:r>
            <a:r>
              <a:rPr lang="en-GB" sz="2400" dirty="0">
                <a:latin typeface="+mn-lt"/>
              </a:rPr>
              <a:t>10 100</a:t>
            </a:r>
          </a:p>
        </p:txBody>
      </p:sp>
      <p:sp>
        <p:nvSpPr>
          <p:cNvPr id="827465" name="Text Box 73"/>
          <p:cNvSpPr txBox="1">
            <a:spLocks noChangeArrowheads="1"/>
          </p:cNvSpPr>
          <p:nvPr/>
        </p:nvSpPr>
        <p:spPr bwMode="auto">
          <a:xfrm>
            <a:off x="3608388" y="5807075"/>
            <a:ext cx="1428596" cy="461665"/>
          </a:xfrm>
          <a:prstGeom prst="rect">
            <a:avLst/>
          </a:prstGeom>
          <a:noFill/>
          <a:ln w="9525">
            <a:noFill/>
            <a:miter lim="800000"/>
            <a:headEnd/>
            <a:tailEnd/>
          </a:ln>
          <a:effectLst/>
        </p:spPr>
        <p:txBody>
          <a:bodyPr wrap="none">
            <a:spAutoFit/>
          </a:bodyPr>
          <a:lstStyle/>
          <a:p>
            <a:r>
              <a:rPr lang="en-GB" sz="2400" i="1" dirty="0">
                <a:solidFill>
                  <a:srgbClr val="FF6600"/>
                </a:solidFill>
                <a:latin typeface="Times New Roman" pitchFamily="18" charset="0"/>
              </a:rPr>
              <a:t>S</a:t>
            </a:r>
            <a:r>
              <a:rPr lang="en-GB" sz="2400" dirty="0">
                <a:solidFill>
                  <a:srgbClr val="FF6600"/>
                </a:solidFill>
              </a:rPr>
              <a:t> = </a:t>
            </a:r>
            <a:r>
              <a:rPr lang="en-GB" sz="2400" dirty="0">
                <a:solidFill>
                  <a:srgbClr val="FF6600"/>
                </a:solidFill>
                <a:latin typeface="+mn-lt"/>
              </a:rPr>
              <a:t>5050</a:t>
            </a:r>
          </a:p>
        </p:txBody>
      </p:sp>
      <p:sp>
        <p:nvSpPr>
          <p:cNvPr id="12" name="Rectangle 11">
            <a:hlinkClick r:id="rId3"/>
            <a:extLst>
              <a:ext uri="{FF2B5EF4-FFF2-40B4-BE49-F238E27FC236}">
                <a16:creationId xmlns:a16="http://schemas.microsoft.com/office/drawing/2014/main" id="{1508E17E-64F8-4E66-ABE1-53E34406838E}"/>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3"/>
            <a:extLst>
              <a:ext uri="{FF2B5EF4-FFF2-40B4-BE49-F238E27FC236}">
                <a16:creationId xmlns:a16="http://schemas.microsoft.com/office/drawing/2014/main" id="{5784331A-CB93-48EA-9FF3-1FA9FAD24CE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273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0"/>
                            </p:stCondLst>
                            <p:childTnLst>
                              <p:par>
                                <p:cTn id="16" presetID="22" presetClass="entr" presetSubtype="8" fill="hold" grpId="0" nodeType="afterEffect">
                                  <p:stCondLst>
                                    <p:cond delay="0"/>
                                  </p:stCondLst>
                                  <p:childTnLst>
                                    <p:set>
                                      <p:cBhvr>
                                        <p:cTn id="17" dur="1" fill="hold">
                                          <p:stCondLst>
                                            <p:cond delay="0"/>
                                          </p:stCondLst>
                                        </p:cTn>
                                        <p:tgtEl>
                                          <p:spTgt spid="827397"/>
                                        </p:tgtEl>
                                        <p:attrNameLst>
                                          <p:attrName>style.visibility</p:attrName>
                                        </p:attrNameLst>
                                      </p:cBhvr>
                                      <p:to>
                                        <p:strVal val="visible"/>
                                      </p:to>
                                    </p:set>
                                    <p:animEffect transition="in" filter="wipe(left)">
                                      <p:cBhvr>
                                        <p:cTn id="18" dur="500"/>
                                        <p:tgtEl>
                                          <p:spTgt spid="82739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746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274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2746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274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7396" grpId="0" animBg="1" autoUpdateAnimBg="0"/>
      <p:bldP spid="827397" grpId="0" animBg="1"/>
      <p:bldP spid="827421" grpId="0"/>
      <p:bldP spid="827460" grpId="0"/>
      <p:bldP spid="827464" grpId="0"/>
      <p:bldP spid="8274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42" name="Rectangle 2"/>
          <p:cNvSpPr>
            <a:spLocks noGrp="1" noChangeArrowheads="1"/>
          </p:cNvSpPr>
          <p:nvPr>
            <p:ph type="title" idx="4294967295"/>
          </p:nvPr>
        </p:nvSpPr>
        <p:spPr>
          <a:xfrm>
            <a:off x="0" y="173038"/>
            <a:ext cx="8229600" cy="565150"/>
          </a:xfrm>
          <a:noFill/>
        </p:spPr>
        <p:txBody>
          <a:bodyPr>
            <a:normAutofit fontScale="90000"/>
          </a:bodyPr>
          <a:lstStyle/>
          <a:p>
            <a:r>
              <a:rPr lang="en-GB" sz="2800" dirty="0"/>
              <a:t>The sum of the first </a:t>
            </a:r>
            <a:r>
              <a:rPr lang="en-GB" sz="2800" i="1" dirty="0">
                <a:latin typeface="Times New Roman" pitchFamily="18" charset="0"/>
              </a:rPr>
              <a:t>n</a:t>
            </a:r>
            <a:r>
              <a:rPr lang="en-GB" sz="2800" dirty="0"/>
              <a:t> terms in an arithmetic series</a:t>
            </a:r>
          </a:p>
        </p:txBody>
      </p:sp>
      <p:sp>
        <p:nvSpPr>
          <p:cNvPr id="829443" name="Text Box 3"/>
          <p:cNvSpPr txBox="1">
            <a:spLocks noChangeArrowheads="1"/>
          </p:cNvSpPr>
          <p:nvPr/>
        </p:nvSpPr>
        <p:spPr bwMode="auto">
          <a:xfrm>
            <a:off x="250825" y="927100"/>
            <a:ext cx="8516938" cy="830997"/>
          </a:xfrm>
          <a:prstGeom prst="rect">
            <a:avLst/>
          </a:prstGeom>
          <a:noFill/>
          <a:ln w="9525">
            <a:noFill/>
            <a:miter lim="800000"/>
            <a:headEnd/>
            <a:tailEnd/>
          </a:ln>
          <a:effectLst/>
        </p:spPr>
        <p:txBody>
          <a:bodyPr>
            <a:spAutoFit/>
          </a:bodyPr>
          <a:lstStyle/>
          <a:p>
            <a:r>
              <a:rPr lang="en-GB" sz="2400" dirty="0">
                <a:latin typeface="+mn-lt"/>
              </a:rPr>
              <a:t>To find the sum of the first </a:t>
            </a:r>
            <a:r>
              <a:rPr lang="en-GB" sz="2400" i="1" dirty="0">
                <a:latin typeface="+mn-lt"/>
              </a:rPr>
              <a:t>n</a:t>
            </a:r>
            <a:r>
              <a:rPr lang="en-GB" sz="2400" dirty="0">
                <a:latin typeface="+mn-lt"/>
              </a:rPr>
              <a:t> terms in an arithmetic series we can generalize Gauss’ method as follows.</a:t>
            </a:r>
          </a:p>
        </p:txBody>
      </p:sp>
      <p:sp>
        <p:nvSpPr>
          <p:cNvPr id="829444" name="Text Box 4"/>
          <p:cNvSpPr txBox="1">
            <a:spLocks noChangeArrowheads="1"/>
          </p:cNvSpPr>
          <p:nvPr/>
        </p:nvSpPr>
        <p:spPr bwMode="auto">
          <a:xfrm>
            <a:off x="250825" y="1773238"/>
            <a:ext cx="5715026" cy="461665"/>
          </a:xfrm>
          <a:prstGeom prst="rect">
            <a:avLst/>
          </a:prstGeom>
          <a:noFill/>
          <a:ln w="9525">
            <a:noFill/>
            <a:miter lim="800000"/>
            <a:headEnd/>
            <a:tailEnd/>
          </a:ln>
          <a:effectLst/>
        </p:spPr>
        <p:txBody>
          <a:bodyPr wrap="none">
            <a:spAutoFit/>
          </a:bodyPr>
          <a:lstStyle/>
          <a:p>
            <a:r>
              <a:rPr lang="en-GB" sz="2400" dirty="0">
                <a:latin typeface="+mn-lt"/>
              </a:rPr>
              <a:t>Write the sum of the first </a:t>
            </a:r>
            <a:r>
              <a:rPr lang="en-GB" sz="2400" i="1" dirty="0">
                <a:latin typeface="+mn-lt"/>
              </a:rPr>
              <a:t>n</a:t>
            </a:r>
            <a:r>
              <a:rPr lang="en-GB" sz="2400" dirty="0">
                <a:latin typeface="+mn-lt"/>
              </a:rPr>
              <a:t> terms as:</a:t>
            </a:r>
          </a:p>
        </p:txBody>
      </p:sp>
      <p:grpSp>
        <p:nvGrpSpPr>
          <p:cNvPr id="2" name="Group 5"/>
          <p:cNvGrpSpPr>
            <a:grpSpLocks/>
          </p:cNvGrpSpPr>
          <p:nvPr/>
        </p:nvGrpSpPr>
        <p:grpSpPr bwMode="auto">
          <a:xfrm>
            <a:off x="250825" y="2281236"/>
            <a:ext cx="1657350" cy="463549"/>
            <a:chOff x="158" y="1437"/>
            <a:chExt cx="1044" cy="292"/>
          </a:xfrm>
        </p:grpSpPr>
        <mc:AlternateContent xmlns:mc="http://schemas.openxmlformats.org/markup-compatibility/2006" xmlns:a14="http://schemas.microsoft.com/office/drawing/2010/main">
          <mc:Choice Requires="a14">
            <p:sp>
              <p:nvSpPr>
                <p:cNvPr id="829446" name="Text Box 6"/>
                <p:cNvSpPr txBox="1">
                  <a:spLocks noChangeArrowheads="1"/>
                </p:cNvSpPr>
                <p:nvPr/>
              </p:nvSpPr>
              <p:spPr bwMode="auto">
                <a:xfrm>
                  <a:off x="832" y="1437"/>
                  <a:ext cx="370" cy="291"/>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m:oMathPara>
                  </a14:m>
                  <a:endParaRPr lang="en-GB" sz="2400" dirty="0"/>
                </a:p>
              </p:txBody>
            </p:sp>
          </mc:Choice>
          <mc:Fallback xmlns="">
            <p:sp>
              <p:nvSpPr>
                <p:cNvPr id="829446" name="Text Box 6"/>
                <p:cNvSpPr txBox="1">
                  <a:spLocks noRot="1" noChangeAspect="1" noMove="1" noResize="1" noEditPoints="1" noAdjustHandles="1" noChangeArrowheads="1" noChangeShapeType="1" noTextEdit="1"/>
                </p:cNvSpPr>
                <p:nvPr/>
              </p:nvSpPr>
              <p:spPr bwMode="auto">
                <a:xfrm>
                  <a:off x="832" y="1437"/>
                  <a:ext cx="370" cy="291"/>
                </a:xfrm>
                <a:prstGeom prst="rect">
                  <a:avLst/>
                </a:prstGeom>
                <a:blipFill rotWithShape="0">
                  <a:blip r:embed="rId3" cstate="print"/>
                  <a:stretch>
                    <a:fillRect b="-1316"/>
                  </a:stretch>
                </a:blipFill>
                <a:ln w="9525">
                  <a:noFill/>
                  <a:miter lim="800000"/>
                  <a:headEnd/>
                  <a:tailEnd/>
                </a:ln>
                <a:effectLst/>
              </p:spPr>
              <p:txBody>
                <a:bodyPr/>
                <a:lstStyle/>
                <a:p>
                  <a:r>
                    <a:rPr lang="en-GB">
                      <a:noFill/>
                    </a:rPr>
                    <a:t> </a:t>
                  </a:r>
                </a:p>
              </p:txBody>
            </p:sp>
          </mc:Fallback>
        </mc:AlternateContent>
        <p:sp>
          <p:nvSpPr>
            <p:cNvPr id="829459" name="Text Box 19"/>
            <p:cNvSpPr txBox="1">
              <a:spLocks noChangeArrowheads="1"/>
            </p:cNvSpPr>
            <p:nvPr/>
          </p:nvSpPr>
          <p:spPr bwMode="auto">
            <a:xfrm>
              <a:off x="158" y="1438"/>
              <a:ext cx="434" cy="291"/>
            </a:xfrm>
            <a:prstGeom prst="rect">
              <a:avLst/>
            </a:prstGeom>
            <a:noFill/>
            <a:ln w="9525">
              <a:noFill/>
              <a:miter lim="800000"/>
              <a:headEnd/>
              <a:tailEnd/>
            </a:ln>
            <a:effectLst/>
          </p:spPr>
          <p:txBody>
            <a:bodyPr wrap="none">
              <a:spAutoFit/>
            </a:bodyPr>
            <a:lstStyle/>
            <a:p>
              <a:r>
                <a:rPr lang="en-GB" sz="2400" i="1" dirty="0">
                  <a:latin typeface="Times New Roman" pitchFamily="18" charset="0"/>
                </a:rPr>
                <a:t>S</a:t>
              </a:r>
              <a:r>
                <a:rPr lang="en-GB" sz="2400" i="1" baseline="-25000" dirty="0">
                  <a:latin typeface="Times New Roman" pitchFamily="18" charset="0"/>
                </a:rPr>
                <a:t>n</a:t>
              </a:r>
              <a:r>
                <a:rPr lang="en-GB" sz="2400" dirty="0"/>
                <a:t> =</a:t>
              </a:r>
            </a:p>
          </p:txBody>
        </p:sp>
      </p:grpSp>
      <p:sp>
        <p:nvSpPr>
          <p:cNvPr id="829460" name="Line 20"/>
          <p:cNvSpPr>
            <a:spLocks noChangeShapeType="1"/>
          </p:cNvSpPr>
          <p:nvPr/>
        </p:nvSpPr>
        <p:spPr bwMode="auto">
          <a:xfrm>
            <a:off x="1120775" y="3273425"/>
            <a:ext cx="7505700" cy="0"/>
          </a:xfrm>
          <a:prstGeom prst="line">
            <a:avLst/>
          </a:prstGeom>
          <a:noFill/>
          <a:ln w="28575">
            <a:solidFill>
              <a:schemeClr val="tx1"/>
            </a:solidFill>
            <a:round/>
            <a:headEnd/>
            <a:tailEnd/>
          </a:ln>
          <a:effectLst/>
        </p:spPr>
        <p:txBody>
          <a:bodyPr/>
          <a:lstStyle/>
          <a:p>
            <a:endParaRPr lang="en-GB" sz="2400"/>
          </a:p>
        </p:txBody>
      </p:sp>
      <p:sp>
        <p:nvSpPr>
          <p:cNvPr id="829475" name="Text Box 35"/>
          <p:cNvSpPr txBox="1">
            <a:spLocks noChangeArrowheads="1"/>
          </p:cNvSpPr>
          <p:nvPr/>
        </p:nvSpPr>
        <p:spPr bwMode="auto">
          <a:xfrm>
            <a:off x="250825" y="2790829"/>
            <a:ext cx="689612" cy="461665"/>
          </a:xfrm>
          <a:prstGeom prst="rect">
            <a:avLst/>
          </a:prstGeom>
          <a:noFill/>
          <a:ln w="9525">
            <a:noFill/>
            <a:miter lim="800000"/>
            <a:headEnd/>
            <a:tailEnd/>
          </a:ln>
          <a:effectLst/>
        </p:spPr>
        <p:txBody>
          <a:bodyPr wrap="none">
            <a:spAutoFit/>
          </a:bodyPr>
          <a:lstStyle/>
          <a:p>
            <a:r>
              <a:rPr lang="en-GB" sz="2400" i="1" dirty="0">
                <a:latin typeface="Times New Roman" pitchFamily="18" charset="0"/>
              </a:rPr>
              <a:t>S</a:t>
            </a:r>
            <a:r>
              <a:rPr lang="en-GB" sz="2400" i="1" baseline="-25000" dirty="0">
                <a:latin typeface="Times New Roman" pitchFamily="18" charset="0"/>
              </a:rPr>
              <a:t>n</a:t>
            </a:r>
            <a:r>
              <a:rPr lang="en-GB" sz="2400" dirty="0"/>
              <a:t> =</a:t>
            </a:r>
          </a:p>
        </p:txBody>
      </p:sp>
      <p:sp>
        <p:nvSpPr>
          <p:cNvPr id="829478" name="Text Box 38"/>
          <p:cNvSpPr txBox="1">
            <a:spLocks noChangeArrowheads="1"/>
          </p:cNvSpPr>
          <p:nvPr/>
        </p:nvSpPr>
        <p:spPr bwMode="auto">
          <a:xfrm>
            <a:off x="1835696" y="3298825"/>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29485" name="Text Box 45"/>
          <p:cNvSpPr txBox="1">
            <a:spLocks noChangeArrowheads="1"/>
          </p:cNvSpPr>
          <p:nvPr/>
        </p:nvSpPr>
        <p:spPr bwMode="auto">
          <a:xfrm>
            <a:off x="4613277" y="3298825"/>
            <a:ext cx="393700"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29494" name="Text Box 54"/>
          <p:cNvSpPr txBox="1">
            <a:spLocks noChangeArrowheads="1"/>
          </p:cNvSpPr>
          <p:nvPr/>
        </p:nvSpPr>
        <p:spPr bwMode="auto">
          <a:xfrm>
            <a:off x="107504" y="3300413"/>
            <a:ext cx="877163" cy="461665"/>
          </a:xfrm>
          <a:prstGeom prst="rect">
            <a:avLst/>
          </a:prstGeom>
          <a:noFill/>
          <a:ln w="9525">
            <a:noFill/>
            <a:miter lim="800000"/>
            <a:headEnd/>
            <a:tailEnd/>
          </a:ln>
          <a:effectLst/>
        </p:spPr>
        <p:txBody>
          <a:bodyPr wrap="none">
            <a:spAutoFit/>
          </a:bodyPr>
          <a:lstStyle/>
          <a:p>
            <a:r>
              <a:rPr lang="en-GB" sz="2400" dirty="0"/>
              <a:t>2</a:t>
            </a:r>
            <a:r>
              <a:rPr lang="en-GB" sz="2400" i="1" dirty="0">
                <a:latin typeface="Times New Roman" pitchFamily="18" charset="0"/>
              </a:rPr>
              <a:t>S</a:t>
            </a:r>
            <a:r>
              <a:rPr lang="en-GB" sz="2400" i="1" baseline="-25000" dirty="0">
                <a:latin typeface="Times New Roman" pitchFamily="18" charset="0"/>
              </a:rPr>
              <a:t>n</a:t>
            </a:r>
            <a:r>
              <a:rPr lang="en-GB" sz="2400" dirty="0"/>
              <a:t> =</a:t>
            </a:r>
          </a:p>
        </p:txBody>
      </p:sp>
      <p:sp>
        <p:nvSpPr>
          <p:cNvPr id="829496" name="Text Box 56"/>
          <p:cNvSpPr txBox="1">
            <a:spLocks noChangeArrowheads="1"/>
          </p:cNvSpPr>
          <p:nvPr/>
        </p:nvSpPr>
        <p:spPr bwMode="auto">
          <a:xfrm>
            <a:off x="250825" y="3832227"/>
            <a:ext cx="2108200" cy="461963"/>
          </a:xfrm>
          <a:prstGeom prst="rect">
            <a:avLst/>
          </a:prstGeom>
          <a:noFill/>
          <a:ln w="9525">
            <a:noFill/>
            <a:miter lim="800000"/>
            <a:headEnd/>
            <a:tailEnd/>
          </a:ln>
          <a:effectLst/>
        </p:spPr>
        <p:txBody>
          <a:bodyPr wrap="none">
            <a:spAutoFit/>
          </a:bodyPr>
          <a:lstStyle/>
          <a:p>
            <a:r>
              <a:rPr lang="en-GB" sz="2400" dirty="0">
                <a:latin typeface="+mn-lt"/>
              </a:rPr>
              <a:t>This gives us:</a:t>
            </a:r>
          </a:p>
        </p:txBody>
      </p:sp>
      <p:grpSp>
        <p:nvGrpSpPr>
          <p:cNvPr id="10" name="Group 58"/>
          <p:cNvGrpSpPr>
            <a:grpSpLocks/>
          </p:cNvGrpSpPr>
          <p:nvPr/>
        </p:nvGrpSpPr>
        <p:grpSpPr bwMode="auto">
          <a:xfrm>
            <a:off x="250825" y="4667251"/>
            <a:ext cx="8281989" cy="1857376"/>
            <a:chOff x="158" y="2940"/>
            <a:chExt cx="5217" cy="1170"/>
          </a:xfrm>
        </p:grpSpPr>
        <p:sp>
          <p:nvSpPr>
            <p:cNvPr id="829499" name="Text Box 59"/>
            <p:cNvSpPr txBox="1">
              <a:spLocks noChangeArrowheads="1"/>
            </p:cNvSpPr>
            <p:nvPr/>
          </p:nvSpPr>
          <p:spPr bwMode="auto">
            <a:xfrm>
              <a:off x="158" y="2940"/>
              <a:ext cx="410" cy="291"/>
            </a:xfrm>
            <a:prstGeom prst="rect">
              <a:avLst/>
            </a:prstGeom>
            <a:noFill/>
            <a:ln w="9525">
              <a:noFill/>
              <a:miter lim="800000"/>
              <a:headEnd/>
              <a:tailEnd/>
            </a:ln>
            <a:effectLst/>
          </p:spPr>
          <p:txBody>
            <a:bodyPr wrap="none">
              <a:spAutoFit/>
            </a:bodyPr>
            <a:lstStyle/>
            <a:p>
              <a:r>
                <a:rPr lang="en-GB" sz="2400"/>
                <a:t>So:</a:t>
              </a:r>
            </a:p>
          </p:txBody>
        </p:sp>
        <p:grpSp>
          <p:nvGrpSpPr>
            <p:cNvPr id="11" name="Group 60"/>
            <p:cNvGrpSpPr>
              <a:grpSpLocks/>
            </p:cNvGrpSpPr>
            <p:nvPr/>
          </p:nvGrpSpPr>
          <p:grpSpPr bwMode="auto">
            <a:xfrm>
              <a:off x="600" y="3249"/>
              <a:ext cx="4775" cy="861"/>
              <a:chOff x="600" y="3158"/>
              <a:chExt cx="4775" cy="861"/>
            </a:xfrm>
          </p:grpSpPr>
          <p:sp>
            <p:nvSpPr>
              <p:cNvPr id="829501" name="Rectangle 61"/>
              <p:cNvSpPr>
                <a:spLocks noChangeArrowheads="1"/>
              </p:cNvSpPr>
              <p:nvPr/>
            </p:nvSpPr>
            <p:spPr bwMode="auto">
              <a:xfrm>
                <a:off x="600" y="3158"/>
                <a:ext cx="4775" cy="861"/>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829502" name="Text Box 62"/>
              <p:cNvSpPr txBox="1">
                <a:spLocks noChangeArrowheads="1"/>
              </p:cNvSpPr>
              <p:nvPr/>
            </p:nvSpPr>
            <p:spPr bwMode="auto">
              <a:xfrm>
                <a:off x="1085" y="3160"/>
                <a:ext cx="3708" cy="291"/>
              </a:xfrm>
              <a:prstGeom prst="rect">
                <a:avLst/>
              </a:prstGeom>
              <a:noFill/>
              <a:ln w="9525">
                <a:noFill/>
                <a:miter lim="800000"/>
                <a:headEnd/>
                <a:tailEnd/>
              </a:ln>
              <a:effectLst/>
            </p:spPr>
            <p:txBody>
              <a:bodyPr wrap="none">
                <a:spAutoFit/>
              </a:bodyPr>
              <a:lstStyle/>
              <a:p>
                <a:r>
                  <a:rPr lang="en-GB" sz="2400" dirty="0">
                    <a:latin typeface="+mn-lt"/>
                  </a:rPr>
                  <a:t>The sum of the first</a:t>
                </a:r>
                <a:r>
                  <a:rPr lang="en-GB" sz="2400" dirty="0"/>
                  <a:t> </a:t>
                </a:r>
                <a:r>
                  <a:rPr lang="en-GB" sz="2400" i="1" dirty="0">
                    <a:latin typeface="Times New Roman" pitchFamily="18" charset="0"/>
                  </a:rPr>
                  <a:t>n</a:t>
                </a:r>
                <a:r>
                  <a:rPr lang="en-GB" sz="2400" dirty="0"/>
                  <a:t> </a:t>
                </a:r>
                <a:r>
                  <a:rPr lang="en-GB" sz="2400" dirty="0">
                    <a:latin typeface="+mn-lt"/>
                  </a:rPr>
                  <a:t>terms is given by</a:t>
                </a:r>
              </a:p>
            </p:txBody>
          </p:sp>
        </p:grpSp>
      </p:grpSp>
      <mc:AlternateContent xmlns:mc="http://schemas.openxmlformats.org/markup-compatibility/2006" xmlns:a14="http://schemas.microsoft.com/office/drawing/2010/main">
        <mc:Choice Requires="a14">
          <p:sp>
            <p:nvSpPr>
              <p:cNvPr id="64" name="Text Box 8"/>
              <p:cNvSpPr txBox="1">
                <a:spLocks noChangeArrowheads="1"/>
              </p:cNvSpPr>
              <p:nvPr/>
            </p:nvSpPr>
            <p:spPr bwMode="auto">
              <a:xfrm>
                <a:off x="2066399" y="2288322"/>
                <a:ext cx="1072088"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 </m:t>
                    </m:r>
                    <m:r>
                      <a:rPr lang="en-US" sz="2400" i="1">
                        <a:solidFill>
                          <a:srgbClr val="0000FF"/>
                        </a:solidFill>
                        <a:latin typeface="Cambria Math" panose="02040503050406030204" pitchFamily="18" charset="0"/>
                      </a:rPr>
                      <m:t>𝑑</m:t>
                    </m:r>
                  </m:oMath>
                </a14:m>
                <a:endParaRPr lang="en-GB" sz="2400" dirty="0"/>
              </a:p>
            </p:txBody>
          </p:sp>
        </mc:Choice>
        <mc:Fallback xmlns="">
          <p:sp>
            <p:nvSpPr>
              <p:cNvPr id="64" name="Text Box 8"/>
              <p:cNvSpPr txBox="1">
                <a:spLocks noRot="1" noChangeAspect="1" noMove="1" noResize="1" noEditPoints="1" noAdjustHandles="1" noChangeArrowheads="1" noChangeShapeType="1" noTextEdit="1"/>
              </p:cNvSpPr>
              <p:nvPr/>
            </p:nvSpPr>
            <p:spPr bwMode="auto">
              <a:xfrm>
                <a:off x="2066399" y="2288322"/>
                <a:ext cx="1072088" cy="461665"/>
              </a:xfrm>
              <a:prstGeom prst="rect">
                <a:avLst/>
              </a:prstGeom>
              <a:blipFill rotWithShape="0">
                <a:blip r:embed="rId4" cstate="print"/>
                <a:stretch>
                  <a:fillRect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 Box 8"/>
              <p:cNvSpPr txBox="1">
                <a:spLocks noChangeArrowheads="1"/>
              </p:cNvSpPr>
              <p:nvPr/>
            </p:nvSpPr>
            <p:spPr bwMode="auto">
              <a:xfrm>
                <a:off x="3296711" y="2280592"/>
                <a:ext cx="1174681"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2</m:t>
                    </m:r>
                    <m:r>
                      <a:rPr lang="en-US" sz="2400" i="1">
                        <a:solidFill>
                          <a:srgbClr val="0000FF"/>
                        </a:solidFill>
                        <a:latin typeface="Cambria Math" panose="02040503050406030204" pitchFamily="18" charset="0"/>
                      </a:rPr>
                      <m:t>𝑑</m:t>
                    </m:r>
                  </m:oMath>
                </a14:m>
                <a:endParaRPr lang="en-GB" sz="2400" dirty="0"/>
              </a:p>
            </p:txBody>
          </p:sp>
        </mc:Choice>
        <mc:Fallback xmlns="">
          <p:sp>
            <p:nvSpPr>
              <p:cNvPr id="65" name="Text Box 8"/>
              <p:cNvSpPr txBox="1">
                <a:spLocks noRot="1" noChangeAspect="1" noMove="1" noResize="1" noEditPoints="1" noAdjustHandles="1" noChangeArrowheads="1" noChangeShapeType="1" noTextEdit="1"/>
              </p:cNvSpPr>
              <p:nvPr/>
            </p:nvSpPr>
            <p:spPr bwMode="auto">
              <a:xfrm>
                <a:off x="3296711" y="2280592"/>
                <a:ext cx="1174681" cy="461665"/>
              </a:xfrm>
              <a:prstGeom prst="rect">
                <a:avLst/>
              </a:prstGeom>
              <a:blipFill rotWithShape="0">
                <a:blip r:embed="rId5" cstate="print"/>
                <a:stretch>
                  <a:fillRect r="-521"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 Box 18"/>
              <p:cNvSpPr txBox="1">
                <a:spLocks noChangeArrowheads="1"/>
              </p:cNvSpPr>
              <p:nvPr/>
            </p:nvSpPr>
            <p:spPr bwMode="auto">
              <a:xfrm>
                <a:off x="7810901" y="2216149"/>
                <a:ext cx="600075" cy="461962"/>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m:oMathPara>
                </a14:m>
                <a:endParaRPr lang="en-GB" sz="2400" i="1" dirty="0">
                  <a:solidFill>
                    <a:srgbClr val="FF0000"/>
                  </a:solidFill>
                  <a:latin typeface="Times New Roman" pitchFamily="18" charset="0"/>
                </a:endParaRPr>
              </a:p>
            </p:txBody>
          </p:sp>
        </mc:Choice>
        <mc:Fallback xmlns="">
          <p:sp>
            <p:nvSpPr>
              <p:cNvPr id="66" name="Text Box 18"/>
              <p:cNvSpPr txBox="1">
                <a:spLocks noRot="1" noChangeAspect="1" noMove="1" noResize="1" noEditPoints="1" noAdjustHandles="1" noChangeArrowheads="1" noChangeShapeType="1" noTextEdit="1"/>
              </p:cNvSpPr>
              <p:nvPr/>
            </p:nvSpPr>
            <p:spPr bwMode="auto">
              <a:xfrm>
                <a:off x="7810901" y="2216149"/>
                <a:ext cx="600075" cy="461962"/>
              </a:xfrm>
              <a:prstGeom prst="rect">
                <a:avLst/>
              </a:prstGeom>
              <a:blipFill rotWithShape="0">
                <a:blip r:embed="rId6"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 Box 18"/>
              <p:cNvSpPr txBox="1">
                <a:spLocks noChangeArrowheads="1"/>
              </p:cNvSpPr>
              <p:nvPr/>
            </p:nvSpPr>
            <p:spPr bwMode="auto">
              <a:xfrm>
                <a:off x="6578277" y="2234903"/>
                <a:ext cx="1154162"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67" name="Text Box 18"/>
              <p:cNvSpPr txBox="1">
                <a:spLocks noRot="1" noChangeAspect="1" noMove="1" noResize="1" noEditPoints="1" noAdjustHandles="1" noChangeArrowheads="1" noChangeShapeType="1" noTextEdit="1"/>
              </p:cNvSpPr>
              <p:nvPr/>
            </p:nvSpPr>
            <p:spPr bwMode="auto">
              <a:xfrm>
                <a:off x="6578277" y="2234903"/>
                <a:ext cx="1154162" cy="461665"/>
              </a:xfrm>
              <a:prstGeom prst="rect">
                <a:avLst/>
              </a:prstGeom>
              <a:blipFill rotWithShape="0">
                <a:blip r:embed="rId7"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 Box 18"/>
              <p:cNvSpPr txBox="1">
                <a:spLocks noChangeArrowheads="1"/>
              </p:cNvSpPr>
              <p:nvPr/>
            </p:nvSpPr>
            <p:spPr bwMode="auto">
              <a:xfrm>
                <a:off x="5151335" y="2249400"/>
                <a:ext cx="1324080"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b="0" i="1" smtClean="0">
                          <a:solidFill>
                            <a:srgbClr val="FF0000"/>
                          </a:solidFill>
                          <a:latin typeface="Cambria Math" panose="02040503050406030204" pitchFamily="18" charset="0"/>
                        </a:rPr>
                        <m:t>2</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68" name="Text Box 18"/>
              <p:cNvSpPr txBox="1">
                <a:spLocks noRot="1" noChangeAspect="1" noMove="1" noResize="1" noEditPoints="1" noAdjustHandles="1" noChangeArrowheads="1" noChangeShapeType="1" noTextEdit="1"/>
              </p:cNvSpPr>
              <p:nvPr/>
            </p:nvSpPr>
            <p:spPr bwMode="auto">
              <a:xfrm>
                <a:off x="5151335" y="2249400"/>
                <a:ext cx="1324080" cy="461665"/>
              </a:xfrm>
              <a:prstGeom prst="rect">
                <a:avLst/>
              </a:prstGeom>
              <a:blipFill rotWithShape="0">
                <a:blip r:embed="rId8" cstate="print"/>
                <a:stretch>
                  <a:fillRect/>
                </a:stretch>
              </a:blipFill>
              <a:ln w="9525">
                <a:noFill/>
                <a:miter lim="800000"/>
                <a:headEnd/>
                <a:tailEnd/>
              </a:ln>
              <a:effectLst/>
            </p:spPr>
            <p:txBody>
              <a:bodyPr/>
              <a:lstStyle/>
              <a:p>
                <a:r>
                  <a:rPr lang="en-GB">
                    <a:noFill/>
                  </a:rPr>
                  <a:t> </a:t>
                </a:r>
              </a:p>
            </p:txBody>
          </p:sp>
        </mc:Fallback>
      </mc:AlternateContent>
      <p:sp>
        <p:nvSpPr>
          <p:cNvPr id="69" name="Text Box 7"/>
          <p:cNvSpPr txBox="1">
            <a:spLocks noChangeArrowheads="1"/>
          </p:cNvSpPr>
          <p:nvPr/>
        </p:nvSpPr>
        <p:spPr bwMode="auto">
          <a:xfrm>
            <a:off x="1722437" y="2326479"/>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0" name="Text Box 9"/>
          <p:cNvSpPr txBox="1">
            <a:spLocks noChangeArrowheads="1"/>
          </p:cNvSpPr>
          <p:nvPr/>
        </p:nvSpPr>
        <p:spPr bwMode="auto">
          <a:xfrm>
            <a:off x="3074193" y="227297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1" name="Text Box 11"/>
          <p:cNvSpPr txBox="1">
            <a:spLocks noChangeArrowheads="1"/>
          </p:cNvSpPr>
          <p:nvPr/>
        </p:nvSpPr>
        <p:spPr bwMode="auto">
          <a:xfrm>
            <a:off x="4313752" y="2301873"/>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2" name="Text Box 12"/>
          <p:cNvSpPr txBox="1">
            <a:spLocks noChangeArrowheads="1"/>
          </p:cNvSpPr>
          <p:nvPr/>
        </p:nvSpPr>
        <p:spPr bwMode="auto">
          <a:xfrm>
            <a:off x="4536024" y="2301873"/>
            <a:ext cx="393700"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3" name="Text Box 13"/>
          <p:cNvSpPr txBox="1">
            <a:spLocks noChangeArrowheads="1"/>
          </p:cNvSpPr>
          <p:nvPr/>
        </p:nvSpPr>
        <p:spPr bwMode="auto">
          <a:xfrm>
            <a:off x="4867812" y="2315367"/>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4" name="Text Box 15"/>
          <p:cNvSpPr txBox="1">
            <a:spLocks noChangeArrowheads="1"/>
          </p:cNvSpPr>
          <p:nvPr/>
        </p:nvSpPr>
        <p:spPr bwMode="auto">
          <a:xfrm>
            <a:off x="6309521" y="2301873"/>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5" name="Text Box 17"/>
          <p:cNvSpPr txBox="1">
            <a:spLocks noChangeArrowheads="1"/>
          </p:cNvSpPr>
          <p:nvPr/>
        </p:nvSpPr>
        <p:spPr bwMode="auto">
          <a:xfrm>
            <a:off x="7602647" y="2244925"/>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76" name="Text Box 8"/>
              <p:cNvSpPr txBox="1">
                <a:spLocks noChangeArrowheads="1"/>
              </p:cNvSpPr>
              <p:nvPr/>
            </p:nvSpPr>
            <p:spPr bwMode="auto">
              <a:xfrm>
                <a:off x="6590062" y="2679721"/>
                <a:ext cx="1072088"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 </m:t>
                    </m:r>
                    <m:r>
                      <a:rPr lang="en-US" sz="2400" i="1">
                        <a:solidFill>
                          <a:srgbClr val="0000FF"/>
                        </a:solidFill>
                        <a:latin typeface="Cambria Math" panose="02040503050406030204" pitchFamily="18" charset="0"/>
                      </a:rPr>
                      <m:t>𝑑</m:t>
                    </m:r>
                  </m:oMath>
                </a14:m>
                <a:endParaRPr lang="en-GB" sz="2400" dirty="0"/>
              </a:p>
            </p:txBody>
          </p:sp>
        </mc:Choice>
        <mc:Fallback xmlns="">
          <p:sp>
            <p:nvSpPr>
              <p:cNvPr id="76" name="Text Box 8"/>
              <p:cNvSpPr txBox="1">
                <a:spLocks noRot="1" noChangeAspect="1" noMove="1" noResize="1" noEditPoints="1" noAdjustHandles="1" noChangeArrowheads="1" noChangeShapeType="1" noTextEdit="1"/>
              </p:cNvSpPr>
              <p:nvPr/>
            </p:nvSpPr>
            <p:spPr bwMode="auto">
              <a:xfrm>
                <a:off x="6590062" y="2679721"/>
                <a:ext cx="1072088" cy="461665"/>
              </a:xfrm>
              <a:prstGeom prst="rect">
                <a:avLst/>
              </a:prstGeom>
              <a:blipFill rotWithShape="0">
                <a:blip r:embed="rId9" cstate="print"/>
                <a:stretch>
                  <a:fillRect b="-1333"/>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 Box 8"/>
              <p:cNvSpPr txBox="1">
                <a:spLocks noChangeArrowheads="1"/>
              </p:cNvSpPr>
              <p:nvPr/>
            </p:nvSpPr>
            <p:spPr bwMode="auto">
              <a:xfrm>
                <a:off x="5166521" y="2665041"/>
                <a:ext cx="1174681"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2</m:t>
                    </m:r>
                    <m:r>
                      <a:rPr lang="en-US" sz="2400" i="1">
                        <a:solidFill>
                          <a:srgbClr val="0000FF"/>
                        </a:solidFill>
                        <a:latin typeface="Cambria Math" panose="02040503050406030204" pitchFamily="18" charset="0"/>
                      </a:rPr>
                      <m:t>𝑑</m:t>
                    </m:r>
                  </m:oMath>
                </a14:m>
                <a:endParaRPr lang="en-GB" sz="2400" dirty="0"/>
              </a:p>
            </p:txBody>
          </p:sp>
        </mc:Choice>
        <mc:Fallback xmlns="">
          <p:sp>
            <p:nvSpPr>
              <p:cNvPr id="77" name="Text Box 8"/>
              <p:cNvSpPr txBox="1">
                <a:spLocks noRot="1" noChangeAspect="1" noMove="1" noResize="1" noEditPoints="1" noAdjustHandles="1" noChangeArrowheads="1" noChangeShapeType="1" noTextEdit="1"/>
              </p:cNvSpPr>
              <p:nvPr/>
            </p:nvSpPr>
            <p:spPr bwMode="auto">
              <a:xfrm>
                <a:off x="5166521" y="2665041"/>
                <a:ext cx="1174681" cy="461665"/>
              </a:xfrm>
              <a:prstGeom prst="rect">
                <a:avLst/>
              </a:prstGeom>
              <a:blipFill rotWithShape="0">
                <a:blip r:embed="rId10" cstate="print"/>
                <a:stretch>
                  <a:fillRect r="-521"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 Box 18"/>
              <p:cNvSpPr txBox="1">
                <a:spLocks noChangeArrowheads="1"/>
              </p:cNvSpPr>
              <p:nvPr/>
            </p:nvSpPr>
            <p:spPr bwMode="auto">
              <a:xfrm>
                <a:off x="1320800" y="2730999"/>
                <a:ext cx="600075" cy="461962"/>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m:oMathPara>
                </a14:m>
                <a:endParaRPr lang="en-GB" sz="2400" i="1" dirty="0">
                  <a:solidFill>
                    <a:srgbClr val="FF0000"/>
                  </a:solidFill>
                  <a:latin typeface="Times New Roman" pitchFamily="18" charset="0"/>
                </a:endParaRPr>
              </a:p>
            </p:txBody>
          </p:sp>
        </mc:Choice>
        <mc:Fallback xmlns="">
          <p:sp>
            <p:nvSpPr>
              <p:cNvPr id="78" name="Text Box 18"/>
              <p:cNvSpPr txBox="1">
                <a:spLocks noRot="1" noChangeAspect="1" noMove="1" noResize="1" noEditPoints="1" noAdjustHandles="1" noChangeArrowheads="1" noChangeShapeType="1" noTextEdit="1"/>
              </p:cNvSpPr>
              <p:nvPr/>
            </p:nvSpPr>
            <p:spPr bwMode="auto">
              <a:xfrm>
                <a:off x="1320800" y="2730999"/>
                <a:ext cx="600075" cy="461962"/>
              </a:xfrm>
              <a:prstGeom prst="rect">
                <a:avLst/>
              </a:prstGeom>
              <a:blipFill rotWithShape="0">
                <a:blip r:embed="rId11"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 Box 18"/>
              <p:cNvSpPr txBox="1">
                <a:spLocks noChangeArrowheads="1"/>
              </p:cNvSpPr>
              <p:nvPr/>
            </p:nvSpPr>
            <p:spPr bwMode="auto">
              <a:xfrm>
                <a:off x="2015331" y="2736528"/>
                <a:ext cx="1154162"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79" name="Text Box 18"/>
              <p:cNvSpPr txBox="1">
                <a:spLocks noRot="1" noChangeAspect="1" noMove="1" noResize="1" noEditPoints="1" noAdjustHandles="1" noChangeArrowheads="1" noChangeShapeType="1" noTextEdit="1"/>
              </p:cNvSpPr>
              <p:nvPr/>
            </p:nvSpPr>
            <p:spPr bwMode="auto">
              <a:xfrm>
                <a:off x="2015331" y="2736528"/>
                <a:ext cx="1154162" cy="461665"/>
              </a:xfrm>
              <a:prstGeom prst="rect">
                <a:avLst/>
              </a:prstGeom>
              <a:blipFill rotWithShape="0">
                <a:blip r:embed="rId12"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 Box 18"/>
              <p:cNvSpPr txBox="1">
                <a:spLocks noChangeArrowheads="1"/>
              </p:cNvSpPr>
              <p:nvPr/>
            </p:nvSpPr>
            <p:spPr bwMode="auto">
              <a:xfrm>
                <a:off x="3232417" y="2689811"/>
                <a:ext cx="1324080"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b="0" i="1" smtClean="0">
                          <a:solidFill>
                            <a:srgbClr val="FF0000"/>
                          </a:solidFill>
                          <a:latin typeface="Cambria Math" panose="02040503050406030204" pitchFamily="18" charset="0"/>
                        </a:rPr>
                        <m:t>2</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80" name="Text Box 18"/>
              <p:cNvSpPr txBox="1">
                <a:spLocks noRot="1" noChangeAspect="1" noMove="1" noResize="1" noEditPoints="1" noAdjustHandles="1" noChangeArrowheads="1" noChangeShapeType="1" noTextEdit="1"/>
              </p:cNvSpPr>
              <p:nvPr/>
            </p:nvSpPr>
            <p:spPr bwMode="auto">
              <a:xfrm>
                <a:off x="3232417" y="2689811"/>
                <a:ext cx="1324080" cy="461665"/>
              </a:xfrm>
              <a:prstGeom prst="rect">
                <a:avLst/>
              </a:prstGeom>
              <a:blipFill rotWithShape="0">
                <a:blip r:embed="rId13" cstate="print"/>
                <a:stretch>
                  <a:fillRect/>
                </a:stretch>
              </a:blipFill>
              <a:ln w="9525">
                <a:noFill/>
                <a:miter lim="800000"/>
                <a:headEnd/>
                <a:tailEnd/>
              </a:ln>
              <a:effectLst/>
            </p:spPr>
            <p:txBody>
              <a:bodyPr/>
              <a:lstStyle/>
              <a:p>
                <a:r>
                  <a:rPr lang="en-GB">
                    <a:noFill/>
                  </a:rPr>
                  <a:t> </a:t>
                </a:r>
              </a:p>
            </p:txBody>
          </p:sp>
        </mc:Fallback>
      </mc:AlternateContent>
      <p:sp>
        <p:nvSpPr>
          <p:cNvPr id="81" name="Text Box 7"/>
          <p:cNvSpPr txBox="1">
            <a:spLocks noChangeArrowheads="1"/>
          </p:cNvSpPr>
          <p:nvPr/>
        </p:nvSpPr>
        <p:spPr bwMode="auto">
          <a:xfrm>
            <a:off x="1734611" y="2770231"/>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2" name="Text Box 9"/>
          <p:cNvSpPr txBox="1">
            <a:spLocks noChangeArrowheads="1"/>
          </p:cNvSpPr>
          <p:nvPr/>
        </p:nvSpPr>
        <p:spPr bwMode="auto">
          <a:xfrm>
            <a:off x="3014564" y="2773015"/>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3" name="Text Box 11"/>
          <p:cNvSpPr txBox="1">
            <a:spLocks noChangeArrowheads="1"/>
          </p:cNvSpPr>
          <p:nvPr/>
        </p:nvSpPr>
        <p:spPr bwMode="auto">
          <a:xfrm>
            <a:off x="6296254" y="271570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4" name="Text Box 12"/>
          <p:cNvSpPr txBox="1">
            <a:spLocks noChangeArrowheads="1"/>
          </p:cNvSpPr>
          <p:nvPr/>
        </p:nvSpPr>
        <p:spPr bwMode="auto">
          <a:xfrm>
            <a:off x="4520907" y="2715708"/>
            <a:ext cx="393700"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5" name="Text Box 13"/>
          <p:cNvSpPr txBox="1">
            <a:spLocks noChangeArrowheads="1"/>
          </p:cNvSpPr>
          <p:nvPr/>
        </p:nvSpPr>
        <p:spPr bwMode="auto">
          <a:xfrm>
            <a:off x="7594289" y="268648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6" name="Text Box 15"/>
          <p:cNvSpPr txBox="1">
            <a:spLocks noChangeArrowheads="1"/>
          </p:cNvSpPr>
          <p:nvPr/>
        </p:nvSpPr>
        <p:spPr bwMode="auto">
          <a:xfrm>
            <a:off x="4892845" y="2661715"/>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7" name="Text Box 17"/>
          <p:cNvSpPr txBox="1">
            <a:spLocks noChangeArrowheads="1"/>
          </p:cNvSpPr>
          <p:nvPr/>
        </p:nvSpPr>
        <p:spPr bwMode="auto">
          <a:xfrm>
            <a:off x="4342176" y="271570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88" name="Text Box 6"/>
              <p:cNvSpPr txBox="1">
                <a:spLocks noChangeArrowheads="1"/>
              </p:cNvSpPr>
              <p:nvPr/>
            </p:nvSpPr>
            <p:spPr bwMode="auto">
              <a:xfrm>
                <a:off x="7799495" y="2689663"/>
                <a:ext cx="587375" cy="461962"/>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m:oMathPara>
                </a14:m>
                <a:endParaRPr lang="en-GB" sz="2400" dirty="0"/>
              </a:p>
            </p:txBody>
          </p:sp>
        </mc:Choice>
        <mc:Fallback xmlns="">
          <p:sp>
            <p:nvSpPr>
              <p:cNvPr id="88" name="Text Box 6"/>
              <p:cNvSpPr txBox="1">
                <a:spLocks noRot="1" noChangeAspect="1" noMove="1" noResize="1" noEditPoints="1" noAdjustHandles="1" noChangeArrowheads="1" noChangeShapeType="1" noTextEdit="1"/>
              </p:cNvSpPr>
              <p:nvPr/>
            </p:nvSpPr>
            <p:spPr bwMode="auto">
              <a:xfrm>
                <a:off x="7799495" y="2689663"/>
                <a:ext cx="587375" cy="461962"/>
              </a:xfrm>
              <a:prstGeom prst="rect">
                <a:avLst/>
              </a:prstGeom>
              <a:blipFill rotWithShape="0">
                <a:blip r:embed="rId14" cstate="print"/>
                <a:stretch>
                  <a:fillRect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 Box 37"/>
              <p:cNvSpPr txBox="1">
                <a:spLocks noChangeArrowheads="1"/>
              </p:cNvSpPr>
              <p:nvPr/>
            </p:nvSpPr>
            <p:spPr bwMode="auto">
              <a:xfrm>
                <a:off x="784224" y="3300417"/>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89" name="Text Box 37"/>
              <p:cNvSpPr txBox="1">
                <a:spLocks noRot="1" noChangeAspect="1" noMove="1" noResize="1" noEditPoints="1" noAdjustHandles="1" noChangeArrowheads="1" noChangeShapeType="1" noTextEdit="1"/>
              </p:cNvSpPr>
              <p:nvPr/>
            </p:nvSpPr>
            <p:spPr bwMode="auto">
              <a:xfrm>
                <a:off x="784224" y="3300417"/>
                <a:ext cx="1206500" cy="461963"/>
              </a:xfrm>
              <a:prstGeom prst="rect">
                <a:avLst/>
              </a:prstGeom>
              <a:blipFill rotWithShape="0">
                <a:blip r:embed="rId15" cstate="print"/>
                <a:stretch>
                  <a:fillRect l="-8081" t="-10526" r="-6566" b="-2894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 Box 37"/>
              <p:cNvSpPr txBox="1">
                <a:spLocks noChangeArrowheads="1"/>
              </p:cNvSpPr>
              <p:nvPr/>
            </p:nvSpPr>
            <p:spPr bwMode="auto">
              <a:xfrm>
                <a:off x="2008240" y="3310209"/>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0" name="Text Box 37"/>
              <p:cNvSpPr txBox="1">
                <a:spLocks noRot="1" noChangeAspect="1" noMove="1" noResize="1" noEditPoints="1" noAdjustHandles="1" noChangeArrowheads="1" noChangeShapeType="1" noTextEdit="1"/>
              </p:cNvSpPr>
              <p:nvPr/>
            </p:nvSpPr>
            <p:spPr bwMode="auto">
              <a:xfrm>
                <a:off x="2008240" y="3310209"/>
                <a:ext cx="1206500" cy="461963"/>
              </a:xfrm>
              <a:prstGeom prst="rect">
                <a:avLst/>
              </a:prstGeom>
              <a:blipFill rotWithShape="0">
                <a:blip r:embed="rId16" cstate="print"/>
                <a:stretch>
                  <a:fillRect l="-7576" t="-10526" r="-7071" b="-28947"/>
                </a:stretch>
              </a:blipFill>
              <a:ln w="9525">
                <a:noFill/>
                <a:miter lim="800000"/>
                <a:headEnd/>
                <a:tailEnd/>
              </a:ln>
              <a:effectLst/>
            </p:spPr>
            <p:txBody>
              <a:bodyPr/>
              <a:lstStyle/>
              <a:p>
                <a:r>
                  <a:rPr lang="en-GB">
                    <a:noFill/>
                  </a:rPr>
                  <a:t> </a:t>
                </a:r>
              </a:p>
            </p:txBody>
          </p:sp>
        </mc:Fallback>
      </mc:AlternateContent>
      <p:sp>
        <p:nvSpPr>
          <p:cNvPr id="91" name="Text Box 44"/>
          <p:cNvSpPr txBox="1">
            <a:spLocks noChangeArrowheads="1"/>
          </p:cNvSpPr>
          <p:nvPr/>
        </p:nvSpPr>
        <p:spPr bwMode="auto">
          <a:xfrm>
            <a:off x="3053062" y="3298467"/>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92" name="Text Box 37"/>
              <p:cNvSpPr txBox="1">
                <a:spLocks noChangeArrowheads="1"/>
              </p:cNvSpPr>
              <p:nvPr/>
            </p:nvSpPr>
            <p:spPr bwMode="auto">
              <a:xfrm>
                <a:off x="3231828" y="3292911"/>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2" name="Text Box 37"/>
              <p:cNvSpPr txBox="1">
                <a:spLocks noRot="1" noChangeAspect="1" noMove="1" noResize="1" noEditPoints="1" noAdjustHandles="1" noChangeArrowheads="1" noChangeShapeType="1" noTextEdit="1"/>
              </p:cNvSpPr>
              <p:nvPr/>
            </p:nvSpPr>
            <p:spPr bwMode="auto">
              <a:xfrm>
                <a:off x="3231828" y="3292911"/>
                <a:ext cx="1206500" cy="461963"/>
              </a:xfrm>
              <a:prstGeom prst="rect">
                <a:avLst/>
              </a:prstGeom>
              <a:blipFill rotWithShape="0">
                <a:blip r:embed="rId17" cstate="print"/>
                <a:stretch>
                  <a:fillRect l="-7576" t="-10526" r="-7071" b="-28947"/>
                </a:stretch>
              </a:blipFill>
              <a:ln w="9525">
                <a:noFill/>
                <a:miter lim="800000"/>
                <a:headEnd/>
                <a:tailEnd/>
              </a:ln>
              <a:effectLst/>
            </p:spPr>
            <p:txBody>
              <a:bodyPr/>
              <a:lstStyle/>
              <a:p>
                <a:r>
                  <a:rPr lang="en-GB">
                    <a:noFill/>
                  </a:rPr>
                  <a:t> </a:t>
                </a:r>
              </a:p>
            </p:txBody>
          </p:sp>
        </mc:Fallback>
      </mc:AlternateContent>
      <p:sp>
        <p:nvSpPr>
          <p:cNvPr id="93" name="Text Box 46"/>
          <p:cNvSpPr txBox="1">
            <a:spLocks noChangeArrowheads="1"/>
          </p:cNvSpPr>
          <p:nvPr/>
        </p:nvSpPr>
        <p:spPr bwMode="auto">
          <a:xfrm>
            <a:off x="4887194" y="3299470"/>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94" name="Text Box 46"/>
          <p:cNvSpPr txBox="1">
            <a:spLocks noChangeArrowheads="1"/>
          </p:cNvSpPr>
          <p:nvPr/>
        </p:nvSpPr>
        <p:spPr bwMode="auto">
          <a:xfrm>
            <a:off x="4321964" y="3278984"/>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95" name="Text Box 38"/>
          <p:cNvSpPr txBox="1">
            <a:spLocks noChangeArrowheads="1"/>
          </p:cNvSpPr>
          <p:nvPr/>
        </p:nvSpPr>
        <p:spPr bwMode="auto">
          <a:xfrm>
            <a:off x="6282077" y="3322856"/>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96" name="Text Box 37"/>
              <p:cNvSpPr txBox="1">
                <a:spLocks noChangeArrowheads="1"/>
              </p:cNvSpPr>
              <p:nvPr/>
            </p:nvSpPr>
            <p:spPr bwMode="auto">
              <a:xfrm>
                <a:off x="5158655" y="3338143"/>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6" name="Text Box 37"/>
              <p:cNvSpPr txBox="1">
                <a:spLocks noRot="1" noChangeAspect="1" noMove="1" noResize="1" noEditPoints="1" noAdjustHandles="1" noChangeArrowheads="1" noChangeShapeType="1" noTextEdit="1"/>
              </p:cNvSpPr>
              <p:nvPr/>
            </p:nvSpPr>
            <p:spPr bwMode="auto">
              <a:xfrm>
                <a:off x="5158655" y="3338143"/>
                <a:ext cx="1206500" cy="461963"/>
              </a:xfrm>
              <a:prstGeom prst="rect">
                <a:avLst/>
              </a:prstGeom>
              <a:blipFill rotWithShape="0">
                <a:blip r:embed="rId18" cstate="print"/>
                <a:stretch>
                  <a:fillRect l="-7576" t="-10667" r="-7071" b="-3066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7" name="Text Box 37"/>
              <p:cNvSpPr txBox="1">
                <a:spLocks noChangeArrowheads="1"/>
              </p:cNvSpPr>
              <p:nvPr/>
            </p:nvSpPr>
            <p:spPr bwMode="auto">
              <a:xfrm>
                <a:off x="6448827" y="3334001"/>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7" name="Text Box 37"/>
              <p:cNvSpPr txBox="1">
                <a:spLocks noRot="1" noChangeAspect="1" noMove="1" noResize="1" noEditPoints="1" noAdjustHandles="1" noChangeArrowheads="1" noChangeShapeType="1" noTextEdit="1"/>
              </p:cNvSpPr>
              <p:nvPr/>
            </p:nvSpPr>
            <p:spPr bwMode="auto">
              <a:xfrm>
                <a:off x="6448827" y="3334001"/>
                <a:ext cx="1206500" cy="461963"/>
              </a:xfrm>
              <a:prstGeom prst="rect">
                <a:avLst/>
              </a:prstGeom>
              <a:blipFill rotWithShape="0">
                <a:blip r:embed="rId19" cstate="print"/>
                <a:stretch>
                  <a:fillRect l="-8081" t="-10526" r="-6566" b="-28947"/>
                </a:stretch>
              </a:blipFill>
              <a:ln w="9525">
                <a:noFill/>
                <a:miter lim="800000"/>
                <a:headEnd/>
                <a:tailEnd/>
              </a:ln>
              <a:effectLst/>
            </p:spPr>
            <p:txBody>
              <a:bodyPr/>
              <a:lstStyle/>
              <a:p>
                <a:r>
                  <a:rPr lang="en-GB">
                    <a:noFill/>
                  </a:rPr>
                  <a:t> </a:t>
                </a:r>
              </a:p>
            </p:txBody>
          </p:sp>
        </mc:Fallback>
      </mc:AlternateContent>
      <p:sp>
        <p:nvSpPr>
          <p:cNvPr id="98" name="Text Box 44"/>
          <p:cNvSpPr txBox="1">
            <a:spLocks noChangeArrowheads="1"/>
          </p:cNvSpPr>
          <p:nvPr/>
        </p:nvSpPr>
        <p:spPr bwMode="auto">
          <a:xfrm>
            <a:off x="7582521" y="3322856"/>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99" name="Text Box 37"/>
              <p:cNvSpPr txBox="1">
                <a:spLocks noChangeArrowheads="1"/>
              </p:cNvSpPr>
              <p:nvPr/>
            </p:nvSpPr>
            <p:spPr bwMode="auto">
              <a:xfrm>
                <a:off x="7761287" y="3317300"/>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9" name="Text Box 37"/>
              <p:cNvSpPr txBox="1">
                <a:spLocks noRot="1" noChangeAspect="1" noMove="1" noResize="1" noEditPoints="1" noAdjustHandles="1" noChangeArrowheads="1" noChangeShapeType="1" noTextEdit="1"/>
              </p:cNvSpPr>
              <p:nvPr/>
            </p:nvSpPr>
            <p:spPr bwMode="auto">
              <a:xfrm>
                <a:off x="7761287" y="3317300"/>
                <a:ext cx="1206500" cy="461963"/>
              </a:xfrm>
              <a:prstGeom prst="rect">
                <a:avLst/>
              </a:prstGeom>
              <a:blipFill rotWithShape="0">
                <a:blip r:embed="rId20" cstate="print"/>
                <a:stretch>
                  <a:fillRect l="-7576" t="-10526" r="-7071" b="-2894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0" name="Text Box 57"/>
              <p:cNvSpPr txBox="1">
                <a:spLocks noChangeArrowheads="1"/>
              </p:cNvSpPr>
              <p:nvPr/>
            </p:nvSpPr>
            <p:spPr bwMode="auto">
              <a:xfrm>
                <a:off x="3630613" y="4249740"/>
                <a:ext cx="2144713" cy="461963"/>
              </a:xfrm>
              <a:prstGeom prst="rect">
                <a:avLst/>
              </a:prstGeom>
              <a:noFill/>
              <a:ln w="9525">
                <a:noFill/>
                <a:miter lim="800000"/>
                <a:headEnd/>
                <a:tailEnd/>
              </a:ln>
              <a:effectLst/>
            </p:spPr>
            <p:txBody>
              <a:bodyPr wrap="none">
                <a:spAutoFit/>
              </a:bodyPr>
              <a:lstStyle/>
              <a:p>
                <a:r>
                  <a:rPr lang="en-GB" sz="2400" dirty="0"/>
                  <a:t>2</a:t>
                </a:r>
                <a:r>
                  <a:rPr lang="en-GB" sz="2400" i="1" dirty="0">
                    <a:latin typeface="Times New Roman" pitchFamily="18" charset="0"/>
                  </a:rPr>
                  <a:t>S</a:t>
                </a:r>
                <a:r>
                  <a:rPr lang="en-GB" sz="2400" i="1" baseline="-25000" dirty="0">
                    <a:latin typeface="Times New Roman" pitchFamily="18" charset="0"/>
                  </a:rPr>
                  <a:t>n</a:t>
                </a:r>
                <a:r>
                  <a:rPr lang="en-GB" sz="2400" dirty="0"/>
                  <a:t> = </a:t>
                </a:r>
                <a:r>
                  <a:rPr lang="en-GB" sz="2400" i="1" dirty="0">
                    <a:latin typeface="Times New Roman" pitchFamily="18" charset="0"/>
                  </a:rPr>
                  <a:t>n</a:t>
                </a:r>
                <a:r>
                  <a:rPr lang="en-GB"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GB" sz="2400" dirty="0"/>
                  <a:t>)</a:t>
                </a:r>
              </a:p>
            </p:txBody>
          </p:sp>
        </mc:Choice>
        <mc:Fallback xmlns="">
          <p:sp>
            <p:nvSpPr>
              <p:cNvPr id="100" name="Text Box 57"/>
              <p:cNvSpPr txBox="1">
                <a:spLocks noRot="1" noChangeAspect="1" noMove="1" noResize="1" noEditPoints="1" noAdjustHandles="1" noChangeArrowheads="1" noChangeShapeType="1" noTextEdit="1"/>
              </p:cNvSpPr>
              <p:nvPr/>
            </p:nvSpPr>
            <p:spPr bwMode="auto">
              <a:xfrm>
                <a:off x="3630613" y="4249740"/>
                <a:ext cx="2144713" cy="461963"/>
              </a:xfrm>
              <a:prstGeom prst="rect">
                <a:avLst/>
              </a:prstGeom>
              <a:blipFill rotWithShape="0">
                <a:blip r:embed="rId21" cstate="print"/>
                <a:stretch>
                  <a:fillRect l="-4558" t="-10526" r="-3419" b="-30263"/>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3629596" y="5723650"/>
                <a:ext cx="2253053" cy="63010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en-GB" sz="2400" i="1" dirty="0" smtClean="0">
                          <a:latin typeface="Times New Roman" pitchFamily="18" charset="0"/>
                        </a:rPr>
                        <m:t>S</m:t>
                      </m:r>
                      <m:r>
                        <m:rPr>
                          <m:nor/>
                        </m:rPr>
                        <a:rPr lang="en-GB" sz="2400" i="1" baseline="-25000" dirty="0" smtClean="0">
                          <a:latin typeface="Times New Roman" pitchFamily="18" charset="0"/>
                        </a:rPr>
                        <m:t>n</m:t>
                      </m:r>
                      <m:r>
                        <a:rPr lang="en-GB" sz="2400" i="1" smtClean="0">
                          <a:latin typeface="Cambria Math" panose="02040503050406030204" pitchFamily="18" charset="0"/>
                        </a:rPr>
                        <m:t>=</m:t>
                      </m:r>
                      <m:f>
                        <m:fPr>
                          <m:ctrlPr>
                            <a:rPr lang="en-GB" sz="240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2</m:t>
                          </m:r>
                        </m:den>
                      </m:f>
                      <m:d>
                        <m:dPr>
                          <m:ctrlPr>
                            <a:rPr lang="en-GB" sz="2400" i="1" smtClean="0">
                              <a:latin typeface="Cambria Math" panose="02040503050406030204" pitchFamily="18" charset="0"/>
                            </a:rPr>
                          </m:ctrlPr>
                        </m:dPr>
                        <m:e>
                          <m:sSub>
                            <m:sSubPr>
                              <m:ctrlPr>
                                <a:rPr lang="en-GB" sz="2400" i="1" smtClean="0">
                                  <a:solidFill>
                                    <a:srgbClr val="0000FF"/>
                                  </a:solidFill>
                                  <a:latin typeface="Cambria Math" panose="02040503050406030204" pitchFamily="18" charset="0"/>
                                </a:rPr>
                              </m:ctrlPr>
                            </m:sSubPr>
                            <m:e>
                              <m:r>
                                <a:rPr lang="en-US" sz="2400" b="0" i="1" smtClean="0">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r>
                            <a:rPr lang="en-US" sz="2400" b="0" i="1" smtClean="0">
                              <a:latin typeface="Cambria Math" panose="02040503050406030204" pitchFamily="18" charset="0"/>
                            </a:rPr>
                            <m:t>+</m:t>
                          </m:r>
                          <m:sSub>
                            <m:sSubPr>
                              <m:ctrlPr>
                                <a:rPr lang="en-US" sz="2400" b="0" i="1" smtClean="0">
                                  <a:solidFill>
                                    <a:srgbClr val="FF0000"/>
                                  </a:solidFill>
                                  <a:latin typeface="Cambria Math" panose="02040503050406030204" pitchFamily="18" charset="0"/>
                                </a:rPr>
                              </m:ctrlPr>
                            </m:sSubPr>
                            <m:e>
                              <m:r>
                                <a:rPr lang="en-US" sz="2400" b="0" i="1" smtClean="0">
                                  <a:solidFill>
                                    <a:srgbClr val="FF0000"/>
                                  </a:solidFill>
                                  <a:latin typeface="Cambria Math" panose="02040503050406030204" pitchFamily="18" charset="0"/>
                                </a:rPr>
                                <m:t>𝑢</m:t>
                              </m:r>
                            </m:e>
                            <m:sub>
                              <m:r>
                                <a:rPr lang="en-US" sz="2400" b="0" i="1" smtClean="0">
                                  <a:solidFill>
                                    <a:srgbClr val="FF0000"/>
                                  </a:solidFill>
                                  <a:latin typeface="Cambria Math" panose="02040503050406030204" pitchFamily="18" charset="0"/>
                                </a:rPr>
                                <m:t>𝑛</m:t>
                              </m:r>
                            </m:sub>
                          </m:sSub>
                        </m:e>
                      </m:d>
                    </m:oMath>
                  </m:oMathPara>
                </a14:m>
                <a:endParaRPr lang="en-GB"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3629596" y="5723650"/>
                <a:ext cx="2253053" cy="630109"/>
              </a:xfrm>
              <a:prstGeom prst="rect">
                <a:avLst/>
              </a:prstGeom>
              <a:blipFill rotWithShape="0">
                <a:blip r:embed="rId22" cstate="print"/>
                <a:stretch>
                  <a:fillRect/>
                </a:stretch>
              </a:blipFill>
            </p:spPr>
            <p:txBody>
              <a:bodyPr/>
              <a:lstStyle/>
              <a:p>
                <a:r>
                  <a:rPr lang="en-GB">
                    <a:noFill/>
                  </a:rPr>
                  <a:t> </a:t>
                </a:r>
              </a:p>
            </p:txBody>
          </p:sp>
        </mc:Fallback>
      </mc:AlternateContent>
      <p:sp>
        <p:nvSpPr>
          <p:cNvPr id="3" name="Rectangle 2">
            <a:hlinkClick r:id="rId23"/>
            <a:extLst>
              <a:ext uri="{FF2B5EF4-FFF2-40B4-BE49-F238E27FC236}">
                <a16:creationId xmlns:a16="http://schemas.microsoft.com/office/drawing/2014/main" id="{C7049AF2-26D1-458E-ABB1-387D70B313E4}"/>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23"/>
            <a:extLst>
              <a:ext uri="{FF2B5EF4-FFF2-40B4-BE49-F238E27FC236}">
                <a16:creationId xmlns:a16="http://schemas.microsoft.com/office/drawing/2014/main" id="{4B6512E4-013E-49D0-9D8C-1823CCF3B2F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2947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7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8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7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8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8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88"/>
                                        </p:tgtEl>
                                        <p:attrNameLst>
                                          <p:attrName>style.visibility</p:attrName>
                                        </p:attrNameLst>
                                      </p:cBhvr>
                                      <p:to>
                                        <p:strVal val="visible"/>
                                      </p:to>
                                    </p:set>
                                  </p:childTnLst>
                                </p:cTn>
                              </p:par>
                            </p:childTnLst>
                          </p:cTn>
                        </p:par>
                        <p:par>
                          <p:cTn id="115" fill="hold">
                            <p:stCondLst>
                              <p:cond delay="0"/>
                            </p:stCondLst>
                            <p:childTnLst>
                              <p:par>
                                <p:cTn id="116" presetID="22" presetClass="entr" presetSubtype="8" fill="hold" grpId="0" nodeType="afterEffect">
                                  <p:stCondLst>
                                    <p:cond delay="0"/>
                                  </p:stCondLst>
                                  <p:childTnLst>
                                    <p:set>
                                      <p:cBhvr>
                                        <p:cTn id="117" dur="1" fill="hold">
                                          <p:stCondLst>
                                            <p:cond delay="0"/>
                                          </p:stCondLst>
                                        </p:cTn>
                                        <p:tgtEl>
                                          <p:spTgt spid="829460"/>
                                        </p:tgtEl>
                                        <p:attrNameLst>
                                          <p:attrName>style.visibility</p:attrName>
                                        </p:attrNameLst>
                                      </p:cBhvr>
                                      <p:to>
                                        <p:strVal val="visible"/>
                                      </p:to>
                                    </p:set>
                                    <p:animEffect transition="in" filter="wipe(left)">
                                      <p:cBhvr>
                                        <p:cTn id="118" dur="500"/>
                                        <p:tgtEl>
                                          <p:spTgt spid="829460"/>
                                        </p:tgtEl>
                                      </p:cBhvr>
                                    </p:animEffec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82949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89"/>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2947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9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91"/>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92"/>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9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829485"/>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9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96"/>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95"/>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97"/>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98"/>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99"/>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829496"/>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00"/>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10"/>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44" grpId="0"/>
      <p:bldP spid="829460" grpId="0" animBg="1"/>
      <p:bldP spid="829475" grpId="0"/>
      <p:bldP spid="829478" grpId="0"/>
      <p:bldP spid="829485" grpId="0"/>
      <p:bldP spid="829494" grpId="0"/>
      <p:bldP spid="829496" grpId="0"/>
      <p:bldP spid="64" grpId="0" animBg="1"/>
      <p:bldP spid="65" grpId="0" animBg="1"/>
      <p:bldP spid="66" grpId="0" animBg="1"/>
      <p:bldP spid="67" grpId="0" animBg="1"/>
      <p:bldP spid="68" grpId="0" animBg="1"/>
      <p:bldP spid="69" grpId="0"/>
      <p:bldP spid="70" grpId="0"/>
      <p:bldP spid="71" grpId="0"/>
      <p:bldP spid="72" grpId="0"/>
      <p:bldP spid="73" grpId="0"/>
      <p:bldP spid="74" grpId="0"/>
      <p:bldP spid="75" grpId="0"/>
      <p:bldP spid="76" grpId="0" animBg="1"/>
      <p:bldP spid="77" grpId="0" animBg="1"/>
      <p:bldP spid="78" grpId="0" animBg="1"/>
      <p:bldP spid="79" grpId="0" animBg="1"/>
      <p:bldP spid="80" grpId="0" animBg="1"/>
      <p:bldP spid="81" grpId="0"/>
      <p:bldP spid="82" grpId="0"/>
      <p:bldP spid="83" grpId="0"/>
      <p:bldP spid="84" grpId="0"/>
      <p:bldP spid="85" grpId="0"/>
      <p:bldP spid="86" grpId="0"/>
      <p:bldP spid="87" grpId="0"/>
      <p:bldP spid="88" grpId="0" animBg="1"/>
      <p:bldP spid="89" grpId="0" animBg="1"/>
      <p:bldP spid="90" grpId="0" animBg="1"/>
      <p:bldP spid="91" grpId="0"/>
      <p:bldP spid="92" grpId="0" animBg="1"/>
      <p:bldP spid="93" grpId="0"/>
      <p:bldP spid="94" grpId="0"/>
      <p:bldP spid="95" grpId="0"/>
      <p:bldP spid="96" grpId="0" animBg="1"/>
      <p:bldP spid="97" grpId="0" animBg="1"/>
      <p:bldP spid="98" grpId="0"/>
      <p:bldP spid="99" grpId="0" animBg="1"/>
      <p:bldP spid="100"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586" name="Rectangle 2"/>
          <p:cNvSpPr>
            <a:spLocks noGrp="1" noChangeArrowheads="1"/>
          </p:cNvSpPr>
          <p:nvPr>
            <p:ph type="title" idx="4294967295"/>
          </p:nvPr>
        </p:nvSpPr>
        <p:spPr>
          <a:xfrm>
            <a:off x="0" y="266700"/>
            <a:ext cx="8229600" cy="492125"/>
          </a:xfrm>
        </p:spPr>
        <p:txBody>
          <a:bodyPr>
            <a:normAutofit fontScale="90000"/>
          </a:bodyPr>
          <a:lstStyle/>
          <a:p>
            <a:r>
              <a:rPr lang="en-GB" sz="2800" dirty="0"/>
              <a:t>The sum of an arithmetic series</a:t>
            </a:r>
          </a:p>
        </p:txBody>
      </p:sp>
      <p:grpSp>
        <p:nvGrpSpPr>
          <p:cNvPr id="2" name="Group 5"/>
          <p:cNvGrpSpPr>
            <a:grpSpLocks/>
          </p:cNvGrpSpPr>
          <p:nvPr/>
        </p:nvGrpSpPr>
        <p:grpSpPr bwMode="auto">
          <a:xfrm>
            <a:off x="198710" y="764704"/>
            <a:ext cx="8497888" cy="2144713"/>
            <a:chOff x="158" y="973"/>
            <a:chExt cx="5353" cy="1351"/>
          </a:xfrm>
        </p:grpSpPr>
        <p:sp>
          <p:nvSpPr>
            <p:cNvPr id="835590" name="Text Box 6"/>
            <p:cNvSpPr txBox="1">
              <a:spLocks noChangeArrowheads="1"/>
            </p:cNvSpPr>
            <p:nvPr/>
          </p:nvSpPr>
          <p:spPr bwMode="auto">
            <a:xfrm>
              <a:off x="158" y="973"/>
              <a:ext cx="410" cy="291"/>
            </a:xfrm>
            <a:prstGeom prst="rect">
              <a:avLst/>
            </a:prstGeom>
            <a:noFill/>
            <a:ln w="9525">
              <a:noFill/>
              <a:miter lim="800000"/>
              <a:headEnd/>
              <a:tailEnd/>
            </a:ln>
            <a:effectLst/>
          </p:spPr>
          <p:txBody>
            <a:bodyPr wrap="none">
              <a:spAutoFit/>
            </a:bodyPr>
            <a:lstStyle/>
            <a:p>
              <a:r>
                <a:rPr lang="en-GB" sz="2400" dirty="0">
                  <a:latin typeface="+mn-lt"/>
                </a:rPr>
                <a:t>So:</a:t>
              </a:r>
            </a:p>
          </p:txBody>
        </p:sp>
        <p:grpSp>
          <p:nvGrpSpPr>
            <p:cNvPr id="3" name="Group 7"/>
            <p:cNvGrpSpPr>
              <a:grpSpLocks/>
            </p:cNvGrpSpPr>
            <p:nvPr/>
          </p:nvGrpSpPr>
          <p:grpSpPr bwMode="auto">
            <a:xfrm>
              <a:off x="431" y="1362"/>
              <a:ext cx="5080" cy="962"/>
              <a:chOff x="431" y="1282"/>
              <a:chExt cx="5080" cy="962"/>
            </a:xfrm>
          </p:grpSpPr>
          <p:sp>
            <p:nvSpPr>
              <p:cNvPr id="835592" name="Rectangle 8"/>
              <p:cNvSpPr>
                <a:spLocks noChangeArrowheads="1"/>
              </p:cNvSpPr>
              <p:nvPr/>
            </p:nvSpPr>
            <p:spPr bwMode="auto">
              <a:xfrm>
                <a:off x="431" y="1285"/>
                <a:ext cx="5080" cy="953"/>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4" name="Group 9"/>
              <p:cNvGrpSpPr>
                <a:grpSpLocks/>
              </p:cNvGrpSpPr>
              <p:nvPr/>
            </p:nvGrpSpPr>
            <p:grpSpPr bwMode="auto">
              <a:xfrm>
                <a:off x="476" y="1282"/>
                <a:ext cx="5013" cy="962"/>
                <a:chOff x="454" y="1222"/>
                <a:chExt cx="5013" cy="962"/>
              </a:xfrm>
            </p:grpSpPr>
            <p:sp>
              <p:nvSpPr>
                <p:cNvPr id="835594" name="Text Box 10"/>
                <p:cNvSpPr txBox="1">
                  <a:spLocks noChangeArrowheads="1"/>
                </p:cNvSpPr>
                <p:nvPr/>
              </p:nvSpPr>
              <p:spPr bwMode="auto">
                <a:xfrm>
                  <a:off x="454" y="1222"/>
                  <a:ext cx="5013" cy="291"/>
                </a:xfrm>
                <a:prstGeom prst="rect">
                  <a:avLst/>
                </a:prstGeom>
                <a:noFill/>
                <a:ln w="9525">
                  <a:noFill/>
                  <a:miter lim="800000"/>
                  <a:headEnd/>
                  <a:tailEnd/>
                </a:ln>
                <a:effectLst/>
              </p:spPr>
              <p:txBody>
                <a:bodyPr wrap="none">
                  <a:spAutoFit/>
                </a:bodyPr>
                <a:lstStyle/>
                <a:p>
                  <a:r>
                    <a:rPr lang="en-GB" sz="2400" dirty="0">
                      <a:latin typeface="+mn-lt"/>
                    </a:rPr>
                    <a:t>The sum of the first </a:t>
                  </a:r>
                  <a:r>
                    <a:rPr lang="en-GB" sz="2400" i="1" dirty="0">
                      <a:latin typeface="Times New Roman" pitchFamily="18" charset="0"/>
                    </a:rPr>
                    <a:t>n</a:t>
                  </a:r>
                  <a:r>
                    <a:rPr lang="en-GB" sz="2400" dirty="0"/>
                    <a:t> </a:t>
                  </a:r>
                  <a:r>
                    <a:rPr lang="en-GB" sz="2400" dirty="0">
                      <a:latin typeface="+mn-lt"/>
                    </a:rPr>
                    <a:t>terms in an arithmetic series is</a:t>
                  </a:r>
                </a:p>
              </p:txBody>
            </p:sp>
            <mc:AlternateContent xmlns:mc="http://schemas.openxmlformats.org/markup-compatibility/2006" xmlns:a14="http://schemas.microsoft.com/office/drawing/2010/main">
              <mc:Choice Requires="a14">
                <p:sp>
                  <p:nvSpPr>
                    <p:cNvPr id="835596" name="Text Box 12"/>
                    <p:cNvSpPr txBox="1">
                      <a:spLocks noChangeArrowheads="1"/>
                    </p:cNvSpPr>
                    <p:nvPr/>
                  </p:nvSpPr>
                  <p:spPr bwMode="auto">
                    <a:xfrm>
                      <a:off x="603" y="1893"/>
                      <a:ext cx="4111" cy="291"/>
                    </a:xfrm>
                    <a:prstGeom prst="rect">
                      <a:avLst/>
                    </a:prstGeom>
                    <a:noFill/>
                    <a:ln w="9525">
                      <a:noFill/>
                      <a:miter lim="800000"/>
                      <a:headEnd/>
                      <a:tailEnd/>
                    </a:ln>
                    <a:effectLst/>
                  </p:spPr>
                  <p:txBody>
                    <a:bodyPr wrap="none">
                      <a:spAutoFit/>
                    </a:bodyPr>
                    <a:lstStyle/>
                    <a:p>
                      <a:r>
                        <a:rPr lang="en-US" sz="2400" dirty="0">
                          <a:latin typeface="+mn-lt"/>
                        </a:rPr>
                        <a:t>where</a:t>
                      </a:r>
                      <a:r>
                        <a:rPr lang="en-US" sz="2400" dirty="0"/>
                        <a:t> </a:t>
                      </a:r>
                      <a14:m>
                        <m:oMath xmlns:m="http://schemas.openxmlformats.org/officeDocument/2006/math">
                          <m:sSub>
                            <m:sSubPr>
                              <m:ctrlPr>
                                <a:rPr lang="en-GB" sz="2400" i="1">
                                  <a:latin typeface="Cambria Math" panose="02040503050406030204" pitchFamily="18" charset="0"/>
                                </a:rPr>
                              </m:ctrlPr>
                            </m:sSubPr>
                            <m:e>
                              <m:r>
                                <a:rPr lang="en-US" sz="2400" i="1">
                                  <a:latin typeface="Cambria Math" panose="02040503050406030204" pitchFamily="18" charset="0"/>
                                </a:rPr>
                                <m:t>𝑢</m:t>
                              </m:r>
                            </m:e>
                            <m:sub>
                              <m:r>
                                <a:rPr lang="en-US" sz="2400" i="1">
                                  <a:latin typeface="Cambria Math" panose="02040503050406030204" pitchFamily="18" charset="0"/>
                                </a:rPr>
                                <m:t>1</m:t>
                              </m:r>
                            </m:sub>
                          </m:sSub>
                        </m:oMath>
                      </a14:m>
                      <a:r>
                        <a:rPr lang="en-US" sz="2400" dirty="0"/>
                        <a:t> </a:t>
                      </a:r>
                      <a:r>
                        <a:rPr lang="en-US" sz="2400" dirty="0">
                          <a:latin typeface="+mn-lt"/>
                        </a:rPr>
                        <a:t>is the first term and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𝑢</m:t>
                              </m:r>
                            </m:e>
                            <m:sub>
                              <m:r>
                                <a:rPr lang="en-US" sz="2400" i="1">
                                  <a:latin typeface="Cambria Math" panose="02040503050406030204" pitchFamily="18" charset="0"/>
                                </a:rPr>
                                <m:t>𝑛</m:t>
                              </m:r>
                            </m:sub>
                          </m:sSub>
                        </m:oMath>
                      </a14:m>
                      <a:r>
                        <a:rPr lang="en-US" sz="2400" dirty="0"/>
                        <a:t> </a:t>
                      </a:r>
                      <a:r>
                        <a:rPr lang="en-US" sz="2400" dirty="0">
                          <a:latin typeface="+mn-lt"/>
                        </a:rPr>
                        <a:t>is the last.</a:t>
                      </a:r>
                    </a:p>
                  </p:txBody>
                </p:sp>
              </mc:Choice>
              <mc:Fallback xmlns="">
                <p:sp>
                  <p:nvSpPr>
                    <p:cNvPr id="835596" name="Text Box 12"/>
                    <p:cNvSpPr txBox="1">
                      <a:spLocks noRot="1" noChangeAspect="1" noMove="1" noResize="1" noEditPoints="1" noAdjustHandles="1" noChangeArrowheads="1" noChangeShapeType="1" noTextEdit="1"/>
                    </p:cNvSpPr>
                    <p:nvPr/>
                  </p:nvSpPr>
                  <p:spPr bwMode="auto">
                    <a:xfrm>
                      <a:off x="603" y="1893"/>
                      <a:ext cx="4111" cy="291"/>
                    </a:xfrm>
                    <a:prstGeom prst="rect">
                      <a:avLst/>
                    </a:prstGeom>
                    <a:blipFill>
                      <a:blip r:embed="rId3"/>
                      <a:stretch>
                        <a:fillRect l="-1401" t="-9211" r="-560" b="-30263"/>
                      </a:stretch>
                    </a:blipFill>
                    <a:ln w="9525">
                      <a:noFill/>
                      <a:miter lim="800000"/>
                      <a:headEnd/>
                      <a:tailEnd/>
                    </a:ln>
                    <a:effectLst/>
                  </p:spPr>
                  <p:txBody>
                    <a:bodyPr/>
                    <a:lstStyle/>
                    <a:p>
                      <a:r>
                        <a:rPr lang="en-GB">
                          <a:noFill/>
                        </a:rPr>
                        <a:t> </a:t>
                      </a:r>
                    </a:p>
                  </p:txBody>
                </p:sp>
              </mc:Fallback>
            </mc:AlternateContent>
          </p:grpSp>
        </p:grpSp>
      </p:grpSp>
      <p:sp>
        <p:nvSpPr>
          <p:cNvPr id="835597" name="Text Box 13"/>
          <p:cNvSpPr txBox="1">
            <a:spLocks noChangeArrowheads="1"/>
          </p:cNvSpPr>
          <p:nvPr/>
        </p:nvSpPr>
        <p:spPr bwMode="auto">
          <a:xfrm>
            <a:off x="250825" y="3533392"/>
            <a:ext cx="8732838" cy="830997"/>
          </a:xfrm>
          <a:prstGeom prst="rect">
            <a:avLst/>
          </a:prstGeom>
          <a:noFill/>
          <a:ln w="9525">
            <a:noFill/>
            <a:miter lim="800000"/>
            <a:headEnd/>
            <a:tailEnd/>
          </a:ln>
          <a:effectLst/>
        </p:spPr>
        <p:txBody>
          <a:bodyPr>
            <a:spAutoFit/>
          </a:bodyPr>
          <a:lstStyle/>
          <a:p>
            <a:r>
              <a:rPr lang="en-US" sz="2400" dirty="0">
                <a:latin typeface="+mn-lt"/>
              </a:rPr>
              <a:t>We can substitute </a:t>
            </a:r>
            <a:r>
              <a:rPr lang="en-US" sz="2400" i="1" dirty="0">
                <a:latin typeface="Times New Roman" panose="02020603050405020304" pitchFamily="18" charset="0"/>
                <a:cs typeface="Times New Roman" panose="02020603050405020304" pitchFamily="18" charset="0"/>
              </a:rPr>
              <a:t>u</a:t>
            </a:r>
            <a:r>
              <a:rPr lang="en-US" sz="2400" i="1" baseline="-25000" dirty="0">
                <a:latin typeface="Times New Roman" panose="02020603050405020304" pitchFamily="18" charset="0"/>
                <a:cs typeface="Times New Roman" panose="02020603050405020304" pitchFamily="18" charset="0"/>
              </a:rPr>
              <a:t>n</a:t>
            </a:r>
            <a:r>
              <a:rPr lang="en-US" sz="2400" dirty="0"/>
              <a:t> </a:t>
            </a:r>
            <a:r>
              <a:rPr lang="en-US" sz="2400" dirty="0">
                <a:latin typeface="+mn-lt"/>
              </a:rPr>
              <a:t>in this formula to have an alternate  formula for the sum of an arithmetic series.</a:t>
            </a:r>
          </a:p>
        </p:txBody>
      </p:sp>
      <p:sp>
        <p:nvSpPr>
          <p:cNvPr id="835598" name="Text Box 14"/>
          <p:cNvSpPr txBox="1">
            <a:spLocks noChangeArrowheads="1"/>
          </p:cNvSpPr>
          <p:nvPr/>
        </p:nvSpPr>
        <p:spPr bwMode="auto">
          <a:xfrm>
            <a:off x="233362" y="5277707"/>
            <a:ext cx="8767763" cy="1200329"/>
          </a:xfrm>
          <a:prstGeom prst="rect">
            <a:avLst/>
          </a:prstGeom>
          <a:noFill/>
          <a:ln w="9525">
            <a:noFill/>
            <a:miter lim="800000"/>
            <a:headEnd/>
            <a:tailEnd/>
          </a:ln>
          <a:effectLst/>
        </p:spPr>
        <p:txBody>
          <a:bodyPr>
            <a:spAutoFit/>
          </a:bodyPr>
          <a:lstStyle/>
          <a:p>
            <a:r>
              <a:rPr lang="en-US" sz="2400" dirty="0">
                <a:latin typeface="+mn-lt"/>
              </a:rPr>
              <a:t>We can use this alternate formula for the sum of an arithmetic series if we don’t know the last term but we know the common difference</a:t>
            </a:r>
          </a:p>
        </p:txBody>
      </p:sp>
      <p:sp>
        <p:nvSpPr>
          <p:cNvPr id="835600" name="Rectangle 16"/>
          <p:cNvSpPr>
            <a:spLocks noChangeArrowheads="1"/>
          </p:cNvSpPr>
          <p:nvPr/>
        </p:nvSpPr>
        <p:spPr bwMode="auto">
          <a:xfrm>
            <a:off x="2961729" y="4513871"/>
            <a:ext cx="3097213" cy="735013"/>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18" name="Text Box 59"/>
          <p:cNvSpPr txBox="1">
            <a:spLocks noChangeArrowheads="1"/>
          </p:cNvSpPr>
          <p:nvPr/>
        </p:nvSpPr>
        <p:spPr bwMode="auto">
          <a:xfrm>
            <a:off x="3438688" y="1922735"/>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9" name="TextBox 18"/>
              <p:cNvSpPr txBox="1"/>
              <p:nvPr/>
            </p:nvSpPr>
            <p:spPr>
              <a:xfrm>
                <a:off x="4067944" y="1884159"/>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4067944" y="1884159"/>
                <a:ext cx="1335109" cy="525080"/>
              </a:xfrm>
              <a:prstGeom prst="rect">
                <a:avLst/>
              </a:prstGeom>
              <a:blipFill>
                <a:blip r:embed="rId4"/>
                <a:stretch>
                  <a:fillRect/>
                </a:stretch>
              </a:blipFill>
            </p:spPr>
            <p:txBody>
              <a:bodyPr/>
              <a:lstStyle/>
              <a:p>
                <a:r>
                  <a:rPr lang="en-GB">
                    <a:noFill/>
                  </a:rPr>
                  <a:t> </a:t>
                </a:r>
              </a:p>
            </p:txBody>
          </p:sp>
        </mc:Fallback>
      </mc:AlternateContent>
      <p:sp>
        <p:nvSpPr>
          <p:cNvPr id="6" name="Rectangle 5"/>
          <p:cNvSpPr/>
          <p:nvPr/>
        </p:nvSpPr>
        <p:spPr>
          <a:xfrm>
            <a:off x="5580112" y="2996952"/>
            <a:ext cx="2672526" cy="461665"/>
          </a:xfrm>
          <a:prstGeom prst="rect">
            <a:avLst/>
          </a:prstGeom>
        </p:spPr>
        <p:txBody>
          <a:bodyPr wrap="none">
            <a:spAutoFit/>
          </a:bodyPr>
          <a:lstStyle/>
          <a:p>
            <a:r>
              <a:rPr lang="en-GB" sz="2400" i="1" dirty="0">
                <a:latin typeface="Times New Roman" pitchFamily="18" charset="0"/>
              </a:rPr>
              <a:t>u</a:t>
            </a:r>
            <a:r>
              <a:rPr lang="en-GB" sz="2400" i="1" baseline="-25000" dirty="0">
                <a:latin typeface="Times New Roman" pitchFamily="18" charset="0"/>
              </a:rPr>
              <a:t>n</a:t>
            </a:r>
            <a:r>
              <a:rPr lang="en-GB" sz="2400" dirty="0"/>
              <a:t> = (</a:t>
            </a:r>
            <a:r>
              <a:rPr lang="en-GB" sz="2400" i="1" dirty="0">
                <a:latin typeface="Times New Roman" pitchFamily="18" charset="0"/>
              </a:rPr>
              <a:t>u</a:t>
            </a:r>
            <a:r>
              <a:rPr lang="en-GB" sz="2400" i="1" baseline="-25000" dirty="0">
                <a:latin typeface="Times New Roman" pitchFamily="18" charset="0"/>
              </a:rPr>
              <a:t>1</a:t>
            </a:r>
            <a:r>
              <a:rPr lang="en-GB" sz="2400" dirty="0"/>
              <a:t> + (</a:t>
            </a:r>
            <a:r>
              <a:rPr lang="en-GB" sz="2400" i="1" dirty="0">
                <a:latin typeface="Times New Roman" pitchFamily="18" charset="0"/>
              </a:rPr>
              <a:t>n</a:t>
            </a:r>
            <a:r>
              <a:rPr lang="en-GB" sz="2400" dirty="0"/>
              <a:t> – 1)</a:t>
            </a:r>
            <a:r>
              <a:rPr lang="en-GB" sz="2400" i="1" dirty="0">
                <a:latin typeface="Times New Roman" pitchFamily="18" charset="0"/>
              </a:rPr>
              <a:t>d</a:t>
            </a:r>
            <a:r>
              <a:rPr lang="en-GB" sz="2400" dirty="0"/>
              <a:t>)</a:t>
            </a:r>
            <a:r>
              <a:rPr lang="en-US" sz="2400" dirty="0"/>
              <a:t> </a:t>
            </a:r>
            <a:endParaRPr lang="en-GB" sz="2400" dirty="0"/>
          </a:p>
        </p:txBody>
      </p:sp>
      <p:sp>
        <p:nvSpPr>
          <p:cNvPr id="21" name="Text Box 6"/>
          <p:cNvSpPr txBox="1">
            <a:spLocks noChangeArrowheads="1"/>
          </p:cNvSpPr>
          <p:nvPr/>
        </p:nvSpPr>
        <p:spPr bwMode="auto">
          <a:xfrm>
            <a:off x="849585" y="3042746"/>
            <a:ext cx="4742004" cy="461665"/>
          </a:xfrm>
          <a:prstGeom prst="rect">
            <a:avLst/>
          </a:prstGeom>
          <a:noFill/>
          <a:ln w="9525">
            <a:noFill/>
            <a:miter lim="800000"/>
            <a:headEnd/>
            <a:tailEnd/>
          </a:ln>
          <a:effectLst/>
        </p:spPr>
        <p:txBody>
          <a:bodyPr wrap="none">
            <a:spAutoFit/>
          </a:bodyPr>
          <a:lstStyle/>
          <a:p>
            <a:r>
              <a:rPr lang="en-GB" sz="2400" dirty="0">
                <a:latin typeface="+mn-lt"/>
              </a:rPr>
              <a:t>But in the arithmetic sequences</a:t>
            </a:r>
          </a:p>
        </p:txBody>
      </p:sp>
      <p:sp>
        <p:nvSpPr>
          <p:cNvPr id="22" name="Text Box 59"/>
          <p:cNvSpPr txBox="1">
            <a:spLocks noChangeArrowheads="1"/>
          </p:cNvSpPr>
          <p:nvPr/>
        </p:nvSpPr>
        <p:spPr bwMode="auto">
          <a:xfrm>
            <a:off x="3150656" y="4678901"/>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23" name="TextBox 22"/>
              <p:cNvSpPr txBox="1"/>
              <p:nvPr/>
            </p:nvSpPr>
            <p:spPr>
              <a:xfrm>
                <a:off x="3779912" y="4640325"/>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r>
                            <a:rPr lang="en-US" sz="2000" b="0" i="1" smtClean="0">
                              <a:solidFill>
                                <a:srgbClr val="0000FF"/>
                              </a:solidFill>
                              <a:latin typeface="Cambria Math" panose="02040503050406030204" pitchFamily="18" charset="0"/>
                            </a:rPr>
                            <m:t>2</m:t>
                          </m:r>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d>
                            <m:dPr>
                              <m:ctrlPr>
                                <a:rPr lang="en-US" sz="2000" b="0" i="1" smtClean="0">
                                  <a:solidFill>
                                    <a:srgbClr val="0000FF"/>
                                  </a:solidFill>
                                  <a:latin typeface="Cambria Math" panose="02040503050406030204" pitchFamily="18" charset="0"/>
                                </a:rPr>
                              </m:ctrlPr>
                            </m:dPr>
                            <m:e>
                              <m:r>
                                <a:rPr lang="en-US" sz="2000" b="0" i="1" smtClean="0">
                                  <a:solidFill>
                                    <a:srgbClr val="0000FF"/>
                                  </a:solidFill>
                                  <a:latin typeface="Cambria Math" panose="02040503050406030204" pitchFamily="18" charset="0"/>
                                </a:rPr>
                                <m:t>𝑛</m:t>
                              </m:r>
                              <m:r>
                                <a:rPr lang="en-US" sz="2000" b="0" i="1" smtClean="0">
                                  <a:solidFill>
                                    <a:srgbClr val="0000FF"/>
                                  </a:solidFill>
                                  <a:latin typeface="Cambria Math" panose="02040503050406030204" pitchFamily="18" charset="0"/>
                                </a:rPr>
                                <m:t>−1</m:t>
                              </m:r>
                            </m:e>
                          </m:d>
                          <m:r>
                            <a:rPr lang="en-US" sz="2000" b="0" i="1" smtClean="0">
                              <a:solidFill>
                                <a:srgbClr val="0000FF"/>
                              </a:solidFill>
                              <a:latin typeface="Cambria Math" panose="02040503050406030204" pitchFamily="18" charset="0"/>
                            </a:rPr>
                            <m:t>𝑑</m:t>
                          </m:r>
                        </m:e>
                      </m:d>
                    </m:oMath>
                  </m:oMathPara>
                </a14:m>
                <a:endParaRPr lang="en-GB" sz="2000" dirty="0">
                  <a:solidFill>
                    <a:srgbClr val="0000FF"/>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3779912" y="4640325"/>
                <a:ext cx="2165593" cy="525080"/>
              </a:xfrm>
              <a:prstGeom prst="rect">
                <a:avLst/>
              </a:prstGeom>
              <a:blipFill>
                <a:blip r:embed="rId5"/>
                <a:stretch>
                  <a:fillRect/>
                </a:stretch>
              </a:blipFill>
            </p:spPr>
            <p:txBody>
              <a:bodyPr/>
              <a:lstStyle/>
              <a:p>
                <a:r>
                  <a:rPr lang="en-GB">
                    <a:noFill/>
                  </a:rPr>
                  <a:t> </a:t>
                </a:r>
              </a:p>
            </p:txBody>
          </p:sp>
        </mc:Fallback>
      </mc:AlternateContent>
      <p:sp>
        <p:nvSpPr>
          <p:cNvPr id="5" name="Rectangle 4">
            <a:hlinkClick r:id="rId6"/>
            <a:extLst>
              <a:ext uri="{FF2B5EF4-FFF2-40B4-BE49-F238E27FC236}">
                <a16:creationId xmlns:a16="http://schemas.microsoft.com/office/drawing/2014/main" id="{8545C5CF-6FE7-4532-AF34-B6545226D950}"/>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6"/>
            <a:extLst>
              <a:ext uri="{FF2B5EF4-FFF2-40B4-BE49-F238E27FC236}">
                <a16:creationId xmlns:a16="http://schemas.microsoft.com/office/drawing/2014/main" id="{752E1AAC-CEFE-4209-9293-30C698BBB4E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3559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3560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355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5597" grpId="0"/>
      <p:bldP spid="835598" grpId="0"/>
      <p:bldP spid="835600" grpId="0" animBg="1"/>
      <p:bldP spid="18" grpId="0"/>
      <p:bldP spid="19" grpId="0" animBg="1"/>
      <p:bldP spid="6" grpId="0"/>
      <p:bldP spid="21" grpId="0"/>
      <p:bldP spid="22" grpId="0"/>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Text Box 2"/>
          <p:cNvSpPr txBox="1">
            <a:spLocks noChangeArrowheads="1"/>
          </p:cNvSpPr>
          <p:nvPr/>
        </p:nvSpPr>
        <p:spPr bwMode="auto">
          <a:xfrm>
            <a:off x="251520" y="1325711"/>
            <a:ext cx="8712968" cy="830997"/>
          </a:xfrm>
          <a:prstGeom prst="rect">
            <a:avLst/>
          </a:prstGeom>
          <a:solidFill>
            <a:srgbClr val="FFFFCC"/>
          </a:solidFill>
          <a:ln w="28575">
            <a:solidFill>
              <a:schemeClr val="tx1"/>
            </a:solidFill>
            <a:miter lim="800000"/>
            <a:headEnd/>
            <a:tailEnd/>
          </a:ln>
          <a:effectLst/>
        </p:spPr>
        <p:txBody>
          <a:bodyPr wrap="square">
            <a:spAutoFit/>
          </a:bodyPr>
          <a:lstStyle/>
          <a:p>
            <a:pPr algn="ctr"/>
            <a:r>
              <a:rPr lang="en-GB" sz="2400" dirty="0">
                <a:latin typeface="+mn-lt"/>
              </a:rPr>
              <a:t>Find the sum of the first 20 terms of the arithmetic series</a:t>
            </a:r>
          </a:p>
          <a:p>
            <a:pPr algn="ctr"/>
            <a:r>
              <a:rPr lang="en-GB" sz="2400" dirty="0">
                <a:latin typeface="+mn-lt"/>
              </a:rPr>
              <a:t>5 + 11 + 17 + 23 + …</a:t>
            </a:r>
          </a:p>
        </p:txBody>
      </p:sp>
      <p:sp>
        <p:nvSpPr>
          <p:cNvPr id="837635" name="Rectangle 3"/>
          <p:cNvSpPr>
            <a:spLocks noGrp="1" noChangeArrowheads="1"/>
          </p:cNvSpPr>
          <p:nvPr>
            <p:ph type="title" idx="4294967295"/>
          </p:nvPr>
        </p:nvSpPr>
        <p:spPr>
          <a:xfrm>
            <a:off x="0" y="125413"/>
            <a:ext cx="5664200" cy="549275"/>
          </a:xfrm>
        </p:spPr>
        <p:txBody>
          <a:bodyPr>
            <a:normAutofit fontScale="90000"/>
          </a:bodyPr>
          <a:lstStyle/>
          <a:p>
            <a:r>
              <a:rPr lang="en-GB" sz="2800" dirty="0"/>
              <a:t>The sum of an arithmetic series</a:t>
            </a:r>
          </a:p>
        </p:txBody>
      </p:sp>
      <p:sp>
        <p:nvSpPr>
          <p:cNvPr id="837636" name="Text Box 4"/>
          <p:cNvSpPr txBox="1">
            <a:spLocks noChangeArrowheads="1"/>
          </p:cNvSpPr>
          <p:nvPr/>
        </p:nvSpPr>
        <p:spPr bwMode="auto">
          <a:xfrm>
            <a:off x="303213" y="2440136"/>
            <a:ext cx="6362639" cy="461665"/>
          </a:xfrm>
          <a:prstGeom prst="rect">
            <a:avLst/>
          </a:prstGeom>
          <a:noFill/>
          <a:ln w="9525">
            <a:noFill/>
            <a:miter lim="800000"/>
            <a:headEnd/>
            <a:tailEnd/>
          </a:ln>
          <a:effectLst/>
        </p:spPr>
        <p:txBody>
          <a:bodyPr wrap="none">
            <a:spAutoFit/>
          </a:bodyPr>
          <a:lstStyle/>
          <a:p>
            <a:r>
              <a:rPr lang="en-US" sz="2400" dirty="0">
                <a:latin typeface="+mn-lt"/>
              </a:rPr>
              <a:t>We don’t know the last term so we can use:</a:t>
            </a:r>
          </a:p>
        </p:txBody>
      </p:sp>
      <p:sp>
        <p:nvSpPr>
          <p:cNvPr id="837638" name="Text Box 6"/>
          <p:cNvSpPr txBox="1">
            <a:spLocks noChangeArrowheads="1"/>
          </p:cNvSpPr>
          <p:nvPr/>
        </p:nvSpPr>
        <p:spPr bwMode="auto">
          <a:xfrm>
            <a:off x="303213" y="3914924"/>
            <a:ext cx="3940502" cy="461665"/>
          </a:xfrm>
          <a:prstGeom prst="rect">
            <a:avLst/>
          </a:prstGeom>
          <a:noFill/>
          <a:ln w="9525">
            <a:noFill/>
            <a:miter lim="800000"/>
            <a:headEnd/>
            <a:tailEnd/>
          </a:ln>
          <a:effectLst/>
        </p:spPr>
        <p:txBody>
          <a:bodyPr wrap="none">
            <a:spAutoFit/>
          </a:bodyPr>
          <a:lstStyle/>
          <a:p>
            <a:r>
              <a:rPr lang="en-US" sz="2400" dirty="0">
                <a:latin typeface="+mn-lt"/>
              </a:rPr>
              <a:t>with </a:t>
            </a:r>
            <a:r>
              <a:rPr lang="en-GB" sz="2400" i="1" dirty="0">
                <a:latin typeface="Times New Roman" pitchFamily="18" charset="0"/>
              </a:rPr>
              <a:t>u</a:t>
            </a:r>
            <a:r>
              <a:rPr lang="en-GB" sz="2400" i="1" baseline="-25000" dirty="0">
                <a:latin typeface="Times New Roman" pitchFamily="18" charset="0"/>
              </a:rPr>
              <a:t>1</a:t>
            </a:r>
            <a:r>
              <a:rPr lang="en-US" sz="2400" dirty="0"/>
              <a:t> = 5, </a:t>
            </a:r>
            <a:r>
              <a:rPr lang="en-US" sz="2400" i="1" dirty="0">
                <a:latin typeface="Times New Roman" pitchFamily="18" charset="0"/>
              </a:rPr>
              <a:t>d</a:t>
            </a:r>
            <a:r>
              <a:rPr lang="en-US" sz="2400" dirty="0"/>
              <a:t> = 6 </a:t>
            </a:r>
            <a:r>
              <a:rPr lang="en-US" sz="2400" dirty="0">
                <a:latin typeface="+mn-lt"/>
              </a:rPr>
              <a:t>and</a:t>
            </a:r>
            <a:r>
              <a:rPr lang="en-US" sz="2400" dirty="0"/>
              <a:t> </a:t>
            </a:r>
            <a:r>
              <a:rPr lang="en-US" sz="2400" i="1" dirty="0">
                <a:latin typeface="Times New Roman" pitchFamily="18" charset="0"/>
              </a:rPr>
              <a:t>n</a:t>
            </a:r>
            <a:r>
              <a:rPr lang="en-US" sz="2400" dirty="0"/>
              <a:t> = 20.</a:t>
            </a:r>
          </a:p>
        </p:txBody>
      </p:sp>
      <p:graphicFrame>
        <p:nvGraphicFramePr>
          <p:cNvPr id="837639" name="Object 7"/>
          <p:cNvGraphicFramePr>
            <a:graphicFrameLocks noChangeAspect="1"/>
          </p:cNvGraphicFramePr>
          <p:nvPr>
            <p:extLst>
              <p:ext uri="{D42A27DB-BD31-4B8C-83A1-F6EECF244321}">
                <p14:modId xmlns:p14="http://schemas.microsoft.com/office/powerpoint/2010/main" val="2036374801"/>
              </p:ext>
            </p:extLst>
          </p:nvPr>
        </p:nvGraphicFramePr>
        <p:xfrm>
          <a:off x="3155950" y="4519761"/>
          <a:ext cx="2971800" cy="723900"/>
        </p:xfrm>
        <a:graphic>
          <a:graphicData uri="http://schemas.openxmlformats.org/presentationml/2006/ole">
            <mc:AlternateContent xmlns:mc="http://schemas.openxmlformats.org/markup-compatibility/2006">
              <mc:Choice xmlns:v="urn:schemas-microsoft-com:vml" Requires="v">
                <p:oleObj name="Equation" r:id="rId3" imgW="2971800" imgH="723900" progId="">
                  <p:embed/>
                </p:oleObj>
              </mc:Choice>
              <mc:Fallback>
                <p:oleObj name="Equation" r:id="rId3" imgW="2971800" imgH="723900" progId="">
                  <p:embed/>
                  <p:pic>
                    <p:nvPicPr>
                      <p:cNvPr id="0"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5950" y="4519761"/>
                        <a:ext cx="29718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7640" name="Text Box 8"/>
          <p:cNvSpPr txBox="1">
            <a:spLocks noChangeArrowheads="1"/>
          </p:cNvSpPr>
          <p:nvPr/>
        </p:nvSpPr>
        <p:spPr bwMode="auto">
          <a:xfrm>
            <a:off x="3074988" y="5391299"/>
            <a:ext cx="2515432" cy="461665"/>
          </a:xfrm>
          <a:prstGeom prst="rect">
            <a:avLst/>
          </a:prstGeom>
          <a:noFill/>
          <a:ln w="9525">
            <a:noFill/>
            <a:miter lim="800000"/>
            <a:headEnd/>
            <a:tailEnd/>
          </a:ln>
          <a:effectLst/>
        </p:spPr>
        <p:txBody>
          <a:bodyPr wrap="none">
            <a:spAutoFit/>
          </a:bodyPr>
          <a:lstStyle/>
          <a:p>
            <a:r>
              <a:rPr lang="en-US" sz="2400" i="1" dirty="0">
                <a:latin typeface="Times New Roman" pitchFamily="18" charset="0"/>
              </a:rPr>
              <a:t>S</a:t>
            </a:r>
            <a:r>
              <a:rPr lang="en-US" sz="2400" baseline="-25000" dirty="0"/>
              <a:t>20</a:t>
            </a:r>
            <a:r>
              <a:rPr lang="en-US" sz="2400" dirty="0"/>
              <a:t> = </a:t>
            </a:r>
            <a:r>
              <a:rPr lang="en-US" dirty="0">
                <a:latin typeface="+mn-lt"/>
              </a:rPr>
              <a:t>10</a:t>
            </a:r>
            <a:r>
              <a:rPr lang="en-US" sz="2400" dirty="0"/>
              <a:t>(</a:t>
            </a:r>
            <a:r>
              <a:rPr lang="en-US" sz="2400" dirty="0">
                <a:latin typeface="+mn-lt"/>
              </a:rPr>
              <a:t>10</a:t>
            </a:r>
            <a:r>
              <a:rPr lang="en-US" sz="2400" dirty="0"/>
              <a:t> + </a:t>
            </a:r>
            <a:r>
              <a:rPr lang="en-US" dirty="0">
                <a:latin typeface="+mn-lt"/>
              </a:rPr>
              <a:t>114</a:t>
            </a:r>
            <a:r>
              <a:rPr lang="en-US" sz="2400" dirty="0"/>
              <a:t>)</a:t>
            </a:r>
          </a:p>
        </p:txBody>
      </p:sp>
      <p:sp>
        <p:nvSpPr>
          <p:cNvPr id="837641" name="Text Box 9"/>
          <p:cNvSpPr txBox="1">
            <a:spLocks noChangeArrowheads="1"/>
          </p:cNvSpPr>
          <p:nvPr/>
        </p:nvSpPr>
        <p:spPr bwMode="auto">
          <a:xfrm>
            <a:off x="3541713" y="5996136"/>
            <a:ext cx="1125537" cy="457200"/>
          </a:xfrm>
          <a:prstGeom prst="rect">
            <a:avLst/>
          </a:prstGeom>
          <a:noFill/>
          <a:ln w="9525">
            <a:noFill/>
            <a:miter lim="800000"/>
            <a:headEnd/>
            <a:tailEnd/>
          </a:ln>
          <a:effectLst/>
        </p:spPr>
        <p:txBody>
          <a:bodyPr wrap="none">
            <a:spAutoFit/>
          </a:bodyPr>
          <a:lstStyle/>
          <a:p>
            <a:r>
              <a:rPr lang="en-US" sz="2400" dirty="0"/>
              <a:t>= </a:t>
            </a:r>
            <a:r>
              <a:rPr lang="en-US" sz="2400" dirty="0">
                <a:solidFill>
                  <a:srgbClr val="FF6600"/>
                </a:solidFill>
                <a:latin typeface="+mn-lt"/>
              </a:rPr>
              <a:t>1240</a:t>
            </a:r>
          </a:p>
        </p:txBody>
      </p:sp>
      <p:sp>
        <p:nvSpPr>
          <p:cNvPr id="10" name="Text Box 59"/>
          <p:cNvSpPr txBox="1">
            <a:spLocks noChangeArrowheads="1"/>
          </p:cNvSpPr>
          <p:nvPr/>
        </p:nvSpPr>
        <p:spPr bwMode="auto">
          <a:xfrm>
            <a:off x="5895417" y="134184"/>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1" name="TextBox 10"/>
              <p:cNvSpPr txBox="1"/>
              <p:nvPr/>
            </p:nvSpPr>
            <p:spPr>
              <a:xfrm>
                <a:off x="6524673" y="95608"/>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6524673" y="95608"/>
                <a:ext cx="1335109" cy="525080"/>
              </a:xfrm>
              <a:prstGeom prst="rect">
                <a:avLst/>
              </a:prstGeom>
              <a:blipFill rotWithShape="0">
                <a:blip r:embed="rId6" cstate="print"/>
                <a:stretch>
                  <a:fillRect/>
                </a:stretch>
              </a:blipFill>
            </p:spPr>
            <p:txBody>
              <a:bodyPr/>
              <a:lstStyle/>
              <a:p>
                <a:r>
                  <a:rPr lang="en-GB">
                    <a:noFill/>
                  </a:rPr>
                  <a:t> </a:t>
                </a:r>
              </a:p>
            </p:txBody>
          </p:sp>
        </mc:Fallback>
      </mc:AlternateContent>
      <p:sp>
        <p:nvSpPr>
          <p:cNvPr id="12" name="Text Box 59"/>
          <p:cNvSpPr txBox="1">
            <a:spLocks noChangeArrowheads="1"/>
          </p:cNvSpPr>
          <p:nvPr/>
        </p:nvSpPr>
        <p:spPr bwMode="auto">
          <a:xfrm>
            <a:off x="5895417" y="713982"/>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3" name="TextBox 12"/>
              <p:cNvSpPr txBox="1"/>
              <p:nvPr/>
            </p:nvSpPr>
            <p:spPr>
              <a:xfrm>
                <a:off x="6524673" y="675406"/>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6524673" y="675406"/>
                <a:ext cx="2165593" cy="525080"/>
              </a:xfrm>
              <a:prstGeom prst="rect">
                <a:avLst/>
              </a:prstGeom>
              <a:blipFill rotWithShape="0">
                <a:blip r:embed="rId7" cstate="print"/>
                <a:stretch>
                  <a:fillRect/>
                </a:stretch>
              </a:blipFill>
            </p:spPr>
            <p:txBody>
              <a:bodyPr/>
              <a:lstStyle/>
              <a:p>
                <a:r>
                  <a:rPr lang="en-GB">
                    <a:noFill/>
                  </a:rPr>
                  <a:t> </a:t>
                </a:r>
              </a:p>
            </p:txBody>
          </p:sp>
        </mc:Fallback>
      </mc:AlternateContent>
      <p:sp>
        <p:nvSpPr>
          <p:cNvPr id="14" name="Text Box 59"/>
          <p:cNvSpPr txBox="1">
            <a:spLocks noChangeArrowheads="1"/>
          </p:cNvSpPr>
          <p:nvPr/>
        </p:nvSpPr>
        <p:spPr bwMode="auto">
          <a:xfrm>
            <a:off x="2926501" y="3160508"/>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5" name="TextBox 14"/>
              <p:cNvSpPr txBox="1"/>
              <p:nvPr/>
            </p:nvSpPr>
            <p:spPr>
              <a:xfrm>
                <a:off x="3555757" y="3121932"/>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3555757" y="3121932"/>
                <a:ext cx="2165593" cy="525080"/>
              </a:xfrm>
              <a:prstGeom prst="rect">
                <a:avLst/>
              </a:prstGeom>
              <a:blipFill rotWithShape="0">
                <a:blip r:embed="rId8" cstate="print"/>
                <a:stretch>
                  <a:fillRect/>
                </a:stretch>
              </a:blipFill>
            </p:spPr>
            <p:txBody>
              <a:bodyPr/>
              <a:lstStyle/>
              <a:p>
                <a:r>
                  <a:rPr lang="en-GB">
                    <a:noFill/>
                  </a:rPr>
                  <a:t> </a:t>
                </a:r>
              </a:p>
            </p:txBody>
          </p:sp>
        </mc:Fallback>
      </mc:AlternateContent>
      <p:sp>
        <p:nvSpPr>
          <p:cNvPr id="2" name="Rectangle 1">
            <a:hlinkClick r:id="rId9"/>
            <a:extLst>
              <a:ext uri="{FF2B5EF4-FFF2-40B4-BE49-F238E27FC236}">
                <a16:creationId xmlns:a16="http://schemas.microsoft.com/office/drawing/2014/main" id="{C1E8264A-4DFE-498A-A2D2-23F49A96F757}"/>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9"/>
            <a:extLst>
              <a:ext uri="{FF2B5EF4-FFF2-40B4-BE49-F238E27FC236}">
                <a16:creationId xmlns:a16="http://schemas.microsoft.com/office/drawing/2014/main" id="{CEDAC8AD-2E0E-4899-B74B-CC3B5C90F84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76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376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3763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376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37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636" grpId="0"/>
      <p:bldP spid="837638" grpId="0"/>
      <p:bldP spid="837640" grpId="0"/>
      <p:bldP spid="837641" grpId="0"/>
      <p:bldP spid="14" grpId="0"/>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Text Box 2"/>
          <p:cNvSpPr txBox="1">
            <a:spLocks noChangeArrowheads="1"/>
          </p:cNvSpPr>
          <p:nvPr/>
        </p:nvSpPr>
        <p:spPr bwMode="auto">
          <a:xfrm>
            <a:off x="251520" y="1373812"/>
            <a:ext cx="8712968" cy="461665"/>
          </a:xfrm>
          <a:prstGeom prst="rect">
            <a:avLst/>
          </a:prstGeom>
          <a:solidFill>
            <a:srgbClr val="FFFFCC"/>
          </a:solidFill>
          <a:ln w="28575">
            <a:solidFill>
              <a:schemeClr val="tx1"/>
            </a:solidFill>
            <a:miter lim="800000"/>
            <a:headEnd/>
            <a:tailEnd/>
          </a:ln>
          <a:effectLst/>
        </p:spPr>
        <p:txBody>
          <a:bodyPr wrap="square">
            <a:spAutoFit/>
          </a:bodyPr>
          <a:lstStyle/>
          <a:p>
            <a:pPr algn="ctr"/>
            <a:r>
              <a:rPr lang="en-GB" sz="2400" dirty="0">
                <a:latin typeface="+mn-lt"/>
              </a:rPr>
              <a:t>Find the sum of -2 + 7 + 16 + …… + 178</a:t>
            </a:r>
          </a:p>
        </p:txBody>
      </p:sp>
      <p:sp>
        <p:nvSpPr>
          <p:cNvPr id="837635" name="Rectangle 3"/>
          <p:cNvSpPr>
            <a:spLocks noGrp="1" noChangeArrowheads="1"/>
          </p:cNvSpPr>
          <p:nvPr>
            <p:ph type="title" idx="4294967295"/>
          </p:nvPr>
        </p:nvSpPr>
        <p:spPr>
          <a:xfrm>
            <a:off x="0" y="268288"/>
            <a:ext cx="5570538" cy="549275"/>
          </a:xfrm>
        </p:spPr>
        <p:txBody>
          <a:bodyPr>
            <a:normAutofit fontScale="90000"/>
          </a:bodyPr>
          <a:lstStyle/>
          <a:p>
            <a:r>
              <a:rPr lang="en-GB" sz="2800" dirty="0"/>
              <a:t>The sum of an arithmetic series</a:t>
            </a:r>
          </a:p>
        </p:txBody>
      </p:sp>
      <p:sp>
        <p:nvSpPr>
          <p:cNvPr id="837636" name="Text Box 4"/>
          <p:cNvSpPr txBox="1">
            <a:spLocks noChangeArrowheads="1"/>
          </p:cNvSpPr>
          <p:nvPr/>
        </p:nvSpPr>
        <p:spPr bwMode="auto">
          <a:xfrm>
            <a:off x="303213" y="2488237"/>
            <a:ext cx="3469219" cy="461665"/>
          </a:xfrm>
          <a:prstGeom prst="rect">
            <a:avLst/>
          </a:prstGeom>
          <a:noFill/>
          <a:ln w="9525">
            <a:noFill/>
            <a:miter lim="800000"/>
            <a:headEnd/>
            <a:tailEnd/>
          </a:ln>
          <a:effectLst/>
        </p:spPr>
        <p:txBody>
          <a:bodyPr wrap="none">
            <a:spAutoFit/>
          </a:bodyPr>
          <a:lstStyle/>
          <a:p>
            <a:r>
              <a:rPr lang="en-US" sz="2400" dirty="0">
                <a:latin typeface="+mn-lt"/>
              </a:rPr>
              <a:t>First we need to find </a:t>
            </a:r>
            <a:r>
              <a:rPr lang="en-US" sz="2400" i="1" dirty="0">
                <a:latin typeface="Times New Roman" panose="02020603050405020304" pitchFamily="18" charset="0"/>
                <a:cs typeface="Times New Roman" panose="02020603050405020304" pitchFamily="18" charset="0"/>
              </a:rPr>
              <a:t>n</a:t>
            </a:r>
          </a:p>
        </p:txBody>
      </p:sp>
      <p:sp>
        <p:nvSpPr>
          <p:cNvPr id="837638" name="Text Box 6"/>
          <p:cNvSpPr txBox="1">
            <a:spLocks noChangeArrowheads="1"/>
          </p:cNvSpPr>
          <p:nvPr/>
        </p:nvSpPr>
        <p:spPr bwMode="auto">
          <a:xfrm>
            <a:off x="827584" y="1931024"/>
            <a:ext cx="7779694" cy="461665"/>
          </a:xfrm>
          <a:prstGeom prst="rect">
            <a:avLst/>
          </a:prstGeom>
          <a:noFill/>
          <a:ln w="9525">
            <a:noFill/>
            <a:miter lim="800000"/>
            <a:headEnd/>
            <a:tailEnd/>
          </a:ln>
          <a:effectLst/>
        </p:spPr>
        <p:txBody>
          <a:bodyPr wrap="none">
            <a:spAutoFit/>
          </a:bodyPr>
          <a:lstStyle/>
          <a:p>
            <a:r>
              <a:rPr lang="en-US" sz="2400" dirty="0">
                <a:latin typeface="+mn-lt"/>
              </a:rPr>
              <a:t>The series is arithmetic with </a:t>
            </a:r>
            <a:r>
              <a:rPr lang="en-GB" sz="2400" i="1" dirty="0">
                <a:latin typeface="Times New Roman" pitchFamily="18" charset="0"/>
              </a:rPr>
              <a:t>u</a:t>
            </a:r>
            <a:r>
              <a:rPr lang="en-GB" sz="2400" i="1" baseline="-25000" dirty="0">
                <a:latin typeface="Times New Roman" pitchFamily="18" charset="0"/>
              </a:rPr>
              <a:t>1</a:t>
            </a:r>
            <a:r>
              <a:rPr lang="en-US" sz="2400" dirty="0"/>
              <a:t> = -2, </a:t>
            </a:r>
            <a:r>
              <a:rPr lang="en-US" sz="2400" i="1" dirty="0">
                <a:latin typeface="Times New Roman" pitchFamily="18" charset="0"/>
              </a:rPr>
              <a:t>d</a:t>
            </a:r>
            <a:r>
              <a:rPr lang="en-US" sz="2400" dirty="0"/>
              <a:t> = 9 </a:t>
            </a:r>
            <a:r>
              <a:rPr lang="en-US" sz="2400" dirty="0">
                <a:latin typeface="+mn-lt"/>
              </a:rPr>
              <a:t>and</a:t>
            </a:r>
            <a:r>
              <a:rPr lang="en-US" sz="2400" dirty="0"/>
              <a:t> </a:t>
            </a:r>
            <a:r>
              <a:rPr lang="en-US" sz="2400" i="1" dirty="0">
                <a:latin typeface="Times New Roman" panose="02020603050405020304" pitchFamily="18" charset="0"/>
                <a:cs typeface="Times New Roman" panose="02020603050405020304" pitchFamily="18" charset="0"/>
              </a:rPr>
              <a:t>u</a:t>
            </a:r>
            <a:r>
              <a:rPr lang="en-US" sz="2400" i="1" baseline="-25000" dirty="0">
                <a:latin typeface="Times New Roman" pitchFamily="18" charset="0"/>
              </a:rPr>
              <a:t>n</a:t>
            </a:r>
            <a:r>
              <a:rPr lang="en-US" sz="2400" dirty="0"/>
              <a:t> = 178.</a:t>
            </a:r>
          </a:p>
        </p:txBody>
      </p:sp>
      <p:sp>
        <p:nvSpPr>
          <p:cNvPr id="837640" name="Text Box 8"/>
          <p:cNvSpPr txBox="1">
            <a:spLocks noChangeArrowheads="1"/>
          </p:cNvSpPr>
          <p:nvPr/>
        </p:nvSpPr>
        <p:spPr bwMode="auto">
          <a:xfrm>
            <a:off x="5880153" y="4929373"/>
            <a:ext cx="2315057" cy="461665"/>
          </a:xfrm>
          <a:prstGeom prst="rect">
            <a:avLst/>
          </a:prstGeom>
          <a:noFill/>
          <a:ln w="9525">
            <a:noFill/>
            <a:miter lim="800000"/>
            <a:headEnd/>
            <a:tailEnd/>
          </a:ln>
          <a:effectLst/>
        </p:spPr>
        <p:txBody>
          <a:bodyPr wrap="none">
            <a:spAutoFit/>
          </a:bodyPr>
          <a:lstStyle/>
          <a:p>
            <a:r>
              <a:rPr lang="en-US" sz="2400" i="1" dirty="0">
                <a:solidFill>
                  <a:srgbClr val="0000FF"/>
                </a:solidFill>
                <a:latin typeface="Times New Roman" pitchFamily="18" charset="0"/>
              </a:rPr>
              <a:t>S</a:t>
            </a:r>
            <a:r>
              <a:rPr lang="en-US" sz="2400" baseline="-25000" dirty="0">
                <a:solidFill>
                  <a:srgbClr val="0000FF"/>
                </a:solidFill>
              </a:rPr>
              <a:t>21</a:t>
            </a:r>
            <a:r>
              <a:rPr lang="en-US" sz="2400" dirty="0">
                <a:solidFill>
                  <a:srgbClr val="0000FF"/>
                </a:solidFill>
              </a:rPr>
              <a:t> = 10.5 (176)</a:t>
            </a:r>
          </a:p>
        </p:txBody>
      </p:sp>
      <p:sp>
        <p:nvSpPr>
          <p:cNvPr id="837641" name="Text Box 9"/>
          <p:cNvSpPr txBox="1">
            <a:spLocks noChangeArrowheads="1"/>
          </p:cNvSpPr>
          <p:nvPr/>
        </p:nvSpPr>
        <p:spPr bwMode="auto">
          <a:xfrm>
            <a:off x="6389344" y="5614906"/>
            <a:ext cx="1133644" cy="461665"/>
          </a:xfrm>
          <a:prstGeom prst="rect">
            <a:avLst/>
          </a:prstGeom>
          <a:noFill/>
          <a:ln w="9525">
            <a:noFill/>
            <a:miter lim="800000"/>
            <a:headEnd/>
            <a:tailEnd/>
          </a:ln>
          <a:effectLst/>
        </p:spPr>
        <p:txBody>
          <a:bodyPr wrap="none">
            <a:spAutoFit/>
          </a:bodyPr>
          <a:lstStyle/>
          <a:p>
            <a:r>
              <a:rPr lang="en-US" sz="2400" dirty="0"/>
              <a:t>= </a:t>
            </a:r>
            <a:r>
              <a:rPr lang="en-US" sz="2400" dirty="0">
                <a:solidFill>
                  <a:srgbClr val="FF6600"/>
                </a:solidFill>
              </a:rPr>
              <a:t>1848</a:t>
            </a:r>
          </a:p>
        </p:txBody>
      </p:sp>
      <p:sp>
        <p:nvSpPr>
          <p:cNvPr id="10" name="Rectangle 9"/>
          <p:cNvSpPr/>
          <p:nvPr/>
        </p:nvSpPr>
        <p:spPr>
          <a:xfrm>
            <a:off x="310109" y="3673741"/>
            <a:ext cx="2448106" cy="461665"/>
          </a:xfrm>
          <a:prstGeom prst="rect">
            <a:avLst/>
          </a:prstGeom>
        </p:spPr>
        <p:txBody>
          <a:bodyPr wrap="none">
            <a:spAutoFit/>
          </a:bodyPr>
          <a:lstStyle/>
          <a:p>
            <a:r>
              <a:rPr lang="en-GB" sz="2400" i="1" dirty="0">
                <a:latin typeface="Times New Roman" pitchFamily="18" charset="0"/>
              </a:rPr>
              <a:t>u</a:t>
            </a:r>
            <a:r>
              <a:rPr lang="en-GB" sz="2400" i="1" baseline="-25000" dirty="0">
                <a:latin typeface="Times New Roman" pitchFamily="18" charset="0"/>
              </a:rPr>
              <a:t>n</a:t>
            </a:r>
            <a:r>
              <a:rPr lang="en-GB" sz="2400" dirty="0"/>
              <a:t> = </a:t>
            </a:r>
            <a:r>
              <a:rPr lang="en-GB" sz="2400" i="1" dirty="0">
                <a:latin typeface="Times New Roman" pitchFamily="18" charset="0"/>
              </a:rPr>
              <a:t>u</a:t>
            </a:r>
            <a:r>
              <a:rPr lang="en-GB" sz="2400" i="1" baseline="-25000" dirty="0">
                <a:latin typeface="Times New Roman" pitchFamily="18" charset="0"/>
              </a:rPr>
              <a:t>1</a:t>
            </a:r>
            <a:r>
              <a:rPr lang="en-GB" sz="2400" dirty="0"/>
              <a:t> + (</a:t>
            </a:r>
            <a:r>
              <a:rPr lang="en-GB" sz="2400" i="1" dirty="0">
                <a:latin typeface="Times New Roman" pitchFamily="18" charset="0"/>
              </a:rPr>
              <a:t>n</a:t>
            </a:r>
            <a:r>
              <a:rPr lang="en-GB" sz="2400" dirty="0"/>
              <a:t> – 1)</a:t>
            </a:r>
            <a:r>
              <a:rPr lang="en-GB" sz="2400" i="1" dirty="0">
                <a:latin typeface="Times New Roman" pitchFamily="18" charset="0"/>
              </a:rPr>
              <a:t>d</a:t>
            </a:r>
            <a:r>
              <a:rPr lang="en-US" sz="2400" dirty="0"/>
              <a:t> </a:t>
            </a:r>
            <a:endParaRPr lang="en-GB" sz="2400" dirty="0"/>
          </a:p>
        </p:txBody>
      </p:sp>
      <p:sp>
        <p:nvSpPr>
          <p:cNvPr id="11" name="Rectangle 10"/>
          <p:cNvSpPr/>
          <p:nvPr/>
        </p:nvSpPr>
        <p:spPr>
          <a:xfrm>
            <a:off x="303213" y="3063544"/>
            <a:ext cx="1385316" cy="461665"/>
          </a:xfrm>
          <a:prstGeom prst="rect">
            <a:avLst/>
          </a:prstGeom>
        </p:spPr>
        <p:txBody>
          <a:bodyPr wrap="none">
            <a:spAutoFit/>
          </a:bodyPr>
          <a:lstStyle/>
          <a:p>
            <a:r>
              <a:rPr lang="en-GB" sz="2400" i="1" dirty="0">
                <a:latin typeface="Times New Roman" pitchFamily="18" charset="0"/>
              </a:rPr>
              <a:t>u</a:t>
            </a:r>
            <a:r>
              <a:rPr lang="en-GB" sz="2400" i="1" baseline="-25000" dirty="0">
                <a:latin typeface="Times New Roman" pitchFamily="18" charset="0"/>
              </a:rPr>
              <a:t>n</a:t>
            </a:r>
            <a:r>
              <a:rPr lang="en-GB" sz="2400" dirty="0"/>
              <a:t> = 178</a:t>
            </a:r>
            <a:r>
              <a:rPr lang="en-US" sz="2400" dirty="0"/>
              <a:t> </a:t>
            </a:r>
            <a:endParaRPr lang="en-GB" sz="2400" dirty="0"/>
          </a:p>
        </p:txBody>
      </p:sp>
      <p:sp>
        <p:nvSpPr>
          <p:cNvPr id="12" name="Rectangle 11"/>
          <p:cNvSpPr/>
          <p:nvPr/>
        </p:nvSpPr>
        <p:spPr>
          <a:xfrm>
            <a:off x="107504" y="4309086"/>
            <a:ext cx="2797561" cy="461665"/>
          </a:xfrm>
          <a:prstGeom prst="rect">
            <a:avLst/>
          </a:prstGeom>
        </p:spPr>
        <p:txBody>
          <a:bodyPr wrap="none">
            <a:spAutoFit/>
          </a:bodyPr>
          <a:lstStyle/>
          <a:p>
            <a:r>
              <a:rPr lang="en-GB" sz="2400" dirty="0"/>
              <a:t>178 = -2 + 9(</a:t>
            </a:r>
            <a:r>
              <a:rPr lang="en-GB" sz="2400" i="1" dirty="0">
                <a:latin typeface="Times New Roman" pitchFamily="18" charset="0"/>
              </a:rPr>
              <a:t>n</a:t>
            </a:r>
            <a:r>
              <a:rPr lang="en-GB" sz="2400" dirty="0"/>
              <a:t> – 1)</a:t>
            </a:r>
            <a:r>
              <a:rPr lang="en-US" sz="2400" dirty="0"/>
              <a:t> </a:t>
            </a:r>
            <a:endParaRPr lang="en-GB" sz="2400" dirty="0"/>
          </a:p>
        </p:txBody>
      </p:sp>
      <p:sp>
        <p:nvSpPr>
          <p:cNvPr id="13" name="Rectangle 12"/>
          <p:cNvSpPr/>
          <p:nvPr/>
        </p:nvSpPr>
        <p:spPr>
          <a:xfrm>
            <a:off x="107504" y="4841498"/>
            <a:ext cx="2151551" cy="461665"/>
          </a:xfrm>
          <a:prstGeom prst="rect">
            <a:avLst/>
          </a:prstGeom>
        </p:spPr>
        <p:txBody>
          <a:bodyPr wrap="none">
            <a:spAutoFit/>
          </a:bodyPr>
          <a:lstStyle/>
          <a:p>
            <a:r>
              <a:rPr lang="en-GB" sz="2400" dirty="0"/>
              <a:t>180 = 9(</a:t>
            </a:r>
            <a:r>
              <a:rPr lang="en-GB" sz="2400" i="1" dirty="0">
                <a:latin typeface="Times New Roman" pitchFamily="18" charset="0"/>
              </a:rPr>
              <a:t>n</a:t>
            </a:r>
            <a:r>
              <a:rPr lang="en-GB" sz="2400" dirty="0"/>
              <a:t> – 1)</a:t>
            </a:r>
            <a:r>
              <a:rPr lang="en-US" sz="2400" dirty="0"/>
              <a:t> </a:t>
            </a:r>
            <a:endParaRPr lang="en-GB" sz="2400" dirty="0"/>
          </a:p>
        </p:txBody>
      </p:sp>
      <p:sp>
        <p:nvSpPr>
          <p:cNvPr id="14" name="Rectangle 13"/>
          <p:cNvSpPr/>
          <p:nvPr/>
        </p:nvSpPr>
        <p:spPr>
          <a:xfrm>
            <a:off x="254051" y="5373910"/>
            <a:ext cx="1601721" cy="461665"/>
          </a:xfrm>
          <a:prstGeom prst="rect">
            <a:avLst/>
          </a:prstGeom>
        </p:spPr>
        <p:txBody>
          <a:bodyPr wrap="none">
            <a:spAutoFit/>
          </a:bodyPr>
          <a:lstStyle/>
          <a:p>
            <a:r>
              <a:rPr lang="en-GB" sz="2400" dirty="0"/>
              <a:t>20 = </a:t>
            </a:r>
            <a:r>
              <a:rPr lang="en-GB" sz="2400" i="1" dirty="0">
                <a:latin typeface="Times New Roman" pitchFamily="18" charset="0"/>
              </a:rPr>
              <a:t>n</a:t>
            </a:r>
            <a:r>
              <a:rPr lang="en-GB" sz="2400" dirty="0"/>
              <a:t> – 1</a:t>
            </a:r>
            <a:r>
              <a:rPr lang="en-US" sz="2400" dirty="0"/>
              <a:t> </a:t>
            </a:r>
            <a:endParaRPr lang="en-GB" sz="2400" dirty="0"/>
          </a:p>
        </p:txBody>
      </p:sp>
      <p:sp>
        <p:nvSpPr>
          <p:cNvPr id="15" name="Rectangle 14"/>
          <p:cNvSpPr/>
          <p:nvPr/>
        </p:nvSpPr>
        <p:spPr>
          <a:xfrm>
            <a:off x="448285" y="5919663"/>
            <a:ext cx="1095172" cy="461665"/>
          </a:xfrm>
          <a:prstGeom prst="rect">
            <a:avLst/>
          </a:prstGeom>
        </p:spPr>
        <p:txBody>
          <a:bodyPr wrap="none">
            <a:spAutoFit/>
          </a:bodyPr>
          <a:lstStyle/>
          <a:p>
            <a:r>
              <a:rPr lang="en-GB" sz="2400" i="1" dirty="0">
                <a:latin typeface="Times New Roman" pitchFamily="18" charset="0"/>
              </a:rPr>
              <a:t>n</a:t>
            </a:r>
            <a:r>
              <a:rPr lang="en-GB" sz="2400" dirty="0"/>
              <a:t> = 21</a:t>
            </a:r>
            <a:r>
              <a:rPr lang="en-US" sz="2400" dirty="0"/>
              <a:t> </a:t>
            </a:r>
            <a:endParaRPr lang="en-GB" sz="2400" dirty="0"/>
          </a:p>
        </p:txBody>
      </p:sp>
      <p:sp>
        <p:nvSpPr>
          <p:cNvPr id="16" name="Text Box 59"/>
          <p:cNvSpPr txBox="1">
            <a:spLocks noChangeArrowheads="1"/>
          </p:cNvSpPr>
          <p:nvPr/>
        </p:nvSpPr>
        <p:spPr bwMode="auto">
          <a:xfrm>
            <a:off x="5880153" y="3301245"/>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7" name="TextBox 16"/>
              <p:cNvSpPr txBox="1"/>
              <p:nvPr/>
            </p:nvSpPr>
            <p:spPr>
              <a:xfrm>
                <a:off x="6509409" y="3262669"/>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6509409" y="3262669"/>
                <a:ext cx="1335109" cy="525080"/>
              </a:xfrm>
              <a:prstGeom prst="rect">
                <a:avLst/>
              </a:prstGeom>
              <a:blipFill rotWithShape="0">
                <a:blip r:embed="rId3" cstate="print"/>
                <a:stretch>
                  <a:fillRect/>
                </a:stretch>
              </a:blipFill>
            </p:spPr>
            <p:txBody>
              <a:bodyPr/>
              <a:lstStyle/>
              <a:p>
                <a:r>
                  <a:rPr lang="en-GB">
                    <a:noFill/>
                  </a:rPr>
                  <a:t> </a:t>
                </a:r>
              </a:p>
            </p:txBody>
          </p:sp>
        </mc:Fallback>
      </mc:AlternateContent>
      <p:sp>
        <p:nvSpPr>
          <p:cNvPr id="18" name="Text Box 4"/>
          <p:cNvSpPr txBox="1">
            <a:spLocks noChangeArrowheads="1"/>
          </p:cNvSpPr>
          <p:nvPr/>
        </p:nvSpPr>
        <p:spPr bwMode="auto">
          <a:xfrm>
            <a:off x="4774799" y="2490224"/>
            <a:ext cx="1614545" cy="461665"/>
          </a:xfrm>
          <a:prstGeom prst="rect">
            <a:avLst/>
          </a:prstGeom>
          <a:noFill/>
          <a:ln w="9525">
            <a:noFill/>
            <a:miter lim="800000"/>
            <a:headEnd/>
            <a:tailEnd/>
          </a:ln>
          <a:effectLst/>
        </p:spPr>
        <p:txBody>
          <a:bodyPr wrap="none">
            <a:spAutoFit/>
          </a:bodyPr>
          <a:lstStyle/>
          <a:p>
            <a:r>
              <a:rPr lang="en-US" sz="2400" dirty="0">
                <a:latin typeface="+mn-lt"/>
              </a:rPr>
              <a:t>Now using</a:t>
            </a:r>
            <a:endParaRPr lang="en-US" sz="2400" i="1" dirty="0">
              <a:latin typeface="+mn-lt"/>
              <a:cs typeface="Times New Roman" panose="02020603050405020304" pitchFamily="18" charset="0"/>
            </a:endParaRPr>
          </a:p>
        </p:txBody>
      </p:sp>
      <p:sp>
        <p:nvSpPr>
          <p:cNvPr id="19" name="Text Box 59"/>
          <p:cNvSpPr txBox="1">
            <a:spLocks noChangeArrowheads="1"/>
          </p:cNvSpPr>
          <p:nvPr/>
        </p:nvSpPr>
        <p:spPr bwMode="auto">
          <a:xfrm>
            <a:off x="5880153" y="4106230"/>
            <a:ext cx="752129"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21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20" name="TextBox 19"/>
              <p:cNvSpPr txBox="1"/>
              <p:nvPr/>
            </p:nvSpPr>
            <p:spPr>
              <a:xfrm>
                <a:off x="6509409" y="4067654"/>
                <a:ext cx="1687321"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21</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r>
                            <a:rPr lang="en-US" sz="2000" b="0" i="1" smtClean="0">
                              <a:solidFill>
                                <a:srgbClr val="0000FF"/>
                              </a:solidFill>
                              <a:latin typeface="Cambria Math" panose="02040503050406030204" pitchFamily="18" charset="0"/>
                            </a:rPr>
                            <m:t>−2+178</m:t>
                          </m:r>
                        </m:e>
                      </m:d>
                    </m:oMath>
                  </m:oMathPara>
                </a14:m>
                <a:endParaRPr lang="en-GB" sz="2000" dirty="0">
                  <a:solidFill>
                    <a:srgbClr val="0000FF"/>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6509409" y="4067654"/>
                <a:ext cx="1687321" cy="576183"/>
              </a:xfrm>
              <a:prstGeom prst="rect">
                <a:avLst/>
              </a:prstGeom>
              <a:blipFill rotWithShape="0">
                <a:blip r:embed="rId4" cstate="print"/>
                <a:stretch>
                  <a:fillRect/>
                </a:stretch>
              </a:blipFill>
            </p:spPr>
            <p:txBody>
              <a:bodyPr/>
              <a:lstStyle/>
              <a:p>
                <a:r>
                  <a:rPr lang="en-GB">
                    <a:noFill/>
                  </a:rPr>
                  <a:t> </a:t>
                </a:r>
              </a:p>
            </p:txBody>
          </p:sp>
        </mc:Fallback>
      </mc:AlternateContent>
      <p:sp>
        <p:nvSpPr>
          <p:cNvPr id="21" name="Text Box 59"/>
          <p:cNvSpPr txBox="1">
            <a:spLocks noChangeArrowheads="1"/>
          </p:cNvSpPr>
          <p:nvPr/>
        </p:nvSpPr>
        <p:spPr bwMode="auto">
          <a:xfrm>
            <a:off x="5895417" y="134184"/>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22" name="TextBox 21"/>
              <p:cNvSpPr txBox="1"/>
              <p:nvPr/>
            </p:nvSpPr>
            <p:spPr>
              <a:xfrm>
                <a:off x="6524673" y="95608"/>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6524673" y="95608"/>
                <a:ext cx="1335109" cy="525080"/>
              </a:xfrm>
              <a:prstGeom prst="rect">
                <a:avLst/>
              </a:prstGeom>
              <a:blipFill rotWithShape="0">
                <a:blip r:embed="rId5" cstate="print"/>
                <a:stretch>
                  <a:fillRect/>
                </a:stretch>
              </a:blipFill>
            </p:spPr>
            <p:txBody>
              <a:bodyPr/>
              <a:lstStyle/>
              <a:p>
                <a:r>
                  <a:rPr lang="en-GB">
                    <a:noFill/>
                  </a:rPr>
                  <a:t> </a:t>
                </a:r>
              </a:p>
            </p:txBody>
          </p:sp>
        </mc:Fallback>
      </mc:AlternateContent>
      <p:sp>
        <p:nvSpPr>
          <p:cNvPr id="23" name="Text Box 59"/>
          <p:cNvSpPr txBox="1">
            <a:spLocks noChangeArrowheads="1"/>
          </p:cNvSpPr>
          <p:nvPr/>
        </p:nvSpPr>
        <p:spPr bwMode="auto">
          <a:xfrm>
            <a:off x="5895417" y="713982"/>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24" name="TextBox 23"/>
              <p:cNvSpPr txBox="1"/>
              <p:nvPr/>
            </p:nvSpPr>
            <p:spPr>
              <a:xfrm>
                <a:off x="6524673" y="675406"/>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6524673" y="675406"/>
                <a:ext cx="2165593" cy="525080"/>
              </a:xfrm>
              <a:prstGeom prst="rect">
                <a:avLst/>
              </a:prstGeom>
              <a:blipFill rotWithShape="0">
                <a:blip r:embed="rId6" cstate="print"/>
                <a:stretch>
                  <a:fillRect/>
                </a:stretch>
              </a:blipFill>
            </p:spPr>
            <p:txBody>
              <a:bodyPr/>
              <a:lstStyle/>
              <a:p>
                <a:r>
                  <a:rPr lang="en-GB">
                    <a:noFill/>
                  </a:rPr>
                  <a:t> </a:t>
                </a:r>
              </a:p>
            </p:txBody>
          </p:sp>
        </mc:Fallback>
      </mc:AlternateContent>
      <p:sp>
        <p:nvSpPr>
          <p:cNvPr id="2" name="Rectangle 1">
            <a:hlinkClick r:id="rId7"/>
            <a:extLst>
              <a:ext uri="{FF2B5EF4-FFF2-40B4-BE49-F238E27FC236}">
                <a16:creationId xmlns:a16="http://schemas.microsoft.com/office/drawing/2014/main" id="{C33C6F06-3AB8-422D-ADFA-50E4277110DF}"/>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7"/>
            <a:extLst>
              <a:ext uri="{FF2B5EF4-FFF2-40B4-BE49-F238E27FC236}">
                <a16:creationId xmlns:a16="http://schemas.microsoft.com/office/drawing/2014/main" id="{5ED0D5F4-85FC-4F5E-B558-88880351253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27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76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76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376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37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636" grpId="0"/>
      <p:bldP spid="837638" grpId="0"/>
      <p:bldP spid="837640" grpId="0"/>
      <p:bldP spid="837641" grpId="0"/>
      <p:bldP spid="10" grpId="0"/>
      <p:bldP spid="11" grpId="0"/>
      <p:bldP spid="12" grpId="0"/>
      <p:bldP spid="13" grpId="0"/>
      <p:bldP spid="14" grpId="0"/>
      <p:bldP spid="15" grpId="0"/>
      <p:bldP spid="16" grpId="0"/>
      <p:bldP spid="17" grpId="0" animBg="1"/>
      <p:bldP spid="18" grpId="0"/>
      <p:bldP spid="19" grpId="0"/>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Text Box 2"/>
          <p:cNvSpPr txBox="1">
            <a:spLocks noChangeArrowheads="1"/>
          </p:cNvSpPr>
          <p:nvPr/>
        </p:nvSpPr>
        <p:spPr bwMode="auto">
          <a:xfrm>
            <a:off x="251520" y="1220559"/>
            <a:ext cx="8712968" cy="1200329"/>
          </a:xfrm>
          <a:prstGeom prst="rect">
            <a:avLst/>
          </a:prstGeom>
          <a:solidFill>
            <a:srgbClr val="FFFFCC"/>
          </a:solidFill>
          <a:ln w="28575">
            <a:solidFill>
              <a:schemeClr val="tx1"/>
            </a:solidFill>
            <a:miter lim="800000"/>
            <a:headEnd/>
            <a:tailEnd/>
          </a:ln>
          <a:effectLst/>
        </p:spPr>
        <p:txBody>
          <a:bodyPr wrap="square">
            <a:spAutoFit/>
          </a:bodyPr>
          <a:lstStyle/>
          <a:p>
            <a:pPr algn="ctr"/>
            <a:r>
              <a:rPr lang="en-GB" sz="2400" dirty="0">
                <a:latin typeface="+mn-lt"/>
              </a:rPr>
              <a:t>An arithmetic sequence has first term 7 and common difference 8. The sum of the terms of the sequence is 351. Find the number of terms in the sequence</a:t>
            </a:r>
          </a:p>
        </p:txBody>
      </p:sp>
      <p:sp>
        <p:nvSpPr>
          <p:cNvPr id="837635" name="Rectangle 3"/>
          <p:cNvSpPr>
            <a:spLocks noGrp="1" noChangeArrowheads="1"/>
          </p:cNvSpPr>
          <p:nvPr>
            <p:ph type="title" idx="4294967295"/>
          </p:nvPr>
        </p:nvSpPr>
        <p:spPr>
          <a:xfrm>
            <a:off x="0" y="160338"/>
            <a:ext cx="5183188" cy="549275"/>
          </a:xfrm>
        </p:spPr>
        <p:txBody>
          <a:bodyPr>
            <a:normAutofit fontScale="90000"/>
          </a:bodyPr>
          <a:lstStyle/>
          <a:p>
            <a:r>
              <a:rPr lang="en-GB" sz="2800" dirty="0"/>
              <a:t>The sum of an arithmetic series</a:t>
            </a:r>
          </a:p>
        </p:txBody>
      </p:sp>
      <p:sp>
        <p:nvSpPr>
          <p:cNvPr id="837636" name="Text Box 4"/>
          <p:cNvSpPr txBox="1">
            <a:spLocks noChangeArrowheads="1"/>
          </p:cNvSpPr>
          <p:nvPr/>
        </p:nvSpPr>
        <p:spPr bwMode="auto">
          <a:xfrm>
            <a:off x="303213" y="2348880"/>
            <a:ext cx="8103500" cy="461665"/>
          </a:xfrm>
          <a:prstGeom prst="rect">
            <a:avLst/>
          </a:prstGeom>
          <a:noFill/>
          <a:ln w="9525">
            <a:noFill/>
            <a:miter lim="800000"/>
            <a:headEnd/>
            <a:tailEnd/>
          </a:ln>
          <a:effectLst/>
        </p:spPr>
        <p:txBody>
          <a:bodyPr wrap="none">
            <a:spAutoFit/>
          </a:bodyPr>
          <a:lstStyle/>
          <a:p>
            <a:r>
              <a:rPr lang="en-US" sz="2400" dirty="0">
                <a:latin typeface="+mn-lt"/>
              </a:rPr>
              <a:t>The sequence is arithmetic with </a:t>
            </a:r>
            <a:r>
              <a:rPr lang="en-GB" sz="2400" i="1" dirty="0">
                <a:latin typeface="Times New Roman" pitchFamily="18" charset="0"/>
              </a:rPr>
              <a:t>u</a:t>
            </a:r>
            <a:r>
              <a:rPr lang="en-GB" sz="2400" i="1" baseline="-25000" dirty="0">
                <a:latin typeface="Times New Roman" pitchFamily="18" charset="0"/>
              </a:rPr>
              <a:t>1</a:t>
            </a:r>
            <a:r>
              <a:rPr lang="en-US" sz="2400" dirty="0"/>
              <a:t> = 7, </a:t>
            </a:r>
            <a:r>
              <a:rPr lang="en-US" sz="2400" i="1" dirty="0">
                <a:latin typeface="Times New Roman" pitchFamily="18" charset="0"/>
              </a:rPr>
              <a:t>d</a:t>
            </a:r>
            <a:r>
              <a:rPr lang="en-US" sz="2400" dirty="0"/>
              <a:t> = 8 </a:t>
            </a:r>
            <a:r>
              <a:rPr lang="en-US" sz="2400" dirty="0">
                <a:latin typeface="+mn-lt"/>
              </a:rPr>
              <a:t>and</a:t>
            </a:r>
            <a:r>
              <a:rPr lang="en-US" sz="2400" dirty="0"/>
              <a:t> </a:t>
            </a:r>
            <a:r>
              <a:rPr lang="en-GB" sz="2400" i="1" dirty="0">
                <a:latin typeface="Times New Roman" pitchFamily="18" charset="0"/>
              </a:rPr>
              <a:t>S</a:t>
            </a:r>
            <a:r>
              <a:rPr lang="en-GB" sz="2400" i="1" baseline="-25000" dirty="0">
                <a:latin typeface="Times New Roman" pitchFamily="18" charset="0"/>
              </a:rPr>
              <a:t>n</a:t>
            </a:r>
            <a:r>
              <a:rPr lang="en-US" sz="2400" dirty="0"/>
              <a:t> = 351 </a:t>
            </a:r>
          </a:p>
        </p:txBody>
      </p:sp>
      <p:sp>
        <p:nvSpPr>
          <p:cNvPr id="837641" name="Text Box 9"/>
          <p:cNvSpPr txBox="1">
            <a:spLocks noChangeArrowheads="1"/>
          </p:cNvSpPr>
          <p:nvPr/>
        </p:nvSpPr>
        <p:spPr bwMode="auto">
          <a:xfrm>
            <a:off x="6580300" y="5594958"/>
            <a:ext cx="873957" cy="461665"/>
          </a:xfrm>
          <a:prstGeom prst="rect">
            <a:avLst/>
          </a:prstGeom>
          <a:noFill/>
          <a:ln w="9525">
            <a:noFill/>
            <a:miter lim="800000"/>
            <a:headEnd/>
            <a:tailEnd/>
          </a:ln>
          <a:effectLst/>
        </p:spPr>
        <p:txBody>
          <a:bodyPr wrap="none">
            <a:spAutoFit/>
          </a:bodyPr>
          <a:lstStyle/>
          <a:p>
            <a:r>
              <a:rPr lang="en-US" sz="2400" i="1" dirty="0"/>
              <a:t>n = </a:t>
            </a:r>
            <a:r>
              <a:rPr lang="en-US" sz="2400" dirty="0"/>
              <a:t>9</a:t>
            </a:r>
            <a:endParaRPr lang="en-US" sz="2400" dirty="0">
              <a:solidFill>
                <a:srgbClr val="FF6600"/>
              </a:solidFill>
            </a:endParaRPr>
          </a:p>
        </p:txBody>
      </p:sp>
      <p:sp>
        <p:nvSpPr>
          <p:cNvPr id="10" name="Text Box 59"/>
          <p:cNvSpPr txBox="1">
            <a:spLocks noChangeArrowheads="1"/>
          </p:cNvSpPr>
          <p:nvPr/>
        </p:nvSpPr>
        <p:spPr bwMode="auto">
          <a:xfrm>
            <a:off x="5895417" y="134184"/>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1" name="TextBox 10"/>
              <p:cNvSpPr txBox="1"/>
              <p:nvPr/>
            </p:nvSpPr>
            <p:spPr>
              <a:xfrm>
                <a:off x="6524673" y="95608"/>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6524673" y="95608"/>
                <a:ext cx="1335109" cy="525080"/>
              </a:xfrm>
              <a:prstGeom prst="rect">
                <a:avLst/>
              </a:prstGeom>
              <a:blipFill rotWithShape="0">
                <a:blip r:embed="rId3" cstate="print"/>
                <a:stretch>
                  <a:fillRect/>
                </a:stretch>
              </a:blipFill>
            </p:spPr>
            <p:txBody>
              <a:bodyPr/>
              <a:lstStyle/>
              <a:p>
                <a:r>
                  <a:rPr lang="en-GB">
                    <a:noFill/>
                  </a:rPr>
                  <a:t> </a:t>
                </a:r>
              </a:p>
            </p:txBody>
          </p:sp>
        </mc:Fallback>
      </mc:AlternateContent>
      <p:sp>
        <p:nvSpPr>
          <p:cNvPr id="12" name="Text Box 59"/>
          <p:cNvSpPr txBox="1">
            <a:spLocks noChangeArrowheads="1"/>
          </p:cNvSpPr>
          <p:nvPr/>
        </p:nvSpPr>
        <p:spPr bwMode="auto">
          <a:xfrm>
            <a:off x="5895417" y="713982"/>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3" name="TextBox 12"/>
              <p:cNvSpPr txBox="1"/>
              <p:nvPr/>
            </p:nvSpPr>
            <p:spPr>
              <a:xfrm>
                <a:off x="6524673" y="675406"/>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6524673" y="675406"/>
                <a:ext cx="2165593" cy="525080"/>
              </a:xfrm>
              <a:prstGeom prst="rect">
                <a:avLst/>
              </a:prstGeom>
              <a:blipFill rotWithShape="0">
                <a:blip r:embed="rId4" cstate="print"/>
                <a:stretch>
                  <a:fillRect/>
                </a:stretch>
              </a:blipFill>
            </p:spPr>
            <p:txBody>
              <a:bodyPr/>
              <a:lstStyle/>
              <a:p>
                <a:r>
                  <a:rPr lang="en-GB">
                    <a:noFill/>
                  </a:rPr>
                  <a:t> </a:t>
                </a:r>
              </a:p>
            </p:txBody>
          </p:sp>
        </mc:Fallback>
      </mc:AlternateContent>
      <p:sp>
        <p:nvSpPr>
          <p:cNvPr id="14" name="Text Box 59"/>
          <p:cNvSpPr txBox="1">
            <a:spLocks noChangeArrowheads="1"/>
          </p:cNvSpPr>
          <p:nvPr/>
        </p:nvSpPr>
        <p:spPr bwMode="auto">
          <a:xfrm>
            <a:off x="3152592" y="2823517"/>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5" name="TextBox 14"/>
              <p:cNvSpPr txBox="1"/>
              <p:nvPr/>
            </p:nvSpPr>
            <p:spPr>
              <a:xfrm>
                <a:off x="3781848" y="2784941"/>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3781848" y="2784941"/>
                <a:ext cx="2165593" cy="525080"/>
              </a:xfrm>
              <a:prstGeom prst="rect">
                <a:avLst/>
              </a:prstGeom>
              <a:blipFill>
                <a:blip r:embed="rId5"/>
                <a:stretch>
                  <a:fillRect/>
                </a:stretch>
              </a:blipFill>
            </p:spPr>
            <p:txBody>
              <a:bodyPr/>
              <a:lstStyle/>
              <a:p>
                <a:r>
                  <a:rPr lang="en-GB">
                    <a:noFill/>
                  </a:rPr>
                  <a:t> </a:t>
                </a:r>
              </a:p>
            </p:txBody>
          </p:sp>
        </mc:Fallback>
      </mc:AlternateContent>
      <p:sp>
        <p:nvSpPr>
          <p:cNvPr id="16" name="Text Box 59"/>
          <p:cNvSpPr txBox="1">
            <a:spLocks noChangeArrowheads="1"/>
          </p:cNvSpPr>
          <p:nvPr/>
        </p:nvSpPr>
        <p:spPr bwMode="auto">
          <a:xfrm>
            <a:off x="2955340" y="3514364"/>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7" name="TextBox 16"/>
              <p:cNvSpPr txBox="1"/>
              <p:nvPr/>
            </p:nvSpPr>
            <p:spPr>
              <a:xfrm>
                <a:off x="3802129" y="3482656"/>
                <a:ext cx="2394245"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 ×7+8</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e>
                      </m:d>
                    </m:oMath>
                  </m:oMathPara>
                </a14:m>
                <a:endParaRPr lang="en-GB" sz="2000" dirty="0">
                  <a:solidFill>
                    <a:srgbClr val="0066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3802129" y="3482656"/>
                <a:ext cx="2394245" cy="525080"/>
              </a:xfrm>
              <a:prstGeom prst="rect">
                <a:avLst/>
              </a:prstGeom>
              <a:blipFill>
                <a:blip r:embed="rId6"/>
                <a:stretch>
                  <a:fillRect/>
                </a:stretch>
              </a:blipFill>
            </p:spPr>
            <p:txBody>
              <a:bodyPr/>
              <a:lstStyle/>
              <a:p>
                <a:r>
                  <a:rPr lang="en-GB">
                    <a:noFill/>
                  </a:rPr>
                  <a:t> </a:t>
                </a:r>
              </a:p>
            </p:txBody>
          </p:sp>
        </mc:Fallback>
      </mc:AlternateContent>
      <p:sp>
        <p:nvSpPr>
          <p:cNvPr id="18" name="Text Box 59"/>
          <p:cNvSpPr txBox="1">
            <a:spLocks noChangeArrowheads="1"/>
          </p:cNvSpPr>
          <p:nvPr/>
        </p:nvSpPr>
        <p:spPr bwMode="auto">
          <a:xfrm>
            <a:off x="2955340" y="4203594"/>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9" name="TextBox 18"/>
              <p:cNvSpPr txBox="1"/>
              <p:nvPr/>
            </p:nvSpPr>
            <p:spPr>
              <a:xfrm>
                <a:off x="3802129" y="4171886"/>
                <a:ext cx="1871410"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14+8</m:t>
                          </m:r>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 −8</m:t>
                          </m:r>
                        </m:e>
                      </m:d>
                    </m:oMath>
                  </m:oMathPara>
                </a14:m>
                <a:endParaRPr lang="en-GB" sz="2000" dirty="0">
                  <a:solidFill>
                    <a:srgbClr val="006600"/>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3802129" y="4171886"/>
                <a:ext cx="1871410" cy="525080"/>
              </a:xfrm>
              <a:prstGeom prst="rect">
                <a:avLst/>
              </a:prstGeom>
              <a:blipFill>
                <a:blip r:embed="rId7"/>
                <a:stretch>
                  <a:fillRect/>
                </a:stretch>
              </a:blipFill>
            </p:spPr>
            <p:txBody>
              <a:bodyPr/>
              <a:lstStyle/>
              <a:p>
                <a:r>
                  <a:rPr lang="en-GB">
                    <a:noFill/>
                  </a:rPr>
                  <a:t> </a:t>
                </a:r>
              </a:p>
            </p:txBody>
          </p:sp>
        </mc:Fallback>
      </mc:AlternateContent>
      <p:sp>
        <p:nvSpPr>
          <p:cNvPr id="20" name="Text Box 59"/>
          <p:cNvSpPr txBox="1">
            <a:spLocks noChangeArrowheads="1"/>
          </p:cNvSpPr>
          <p:nvPr/>
        </p:nvSpPr>
        <p:spPr bwMode="auto">
          <a:xfrm>
            <a:off x="2932291" y="4813468"/>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21" name="TextBox 20"/>
              <p:cNvSpPr txBox="1"/>
              <p:nvPr/>
            </p:nvSpPr>
            <p:spPr>
              <a:xfrm>
                <a:off x="3779080" y="4801165"/>
                <a:ext cx="1227965"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a:solidFill>
                                <a:srgbClr val="006600"/>
                              </a:solidFill>
                              <a:latin typeface="Cambria Math" panose="02040503050406030204" pitchFamily="18" charset="0"/>
                            </a:rPr>
                          </m:ctrlPr>
                        </m:fPr>
                        <m:num>
                          <m:r>
                            <a:rPr lang="en-US" sz="2000" i="1">
                              <a:solidFill>
                                <a:srgbClr val="006600"/>
                              </a:solidFill>
                              <a:latin typeface="Cambria Math" panose="02040503050406030204" pitchFamily="18" charset="0"/>
                            </a:rPr>
                            <m:t>𝑛</m:t>
                          </m:r>
                        </m:num>
                        <m:den>
                          <m:r>
                            <a:rPr lang="en-US" sz="2000" i="1">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8</m:t>
                          </m:r>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+6</m:t>
                          </m:r>
                        </m:e>
                      </m:d>
                    </m:oMath>
                  </m:oMathPara>
                </a14:m>
                <a:endParaRPr lang="en-GB" sz="2000" dirty="0">
                  <a:solidFill>
                    <a:srgbClr val="006600"/>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3779080" y="4801165"/>
                <a:ext cx="1227965" cy="525080"/>
              </a:xfrm>
              <a:prstGeom prst="rect">
                <a:avLst/>
              </a:prstGeom>
              <a:blipFill>
                <a:blip r:embed="rId8"/>
                <a:stretch>
                  <a:fillRect/>
                </a:stretch>
              </a:blipFill>
            </p:spPr>
            <p:txBody>
              <a:bodyPr/>
              <a:lstStyle/>
              <a:p>
                <a:r>
                  <a:rPr lang="en-GB">
                    <a:noFill/>
                  </a:rPr>
                  <a:t> </a:t>
                </a:r>
              </a:p>
            </p:txBody>
          </p:sp>
        </mc:Fallback>
      </mc:AlternateContent>
      <p:sp>
        <p:nvSpPr>
          <p:cNvPr id="22" name="Text Box 59"/>
          <p:cNvSpPr txBox="1">
            <a:spLocks noChangeArrowheads="1"/>
          </p:cNvSpPr>
          <p:nvPr/>
        </p:nvSpPr>
        <p:spPr bwMode="auto">
          <a:xfrm>
            <a:off x="2924359" y="5284567"/>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23" name="TextBox 22"/>
              <p:cNvSpPr txBox="1"/>
              <p:nvPr/>
            </p:nvSpPr>
            <p:spPr>
              <a:xfrm>
                <a:off x="3771148" y="5323213"/>
                <a:ext cx="130484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4</m:t>
                          </m:r>
                          <m:sSup>
                            <m:sSupPr>
                              <m:ctrlPr>
                                <a:rPr lang="en-US" sz="2000" b="0" i="1" smtClean="0">
                                  <a:solidFill>
                                    <a:srgbClr val="006600"/>
                                  </a:solidFill>
                                  <a:latin typeface="Cambria Math" panose="02040503050406030204" pitchFamily="18" charset="0"/>
                                </a:rPr>
                              </m:ctrlPr>
                            </m:sSupPr>
                            <m:e>
                              <m:r>
                                <a:rPr lang="en-US" sz="2000" b="0" i="1" smtClean="0">
                                  <a:solidFill>
                                    <a:srgbClr val="006600"/>
                                  </a:solidFill>
                                  <a:latin typeface="Cambria Math" panose="02040503050406030204" pitchFamily="18" charset="0"/>
                                </a:rPr>
                                <m:t>𝑛</m:t>
                              </m:r>
                            </m:e>
                            <m:sup>
                              <m:r>
                                <a:rPr lang="en-US" sz="2000" b="0" i="1" smtClean="0">
                                  <a:solidFill>
                                    <a:srgbClr val="006600"/>
                                  </a:solidFill>
                                  <a:latin typeface="Cambria Math" panose="02040503050406030204" pitchFamily="18" charset="0"/>
                                </a:rPr>
                                <m:t>2</m:t>
                              </m:r>
                            </m:sup>
                          </m:sSup>
                          <m:r>
                            <a:rPr lang="en-US" sz="2000" b="0" i="1" smtClean="0">
                              <a:solidFill>
                                <a:srgbClr val="006600"/>
                              </a:solidFill>
                              <a:latin typeface="Cambria Math" panose="02040503050406030204" pitchFamily="18" charset="0"/>
                            </a:rPr>
                            <m:t>+3</m:t>
                          </m:r>
                          <m:r>
                            <a:rPr lang="en-US" sz="2000" b="0" i="1" smtClean="0">
                              <a:solidFill>
                                <a:srgbClr val="006600"/>
                              </a:solidFill>
                              <a:latin typeface="Cambria Math" panose="02040503050406030204" pitchFamily="18" charset="0"/>
                            </a:rPr>
                            <m:t>𝑛</m:t>
                          </m:r>
                        </m:e>
                      </m:d>
                    </m:oMath>
                  </m:oMathPara>
                </a14:m>
                <a:endParaRPr lang="en-GB" sz="2000" dirty="0">
                  <a:solidFill>
                    <a:srgbClr val="0066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3771148" y="5323213"/>
                <a:ext cx="1304844" cy="307777"/>
              </a:xfrm>
              <a:prstGeom prst="rect">
                <a:avLst/>
              </a:prstGeom>
              <a:blipFill>
                <a:blip r:embed="rId9"/>
                <a:stretch>
                  <a:fillRect b="-7843"/>
                </a:stretch>
              </a:blipFill>
            </p:spPr>
            <p:txBody>
              <a:bodyPr/>
              <a:lstStyle/>
              <a:p>
                <a:r>
                  <a:rPr lang="en-GB">
                    <a:noFill/>
                  </a:rPr>
                  <a:t> </a:t>
                </a:r>
              </a:p>
            </p:txBody>
          </p:sp>
        </mc:Fallback>
      </mc:AlternateContent>
      <p:sp>
        <p:nvSpPr>
          <p:cNvPr id="24" name="TextBox 23"/>
          <p:cNvSpPr txBox="1"/>
          <p:nvPr/>
        </p:nvSpPr>
        <p:spPr>
          <a:xfrm>
            <a:off x="1629904" y="5690761"/>
            <a:ext cx="2366032" cy="369332"/>
          </a:xfrm>
          <a:prstGeom prst="rect">
            <a:avLst/>
          </a:prstGeom>
          <a:noFill/>
        </p:spPr>
        <p:txBody>
          <a:bodyPr wrap="none" lIns="0" tIns="0" rIns="0" bIns="0" rtlCol="0">
            <a:spAutoFit/>
          </a:bodyPr>
          <a:lstStyle/>
          <a:p>
            <a:r>
              <a:rPr lang="en-US" sz="2400" i="1" dirty="0">
                <a:solidFill>
                  <a:srgbClr val="006600"/>
                </a:solidFill>
                <a:latin typeface="Times New Roman" panose="02020603050405020304" pitchFamily="18" charset="0"/>
                <a:cs typeface="Times New Roman" panose="02020603050405020304" pitchFamily="18" charset="0"/>
              </a:rPr>
              <a:t>4n</a:t>
            </a:r>
            <a:r>
              <a:rPr lang="en-US" sz="2400" i="1" baseline="30000" dirty="0">
                <a:solidFill>
                  <a:srgbClr val="006600"/>
                </a:solidFill>
                <a:latin typeface="Times New Roman" panose="02020603050405020304" pitchFamily="18" charset="0"/>
                <a:cs typeface="Times New Roman" panose="02020603050405020304" pitchFamily="18" charset="0"/>
              </a:rPr>
              <a:t>2</a:t>
            </a:r>
            <a:r>
              <a:rPr lang="en-US" sz="2400" i="1" dirty="0">
                <a:solidFill>
                  <a:srgbClr val="006600"/>
                </a:solidFill>
                <a:latin typeface="Times New Roman" panose="02020603050405020304" pitchFamily="18" charset="0"/>
                <a:cs typeface="Times New Roman" panose="02020603050405020304" pitchFamily="18" charset="0"/>
              </a:rPr>
              <a:t> + 3n – 351 </a:t>
            </a:r>
            <a:r>
              <a:rPr lang="en-US" sz="2400" dirty="0">
                <a:solidFill>
                  <a:srgbClr val="006600"/>
                </a:solidFill>
                <a:cs typeface="Times New Roman" panose="02020603050405020304" pitchFamily="18" charset="0"/>
              </a:rPr>
              <a:t>=</a:t>
            </a:r>
            <a:r>
              <a:rPr lang="en-US" sz="2400" i="1" dirty="0">
                <a:solidFill>
                  <a:srgbClr val="006600"/>
                </a:solidFill>
                <a:latin typeface="Times New Roman" panose="02020603050405020304" pitchFamily="18" charset="0"/>
                <a:cs typeface="Times New Roman" panose="02020603050405020304" pitchFamily="18" charset="0"/>
              </a:rPr>
              <a:t> 0</a:t>
            </a:r>
            <a:endParaRPr lang="en-GB" sz="2400" i="1" dirty="0">
              <a:solidFill>
                <a:srgbClr val="006600"/>
              </a:solidFill>
              <a:latin typeface="Times New Roman" panose="02020603050405020304" pitchFamily="18" charset="0"/>
              <a:cs typeface="Times New Roman" panose="02020603050405020304" pitchFamily="18" charset="0"/>
            </a:endParaRPr>
          </a:p>
        </p:txBody>
      </p:sp>
      <p:sp>
        <p:nvSpPr>
          <p:cNvPr id="25" name="Text Box 4"/>
          <p:cNvSpPr txBox="1">
            <a:spLocks noChangeArrowheads="1"/>
          </p:cNvSpPr>
          <p:nvPr/>
        </p:nvSpPr>
        <p:spPr bwMode="auto">
          <a:xfrm>
            <a:off x="4511003" y="5644594"/>
            <a:ext cx="1681871" cy="461665"/>
          </a:xfrm>
          <a:prstGeom prst="rect">
            <a:avLst/>
          </a:prstGeom>
          <a:noFill/>
          <a:ln w="9525">
            <a:noFill/>
            <a:miter lim="800000"/>
            <a:headEnd/>
            <a:tailEnd/>
          </a:ln>
          <a:effectLst/>
        </p:spPr>
        <p:txBody>
          <a:bodyPr wrap="none">
            <a:spAutoFit/>
          </a:bodyPr>
          <a:lstStyle/>
          <a:p>
            <a:r>
              <a:rPr lang="en-US" sz="2400" dirty="0">
                <a:latin typeface="+mn-lt"/>
              </a:rPr>
              <a:t>Using GDC</a:t>
            </a:r>
          </a:p>
        </p:txBody>
      </p:sp>
      <p:sp>
        <p:nvSpPr>
          <p:cNvPr id="26" name="Text Box 9"/>
          <p:cNvSpPr txBox="1">
            <a:spLocks noChangeArrowheads="1"/>
          </p:cNvSpPr>
          <p:nvPr/>
        </p:nvSpPr>
        <p:spPr bwMode="auto">
          <a:xfrm>
            <a:off x="7607469" y="5556582"/>
            <a:ext cx="1306768" cy="461665"/>
          </a:xfrm>
          <a:prstGeom prst="rect">
            <a:avLst/>
          </a:prstGeom>
          <a:noFill/>
          <a:ln w="9525">
            <a:noFill/>
            <a:miter lim="800000"/>
            <a:headEnd/>
            <a:tailEnd/>
          </a:ln>
          <a:effectLst/>
        </p:spPr>
        <p:txBody>
          <a:bodyPr wrap="none">
            <a:spAutoFit/>
          </a:bodyPr>
          <a:lstStyle/>
          <a:p>
            <a:r>
              <a:rPr lang="en-US" sz="2400" i="1" dirty="0"/>
              <a:t>n </a:t>
            </a:r>
            <a:r>
              <a:rPr lang="en-US" sz="2400" dirty="0"/>
              <a:t>= -9.75</a:t>
            </a:r>
            <a:endParaRPr lang="en-US" sz="2400" dirty="0">
              <a:solidFill>
                <a:srgbClr val="FF6600"/>
              </a:solidFill>
            </a:endParaRPr>
          </a:p>
        </p:txBody>
      </p:sp>
      <p:sp>
        <p:nvSpPr>
          <p:cNvPr id="27" name="Text Box 4"/>
          <p:cNvSpPr txBox="1">
            <a:spLocks noChangeArrowheads="1"/>
          </p:cNvSpPr>
          <p:nvPr/>
        </p:nvSpPr>
        <p:spPr bwMode="auto">
          <a:xfrm>
            <a:off x="659366" y="6093296"/>
            <a:ext cx="8037778" cy="461665"/>
          </a:xfrm>
          <a:prstGeom prst="rect">
            <a:avLst/>
          </a:prstGeom>
          <a:noFill/>
          <a:ln w="9525">
            <a:noFill/>
            <a:miter lim="800000"/>
            <a:headEnd/>
            <a:tailEnd/>
          </a:ln>
          <a:effectLst/>
        </p:spPr>
        <p:txBody>
          <a:bodyPr wrap="none">
            <a:spAutoFit/>
          </a:bodyPr>
          <a:lstStyle/>
          <a:p>
            <a:r>
              <a:rPr lang="en-US" sz="2400" dirty="0">
                <a:latin typeface="+mn-lt"/>
              </a:rPr>
              <a:t>But</a:t>
            </a:r>
            <a:r>
              <a:rPr lang="en-US" sz="2400" dirty="0"/>
              <a:t> </a:t>
            </a:r>
            <a:r>
              <a:rPr lang="en-US" sz="2400" i="1" dirty="0"/>
              <a:t>n</a:t>
            </a:r>
            <a:r>
              <a:rPr lang="en-US" sz="2400" dirty="0"/>
              <a:t> &gt; 0, </a:t>
            </a:r>
            <a:r>
              <a:rPr lang="en-US" sz="2400" dirty="0">
                <a:latin typeface="+mn-lt"/>
              </a:rPr>
              <a:t>so</a:t>
            </a:r>
            <a:r>
              <a:rPr lang="en-US" sz="2400" dirty="0"/>
              <a:t> </a:t>
            </a:r>
            <a:r>
              <a:rPr lang="en-US" sz="2400" i="1" dirty="0"/>
              <a:t>n </a:t>
            </a:r>
            <a:r>
              <a:rPr lang="en-US" sz="2400" dirty="0"/>
              <a:t>= 9 </a:t>
            </a:r>
            <a:r>
              <a:rPr lang="en-US" sz="2400" dirty="0">
                <a:sym typeface="Symbol" panose="05050102010706020507" pitchFamily="18" charset="2"/>
              </a:rPr>
              <a:t> </a:t>
            </a:r>
            <a:r>
              <a:rPr lang="en-US" sz="2400" dirty="0">
                <a:latin typeface="+mn-lt"/>
                <a:sym typeface="Symbol" panose="05050102010706020507" pitchFamily="18" charset="2"/>
              </a:rPr>
              <a:t>there are 9 terms in the sequence</a:t>
            </a:r>
            <a:endParaRPr lang="en-US" sz="2400" dirty="0">
              <a:latin typeface="+mn-lt"/>
            </a:endParaRPr>
          </a:p>
        </p:txBody>
      </p:sp>
      <p:sp>
        <p:nvSpPr>
          <p:cNvPr id="2" name="Rectangle 1">
            <a:hlinkClick r:id="rId10"/>
            <a:extLst>
              <a:ext uri="{FF2B5EF4-FFF2-40B4-BE49-F238E27FC236}">
                <a16:creationId xmlns:a16="http://schemas.microsoft.com/office/drawing/2014/main" id="{4C2893FD-1CE0-40AE-8D84-52584EA87F42}"/>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10"/>
            <a:extLst>
              <a:ext uri="{FF2B5EF4-FFF2-40B4-BE49-F238E27FC236}">
                <a16:creationId xmlns:a16="http://schemas.microsoft.com/office/drawing/2014/main" id="{2DDDFA17-2778-4631-BD1E-1C04E098E28B}"/>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857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76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376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636" grpId="0"/>
      <p:bldP spid="837641" grpId="0"/>
      <p:bldP spid="14" grpId="0"/>
      <p:bldP spid="15" grpId="0" animBg="1"/>
      <p:bldP spid="16" grpId="0"/>
      <p:bldP spid="17" grpId="0" animBg="1"/>
      <p:bldP spid="18" grpId="0"/>
      <p:bldP spid="19" grpId="0" animBg="1"/>
      <p:bldP spid="20" grpId="0"/>
      <p:bldP spid="21" grpId="0" animBg="1"/>
      <p:bldP spid="22" grpId="0"/>
      <p:bldP spid="23" grpId="0" animBg="1"/>
      <p:bldP spid="24" grpId="0"/>
      <p:bldP spid="25" grpId="0"/>
      <p:bldP spid="26" grpId="0"/>
      <p:bldP spid="2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ustom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a_IBAA" id="{E61D574A-8E4A-4107-90BE-BF39A6C50380}" vid="{50C39C6F-0C17-4473-B963-55431EE4155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3a_IBAI</Template>
  <TotalTime>2074</TotalTime>
  <Words>938</Words>
  <Application>Microsoft Office PowerPoint</Application>
  <PresentationFormat>On-screen Show (4:3)</PresentationFormat>
  <Paragraphs>209</Paragraphs>
  <Slides>10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Calibri</vt:lpstr>
      <vt:lpstr>Cambria Math</vt:lpstr>
      <vt:lpstr>Comic Sans MS</vt:lpstr>
      <vt:lpstr>Times New Roman</vt:lpstr>
      <vt:lpstr>Wingdings 2</vt:lpstr>
      <vt:lpstr>Theme1</vt:lpstr>
      <vt:lpstr>Equation</vt:lpstr>
      <vt:lpstr>Arithmetic series</vt:lpstr>
      <vt:lpstr>Series</vt:lpstr>
      <vt:lpstr>Gauss’ method</vt:lpstr>
      <vt:lpstr>Gauss’ method</vt:lpstr>
      <vt:lpstr>The sum of the first n terms in an arithmetic series</vt:lpstr>
      <vt:lpstr>The sum of an arithmetic series</vt:lpstr>
      <vt:lpstr>The sum of an arithmetic series</vt:lpstr>
      <vt:lpstr>The sum of an arithmetic series</vt:lpstr>
      <vt:lpstr>The sum of an arithmetic series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Series</dc:title>
  <dc:creator>Mathssupport</dc:creator>
  <cp:lastModifiedBy>Orlando Hurtado</cp:lastModifiedBy>
  <cp:revision>69</cp:revision>
  <dcterms:created xsi:type="dcterms:W3CDTF">2012-12-12T06:12:21Z</dcterms:created>
  <dcterms:modified xsi:type="dcterms:W3CDTF">2023-07-21T14:09:11Z</dcterms:modified>
</cp:coreProperties>
</file>