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72" r:id="rId2"/>
    <p:sldId id="374" r:id="rId3"/>
    <p:sldId id="257" r:id="rId4"/>
    <p:sldId id="262" r:id="rId5"/>
    <p:sldId id="373" r:id="rId6"/>
    <p:sldId id="260" r:id="rId7"/>
    <p:sldId id="261" r:id="rId8"/>
    <p:sldId id="259" r:id="rId9"/>
    <p:sldId id="376" r:id="rId10"/>
    <p:sldId id="375" r:id="rId11"/>
    <p:sldId id="377" r:id="rId12"/>
    <p:sldId id="378" r:id="rId13"/>
    <p:sldId id="31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31/08/2022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DB3EA-2836-4405-B5F8-4AA0D8799127}" type="slidenum">
              <a:rPr lang="en-GB"/>
              <a:pPr/>
              <a:t>3</a:t>
            </a:fld>
            <a:endParaRPr lang="en-GB"/>
          </a:p>
        </p:txBody>
      </p:sp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7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FC1BA-23ED-4EA1-94A8-417CA33DE5FE}" type="slidenum">
              <a:rPr lang="en-GB"/>
              <a:pPr/>
              <a:t>12</a:t>
            </a:fld>
            <a:endParaRPr lang="en-GB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39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18003-59C3-4C07-B50C-8DDAD9911274}" type="slidenum">
              <a:rPr lang="en-GB"/>
              <a:pPr/>
              <a:t>4</a:t>
            </a:fld>
            <a:endParaRPr lang="en-GB"/>
          </a:p>
        </p:txBody>
      </p:sp>
      <p:sp>
        <p:nvSpPr>
          <p:cNvPr id="80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62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FCAF3-84CA-475A-99D0-56B77B6993A6}" type="slidenum">
              <a:rPr lang="en-GB"/>
              <a:pPr/>
              <a:t>5</a:t>
            </a:fld>
            <a:endParaRPr lang="en-GB"/>
          </a:p>
        </p:txBody>
      </p:sp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3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CA80C-4859-4862-ABD3-93B0879EEAC1}" type="slidenum">
              <a:rPr lang="en-GB"/>
              <a:pPr/>
              <a:t>6</a:t>
            </a:fld>
            <a:endParaRPr lang="en-GB"/>
          </a:p>
        </p:txBody>
      </p:sp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23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D7B1F-D5DB-4850-B918-8A18F230D2C7}" type="slidenum">
              <a:rPr lang="en-GB"/>
              <a:pPr/>
              <a:t>7</a:t>
            </a:fld>
            <a:endParaRPr lang="en-GB"/>
          </a:p>
        </p:txBody>
      </p:sp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8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FC1BA-23ED-4EA1-94A8-417CA33DE5FE}" type="slidenum">
              <a:rPr lang="en-GB"/>
              <a:pPr/>
              <a:t>8</a:t>
            </a:fld>
            <a:endParaRPr lang="en-GB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99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FC1BA-23ED-4EA1-94A8-417CA33DE5FE}" type="slidenum">
              <a:rPr lang="en-GB"/>
              <a:pPr/>
              <a:t>9</a:t>
            </a:fld>
            <a:endParaRPr lang="en-GB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22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FC1BA-23ED-4EA1-94A8-417CA33DE5FE}" type="slidenum">
              <a:rPr lang="en-GB"/>
              <a:pPr/>
              <a:t>10</a:t>
            </a:fld>
            <a:endParaRPr lang="en-GB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2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FC1BA-23ED-4EA1-94A8-417CA33DE5FE}" type="slidenum">
              <a:rPr lang="en-GB"/>
              <a:pPr/>
              <a:t>11</a:t>
            </a:fld>
            <a:endParaRPr lang="en-GB"/>
          </a:p>
        </p:txBody>
      </p:sp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49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02375D7-F44C-4BAA-B0A7-95B2534A67E6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C40E83F-8B63-4152-8DCD-3F0B27FD3E03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FC79851-A7E9-4CDE-A44A-51940092459D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31 August 2022</a:t>
            </a:fld>
            <a:endParaRPr lang="en-US" dirty="0"/>
          </a:p>
        </p:txBody>
      </p:sp>
      <p:sp>
        <p:nvSpPr>
          <p:cNvPr id="13" name="Subtitle 1">
            <a:extLst>
              <a:ext uri="{FF2B5EF4-FFF2-40B4-BE49-F238E27FC236}">
                <a16:creationId xmlns:a16="http://schemas.microsoft.com/office/drawing/2014/main" id="{072A57B4-D07F-4590-BAAE-A87739E1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algn="l"/>
            <a:r>
              <a:rPr lang="en-GB" dirty="0"/>
              <a:t>LO: Find the nth term of an arithmetic sequence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195AA4D-AF53-4E42-844B-0BF51564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</a:bodyPr>
          <a:lstStyle/>
          <a:p>
            <a:r>
              <a:rPr lang="en-GB" sz="3200" dirty="0"/>
              <a:t>Arithmetic sequences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7155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Suppose the common difference is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.</a:t>
            </a:r>
          </a:p>
        </p:txBody>
      </p:sp>
      <p:sp>
        <p:nvSpPr>
          <p:cNvPr id="817156" name="Text Box 4"/>
          <p:cNvSpPr txBox="1">
            <a:spLocks noChangeArrowheads="1"/>
          </p:cNvSpPr>
          <p:nvPr/>
        </p:nvSpPr>
        <p:spPr bwMode="auto">
          <a:xfrm>
            <a:off x="246062" y="2483772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sequence is:</a:t>
            </a:r>
          </a:p>
        </p:txBody>
      </p:sp>
      <p:sp>
        <p:nvSpPr>
          <p:cNvPr id="817157" name="Text Box 5"/>
          <p:cNvSpPr txBox="1">
            <a:spLocks noChangeArrowheads="1"/>
          </p:cNvSpPr>
          <p:nvPr/>
        </p:nvSpPr>
        <p:spPr bwMode="auto">
          <a:xfrm>
            <a:off x="1187624" y="3042444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3,</a:t>
            </a:r>
            <a:endParaRPr lang="en-GB" sz="2400" i="1" dirty="0">
              <a:latin typeface="+mn-lt"/>
            </a:endParaRPr>
          </a:p>
        </p:txBody>
      </p:sp>
      <p:sp>
        <p:nvSpPr>
          <p:cNvPr id="817164" name="Text Box 12"/>
          <p:cNvSpPr txBox="1">
            <a:spLocks noChangeArrowheads="1"/>
          </p:cNvSpPr>
          <p:nvPr/>
        </p:nvSpPr>
        <p:spPr bwMode="auto">
          <a:xfrm>
            <a:off x="800101" y="993775"/>
            <a:ext cx="773234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Insert four numbers between 3 and 12 so that all six numbers are in arithmetic sequence.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66E9183-78F7-4784-AE5B-BB9C9A5B5215}"/>
              </a:ext>
            </a:extLst>
          </p:cNvPr>
          <p:cNvSpPr/>
          <p:nvPr/>
        </p:nvSpPr>
        <p:spPr>
          <a:xfrm>
            <a:off x="8084260" y="612805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FDC16B-129B-4A25-BF9C-481B5DE949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622B5065-0AF1-47C3-A171-CF86CDF48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3055412"/>
            <a:ext cx="9685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A19F5840-47BC-49F1-B8CD-151ECA593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040" y="3055411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+ 2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DB6BCA70-3B3A-493B-A19B-5559DDC6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875" y="3055410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+ 3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0C168660-7A57-46F0-BD2C-AF8786BD7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289" y="3054663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+ 4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072E5A4F-504C-4F96-A40F-A50C2186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124" y="3053916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12</a:t>
            </a:r>
            <a:endParaRPr lang="en-GB" sz="2400" i="1" dirty="0">
              <a:latin typeface="+mn-lt"/>
            </a:endParaRP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B11412CE-C58D-4B7B-A752-B8190311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124" y="3481935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+ 5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r>
              <a:rPr lang="en-GB" sz="2400" dirty="0">
                <a:latin typeface="+mn-lt"/>
              </a:rPr>
              <a:t>,</a:t>
            </a:r>
            <a:endParaRPr lang="en-GB" sz="2400" i="1" dirty="0">
              <a:latin typeface="+mn-lt"/>
            </a:endParaRP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F3C80287-6279-4191-B776-7EA577D5A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885" y="4054588"/>
            <a:ext cx="1043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 + 5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sz="2400" i="1" dirty="0">
              <a:latin typeface="+mn-lt"/>
            </a:endParaRP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C34B77C9-02C0-47A1-B13C-15D4BC4E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536" y="4054588"/>
            <a:ext cx="7745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12</a:t>
            </a:r>
            <a:endParaRPr lang="en-GB" sz="2400" i="1" dirty="0">
              <a:latin typeface="+mn-lt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1E4D6953-7241-4F69-BD40-85C027830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7457" y="4588829"/>
            <a:ext cx="526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5</a:t>
            </a:r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sz="2400" i="1" dirty="0">
              <a:latin typeface="+mn-lt"/>
            </a:endParaRP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BEFFAEC3-0C98-40DE-B416-B829B9439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311" y="4588829"/>
            <a:ext cx="6367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9</a:t>
            </a:r>
            <a:endParaRPr lang="en-GB" sz="2400" i="1" dirty="0">
              <a:latin typeface="+mn-lt"/>
            </a:endParaRP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F41F2D48-8F40-457B-BFAC-A98D6643A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8780" y="509293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d</a:t>
            </a:r>
            <a:endParaRPr lang="en-GB" sz="2400" i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5">
                <a:extLst>
                  <a:ext uri="{FF2B5EF4-FFF2-40B4-BE49-F238E27FC236}">
                    <a16:creationId xmlns:a16="http://schemas.microsoft.com/office/drawing/2014/main" id="{FA9ED8DE-98EA-4CD2-BC75-99E460B892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7311" y="5092932"/>
                <a:ext cx="579005" cy="616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i="1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Text Box 5">
                <a:extLst>
                  <a:ext uri="{FF2B5EF4-FFF2-40B4-BE49-F238E27FC236}">
                    <a16:creationId xmlns:a16="http://schemas.microsoft.com/office/drawing/2014/main" id="{FA9ED8DE-98EA-4CD2-BC75-99E460B89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7311" y="5092932"/>
                <a:ext cx="579005" cy="616964"/>
              </a:xfrm>
              <a:prstGeom prst="rect">
                <a:avLst/>
              </a:prstGeom>
              <a:blipFill>
                <a:blip r:embed="rId4"/>
                <a:stretch>
                  <a:fillRect l="-15789" b="-784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5">
            <a:extLst>
              <a:ext uri="{FF2B5EF4-FFF2-40B4-BE49-F238E27FC236}">
                <a16:creationId xmlns:a16="http://schemas.microsoft.com/office/drawing/2014/main" id="{89A77408-9199-4643-8A72-166B6F588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24" y="5152709"/>
            <a:ext cx="8515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1.8</a:t>
            </a:r>
            <a:endParaRPr lang="en-GB" sz="2400" i="1" dirty="0">
              <a:latin typeface="+mn-lt"/>
            </a:endParaRP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1558B225-8F08-48FC-BB2B-EE97CE66F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5635625"/>
            <a:ext cx="34399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So, the sequence is:</a:t>
            </a:r>
          </a:p>
        </p:txBody>
      </p:sp>
      <p:sp>
        <p:nvSpPr>
          <p:cNvPr id="29" name="Text Box 5">
            <a:extLst>
              <a:ext uri="{FF2B5EF4-FFF2-40B4-BE49-F238E27FC236}">
                <a16:creationId xmlns:a16="http://schemas.microsoft.com/office/drawing/2014/main" id="{F2956175-7F33-4FDF-AAB4-E46ED06DD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581" y="6160917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3,</a:t>
            </a:r>
            <a:endParaRPr lang="en-GB" sz="2400" i="1" dirty="0">
              <a:latin typeface="+mn-lt"/>
            </a:endParaRP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E2C6F8D4-6ABA-421B-84FA-35EA5FC9A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307" y="6173885"/>
            <a:ext cx="721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4.8,</a:t>
            </a:r>
            <a:endParaRPr lang="en-GB" sz="2400" i="1" dirty="0">
              <a:latin typeface="+mn-lt"/>
            </a:endParaRPr>
          </a:p>
        </p:txBody>
      </p:sp>
      <p:sp>
        <p:nvSpPr>
          <p:cNvPr id="31" name="Text Box 5">
            <a:extLst>
              <a:ext uri="{FF2B5EF4-FFF2-40B4-BE49-F238E27FC236}">
                <a16:creationId xmlns:a16="http://schemas.microsoft.com/office/drawing/2014/main" id="{EFDC63AC-C8FF-4538-A342-227EB3ED3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509" y="6160185"/>
            <a:ext cx="721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6.6,</a:t>
            </a:r>
            <a:endParaRPr lang="en-GB" sz="2400" i="1" dirty="0">
              <a:latin typeface="+mn-lt"/>
            </a:endParaRPr>
          </a:p>
        </p:txBody>
      </p:sp>
      <p:sp>
        <p:nvSpPr>
          <p:cNvPr id="32" name="Text Box 5">
            <a:extLst>
              <a:ext uri="{FF2B5EF4-FFF2-40B4-BE49-F238E27FC236}">
                <a16:creationId xmlns:a16="http://schemas.microsoft.com/office/drawing/2014/main" id="{721AEED9-2D5D-4C55-96B9-131B7126A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790" y="6160184"/>
            <a:ext cx="721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8.4,</a:t>
            </a:r>
            <a:endParaRPr lang="en-GB" sz="2400" i="1" dirty="0">
              <a:latin typeface="+mn-lt"/>
            </a:endParaRP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93E335D0-1276-4A47-9DA8-F8D0A9A20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413" y="6162573"/>
            <a:ext cx="859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10.2,</a:t>
            </a:r>
            <a:endParaRPr lang="en-GB" sz="2400" i="1" dirty="0">
              <a:latin typeface="+mn-lt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9CD96DB5-C5EA-41B1-8161-3411F0B91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147" y="6173885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12</a:t>
            </a:r>
            <a:endParaRPr lang="en-GB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922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5" grpId="0"/>
      <p:bldP spid="817156" grpId="0"/>
      <p:bldP spid="817157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7155" name="Text Box 3"/>
          <p:cNvSpPr txBox="1">
            <a:spLocks noChangeArrowheads="1"/>
          </p:cNvSpPr>
          <p:nvPr/>
        </p:nvSpPr>
        <p:spPr bwMode="auto">
          <a:xfrm>
            <a:off x="204569" y="2636618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each row has two more cans it is an arithmetic sequence with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2</a:t>
            </a:r>
          </a:p>
        </p:txBody>
      </p:sp>
      <p:sp>
        <p:nvSpPr>
          <p:cNvPr id="817156" name="Text Box 4"/>
          <p:cNvSpPr txBox="1">
            <a:spLocks noChangeArrowheads="1"/>
          </p:cNvSpPr>
          <p:nvPr/>
        </p:nvSpPr>
        <p:spPr bwMode="auto">
          <a:xfrm>
            <a:off x="2101125" y="3413554"/>
            <a:ext cx="5936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last term of the sequence is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n </a:t>
            </a:r>
            <a:endParaRPr lang="en-GB" sz="2400" dirty="0">
              <a:latin typeface="+mn-lt"/>
            </a:endParaRPr>
          </a:p>
        </p:txBody>
      </p:sp>
      <p:sp>
        <p:nvSpPr>
          <p:cNvPr id="817164" name="Text Box 12"/>
          <p:cNvSpPr txBox="1">
            <a:spLocks noChangeArrowheads="1"/>
          </p:cNvSpPr>
          <p:nvPr/>
        </p:nvSpPr>
        <p:spPr bwMode="auto">
          <a:xfrm>
            <a:off x="800100" y="698303"/>
            <a:ext cx="7732340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A grocery store has a display of soup cans stacked in a pyramid. The top row has three cans, and each row has two more cans than the row above it.</a:t>
            </a:r>
          </a:p>
          <a:p>
            <a:pPr eaLnBrk="0" hangingPunct="0"/>
            <a:r>
              <a:rPr lang="en-GB" sz="2400" dirty="0"/>
              <a:t>If there are 35 cans in the bottom row, how many rows are there in the display?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66E9183-78F7-4784-AE5B-BB9C9A5B5215}"/>
              </a:ext>
            </a:extLst>
          </p:cNvPr>
          <p:cNvSpPr/>
          <p:nvPr/>
        </p:nvSpPr>
        <p:spPr>
          <a:xfrm>
            <a:off x="8079344" y="615389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FDC16B-129B-4A25-BF9C-481B5DE949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F3C80287-6279-4191-B776-7EA577D5A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930" y="537541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32</a:t>
            </a:r>
            <a:endParaRPr lang="en-GB" sz="2400" i="1" dirty="0">
              <a:latin typeface="+mn-lt"/>
            </a:endParaRP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C34B77C9-02C0-47A1-B13C-15D4BC4E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714" y="5359978"/>
            <a:ext cx="1297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2</a:t>
            </a:r>
            <a:endParaRPr lang="en-GB" sz="2400" i="1" dirty="0">
              <a:latin typeface="+mn-lt"/>
            </a:endParaRP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1558B225-8F08-48FC-BB2B-EE97CE66F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169" y="4875726"/>
            <a:ext cx="34399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Substituting values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BC431103-19BA-094D-61AD-AD6C38213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861" y="3416318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3</a:t>
            </a:r>
            <a:endParaRPr lang="en-US" sz="2400" dirty="0">
              <a:cs typeface="Arial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8E5922EF-0593-B02A-D12D-FE30D7593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928" y="3947988"/>
            <a:ext cx="1176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n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35</a:t>
            </a:r>
            <a:endParaRPr lang="en-US" sz="2400" dirty="0">
              <a:cs typeface="Arial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186A2AC9-53E3-24E7-E603-D5ECF4B67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169" y="4414061"/>
            <a:ext cx="8569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To find the value of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we use the formula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n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</a:t>
            </a:r>
            <a:r>
              <a:rPr lang="en-GB" sz="2400" i="1" dirty="0">
                <a:latin typeface="Times New Roman" pitchFamily="18" charset="0"/>
              </a:rPr>
              <a:t>d</a:t>
            </a:r>
            <a:endParaRPr lang="en-GB" sz="2400" dirty="0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188834B-24CD-F7FE-0A6C-C65515CA3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930" y="4875726"/>
            <a:ext cx="25474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35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3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1)2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2951E42D-E9C9-2EBB-E0AB-4102677DC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930" y="5810026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34</a:t>
            </a:r>
            <a:endParaRPr lang="en-GB" sz="2400" i="1" dirty="0">
              <a:latin typeface="+mn-lt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D5D0CB84-4364-6CD2-FB7F-25AC633ED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714" y="5794591"/>
            <a:ext cx="881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endParaRPr lang="en-GB" sz="2400" i="1" dirty="0">
              <a:latin typeface="+mn-lt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E7D3EE90-F705-B5CA-8040-D71D6D49E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9162" y="621317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17</a:t>
            </a:r>
            <a:endParaRPr lang="en-GB" sz="2400" i="1" dirty="0">
              <a:latin typeface="+mn-lt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AFD1477B-CCEC-400F-EAF7-63C0725FA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950" y="6214288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i="1" dirty="0"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ED66E9-9B3A-55CF-AA21-8367AE9B2F77}"/>
              </a:ext>
            </a:extLst>
          </p:cNvPr>
          <p:cNvSpPr txBox="1"/>
          <p:nvPr/>
        </p:nvSpPr>
        <p:spPr>
          <a:xfrm>
            <a:off x="5112212" y="6227863"/>
            <a:ext cx="29256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There are 17 rows </a:t>
            </a:r>
          </a:p>
        </p:txBody>
      </p:sp>
    </p:spTree>
    <p:extLst>
      <p:ext uri="{BB962C8B-B14F-4D97-AF65-F5344CB8AC3E}">
        <p14:creationId xmlns:p14="http://schemas.microsoft.com/office/powerpoint/2010/main" val="175017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5" grpId="0"/>
      <p:bldP spid="817156" grpId="0"/>
      <p:bldP spid="21" grpId="0"/>
      <p:bldP spid="22" grpId="0"/>
      <p:bldP spid="28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>
                <a:solidFill>
                  <a:srgbClr val="5B0091"/>
                </a:solidFill>
              </a:rPr>
              <a:t>Approximations using arithmetic </a:t>
            </a:r>
            <a:r>
              <a:rPr lang="en-GB" sz="2800" dirty="0">
                <a:solidFill>
                  <a:srgbClr val="5B0091"/>
                </a:solidFill>
              </a:rPr>
              <a:t>sequences</a:t>
            </a:r>
          </a:p>
        </p:txBody>
      </p:sp>
      <p:sp>
        <p:nvSpPr>
          <p:cNvPr id="817155" name="Text Box 3"/>
          <p:cNvSpPr txBox="1">
            <a:spLocks noChangeArrowheads="1"/>
          </p:cNvSpPr>
          <p:nvPr/>
        </p:nvSpPr>
        <p:spPr bwMode="auto">
          <a:xfrm>
            <a:off x="188118" y="693062"/>
            <a:ext cx="87677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Most real world scenarios will not be exact, the sequence may have a difference between terms that are not the same but similar.</a:t>
            </a:r>
            <a:endParaRPr lang="en-GB" sz="2400" dirty="0"/>
          </a:p>
        </p:txBody>
      </p:sp>
      <p:sp>
        <p:nvSpPr>
          <p:cNvPr id="817156" name="Text Box 4"/>
          <p:cNvSpPr txBox="1">
            <a:spLocks noChangeArrowheads="1"/>
          </p:cNvSpPr>
          <p:nvPr/>
        </p:nvSpPr>
        <p:spPr bwMode="auto">
          <a:xfrm>
            <a:off x="188444" y="1864884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In these cases we can use an arithmetic sequence as an approximation</a:t>
            </a:r>
          </a:p>
        </p:txBody>
      </p:sp>
      <p:sp>
        <p:nvSpPr>
          <p:cNvPr id="817164" name="Text Box 12"/>
          <p:cNvSpPr txBox="1">
            <a:spLocks noChangeArrowheads="1"/>
          </p:cNvSpPr>
          <p:nvPr/>
        </p:nvSpPr>
        <p:spPr bwMode="auto">
          <a:xfrm>
            <a:off x="800100" y="2724590"/>
            <a:ext cx="773234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If the total mass of 6 persons is 463.4 kg, find the average mass of each person.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66E9183-78F7-4784-AE5B-BB9C9A5B5215}"/>
              </a:ext>
            </a:extLst>
          </p:cNvPr>
          <p:cNvSpPr/>
          <p:nvPr/>
        </p:nvSpPr>
        <p:spPr>
          <a:xfrm>
            <a:off x="808306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FDC16B-129B-4A25-BF9C-481B5DE949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B11412CE-C58D-4B7B-A752-B8190311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692" y="4101397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6</a:t>
            </a:r>
            <a:endParaRPr lang="en-GB" sz="2400" i="1" dirty="0">
              <a:latin typeface="+mn-lt"/>
            </a:endParaRP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F3C80287-6279-4191-B776-7EA577D5A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325" y="3903108"/>
            <a:ext cx="29770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The average mass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C34B77C9-02C0-47A1-B13C-15D4BC4E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422" y="3757611"/>
            <a:ext cx="1011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463.4</a:t>
            </a:r>
            <a:endParaRPr lang="en-GB" sz="2400" i="1" dirty="0">
              <a:latin typeface="+mn-lt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1E4D6953-7241-4F69-BD40-85C027830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06" y="5588141"/>
            <a:ext cx="17075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baseline="-250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77.2</a:t>
            </a:r>
            <a:r>
              <a:rPr lang="en-GB" sz="2400" i="1" dirty="0">
                <a:latin typeface="Times New Roman" pitchFamily="18" charset="0"/>
              </a:rPr>
              <a:t>n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BEFFAEC3-0C98-40DE-B416-B829B9439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226" y="4477726"/>
            <a:ext cx="1527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en-GB" sz="2400" dirty="0">
                <a:latin typeface="+mn-lt"/>
              </a:rPr>
              <a:t> 77.2 kg</a:t>
            </a:r>
            <a:endParaRPr lang="en-GB" sz="2400" i="1" dirty="0">
              <a:latin typeface="+mn-lt"/>
            </a:endParaRP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1558B225-8F08-48FC-BB2B-EE97CE66F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5002398"/>
            <a:ext cx="6726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Write an arithmetic sequence for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n</a:t>
            </a:r>
            <a:endParaRPr lang="en-GB" sz="2400" dirty="0"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3AE9C-9D81-489B-FBA1-C3EA459B6D98}"/>
              </a:ext>
            </a:extLst>
          </p:cNvPr>
          <p:cNvCxnSpPr/>
          <p:nvPr/>
        </p:nvCxnSpPr>
        <p:spPr>
          <a:xfrm>
            <a:off x="4936718" y="4148008"/>
            <a:ext cx="95816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75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6" grpId="0"/>
      <p:bldP spid="817164" grpId="0" animBg="1"/>
      <p:bldP spid="20" grpId="0"/>
      <p:bldP spid="21" grpId="0"/>
      <p:bldP spid="22" grpId="0"/>
      <p:bldP spid="23" grpId="0"/>
      <p:bldP spid="24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3296582-F466-47C3-81B0-834F248FE5F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2863"/>
            <a:ext cx="8153400" cy="609600"/>
          </a:xfrm>
          <a:prstGeom prst="rect">
            <a:avLst/>
          </a:prstGeom>
          <a:noFill/>
          <a:ln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5B0091"/>
                </a:solidFill>
              </a:rPr>
              <a:t>Arithmetic sequences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D6771DAE-0120-4F95-862F-19741BCA0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652463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A </a:t>
            </a:r>
            <a:r>
              <a:rPr lang="en-GB" sz="2400" b="1" dirty="0">
                <a:solidFill>
                  <a:srgbClr val="FF6600"/>
                </a:solidFill>
              </a:rPr>
              <a:t>sequence</a:t>
            </a:r>
            <a:r>
              <a:rPr lang="en-GB" sz="2400" dirty="0"/>
              <a:t> is a list of numbers that is written in a defined order, ascending or descending, following a specific rule.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B3B96C5E-2391-4DA9-B8B5-8BEFE8D72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7" y="1645286"/>
            <a:ext cx="85696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A sequence can be either </a:t>
            </a:r>
            <a:r>
              <a:rPr lang="en-GB" sz="2400" b="1" dirty="0">
                <a:solidFill>
                  <a:srgbClr val="FF6600"/>
                </a:solidFill>
              </a:rPr>
              <a:t>finite</a:t>
            </a:r>
            <a:r>
              <a:rPr lang="en-GB" sz="2400" dirty="0"/>
              <a:t> or </a:t>
            </a:r>
            <a:r>
              <a:rPr lang="en-GB" sz="2400" b="1" dirty="0">
                <a:solidFill>
                  <a:srgbClr val="FF6600"/>
                </a:solidFill>
              </a:rPr>
              <a:t>infinite</a:t>
            </a:r>
            <a:r>
              <a:rPr lang="en-GB" sz="2400" dirty="0"/>
              <a:t>.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6A3FB07B-F7E1-4391-9024-CBE24DF04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7" y="2308142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A </a:t>
            </a:r>
            <a:r>
              <a:rPr lang="en-GB" sz="2400" b="1" dirty="0">
                <a:solidFill>
                  <a:srgbClr val="FF6600"/>
                </a:solidFill>
              </a:rPr>
              <a:t>finite </a:t>
            </a:r>
            <a:r>
              <a:rPr lang="en-GB" sz="2400" dirty="0"/>
              <a:t>sequence is any sequence with first term and last term.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F078B694-CC4A-4B84-A20B-D13ED061A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7" y="3196136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For example: 5, 8, 11, 14, 17 is </a:t>
            </a:r>
            <a:r>
              <a:rPr lang="en-GB" sz="2400" b="1" dirty="0">
                <a:solidFill>
                  <a:srgbClr val="FF6600"/>
                </a:solidFill>
              </a:rPr>
              <a:t>finite </a:t>
            </a:r>
            <a:r>
              <a:rPr lang="en-GB" sz="2400" dirty="0"/>
              <a:t>its first term is 5 and it ends after the fifth term.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2BCC592E-7B52-495D-B8DC-1F42D1455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6" y="4096104"/>
            <a:ext cx="85696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For example: 5, 8, 11, 14, 17, … is </a:t>
            </a:r>
            <a:r>
              <a:rPr lang="en-GB" sz="2400" b="1" dirty="0">
                <a:solidFill>
                  <a:srgbClr val="FF6600"/>
                </a:solidFill>
              </a:rPr>
              <a:t>infinite </a:t>
            </a:r>
            <a:r>
              <a:rPr lang="en-GB" sz="2400" dirty="0"/>
              <a:t>because the three dots at the end (called ellipsis) indicates that the sequence continues indefinitely.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E19497D3-D56A-4634-B167-60D3AF24F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6" y="5336284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A term in the sequence is named using the notation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n</a:t>
            </a:r>
            <a:r>
              <a:rPr lang="en-GB" sz="2400" dirty="0"/>
              <a:t> where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is the position of the term in the sequence</a:t>
            </a:r>
          </a:p>
        </p:txBody>
      </p:sp>
    </p:spTree>
    <p:extLst>
      <p:ext uri="{BB962C8B-B14F-4D97-AF65-F5344CB8AC3E}">
        <p14:creationId xmlns:p14="http://schemas.microsoft.com/office/powerpoint/2010/main" val="224959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3059" name="Text Box 3"/>
          <p:cNvSpPr txBox="1">
            <a:spLocks noChangeArrowheads="1"/>
          </p:cNvSpPr>
          <p:nvPr/>
        </p:nvSpPr>
        <p:spPr bwMode="auto">
          <a:xfrm>
            <a:off x="204626" y="644302"/>
            <a:ext cx="85696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In an </a:t>
            </a:r>
            <a:r>
              <a:rPr lang="en-GB" sz="2400" b="1" dirty="0">
                <a:solidFill>
                  <a:srgbClr val="FF6600"/>
                </a:solidFill>
              </a:rPr>
              <a:t>arithmetic sequence</a:t>
            </a:r>
            <a:r>
              <a:rPr lang="en-GB" sz="2400" dirty="0"/>
              <a:t> (or </a:t>
            </a:r>
            <a:r>
              <a:rPr lang="en-GB" sz="2400" b="1" dirty="0">
                <a:solidFill>
                  <a:srgbClr val="FF6600"/>
                </a:solidFill>
              </a:rPr>
              <a:t>arithmetic progression</a:t>
            </a:r>
            <a:r>
              <a:rPr lang="en-GB" sz="2400" dirty="0"/>
              <a:t>) the difference between any two consecutive terms is always the same. This is called the </a:t>
            </a:r>
            <a:r>
              <a:rPr lang="en-GB" sz="2400" b="1" dirty="0">
                <a:solidFill>
                  <a:srgbClr val="FF6600"/>
                </a:solidFill>
              </a:rPr>
              <a:t>common difference</a:t>
            </a:r>
            <a:r>
              <a:rPr lang="en-GB" sz="2400" dirty="0"/>
              <a:t> (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400" dirty="0"/>
              <a:t>).</a:t>
            </a:r>
          </a:p>
        </p:txBody>
      </p:sp>
      <p:sp>
        <p:nvSpPr>
          <p:cNvPr id="813060" name="Text Box 4"/>
          <p:cNvSpPr txBox="1">
            <a:spLocks noChangeArrowheads="1"/>
          </p:cNvSpPr>
          <p:nvPr/>
        </p:nvSpPr>
        <p:spPr bwMode="auto">
          <a:xfrm>
            <a:off x="206925" y="1890292"/>
            <a:ext cx="876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For example, in the sequence:</a:t>
            </a:r>
          </a:p>
        </p:txBody>
      </p:sp>
      <p:sp>
        <p:nvSpPr>
          <p:cNvPr id="813061" name="Text Box 5"/>
          <p:cNvSpPr txBox="1">
            <a:spLocks noChangeArrowheads="1"/>
          </p:cNvSpPr>
          <p:nvPr/>
        </p:nvSpPr>
        <p:spPr bwMode="auto">
          <a:xfrm>
            <a:off x="3160879" y="2434326"/>
            <a:ext cx="285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8, 11, 14, 17, 20, …</a:t>
            </a:r>
          </a:p>
        </p:txBody>
      </p:sp>
      <p:sp>
        <p:nvSpPr>
          <p:cNvPr id="813062" name="Text Box 6"/>
          <p:cNvSpPr txBox="1">
            <a:spLocks noChangeArrowheads="1"/>
          </p:cNvSpPr>
          <p:nvPr/>
        </p:nvSpPr>
        <p:spPr bwMode="auto">
          <a:xfrm>
            <a:off x="250825" y="3328988"/>
            <a:ext cx="8523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So, it is an arithmetic sequence with 3 as the common difference.</a:t>
            </a:r>
          </a:p>
        </p:txBody>
      </p:sp>
      <p:sp>
        <p:nvSpPr>
          <p:cNvPr id="813063" name="Text Box 7"/>
          <p:cNvSpPr txBox="1">
            <a:spLocks noChangeArrowheads="1"/>
          </p:cNvSpPr>
          <p:nvPr/>
        </p:nvSpPr>
        <p:spPr bwMode="auto">
          <a:xfrm>
            <a:off x="227671" y="4172714"/>
            <a:ext cx="4884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We could write this sequence as:</a:t>
            </a:r>
          </a:p>
        </p:txBody>
      </p:sp>
      <p:sp>
        <p:nvSpPr>
          <p:cNvPr id="813064" name="Text Box 8"/>
          <p:cNvSpPr txBox="1">
            <a:spLocks noChangeArrowheads="1"/>
          </p:cNvSpPr>
          <p:nvPr/>
        </p:nvSpPr>
        <p:spPr bwMode="auto">
          <a:xfrm>
            <a:off x="612775" y="4656018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8,</a:t>
            </a:r>
          </a:p>
        </p:txBody>
      </p:sp>
      <p:sp>
        <p:nvSpPr>
          <p:cNvPr id="813065" name="Text Box 9"/>
          <p:cNvSpPr txBox="1">
            <a:spLocks noChangeArrowheads="1"/>
          </p:cNvSpPr>
          <p:nvPr/>
        </p:nvSpPr>
        <p:spPr bwMode="auto">
          <a:xfrm>
            <a:off x="1116013" y="4656018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+ 3,</a:t>
            </a:r>
          </a:p>
        </p:txBody>
      </p:sp>
      <p:sp>
        <p:nvSpPr>
          <p:cNvPr id="813066" name="Text Box 10"/>
          <p:cNvSpPr txBox="1">
            <a:spLocks noChangeArrowheads="1"/>
          </p:cNvSpPr>
          <p:nvPr/>
        </p:nvSpPr>
        <p:spPr bwMode="auto">
          <a:xfrm>
            <a:off x="2136775" y="4656018"/>
            <a:ext cx="1492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+ 3 + 3,</a:t>
            </a:r>
          </a:p>
        </p:txBody>
      </p:sp>
      <p:sp>
        <p:nvSpPr>
          <p:cNvPr id="813067" name="Text Box 11"/>
          <p:cNvSpPr txBox="1">
            <a:spLocks noChangeArrowheads="1"/>
          </p:cNvSpPr>
          <p:nvPr/>
        </p:nvSpPr>
        <p:spPr bwMode="auto">
          <a:xfrm>
            <a:off x="3673475" y="4656018"/>
            <a:ext cx="20104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+ 3 + 3 + 3,</a:t>
            </a:r>
          </a:p>
        </p:txBody>
      </p:sp>
      <p:sp>
        <p:nvSpPr>
          <p:cNvPr id="813068" name="Text Box 12"/>
          <p:cNvSpPr txBox="1">
            <a:spLocks noChangeArrowheads="1"/>
          </p:cNvSpPr>
          <p:nvPr/>
        </p:nvSpPr>
        <p:spPr bwMode="auto">
          <a:xfrm>
            <a:off x="5726113" y="4657606"/>
            <a:ext cx="289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+ 3 + 3 + 3 + 3, …</a:t>
            </a:r>
          </a:p>
        </p:txBody>
      </p:sp>
      <p:sp>
        <p:nvSpPr>
          <p:cNvPr id="813069" name="Text Box 13"/>
          <p:cNvSpPr txBox="1">
            <a:spLocks noChangeArrowheads="1"/>
          </p:cNvSpPr>
          <p:nvPr/>
        </p:nvSpPr>
        <p:spPr bwMode="auto">
          <a:xfrm>
            <a:off x="4343400" y="5060072"/>
            <a:ext cx="4940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or</a:t>
            </a:r>
          </a:p>
        </p:txBody>
      </p:sp>
      <p:sp>
        <p:nvSpPr>
          <p:cNvPr id="813070" name="Text Box 14"/>
          <p:cNvSpPr txBox="1">
            <a:spLocks noChangeArrowheads="1"/>
          </p:cNvSpPr>
          <p:nvPr/>
        </p:nvSpPr>
        <p:spPr bwMode="auto">
          <a:xfrm>
            <a:off x="1055688" y="5562600"/>
            <a:ext cx="457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8,</a:t>
            </a:r>
          </a:p>
        </p:txBody>
      </p:sp>
      <p:sp>
        <p:nvSpPr>
          <p:cNvPr id="813071" name="Text Box 15"/>
          <p:cNvSpPr txBox="1">
            <a:spLocks noChangeArrowheads="1"/>
          </p:cNvSpPr>
          <p:nvPr/>
        </p:nvSpPr>
        <p:spPr bwMode="auto">
          <a:xfrm>
            <a:off x="1616075" y="5562600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+ 3,</a:t>
            </a:r>
          </a:p>
        </p:txBody>
      </p:sp>
      <p:sp>
        <p:nvSpPr>
          <p:cNvPr id="813072" name="Text Box 16"/>
          <p:cNvSpPr txBox="1">
            <a:spLocks noChangeArrowheads="1"/>
          </p:cNvSpPr>
          <p:nvPr/>
        </p:nvSpPr>
        <p:spPr bwMode="auto">
          <a:xfrm>
            <a:off x="2693988" y="5562600"/>
            <a:ext cx="1749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+ (2 </a:t>
            </a:r>
            <a:r>
              <a:rPr lang="en-US" sz="2400">
                <a:cs typeface="Arial" charset="0"/>
              </a:rPr>
              <a:t>× </a:t>
            </a:r>
            <a:r>
              <a:rPr lang="en-GB" sz="2400"/>
              <a:t>3),</a:t>
            </a:r>
          </a:p>
        </p:txBody>
      </p:sp>
      <p:sp>
        <p:nvSpPr>
          <p:cNvPr id="813073" name="Text Box 17"/>
          <p:cNvSpPr txBox="1">
            <a:spLocks noChangeArrowheads="1"/>
          </p:cNvSpPr>
          <p:nvPr/>
        </p:nvSpPr>
        <p:spPr bwMode="auto">
          <a:xfrm>
            <a:off x="4489450" y="5562600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(3 </a:t>
            </a:r>
            <a:r>
              <a:rPr lang="en-US" sz="2400"/>
              <a:t>× </a:t>
            </a:r>
            <a:r>
              <a:rPr lang="en-GB" sz="2400"/>
              <a:t>3),</a:t>
            </a:r>
          </a:p>
        </p:txBody>
      </p:sp>
      <p:sp>
        <p:nvSpPr>
          <p:cNvPr id="813074" name="Text Box 18"/>
          <p:cNvSpPr txBox="1">
            <a:spLocks noChangeArrowheads="1"/>
          </p:cNvSpPr>
          <p:nvPr/>
        </p:nvSpPr>
        <p:spPr bwMode="auto">
          <a:xfrm>
            <a:off x="6024563" y="5564188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8 + (4 </a:t>
            </a:r>
            <a:r>
              <a:rPr lang="en-US" sz="2400"/>
              <a:t>× </a:t>
            </a:r>
            <a:r>
              <a:rPr lang="en-GB" sz="2400"/>
              <a:t>3), …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591022" y="2879425"/>
            <a:ext cx="9589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= 8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056477" y="2886807"/>
            <a:ext cx="865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d</a:t>
            </a:r>
            <a:r>
              <a:rPr lang="en-GB" sz="2400" dirty="0">
                <a:solidFill>
                  <a:schemeClr val="tx1"/>
                </a:solidFill>
              </a:rPr>
              <a:t> = 3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BBD85BC-3404-47A6-8CEC-18F8BA14FE3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CB1A34A-0B6E-4124-B51C-1B6329230E59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240BEC1B-0FB9-4FAB-B849-E337AE05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1854" y="5973310"/>
            <a:ext cx="1130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+ 2d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13E99F99-A111-4753-B460-646482731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524" y="6007517"/>
            <a:ext cx="1130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+ 3d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BC660D2A-53FA-48DB-A776-BF28A0C5D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4005" y="6005364"/>
            <a:ext cx="1130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/>
              <a:t>4</a:t>
            </a:r>
            <a:r>
              <a:rPr lang="en-GB" sz="24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24F07A4-C286-4460-AB08-F125B78DD99C}"/>
              </a:ext>
            </a:extLst>
          </p:cNvPr>
          <p:cNvSpPr/>
          <p:nvPr/>
        </p:nvSpPr>
        <p:spPr>
          <a:xfrm>
            <a:off x="952477" y="6013758"/>
            <a:ext cx="522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endParaRPr lang="en-GB" sz="2400" dirty="0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E856317-A1E6-4C70-BDEF-0EA007B54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243" y="6013758"/>
            <a:ext cx="1080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+ 1d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0" grpId="0"/>
      <p:bldP spid="813061" grpId="0"/>
      <p:bldP spid="813062" grpId="0"/>
      <p:bldP spid="813063" grpId="0"/>
      <p:bldP spid="813064" grpId="0"/>
      <p:bldP spid="813065" grpId="0"/>
      <p:bldP spid="813066" grpId="0"/>
      <p:bldP spid="813067" grpId="0"/>
      <p:bldP spid="813068" grpId="0"/>
      <p:bldP spid="813069" grpId="0"/>
      <p:bldP spid="813070" grpId="0"/>
      <p:bldP spid="813071" grpId="0"/>
      <p:bldP spid="813072" grpId="0"/>
      <p:bldP spid="813073" grpId="0"/>
      <p:bldP spid="813074" grpId="0"/>
      <p:bldP spid="19" grpId="0"/>
      <p:bldP spid="20" grpId="0"/>
      <p:bldP spid="23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Common difference</a:t>
            </a:r>
          </a:p>
        </p:txBody>
      </p:sp>
      <p:sp>
        <p:nvSpPr>
          <p:cNvPr id="806917" name="Rectangle 5"/>
          <p:cNvSpPr>
            <a:spLocks noChangeArrowheads="1"/>
          </p:cNvSpPr>
          <p:nvPr/>
        </p:nvSpPr>
        <p:spPr bwMode="auto">
          <a:xfrm>
            <a:off x="3226495" y="2459460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18" name="Rectangle 6"/>
          <p:cNvSpPr>
            <a:spLocks noChangeArrowheads="1"/>
          </p:cNvSpPr>
          <p:nvPr/>
        </p:nvSpPr>
        <p:spPr bwMode="auto">
          <a:xfrm>
            <a:off x="3226495" y="2978572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2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19" name="Rectangle 7"/>
          <p:cNvSpPr>
            <a:spLocks noChangeArrowheads="1"/>
          </p:cNvSpPr>
          <p:nvPr/>
        </p:nvSpPr>
        <p:spPr bwMode="auto">
          <a:xfrm>
            <a:off x="3226495" y="3497685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3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20" name="Rectangle 8"/>
          <p:cNvSpPr>
            <a:spLocks noChangeArrowheads="1"/>
          </p:cNvSpPr>
          <p:nvPr/>
        </p:nvSpPr>
        <p:spPr bwMode="auto">
          <a:xfrm>
            <a:off x="3226495" y="4016797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4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806921" name="Rectangle 9"/>
          <p:cNvSpPr>
            <a:spLocks noChangeArrowheads="1"/>
          </p:cNvSpPr>
          <p:nvPr/>
        </p:nvSpPr>
        <p:spPr bwMode="auto">
          <a:xfrm>
            <a:off x="179387" y="861089"/>
            <a:ext cx="878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We can find any term of the sequence by adding the common difference,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400" dirty="0"/>
              <a:t>, to the previous term.</a:t>
            </a:r>
          </a:p>
        </p:txBody>
      </p:sp>
      <p:sp>
        <p:nvSpPr>
          <p:cNvPr id="806922" name="Rectangle 10"/>
          <p:cNvSpPr>
            <a:spLocks noChangeArrowheads="1"/>
          </p:cNvSpPr>
          <p:nvPr/>
        </p:nvSpPr>
        <p:spPr bwMode="auto">
          <a:xfrm>
            <a:off x="251520" y="2459460"/>
            <a:ext cx="2182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We can write: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818803" y="2978572"/>
            <a:ext cx="94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d</a:t>
            </a:r>
          </a:p>
        </p:txBody>
      </p:sp>
      <p:sp>
        <p:nvSpPr>
          <p:cNvPr id="2" name="Rectangle 1"/>
          <p:cNvSpPr/>
          <p:nvPr/>
        </p:nvSpPr>
        <p:spPr>
          <a:xfrm>
            <a:off x="3877318" y="2461563"/>
            <a:ext cx="1130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+ 0d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861271" y="3444445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>
                <a:solidFill>
                  <a:schemeClr val="tx1"/>
                </a:solidFill>
              </a:rPr>
              <a:t> + d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5016544" y="3440237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d) + 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6956342" y="3440236"/>
            <a:ext cx="1415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+ 2d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3926518" y="4016798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>
                <a:solidFill>
                  <a:schemeClr val="tx1"/>
                </a:solidFill>
              </a:rPr>
              <a:t> + d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5081791" y="4012590"/>
            <a:ext cx="2100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+ 2d) + d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7021589" y="4012589"/>
            <a:ext cx="1415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+ 3d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190939" y="4553991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5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890962" y="4553992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4</a:t>
            </a:r>
            <a:r>
              <a:rPr lang="en-GB" sz="2400" dirty="0">
                <a:solidFill>
                  <a:schemeClr val="tx1"/>
                </a:solidFill>
              </a:rPr>
              <a:t> + d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046235" y="4549784"/>
            <a:ext cx="2100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/>
              <a:t>3</a:t>
            </a:r>
            <a:r>
              <a:rPr lang="en-GB" sz="2400" dirty="0">
                <a:solidFill>
                  <a:schemeClr val="tx1"/>
                </a:solidFill>
              </a:rPr>
              <a:t>d) + d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986033" y="4549783"/>
            <a:ext cx="136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 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</a:t>
            </a:r>
            <a:r>
              <a:rPr lang="en-GB" sz="2400" dirty="0"/>
              <a:t>4</a:t>
            </a:r>
            <a:r>
              <a:rPr lang="en-GB" sz="24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280144" y="5062163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…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3938549" y="5561108"/>
            <a:ext cx="175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</a:t>
            </a:r>
            <a:r>
              <a:rPr lang="en-GB" sz="2400" i="1" dirty="0">
                <a:latin typeface="Times New Roman" pitchFamily="18" charset="0"/>
              </a:rPr>
              <a:t>d</a:t>
            </a: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183670" y="5615173"/>
            <a:ext cx="712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/>
              <a:t>n</a:t>
            </a:r>
            <a:r>
              <a:rPr lang="en-GB" sz="24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16544" y="2459459"/>
            <a:ext cx="67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endParaRPr lang="en-GB" sz="2400" dirty="0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5039512" y="2921124"/>
            <a:ext cx="132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sz="2400" i="1" dirty="0">
                <a:solidFill>
                  <a:schemeClr val="tx1"/>
                </a:solidFill>
                <a:latin typeface="Times New Roman" pitchFamily="18" charset="0"/>
              </a:rPr>
              <a:t>u</a:t>
            </a:r>
            <a:r>
              <a:rPr lang="en-GB" sz="2400" baseline="-25000" dirty="0">
                <a:solidFill>
                  <a:schemeClr val="tx1"/>
                </a:solidFill>
              </a:rPr>
              <a:t>1</a:t>
            </a:r>
            <a:r>
              <a:rPr lang="en-GB" sz="2400" dirty="0">
                <a:solidFill>
                  <a:schemeClr val="tx1"/>
                </a:solidFill>
              </a:rPr>
              <a:t> + 1d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853A55E-AE77-475C-A1BB-160379E9B20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7BDACF12-D27C-4A4F-850A-194F06002294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2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7" grpId="0"/>
      <p:bldP spid="806918" grpId="0"/>
      <p:bldP spid="806919" grpId="0"/>
      <p:bldP spid="806920" grpId="0"/>
      <p:bldP spid="806921" grpId="0"/>
      <p:bldP spid="806922" grpId="0"/>
      <p:bldP spid="16" grpId="0"/>
      <p:bldP spid="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5107" name="Text Box 3"/>
          <p:cNvSpPr txBox="1">
            <a:spLocks noChangeArrowheads="1"/>
          </p:cNvSpPr>
          <p:nvPr/>
        </p:nvSpPr>
        <p:spPr bwMode="auto">
          <a:xfrm>
            <a:off x="737064" y="924187"/>
            <a:ext cx="83536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we call the first term of an arithmetic sequence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and the common difference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we can write a general arithmetic sequence as:</a:t>
            </a:r>
          </a:p>
        </p:txBody>
      </p:sp>
      <p:sp>
        <p:nvSpPr>
          <p:cNvPr id="815113" name="Text Box 9"/>
          <p:cNvSpPr txBox="1">
            <a:spLocks noChangeArrowheads="1"/>
          </p:cNvSpPr>
          <p:nvPr/>
        </p:nvSpPr>
        <p:spPr bwMode="auto">
          <a:xfrm>
            <a:off x="5890420" y="2935164"/>
            <a:ext cx="1487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+ 4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 …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7887" y="4242034"/>
            <a:ext cx="7237413" cy="1223963"/>
            <a:chOff x="981868" y="2996952"/>
            <a:chExt cx="7237413" cy="1223963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81868" y="2996952"/>
              <a:ext cx="7237413" cy="1223963"/>
              <a:chOff x="600" y="1723"/>
              <a:chExt cx="4559" cy="771"/>
            </a:xfrm>
          </p:grpSpPr>
          <p:sp>
            <p:nvSpPr>
              <p:cNvPr id="815116" name="Rectangle 12"/>
              <p:cNvSpPr>
                <a:spLocks noChangeArrowheads="1"/>
              </p:cNvSpPr>
              <p:nvPr/>
            </p:nvSpPr>
            <p:spPr bwMode="auto">
              <a:xfrm>
                <a:off x="600" y="1723"/>
                <a:ext cx="4559" cy="77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15117" name="Text Box 13"/>
              <p:cNvSpPr txBox="1">
                <a:spLocks noChangeArrowheads="1"/>
              </p:cNvSpPr>
              <p:nvPr/>
            </p:nvSpPr>
            <p:spPr bwMode="auto">
              <a:xfrm>
                <a:off x="612" y="1727"/>
                <a:ext cx="4536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GB" sz="2400" dirty="0">
                    <a:latin typeface="+mn-lt"/>
                  </a:rPr>
                  <a:t>The </a:t>
                </a:r>
                <a:r>
                  <a:rPr lang="en-GB" sz="2400" i="1" dirty="0">
                    <a:latin typeface="+mn-lt"/>
                  </a:rPr>
                  <a:t>n</a:t>
                </a:r>
                <a:r>
                  <a:rPr lang="en-GB" sz="2400" baseline="30000" dirty="0">
                    <a:latin typeface="+mn-lt"/>
                  </a:rPr>
                  <a:t>th</a:t>
                </a:r>
                <a:r>
                  <a:rPr lang="en-GB" sz="2400" dirty="0">
                    <a:latin typeface="+mn-lt"/>
                  </a:rPr>
                  <a:t> term of an arithmetic sequence with first term </a:t>
                </a:r>
                <a:r>
                  <a:rPr lang="en-GB" sz="2400" i="1" dirty="0">
                    <a:latin typeface="Times New Roman" pitchFamily="18" charset="0"/>
                  </a:rPr>
                  <a:t>u</a:t>
                </a:r>
                <a:r>
                  <a:rPr lang="en-GB" sz="2400" baseline="-25000" dirty="0"/>
                  <a:t>1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and common difference </a:t>
                </a:r>
                <a:r>
                  <a:rPr lang="en-GB" sz="2400" i="1" dirty="0">
                    <a:latin typeface="Times New Roman" pitchFamily="18" charset="0"/>
                  </a:rPr>
                  <a:t>d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is</a:t>
                </a:r>
              </a:p>
            </p:txBody>
          </p:sp>
          <p:sp>
            <p:nvSpPr>
              <p:cNvPr id="815118" name="Rectangle 14"/>
              <p:cNvSpPr>
                <a:spLocks noChangeArrowheads="1"/>
              </p:cNvSpPr>
              <p:nvPr/>
            </p:nvSpPr>
            <p:spPr bwMode="auto">
              <a:xfrm>
                <a:off x="2345" y="2203"/>
                <a:ext cx="11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u</a:t>
                </a:r>
                <a:r>
                  <a:rPr lang="en-GB" sz="2400" baseline="-25000" dirty="0"/>
                  <a:t>1</a:t>
                </a:r>
                <a:r>
                  <a:rPr lang="en-GB" sz="2400" dirty="0"/>
                  <a:t> + (</a:t>
                </a:r>
                <a:r>
                  <a:rPr lang="en-GB" sz="2400" i="1" dirty="0">
                    <a:latin typeface="Times New Roman" pitchFamily="18" charset="0"/>
                  </a:rPr>
                  <a:t>n</a:t>
                </a:r>
                <a:r>
                  <a:rPr lang="en-GB" sz="2400" dirty="0"/>
                  <a:t> – 1)</a:t>
                </a:r>
                <a:r>
                  <a:rPr lang="en-GB" sz="2400" i="1" dirty="0">
                    <a:latin typeface="Times New Roman" pitchFamily="18" charset="0"/>
                  </a:rPr>
                  <a:t>d</a:t>
                </a:r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3074939" y="3758952"/>
              <a:ext cx="6799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pitchFamily="18" charset="0"/>
                </a:rPr>
                <a:t>u</a:t>
              </a:r>
              <a:r>
                <a:rPr lang="en-GB" sz="2400" baseline="-25000" dirty="0"/>
                <a:t>n </a:t>
              </a:r>
              <a:r>
                <a: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3D8CBF49-2B97-4339-9477-B115E2862327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81AED720-4FE7-41F3-9145-A10CC4E7846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0C90B8B-A178-4F14-887C-83E7ED91F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094" y="2935164"/>
            <a:ext cx="515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,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981E6428-226D-4FF5-80D6-C9F49BA57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7594" y="2935164"/>
            <a:ext cx="1000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1E430B5D-72C8-48AD-9B06-59EFFA1EE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157" y="2935164"/>
            <a:ext cx="1187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+ 2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52BAA772-F8A4-4B16-90A6-1E0958B83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045" y="2935164"/>
            <a:ext cx="1187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+ 3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,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9BE2B812-445A-4C94-9AD7-33227768C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61" y="2314552"/>
            <a:ext cx="623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n =</a:t>
            </a:r>
            <a:endParaRPr lang="en-GB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77B9A51-5CBB-4EC4-8766-815A40E4E2B7}"/>
              </a:ext>
            </a:extLst>
          </p:cNvPr>
          <p:cNvSpPr txBox="1"/>
          <p:nvPr/>
        </p:nvSpPr>
        <p:spPr>
          <a:xfrm>
            <a:off x="1821657" y="2281878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1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B97101-1FA5-4B5F-95F3-F63ED0D34BDC}"/>
              </a:ext>
            </a:extLst>
          </p:cNvPr>
          <p:cNvSpPr txBox="1"/>
          <p:nvPr/>
        </p:nvSpPr>
        <p:spPr>
          <a:xfrm>
            <a:off x="2615692" y="2276440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15872-4566-446F-A1D4-4B71C982E5B4}"/>
              </a:ext>
            </a:extLst>
          </p:cNvPr>
          <p:cNvSpPr txBox="1"/>
          <p:nvPr/>
        </p:nvSpPr>
        <p:spPr>
          <a:xfrm>
            <a:off x="3682757" y="2277224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3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5CD8F6-EA64-43E6-8703-BE02D45AC48C}"/>
              </a:ext>
            </a:extLst>
          </p:cNvPr>
          <p:cNvSpPr txBox="1"/>
          <p:nvPr/>
        </p:nvSpPr>
        <p:spPr>
          <a:xfrm>
            <a:off x="4876330" y="2275617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4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0C0487-3789-4A34-AB49-DC4E9AA64C3C}"/>
              </a:ext>
            </a:extLst>
          </p:cNvPr>
          <p:cNvSpPr txBox="1"/>
          <p:nvPr/>
        </p:nvSpPr>
        <p:spPr>
          <a:xfrm>
            <a:off x="6119343" y="2275618"/>
            <a:ext cx="515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13" grpId="0"/>
      <p:bldP spid="8" grpId="0"/>
      <p:bldP spid="9" grpId="0"/>
      <p:bldP spid="10" grpId="0"/>
      <p:bldP spid="11" grpId="0"/>
      <p:bldP spid="12" grpId="0"/>
      <p:bldP spid="29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9203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This is an arithmetic sequence with first term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= –7 and common difference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6.</a:t>
            </a:r>
          </a:p>
        </p:txBody>
      </p:sp>
      <p:sp>
        <p:nvSpPr>
          <p:cNvPr id="819204" name="Text Box 4"/>
          <p:cNvSpPr txBox="1">
            <a:spLocks noChangeArrowheads="1"/>
          </p:cNvSpPr>
          <p:nvPr/>
        </p:nvSpPr>
        <p:spPr bwMode="auto">
          <a:xfrm>
            <a:off x="250825" y="2754313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The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term is given by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</a:t>
            </a:r>
            <a:r>
              <a:rPr lang="en-GB" sz="2400" i="1" dirty="0">
                <a:latin typeface="Times New Roman" pitchFamily="18" charset="0"/>
              </a:rPr>
              <a:t>d </a:t>
            </a:r>
            <a:r>
              <a:rPr lang="en-GB" sz="2400" dirty="0"/>
              <a:t>so:</a:t>
            </a:r>
          </a:p>
        </p:txBody>
      </p:sp>
      <p:sp>
        <p:nvSpPr>
          <p:cNvPr id="819205" name="Text Box 5"/>
          <p:cNvSpPr txBox="1">
            <a:spLocks noChangeArrowheads="1"/>
          </p:cNvSpPr>
          <p:nvPr/>
        </p:nvSpPr>
        <p:spPr bwMode="auto">
          <a:xfrm>
            <a:off x="3530600" y="3182938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i="1" baseline="-25000">
                <a:latin typeface="Times New Roman" pitchFamily="18" charset="0"/>
              </a:rPr>
              <a:t>n</a:t>
            </a:r>
            <a:r>
              <a:rPr lang="en-GB" sz="2400"/>
              <a:t> = –7 + 6(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1)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06" name="Text Box 6"/>
          <p:cNvSpPr txBox="1">
            <a:spLocks noChangeArrowheads="1"/>
          </p:cNvSpPr>
          <p:nvPr/>
        </p:nvSpPr>
        <p:spPr bwMode="auto">
          <a:xfrm>
            <a:off x="3868738" y="3611563"/>
            <a:ext cx="196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–7 + 6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6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07" name="Text Box 7"/>
          <p:cNvSpPr txBox="1">
            <a:spLocks noChangeArrowheads="1"/>
          </p:cNvSpPr>
          <p:nvPr/>
        </p:nvSpPr>
        <p:spPr bwMode="auto">
          <a:xfrm>
            <a:off x="3868738" y="4040188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6</a:t>
            </a:r>
            <a:r>
              <a:rPr lang="en-GB" sz="2400" i="1">
                <a:latin typeface="Times New Roman" pitchFamily="18" charset="0"/>
              </a:rPr>
              <a:t>n  </a:t>
            </a:r>
            <a:r>
              <a:rPr lang="en-GB" sz="2400"/>
              <a:t>– 13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08" name="Text Box 8"/>
          <p:cNvSpPr txBox="1">
            <a:spLocks noChangeArrowheads="1"/>
          </p:cNvSpPr>
          <p:nvPr/>
        </p:nvSpPr>
        <p:spPr bwMode="auto">
          <a:xfrm>
            <a:off x="250825" y="4470400"/>
            <a:ext cx="8100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We can find the value of 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for the last term by solving:</a:t>
            </a:r>
          </a:p>
        </p:txBody>
      </p:sp>
      <p:sp>
        <p:nvSpPr>
          <p:cNvPr id="819209" name="Text Box 9"/>
          <p:cNvSpPr txBox="1">
            <a:spLocks noChangeArrowheads="1"/>
          </p:cNvSpPr>
          <p:nvPr/>
        </p:nvSpPr>
        <p:spPr bwMode="auto">
          <a:xfrm>
            <a:off x="3348038" y="4897438"/>
            <a:ext cx="1862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6</a:t>
            </a:r>
            <a:r>
              <a:rPr lang="en-GB" sz="2400" i="1">
                <a:latin typeface="Times New Roman" pitchFamily="18" charset="0"/>
              </a:rPr>
              <a:t>n </a:t>
            </a:r>
            <a:r>
              <a:rPr lang="en-GB" sz="2400"/>
              <a:t>– 13 = 71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10" name="Text Box 10"/>
          <p:cNvSpPr txBox="1">
            <a:spLocks noChangeArrowheads="1"/>
          </p:cNvSpPr>
          <p:nvPr/>
        </p:nvSpPr>
        <p:spPr bwMode="auto">
          <a:xfrm>
            <a:off x="3941763" y="5326063"/>
            <a:ext cx="1317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6</a:t>
            </a:r>
            <a:r>
              <a:rPr lang="en-GB" sz="2400" i="1">
                <a:latin typeface="Times New Roman" pitchFamily="18" charset="0"/>
              </a:rPr>
              <a:t>n </a:t>
            </a:r>
            <a:r>
              <a:rPr lang="en-GB" sz="2400"/>
              <a:t> = 84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11" name="Text Box 11"/>
          <p:cNvSpPr txBox="1">
            <a:spLocks noChangeArrowheads="1"/>
          </p:cNvSpPr>
          <p:nvPr/>
        </p:nvSpPr>
        <p:spPr bwMode="auto">
          <a:xfrm>
            <a:off x="4111625" y="57546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n </a:t>
            </a:r>
            <a:r>
              <a:rPr lang="en-GB" sz="2400"/>
              <a:t> = 14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9212" name="Text Box 12"/>
          <p:cNvSpPr txBox="1">
            <a:spLocks noChangeArrowheads="1"/>
          </p:cNvSpPr>
          <p:nvPr/>
        </p:nvSpPr>
        <p:spPr bwMode="auto">
          <a:xfrm>
            <a:off x="1801813" y="6183313"/>
            <a:ext cx="5848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6600"/>
                </a:solidFill>
              </a:rPr>
              <a:t>So, there are 14 terms in the sequence.</a:t>
            </a:r>
          </a:p>
        </p:txBody>
      </p:sp>
      <p:sp>
        <p:nvSpPr>
          <p:cNvPr id="819213" name="Text Box 13"/>
          <p:cNvSpPr txBox="1">
            <a:spLocks noChangeArrowheads="1"/>
          </p:cNvSpPr>
          <p:nvPr/>
        </p:nvSpPr>
        <p:spPr bwMode="auto">
          <a:xfrm>
            <a:off x="1654175" y="993775"/>
            <a:ext cx="583406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400"/>
              <a:t>Find the number of terms in the finite arithmetic sequence –7, –1, 5, … 71.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3538FDFA-2FE7-467C-87E0-0F576CC88A9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4ADF9A71-D4DF-4E7D-943B-0888377C48B3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03" grpId="0"/>
      <p:bldP spid="819204" grpId="0"/>
      <p:bldP spid="819205" grpId="0"/>
      <p:bldP spid="819206" grpId="0"/>
      <p:bldP spid="819207" grpId="0"/>
      <p:bldP spid="819208" grpId="0"/>
      <p:bldP spid="819209" grpId="0"/>
      <p:bldP spid="819210" grpId="0"/>
      <p:bldP spid="819211" grpId="0"/>
      <p:bldP spid="8192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21251" name="Text Box 3"/>
          <p:cNvSpPr txBox="1">
            <a:spLocks noChangeArrowheads="1"/>
          </p:cNvSpPr>
          <p:nvPr/>
        </p:nvSpPr>
        <p:spPr bwMode="auto">
          <a:xfrm>
            <a:off x="243201" y="1819672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Using the 4</a:t>
            </a:r>
            <a:r>
              <a:rPr lang="en-GB" sz="2400" baseline="30000" dirty="0"/>
              <a:t>th</a:t>
            </a:r>
            <a:r>
              <a:rPr lang="en-GB" sz="2400" dirty="0"/>
              <a:t> term:</a:t>
            </a:r>
          </a:p>
        </p:txBody>
      </p:sp>
      <p:sp>
        <p:nvSpPr>
          <p:cNvPr id="821252" name="Rectangle 4"/>
          <p:cNvSpPr>
            <a:spLocks noChangeArrowheads="1"/>
          </p:cNvSpPr>
          <p:nvPr/>
        </p:nvSpPr>
        <p:spPr bwMode="auto">
          <a:xfrm>
            <a:off x="3510276" y="1789957"/>
            <a:ext cx="1768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+ 3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12</a:t>
            </a:r>
          </a:p>
        </p:txBody>
      </p:sp>
      <p:sp>
        <p:nvSpPr>
          <p:cNvPr id="821253" name="Text Box 5"/>
          <p:cNvSpPr txBox="1">
            <a:spLocks noChangeArrowheads="1"/>
          </p:cNvSpPr>
          <p:nvPr/>
        </p:nvSpPr>
        <p:spPr bwMode="auto">
          <a:xfrm>
            <a:off x="250825" y="2323728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Using the 20</a:t>
            </a:r>
            <a:r>
              <a:rPr lang="en-GB" sz="2400" baseline="30000" dirty="0"/>
              <a:t>th</a:t>
            </a:r>
            <a:r>
              <a:rPr lang="en-GB" sz="2400" dirty="0"/>
              <a:t> term:</a:t>
            </a:r>
          </a:p>
        </p:txBody>
      </p:sp>
      <p:sp>
        <p:nvSpPr>
          <p:cNvPr id="821254" name="Rectangle 6"/>
          <p:cNvSpPr>
            <a:spLocks noChangeArrowheads="1"/>
          </p:cNvSpPr>
          <p:nvPr/>
        </p:nvSpPr>
        <p:spPr bwMode="auto">
          <a:xfrm>
            <a:off x="3348038" y="2212802"/>
            <a:ext cx="1955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+ 19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92</a:t>
            </a:r>
          </a:p>
        </p:txBody>
      </p:sp>
      <p:sp>
        <p:nvSpPr>
          <p:cNvPr id="821255" name="Text Box 7"/>
          <p:cNvSpPr txBox="1">
            <a:spLocks noChangeArrowheads="1"/>
          </p:cNvSpPr>
          <p:nvPr/>
        </p:nvSpPr>
        <p:spPr bwMode="auto">
          <a:xfrm>
            <a:off x="35496" y="2751311"/>
            <a:ext cx="9196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Subtracting the first equation from the second equation gives:</a:t>
            </a:r>
          </a:p>
        </p:txBody>
      </p:sp>
      <p:sp>
        <p:nvSpPr>
          <p:cNvPr id="821256" name="Rectangle 8"/>
          <p:cNvSpPr>
            <a:spLocks noChangeArrowheads="1"/>
          </p:cNvSpPr>
          <p:nvPr/>
        </p:nvSpPr>
        <p:spPr bwMode="auto">
          <a:xfrm>
            <a:off x="3846513" y="3087688"/>
            <a:ext cx="1378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16</a:t>
            </a:r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80</a:t>
            </a:r>
          </a:p>
        </p:txBody>
      </p:sp>
      <p:sp>
        <p:nvSpPr>
          <p:cNvPr id="821257" name="Rectangle 9"/>
          <p:cNvSpPr>
            <a:spLocks noChangeArrowheads="1"/>
          </p:cNvSpPr>
          <p:nvPr/>
        </p:nvSpPr>
        <p:spPr bwMode="auto">
          <a:xfrm>
            <a:off x="4191000" y="3478213"/>
            <a:ext cx="865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5</a:t>
            </a:r>
          </a:p>
        </p:txBody>
      </p:sp>
      <p:sp>
        <p:nvSpPr>
          <p:cNvPr id="821258" name="Text Box 10"/>
          <p:cNvSpPr txBox="1">
            <a:spLocks noChangeArrowheads="1"/>
          </p:cNvSpPr>
          <p:nvPr/>
        </p:nvSpPr>
        <p:spPr bwMode="auto">
          <a:xfrm>
            <a:off x="250825" y="3868738"/>
            <a:ext cx="57743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Substitute this into the first equation:</a:t>
            </a:r>
          </a:p>
        </p:txBody>
      </p:sp>
      <p:sp>
        <p:nvSpPr>
          <p:cNvPr id="821259" name="Rectangle 11"/>
          <p:cNvSpPr>
            <a:spLocks noChangeArrowheads="1"/>
          </p:cNvSpPr>
          <p:nvPr/>
        </p:nvSpPr>
        <p:spPr bwMode="auto">
          <a:xfrm>
            <a:off x="3500438" y="4259263"/>
            <a:ext cx="17524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+ 15 = 12</a:t>
            </a:r>
          </a:p>
        </p:txBody>
      </p:sp>
      <p:sp>
        <p:nvSpPr>
          <p:cNvPr id="821260" name="Rectangle 12"/>
          <p:cNvSpPr>
            <a:spLocks noChangeArrowheads="1"/>
          </p:cNvSpPr>
          <p:nvPr/>
        </p:nvSpPr>
        <p:spPr bwMode="auto">
          <a:xfrm>
            <a:off x="4187825" y="4649788"/>
            <a:ext cx="109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= –3</a:t>
            </a:r>
          </a:p>
        </p:txBody>
      </p:sp>
      <p:sp>
        <p:nvSpPr>
          <p:cNvPr id="821261" name="Text Box 13"/>
          <p:cNvSpPr txBox="1">
            <a:spLocks noChangeArrowheads="1"/>
          </p:cNvSpPr>
          <p:nvPr/>
        </p:nvSpPr>
        <p:spPr bwMode="auto">
          <a:xfrm>
            <a:off x="35496" y="5040313"/>
            <a:ext cx="8932253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300" dirty="0"/>
              <a:t>The </a:t>
            </a:r>
            <a:r>
              <a:rPr lang="en-GB" sz="2300" i="1" dirty="0">
                <a:latin typeface="Times New Roman" pitchFamily="18" charset="0"/>
              </a:rPr>
              <a:t>n</a:t>
            </a:r>
            <a:r>
              <a:rPr lang="en-GB" sz="2300" baseline="30000" dirty="0"/>
              <a:t>th</a:t>
            </a:r>
            <a:r>
              <a:rPr lang="en-GB" sz="2300" dirty="0"/>
              <a:t> term of an arithmetic sequence with </a:t>
            </a:r>
            <a:r>
              <a:rPr lang="en-GB" sz="2300" i="1" dirty="0">
                <a:latin typeface="Times New Roman" pitchFamily="18" charset="0"/>
              </a:rPr>
              <a:t>u</a:t>
            </a:r>
            <a:r>
              <a:rPr lang="en-GB" sz="2300" baseline="-25000" dirty="0"/>
              <a:t>1</a:t>
            </a:r>
            <a:r>
              <a:rPr lang="en-GB" sz="2300" dirty="0"/>
              <a:t> = –3 and </a:t>
            </a:r>
            <a:r>
              <a:rPr lang="en-GB" sz="2300" i="1" dirty="0">
                <a:latin typeface="Times New Roman" pitchFamily="18" charset="0"/>
              </a:rPr>
              <a:t>d</a:t>
            </a:r>
            <a:r>
              <a:rPr lang="en-GB" sz="2300" dirty="0"/>
              <a:t> = 5 is:</a:t>
            </a:r>
          </a:p>
        </p:txBody>
      </p:sp>
      <p:sp>
        <p:nvSpPr>
          <p:cNvPr id="821262" name="Text Box 14"/>
          <p:cNvSpPr txBox="1">
            <a:spLocks noChangeArrowheads="1"/>
          </p:cNvSpPr>
          <p:nvPr/>
        </p:nvSpPr>
        <p:spPr bwMode="auto">
          <a:xfrm>
            <a:off x="3305175" y="5430838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i="1" baseline="-25000">
                <a:latin typeface="Times New Roman" pitchFamily="18" charset="0"/>
              </a:rPr>
              <a:t>n</a:t>
            </a:r>
            <a:r>
              <a:rPr lang="en-GB" sz="2400"/>
              <a:t> = –3 + 5(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–1)</a:t>
            </a:r>
          </a:p>
        </p:txBody>
      </p:sp>
      <p:sp>
        <p:nvSpPr>
          <p:cNvPr id="821263" name="Text Box 15"/>
          <p:cNvSpPr txBox="1">
            <a:spLocks noChangeArrowheads="1"/>
          </p:cNvSpPr>
          <p:nvPr/>
        </p:nvSpPr>
        <p:spPr bwMode="auto">
          <a:xfrm>
            <a:off x="3640138" y="5822950"/>
            <a:ext cx="196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–3 + 5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5</a:t>
            </a:r>
          </a:p>
        </p:txBody>
      </p:sp>
      <p:sp>
        <p:nvSpPr>
          <p:cNvPr id="821264" name="Text Box 16"/>
          <p:cNvSpPr txBox="1">
            <a:spLocks noChangeArrowheads="1"/>
          </p:cNvSpPr>
          <p:nvPr/>
        </p:nvSpPr>
        <p:spPr bwMode="auto">
          <a:xfrm>
            <a:off x="3640138" y="6213475"/>
            <a:ext cx="127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</a:t>
            </a:r>
            <a:r>
              <a:rPr lang="en-GB" sz="2400">
                <a:solidFill>
                  <a:srgbClr val="FF6600"/>
                </a:solidFill>
              </a:rPr>
              <a:t>5</a:t>
            </a:r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GB" sz="2400">
                <a:solidFill>
                  <a:srgbClr val="FF6600"/>
                </a:solidFill>
              </a:rPr>
              <a:t> – 8</a:t>
            </a:r>
          </a:p>
        </p:txBody>
      </p:sp>
      <p:sp>
        <p:nvSpPr>
          <p:cNvPr id="821265" name="Text Box 17"/>
          <p:cNvSpPr txBox="1">
            <a:spLocks noChangeArrowheads="1"/>
          </p:cNvSpPr>
          <p:nvPr/>
        </p:nvSpPr>
        <p:spPr bwMode="auto">
          <a:xfrm>
            <a:off x="250825" y="620688"/>
            <a:ext cx="8569326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2400" dirty="0"/>
              <a:t>The 4</a:t>
            </a:r>
            <a:r>
              <a:rPr lang="en-GB" sz="2400" baseline="30000" dirty="0"/>
              <a:t>th</a:t>
            </a:r>
            <a:r>
              <a:rPr lang="en-GB" sz="2400" dirty="0"/>
              <a:t> term in an arithmetic sequence is 12 and the 20</a:t>
            </a:r>
            <a:r>
              <a:rPr lang="en-GB" sz="2400" baseline="30000" dirty="0"/>
              <a:t>th</a:t>
            </a:r>
            <a:r>
              <a:rPr lang="en-GB" sz="2400" dirty="0"/>
              <a:t> term is 92. What is the formula for the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term of this sequence?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2509FD6-83C8-4D1D-9DEB-EED70ADD391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25F44821-7F26-4140-8A35-7CA069E1D7E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51" grpId="0"/>
      <p:bldP spid="821252" grpId="0"/>
      <p:bldP spid="821253" grpId="0"/>
      <p:bldP spid="821254" grpId="0"/>
      <p:bldP spid="821255" grpId="0"/>
      <p:bldP spid="821256" grpId="0"/>
      <p:bldP spid="821257" grpId="0"/>
      <p:bldP spid="821258" grpId="0"/>
      <p:bldP spid="821259" grpId="0"/>
      <p:bldP spid="821260" grpId="0"/>
      <p:bldP spid="821261" grpId="0"/>
      <p:bldP spid="821262" grpId="0"/>
      <p:bldP spid="821263" grpId="0"/>
      <p:bldP spid="8212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7155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This is an arithmetic sequence with first term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= 10 and common difference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/>
              <a:t> = –3.</a:t>
            </a:r>
          </a:p>
        </p:txBody>
      </p:sp>
      <p:sp>
        <p:nvSpPr>
          <p:cNvPr id="817156" name="Text Box 4"/>
          <p:cNvSpPr txBox="1">
            <a:spLocks noChangeArrowheads="1"/>
          </p:cNvSpPr>
          <p:nvPr/>
        </p:nvSpPr>
        <p:spPr bwMode="auto">
          <a:xfrm>
            <a:off x="250825" y="2794000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The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term is given by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(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1)</a:t>
            </a:r>
            <a:r>
              <a:rPr lang="en-GB" sz="2400" i="1" dirty="0">
                <a:latin typeface="Times New Roman" pitchFamily="18" charset="0"/>
              </a:rPr>
              <a:t>d </a:t>
            </a:r>
            <a:r>
              <a:rPr lang="en-GB" sz="2400" dirty="0"/>
              <a:t>so:</a:t>
            </a:r>
          </a:p>
        </p:txBody>
      </p:sp>
      <p:sp>
        <p:nvSpPr>
          <p:cNvPr id="817157" name="Text Box 5"/>
          <p:cNvSpPr txBox="1">
            <a:spLocks noChangeArrowheads="1"/>
          </p:cNvSpPr>
          <p:nvPr/>
        </p:nvSpPr>
        <p:spPr bwMode="auto">
          <a:xfrm>
            <a:off x="3530600" y="3265488"/>
            <a:ext cx="249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i="1" baseline="-25000">
                <a:latin typeface="Times New Roman" pitchFamily="18" charset="0"/>
              </a:rPr>
              <a:t>n</a:t>
            </a:r>
            <a:r>
              <a:rPr lang="en-GB" sz="2400"/>
              <a:t> = 10 – 3(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– 1)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7158" name="Text Box 6"/>
          <p:cNvSpPr txBox="1">
            <a:spLocks noChangeArrowheads="1"/>
          </p:cNvSpPr>
          <p:nvPr/>
        </p:nvSpPr>
        <p:spPr bwMode="auto">
          <a:xfrm>
            <a:off x="3875088" y="3736975"/>
            <a:ext cx="196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10 – 3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/>
              <a:t> + 3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817159" name="Text Box 7"/>
          <p:cNvSpPr txBox="1">
            <a:spLocks noChangeArrowheads="1"/>
          </p:cNvSpPr>
          <p:nvPr/>
        </p:nvSpPr>
        <p:spPr bwMode="auto">
          <a:xfrm>
            <a:off x="3875088" y="4208463"/>
            <a:ext cx="144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</a:t>
            </a:r>
            <a:r>
              <a:rPr lang="en-GB" sz="2400">
                <a:solidFill>
                  <a:srgbClr val="FF6600"/>
                </a:solidFill>
              </a:rPr>
              <a:t>13 – 3</a:t>
            </a:r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817160" name="Text Box 8"/>
          <p:cNvSpPr txBox="1">
            <a:spLocks noChangeArrowheads="1"/>
          </p:cNvSpPr>
          <p:nvPr/>
        </p:nvSpPr>
        <p:spPr bwMode="auto">
          <a:xfrm>
            <a:off x="3108325" y="514985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= 13 – 3 </a:t>
            </a:r>
            <a:r>
              <a:rPr lang="en-US" sz="2400" dirty="0">
                <a:cs typeface="Arial" charset="0"/>
              </a:rPr>
              <a:t>× 1 = 10</a:t>
            </a:r>
          </a:p>
        </p:txBody>
      </p:sp>
      <p:sp>
        <p:nvSpPr>
          <p:cNvPr id="817161" name="Text Box 9"/>
          <p:cNvSpPr txBox="1">
            <a:spLocks noChangeArrowheads="1"/>
          </p:cNvSpPr>
          <p:nvPr/>
        </p:nvSpPr>
        <p:spPr bwMode="auto">
          <a:xfrm>
            <a:off x="3108325" y="6092825"/>
            <a:ext cx="2712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baseline="-25000"/>
              <a:t>3</a:t>
            </a:r>
            <a:r>
              <a:rPr lang="en-GB" sz="2400"/>
              <a:t> = 13 – 3 </a:t>
            </a:r>
            <a:r>
              <a:rPr lang="en-US" sz="2400">
                <a:cs typeface="Arial" charset="0"/>
              </a:rPr>
              <a:t>× 3 = 4</a:t>
            </a:r>
            <a:endParaRPr lang="en-US" sz="2400"/>
          </a:p>
        </p:txBody>
      </p:sp>
      <p:sp>
        <p:nvSpPr>
          <p:cNvPr id="817162" name="Rectangle 10"/>
          <p:cNvSpPr>
            <a:spLocks noChangeArrowheads="1"/>
          </p:cNvSpPr>
          <p:nvPr/>
        </p:nvSpPr>
        <p:spPr bwMode="auto">
          <a:xfrm>
            <a:off x="3108325" y="5621338"/>
            <a:ext cx="2712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u</a:t>
            </a:r>
            <a:r>
              <a:rPr lang="en-GB" sz="2400" baseline="-25000"/>
              <a:t>2</a:t>
            </a:r>
            <a:r>
              <a:rPr lang="en-GB" sz="2400"/>
              <a:t> = 13 – 3 </a:t>
            </a:r>
            <a:r>
              <a:rPr lang="en-US" sz="2400">
                <a:cs typeface="Arial" charset="0"/>
              </a:rPr>
              <a:t>× 2 = 7</a:t>
            </a:r>
          </a:p>
        </p:txBody>
      </p:sp>
      <p:sp>
        <p:nvSpPr>
          <p:cNvPr id="817163" name="Text Box 11"/>
          <p:cNvSpPr txBox="1">
            <a:spLocks noChangeArrowheads="1"/>
          </p:cNvSpPr>
          <p:nvPr/>
        </p:nvSpPr>
        <p:spPr bwMode="auto">
          <a:xfrm>
            <a:off x="250825" y="4678363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Let’s check this formula for the first few terms in the sequence:</a:t>
            </a:r>
          </a:p>
        </p:txBody>
      </p:sp>
      <p:sp>
        <p:nvSpPr>
          <p:cNvPr id="817164" name="Text Box 12"/>
          <p:cNvSpPr txBox="1">
            <a:spLocks noChangeArrowheads="1"/>
          </p:cNvSpPr>
          <p:nvPr/>
        </p:nvSpPr>
        <p:spPr bwMode="auto">
          <a:xfrm>
            <a:off x="1654175" y="993775"/>
            <a:ext cx="583406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400"/>
              <a:t>What is the formula for the </a:t>
            </a:r>
            <a:r>
              <a:rPr lang="en-GB" sz="2400" i="1">
                <a:latin typeface="Times New Roman" pitchFamily="18" charset="0"/>
              </a:rPr>
              <a:t>n</a:t>
            </a:r>
            <a:r>
              <a:rPr lang="en-GB" sz="2400" baseline="30000"/>
              <a:t>th</a:t>
            </a:r>
            <a:r>
              <a:rPr lang="en-GB" sz="2400"/>
              <a:t> term of the sequence 10, 7, 4, 1, –2 …?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DF34919-8EE0-4E6E-A808-B2415CD7F23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F4C5FD3-C2B6-4C4E-B73E-E6DCDC79280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5" grpId="0"/>
      <p:bldP spid="817156" grpId="0"/>
      <p:bldP spid="817157" grpId="0"/>
      <p:bldP spid="817158" grpId="0"/>
      <p:bldP spid="817159" grpId="0"/>
      <p:bldP spid="817160" grpId="0"/>
      <p:bldP spid="817161" grpId="0"/>
      <p:bldP spid="817162" grpId="0"/>
      <p:bldP spid="8171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153400" cy="609600"/>
          </a:xfrm>
          <a:noFill/>
          <a:ln/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5B0091"/>
                </a:solidFill>
              </a:rPr>
              <a:t>Arithmetic sequences</a:t>
            </a:r>
          </a:p>
        </p:txBody>
      </p:sp>
      <p:sp>
        <p:nvSpPr>
          <p:cNvPr id="817155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Since the terms are consecutive the difference between two consecutive terms must be equal</a:t>
            </a:r>
          </a:p>
        </p:txBody>
      </p:sp>
      <p:sp>
        <p:nvSpPr>
          <p:cNvPr id="817157" name="Text Box 5"/>
          <p:cNvSpPr txBox="1">
            <a:spLocks noChangeArrowheads="1"/>
          </p:cNvSpPr>
          <p:nvPr/>
        </p:nvSpPr>
        <p:spPr bwMode="auto">
          <a:xfrm>
            <a:off x="3020000" y="2826388"/>
            <a:ext cx="1056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13 – 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 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817158" name="Text Box 6"/>
          <p:cNvSpPr txBox="1">
            <a:spLocks noChangeArrowheads="1"/>
          </p:cNvSpPr>
          <p:nvPr/>
        </p:nvSpPr>
        <p:spPr bwMode="auto">
          <a:xfrm>
            <a:off x="3921048" y="2826388"/>
            <a:ext cx="18998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 – 6 - 13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817159" name="Text Box 7"/>
          <p:cNvSpPr txBox="1">
            <a:spLocks noChangeArrowheads="1"/>
          </p:cNvSpPr>
          <p:nvPr/>
        </p:nvSpPr>
        <p:spPr bwMode="auto">
          <a:xfrm>
            <a:off x="3760587" y="569386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817160" name="Text Box 8"/>
          <p:cNvSpPr txBox="1">
            <a:spLocks noChangeArrowheads="1"/>
          </p:cNvSpPr>
          <p:nvPr/>
        </p:nvSpPr>
        <p:spPr bwMode="auto">
          <a:xfrm>
            <a:off x="2938888" y="4446448"/>
            <a:ext cx="1165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13 </a:t>
            </a:r>
            <a:r>
              <a:rPr lang="en-US" sz="2400" dirty="0"/>
              <a:t>+ 19</a:t>
            </a:r>
            <a:endParaRPr lang="en-US" sz="2400" dirty="0">
              <a:cs typeface="Arial" charset="0"/>
            </a:endParaRPr>
          </a:p>
        </p:txBody>
      </p:sp>
      <p:sp>
        <p:nvSpPr>
          <p:cNvPr id="817163" name="Text Box 11"/>
          <p:cNvSpPr txBox="1">
            <a:spLocks noChangeArrowheads="1"/>
          </p:cNvSpPr>
          <p:nvPr/>
        </p:nvSpPr>
        <p:spPr bwMode="auto">
          <a:xfrm>
            <a:off x="376238" y="3320339"/>
            <a:ext cx="33843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Solving the equation</a:t>
            </a:r>
          </a:p>
        </p:txBody>
      </p:sp>
      <p:sp>
        <p:nvSpPr>
          <p:cNvPr id="817164" name="Text Box 12"/>
          <p:cNvSpPr txBox="1">
            <a:spLocks noChangeArrowheads="1"/>
          </p:cNvSpPr>
          <p:nvPr/>
        </p:nvSpPr>
        <p:spPr bwMode="auto">
          <a:xfrm>
            <a:off x="1654175" y="993775"/>
            <a:ext cx="583406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400" dirty="0"/>
              <a:t>Find the value of 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 in the arithmetic sequence 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, 13, 3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 – 6 …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DF34919-8EE0-4E6E-A808-B2415CD7F23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F4C5FD3-C2B6-4C4E-B73E-E6DCDC79280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299C30AF-E398-CED7-8DC0-3A4C12439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630" y="4377766"/>
            <a:ext cx="1223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k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F1B82A90-B0D8-992D-05B1-07EFCA7DE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740" y="500182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32</a:t>
            </a:r>
            <a:endParaRPr lang="en-US" sz="2400" dirty="0">
              <a:cs typeface="Arial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7B1B4878-C17E-5BD7-97E3-F32F51DDB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933" y="4976795"/>
            <a:ext cx="756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4</a:t>
            </a:r>
            <a:r>
              <a:rPr lang="en-GB" sz="2400" i="1" dirty="0">
                <a:latin typeface="Times New Roman" pitchFamily="18" charset="0"/>
              </a:rPr>
              <a:t>k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C3CA2E02-415F-8E82-251C-D0CD791F4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4592" y="5693868"/>
            <a:ext cx="620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= 8</a:t>
            </a:r>
            <a:endParaRPr lang="en-GB" sz="24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EC4BC633-4BF4-769C-4BBD-1CC214844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885" y="3847419"/>
            <a:ext cx="1056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13 – 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 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85B51DA7-4132-A446-F7E9-7D1C8CF3C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933" y="3847419"/>
            <a:ext cx="1401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k</a:t>
            </a:r>
            <a:r>
              <a:rPr lang="en-GB" sz="2400" dirty="0"/>
              <a:t> – 19</a:t>
            </a:r>
            <a:endParaRPr lang="en-GB" sz="240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5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5" grpId="0"/>
      <p:bldP spid="817157" grpId="0"/>
      <p:bldP spid="817158" grpId="0"/>
      <p:bldP spid="817159" grpId="0"/>
      <p:bldP spid="817160" grpId="0"/>
      <p:bldP spid="81716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463</TotalTime>
  <Words>1235</Words>
  <Application>Microsoft Office PowerPoint</Application>
  <PresentationFormat>On-screen Show (4:3)</PresentationFormat>
  <Paragraphs>194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Comic Sans MS</vt:lpstr>
      <vt:lpstr>Times New Roman</vt:lpstr>
      <vt:lpstr>Wingdings 2</vt:lpstr>
      <vt:lpstr>Theme1</vt:lpstr>
      <vt:lpstr>Arithmetic sequences</vt:lpstr>
      <vt:lpstr>PowerPoint Presentation</vt:lpstr>
      <vt:lpstr>Arithmetic sequences</vt:lpstr>
      <vt:lpstr>Common difference</vt:lpstr>
      <vt:lpstr>Arithmetic sequences</vt:lpstr>
      <vt:lpstr>Arithmetic sequences</vt:lpstr>
      <vt:lpstr>Arithmetic sequences</vt:lpstr>
      <vt:lpstr>Arithmetic sequences</vt:lpstr>
      <vt:lpstr>Arithmetic sequences</vt:lpstr>
      <vt:lpstr>Arithmetic sequences</vt:lpstr>
      <vt:lpstr>Arithmetic sequences</vt:lpstr>
      <vt:lpstr>Approximations using arithmetic sequences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sequences</dc:title>
  <dc:creator>Mathssupport</dc:creator>
  <cp:lastModifiedBy>Orlando Hurtado</cp:lastModifiedBy>
  <cp:revision>13</cp:revision>
  <dcterms:created xsi:type="dcterms:W3CDTF">2020-03-16T14:31:55Z</dcterms:created>
  <dcterms:modified xsi:type="dcterms:W3CDTF">2022-08-31T16:38:44Z</dcterms:modified>
</cp:coreProperties>
</file>