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handoutMasterIdLst>
    <p:handoutMasterId r:id="rId12"/>
  </p:handoutMasterIdLst>
  <p:sldIdLst>
    <p:sldId id="256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17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73EA9C21-5DC2-4867-97A7-17D5A93379C4}" type="datetime3">
              <a:rPr lang="en-GB" smtClean="0"/>
              <a:t>17 April,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2DFCC-C3FE-407B-B7EB-2520BDC33B89}" type="datetime3">
              <a:rPr lang="en-GB" smtClean="0"/>
              <a:t>17 April,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3DF5-2B55-4C89-B1FA-EB1F489A75B8}" type="datetime3">
              <a:rPr lang="en-GB" smtClean="0"/>
              <a:t>17 April,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8BA5-C5C0-4874-908E-E46AF5C3464C}" type="datetime3">
              <a:rPr lang="en-GB" smtClean="0"/>
              <a:t>17 April,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DD5F8B04-1EAC-4F38-AB34-F63FB978B3B2}" type="datetime3">
              <a:rPr lang="en-GB" smtClean="0"/>
              <a:t>17 April,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17F-767F-4AE4-A70D-4D51745E0042}" type="datetime3">
              <a:rPr lang="en-GB" smtClean="0"/>
              <a:t>17 April,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A12D-27E7-46E6-BF8C-62C3ECEAEDE1}" type="datetime3">
              <a:rPr lang="en-GB" smtClean="0"/>
              <a:t>17 April, 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9E00-E701-4D21-9419-DC8C5943C1AE}" type="datetime3">
              <a:rPr lang="en-GB" smtClean="0"/>
              <a:t>17 April, 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AFF8-A5A1-4BD5-85E8-0717D5061E2E}" type="datetime3">
              <a:rPr lang="en-GB" smtClean="0"/>
              <a:t>17 April, 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0FF-D5DC-41E9-9EB8-81B29CF514F5}" type="datetime3">
              <a:rPr lang="en-GB" smtClean="0"/>
              <a:t>17 April,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0BDC-56EB-4B1F-B74B-5FC8B442E1FC}" type="datetime3">
              <a:rPr lang="en-GB" smtClean="0"/>
              <a:t>17 April,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 userDrawn="1"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3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83259C-0294-4D2E-9740-F178B24C4F36}" type="datetime3">
              <a:rPr lang="en-GB" smtClean="0"/>
              <a:t>17 April,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GB" dirty="0"/>
              <a:t>3-D Trigonometry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467600" cy="990600"/>
          </a:xfrm>
        </p:spPr>
        <p:txBody>
          <a:bodyPr/>
          <a:lstStyle/>
          <a:p>
            <a:pPr marL="627063" indent="-627063"/>
            <a:r>
              <a:rPr lang="en-GB" dirty="0"/>
              <a:t>LO: Use trigonometry to solve problems involving 3D shapes.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CB7637B-6921-435B-898B-A13F9AD3FDD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4033C8D-2BD2-44D1-831C-71FF460BD20E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9B8B46-94F2-5ABF-FE18-282B8DA9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FB00-CC1E-43C4-88C2-710B74EFB527}" type="datetime3">
              <a:rPr lang="en-GB" smtClean="0"/>
              <a:t>17 April, 2023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B5D376A-EDC5-59BF-68F6-B43C16DB97BD}"/>
              </a:ext>
            </a:extLst>
          </p:cNvPr>
          <p:cNvSpPr txBox="1">
            <a:spLocks noChangeArrowheads="1"/>
          </p:cNvSpPr>
          <p:nvPr/>
        </p:nvSpPr>
        <p:spPr>
          <a:xfrm>
            <a:off x="254000" y="-26988"/>
            <a:ext cx="7773988" cy="611188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3-D Trigonometry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5587993C-A8D8-6BBA-BB67-6356AA15E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1066800"/>
            <a:ext cx="8626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/>
              <a:t>If we are going to solve triangles in 3-D shapes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D1BD18C-4198-EC8A-146B-48AFA095A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205038"/>
            <a:ext cx="70786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4572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GB"/>
              <a:t> Draw clear, large 3-D diagrams including all  </a:t>
            </a:r>
          </a:p>
          <a:p>
            <a:r>
              <a:rPr lang="en-GB"/>
              <a:t>      the facts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8972D068-30DD-3296-8894-A0935D387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3357563"/>
            <a:ext cx="70786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4572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GB"/>
              <a:t> Redraw the appropriate triangle (usually right-</a:t>
            </a:r>
          </a:p>
          <a:p>
            <a:r>
              <a:rPr lang="en-GB"/>
              <a:t>      angled)  including all the facts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68C67873-62B8-B705-3C14-BE7573B06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4292600"/>
            <a:ext cx="7042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/>
              <a:t>This simplifies a 3-D problem into a 2-D problem using Pythagoras’ Theorem and trigonometry to solve for angles and lengths. </a:t>
            </a:r>
          </a:p>
        </p:txBody>
      </p:sp>
    </p:spTree>
    <p:extLst>
      <p:ext uri="{BB962C8B-B14F-4D97-AF65-F5344CB8AC3E}">
        <p14:creationId xmlns:p14="http://schemas.microsoft.com/office/powerpoint/2010/main" val="2360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4C97A654-DAA0-9BAC-FCDF-16B3DA482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30178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" name="Text Box 11">
            <a:extLst>
              <a:ext uri="{FF2B5EF4-FFF2-40B4-BE49-F238E27FC236}">
                <a16:creationId xmlns:a16="http://schemas.microsoft.com/office/drawing/2014/main" id="{4F14ADF6-E2A7-29BE-84C0-FA11EE1A7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6913" y="30940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36" name="Text Box 12">
            <a:extLst>
              <a:ext uri="{FF2B5EF4-FFF2-40B4-BE49-F238E27FC236}">
                <a16:creationId xmlns:a16="http://schemas.microsoft.com/office/drawing/2014/main" id="{C2D133E0-3A18-3165-7A20-E683F8A8E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913" y="41608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7" name="Text Box 13">
            <a:extLst>
              <a:ext uri="{FF2B5EF4-FFF2-40B4-BE49-F238E27FC236}">
                <a16:creationId xmlns:a16="http://schemas.microsoft.com/office/drawing/2014/main" id="{F7F140B1-0F80-4805-37DF-323165649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6913" y="42370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38" name="Text Box 14">
            <a:extLst>
              <a:ext uri="{FF2B5EF4-FFF2-40B4-BE49-F238E27FC236}">
                <a16:creationId xmlns:a16="http://schemas.microsoft.com/office/drawing/2014/main" id="{FAD393B9-9EC9-4293-9259-4B4AA72E3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3894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39" name="Text Box 15">
            <a:extLst>
              <a:ext uri="{FF2B5EF4-FFF2-40B4-BE49-F238E27FC236}">
                <a16:creationId xmlns:a16="http://schemas.microsoft.com/office/drawing/2014/main" id="{2DF64295-79C9-8BDC-F7F0-383B9CCEE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44656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40" name="Text Box 16">
            <a:extLst>
              <a:ext uri="{FF2B5EF4-FFF2-40B4-BE49-F238E27FC236}">
                <a16:creationId xmlns:a16="http://schemas.microsoft.com/office/drawing/2014/main" id="{F4693B3A-0E85-BD53-68C7-F60988C20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13" y="55324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41" name="Text Box 17">
            <a:extLst>
              <a:ext uri="{FF2B5EF4-FFF2-40B4-BE49-F238E27FC236}">
                <a16:creationId xmlns:a16="http://schemas.microsoft.com/office/drawing/2014/main" id="{80C2852C-277B-6319-286B-97DD54A84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6086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42" name="Text Box 18">
            <a:extLst>
              <a:ext uri="{FF2B5EF4-FFF2-40B4-BE49-F238E27FC236}">
                <a16:creationId xmlns:a16="http://schemas.microsoft.com/office/drawing/2014/main" id="{4CF08086-0D93-028B-A32A-A4999E4A8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5537" y="3627438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>
                <a:latin typeface="Comic Sans MS" panose="030F0702030302020204" pitchFamily="66" charset="0"/>
              </a:rPr>
              <a:t>3 cm</a:t>
            </a:r>
          </a:p>
        </p:txBody>
      </p:sp>
      <p:sp>
        <p:nvSpPr>
          <p:cNvPr id="43" name="Text Box 19">
            <a:extLst>
              <a:ext uri="{FF2B5EF4-FFF2-40B4-BE49-F238E27FC236}">
                <a16:creationId xmlns:a16="http://schemas.microsoft.com/office/drawing/2014/main" id="{F341938C-C3CE-6F1E-B3FF-BD37F954A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1313" y="5684838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latin typeface="Comic Sans MS" panose="030F0702030302020204" pitchFamily="66" charset="0"/>
              </a:rPr>
              <a:t>5 cm</a:t>
            </a:r>
          </a:p>
        </p:txBody>
      </p:sp>
      <p:sp>
        <p:nvSpPr>
          <p:cNvPr id="44" name="Text Box 20">
            <a:extLst>
              <a:ext uri="{FF2B5EF4-FFF2-40B4-BE49-F238E27FC236}">
                <a16:creationId xmlns:a16="http://schemas.microsoft.com/office/drawing/2014/main" id="{65148E73-4D68-1AD8-6E59-79CA87534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313" y="4922838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latin typeface="Comic Sans MS" panose="030F0702030302020204" pitchFamily="66" charset="0"/>
              </a:rPr>
              <a:t>12 cm</a:t>
            </a:r>
          </a:p>
        </p:txBody>
      </p:sp>
      <p:sp>
        <p:nvSpPr>
          <p:cNvPr id="45" name="Line 24">
            <a:extLst>
              <a:ext uri="{FF2B5EF4-FFF2-40B4-BE49-F238E27FC236}">
                <a16:creationId xmlns:a16="http://schemas.microsoft.com/office/drawing/2014/main" id="{317BB4A6-9A23-EF85-27A9-BF07E3C7F5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0113" y="4381500"/>
            <a:ext cx="3581400" cy="1295400"/>
          </a:xfrm>
          <a:prstGeom prst="line">
            <a:avLst/>
          </a:prstGeom>
          <a:noFill/>
          <a:ln w="19050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Text Box 26">
            <a:extLst>
              <a:ext uri="{FF2B5EF4-FFF2-40B4-BE49-F238E27FC236}">
                <a16:creationId xmlns:a16="http://schemas.microsoft.com/office/drawing/2014/main" id="{625451B8-0120-73D4-BBFF-86DFF5878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724400"/>
            <a:ext cx="9302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  <a:latin typeface="Comic Sans MS" panose="030F0702030302020204" pitchFamily="66" charset="0"/>
              </a:rPr>
              <a:t>13 cm</a:t>
            </a:r>
          </a:p>
        </p:txBody>
      </p:sp>
      <p:sp>
        <p:nvSpPr>
          <p:cNvPr id="47" name="Rectangle 5">
            <a:extLst>
              <a:ext uri="{FF2B5EF4-FFF2-40B4-BE49-F238E27FC236}">
                <a16:creationId xmlns:a16="http://schemas.microsoft.com/office/drawing/2014/main" id="{430EBE91-6998-EB56-669F-7451BEFEF22F}"/>
              </a:ext>
            </a:extLst>
          </p:cNvPr>
          <p:cNvSpPr txBox="1">
            <a:spLocks noChangeArrowheads="1"/>
          </p:cNvSpPr>
          <p:nvPr/>
        </p:nvSpPr>
        <p:spPr>
          <a:xfrm>
            <a:off x="254000" y="-26988"/>
            <a:ext cx="7773988" cy="611188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3-D Trigonometry</a:t>
            </a:r>
          </a:p>
        </p:txBody>
      </p:sp>
      <p:sp>
        <p:nvSpPr>
          <p:cNvPr id="48" name="Text Box 22">
            <a:extLst>
              <a:ext uri="{FF2B5EF4-FFF2-40B4-BE49-F238E27FC236}">
                <a16:creationId xmlns:a16="http://schemas.microsoft.com/office/drawing/2014/main" id="{D53A301E-FF40-091E-F118-230F66E52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692150"/>
            <a:ext cx="8280400" cy="8318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The diagram shows a rectangular box with top ABCD and base EFGH. Find</a:t>
            </a:r>
          </a:p>
        </p:txBody>
      </p:sp>
      <p:cxnSp>
        <p:nvCxnSpPr>
          <p:cNvPr id="49" name="28 Conector recto">
            <a:extLst>
              <a:ext uri="{FF2B5EF4-FFF2-40B4-BE49-F238E27FC236}">
                <a16:creationId xmlns:a16="http://schemas.microsoft.com/office/drawing/2014/main" id="{173FC376-1E0C-32EB-4995-B599621171D7}"/>
              </a:ext>
            </a:extLst>
          </p:cNvPr>
          <p:cNvCxnSpPr/>
          <p:nvPr/>
        </p:nvCxnSpPr>
        <p:spPr>
          <a:xfrm>
            <a:off x="2195513" y="3213100"/>
            <a:ext cx="230505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31 Conector recto">
            <a:extLst>
              <a:ext uri="{FF2B5EF4-FFF2-40B4-BE49-F238E27FC236}">
                <a16:creationId xmlns:a16="http://schemas.microsoft.com/office/drawing/2014/main" id="{F92FDBFB-7F34-F6FF-74A2-B720C4CCA2EC}"/>
              </a:ext>
            </a:extLst>
          </p:cNvPr>
          <p:cNvCxnSpPr/>
          <p:nvPr/>
        </p:nvCxnSpPr>
        <p:spPr>
          <a:xfrm>
            <a:off x="2195513" y="4365625"/>
            <a:ext cx="230505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32 Conector recto">
            <a:extLst>
              <a:ext uri="{FF2B5EF4-FFF2-40B4-BE49-F238E27FC236}">
                <a16:creationId xmlns:a16="http://schemas.microsoft.com/office/drawing/2014/main" id="{BCF15C3C-FD88-8A97-F7CE-226D1A168686}"/>
              </a:ext>
            </a:extLst>
          </p:cNvPr>
          <p:cNvCxnSpPr/>
          <p:nvPr/>
        </p:nvCxnSpPr>
        <p:spPr>
          <a:xfrm>
            <a:off x="900113" y="4508500"/>
            <a:ext cx="230346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33 Conector recto">
            <a:extLst>
              <a:ext uri="{FF2B5EF4-FFF2-40B4-BE49-F238E27FC236}">
                <a16:creationId xmlns:a16="http://schemas.microsoft.com/office/drawing/2014/main" id="{B2EC59C9-CCAF-5081-7774-11E7948A6CC4}"/>
              </a:ext>
            </a:extLst>
          </p:cNvPr>
          <p:cNvCxnSpPr/>
          <p:nvPr/>
        </p:nvCxnSpPr>
        <p:spPr>
          <a:xfrm>
            <a:off x="900113" y="5661025"/>
            <a:ext cx="230346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34 Conector recto">
            <a:extLst>
              <a:ext uri="{FF2B5EF4-FFF2-40B4-BE49-F238E27FC236}">
                <a16:creationId xmlns:a16="http://schemas.microsoft.com/office/drawing/2014/main" id="{8565BF23-23FF-C804-D39F-011B1E822368}"/>
              </a:ext>
            </a:extLst>
          </p:cNvPr>
          <p:cNvCxnSpPr/>
          <p:nvPr/>
        </p:nvCxnSpPr>
        <p:spPr>
          <a:xfrm flipH="1">
            <a:off x="908050" y="3205163"/>
            <a:ext cx="1295400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36 Conector recto">
            <a:extLst>
              <a:ext uri="{FF2B5EF4-FFF2-40B4-BE49-F238E27FC236}">
                <a16:creationId xmlns:a16="http://schemas.microsoft.com/office/drawing/2014/main" id="{FCF8382B-A783-F967-E33B-5084BC3764DA}"/>
              </a:ext>
            </a:extLst>
          </p:cNvPr>
          <p:cNvCxnSpPr/>
          <p:nvPr/>
        </p:nvCxnSpPr>
        <p:spPr>
          <a:xfrm flipH="1">
            <a:off x="3203575" y="3213100"/>
            <a:ext cx="1296988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37 Conector recto">
            <a:extLst>
              <a:ext uri="{FF2B5EF4-FFF2-40B4-BE49-F238E27FC236}">
                <a16:creationId xmlns:a16="http://schemas.microsoft.com/office/drawing/2014/main" id="{B3B77ABC-AFE3-9737-B5C8-C0F797E3423D}"/>
              </a:ext>
            </a:extLst>
          </p:cNvPr>
          <p:cNvCxnSpPr/>
          <p:nvPr/>
        </p:nvCxnSpPr>
        <p:spPr>
          <a:xfrm flipH="1">
            <a:off x="900113" y="4365625"/>
            <a:ext cx="1295400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38 Conector recto">
            <a:extLst>
              <a:ext uri="{FF2B5EF4-FFF2-40B4-BE49-F238E27FC236}">
                <a16:creationId xmlns:a16="http://schemas.microsoft.com/office/drawing/2014/main" id="{E7AA8AA3-1681-135D-EB15-7E06FE4F9C9A}"/>
              </a:ext>
            </a:extLst>
          </p:cNvPr>
          <p:cNvCxnSpPr/>
          <p:nvPr/>
        </p:nvCxnSpPr>
        <p:spPr>
          <a:xfrm flipH="1">
            <a:off x="3203575" y="4365625"/>
            <a:ext cx="1296988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39 Conector recto">
            <a:extLst>
              <a:ext uri="{FF2B5EF4-FFF2-40B4-BE49-F238E27FC236}">
                <a16:creationId xmlns:a16="http://schemas.microsoft.com/office/drawing/2014/main" id="{EFA40394-A5FC-BA0B-B481-C6BDE7E0E4C6}"/>
              </a:ext>
            </a:extLst>
          </p:cNvPr>
          <p:cNvCxnSpPr/>
          <p:nvPr/>
        </p:nvCxnSpPr>
        <p:spPr>
          <a:xfrm>
            <a:off x="900113" y="45085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42 Conector recto">
            <a:extLst>
              <a:ext uri="{FF2B5EF4-FFF2-40B4-BE49-F238E27FC236}">
                <a16:creationId xmlns:a16="http://schemas.microsoft.com/office/drawing/2014/main" id="{D01CB549-C4F6-2971-669E-DFB889CE78E5}"/>
              </a:ext>
            </a:extLst>
          </p:cNvPr>
          <p:cNvCxnSpPr/>
          <p:nvPr/>
        </p:nvCxnSpPr>
        <p:spPr>
          <a:xfrm>
            <a:off x="4500563" y="32131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43 Conector recto">
            <a:extLst>
              <a:ext uri="{FF2B5EF4-FFF2-40B4-BE49-F238E27FC236}">
                <a16:creationId xmlns:a16="http://schemas.microsoft.com/office/drawing/2014/main" id="{034D0FF8-19B6-52E6-6876-4523A6B7DF87}"/>
              </a:ext>
            </a:extLst>
          </p:cNvPr>
          <p:cNvCxnSpPr/>
          <p:nvPr/>
        </p:nvCxnSpPr>
        <p:spPr>
          <a:xfrm>
            <a:off x="2195513" y="32131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44 Conector recto">
            <a:extLst>
              <a:ext uri="{FF2B5EF4-FFF2-40B4-BE49-F238E27FC236}">
                <a16:creationId xmlns:a16="http://schemas.microsoft.com/office/drawing/2014/main" id="{AB115C08-4718-8421-9363-3D91F42574FD}"/>
              </a:ext>
            </a:extLst>
          </p:cNvPr>
          <p:cNvCxnSpPr/>
          <p:nvPr/>
        </p:nvCxnSpPr>
        <p:spPr>
          <a:xfrm>
            <a:off x="3203575" y="45085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45 Rectángulo">
            <a:extLst>
              <a:ext uri="{FF2B5EF4-FFF2-40B4-BE49-F238E27FC236}">
                <a16:creationId xmlns:a16="http://schemas.microsoft.com/office/drawing/2014/main" id="{EA3CBB64-68D5-CAAA-0546-13FF5FE82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484313"/>
            <a:ext cx="457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(a) </a:t>
            </a:r>
            <a:r>
              <a:rPr lang="en-GB" dirty="0">
                <a:latin typeface="Comic Sans MS" panose="030F0702030302020204" pitchFamily="66" charset="0"/>
              </a:rPr>
              <a:t>The distance FH</a:t>
            </a:r>
          </a:p>
        </p:txBody>
      </p:sp>
      <p:sp>
        <p:nvSpPr>
          <p:cNvPr id="62" name="48 Triángulo rectángulo">
            <a:extLst>
              <a:ext uri="{FF2B5EF4-FFF2-40B4-BE49-F238E27FC236}">
                <a16:creationId xmlns:a16="http://schemas.microsoft.com/office/drawing/2014/main" id="{DF7D4DA0-227B-C3B4-EE40-3811540F6982}"/>
              </a:ext>
            </a:extLst>
          </p:cNvPr>
          <p:cNvSpPr/>
          <p:nvPr/>
        </p:nvSpPr>
        <p:spPr>
          <a:xfrm flipH="1">
            <a:off x="6804025" y="2478088"/>
            <a:ext cx="792163" cy="1439862"/>
          </a:xfrm>
          <a:prstGeom prst="rtTriangl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3" name="Text Box 13">
            <a:extLst>
              <a:ext uri="{FF2B5EF4-FFF2-40B4-BE49-F238E27FC236}">
                <a16:creationId xmlns:a16="http://schemas.microsoft.com/office/drawing/2014/main" id="{5FDF6889-489F-7DB3-1965-F78DE7ACF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4600" y="2245255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64" name="Text Box 17">
            <a:extLst>
              <a:ext uri="{FF2B5EF4-FFF2-40B4-BE49-F238E27FC236}">
                <a16:creationId xmlns:a16="http://schemas.microsoft.com/office/drawing/2014/main" id="{D30C9EA3-A47E-AF1A-5DC3-5A52F908C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1737" y="382428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65" name="Text Box 16">
            <a:extLst>
              <a:ext uri="{FF2B5EF4-FFF2-40B4-BE49-F238E27FC236}">
                <a16:creationId xmlns:a16="http://schemas.microsoft.com/office/drawing/2014/main" id="{CA5C16AF-D643-3623-D535-78F7F9E5F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9862" y="3872971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66" name="Text Box 5">
            <a:extLst>
              <a:ext uri="{FF2B5EF4-FFF2-40B4-BE49-F238E27FC236}">
                <a16:creationId xmlns:a16="http://schemas.microsoft.com/office/drawing/2014/main" id="{FB9342C4-CC89-A0BC-252B-1015B235B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6038" y="1628775"/>
            <a:ext cx="40179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4572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/>
              <a:t>Draw the triangle FGH including all the facts</a:t>
            </a:r>
          </a:p>
        </p:txBody>
      </p:sp>
      <p:sp>
        <p:nvSpPr>
          <p:cNvPr id="67" name="Text Box 20">
            <a:extLst>
              <a:ext uri="{FF2B5EF4-FFF2-40B4-BE49-F238E27FC236}">
                <a16:creationId xmlns:a16="http://schemas.microsoft.com/office/drawing/2014/main" id="{4F72F472-029F-FCAC-48D5-A48607F07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25" y="299720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latin typeface="Comic Sans MS" panose="030F0702030302020204" pitchFamily="66" charset="0"/>
              </a:rPr>
              <a:t>12 cm</a:t>
            </a:r>
          </a:p>
        </p:txBody>
      </p:sp>
      <p:sp>
        <p:nvSpPr>
          <p:cNvPr id="68" name="Text Box 19">
            <a:extLst>
              <a:ext uri="{FF2B5EF4-FFF2-40B4-BE49-F238E27FC236}">
                <a16:creationId xmlns:a16="http://schemas.microsoft.com/office/drawing/2014/main" id="{5420DF0B-B2B6-5B0A-88B6-DD0863347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4513" y="3933825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latin typeface="Comic Sans MS" panose="030F0702030302020204" pitchFamily="66" charset="0"/>
              </a:rPr>
              <a:t>5 cm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E52C8FE-5DF8-D25C-6087-DA2CE62F9221}"/>
              </a:ext>
            </a:extLst>
          </p:cNvPr>
          <p:cNvSpPr/>
          <p:nvPr/>
        </p:nvSpPr>
        <p:spPr>
          <a:xfrm>
            <a:off x="5148064" y="4149080"/>
            <a:ext cx="39709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Use Pythagoras’ Theorem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D870811-BAC7-376F-4390-EC382D9CE153}"/>
              </a:ext>
            </a:extLst>
          </p:cNvPr>
          <p:cNvSpPr/>
          <p:nvPr/>
        </p:nvSpPr>
        <p:spPr>
          <a:xfrm>
            <a:off x="5425546" y="4650648"/>
            <a:ext cx="18870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(a) Find FH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07F47A0-F9DE-8E40-5E1A-346F57A4FA22}"/>
              </a:ext>
            </a:extLst>
          </p:cNvPr>
          <p:cNvSpPr/>
          <p:nvPr/>
        </p:nvSpPr>
        <p:spPr>
          <a:xfrm>
            <a:off x="5973648" y="5094056"/>
            <a:ext cx="24529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FH</a:t>
            </a:r>
            <a:r>
              <a:rPr lang="en-GB" sz="2400" b="1" baseline="30000" dirty="0">
                <a:latin typeface="Comic Sans MS" panose="030F0702030302020204" pitchFamily="66" charset="0"/>
              </a:rPr>
              <a:t>2</a:t>
            </a:r>
            <a:r>
              <a:rPr lang="en-GB" sz="2400" b="1" dirty="0">
                <a:latin typeface="Comic Sans MS" panose="030F0702030302020204" pitchFamily="66" charset="0"/>
              </a:rPr>
              <a:t> = 5</a:t>
            </a:r>
            <a:r>
              <a:rPr lang="en-GB" sz="2400" b="1" baseline="30000" dirty="0">
                <a:latin typeface="Comic Sans MS" panose="030F0702030302020204" pitchFamily="66" charset="0"/>
              </a:rPr>
              <a:t>2</a:t>
            </a:r>
            <a:r>
              <a:rPr lang="en-GB" sz="2400" b="1" dirty="0">
                <a:latin typeface="Comic Sans MS" panose="030F0702030302020204" pitchFamily="66" charset="0"/>
              </a:rPr>
              <a:t> + 12</a:t>
            </a:r>
            <a:r>
              <a:rPr lang="en-GB" sz="2400" b="1" baseline="30000" dirty="0">
                <a:latin typeface="Comic Sans MS" panose="030F0702030302020204" pitchFamily="66" charset="0"/>
              </a:rPr>
              <a:t>2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14DF9DF5-4741-BD5B-E617-3B62D153CAB8}"/>
                  </a:ext>
                </a:extLst>
              </p:cNvPr>
              <p:cNvSpPr/>
              <p:nvPr/>
            </p:nvSpPr>
            <p:spPr>
              <a:xfrm>
                <a:off x="6036347" y="5559723"/>
                <a:ext cx="2759473" cy="539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GB" sz="2400" b="1" dirty="0">
                    <a:latin typeface="Comic Sans MS" panose="030F0702030302020204" pitchFamily="66" charset="0"/>
                  </a:rPr>
                  <a:t>FH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sz="2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  <m:sup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𝟏𝟐</m:t>
                                </m:r>
                              </m:e>
                              <m:sup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</m:rad>
                  </m:oMath>
                </a14:m>
                <a:endParaRPr lang="en-GB" sz="2400" b="1" dirty="0">
                  <a:latin typeface="Comic Sans MS" panose="030F0702030302020204" pitchFamily="66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14DF9DF5-4741-BD5B-E617-3B62D153CA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6347" y="5559723"/>
                <a:ext cx="2759473" cy="539571"/>
              </a:xfrm>
              <a:prstGeom prst="rect">
                <a:avLst/>
              </a:prstGeom>
              <a:blipFill>
                <a:blip r:embed="rId3"/>
                <a:stretch>
                  <a:fillRect l="-3311" b="-247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>
            <a:extLst>
              <a:ext uri="{FF2B5EF4-FFF2-40B4-BE49-F238E27FC236}">
                <a16:creationId xmlns:a16="http://schemas.microsoft.com/office/drawing/2014/main" id="{3DAA5EF8-41F3-CE41-3387-6D765B02E94B}"/>
              </a:ext>
            </a:extLst>
          </p:cNvPr>
          <p:cNvSpPr/>
          <p:nvPr/>
        </p:nvSpPr>
        <p:spPr>
          <a:xfrm>
            <a:off x="6075416" y="6188141"/>
            <a:ext cx="19672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  <a:sym typeface="Symbol" panose="05050102010706020507" pitchFamily="18" charset="2"/>
              </a:rPr>
              <a:t>FH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13 cm</a:t>
            </a:r>
            <a:endParaRPr lang="en-GB" sz="2400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70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 animBg="1"/>
      <p:bldP spid="46" grpId="0"/>
      <p:bldP spid="61" grpId="0"/>
      <p:bldP spid="62" grpId="0" animBg="1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1749BA3E-D2F7-431A-22B4-3B29ADD10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30178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" name="Text Box 11">
            <a:extLst>
              <a:ext uri="{FF2B5EF4-FFF2-40B4-BE49-F238E27FC236}">
                <a16:creationId xmlns:a16="http://schemas.microsoft.com/office/drawing/2014/main" id="{06ADBC6C-BDDF-2207-B681-614808F0B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6913" y="30940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6" name="Text Box 12">
            <a:extLst>
              <a:ext uri="{FF2B5EF4-FFF2-40B4-BE49-F238E27FC236}">
                <a16:creationId xmlns:a16="http://schemas.microsoft.com/office/drawing/2014/main" id="{5A073F27-EC70-5FC6-F93E-BC2BDC162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913" y="41608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27" name="Text Box 13">
            <a:extLst>
              <a:ext uri="{FF2B5EF4-FFF2-40B4-BE49-F238E27FC236}">
                <a16:creationId xmlns:a16="http://schemas.microsoft.com/office/drawing/2014/main" id="{23A8DA0E-347C-D561-B9EB-3B06F0CE4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6913" y="42370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28" name="Text Box 14">
            <a:extLst>
              <a:ext uri="{FF2B5EF4-FFF2-40B4-BE49-F238E27FC236}">
                <a16:creationId xmlns:a16="http://schemas.microsoft.com/office/drawing/2014/main" id="{3CA731E8-FA79-40AF-BADF-CBB2AF3B7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3894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29" name="Text Box 15">
            <a:extLst>
              <a:ext uri="{FF2B5EF4-FFF2-40B4-BE49-F238E27FC236}">
                <a16:creationId xmlns:a16="http://schemas.microsoft.com/office/drawing/2014/main" id="{DEB5332B-8C49-A742-9274-928B602A9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44656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30" name="Text Box 16">
            <a:extLst>
              <a:ext uri="{FF2B5EF4-FFF2-40B4-BE49-F238E27FC236}">
                <a16:creationId xmlns:a16="http://schemas.microsoft.com/office/drawing/2014/main" id="{1448D11B-9C55-043D-696C-14CFA882A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13" y="55324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31" name="Text Box 17">
            <a:extLst>
              <a:ext uri="{FF2B5EF4-FFF2-40B4-BE49-F238E27FC236}">
                <a16:creationId xmlns:a16="http://schemas.microsoft.com/office/drawing/2014/main" id="{7ABE487D-9E71-82D9-6269-8EEE5CF6C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6086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2" name="Text Box 18">
            <a:extLst>
              <a:ext uri="{FF2B5EF4-FFF2-40B4-BE49-F238E27FC236}">
                <a16:creationId xmlns:a16="http://schemas.microsoft.com/office/drawing/2014/main" id="{60D4B34C-23D0-ED9F-E81A-FCDC96B75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2090" y="3627438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latin typeface="Comic Sans MS" panose="030F0702030302020204" pitchFamily="66" charset="0"/>
              </a:rPr>
              <a:t>3 cm</a:t>
            </a:r>
          </a:p>
        </p:txBody>
      </p:sp>
      <p:sp>
        <p:nvSpPr>
          <p:cNvPr id="33" name="Text Box 19">
            <a:extLst>
              <a:ext uri="{FF2B5EF4-FFF2-40B4-BE49-F238E27FC236}">
                <a16:creationId xmlns:a16="http://schemas.microsoft.com/office/drawing/2014/main" id="{04712FAD-92A7-E4EA-310B-654C258A2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1313" y="5684838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latin typeface="Comic Sans MS" panose="030F0702030302020204" pitchFamily="66" charset="0"/>
              </a:rPr>
              <a:t>5 cm</a:t>
            </a:r>
          </a:p>
        </p:txBody>
      </p:sp>
      <p:sp>
        <p:nvSpPr>
          <p:cNvPr id="34" name="Text Box 20">
            <a:extLst>
              <a:ext uri="{FF2B5EF4-FFF2-40B4-BE49-F238E27FC236}">
                <a16:creationId xmlns:a16="http://schemas.microsoft.com/office/drawing/2014/main" id="{A12A3C7F-9813-495B-577E-0D0CAD3E6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313" y="4922838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latin typeface="Comic Sans MS" panose="030F0702030302020204" pitchFamily="66" charset="0"/>
              </a:rPr>
              <a:t>12 cm</a:t>
            </a:r>
          </a:p>
        </p:txBody>
      </p:sp>
      <p:sp>
        <p:nvSpPr>
          <p:cNvPr id="35" name="Line 23">
            <a:extLst>
              <a:ext uri="{FF2B5EF4-FFF2-40B4-BE49-F238E27FC236}">
                <a16:creationId xmlns:a16="http://schemas.microsoft.com/office/drawing/2014/main" id="{2CBAD4FE-B925-4F00-D4A8-CFC207839D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0113" y="3238500"/>
            <a:ext cx="3581400" cy="2438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Line 24">
            <a:extLst>
              <a:ext uri="{FF2B5EF4-FFF2-40B4-BE49-F238E27FC236}">
                <a16:creationId xmlns:a16="http://schemas.microsoft.com/office/drawing/2014/main" id="{C48B4E38-4864-C4C6-ACAB-04AF73A929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0113" y="4381500"/>
            <a:ext cx="3581400" cy="1295400"/>
          </a:xfrm>
          <a:prstGeom prst="line">
            <a:avLst/>
          </a:prstGeom>
          <a:noFill/>
          <a:ln w="19050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Text Box 26">
            <a:extLst>
              <a:ext uri="{FF2B5EF4-FFF2-40B4-BE49-F238E27FC236}">
                <a16:creationId xmlns:a16="http://schemas.microsoft.com/office/drawing/2014/main" id="{D36FEFBC-A063-ED9B-566D-EC34334D5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724400"/>
            <a:ext cx="9302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  <a:latin typeface="Comic Sans MS" panose="030F0702030302020204" pitchFamily="66" charset="0"/>
              </a:rPr>
              <a:t>13 cm</a:t>
            </a: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618574A2-A94B-F802-AAD3-0164AE9E8F7F}"/>
              </a:ext>
            </a:extLst>
          </p:cNvPr>
          <p:cNvSpPr txBox="1">
            <a:spLocks noChangeArrowheads="1"/>
          </p:cNvSpPr>
          <p:nvPr/>
        </p:nvSpPr>
        <p:spPr>
          <a:xfrm>
            <a:off x="254000" y="-26988"/>
            <a:ext cx="7773988" cy="611188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3-D Trigonometry</a:t>
            </a:r>
          </a:p>
        </p:txBody>
      </p:sp>
      <p:sp>
        <p:nvSpPr>
          <p:cNvPr id="39" name="Text Box 22">
            <a:extLst>
              <a:ext uri="{FF2B5EF4-FFF2-40B4-BE49-F238E27FC236}">
                <a16:creationId xmlns:a16="http://schemas.microsoft.com/office/drawing/2014/main" id="{D1517CED-7435-C11E-63D2-85899AA62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692150"/>
            <a:ext cx="8280400" cy="8318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The diagram shows a rectangular box with top ABCD and base EFGH. Find</a:t>
            </a:r>
          </a:p>
        </p:txBody>
      </p:sp>
      <p:cxnSp>
        <p:nvCxnSpPr>
          <p:cNvPr id="40" name="28 Conector recto">
            <a:extLst>
              <a:ext uri="{FF2B5EF4-FFF2-40B4-BE49-F238E27FC236}">
                <a16:creationId xmlns:a16="http://schemas.microsoft.com/office/drawing/2014/main" id="{8DA72DA1-9B6F-EC6D-433C-2B210AB1095D}"/>
              </a:ext>
            </a:extLst>
          </p:cNvPr>
          <p:cNvCxnSpPr/>
          <p:nvPr/>
        </p:nvCxnSpPr>
        <p:spPr>
          <a:xfrm>
            <a:off x="2195513" y="3213100"/>
            <a:ext cx="230505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31 Conector recto">
            <a:extLst>
              <a:ext uri="{FF2B5EF4-FFF2-40B4-BE49-F238E27FC236}">
                <a16:creationId xmlns:a16="http://schemas.microsoft.com/office/drawing/2014/main" id="{0FB5F4D5-9854-4948-3873-31B7CFD4A565}"/>
              </a:ext>
            </a:extLst>
          </p:cNvPr>
          <p:cNvCxnSpPr/>
          <p:nvPr/>
        </p:nvCxnSpPr>
        <p:spPr>
          <a:xfrm>
            <a:off x="2195513" y="4365625"/>
            <a:ext cx="230505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32 Conector recto">
            <a:extLst>
              <a:ext uri="{FF2B5EF4-FFF2-40B4-BE49-F238E27FC236}">
                <a16:creationId xmlns:a16="http://schemas.microsoft.com/office/drawing/2014/main" id="{087877CD-5736-F0E5-71BA-958048F96C16}"/>
              </a:ext>
            </a:extLst>
          </p:cNvPr>
          <p:cNvCxnSpPr/>
          <p:nvPr/>
        </p:nvCxnSpPr>
        <p:spPr>
          <a:xfrm>
            <a:off x="900113" y="4508500"/>
            <a:ext cx="230346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33 Conector recto">
            <a:extLst>
              <a:ext uri="{FF2B5EF4-FFF2-40B4-BE49-F238E27FC236}">
                <a16:creationId xmlns:a16="http://schemas.microsoft.com/office/drawing/2014/main" id="{E63608C2-AA57-E066-172E-63E192DAAC1F}"/>
              </a:ext>
            </a:extLst>
          </p:cNvPr>
          <p:cNvCxnSpPr/>
          <p:nvPr/>
        </p:nvCxnSpPr>
        <p:spPr>
          <a:xfrm>
            <a:off x="900113" y="5661025"/>
            <a:ext cx="230346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34 Conector recto">
            <a:extLst>
              <a:ext uri="{FF2B5EF4-FFF2-40B4-BE49-F238E27FC236}">
                <a16:creationId xmlns:a16="http://schemas.microsoft.com/office/drawing/2014/main" id="{14DB4CC2-1863-8EE7-D659-DDB1F903190D}"/>
              </a:ext>
            </a:extLst>
          </p:cNvPr>
          <p:cNvCxnSpPr/>
          <p:nvPr/>
        </p:nvCxnSpPr>
        <p:spPr>
          <a:xfrm flipH="1">
            <a:off x="908050" y="3205163"/>
            <a:ext cx="1295400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36 Conector recto">
            <a:extLst>
              <a:ext uri="{FF2B5EF4-FFF2-40B4-BE49-F238E27FC236}">
                <a16:creationId xmlns:a16="http://schemas.microsoft.com/office/drawing/2014/main" id="{CD843ED1-380E-8B22-FFE4-ACEFEBDA6D22}"/>
              </a:ext>
            </a:extLst>
          </p:cNvPr>
          <p:cNvCxnSpPr/>
          <p:nvPr/>
        </p:nvCxnSpPr>
        <p:spPr>
          <a:xfrm flipH="1">
            <a:off x="3203575" y="3213100"/>
            <a:ext cx="1296988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37 Conector recto">
            <a:extLst>
              <a:ext uri="{FF2B5EF4-FFF2-40B4-BE49-F238E27FC236}">
                <a16:creationId xmlns:a16="http://schemas.microsoft.com/office/drawing/2014/main" id="{6204E83E-4A57-56D4-8480-B20ED24F1379}"/>
              </a:ext>
            </a:extLst>
          </p:cNvPr>
          <p:cNvCxnSpPr/>
          <p:nvPr/>
        </p:nvCxnSpPr>
        <p:spPr>
          <a:xfrm flipH="1">
            <a:off x="900113" y="4365625"/>
            <a:ext cx="1295400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38 Conector recto">
            <a:extLst>
              <a:ext uri="{FF2B5EF4-FFF2-40B4-BE49-F238E27FC236}">
                <a16:creationId xmlns:a16="http://schemas.microsoft.com/office/drawing/2014/main" id="{B06BCF8E-EBBB-E1EA-42D6-142537C76052}"/>
              </a:ext>
            </a:extLst>
          </p:cNvPr>
          <p:cNvCxnSpPr/>
          <p:nvPr/>
        </p:nvCxnSpPr>
        <p:spPr>
          <a:xfrm flipH="1">
            <a:off x="3203575" y="4365625"/>
            <a:ext cx="1296988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39 Conector recto">
            <a:extLst>
              <a:ext uri="{FF2B5EF4-FFF2-40B4-BE49-F238E27FC236}">
                <a16:creationId xmlns:a16="http://schemas.microsoft.com/office/drawing/2014/main" id="{3E487C2C-11B9-6A19-5DF3-D339A2B7C83D}"/>
              </a:ext>
            </a:extLst>
          </p:cNvPr>
          <p:cNvCxnSpPr/>
          <p:nvPr/>
        </p:nvCxnSpPr>
        <p:spPr>
          <a:xfrm>
            <a:off x="900113" y="45085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2 Conector recto">
            <a:extLst>
              <a:ext uri="{FF2B5EF4-FFF2-40B4-BE49-F238E27FC236}">
                <a16:creationId xmlns:a16="http://schemas.microsoft.com/office/drawing/2014/main" id="{90E435F9-AFE2-EF5C-7851-4E5001D89C32}"/>
              </a:ext>
            </a:extLst>
          </p:cNvPr>
          <p:cNvCxnSpPr/>
          <p:nvPr/>
        </p:nvCxnSpPr>
        <p:spPr>
          <a:xfrm>
            <a:off x="4500563" y="32131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3 Conector recto">
            <a:extLst>
              <a:ext uri="{FF2B5EF4-FFF2-40B4-BE49-F238E27FC236}">
                <a16:creationId xmlns:a16="http://schemas.microsoft.com/office/drawing/2014/main" id="{27D72047-691E-7D11-6165-0AEB9D12C78F}"/>
              </a:ext>
            </a:extLst>
          </p:cNvPr>
          <p:cNvCxnSpPr/>
          <p:nvPr/>
        </p:nvCxnSpPr>
        <p:spPr>
          <a:xfrm>
            <a:off x="2195513" y="32131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44 Conector recto">
            <a:extLst>
              <a:ext uri="{FF2B5EF4-FFF2-40B4-BE49-F238E27FC236}">
                <a16:creationId xmlns:a16="http://schemas.microsoft.com/office/drawing/2014/main" id="{0FFC78DB-D53A-5D42-05F7-2E0BA57A115A}"/>
              </a:ext>
            </a:extLst>
          </p:cNvPr>
          <p:cNvCxnSpPr/>
          <p:nvPr/>
        </p:nvCxnSpPr>
        <p:spPr>
          <a:xfrm>
            <a:off x="3203575" y="45085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35 Rectángulo">
            <a:extLst>
              <a:ext uri="{FF2B5EF4-FFF2-40B4-BE49-F238E27FC236}">
                <a16:creationId xmlns:a16="http://schemas.microsoft.com/office/drawing/2014/main" id="{BB7AED7B-7599-1330-FB72-FF3A27B1E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484313"/>
            <a:ext cx="457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(a) </a:t>
            </a:r>
            <a:r>
              <a:rPr lang="en-GB" dirty="0">
                <a:latin typeface="Comic Sans MS" panose="030F0702030302020204" pitchFamily="66" charset="0"/>
              </a:rPr>
              <a:t>The distance FH</a:t>
            </a:r>
          </a:p>
        </p:txBody>
      </p:sp>
      <p:sp>
        <p:nvSpPr>
          <p:cNvPr id="53" name="41 Rectángulo">
            <a:extLst>
              <a:ext uri="{FF2B5EF4-FFF2-40B4-BE49-F238E27FC236}">
                <a16:creationId xmlns:a16="http://schemas.microsoft.com/office/drawing/2014/main" id="{8D7DFC7F-7529-6B2B-8623-D9BC063E4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958975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(b) </a:t>
            </a:r>
            <a:r>
              <a:rPr lang="en-GB" dirty="0">
                <a:latin typeface="Comic Sans MS" panose="030F0702030302020204" pitchFamily="66" charset="0"/>
              </a:rPr>
              <a:t>The length BH</a:t>
            </a:r>
          </a:p>
        </p:txBody>
      </p:sp>
      <p:sp>
        <p:nvSpPr>
          <p:cNvPr id="54" name="46 Triángulo rectángulo">
            <a:extLst>
              <a:ext uri="{FF2B5EF4-FFF2-40B4-BE49-F238E27FC236}">
                <a16:creationId xmlns:a16="http://schemas.microsoft.com/office/drawing/2014/main" id="{3D590851-0854-53F5-1E89-FB162EAFDA68}"/>
              </a:ext>
            </a:extLst>
          </p:cNvPr>
          <p:cNvSpPr/>
          <p:nvPr/>
        </p:nvSpPr>
        <p:spPr>
          <a:xfrm flipH="1">
            <a:off x="5435600" y="2349500"/>
            <a:ext cx="2665413" cy="792163"/>
          </a:xfrm>
          <a:prstGeom prst="rtTriangl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5" name="Text Box 5">
            <a:extLst>
              <a:ext uri="{FF2B5EF4-FFF2-40B4-BE49-F238E27FC236}">
                <a16:creationId xmlns:a16="http://schemas.microsoft.com/office/drawing/2014/main" id="{B94381FA-6C7E-F246-577E-6E4385A12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6038" y="1628775"/>
            <a:ext cx="40179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4572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/>
              <a:t>Draw the triangle BFH including all the facts</a:t>
            </a:r>
          </a:p>
        </p:txBody>
      </p:sp>
      <p:sp>
        <p:nvSpPr>
          <p:cNvPr id="56" name="Text Box 18">
            <a:extLst>
              <a:ext uri="{FF2B5EF4-FFF2-40B4-BE49-F238E27FC236}">
                <a16:creationId xmlns:a16="http://schemas.microsoft.com/office/drawing/2014/main" id="{BDED92AE-8D99-863D-F4A9-3CD216048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2636838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latin typeface="Comic Sans MS" panose="030F0702030302020204" pitchFamily="66" charset="0"/>
              </a:rPr>
              <a:t>3 cm</a:t>
            </a:r>
          </a:p>
        </p:txBody>
      </p:sp>
      <p:sp>
        <p:nvSpPr>
          <p:cNvPr id="57" name="Text Box 26">
            <a:extLst>
              <a:ext uri="{FF2B5EF4-FFF2-40B4-BE49-F238E27FC236}">
                <a16:creationId xmlns:a16="http://schemas.microsoft.com/office/drawing/2014/main" id="{8C17D4FE-8C1E-2274-3139-9383ED218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3213100"/>
            <a:ext cx="9318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  <a:latin typeface="Comic Sans MS" panose="030F0702030302020204" pitchFamily="66" charset="0"/>
              </a:rPr>
              <a:t>13 cm</a:t>
            </a:r>
          </a:p>
        </p:txBody>
      </p:sp>
      <p:sp>
        <p:nvSpPr>
          <p:cNvPr id="58" name="Text Box 11">
            <a:extLst>
              <a:ext uri="{FF2B5EF4-FFF2-40B4-BE49-F238E27FC236}">
                <a16:creationId xmlns:a16="http://schemas.microsoft.com/office/drawing/2014/main" id="{A17145A5-FC5B-DA96-EC8F-927250611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4134" y="2116931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9" name="Text Box 13">
            <a:extLst>
              <a:ext uri="{FF2B5EF4-FFF2-40B4-BE49-F238E27FC236}">
                <a16:creationId xmlns:a16="http://schemas.microsoft.com/office/drawing/2014/main" id="{A423BF25-7DDE-7331-0F23-AD31CB4F7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4501" y="3044825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60" name="Text Box 16">
            <a:extLst>
              <a:ext uri="{FF2B5EF4-FFF2-40B4-BE49-F238E27FC236}">
                <a16:creationId xmlns:a16="http://schemas.microsoft.com/office/drawing/2014/main" id="{511E746D-8219-E90D-59DF-A2C2FB27B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7475" y="3092450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61" name="Text Box 26">
            <a:extLst>
              <a:ext uri="{FF2B5EF4-FFF2-40B4-BE49-F238E27FC236}">
                <a16:creationId xmlns:a16="http://schemas.microsoft.com/office/drawing/2014/main" id="{0927F505-774E-B160-039E-6A8DD59F3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738" y="3860800"/>
            <a:ext cx="11477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  <a:latin typeface="Comic Sans MS" panose="030F0702030302020204" pitchFamily="66" charset="0"/>
              </a:rPr>
              <a:t>13.3 cm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6A1C323-B411-64D0-61D0-23E35D0AB09F}"/>
              </a:ext>
            </a:extLst>
          </p:cNvPr>
          <p:cNvSpPr/>
          <p:nvPr/>
        </p:nvSpPr>
        <p:spPr>
          <a:xfrm>
            <a:off x="5078413" y="3589582"/>
            <a:ext cx="40655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Use Pythagoras’ Theorem to find BH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2B28E3D-685A-4373-E166-1CD1210F60E8}"/>
              </a:ext>
            </a:extLst>
          </p:cNvPr>
          <p:cNvSpPr/>
          <p:nvPr/>
        </p:nvSpPr>
        <p:spPr>
          <a:xfrm>
            <a:off x="5500688" y="4420579"/>
            <a:ext cx="2459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BH</a:t>
            </a:r>
            <a:r>
              <a:rPr lang="en-GB" sz="2400" b="1" baseline="30000" dirty="0">
                <a:latin typeface="Comic Sans MS" panose="030F0702030302020204" pitchFamily="66" charset="0"/>
              </a:rPr>
              <a:t>2</a:t>
            </a:r>
            <a:r>
              <a:rPr lang="en-GB" sz="2400" b="1" dirty="0">
                <a:latin typeface="Comic Sans MS" panose="030F0702030302020204" pitchFamily="66" charset="0"/>
              </a:rPr>
              <a:t> = 3</a:t>
            </a:r>
            <a:r>
              <a:rPr lang="en-GB" sz="2400" b="1" baseline="30000" dirty="0">
                <a:latin typeface="Comic Sans MS" panose="030F0702030302020204" pitchFamily="66" charset="0"/>
              </a:rPr>
              <a:t>2</a:t>
            </a:r>
            <a:r>
              <a:rPr lang="en-GB" sz="2400" b="1" dirty="0">
                <a:latin typeface="Comic Sans MS" panose="030F0702030302020204" pitchFamily="66" charset="0"/>
              </a:rPr>
              <a:t> + 13</a:t>
            </a:r>
            <a:r>
              <a:rPr lang="en-GB" sz="2400" b="1" baseline="30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DB27BEA-AA52-A7B9-B2F7-39EE97F23EBC}"/>
              </a:ext>
            </a:extLst>
          </p:cNvPr>
          <p:cNvSpPr/>
          <p:nvPr/>
        </p:nvSpPr>
        <p:spPr>
          <a:xfrm>
            <a:off x="5481638" y="4889798"/>
            <a:ext cx="1755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BH</a:t>
            </a:r>
            <a:r>
              <a:rPr lang="en-GB" sz="2400" b="1" baseline="30000" dirty="0">
                <a:latin typeface="Comic Sans MS" panose="030F0702030302020204" pitchFamily="66" charset="0"/>
              </a:rPr>
              <a:t>2</a:t>
            </a:r>
            <a:r>
              <a:rPr lang="en-GB" sz="2400" b="1" dirty="0">
                <a:latin typeface="Comic Sans MS" panose="030F0702030302020204" pitchFamily="66" charset="0"/>
              </a:rPr>
              <a:t> = 178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EC71133E-A44D-566B-4DD5-D192270A630E}"/>
                  </a:ext>
                </a:extLst>
              </p:cNvPr>
              <p:cNvSpPr/>
              <p:nvPr/>
            </p:nvSpPr>
            <p:spPr>
              <a:xfrm>
                <a:off x="5573713" y="5313781"/>
                <a:ext cx="1823063" cy="4963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GB" sz="2400" b="1" dirty="0">
                    <a:latin typeface="Comic Sans MS" panose="030F0702030302020204" pitchFamily="66" charset="0"/>
                  </a:rPr>
                  <a:t>BH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𝟏𝟕𝟖</m:t>
                        </m:r>
                      </m:e>
                    </m:rad>
                  </m:oMath>
                </a14:m>
                <a:endParaRPr lang="en-GB" sz="2400" b="1" dirty="0">
                  <a:latin typeface="Comic Sans MS" panose="030F0702030302020204" pitchFamily="66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EC71133E-A44D-566B-4DD5-D192270A63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713" y="5313781"/>
                <a:ext cx="1823063" cy="496354"/>
              </a:xfrm>
              <a:prstGeom prst="rect">
                <a:avLst/>
              </a:prstGeom>
              <a:blipFill>
                <a:blip r:embed="rId3"/>
                <a:stretch>
                  <a:fillRect l="-5017" t="-2469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Rectangle 65">
            <a:extLst>
              <a:ext uri="{FF2B5EF4-FFF2-40B4-BE49-F238E27FC236}">
                <a16:creationId xmlns:a16="http://schemas.microsoft.com/office/drawing/2014/main" id="{C945E2DB-736F-A05D-E8B6-0550A3A43315}"/>
              </a:ext>
            </a:extLst>
          </p:cNvPr>
          <p:cNvSpPr/>
          <p:nvPr/>
        </p:nvSpPr>
        <p:spPr>
          <a:xfrm>
            <a:off x="5573713" y="5790555"/>
            <a:ext cx="35445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  <a:sym typeface="Symbol" panose="05050102010706020507" pitchFamily="18" charset="2"/>
              </a:rPr>
              <a:t>BH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13.3 cm (3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s.f.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endParaRPr lang="en-GB" sz="2400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10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53" grpId="0"/>
      <p:bldP spid="54" grpId="0" animBg="1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C8851F13-1390-92F5-EB2A-5CE08D508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30178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" name="Text Box 11">
            <a:extLst>
              <a:ext uri="{FF2B5EF4-FFF2-40B4-BE49-F238E27FC236}">
                <a16:creationId xmlns:a16="http://schemas.microsoft.com/office/drawing/2014/main" id="{E48683F7-CF4F-C3A3-A24C-4C0A4C3B7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6913" y="30940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5" name="Text Box 12">
            <a:extLst>
              <a:ext uri="{FF2B5EF4-FFF2-40B4-BE49-F238E27FC236}">
                <a16:creationId xmlns:a16="http://schemas.microsoft.com/office/drawing/2014/main" id="{E895479D-EE1B-EC96-131A-F66C624A5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913" y="41608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26" name="Text Box 13">
            <a:extLst>
              <a:ext uri="{FF2B5EF4-FFF2-40B4-BE49-F238E27FC236}">
                <a16:creationId xmlns:a16="http://schemas.microsoft.com/office/drawing/2014/main" id="{79F2001B-A00E-E4E2-50B3-B2567B05B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6913" y="42370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27" name="Text Box 14">
            <a:extLst>
              <a:ext uri="{FF2B5EF4-FFF2-40B4-BE49-F238E27FC236}">
                <a16:creationId xmlns:a16="http://schemas.microsoft.com/office/drawing/2014/main" id="{53D8C5B8-167D-558E-06D0-EC3F3FDC1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3894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28" name="Text Box 15">
            <a:extLst>
              <a:ext uri="{FF2B5EF4-FFF2-40B4-BE49-F238E27FC236}">
                <a16:creationId xmlns:a16="http://schemas.microsoft.com/office/drawing/2014/main" id="{FDF60209-4C19-D9C2-F9F6-D3C2C8857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44656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9" name="Text Box 16">
            <a:extLst>
              <a:ext uri="{FF2B5EF4-FFF2-40B4-BE49-F238E27FC236}">
                <a16:creationId xmlns:a16="http://schemas.microsoft.com/office/drawing/2014/main" id="{8378B0CC-ADB6-146A-8105-5D1C7A50C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13" y="55324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30" name="Text Box 17">
            <a:extLst>
              <a:ext uri="{FF2B5EF4-FFF2-40B4-BE49-F238E27FC236}">
                <a16:creationId xmlns:a16="http://schemas.microsoft.com/office/drawing/2014/main" id="{FE062F23-6E64-C73F-BAEA-5910469AB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56086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1" name="Text Box 18">
            <a:extLst>
              <a:ext uri="{FF2B5EF4-FFF2-40B4-BE49-F238E27FC236}">
                <a16:creationId xmlns:a16="http://schemas.microsoft.com/office/drawing/2014/main" id="{DC399D56-D451-F70F-3E3A-904153FFB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3" y="3627438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latin typeface="Comic Sans MS" panose="030F0702030302020204" pitchFamily="66" charset="0"/>
              </a:rPr>
              <a:t>3 cm</a:t>
            </a:r>
          </a:p>
        </p:txBody>
      </p:sp>
      <p:sp>
        <p:nvSpPr>
          <p:cNvPr id="32" name="Text Box 19">
            <a:extLst>
              <a:ext uri="{FF2B5EF4-FFF2-40B4-BE49-F238E27FC236}">
                <a16:creationId xmlns:a16="http://schemas.microsoft.com/office/drawing/2014/main" id="{7EC16207-9A28-3813-64F6-57935EC9A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1313" y="5684838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latin typeface="Comic Sans MS" panose="030F0702030302020204" pitchFamily="66" charset="0"/>
              </a:rPr>
              <a:t>5 cm</a:t>
            </a:r>
          </a:p>
        </p:txBody>
      </p:sp>
      <p:sp>
        <p:nvSpPr>
          <p:cNvPr id="33" name="Text Box 20">
            <a:extLst>
              <a:ext uri="{FF2B5EF4-FFF2-40B4-BE49-F238E27FC236}">
                <a16:creationId xmlns:a16="http://schemas.microsoft.com/office/drawing/2014/main" id="{2D9A74FE-5244-7C6C-BC97-248EB3057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313" y="4922838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latin typeface="Comic Sans MS" panose="030F0702030302020204" pitchFamily="66" charset="0"/>
              </a:rPr>
              <a:t>12 cm</a:t>
            </a:r>
          </a:p>
        </p:txBody>
      </p:sp>
      <p:sp>
        <p:nvSpPr>
          <p:cNvPr id="34" name="Line 23">
            <a:extLst>
              <a:ext uri="{FF2B5EF4-FFF2-40B4-BE49-F238E27FC236}">
                <a16:creationId xmlns:a16="http://schemas.microsoft.com/office/drawing/2014/main" id="{8C295345-4C97-C076-3A4E-FFD9C878EF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0113" y="3238500"/>
            <a:ext cx="3581400" cy="2438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Line 24">
            <a:extLst>
              <a:ext uri="{FF2B5EF4-FFF2-40B4-BE49-F238E27FC236}">
                <a16:creationId xmlns:a16="http://schemas.microsoft.com/office/drawing/2014/main" id="{A145207B-650B-CE46-5704-431A1CD6AC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0113" y="4381500"/>
            <a:ext cx="3581400" cy="1295400"/>
          </a:xfrm>
          <a:prstGeom prst="line">
            <a:avLst/>
          </a:prstGeom>
          <a:noFill/>
          <a:ln w="19050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Text Box 26">
            <a:extLst>
              <a:ext uri="{FF2B5EF4-FFF2-40B4-BE49-F238E27FC236}">
                <a16:creationId xmlns:a16="http://schemas.microsoft.com/office/drawing/2014/main" id="{A21A686B-3D9A-BBC5-CAE2-76C95F537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724400"/>
            <a:ext cx="9302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  <a:latin typeface="Comic Sans MS" panose="030F0702030302020204" pitchFamily="66" charset="0"/>
              </a:rPr>
              <a:t>13 cm</a:t>
            </a:r>
          </a:p>
        </p:txBody>
      </p:sp>
      <p:sp>
        <p:nvSpPr>
          <p:cNvPr id="37" name="Rectangle 5">
            <a:extLst>
              <a:ext uri="{FF2B5EF4-FFF2-40B4-BE49-F238E27FC236}">
                <a16:creationId xmlns:a16="http://schemas.microsoft.com/office/drawing/2014/main" id="{B247E18B-8B67-E376-C242-8D4E753E0CBB}"/>
              </a:ext>
            </a:extLst>
          </p:cNvPr>
          <p:cNvSpPr txBox="1">
            <a:spLocks noChangeArrowheads="1"/>
          </p:cNvSpPr>
          <p:nvPr/>
        </p:nvSpPr>
        <p:spPr>
          <a:xfrm>
            <a:off x="254000" y="-26988"/>
            <a:ext cx="7773988" cy="611188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3-D Trigonometry</a:t>
            </a:r>
          </a:p>
        </p:txBody>
      </p:sp>
      <p:sp>
        <p:nvSpPr>
          <p:cNvPr id="38" name="Text Box 22">
            <a:extLst>
              <a:ext uri="{FF2B5EF4-FFF2-40B4-BE49-F238E27FC236}">
                <a16:creationId xmlns:a16="http://schemas.microsoft.com/office/drawing/2014/main" id="{78CE698A-A4A1-FA71-EF41-E64C3785A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692150"/>
            <a:ext cx="8280400" cy="8318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The diagram shows a rectangular box with top ABCD and base EFGH. Find</a:t>
            </a:r>
          </a:p>
        </p:txBody>
      </p:sp>
      <p:cxnSp>
        <p:nvCxnSpPr>
          <p:cNvPr id="39" name="28 Conector recto">
            <a:extLst>
              <a:ext uri="{FF2B5EF4-FFF2-40B4-BE49-F238E27FC236}">
                <a16:creationId xmlns:a16="http://schemas.microsoft.com/office/drawing/2014/main" id="{B0D62EC8-EBAC-358C-37D1-7D912240FC2A}"/>
              </a:ext>
            </a:extLst>
          </p:cNvPr>
          <p:cNvCxnSpPr/>
          <p:nvPr/>
        </p:nvCxnSpPr>
        <p:spPr>
          <a:xfrm>
            <a:off x="2195513" y="3213100"/>
            <a:ext cx="230505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1 Conector recto">
            <a:extLst>
              <a:ext uri="{FF2B5EF4-FFF2-40B4-BE49-F238E27FC236}">
                <a16:creationId xmlns:a16="http://schemas.microsoft.com/office/drawing/2014/main" id="{466CBAE4-B5FD-55CA-903C-CDF9AA9D4A6A}"/>
              </a:ext>
            </a:extLst>
          </p:cNvPr>
          <p:cNvCxnSpPr/>
          <p:nvPr/>
        </p:nvCxnSpPr>
        <p:spPr>
          <a:xfrm>
            <a:off x="2195513" y="4365625"/>
            <a:ext cx="230505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32 Conector recto">
            <a:extLst>
              <a:ext uri="{FF2B5EF4-FFF2-40B4-BE49-F238E27FC236}">
                <a16:creationId xmlns:a16="http://schemas.microsoft.com/office/drawing/2014/main" id="{EDA8325F-AD65-E0C4-4460-5B4877A66077}"/>
              </a:ext>
            </a:extLst>
          </p:cNvPr>
          <p:cNvCxnSpPr/>
          <p:nvPr/>
        </p:nvCxnSpPr>
        <p:spPr>
          <a:xfrm>
            <a:off x="900113" y="4508500"/>
            <a:ext cx="230346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33 Conector recto">
            <a:extLst>
              <a:ext uri="{FF2B5EF4-FFF2-40B4-BE49-F238E27FC236}">
                <a16:creationId xmlns:a16="http://schemas.microsoft.com/office/drawing/2014/main" id="{47C922ED-7037-BC56-2337-FBAF0BDAA899}"/>
              </a:ext>
            </a:extLst>
          </p:cNvPr>
          <p:cNvCxnSpPr/>
          <p:nvPr/>
        </p:nvCxnSpPr>
        <p:spPr>
          <a:xfrm>
            <a:off x="900113" y="5661025"/>
            <a:ext cx="230346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34 Conector recto">
            <a:extLst>
              <a:ext uri="{FF2B5EF4-FFF2-40B4-BE49-F238E27FC236}">
                <a16:creationId xmlns:a16="http://schemas.microsoft.com/office/drawing/2014/main" id="{F9250770-5793-5C83-262D-E3E0C1179C3F}"/>
              </a:ext>
            </a:extLst>
          </p:cNvPr>
          <p:cNvCxnSpPr/>
          <p:nvPr/>
        </p:nvCxnSpPr>
        <p:spPr>
          <a:xfrm flipH="1">
            <a:off x="908050" y="3205163"/>
            <a:ext cx="1295400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36 Conector recto">
            <a:extLst>
              <a:ext uri="{FF2B5EF4-FFF2-40B4-BE49-F238E27FC236}">
                <a16:creationId xmlns:a16="http://schemas.microsoft.com/office/drawing/2014/main" id="{38F8A46F-CA9F-66D1-EBD9-B7106432875D}"/>
              </a:ext>
            </a:extLst>
          </p:cNvPr>
          <p:cNvCxnSpPr/>
          <p:nvPr/>
        </p:nvCxnSpPr>
        <p:spPr>
          <a:xfrm flipH="1">
            <a:off x="3203575" y="3213100"/>
            <a:ext cx="1296988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37 Conector recto">
            <a:extLst>
              <a:ext uri="{FF2B5EF4-FFF2-40B4-BE49-F238E27FC236}">
                <a16:creationId xmlns:a16="http://schemas.microsoft.com/office/drawing/2014/main" id="{E4E2F00A-35D8-A74E-1700-A2CEBE00BF46}"/>
              </a:ext>
            </a:extLst>
          </p:cNvPr>
          <p:cNvCxnSpPr/>
          <p:nvPr/>
        </p:nvCxnSpPr>
        <p:spPr>
          <a:xfrm flipH="1">
            <a:off x="900113" y="4365625"/>
            <a:ext cx="1295400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38 Conector recto">
            <a:extLst>
              <a:ext uri="{FF2B5EF4-FFF2-40B4-BE49-F238E27FC236}">
                <a16:creationId xmlns:a16="http://schemas.microsoft.com/office/drawing/2014/main" id="{14224E20-E872-BFFC-B2E9-4644FF5C5DED}"/>
              </a:ext>
            </a:extLst>
          </p:cNvPr>
          <p:cNvCxnSpPr/>
          <p:nvPr/>
        </p:nvCxnSpPr>
        <p:spPr>
          <a:xfrm flipH="1">
            <a:off x="3203575" y="4365625"/>
            <a:ext cx="1296988" cy="1295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39 Conector recto">
            <a:extLst>
              <a:ext uri="{FF2B5EF4-FFF2-40B4-BE49-F238E27FC236}">
                <a16:creationId xmlns:a16="http://schemas.microsoft.com/office/drawing/2014/main" id="{CD0A3AFA-93AD-97EE-29A3-9CBB1C45F07F}"/>
              </a:ext>
            </a:extLst>
          </p:cNvPr>
          <p:cNvCxnSpPr/>
          <p:nvPr/>
        </p:nvCxnSpPr>
        <p:spPr>
          <a:xfrm>
            <a:off x="900113" y="45085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2 Conector recto">
            <a:extLst>
              <a:ext uri="{FF2B5EF4-FFF2-40B4-BE49-F238E27FC236}">
                <a16:creationId xmlns:a16="http://schemas.microsoft.com/office/drawing/2014/main" id="{C21AD59F-1F21-7C62-BBBD-9EE893A5C16B}"/>
              </a:ext>
            </a:extLst>
          </p:cNvPr>
          <p:cNvCxnSpPr/>
          <p:nvPr/>
        </p:nvCxnSpPr>
        <p:spPr>
          <a:xfrm>
            <a:off x="4500563" y="32131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3 Conector recto">
            <a:extLst>
              <a:ext uri="{FF2B5EF4-FFF2-40B4-BE49-F238E27FC236}">
                <a16:creationId xmlns:a16="http://schemas.microsoft.com/office/drawing/2014/main" id="{F524FF4D-D0CA-49E6-C4B6-CC98E2CFA2CE}"/>
              </a:ext>
            </a:extLst>
          </p:cNvPr>
          <p:cNvCxnSpPr/>
          <p:nvPr/>
        </p:nvCxnSpPr>
        <p:spPr>
          <a:xfrm>
            <a:off x="2195513" y="32131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4 Conector recto">
            <a:extLst>
              <a:ext uri="{FF2B5EF4-FFF2-40B4-BE49-F238E27FC236}">
                <a16:creationId xmlns:a16="http://schemas.microsoft.com/office/drawing/2014/main" id="{5AB6E191-F6F2-BA08-70B2-5E6683E7F1D3}"/>
              </a:ext>
            </a:extLst>
          </p:cNvPr>
          <p:cNvCxnSpPr/>
          <p:nvPr/>
        </p:nvCxnSpPr>
        <p:spPr>
          <a:xfrm>
            <a:off x="3203575" y="4508500"/>
            <a:ext cx="0" cy="115252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35 Rectángulo">
            <a:extLst>
              <a:ext uri="{FF2B5EF4-FFF2-40B4-BE49-F238E27FC236}">
                <a16:creationId xmlns:a16="http://schemas.microsoft.com/office/drawing/2014/main" id="{DE0C23E9-E0D6-9474-C1AE-1924B9305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484313"/>
            <a:ext cx="457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(a) </a:t>
            </a:r>
            <a:r>
              <a:rPr lang="en-GB" dirty="0">
                <a:latin typeface="Comic Sans MS" panose="030F0702030302020204" pitchFamily="66" charset="0"/>
              </a:rPr>
              <a:t>The distance FH</a:t>
            </a:r>
          </a:p>
        </p:txBody>
      </p:sp>
      <p:sp>
        <p:nvSpPr>
          <p:cNvPr id="52" name="40 Rectángulo">
            <a:extLst>
              <a:ext uri="{FF2B5EF4-FFF2-40B4-BE49-F238E27FC236}">
                <a16:creationId xmlns:a16="http://schemas.microsoft.com/office/drawing/2014/main" id="{673305AD-DD06-E60A-1176-953487242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417763"/>
            <a:ext cx="775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>
                <a:latin typeface="Comic Sans MS" panose="030F0702030302020204" pitchFamily="66" charset="0"/>
              </a:rPr>
              <a:t>(c)</a:t>
            </a:r>
            <a:r>
              <a:rPr lang="en-GB">
                <a:latin typeface="Comic Sans MS" panose="030F0702030302020204" pitchFamily="66" charset="0"/>
              </a:rPr>
              <a:t> The angle BH makes with plane EFGH (angle BHF)</a:t>
            </a:r>
            <a:endParaRPr lang="en-GB"/>
          </a:p>
        </p:txBody>
      </p:sp>
      <p:sp>
        <p:nvSpPr>
          <p:cNvPr id="53" name="41 Rectángulo">
            <a:extLst>
              <a:ext uri="{FF2B5EF4-FFF2-40B4-BE49-F238E27FC236}">
                <a16:creationId xmlns:a16="http://schemas.microsoft.com/office/drawing/2014/main" id="{35EC93BC-8C5B-9BB7-670C-7C4F52182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958975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(b) </a:t>
            </a:r>
            <a:r>
              <a:rPr lang="en-GB" dirty="0">
                <a:latin typeface="Comic Sans MS" panose="030F0702030302020204" pitchFamily="66" charset="0"/>
              </a:rPr>
              <a:t>The length BH</a:t>
            </a:r>
          </a:p>
        </p:txBody>
      </p:sp>
      <p:sp>
        <p:nvSpPr>
          <p:cNvPr id="54" name="Text Box 26">
            <a:extLst>
              <a:ext uri="{FF2B5EF4-FFF2-40B4-BE49-F238E27FC236}">
                <a16:creationId xmlns:a16="http://schemas.microsoft.com/office/drawing/2014/main" id="{6741CD5A-EFDE-0F9A-196D-9627A583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738" y="3860800"/>
            <a:ext cx="11477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  <a:latin typeface="Comic Sans MS" panose="030F0702030302020204" pitchFamily="66" charset="0"/>
              </a:rPr>
              <a:t>13.3 cm</a:t>
            </a:r>
          </a:p>
        </p:txBody>
      </p:sp>
      <p:sp>
        <p:nvSpPr>
          <p:cNvPr id="55" name="46 Triángulo rectángulo">
            <a:extLst>
              <a:ext uri="{FF2B5EF4-FFF2-40B4-BE49-F238E27FC236}">
                <a16:creationId xmlns:a16="http://schemas.microsoft.com/office/drawing/2014/main" id="{092530A2-8635-8C22-6BD0-EB1CD8354302}"/>
              </a:ext>
            </a:extLst>
          </p:cNvPr>
          <p:cNvSpPr/>
          <p:nvPr/>
        </p:nvSpPr>
        <p:spPr>
          <a:xfrm flipH="1">
            <a:off x="5832152" y="3429405"/>
            <a:ext cx="2665413" cy="792162"/>
          </a:xfrm>
          <a:prstGeom prst="rtTriangl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6" name="Text Box 5">
            <a:extLst>
              <a:ext uri="{FF2B5EF4-FFF2-40B4-BE49-F238E27FC236}">
                <a16:creationId xmlns:a16="http://schemas.microsoft.com/office/drawing/2014/main" id="{6B46124A-86B3-BF08-0FBD-A8472F63C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6038" y="2852738"/>
            <a:ext cx="40179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4572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/>
              <a:t>Draw the triangle BFH including all the facts</a:t>
            </a:r>
          </a:p>
        </p:txBody>
      </p:sp>
      <p:sp>
        <p:nvSpPr>
          <p:cNvPr id="57" name="Text Box 18">
            <a:extLst>
              <a:ext uri="{FF2B5EF4-FFF2-40B4-BE49-F238E27FC236}">
                <a16:creationId xmlns:a16="http://schemas.microsoft.com/office/drawing/2014/main" id="{A609BA11-8507-AEAD-509E-A62BEC1FF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9966" y="3716742"/>
            <a:ext cx="72992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>
                <a:latin typeface="Comic Sans MS" panose="030F0702030302020204" pitchFamily="66" charset="0"/>
              </a:rPr>
              <a:t>3 cm</a:t>
            </a:r>
          </a:p>
        </p:txBody>
      </p:sp>
      <p:sp>
        <p:nvSpPr>
          <p:cNvPr id="58" name="Text Box 26">
            <a:extLst>
              <a:ext uri="{FF2B5EF4-FFF2-40B4-BE49-F238E27FC236}">
                <a16:creationId xmlns:a16="http://schemas.microsoft.com/office/drawing/2014/main" id="{EE488FB4-F6BA-A8EE-F9E2-C02276948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15" y="4293005"/>
            <a:ext cx="9318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  <a:latin typeface="Comic Sans MS" panose="030F0702030302020204" pitchFamily="66" charset="0"/>
              </a:rPr>
              <a:t>13 cm</a:t>
            </a:r>
          </a:p>
        </p:txBody>
      </p:sp>
      <p:sp>
        <p:nvSpPr>
          <p:cNvPr id="59" name="Text Box 11">
            <a:extLst>
              <a:ext uri="{FF2B5EF4-FFF2-40B4-BE49-F238E27FC236}">
                <a16:creationId xmlns:a16="http://schemas.microsoft.com/office/drawing/2014/main" id="{DD0857AA-1EA4-DE35-0E6B-5D68C280B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3753" y="3212976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60" name="Text Box 13">
            <a:extLst>
              <a:ext uri="{FF2B5EF4-FFF2-40B4-BE49-F238E27FC236}">
                <a16:creationId xmlns:a16="http://schemas.microsoft.com/office/drawing/2014/main" id="{1DEBA119-A908-8EB9-7A65-54228ABD7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4384" y="4160713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61" name="Text Box 16">
            <a:extLst>
              <a:ext uri="{FF2B5EF4-FFF2-40B4-BE49-F238E27FC236}">
                <a16:creationId xmlns:a16="http://schemas.microsoft.com/office/drawing/2014/main" id="{73C31E51-3978-2AA5-D28B-197F5921D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3812" y="415118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62" name="53 Circular">
            <a:extLst>
              <a:ext uri="{FF2B5EF4-FFF2-40B4-BE49-F238E27FC236}">
                <a16:creationId xmlns:a16="http://schemas.microsoft.com/office/drawing/2014/main" id="{C1039465-B900-6FC2-4BAD-2618E299E401}"/>
              </a:ext>
            </a:extLst>
          </p:cNvPr>
          <p:cNvSpPr/>
          <p:nvPr/>
        </p:nvSpPr>
        <p:spPr>
          <a:xfrm>
            <a:off x="5435867" y="3819525"/>
            <a:ext cx="862013" cy="777875"/>
          </a:xfrm>
          <a:prstGeom prst="pie">
            <a:avLst>
              <a:gd name="adj1" fmla="val 20553755"/>
              <a:gd name="adj2" fmla="val 21561341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63" name="Text Box 16">
            <a:extLst>
              <a:ext uri="{FF2B5EF4-FFF2-40B4-BE49-F238E27FC236}">
                <a16:creationId xmlns:a16="http://schemas.microsoft.com/office/drawing/2014/main" id="{5E696524-15C4-F0AD-A901-B1438B21C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8415" y="3934230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64" name="62 Rectángulo">
            <a:extLst>
              <a:ext uri="{FF2B5EF4-FFF2-40B4-BE49-F238E27FC236}">
                <a16:creationId xmlns:a16="http://schemas.microsoft.com/office/drawing/2014/main" id="{3485BD66-FB67-C33E-0AC5-89B3818D3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8224" y="6129547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^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34A149F4-EC19-D8AE-57E0-DFD03A9CC906}"/>
                  </a:ext>
                </a:extLst>
              </p:cNvPr>
              <p:cNvSpPr/>
              <p:nvPr/>
            </p:nvSpPr>
            <p:spPr>
              <a:xfrm>
                <a:off x="6358400" y="5063346"/>
                <a:ext cx="853119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GB" sz="2400" b="1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GB" sz="2400" b="1" dirty="0"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34A149F4-EC19-D8AE-57E0-DFD03A9CC9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8400" y="5063346"/>
                <a:ext cx="853119" cy="6258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51297E24-18EA-65AD-0B71-CC4EFA6907D1}"/>
                  </a:ext>
                </a:extLst>
              </p:cNvPr>
              <p:cNvSpPr/>
              <p:nvPr/>
            </p:nvSpPr>
            <p:spPr>
              <a:xfrm>
                <a:off x="4832838" y="5555350"/>
                <a:ext cx="1999265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GB" sz="2400" b="1" dirty="0">
                    <a:latin typeface="Comic Sans MS" panose="030F0702030302020204" pitchFamily="66" charset="0"/>
                  </a:rPr>
                  <a:t>Tan</a:t>
                </a:r>
                <a:r>
                  <a:rPr lang="en-GB" sz="2400" b="1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GB" sz="2400" b="1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GB" sz="2400" b="1" dirty="0">
                    <a:latin typeface="Comic Sans MS" panose="030F0702030302020204" pitchFamily="66" charset="0"/>
                  </a:rPr>
                  <a:t> = </a:t>
                </a:r>
                <a:r>
                  <a:rPr lang="en-GB" sz="2400" b="1" dirty="0">
                    <a:latin typeface="Symbol" panose="05050102010706020507" pitchFamily="18" charset="2"/>
                  </a:rPr>
                  <a:t>q</a:t>
                </a:r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51297E24-18EA-65AD-0B71-CC4EFA6907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2838" y="5555350"/>
                <a:ext cx="1999265" cy="625812"/>
              </a:xfrm>
              <a:prstGeom prst="rect">
                <a:avLst/>
              </a:prstGeom>
              <a:blipFill>
                <a:blip r:embed="rId4"/>
                <a:stretch>
                  <a:fillRect l="-4878" r="-3963" b="-8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>
            <a:extLst>
              <a:ext uri="{FF2B5EF4-FFF2-40B4-BE49-F238E27FC236}">
                <a16:creationId xmlns:a16="http://schemas.microsoft.com/office/drawing/2014/main" id="{8AC502AF-367E-8B78-317C-8149DB633524}"/>
              </a:ext>
            </a:extLst>
          </p:cNvPr>
          <p:cNvSpPr/>
          <p:nvPr/>
        </p:nvSpPr>
        <p:spPr>
          <a:xfrm>
            <a:off x="4934811" y="6226650"/>
            <a:ext cx="3219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Angle </a:t>
            </a:r>
            <a:r>
              <a:rPr lang="en-GB" sz="2400" b="1" dirty="0">
                <a:latin typeface="Symbol" panose="05050102010706020507" pitchFamily="18" charset="2"/>
              </a:rPr>
              <a:t>q</a:t>
            </a:r>
            <a:r>
              <a:rPr lang="en-GB" sz="2400" b="1" dirty="0">
                <a:latin typeface="Comic Sans MS" panose="030F0702030302020204" pitchFamily="66" charset="0"/>
              </a:rPr>
              <a:t> = </a:t>
            </a:r>
            <a:r>
              <a:rPr lang="en-GB" sz="2400" dirty="0">
                <a:latin typeface="Comic Sans MS" panose="030F0702030302020204" pitchFamily="66" charset="0"/>
              </a:rPr>
              <a:t>BHF =</a:t>
            </a:r>
            <a:r>
              <a:rPr lang="en-GB" sz="2400" b="1" dirty="0">
                <a:latin typeface="Comic Sans MS" panose="030F0702030302020204" pitchFamily="66" charset="0"/>
              </a:rPr>
              <a:t>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13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o</a:t>
            </a:r>
            <a:endParaRPr lang="en-GB" sz="2400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62 Rectángulo">
            <a:extLst>
              <a:ext uri="{FF2B5EF4-FFF2-40B4-BE49-F238E27FC236}">
                <a16:creationId xmlns:a16="http://schemas.microsoft.com/office/drawing/2014/main" id="{8402BB1F-9A09-3A12-A83B-7687BCC1D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830" y="2293937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^</a:t>
            </a:r>
            <a:endParaRPr lang="en-GB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5EFB7D6-7452-9CE3-95E7-A8B3131C6464}"/>
              </a:ext>
            </a:extLst>
          </p:cNvPr>
          <p:cNvSpPr/>
          <p:nvPr/>
        </p:nvSpPr>
        <p:spPr>
          <a:xfrm>
            <a:off x="5197542" y="5136164"/>
            <a:ext cx="1346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Tan </a:t>
            </a:r>
            <a:r>
              <a:rPr lang="en-GB" sz="2400" b="1" dirty="0">
                <a:latin typeface="Symbol" panose="05050102010706020507" pitchFamily="18" charset="2"/>
              </a:rPr>
              <a:t>q</a:t>
            </a:r>
            <a:r>
              <a:rPr lang="en-GB" sz="2400" b="1" dirty="0">
                <a:latin typeface="Comic Sans MS" panose="030F0702030302020204" pitchFamily="66" charset="0"/>
              </a:rPr>
              <a:t> =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70AC006-BB9D-15DC-936F-AA0555F37C40}"/>
              </a:ext>
            </a:extLst>
          </p:cNvPr>
          <p:cNvSpPr/>
          <p:nvPr/>
        </p:nvSpPr>
        <p:spPr>
          <a:xfrm>
            <a:off x="4770438" y="4554921"/>
            <a:ext cx="43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Use Tan</a:t>
            </a:r>
            <a:r>
              <a:rPr lang="en-GB" sz="2400" b="1" dirty="0">
                <a:latin typeface="Symbol" panose="05050102010706020507" pitchFamily="18" charset="2"/>
              </a:rPr>
              <a:t> </a:t>
            </a:r>
            <a:r>
              <a:rPr lang="en-GB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q</a:t>
            </a:r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to find the angle</a:t>
            </a:r>
          </a:p>
        </p:txBody>
      </p:sp>
    </p:spTree>
    <p:extLst>
      <p:ext uri="{BB962C8B-B14F-4D97-AF65-F5344CB8AC3E}">
        <p14:creationId xmlns:p14="http://schemas.microsoft.com/office/powerpoint/2010/main" val="197548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5" grpId="0" animBg="1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488B6AE6-EABE-BB56-302A-D7D6088A9B42}"/>
              </a:ext>
            </a:extLst>
          </p:cNvPr>
          <p:cNvGrpSpPr>
            <a:grpSpLocks/>
          </p:cNvGrpSpPr>
          <p:nvPr/>
        </p:nvGrpSpPr>
        <p:grpSpPr bwMode="auto">
          <a:xfrm>
            <a:off x="199466" y="2296774"/>
            <a:ext cx="4876800" cy="2819400"/>
            <a:chOff x="480" y="672"/>
            <a:chExt cx="3072" cy="1776"/>
          </a:xfrm>
        </p:grpSpPr>
        <p:grpSp>
          <p:nvGrpSpPr>
            <p:cNvPr id="3" name="Group 4">
              <a:extLst>
                <a:ext uri="{FF2B5EF4-FFF2-40B4-BE49-F238E27FC236}">
                  <a16:creationId xmlns:a16="http://schemas.microsoft.com/office/drawing/2014/main" id="{A0C08EA3-8C7B-EE8D-81D5-0B96F1EC95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864"/>
              <a:ext cx="2352" cy="1377"/>
              <a:chOff x="1296" y="1488"/>
              <a:chExt cx="1968" cy="1152"/>
            </a:xfrm>
          </p:grpSpPr>
          <p:grpSp>
            <p:nvGrpSpPr>
              <p:cNvPr id="39" name="Group 5">
                <a:extLst>
                  <a:ext uri="{FF2B5EF4-FFF2-40B4-BE49-F238E27FC236}">
                    <a16:creationId xmlns:a16="http://schemas.microsoft.com/office/drawing/2014/main" id="{B5D7CF68-2318-64D3-361F-95761221E8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36" y="1488"/>
                <a:ext cx="528" cy="672"/>
                <a:chOff x="2784" y="1200"/>
                <a:chExt cx="528" cy="672"/>
              </a:xfrm>
            </p:grpSpPr>
            <p:sp>
              <p:nvSpPr>
                <p:cNvPr id="45" name="Line 6">
                  <a:extLst>
                    <a:ext uri="{FF2B5EF4-FFF2-40B4-BE49-F238E27FC236}">
                      <a16:creationId xmlns:a16="http://schemas.microsoft.com/office/drawing/2014/main" id="{2B00CA17-5F0A-BF80-59A6-E890BF1386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84" y="1200"/>
                  <a:ext cx="0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6" name="Line 7">
                  <a:extLst>
                    <a:ext uri="{FF2B5EF4-FFF2-40B4-BE49-F238E27FC236}">
                      <a16:creationId xmlns:a16="http://schemas.microsoft.com/office/drawing/2014/main" id="{E9C19E9B-3031-DEE6-838E-BCF7D4BC0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12" y="1536"/>
                  <a:ext cx="0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" name="Line 8">
                  <a:extLst>
                    <a:ext uri="{FF2B5EF4-FFF2-40B4-BE49-F238E27FC236}">
                      <a16:creationId xmlns:a16="http://schemas.microsoft.com/office/drawing/2014/main" id="{F418213E-AA6E-88DA-C421-4AE67556FE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84" y="1203"/>
                  <a:ext cx="528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8" name="Line 9">
                  <a:extLst>
                    <a:ext uri="{FF2B5EF4-FFF2-40B4-BE49-F238E27FC236}">
                      <a16:creationId xmlns:a16="http://schemas.microsoft.com/office/drawing/2014/main" id="{ED359E04-4DD1-3D6B-45E0-F9F74756BC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84" y="1536"/>
                  <a:ext cx="528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0" name="Line 10">
                <a:extLst>
                  <a:ext uri="{FF2B5EF4-FFF2-40B4-BE49-F238E27FC236}">
                    <a16:creationId xmlns:a16="http://schemas.microsoft.com/office/drawing/2014/main" id="{DB4DA62D-0381-2976-1747-971DFB523F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24" y="2160"/>
                <a:ext cx="144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" name="Line 11">
                <a:extLst>
                  <a:ext uri="{FF2B5EF4-FFF2-40B4-BE49-F238E27FC236}">
                    <a16:creationId xmlns:a16="http://schemas.microsoft.com/office/drawing/2014/main" id="{1F0A00F3-FD26-146D-BCD1-B343615D50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96" y="1824"/>
                <a:ext cx="144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" name="Line 12">
                <a:extLst>
                  <a:ext uri="{FF2B5EF4-FFF2-40B4-BE49-F238E27FC236}">
                    <a16:creationId xmlns:a16="http://schemas.microsoft.com/office/drawing/2014/main" id="{9633A1C3-3422-01A8-5A75-250BA24863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2304"/>
                <a:ext cx="528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" name="Line 13">
                <a:extLst>
                  <a:ext uri="{FF2B5EF4-FFF2-40B4-BE49-F238E27FC236}">
                    <a16:creationId xmlns:a16="http://schemas.microsoft.com/office/drawing/2014/main" id="{7F954B0D-281B-56F6-56C1-8D1B37B5FE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96" y="1488"/>
                <a:ext cx="144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" name="Line 14">
                <a:extLst>
                  <a:ext uri="{FF2B5EF4-FFF2-40B4-BE49-F238E27FC236}">
                    <a16:creationId xmlns:a16="http://schemas.microsoft.com/office/drawing/2014/main" id="{F3086563-6A08-073C-77D8-D7D816F738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24" y="1824"/>
                <a:ext cx="144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" name="Text Box 15">
              <a:extLst>
                <a:ext uri="{FF2B5EF4-FFF2-40B4-BE49-F238E27FC236}">
                  <a16:creationId xmlns:a16="http://schemas.microsoft.com/office/drawing/2014/main" id="{1EF0B7EA-D2CA-E33C-01A3-CD260CB906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67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31" name="Text Box 16">
              <a:extLst>
                <a:ext uri="{FF2B5EF4-FFF2-40B4-BE49-F238E27FC236}">
                  <a16:creationId xmlns:a16="http://schemas.microsoft.com/office/drawing/2014/main" id="{93AF189E-07C5-1F6A-8AE7-FC2C70C7FB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15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B</a:t>
              </a:r>
            </a:p>
          </p:txBody>
        </p:sp>
        <p:sp>
          <p:nvSpPr>
            <p:cNvPr id="32" name="Text Box 17">
              <a:extLst>
                <a:ext uri="{FF2B5EF4-FFF2-40B4-BE49-F238E27FC236}">
                  <a16:creationId xmlns:a16="http://schemas.microsoft.com/office/drawing/2014/main" id="{C9355659-62E2-B071-48AD-B0570909DD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10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D</a:t>
              </a:r>
            </a:p>
          </p:txBody>
        </p:sp>
        <p:sp>
          <p:nvSpPr>
            <p:cNvPr id="33" name="Text Box 18">
              <a:extLst>
                <a:ext uri="{FF2B5EF4-FFF2-40B4-BE49-F238E27FC236}">
                  <a16:creationId xmlns:a16="http://schemas.microsoft.com/office/drawing/2014/main" id="{97AB8D95-B9F7-FC69-7255-36FA1F7773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5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34" name="Text Box 19">
              <a:extLst>
                <a:ext uri="{FF2B5EF4-FFF2-40B4-BE49-F238E27FC236}">
                  <a16:creationId xmlns:a16="http://schemas.microsoft.com/office/drawing/2014/main" id="{329EE5EC-A065-890B-B748-48AFA2EC2A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72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E</a:t>
              </a:r>
            </a:p>
          </p:txBody>
        </p:sp>
        <p:sp>
          <p:nvSpPr>
            <p:cNvPr id="35" name="Text Box 20">
              <a:extLst>
                <a:ext uri="{FF2B5EF4-FFF2-40B4-BE49-F238E27FC236}">
                  <a16:creationId xmlns:a16="http://schemas.microsoft.com/office/drawing/2014/main" id="{DD6D0239-4272-5EA0-708E-F36971F375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2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F</a:t>
              </a:r>
            </a:p>
          </p:txBody>
        </p:sp>
        <p:sp>
          <p:nvSpPr>
            <p:cNvPr id="36" name="Text Box 21">
              <a:extLst>
                <a:ext uri="{FF2B5EF4-FFF2-40B4-BE49-F238E27FC236}">
                  <a16:creationId xmlns:a16="http://schemas.microsoft.com/office/drawing/2014/main" id="{22632510-2C33-B936-5AAE-E56C1D7051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344"/>
              <a:ext cx="4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 b="1">
                  <a:latin typeface="Comic Sans MS" panose="030F0702030302020204" pitchFamily="66" charset="0"/>
                </a:rPr>
                <a:t>3 cm</a:t>
              </a:r>
            </a:p>
          </p:txBody>
        </p:sp>
        <p:sp>
          <p:nvSpPr>
            <p:cNvPr id="37" name="Text Box 22">
              <a:extLst>
                <a:ext uri="{FF2B5EF4-FFF2-40B4-BE49-F238E27FC236}">
                  <a16:creationId xmlns:a16="http://schemas.microsoft.com/office/drawing/2014/main" id="{697AC3C6-7C0D-011C-F130-736AF315C5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920"/>
              <a:ext cx="4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 b="1">
                  <a:latin typeface="Comic Sans MS" panose="030F0702030302020204" pitchFamily="66" charset="0"/>
                </a:rPr>
                <a:t>8 cm</a:t>
              </a:r>
            </a:p>
          </p:txBody>
        </p:sp>
        <p:sp>
          <p:nvSpPr>
            <p:cNvPr id="38" name="Text Box 23">
              <a:extLst>
                <a:ext uri="{FF2B5EF4-FFF2-40B4-BE49-F238E27FC236}">
                  <a16:creationId xmlns:a16="http://schemas.microsoft.com/office/drawing/2014/main" id="{3FE03D9A-B451-A944-F2B3-0092693DE2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016"/>
              <a:ext cx="4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 b="1">
                  <a:latin typeface="Comic Sans MS" panose="030F0702030302020204" pitchFamily="66" charset="0"/>
                </a:rPr>
                <a:t>5 cm</a:t>
              </a:r>
            </a:p>
          </p:txBody>
        </p:sp>
      </p:grpSp>
      <p:sp>
        <p:nvSpPr>
          <p:cNvPr id="49" name="Line 26">
            <a:extLst>
              <a:ext uri="{FF2B5EF4-FFF2-40B4-BE49-F238E27FC236}">
                <a16:creationId xmlns:a16="http://schemas.microsoft.com/office/drawing/2014/main" id="{E7766543-7027-4353-B982-83C6BAC33E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1416" y="3877924"/>
            <a:ext cx="3705225" cy="266700"/>
          </a:xfrm>
          <a:prstGeom prst="line">
            <a:avLst/>
          </a:prstGeom>
          <a:noFill/>
          <a:ln w="19050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" name="Text Box 24">
            <a:extLst>
              <a:ext uri="{FF2B5EF4-FFF2-40B4-BE49-F238E27FC236}">
                <a16:creationId xmlns:a16="http://schemas.microsoft.com/office/drawing/2014/main" id="{F10D00B4-BDB4-C98E-42F7-E012A80C6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85800"/>
            <a:ext cx="7848600" cy="8302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The diagram shows a wedge in which rectangle ABCD is perpendicular to rectangle CDEF.</a:t>
            </a:r>
          </a:p>
        </p:txBody>
      </p:sp>
      <p:sp>
        <p:nvSpPr>
          <p:cNvPr id="51" name="Rectangle 5">
            <a:extLst>
              <a:ext uri="{FF2B5EF4-FFF2-40B4-BE49-F238E27FC236}">
                <a16:creationId xmlns:a16="http://schemas.microsoft.com/office/drawing/2014/main" id="{9F8D8B72-F2C2-B69C-9D24-14E9CB40D415}"/>
              </a:ext>
            </a:extLst>
          </p:cNvPr>
          <p:cNvSpPr txBox="1">
            <a:spLocks noChangeArrowheads="1"/>
          </p:cNvSpPr>
          <p:nvPr/>
        </p:nvSpPr>
        <p:spPr>
          <a:xfrm>
            <a:off x="254000" y="-26988"/>
            <a:ext cx="7773988" cy="611188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3-D Trigonometry</a:t>
            </a:r>
          </a:p>
        </p:txBody>
      </p:sp>
      <p:sp>
        <p:nvSpPr>
          <p:cNvPr id="52" name="33 Rectángulo">
            <a:extLst>
              <a:ext uri="{FF2B5EF4-FFF2-40B4-BE49-F238E27FC236}">
                <a16:creationId xmlns:a16="http://schemas.microsoft.com/office/drawing/2014/main" id="{4D209866-2D63-87F7-F3F9-935511965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628775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latin typeface="Comic Sans MS" panose="030F0702030302020204" pitchFamily="66" charset="0"/>
              </a:rPr>
              <a:t>(a)</a:t>
            </a:r>
            <a:r>
              <a:rPr lang="en-GB">
                <a:latin typeface="Comic Sans MS" panose="030F0702030302020204" pitchFamily="66" charset="0"/>
              </a:rPr>
              <a:t> Find the distance EC</a:t>
            </a:r>
          </a:p>
        </p:txBody>
      </p:sp>
      <p:sp>
        <p:nvSpPr>
          <p:cNvPr id="53" name="36 Triángulo rectángulo">
            <a:extLst>
              <a:ext uri="{FF2B5EF4-FFF2-40B4-BE49-F238E27FC236}">
                <a16:creationId xmlns:a16="http://schemas.microsoft.com/office/drawing/2014/main" id="{0E2CF638-33FE-9B1B-AB5E-64EE1D346717}"/>
              </a:ext>
            </a:extLst>
          </p:cNvPr>
          <p:cNvSpPr/>
          <p:nvPr/>
        </p:nvSpPr>
        <p:spPr>
          <a:xfrm flipH="1">
            <a:off x="6804025" y="2403475"/>
            <a:ext cx="1081088" cy="1728788"/>
          </a:xfrm>
          <a:prstGeom prst="rtTriangl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4" name="Text Box 19">
            <a:extLst>
              <a:ext uri="{FF2B5EF4-FFF2-40B4-BE49-F238E27FC236}">
                <a16:creationId xmlns:a16="http://schemas.microsoft.com/office/drawing/2014/main" id="{6760334C-86B9-4DA2-CB8A-A7D4E2BB8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8755" y="4092315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55" name="Text Box 19">
            <a:extLst>
              <a:ext uri="{FF2B5EF4-FFF2-40B4-BE49-F238E27FC236}">
                <a16:creationId xmlns:a16="http://schemas.microsoft.com/office/drawing/2014/main" id="{6C0E6F90-F4EC-1922-E8BB-235260B51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955" y="4068242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dirty="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56" name="Text Box 19">
            <a:extLst>
              <a:ext uri="{FF2B5EF4-FFF2-40B4-BE49-F238E27FC236}">
                <a16:creationId xmlns:a16="http://schemas.microsoft.com/office/drawing/2014/main" id="{E2783D8C-F85F-0E76-83B0-80FBD569B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113" y="2261675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7" name="Text Box 23">
            <a:extLst>
              <a:ext uri="{FF2B5EF4-FFF2-40B4-BE49-F238E27FC236}">
                <a16:creationId xmlns:a16="http://schemas.microsoft.com/office/drawing/2014/main" id="{15676E84-2FF9-A613-F58B-E7EC1CFC6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42037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>
                <a:latin typeface="Comic Sans MS" panose="030F0702030302020204" pitchFamily="66" charset="0"/>
              </a:rPr>
              <a:t>5 cm</a:t>
            </a:r>
          </a:p>
        </p:txBody>
      </p:sp>
      <p:sp>
        <p:nvSpPr>
          <p:cNvPr id="58" name="Text Box 22">
            <a:extLst>
              <a:ext uri="{FF2B5EF4-FFF2-40B4-BE49-F238E27FC236}">
                <a16:creationId xmlns:a16="http://schemas.microsoft.com/office/drawing/2014/main" id="{368F19EF-6570-66B7-B550-B8810DFEB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113" y="31242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 dirty="0">
                <a:latin typeface="Comic Sans MS" panose="030F0702030302020204" pitchFamily="66" charset="0"/>
              </a:rPr>
              <a:t>8 cm</a:t>
            </a:r>
          </a:p>
        </p:txBody>
      </p:sp>
      <p:sp>
        <p:nvSpPr>
          <p:cNvPr id="59" name="Text Box 5">
            <a:extLst>
              <a:ext uri="{FF2B5EF4-FFF2-40B4-BE49-F238E27FC236}">
                <a16:creationId xmlns:a16="http://schemas.microsoft.com/office/drawing/2014/main" id="{A29759F7-9575-2635-08D1-6623F86CA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6038" y="1628775"/>
            <a:ext cx="40179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4572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/>
              <a:t>Draw the triangle CEF including all the facts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E3D2FBC-370E-877A-5FE5-D1AE459A2DCC}"/>
              </a:ext>
            </a:extLst>
          </p:cNvPr>
          <p:cNvSpPr/>
          <p:nvPr/>
        </p:nvSpPr>
        <p:spPr>
          <a:xfrm>
            <a:off x="4970013" y="4338042"/>
            <a:ext cx="38889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Use Pythagoras’ theorem to find EC 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2CBC713-3BDD-341F-67B1-5E369929E132}"/>
              </a:ext>
            </a:extLst>
          </p:cNvPr>
          <p:cNvSpPr/>
          <p:nvPr/>
        </p:nvSpPr>
        <p:spPr>
          <a:xfrm>
            <a:off x="5144999" y="5160205"/>
            <a:ext cx="2225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EC</a:t>
            </a:r>
            <a:r>
              <a:rPr lang="en-GB" sz="2400" b="1" baseline="30000" dirty="0">
                <a:latin typeface="Comic Sans MS" panose="030F0702030302020204" pitchFamily="66" charset="0"/>
              </a:rPr>
              <a:t>2</a:t>
            </a:r>
            <a:r>
              <a:rPr lang="en-GB" sz="2400" b="1" dirty="0">
                <a:latin typeface="Comic Sans MS" panose="030F0702030302020204" pitchFamily="66" charset="0"/>
              </a:rPr>
              <a:t> = 5</a:t>
            </a:r>
            <a:r>
              <a:rPr lang="en-GB" sz="2400" b="1" baseline="30000" dirty="0">
                <a:latin typeface="Comic Sans MS" panose="030F0702030302020204" pitchFamily="66" charset="0"/>
              </a:rPr>
              <a:t>2</a:t>
            </a:r>
            <a:r>
              <a:rPr lang="en-GB" sz="2400" b="1" dirty="0">
                <a:latin typeface="Comic Sans MS" panose="030F0702030302020204" pitchFamily="66" charset="0"/>
              </a:rPr>
              <a:t> + 8</a:t>
            </a:r>
            <a:r>
              <a:rPr lang="en-GB" sz="2400" b="1" baseline="30000" dirty="0">
                <a:latin typeface="Comic Sans MS" panose="030F0702030302020204" pitchFamily="66" charset="0"/>
              </a:rPr>
              <a:t>2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3392E04-CCB8-31DC-B3F0-0332CDAEBBE1}"/>
              </a:ext>
            </a:extLst>
          </p:cNvPr>
          <p:cNvSpPr/>
          <p:nvPr/>
        </p:nvSpPr>
        <p:spPr>
          <a:xfrm>
            <a:off x="5144999" y="5540704"/>
            <a:ext cx="1521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EC</a:t>
            </a:r>
            <a:r>
              <a:rPr lang="en-GB" sz="2400" b="1" baseline="30000" dirty="0">
                <a:latin typeface="Comic Sans MS" panose="030F0702030302020204" pitchFamily="66" charset="0"/>
              </a:rPr>
              <a:t>2</a:t>
            </a:r>
            <a:r>
              <a:rPr lang="en-GB" sz="2400" b="1" dirty="0">
                <a:latin typeface="Comic Sans MS" panose="030F0702030302020204" pitchFamily="66" charset="0"/>
              </a:rPr>
              <a:t> = 89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AB2FFF87-7A22-D5D5-89B4-0C2E3370B8A6}"/>
                  </a:ext>
                </a:extLst>
              </p:cNvPr>
              <p:cNvSpPr/>
              <p:nvPr/>
            </p:nvSpPr>
            <p:spPr>
              <a:xfrm>
                <a:off x="5233336" y="5897087"/>
                <a:ext cx="1592231" cy="4963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GB" sz="2400" b="1" dirty="0">
                    <a:latin typeface="Comic Sans MS" panose="030F0702030302020204" pitchFamily="66" charset="0"/>
                  </a:rPr>
                  <a:t>EC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𝟖𝟗</m:t>
                        </m:r>
                      </m:e>
                    </m:rad>
                  </m:oMath>
                </a14:m>
                <a:endParaRPr lang="en-GB" sz="2400" b="1" dirty="0">
                  <a:latin typeface="Comic Sans MS" panose="030F0702030302020204" pitchFamily="66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AB2FFF87-7A22-D5D5-89B4-0C2E3370B8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336" y="5897087"/>
                <a:ext cx="1592231" cy="496354"/>
              </a:xfrm>
              <a:prstGeom prst="rect">
                <a:avLst/>
              </a:prstGeom>
              <a:blipFill>
                <a:blip r:embed="rId4"/>
                <a:stretch>
                  <a:fillRect l="-5725" t="-2439" b="-26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63">
            <a:extLst>
              <a:ext uri="{FF2B5EF4-FFF2-40B4-BE49-F238E27FC236}">
                <a16:creationId xmlns:a16="http://schemas.microsoft.com/office/drawing/2014/main" id="{F481D2AA-E2AD-9ECE-8443-F964C897A04B}"/>
              </a:ext>
            </a:extLst>
          </p:cNvPr>
          <p:cNvSpPr/>
          <p:nvPr/>
        </p:nvSpPr>
        <p:spPr>
          <a:xfrm>
            <a:off x="5206454" y="6294191"/>
            <a:ext cx="29674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  <a:sym typeface="Symbol" panose="05050102010706020507" pitchFamily="18" charset="2"/>
              </a:rPr>
              <a:t>EC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9.43 (3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s.f.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endParaRPr lang="en-GB" sz="2400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7F1452F7-FEB4-B06A-297A-8984275DDA21}"/>
                  </a:ext>
                </a:extLst>
              </p:cNvPr>
              <p:cNvSpPr/>
              <p:nvPr/>
            </p:nvSpPr>
            <p:spPr>
              <a:xfrm>
                <a:off x="1931390" y="4007315"/>
                <a:ext cx="567078" cy="3331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𝟖𝟗</m:t>
                          </m:r>
                        </m:e>
                      </m:rad>
                    </m:oMath>
                  </m:oMathPara>
                </a14:m>
                <a:endParaRPr lang="en-GB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7F1452F7-FEB4-B06A-297A-8984275DDA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390" y="4007315"/>
                <a:ext cx="567078" cy="3331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043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2" grpId="0"/>
      <p:bldP spid="53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7A2FB1BE-46A5-51CF-9D51-3BB4E1B3652B}"/>
              </a:ext>
            </a:extLst>
          </p:cNvPr>
          <p:cNvGrpSpPr>
            <a:grpSpLocks/>
          </p:cNvGrpSpPr>
          <p:nvPr/>
        </p:nvGrpSpPr>
        <p:grpSpPr bwMode="auto">
          <a:xfrm>
            <a:off x="255632" y="2674938"/>
            <a:ext cx="4876800" cy="2819400"/>
            <a:chOff x="480" y="672"/>
            <a:chExt cx="3072" cy="1776"/>
          </a:xfrm>
        </p:grpSpPr>
        <p:grpSp>
          <p:nvGrpSpPr>
            <p:cNvPr id="3" name="Group 4">
              <a:extLst>
                <a:ext uri="{FF2B5EF4-FFF2-40B4-BE49-F238E27FC236}">
                  <a16:creationId xmlns:a16="http://schemas.microsoft.com/office/drawing/2014/main" id="{28F22C38-E94D-1CBA-8707-A5BE7558B2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864"/>
              <a:ext cx="2352" cy="1377"/>
              <a:chOff x="1296" y="1488"/>
              <a:chExt cx="1968" cy="1152"/>
            </a:xfrm>
          </p:grpSpPr>
          <p:grpSp>
            <p:nvGrpSpPr>
              <p:cNvPr id="15" name="Group 5">
                <a:extLst>
                  <a:ext uri="{FF2B5EF4-FFF2-40B4-BE49-F238E27FC236}">
                    <a16:creationId xmlns:a16="http://schemas.microsoft.com/office/drawing/2014/main" id="{EDA14DF6-20D8-954C-411C-741331114E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36" y="1488"/>
                <a:ext cx="528" cy="672"/>
                <a:chOff x="2784" y="1200"/>
                <a:chExt cx="528" cy="672"/>
              </a:xfrm>
            </p:grpSpPr>
            <p:sp>
              <p:nvSpPr>
                <p:cNvPr id="21" name="Line 6">
                  <a:extLst>
                    <a:ext uri="{FF2B5EF4-FFF2-40B4-BE49-F238E27FC236}">
                      <a16:creationId xmlns:a16="http://schemas.microsoft.com/office/drawing/2014/main" id="{F296FFD6-6BCE-983E-8004-1162ADDD7D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84" y="1200"/>
                  <a:ext cx="0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" name="Line 7">
                  <a:extLst>
                    <a:ext uri="{FF2B5EF4-FFF2-40B4-BE49-F238E27FC236}">
                      <a16:creationId xmlns:a16="http://schemas.microsoft.com/office/drawing/2014/main" id="{4C497BDD-DD86-A16A-5B96-97FC4C032C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12" y="1536"/>
                  <a:ext cx="0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" name="Line 8">
                  <a:extLst>
                    <a:ext uri="{FF2B5EF4-FFF2-40B4-BE49-F238E27FC236}">
                      <a16:creationId xmlns:a16="http://schemas.microsoft.com/office/drawing/2014/main" id="{8777B17C-16A1-67EC-E7D6-329D22E12F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84" y="1203"/>
                  <a:ext cx="528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" name="Line 9">
                  <a:extLst>
                    <a:ext uri="{FF2B5EF4-FFF2-40B4-BE49-F238E27FC236}">
                      <a16:creationId xmlns:a16="http://schemas.microsoft.com/office/drawing/2014/main" id="{6BD4D337-DA38-5765-DFB0-6168EC12CD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84" y="1536"/>
                  <a:ext cx="528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6" name="Line 10">
                <a:extLst>
                  <a:ext uri="{FF2B5EF4-FFF2-40B4-BE49-F238E27FC236}">
                    <a16:creationId xmlns:a16="http://schemas.microsoft.com/office/drawing/2014/main" id="{327669F0-D4BB-6C2D-CA7F-025CF7B360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24" y="2160"/>
                <a:ext cx="144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11">
                <a:extLst>
                  <a:ext uri="{FF2B5EF4-FFF2-40B4-BE49-F238E27FC236}">
                    <a16:creationId xmlns:a16="http://schemas.microsoft.com/office/drawing/2014/main" id="{F30B80E7-20A7-3010-CAEA-71165C57E7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96" y="1824"/>
                <a:ext cx="144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12">
                <a:extLst>
                  <a:ext uri="{FF2B5EF4-FFF2-40B4-BE49-F238E27FC236}">
                    <a16:creationId xmlns:a16="http://schemas.microsoft.com/office/drawing/2014/main" id="{8844393B-7F12-25CA-7722-497CB618F7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2304"/>
                <a:ext cx="528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13">
                <a:extLst>
                  <a:ext uri="{FF2B5EF4-FFF2-40B4-BE49-F238E27FC236}">
                    <a16:creationId xmlns:a16="http://schemas.microsoft.com/office/drawing/2014/main" id="{C101AED0-8D1A-E2EA-03E8-1EAA9772BB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96" y="1488"/>
                <a:ext cx="144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14">
                <a:extLst>
                  <a:ext uri="{FF2B5EF4-FFF2-40B4-BE49-F238E27FC236}">
                    <a16:creationId xmlns:a16="http://schemas.microsoft.com/office/drawing/2014/main" id="{8FE36C00-A5BF-1094-E019-E453261AB5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24" y="1824"/>
                <a:ext cx="144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" name="Text Box 15">
              <a:extLst>
                <a:ext uri="{FF2B5EF4-FFF2-40B4-BE49-F238E27FC236}">
                  <a16:creationId xmlns:a16="http://schemas.microsoft.com/office/drawing/2014/main" id="{3834F2DB-C349-4E99-1D1F-FCBBBDAB10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67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5" name="Text Box 16">
              <a:extLst>
                <a:ext uri="{FF2B5EF4-FFF2-40B4-BE49-F238E27FC236}">
                  <a16:creationId xmlns:a16="http://schemas.microsoft.com/office/drawing/2014/main" id="{F84572C8-2B78-D179-6603-0F3DB671F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15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B</a:t>
              </a:r>
            </a:p>
          </p:txBody>
        </p:sp>
        <p:sp>
          <p:nvSpPr>
            <p:cNvPr id="6" name="Text Box 17">
              <a:extLst>
                <a:ext uri="{FF2B5EF4-FFF2-40B4-BE49-F238E27FC236}">
                  <a16:creationId xmlns:a16="http://schemas.microsoft.com/office/drawing/2014/main" id="{A03EB169-3DEC-B5C2-ECCA-2069B11933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10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D</a:t>
              </a:r>
            </a:p>
          </p:txBody>
        </p:sp>
        <p:sp>
          <p:nvSpPr>
            <p:cNvPr id="7" name="Text Box 18">
              <a:extLst>
                <a:ext uri="{FF2B5EF4-FFF2-40B4-BE49-F238E27FC236}">
                  <a16:creationId xmlns:a16="http://schemas.microsoft.com/office/drawing/2014/main" id="{A9822E32-5802-1923-324D-114977EBCE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5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8" name="Text Box 19">
              <a:extLst>
                <a:ext uri="{FF2B5EF4-FFF2-40B4-BE49-F238E27FC236}">
                  <a16:creationId xmlns:a16="http://schemas.microsoft.com/office/drawing/2014/main" id="{2DE5AD14-F079-38E8-8244-CB5C509242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72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E</a:t>
              </a:r>
            </a:p>
          </p:txBody>
        </p:sp>
        <p:sp>
          <p:nvSpPr>
            <p:cNvPr id="9" name="Text Box 20">
              <a:extLst>
                <a:ext uri="{FF2B5EF4-FFF2-40B4-BE49-F238E27FC236}">
                  <a16:creationId xmlns:a16="http://schemas.microsoft.com/office/drawing/2014/main" id="{8D059814-EC9E-42AA-A8B9-5774BBB891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2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F</a:t>
              </a:r>
            </a:p>
          </p:txBody>
        </p:sp>
        <p:sp>
          <p:nvSpPr>
            <p:cNvPr id="10" name="Text Box 21">
              <a:extLst>
                <a:ext uri="{FF2B5EF4-FFF2-40B4-BE49-F238E27FC236}">
                  <a16:creationId xmlns:a16="http://schemas.microsoft.com/office/drawing/2014/main" id="{3513458C-24C6-6599-6162-22B617EE2E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344"/>
              <a:ext cx="4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 b="1">
                  <a:latin typeface="Comic Sans MS" panose="030F0702030302020204" pitchFamily="66" charset="0"/>
                </a:rPr>
                <a:t>3 cm</a:t>
              </a:r>
            </a:p>
          </p:txBody>
        </p:sp>
        <p:sp>
          <p:nvSpPr>
            <p:cNvPr id="11" name="Text Box 22">
              <a:extLst>
                <a:ext uri="{FF2B5EF4-FFF2-40B4-BE49-F238E27FC236}">
                  <a16:creationId xmlns:a16="http://schemas.microsoft.com/office/drawing/2014/main" id="{1BB4C686-7590-EF29-1CCC-983CDEE2EA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920"/>
              <a:ext cx="4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 b="1">
                  <a:latin typeface="Comic Sans MS" panose="030F0702030302020204" pitchFamily="66" charset="0"/>
                </a:rPr>
                <a:t>8 cm</a:t>
              </a:r>
            </a:p>
          </p:txBody>
        </p:sp>
        <p:sp>
          <p:nvSpPr>
            <p:cNvPr id="14" name="Text Box 23">
              <a:extLst>
                <a:ext uri="{FF2B5EF4-FFF2-40B4-BE49-F238E27FC236}">
                  <a16:creationId xmlns:a16="http://schemas.microsoft.com/office/drawing/2014/main" id="{5834501D-CC63-C22D-D9BC-14E0856DD7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016"/>
              <a:ext cx="4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 b="1">
                  <a:latin typeface="Comic Sans MS" panose="030F0702030302020204" pitchFamily="66" charset="0"/>
                </a:rPr>
                <a:t>5 cm</a:t>
              </a:r>
            </a:p>
          </p:txBody>
        </p:sp>
      </p:grpSp>
      <p:sp>
        <p:nvSpPr>
          <p:cNvPr id="25" name="Line 25">
            <a:extLst>
              <a:ext uri="{FF2B5EF4-FFF2-40B4-BE49-F238E27FC236}">
                <a16:creationId xmlns:a16="http://schemas.microsoft.com/office/drawing/2014/main" id="{B4BCC18B-DD02-C948-D553-DC2F2F8C53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532" y="3617913"/>
            <a:ext cx="3733800" cy="914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Line 26">
            <a:extLst>
              <a:ext uri="{FF2B5EF4-FFF2-40B4-BE49-F238E27FC236}">
                <a16:creationId xmlns:a16="http://schemas.microsoft.com/office/drawing/2014/main" id="{CC2C4613-2640-0FD0-76E9-3E45F6829A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582" y="4256088"/>
            <a:ext cx="3705225" cy="266700"/>
          </a:xfrm>
          <a:prstGeom prst="line">
            <a:avLst/>
          </a:prstGeom>
          <a:noFill/>
          <a:ln w="19050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 Box 24">
            <a:extLst>
              <a:ext uri="{FF2B5EF4-FFF2-40B4-BE49-F238E27FC236}">
                <a16:creationId xmlns:a16="http://schemas.microsoft.com/office/drawing/2014/main" id="{4ACFBCD1-CC31-80C7-6993-546C49F8E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85800"/>
            <a:ext cx="7848600" cy="8302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The diagram shows a wedge in which rectangle ABCD is perpendicular to rectangle CDEF.</a:t>
            </a:r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9AB6C438-53E4-6691-786B-02C9FC150D22}"/>
              </a:ext>
            </a:extLst>
          </p:cNvPr>
          <p:cNvSpPr txBox="1">
            <a:spLocks noChangeArrowheads="1"/>
          </p:cNvSpPr>
          <p:nvPr/>
        </p:nvSpPr>
        <p:spPr>
          <a:xfrm>
            <a:off x="254000" y="-26988"/>
            <a:ext cx="7773988" cy="611188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3-D Trigonometry</a:t>
            </a:r>
          </a:p>
        </p:txBody>
      </p:sp>
      <p:sp>
        <p:nvSpPr>
          <p:cNvPr id="29" name="33 Rectángulo">
            <a:extLst>
              <a:ext uri="{FF2B5EF4-FFF2-40B4-BE49-F238E27FC236}">
                <a16:creationId xmlns:a16="http://schemas.microsoft.com/office/drawing/2014/main" id="{E7D4EE7F-9D12-BA1E-F857-9276233FF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628775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latin typeface="Comic Sans MS" panose="030F0702030302020204" pitchFamily="66" charset="0"/>
              </a:rPr>
              <a:t>(a)</a:t>
            </a:r>
            <a:r>
              <a:rPr lang="en-GB">
                <a:latin typeface="Comic Sans MS" panose="030F0702030302020204" pitchFamily="66" charset="0"/>
              </a:rPr>
              <a:t> Find the distance EC</a:t>
            </a:r>
          </a:p>
        </p:txBody>
      </p:sp>
      <p:sp>
        <p:nvSpPr>
          <p:cNvPr id="30" name="35 Rectángulo">
            <a:extLst>
              <a:ext uri="{FF2B5EF4-FFF2-40B4-BE49-F238E27FC236}">
                <a16:creationId xmlns:a16="http://schemas.microsoft.com/office/drawing/2014/main" id="{B2EB0D9E-0BC0-973E-3269-BF3E20081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2103438"/>
            <a:ext cx="457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latin typeface="Comic Sans MS" panose="030F0702030302020204" pitchFamily="66" charset="0"/>
              </a:rPr>
              <a:t>(b)</a:t>
            </a:r>
            <a:r>
              <a:rPr lang="en-GB">
                <a:latin typeface="Comic Sans MS" panose="030F0702030302020204" pitchFamily="66" charset="0"/>
              </a:rPr>
              <a:t> Find the distance BE</a:t>
            </a:r>
          </a:p>
        </p:txBody>
      </p:sp>
      <p:sp>
        <p:nvSpPr>
          <p:cNvPr id="31" name="38 Triángulo rectángulo">
            <a:extLst>
              <a:ext uri="{FF2B5EF4-FFF2-40B4-BE49-F238E27FC236}">
                <a16:creationId xmlns:a16="http://schemas.microsoft.com/office/drawing/2014/main" id="{44192927-2076-1607-48A6-5B8DEAC714C3}"/>
              </a:ext>
            </a:extLst>
          </p:cNvPr>
          <p:cNvSpPr/>
          <p:nvPr/>
        </p:nvSpPr>
        <p:spPr>
          <a:xfrm flipH="1">
            <a:off x="5580063" y="2403475"/>
            <a:ext cx="2305050" cy="1025525"/>
          </a:xfrm>
          <a:prstGeom prst="rtTriangl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2" name="Text Box 19">
            <a:extLst>
              <a:ext uri="{FF2B5EF4-FFF2-40B4-BE49-F238E27FC236}">
                <a16:creationId xmlns:a16="http://schemas.microsoft.com/office/drawing/2014/main" id="{CDABD751-7152-9910-3C03-5409B000B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44" y="3117851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3" name="Text Box 19">
            <a:extLst>
              <a:ext uri="{FF2B5EF4-FFF2-40B4-BE49-F238E27FC236}">
                <a16:creationId xmlns:a16="http://schemas.microsoft.com/office/drawing/2014/main" id="{40F324E1-B600-B39D-9504-35651FD65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113" y="3357563"/>
            <a:ext cx="358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34" name="Text Box 19">
            <a:extLst>
              <a:ext uri="{FF2B5EF4-FFF2-40B4-BE49-F238E27FC236}">
                <a16:creationId xmlns:a16="http://schemas.microsoft.com/office/drawing/2014/main" id="{D51B143F-3DCC-C873-5F52-DD94CDADA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7988" y="22606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anose="030F0702030302020204" pitchFamily="66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23">
                <a:extLst>
                  <a:ext uri="{FF2B5EF4-FFF2-40B4-BE49-F238E27FC236}">
                    <a16:creationId xmlns:a16="http://schemas.microsoft.com/office/drawing/2014/main" id="{AE648735-02AC-CC60-8260-82EA72E57D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16688" y="3500438"/>
                <a:ext cx="1008062" cy="328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𝟖𝟗</m:t>
                        </m:r>
                      </m:e>
                    </m:rad>
                  </m:oMath>
                </a14:m>
                <a:r>
                  <a:rPr lang="en-GB" sz="1400" b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cm</a:t>
                </a:r>
              </a:p>
            </p:txBody>
          </p:sp>
        </mc:Choice>
        <mc:Fallback xmlns="">
          <p:sp>
            <p:nvSpPr>
              <p:cNvPr id="35" name="Text Box 23">
                <a:extLst>
                  <a:ext uri="{FF2B5EF4-FFF2-40B4-BE49-F238E27FC236}">
                    <a16:creationId xmlns:a16="http://schemas.microsoft.com/office/drawing/2014/main" id="{AE648735-02AC-CC60-8260-82EA72E57D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6688" y="3500438"/>
                <a:ext cx="1008062" cy="328039"/>
              </a:xfrm>
              <a:prstGeom prst="rect">
                <a:avLst/>
              </a:prstGeom>
              <a:blipFill>
                <a:blip r:embed="rId4"/>
                <a:stretch>
                  <a:fillRect b="-185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22">
            <a:extLst>
              <a:ext uri="{FF2B5EF4-FFF2-40B4-BE49-F238E27FC236}">
                <a16:creationId xmlns:a16="http://schemas.microsoft.com/office/drawing/2014/main" id="{3B3A5307-D444-B328-D709-DB5B0FD5D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113" y="27813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>
                <a:latin typeface="Comic Sans MS" panose="030F0702030302020204" pitchFamily="66" charset="0"/>
              </a:rPr>
              <a:t>3 cm</a:t>
            </a:r>
          </a:p>
        </p:txBody>
      </p:sp>
      <p:sp>
        <p:nvSpPr>
          <p:cNvPr id="37" name="Text Box 5">
            <a:extLst>
              <a:ext uri="{FF2B5EF4-FFF2-40B4-BE49-F238E27FC236}">
                <a16:creationId xmlns:a16="http://schemas.microsoft.com/office/drawing/2014/main" id="{CE274AA8-8250-81CA-A14B-CD8837DBF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6038" y="1628775"/>
            <a:ext cx="40179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4572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/>
              <a:t>Draw the triangle BCE including all the facts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AE84CB0-DDD5-41F7-4A81-6C6D3547EE55}"/>
              </a:ext>
            </a:extLst>
          </p:cNvPr>
          <p:cNvSpPr/>
          <p:nvPr/>
        </p:nvSpPr>
        <p:spPr>
          <a:xfrm>
            <a:off x="4814630" y="3935275"/>
            <a:ext cx="39891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Use Pythagoras’ theorem to find BE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5206B598-E086-16D7-FAB0-4E1275CFE715}"/>
                  </a:ext>
                </a:extLst>
              </p:cNvPr>
              <p:cNvSpPr/>
              <p:nvPr/>
            </p:nvSpPr>
            <p:spPr>
              <a:xfrm>
                <a:off x="1987556" y="4385479"/>
                <a:ext cx="567078" cy="3331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𝟖𝟗</m:t>
                          </m:r>
                        </m:e>
                      </m:rad>
                    </m:oMath>
                  </m:oMathPara>
                </a14:m>
                <a:endParaRPr lang="en-GB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5206B598-E086-16D7-FAB0-4E1275CFE7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556" y="4385479"/>
                <a:ext cx="567078" cy="3331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A5B05968-87C2-EF81-706B-4BB0E0600625}"/>
                  </a:ext>
                </a:extLst>
              </p:cNvPr>
              <p:cNvSpPr/>
              <p:nvPr/>
            </p:nvSpPr>
            <p:spPr>
              <a:xfrm>
                <a:off x="4572000" y="4828606"/>
                <a:ext cx="2611741" cy="4963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GB" sz="2400" b="1" dirty="0">
                    <a:latin typeface="Comic Sans MS" panose="030F0702030302020204" pitchFamily="66" charset="0"/>
                  </a:rPr>
                  <a:t>BE</a:t>
                </a:r>
                <a:r>
                  <a:rPr lang="en-GB" sz="2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2400" b="1" dirty="0">
                    <a:latin typeface="Comic Sans MS" panose="030F0702030302020204" pitchFamily="66" charset="0"/>
                  </a:rPr>
                  <a:t> = 3</a:t>
                </a:r>
                <a:r>
                  <a:rPr lang="en-GB" sz="2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2400" b="1" dirty="0">
                    <a:latin typeface="Comic Sans MS" panose="030F0702030302020204" pitchFamily="66" charset="0"/>
                  </a:rPr>
                  <a:t>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𝟖𝟗</m:t>
                        </m:r>
                      </m:e>
                    </m:rad>
                  </m:oMath>
                </a14:m>
                <a:r>
                  <a:rPr lang="en-GB" sz="2400" b="1" baseline="30000" dirty="0">
                    <a:latin typeface="Comic Sans MS" panose="030F0702030302020204" pitchFamily="66" charset="0"/>
                  </a:rPr>
                  <a:t>2</a:t>
                </a:r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A5B05968-87C2-EF81-706B-4BB0E06006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828606"/>
                <a:ext cx="2611741" cy="496354"/>
              </a:xfrm>
              <a:prstGeom prst="rect">
                <a:avLst/>
              </a:prstGeom>
              <a:blipFill>
                <a:blip r:embed="rId6"/>
                <a:stretch>
                  <a:fillRect l="-3505" t="-2439" r="-234" b="-26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>
            <a:extLst>
              <a:ext uri="{FF2B5EF4-FFF2-40B4-BE49-F238E27FC236}">
                <a16:creationId xmlns:a16="http://schemas.microsoft.com/office/drawing/2014/main" id="{02F55449-7755-E95E-5243-0D2BCBFF6DDA}"/>
              </a:ext>
            </a:extLst>
          </p:cNvPr>
          <p:cNvSpPr/>
          <p:nvPr/>
        </p:nvSpPr>
        <p:spPr>
          <a:xfrm>
            <a:off x="4585061" y="5254883"/>
            <a:ext cx="1524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BE</a:t>
            </a:r>
            <a:r>
              <a:rPr lang="en-GB" sz="2400" b="1" baseline="30000" dirty="0">
                <a:latin typeface="Comic Sans MS" panose="030F0702030302020204" pitchFamily="66" charset="0"/>
              </a:rPr>
              <a:t>2</a:t>
            </a:r>
            <a:r>
              <a:rPr lang="en-GB" sz="2400" b="1" dirty="0">
                <a:latin typeface="Comic Sans MS" panose="030F0702030302020204" pitchFamily="66" charset="0"/>
              </a:rPr>
              <a:t> = 98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CC0840C-6FF4-8D8E-0487-8D0AF4D7EB27}"/>
                  </a:ext>
                </a:extLst>
              </p:cNvPr>
              <p:cNvSpPr/>
              <p:nvPr/>
            </p:nvSpPr>
            <p:spPr>
              <a:xfrm>
                <a:off x="4681819" y="5732857"/>
                <a:ext cx="1728487" cy="4963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b="1" dirty="0">
                    <a:latin typeface="Comic Sans MS" panose="030F0702030302020204" pitchFamily="66" charset="0"/>
                  </a:rPr>
                  <a:t>BE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e>
                    </m:rad>
                  </m:oMath>
                </a14:m>
                <a:r>
                  <a:rPr lang="en-GB" sz="2400" b="1" dirty="0">
                    <a:latin typeface="Comic Sans MS" panose="030F0702030302020204" pitchFamily="66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CC0840C-6FF4-8D8E-0487-8D0AF4D7EB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819" y="5732857"/>
                <a:ext cx="1728487" cy="496354"/>
              </a:xfrm>
              <a:prstGeom prst="rect">
                <a:avLst/>
              </a:prstGeom>
              <a:blipFill>
                <a:blip r:embed="rId7"/>
                <a:stretch>
                  <a:fillRect l="-5282" t="-2439" b="-26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>
            <a:extLst>
              <a:ext uri="{FF2B5EF4-FFF2-40B4-BE49-F238E27FC236}">
                <a16:creationId xmlns:a16="http://schemas.microsoft.com/office/drawing/2014/main" id="{4BD031AD-793A-AEAD-C704-3F162B7725A0}"/>
              </a:ext>
            </a:extLst>
          </p:cNvPr>
          <p:cNvSpPr/>
          <p:nvPr/>
        </p:nvSpPr>
        <p:spPr>
          <a:xfrm>
            <a:off x="4660856" y="6229172"/>
            <a:ext cx="35012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  <a:sym typeface="Symbol" panose="05050102010706020507" pitchFamily="18" charset="2"/>
              </a:rPr>
              <a:t>BE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9.90 cm (3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s.f.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endParaRPr lang="en-GB" sz="2400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07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0" grpId="0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7420687-DAB2-4E4E-B20B-C11AD34E2172}"/>
              </a:ext>
            </a:extLst>
          </p:cNvPr>
          <p:cNvSpPr/>
          <p:nvPr/>
        </p:nvSpPr>
        <p:spPr>
          <a:xfrm>
            <a:off x="7007100" y="613049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27DBF31-B433-44DE-AD4E-E6DF7AACC59F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1B9A94E4-A451-7C09-5063-CA4477D653F5}"/>
              </a:ext>
            </a:extLst>
          </p:cNvPr>
          <p:cNvGrpSpPr>
            <a:grpSpLocks/>
          </p:cNvGrpSpPr>
          <p:nvPr/>
        </p:nvGrpSpPr>
        <p:grpSpPr bwMode="auto">
          <a:xfrm>
            <a:off x="173326" y="2918618"/>
            <a:ext cx="4876800" cy="2819400"/>
            <a:chOff x="480" y="672"/>
            <a:chExt cx="3072" cy="1776"/>
          </a:xfrm>
        </p:grpSpPr>
        <p:grpSp>
          <p:nvGrpSpPr>
            <p:cNvPr id="3" name="Group 4">
              <a:extLst>
                <a:ext uri="{FF2B5EF4-FFF2-40B4-BE49-F238E27FC236}">
                  <a16:creationId xmlns:a16="http://schemas.microsoft.com/office/drawing/2014/main" id="{8B08250A-CC6E-0EE1-3A07-088C03C26C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864"/>
              <a:ext cx="2352" cy="1377"/>
              <a:chOff x="1296" y="1488"/>
              <a:chExt cx="1968" cy="1152"/>
            </a:xfrm>
          </p:grpSpPr>
          <p:grpSp>
            <p:nvGrpSpPr>
              <p:cNvPr id="15" name="Group 5">
                <a:extLst>
                  <a:ext uri="{FF2B5EF4-FFF2-40B4-BE49-F238E27FC236}">
                    <a16:creationId xmlns:a16="http://schemas.microsoft.com/office/drawing/2014/main" id="{3719F242-0061-400C-4FF0-C4CD21BAB3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36" y="1488"/>
                <a:ext cx="528" cy="672"/>
                <a:chOff x="2784" y="1200"/>
                <a:chExt cx="528" cy="672"/>
              </a:xfrm>
            </p:grpSpPr>
            <p:sp>
              <p:nvSpPr>
                <p:cNvPr id="21" name="Line 6">
                  <a:extLst>
                    <a:ext uri="{FF2B5EF4-FFF2-40B4-BE49-F238E27FC236}">
                      <a16:creationId xmlns:a16="http://schemas.microsoft.com/office/drawing/2014/main" id="{9017A36E-C3E0-B1EC-CFFE-2CE156E66A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84" y="1200"/>
                  <a:ext cx="0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" name="Line 7">
                  <a:extLst>
                    <a:ext uri="{FF2B5EF4-FFF2-40B4-BE49-F238E27FC236}">
                      <a16:creationId xmlns:a16="http://schemas.microsoft.com/office/drawing/2014/main" id="{A9D9F5D3-77AF-C850-FDC6-3218E67FA03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12" y="1536"/>
                  <a:ext cx="0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" name="Line 8">
                  <a:extLst>
                    <a:ext uri="{FF2B5EF4-FFF2-40B4-BE49-F238E27FC236}">
                      <a16:creationId xmlns:a16="http://schemas.microsoft.com/office/drawing/2014/main" id="{145E803E-AA02-1A8A-1482-C03BCED4B2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84" y="1203"/>
                  <a:ext cx="528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" name="Line 9">
                  <a:extLst>
                    <a:ext uri="{FF2B5EF4-FFF2-40B4-BE49-F238E27FC236}">
                      <a16:creationId xmlns:a16="http://schemas.microsoft.com/office/drawing/2014/main" id="{34BD004A-3B19-8C04-421F-1684FDD45F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84" y="1536"/>
                  <a:ext cx="528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6" name="Line 10">
                <a:extLst>
                  <a:ext uri="{FF2B5EF4-FFF2-40B4-BE49-F238E27FC236}">
                    <a16:creationId xmlns:a16="http://schemas.microsoft.com/office/drawing/2014/main" id="{9E9A6E8C-A19D-A0E2-DCD2-B548866B33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24" y="2160"/>
                <a:ext cx="144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11">
                <a:extLst>
                  <a:ext uri="{FF2B5EF4-FFF2-40B4-BE49-F238E27FC236}">
                    <a16:creationId xmlns:a16="http://schemas.microsoft.com/office/drawing/2014/main" id="{9186A646-8E7F-02EA-DAE4-79BD02FE97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96" y="1824"/>
                <a:ext cx="144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12">
                <a:extLst>
                  <a:ext uri="{FF2B5EF4-FFF2-40B4-BE49-F238E27FC236}">
                    <a16:creationId xmlns:a16="http://schemas.microsoft.com/office/drawing/2014/main" id="{94C2864E-4A0B-7C5D-034F-8E61B7879C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2304"/>
                <a:ext cx="528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13">
                <a:extLst>
                  <a:ext uri="{FF2B5EF4-FFF2-40B4-BE49-F238E27FC236}">
                    <a16:creationId xmlns:a16="http://schemas.microsoft.com/office/drawing/2014/main" id="{C1CBC542-7CE7-16B5-3781-9679DC9F0F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96" y="1488"/>
                <a:ext cx="144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14">
                <a:extLst>
                  <a:ext uri="{FF2B5EF4-FFF2-40B4-BE49-F238E27FC236}">
                    <a16:creationId xmlns:a16="http://schemas.microsoft.com/office/drawing/2014/main" id="{EE23264E-5060-13F6-3740-E06B770B50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24" y="1824"/>
                <a:ext cx="144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" name="Text Box 15">
              <a:extLst>
                <a:ext uri="{FF2B5EF4-FFF2-40B4-BE49-F238E27FC236}">
                  <a16:creationId xmlns:a16="http://schemas.microsoft.com/office/drawing/2014/main" id="{5A7005D9-FC69-E2D4-AA49-A1196254DD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67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5" name="Text Box 16">
              <a:extLst>
                <a:ext uri="{FF2B5EF4-FFF2-40B4-BE49-F238E27FC236}">
                  <a16:creationId xmlns:a16="http://schemas.microsoft.com/office/drawing/2014/main" id="{B39520FB-F2EC-AF95-DF56-16DF00E6CA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15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B</a:t>
              </a:r>
            </a:p>
          </p:txBody>
        </p:sp>
        <p:sp>
          <p:nvSpPr>
            <p:cNvPr id="6" name="Text Box 17">
              <a:extLst>
                <a:ext uri="{FF2B5EF4-FFF2-40B4-BE49-F238E27FC236}">
                  <a16:creationId xmlns:a16="http://schemas.microsoft.com/office/drawing/2014/main" id="{6D4B0D54-26E9-8F4F-C316-B96A045069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10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D</a:t>
              </a:r>
            </a:p>
          </p:txBody>
        </p:sp>
        <p:sp>
          <p:nvSpPr>
            <p:cNvPr id="7" name="Text Box 18">
              <a:extLst>
                <a:ext uri="{FF2B5EF4-FFF2-40B4-BE49-F238E27FC236}">
                  <a16:creationId xmlns:a16="http://schemas.microsoft.com/office/drawing/2014/main" id="{5E34B32A-CBBE-DFED-1B6B-877BDAC513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5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8" name="Text Box 19">
              <a:extLst>
                <a:ext uri="{FF2B5EF4-FFF2-40B4-BE49-F238E27FC236}">
                  <a16:creationId xmlns:a16="http://schemas.microsoft.com/office/drawing/2014/main" id="{FF832958-13CA-A451-4137-F0AB495F23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72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E</a:t>
              </a:r>
            </a:p>
          </p:txBody>
        </p:sp>
        <p:sp>
          <p:nvSpPr>
            <p:cNvPr id="9" name="Text Box 20">
              <a:extLst>
                <a:ext uri="{FF2B5EF4-FFF2-40B4-BE49-F238E27FC236}">
                  <a16:creationId xmlns:a16="http://schemas.microsoft.com/office/drawing/2014/main" id="{47943C56-EE61-4658-5CB6-A6EC325B49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2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anose="030F0702030302020204" pitchFamily="66" charset="0"/>
                </a:rPr>
                <a:t>F</a:t>
              </a:r>
            </a:p>
          </p:txBody>
        </p:sp>
        <p:sp>
          <p:nvSpPr>
            <p:cNvPr id="10" name="Text Box 21">
              <a:extLst>
                <a:ext uri="{FF2B5EF4-FFF2-40B4-BE49-F238E27FC236}">
                  <a16:creationId xmlns:a16="http://schemas.microsoft.com/office/drawing/2014/main" id="{6AE9BDDF-B793-EEF3-EA5D-5EF6DB3BBC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344"/>
              <a:ext cx="4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 b="1">
                  <a:latin typeface="Comic Sans MS" panose="030F0702030302020204" pitchFamily="66" charset="0"/>
                </a:rPr>
                <a:t>3 cm</a:t>
              </a:r>
            </a:p>
          </p:txBody>
        </p:sp>
        <p:sp>
          <p:nvSpPr>
            <p:cNvPr id="11" name="Text Box 22">
              <a:extLst>
                <a:ext uri="{FF2B5EF4-FFF2-40B4-BE49-F238E27FC236}">
                  <a16:creationId xmlns:a16="http://schemas.microsoft.com/office/drawing/2014/main" id="{F45F7F6F-9767-446A-B593-8D4877CFF6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920"/>
              <a:ext cx="4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 b="1">
                  <a:latin typeface="Comic Sans MS" panose="030F0702030302020204" pitchFamily="66" charset="0"/>
                </a:rPr>
                <a:t>8 cm</a:t>
              </a:r>
            </a:p>
          </p:txBody>
        </p:sp>
        <p:sp>
          <p:nvSpPr>
            <p:cNvPr id="14" name="Text Box 23">
              <a:extLst>
                <a:ext uri="{FF2B5EF4-FFF2-40B4-BE49-F238E27FC236}">
                  <a16:creationId xmlns:a16="http://schemas.microsoft.com/office/drawing/2014/main" id="{9BCA9A34-D805-6724-4532-53F508D4D5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016"/>
              <a:ext cx="4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 b="1">
                  <a:latin typeface="Comic Sans MS" panose="030F0702030302020204" pitchFamily="66" charset="0"/>
                </a:rPr>
                <a:t>5 cm</a:t>
              </a:r>
            </a:p>
          </p:txBody>
        </p:sp>
      </p:grpSp>
      <p:sp>
        <p:nvSpPr>
          <p:cNvPr id="25" name="Line 25">
            <a:extLst>
              <a:ext uri="{FF2B5EF4-FFF2-40B4-BE49-F238E27FC236}">
                <a16:creationId xmlns:a16="http://schemas.microsoft.com/office/drawing/2014/main" id="{368E5394-1B4C-035A-BF5A-F910685EDF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6226" y="3861593"/>
            <a:ext cx="3733800" cy="914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Line 26">
            <a:extLst>
              <a:ext uri="{FF2B5EF4-FFF2-40B4-BE49-F238E27FC236}">
                <a16:creationId xmlns:a16="http://schemas.microsoft.com/office/drawing/2014/main" id="{B5DC2440-175F-1E10-635F-2B9FAC8E1F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5276" y="4499768"/>
            <a:ext cx="3705225" cy="266700"/>
          </a:xfrm>
          <a:prstGeom prst="line">
            <a:avLst/>
          </a:prstGeom>
          <a:noFill/>
          <a:ln w="19050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 Box 24">
            <a:extLst>
              <a:ext uri="{FF2B5EF4-FFF2-40B4-BE49-F238E27FC236}">
                <a16:creationId xmlns:a16="http://schemas.microsoft.com/office/drawing/2014/main" id="{2C362043-5916-844C-2B9B-56EBF0DBA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85800"/>
            <a:ext cx="7848600" cy="8302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The diagram shows a wedge in which rectangle ABCD is perpendicular to rectangle CDEF.</a:t>
            </a:r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01A116D8-1A24-8609-442D-72BE65C969D8}"/>
              </a:ext>
            </a:extLst>
          </p:cNvPr>
          <p:cNvSpPr txBox="1">
            <a:spLocks noChangeArrowheads="1"/>
          </p:cNvSpPr>
          <p:nvPr/>
        </p:nvSpPr>
        <p:spPr>
          <a:xfrm>
            <a:off x="254000" y="-26988"/>
            <a:ext cx="7773988" cy="611188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3-D Trigonometry</a:t>
            </a:r>
          </a:p>
        </p:txBody>
      </p:sp>
      <p:sp>
        <p:nvSpPr>
          <p:cNvPr id="29" name="33 Rectángulo">
            <a:extLst>
              <a:ext uri="{FF2B5EF4-FFF2-40B4-BE49-F238E27FC236}">
                <a16:creationId xmlns:a16="http://schemas.microsoft.com/office/drawing/2014/main" id="{EAE9CF1B-F82E-1515-40A5-D02EC10AF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628775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latin typeface="Comic Sans MS" panose="030F0702030302020204" pitchFamily="66" charset="0"/>
              </a:rPr>
              <a:t>(a)</a:t>
            </a:r>
            <a:r>
              <a:rPr lang="en-GB">
                <a:latin typeface="Comic Sans MS" panose="030F0702030302020204" pitchFamily="66" charset="0"/>
              </a:rPr>
              <a:t> Find the distance EC</a:t>
            </a:r>
          </a:p>
        </p:txBody>
      </p:sp>
      <p:sp>
        <p:nvSpPr>
          <p:cNvPr id="30" name="34 Rectángulo">
            <a:extLst>
              <a:ext uri="{FF2B5EF4-FFF2-40B4-BE49-F238E27FC236}">
                <a16:creationId xmlns:a16="http://schemas.microsoft.com/office/drawing/2014/main" id="{369040A0-6E64-52EB-F79D-D424131CA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565400"/>
            <a:ext cx="3416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>
                <a:latin typeface="Comic Sans MS" panose="030F0702030302020204" pitchFamily="66" charset="0"/>
              </a:rPr>
              <a:t>(c)</a:t>
            </a:r>
            <a:r>
              <a:rPr lang="en-GB">
                <a:latin typeface="Comic Sans MS" panose="030F0702030302020204" pitchFamily="66" charset="0"/>
              </a:rPr>
              <a:t> Find the Angle CEB</a:t>
            </a:r>
            <a:endParaRPr lang="en-GB"/>
          </a:p>
        </p:txBody>
      </p:sp>
      <p:sp>
        <p:nvSpPr>
          <p:cNvPr id="31" name="35 Rectángulo">
            <a:extLst>
              <a:ext uri="{FF2B5EF4-FFF2-40B4-BE49-F238E27FC236}">
                <a16:creationId xmlns:a16="http://schemas.microsoft.com/office/drawing/2014/main" id="{8D3181A3-F0ED-A9C9-2175-FDB1B707F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2103438"/>
            <a:ext cx="457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latin typeface="Comic Sans MS" panose="030F0702030302020204" pitchFamily="66" charset="0"/>
              </a:rPr>
              <a:t>(b)</a:t>
            </a:r>
            <a:r>
              <a:rPr lang="en-GB">
                <a:latin typeface="Comic Sans MS" panose="030F0702030302020204" pitchFamily="66" charset="0"/>
              </a:rPr>
              <a:t> Find the distance BE</a:t>
            </a:r>
          </a:p>
        </p:txBody>
      </p:sp>
      <p:sp>
        <p:nvSpPr>
          <p:cNvPr id="32" name="36 Triángulo rectángulo">
            <a:extLst>
              <a:ext uri="{FF2B5EF4-FFF2-40B4-BE49-F238E27FC236}">
                <a16:creationId xmlns:a16="http://schemas.microsoft.com/office/drawing/2014/main" id="{5C97B087-0203-480C-2023-142030975AB9}"/>
              </a:ext>
            </a:extLst>
          </p:cNvPr>
          <p:cNvSpPr/>
          <p:nvPr/>
        </p:nvSpPr>
        <p:spPr>
          <a:xfrm flipH="1">
            <a:off x="5580063" y="2403475"/>
            <a:ext cx="2305050" cy="1025525"/>
          </a:xfrm>
          <a:prstGeom prst="rtTriangl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3" name="Text Box 19">
            <a:extLst>
              <a:ext uri="{FF2B5EF4-FFF2-40B4-BE49-F238E27FC236}">
                <a16:creationId xmlns:a16="http://schemas.microsoft.com/office/drawing/2014/main" id="{E3BA6FBD-79F8-4374-FF46-F8DE77058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500438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4" name="Text Box 19">
            <a:extLst>
              <a:ext uri="{FF2B5EF4-FFF2-40B4-BE49-F238E27FC236}">
                <a16:creationId xmlns:a16="http://schemas.microsoft.com/office/drawing/2014/main" id="{4CD29B51-84DE-528F-D3C3-39D2F1557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113" y="3357563"/>
            <a:ext cx="358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5E01AC0E-C598-D462-8098-3CB593676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7988" y="22606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anose="030F0702030302020204" pitchFamily="66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23">
                <a:extLst>
                  <a:ext uri="{FF2B5EF4-FFF2-40B4-BE49-F238E27FC236}">
                    <a16:creationId xmlns:a16="http://schemas.microsoft.com/office/drawing/2014/main" id="{6CA8967D-80A8-5CD0-9102-73D2D37CA3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16688" y="3500438"/>
                <a:ext cx="1008062" cy="328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𝟖𝟗</m:t>
                        </m:r>
                      </m:e>
                    </m:rad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 cm</a:t>
                </a:r>
              </a:p>
            </p:txBody>
          </p:sp>
        </mc:Choice>
        <mc:Fallback xmlns="">
          <p:sp>
            <p:nvSpPr>
              <p:cNvPr id="36" name="Text Box 23">
                <a:extLst>
                  <a:ext uri="{FF2B5EF4-FFF2-40B4-BE49-F238E27FC236}">
                    <a16:creationId xmlns:a16="http://schemas.microsoft.com/office/drawing/2014/main" id="{6CA8967D-80A8-5CD0-9102-73D2D37CA3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6688" y="3500438"/>
                <a:ext cx="1008062" cy="328039"/>
              </a:xfrm>
              <a:prstGeom prst="rect">
                <a:avLst/>
              </a:prstGeom>
              <a:blipFill>
                <a:blip r:embed="rId3"/>
                <a:stretch>
                  <a:fillRect b="-185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22">
            <a:extLst>
              <a:ext uri="{FF2B5EF4-FFF2-40B4-BE49-F238E27FC236}">
                <a16:creationId xmlns:a16="http://schemas.microsoft.com/office/drawing/2014/main" id="{605E0F64-2511-6909-5918-5B1758FCD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113" y="27813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>
                <a:latin typeface="Comic Sans MS" panose="030F0702030302020204" pitchFamily="66" charset="0"/>
              </a:rPr>
              <a:t>3 cm</a:t>
            </a:r>
          </a:p>
        </p:txBody>
      </p:sp>
      <p:sp>
        <p:nvSpPr>
          <p:cNvPr id="38" name="Text Box 5">
            <a:extLst>
              <a:ext uri="{FF2B5EF4-FFF2-40B4-BE49-F238E27FC236}">
                <a16:creationId xmlns:a16="http://schemas.microsoft.com/office/drawing/2014/main" id="{F9FA7C38-BAB0-F2A2-5FE0-22689F6F0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6038" y="1628775"/>
            <a:ext cx="40179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4572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/>
              <a:t>Draw the triangle BCE including all the facts</a:t>
            </a:r>
          </a:p>
        </p:txBody>
      </p:sp>
      <p:sp>
        <p:nvSpPr>
          <p:cNvPr id="39" name="45 Circular">
            <a:extLst>
              <a:ext uri="{FF2B5EF4-FFF2-40B4-BE49-F238E27FC236}">
                <a16:creationId xmlns:a16="http://schemas.microsoft.com/office/drawing/2014/main" id="{BF74DC16-9251-20A5-D3CA-445F0C3E56C0}"/>
              </a:ext>
            </a:extLst>
          </p:cNvPr>
          <p:cNvSpPr/>
          <p:nvPr/>
        </p:nvSpPr>
        <p:spPr>
          <a:xfrm>
            <a:off x="5148263" y="3041650"/>
            <a:ext cx="862012" cy="777875"/>
          </a:xfrm>
          <a:prstGeom prst="pie">
            <a:avLst>
              <a:gd name="adj1" fmla="val 20135872"/>
              <a:gd name="adj2" fmla="val 69718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Text Box 16">
            <a:extLst>
              <a:ext uri="{FF2B5EF4-FFF2-40B4-BE49-F238E27FC236}">
                <a16:creationId xmlns:a16="http://schemas.microsoft.com/office/drawing/2014/main" id="{1CABF71A-E589-57B9-8BA1-C7A124FBE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306863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41" name="62 Rectángulo">
            <a:extLst>
              <a:ext uri="{FF2B5EF4-FFF2-40B4-BE49-F238E27FC236}">
                <a16:creationId xmlns:a16="http://schemas.microsoft.com/office/drawing/2014/main" id="{D07051B6-6914-562F-6F94-BD6414D5A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5452" y="6100964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^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3ACC6E27-D1EE-AAFC-32A0-2CC2632C2778}"/>
                  </a:ext>
                </a:extLst>
              </p:cNvPr>
              <p:cNvSpPr/>
              <p:nvPr/>
            </p:nvSpPr>
            <p:spPr>
              <a:xfrm>
                <a:off x="6953324" y="4948249"/>
                <a:ext cx="1000659" cy="6428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GB" sz="2400" b="1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𝟖𝟗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2400" b="1" dirty="0"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3ACC6E27-D1EE-AAFC-32A0-2CC2632C27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324" y="4948249"/>
                <a:ext cx="1000659" cy="6428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85809252-CF0F-8FE2-CC76-BD616C527F6A}"/>
                  </a:ext>
                </a:extLst>
              </p:cNvPr>
              <p:cNvSpPr/>
              <p:nvPr/>
            </p:nvSpPr>
            <p:spPr>
              <a:xfrm>
                <a:off x="5292725" y="5499142"/>
                <a:ext cx="2146806" cy="6428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GB" sz="2400" b="1" dirty="0">
                    <a:latin typeface="Comic Sans MS" panose="030F0702030302020204" pitchFamily="66" charset="0"/>
                  </a:rPr>
                  <a:t>Tan</a:t>
                </a:r>
                <a:r>
                  <a:rPr lang="en-GB" sz="2400" b="1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GB" sz="2400" b="1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𝟖𝟗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2400" b="1" dirty="0">
                    <a:latin typeface="Comic Sans MS" panose="030F0702030302020204" pitchFamily="66" charset="0"/>
                  </a:rPr>
                  <a:t> = </a:t>
                </a:r>
                <a:r>
                  <a:rPr lang="en-GB" sz="2400" b="1" dirty="0">
                    <a:latin typeface="Symbol" panose="05050102010706020507" pitchFamily="18" charset="2"/>
                  </a:rPr>
                  <a:t>q</a:t>
                </a:r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85809252-CF0F-8FE2-CC76-BD616C527F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725" y="5499142"/>
                <a:ext cx="2146806" cy="642805"/>
              </a:xfrm>
              <a:prstGeom prst="rect">
                <a:avLst/>
              </a:prstGeom>
              <a:blipFill>
                <a:blip r:embed="rId5"/>
                <a:stretch>
                  <a:fillRect l="-4261" r="-3977" b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>
            <a:extLst>
              <a:ext uri="{FF2B5EF4-FFF2-40B4-BE49-F238E27FC236}">
                <a16:creationId xmlns:a16="http://schemas.microsoft.com/office/drawing/2014/main" id="{C8686A58-1292-A92D-B14E-8BB599CD2CEE}"/>
              </a:ext>
            </a:extLst>
          </p:cNvPr>
          <p:cNvSpPr/>
          <p:nvPr/>
        </p:nvSpPr>
        <p:spPr>
          <a:xfrm>
            <a:off x="4587393" y="6253901"/>
            <a:ext cx="34948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Angle </a:t>
            </a:r>
            <a:r>
              <a:rPr lang="en-GB" sz="2400" b="1" dirty="0">
                <a:latin typeface="Symbol" panose="05050102010706020507" pitchFamily="18" charset="2"/>
              </a:rPr>
              <a:t>q</a:t>
            </a:r>
            <a:r>
              <a:rPr lang="en-GB" sz="2400" b="1" dirty="0">
                <a:latin typeface="Comic Sans MS" panose="030F0702030302020204" pitchFamily="66" charset="0"/>
              </a:rPr>
              <a:t> = </a:t>
            </a:r>
            <a:r>
              <a:rPr lang="en-GB" sz="2400" dirty="0">
                <a:latin typeface="Comic Sans MS" panose="030F0702030302020204" pitchFamily="66" charset="0"/>
              </a:rPr>
              <a:t>BEC =</a:t>
            </a:r>
            <a:r>
              <a:rPr lang="en-GB" sz="2400" b="1" dirty="0">
                <a:latin typeface="Comic Sans MS" panose="030F0702030302020204" pitchFamily="66" charset="0"/>
              </a:rPr>
              <a:t>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17.6</a:t>
            </a:r>
            <a:r>
              <a:rPr lang="en-GB" sz="2400" b="1" baseline="300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o</a:t>
            </a:r>
            <a:endParaRPr lang="en-GB" sz="2400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51E7E75-DC8E-CF1A-CE3C-F1D102C461FC}"/>
              </a:ext>
            </a:extLst>
          </p:cNvPr>
          <p:cNvSpPr/>
          <p:nvPr/>
        </p:nvSpPr>
        <p:spPr>
          <a:xfrm>
            <a:off x="5792466" y="5021067"/>
            <a:ext cx="1346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GB" sz="2400" b="1" dirty="0">
                <a:latin typeface="Comic Sans MS" panose="030F0702030302020204" pitchFamily="66" charset="0"/>
              </a:rPr>
              <a:t>Tan </a:t>
            </a:r>
            <a:r>
              <a:rPr lang="en-GB" sz="2400" b="1" dirty="0">
                <a:latin typeface="Symbol" panose="05050102010706020507" pitchFamily="18" charset="2"/>
              </a:rPr>
              <a:t>q</a:t>
            </a:r>
            <a:r>
              <a:rPr lang="en-GB" sz="2400" b="1" dirty="0">
                <a:latin typeface="Comic Sans MS" panose="030F0702030302020204" pitchFamily="66" charset="0"/>
              </a:rPr>
              <a:t> =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1FFE134-040B-2224-3FFD-5B3EBA3E8ABC}"/>
              </a:ext>
            </a:extLst>
          </p:cNvPr>
          <p:cNvSpPr/>
          <p:nvPr/>
        </p:nvSpPr>
        <p:spPr>
          <a:xfrm>
            <a:off x="4770438" y="4554921"/>
            <a:ext cx="43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Use Tan</a:t>
            </a:r>
            <a:r>
              <a:rPr lang="en-GB" sz="2400" b="1" dirty="0">
                <a:latin typeface="Symbol" panose="05050102010706020507" pitchFamily="18" charset="2"/>
              </a:rPr>
              <a:t> </a:t>
            </a:r>
            <a:r>
              <a:rPr lang="en-GB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q</a:t>
            </a:r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to find the 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D1C8352-DA29-AF7D-E682-2419D517D782}"/>
                  </a:ext>
                </a:extLst>
              </p:cNvPr>
              <p:cNvSpPr/>
              <p:nvPr/>
            </p:nvSpPr>
            <p:spPr>
              <a:xfrm>
                <a:off x="1905250" y="4629159"/>
                <a:ext cx="567078" cy="3331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𝟖𝟗</m:t>
                          </m:r>
                        </m:e>
                      </m:rad>
                    </m:oMath>
                  </m:oMathPara>
                </a14:m>
                <a:endParaRPr lang="en-GB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D1C8352-DA29-AF7D-E682-2419D517D7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250" y="4629159"/>
                <a:ext cx="567078" cy="3331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5CB20290-8135-ADC3-109F-ED88A624A41E}"/>
                  </a:ext>
                </a:extLst>
              </p:cNvPr>
              <p:cNvSpPr/>
              <p:nvPr/>
            </p:nvSpPr>
            <p:spPr>
              <a:xfrm>
                <a:off x="2747342" y="3890011"/>
                <a:ext cx="567078" cy="3331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1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rad>
                    </m:oMath>
                  </m:oMathPara>
                </a14:m>
                <a:endParaRPr lang="en-GB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5CB20290-8135-ADC3-109F-ED88A624A4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7342" y="3890011"/>
                <a:ext cx="567078" cy="3331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23">
                <a:extLst>
                  <a:ext uri="{FF2B5EF4-FFF2-40B4-BE49-F238E27FC236}">
                    <a16:creationId xmlns:a16="http://schemas.microsoft.com/office/drawing/2014/main" id="{C4980FC8-5142-5D25-7323-A87DE43301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0206562">
                <a:off x="6368017" y="2535257"/>
                <a:ext cx="1008062" cy="328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1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e>
                    </m:rad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 cm</a:t>
                </a:r>
              </a:p>
            </p:txBody>
          </p:sp>
        </mc:Choice>
        <mc:Fallback xmlns="">
          <p:sp>
            <p:nvSpPr>
              <p:cNvPr id="49" name="Text Box 23">
                <a:extLst>
                  <a:ext uri="{FF2B5EF4-FFF2-40B4-BE49-F238E27FC236}">
                    <a16:creationId xmlns:a16="http://schemas.microsoft.com/office/drawing/2014/main" id="{C4980FC8-5142-5D25-7323-A87DE43301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20206562">
                <a:off x="6368017" y="2535257"/>
                <a:ext cx="1008062" cy="32803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093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6F3622A-F203-43A4-8C2F-280BD01DFCEC}" vid="{3423C24D-59EF-4E21-8638-57C4530C00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4b_IBAA</Template>
  <TotalTime>2918</TotalTime>
  <Words>655</Words>
  <Application>Microsoft Office PowerPoint</Application>
  <PresentationFormat>On-screen Show (4:3)</PresentationFormat>
  <Paragraphs>181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Cambria Math</vt:lpstr>
      <vt:lpstr>Comic Sans MS</vt:lpstr>
      <vt:lpstr>Symbol</vt:lpstr>
      <vt:lpstr>Times New Roman</vt:lpstr>
      <vt:lpstr>Wingdings</vt:lpstr>
      <vt:lpstr>Wingdings 2</vt:lpstr>
      <vt:lpstr>Theme1</vt:lpstr>
      <vt:lpstr>3-D Trigonometry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55</cp:revision>
  <dcterms:created xsi:type="dcterms:W3CDTF">2021-06-15T19:01:56Z</dcterms:created>
  <dcterms:modified xsi:type="dcterms:W3CDTF">2023-04-17T15:22:44Z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