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1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C537"/>
    <a:srgbClr val="FFFF66"/>
    <a:srgbClr val="FF3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3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13/06/2021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6.png"/><Relationship Id="rId21" Type="http://schemas.openxmlformats.org/officeDocument/2006/relationships/image" Target="../media/image64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8.png"/><Relationship Id="rId18" Type="http://schemas.openxmlformats.org/officeDocument/2006/relationships/image" Target="../media/image9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12" Type="http://schemas.openxmlformats.org/officeDocument/2006/relationships/image" Target="../media/image87.png"/><Relationship Id="rId17" Type="http://schemas.openxmlformats.org/officeDocument/2006/relationships/image" Target="../media/image92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.png"/><Relationship Id="rId15" Type="http://schemas.openxmlformats.org/officeDocument/2006/relationships/image" Target="../media/image90.png"/><Relationship Id="rId10" Type="http://schemas.openxmlformats.org/officeDocument/2006/relationships/image" Target="../media/image85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Relationship Id="rId14" Type="http://schemas.openxmlformats.org/officeDocument/2006/relationships/image" Target="../media/image8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01.png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4.png"/><Relationship Id="rId11" Type="http://schemas.openxmlformats.org/officeDocument/2006/relationships/image" Target="../media/image99.png"/><Relationship Id="rId5" Type="http://schemas.openxmlformats.org/officeDocument/2006/relationships/image" Target="../media/image760.png"/><Relationship Id="rId15" Type="http://schemas.openxmlformats.org/officeDocument/2006/relationships/image" Target="../media/image103.png"/><Relationship Id="rId10" Type="http://schemas.openxmlformats.org/officeDocument/2006/relationships/image" Target="../media/image98.png"/><Relationship Id="rId9" Type="http://schemas.openxmlformats.org/officeDocument/2006/relationships/image" Target="../media/image97.png"/><Relationship Id="rId14" Type="http://schemas.openxmlformats.org/officeDocument/2006/relationships/image" Target="../media/image10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13 June 2021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249060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</a:t>
            </a:r>
            <a:r>
              <a:rPr lang="en-US" dirty="0"/>
              <a:t>use vectors in geometry</a:t>
            </a:r>
            <a:r>
              <a:rPr lang="en-GB" dirty="0"/>
              <a:t>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800" dirty="0"/>
              <a:t>Vectors in geometry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80B8F2C-54CB-42B8-8915-88DCA470B69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12557" y="1643558"/>
            <a:ext cx="4622720" cy="46400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B6DDB08-250B-475A-BB93-661F971E0989}"/>
              </a:ext>
            </a:extLst>
          </p:cNvPr>
          <p:cNvSpPr txBox="1"/>
          <p:nvPr/>
        </p:nvSpPr>
        <p:spPr>
          <a:xfrm>
            <a:off x="284481" y="978106"/>
            <a:ext cx="6239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ABCDEF is a regular hexagon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0E95490-130C-499D-9E39-B003111A2CF0}"/>
                  </a:ext>
                </a:extLst>
              </p:cNvPr>
              <p:cNvSpPr txBox="1"/>
              <p:nvPr/>
            </p:nvSpPr>
            <p:spPr>
              <a:xfrm>
                <a:off x="5059407" y="1009824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0E95490-130C-499D-9E39-B003111A2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407" y="1009824"/>
                <a:ext cx="1707777" cy="508857"/>
              </a:xfrm>
              <a:prstGeom prst="rect">
                <a:avLst/>
              </a:prstGeom>
              <a:blipFill>
                <a:blip r:embed="rId4"/>
                <a:stretch>
                  <a:fillRect t="-120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A945BEC-2476-4631-8D88-69886AF6FA42}"/>
                  </a:ext>
                </a:extLst>
              </p:cNvPr>
              <p:cNvSpPr txBox="1"/>
              <p:nvPr/>
            </p:nvSpPr>
            <p:spPr>
              <a:xfrm>
                <a:off x="1274668" y="3064718"/>
                <a:ext cx="1496268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𝐸𝐷</m:t>
                        </m:r>
                      </m:e>
                    </m:acc>
                  </m:oMath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A945BEC-2476-4631-8D88-69886AF6F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668" y="3064718"/>
                <a:ext cx="1496268" cy="5088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9D47B5D-22C8-48B8-8CC9-1F71D07CC2E1}"/>
                  </a:ext>
                </a:extLst>
              </p:cNvPr>
              <p:cNvSpPr txBox="1"/>
              <p:nvPr/>
            </p:nvSpPr>
            <p:spPr>
              <a:xfrm>
                <a:off x="390491" y="3535331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9D47B5D-22C8-48B8-8CC9-1F71D07CC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91" y="3535331"/>
                <a:ext cx="1707777" cy="508857"/>
              </a:xfrm>
              <a:prstGeom prst="rect">
                <a:avLst/>
              </a:prstGeom>
              <a:blipFill>
                <a:blip r:embed="rId6"/>
                <a:stretch>
                  <a:fillRect t="-120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36CA43E-0245-4252-B70D-7F39C74C43A0}"/>
                  </a:ext>
                </a:extLst>
              </p:cNvPr>
              <p:cNvSpPr txBox="1"/>
              <p:nvPr/>
            </p:nvSpPr>
            <p:spPr>
              <a:xfrm>
                <a:off x="2098268" y="3552937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36CA43E-0245-4252-B70D-7F39C74C4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268" y="3552937"/>
                <a:ext cx="1707777" cy="508857"/>
              </a:xfrm>
              <a:prstGeom prst="rect">
                <a:avLst/>
              </a:prstGeom>
              <a:blipFill>
                <a:blip r:embed="rId7"/>
                <a:stretch>
                  <a:fillRect t="-120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1629EC-7B01-4658-994C-389F6EB06E6C}"/>
                  </a:ext>
                </a:extLst>
              </p:cNvPr>
              <p:cNvSpPr txBox="1"/>
              <p:nvPr/>
            </p:nvSpPr>
            <p:spPr>
              <a:xfrm>
                <a:off x="396721" y="4171336"/>
                <a:ext cx="164950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1629EC-7B01-4658-994C-389F6EB06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21" y="4171336"/>
                <a:ext cx="1649507" cy="508857"/>
              </a:xfrm>
              <a:prstGeom prst="rect">
                <a:avLst/>
              </a:prstGeom>
              <a:blipFill>
                <a:blip r:embed="rId8"/>
                <a:stretch>
                  <a:fillRect l="-5535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1408A32-1B70-4425-A817-25D552A490FB}"/>
                  </a:ext>
                </a:extLst>
              </p:cNvPr>
              <p:cNvSpPr txBox="1"/>
              <p:nvPr/>
            </p:nvSpPr>
            <p:spPr>
              <a:xfrm>
                <a:off x="396720" y="4881670"/>
                <a:ext cx="164950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1408A32-1B70-4425-A817-25D552A49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20" y="4881670"/>
                <a:ext cx="1649507" cy="508857"/>
              </a:xfrm>
              <a:prstGeom prst="rect">
                <a:avLst/>
              </a:prstGeom>
              <a:blipFill>
                <a:blip r:embed="rId9"/>
                <a:stretch>
                  <a:fillRect l="-553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C44044C-7DA1-412C-8913-8FBFAF321B70}"/>
                  </a:ext>
                </a:extLst>
              </p:cNvPr>
              <p:cNvSpPr txBox="1"/>
              <p:nvPr/>
            </p:nvSpPr>
            <p:spPr>
              <a:xfrm>
                <a:off x="396720" y="5592004"/>
                <a:ext cx="1985682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What is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𝐹𝐷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C44044C-7DA1-412C-8913-8FBFAF321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20" y="5592004"/>
                <a:ext cx="1985682" cy="506421"/>
              </a:xfrm>
              <a:prstGeom prst="rect">
                <a:avLst/>
              </a:prstGeom>
              <a:blipFill>
                <a:blip r:embed="rId10"/>
                <a:stretch>
                  <a:fillRect l="-4601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E1BFD186-23AB-4133-89BA-4D629A9A8764}"/>
              </a:ext>
            </a:extLst>
          </p:cNvPr>
          <p:cNvSpPr txBox="1"/>
          <p:nvPr/>
        </p:nvSpPr>
        <p:spPr>
          <a:xfrm>
            <a:off x="284482" y="195222"/>
            <a:ext cx="623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Vectors in geometry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04A8BB5-86CE-4398-A04C-D574D6FC10F0}"/>
              </a:ext>
            </a:extLst>
          </p:cNvPr>
          <p:cNvCxnSpPr>
            <a:cxnSpLocks/>
          </p:cNvCxnSpPr>
          <p:nvPr/>
        </p:nvCxnSpPr>
        <p:spPr>
          <a:xfrm>
            <a:off x="6873293" y="2328203"/>
            <a:ext cx="132198" cy="0"/>
          </a:xfrm>
          <a:prstGeom prst="line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3B46A6E-EB6F-48CF-BA19-45E87387381D}"/>
              </a:ext>
            </a:extLst>
          </p:cNvPr>
          <p:cNvSpPr txBox="1"/>
          <p:nvPr/>
        </p:nvSpPr>
        <p:spPr>
          <a:xfrm>
            <a:off x="6767184" y="1764836"/>
            <a:ext cx="344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51AFC5-1BAC-4B24-9E3B-1CA1815C94D2}"/>
              </a:ext>
            </a:extLst>
          </p:cNvPr>
          <p:cNvSpPr txBox="1"/>
          <p:nvPr/>
        </p:nvSpPr>
        <p:spPr>
          <a:xfrm>
            <a:off x="6767184" y="4529797"/>
            <a:ext cx="344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A475BAA-4533-4950-AB15-A697ED995286}"/>
              </a:ext>
            </a:extLst>
          </p:cNvPr>
          <p:cNvSpPr txBox="1"/>
          <p:nvPr/>
        </p:nvSpPr>
        <p:spPr>
          <a:xfrm>
            <a:off x="299896" y="2135519"/>
            <a:ext cx="5049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Since ABCDEF is a regular hexagon</a:t>
            </a:r>
            <a:endParaRPr lang="en-GB" sz="24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BF8BCA6-B22D-4920-912E-3EC4B41A68BA}"/>
                  </a:ext>
                </a:extLst>
              </p:cNvPr>
              <p:cNvSpPr txBox="1"/>
              <p:nvPr/>
            </p:nvSpPr>
            <p:spPr>
              <a:xfrm>
                <a:off x="208999" y="2605168"/>
                <a:ext cx="1707777" cy="462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𝐸𝐷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BF8BCA6-B22D-4920-912E-3EC4B41A6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99" y="2605168"/>
                <a:ext cx="1707777" cy="4624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5A9AD0E-62A6-4B68-BA71-B3D3B802EA7B}"/>
                  </a:ext>
                </a:extLst>
              </p:cNvPr>
              <p:cNvSpPr txBox="1"/>
              <p:nvPr/>
            </p:nvSpPr>
            <p:spPr>
              <a:xfrm>
                <a:off x="1970744" y="2586803"/>
                <a:ext cx="1707777" cy="462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|| </m:t>
                      </m:r>
                      <m:acc>
                        <m:accPr>
                          <m:chr m:val="̅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𝐸𝐷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5A9AD0E-62A6-4B68-BA71-B3D3B802E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744" y="2586803"/>
                <a:ext cx="1707777" cy="462434"/>
              </a:xfrm>
              <a:prstGeom prst="rect">
                <a:avLst/>
              </a:prstGeom>
              <a:blipFill>
                <a:blip r:embed="rId1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234806E-98A9-4B73-A08D-FDF4E92C5B98}"/>
                  </a:ext>
                </a:extLst>
              </p:cNvPr>
              <p:cNvSpPr txBox="1"/>
              <p:nvPr/>
            </p:nvSpPr>
            <p:spPr>
              <a:xfrm>
                <a:off x="390492" y="3057497"/>
                <a:ext cx="1059486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234806E-98A9-4B73-A08D-FDF4E92C5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92" y="3057497"/>
                <a:ext cx="1059486" cy="508857"/>
              </a:xfrm>
              <a:prstGeom prst="rect">
                <a:avLst/>
              </a:prstGeom>
              <a:blipFill>
                <a:blip r:embed="rId13"/>
                <a:stretch>
                  <a:fillRect r="-2299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5E02211-4A39-4951-885C-0DA445B48030}"/>
                  </a:ext>
                </a:extLst>
              </p:cNvPr>
              <p:cNvSpPr txBox="1"/>
              <p:nvPr/>
            </p:nvSpPr>
            <p:spPr>
              <a:xfrm>
                <a:off x="299895" y="1574115"/>
                <a:ext cx="504947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Explain why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𝐸𝐷</m:t>
                        </m:r>
                      </m:e>
                    </m:acc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5E02211-4A39-4951-885C-0DA445B48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95" y="1574115"/>
                <a:ext cx="5049474" cy="508857"/>
              </a:xfrm>
              <a:prstGeom prst="rect">
                <a:avLst/>
              </a:prstGeom>
              <a:blipFill>
                <a:blip r:embed="rId14"/>
                <a:stretch>
                  <a:fillRect l="-1809" t="-1190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DC07D5B5-D90A-4D9C-8526-B69DBE8C0509}"/>
              </a:ext>
            </a:extLst>
          </p:cNvPr>
          <p:cNvSpPr txBox="1"/>
          <p:nvPr/>
        </p:nvSpPr>
        <p:spPr>
          <a:xfrm>
            <a:off x="2009446" y="3073666"/>
            <a:ext cx="82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850EC9-B351-4478-AEB7-D5F96005F009}"/>
              </a:ext>
            </a:extLst>
          </p:cNvPr>
          <p:cNvCxnSpPr/>
          <p:nvPr/>
        </p:nvCxnSpPr>
        <p:spPr>
          <a:xfrm>
            <a:off x="6210407" y="2325477"/>
            <a:ext cx="146304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3AE8CFD-D24C-4835-9E2D-F1AD45D564DC}"/>
              </a:ext>
            </a:extLst>
          </p:cNvPr>
          <p:cNvCxnSpPr>
            <a:cxnSpLocks/>
          </p:cNvCxnSpPr>
          <p:nvPr/>
        </p:nvCxnSpPr>
        <p:spPr>
          <a:xfrm>
            <a:off x="6873293" y="5076388"/>
            <a:ext cx="132198" cy="0"/>
          </a:xfrm>
          <a:prstGeom prst="line">
            <a:avLst/>
          </a:prstGeom>
          <a:ln w="28575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A5DF432-3D67-4894-A4FB-39A35CC79758}"/>
              </a:ext>
            </a:extLst>
          </p:cNvPr>
          <p:cNvCxnSpPr>
            <a:cxnSpLocks/>
          </p:cNvCxnSpPr>
          <p:nvPr/>
        </p:nvCxnSpPr>
        <p:spPr>
          <a:xfrm>
            <a:off x="8042453" y="2952446"/>
            <a:ext cx="55914" cy="96791"/>
          </a:xfrm>
          <a:prstGeom prst="line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9036CEC-7AA0-4E24-9406-33291647AC19}"/>
              </a:ext>
            </a:extLst>
          </p:cNvPr>
          <p:cNvCxnSpPr/>
          <p:nvPr/>
        </p:nvCxnSpPr>
        <p:spPr>
          <a:xfrm>
            <a:off x="7692850" y="2325477"/>
            <a:ext cx="755120" cy="134905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090D897-6CFB-4EB2-BE6C-F3D015B64086}"/>
              </a:ext>
            </a:extLst>
          </p:cNvPr>
          <p:cNvCxnSpPr>
            <a:cxnSpLocks/>
          </p:cNvCxnSpPr>
          <p:nvPr/>
        </p:nvCxnSpPr>
        <p:spPr>
          <a:xfrm flipH="1">
            <a:off x="7705549" y="3691964"/>
            <a:ext cx="762112" cy="1384424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D97B838E-577F-48E5-8CE8-8F177969EE84}"/>
              </a:ext>
            </a:extLst>
          </p:cNvPr>
          <p:cNvSpPr txBox="1"/>
          <p:nvPr/>
        </p:nvSpPr>
        <p:spPr>
          <a:xfrm>
            <a:off x="8191834" y="2515849"/>
            <a:ext cx="479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1BF7CE9-1FDB-44A4-A9EA-5FFA75408049}"/>
              </a:ext>
            </a:extLst>
          </p:cNvPr>
          <p:cNvSpPr txBox="1"/>
          <p:nvPr/>
        </p:nvSpPr>
        <p:spPr>
          <a:xfrm>
            <a:off x="8159264" y="4239044"/>
            <a:ext cx="431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BA9572C-179A-4CF4-ACA8-82656E251201}"/>
              </a:ext>
            </a:extLst>
          </p:cNvPr>
          <p:cNvCxnSpPr>
            <a:cxnSpLocks/>
          </p:cNvCxnSpPr>
          <p:nvPr/>
        </p:nvCxnSpPr>
        <p:spPr>
          <a:xfrm>
            <a:off x="6210407" y="2342909"/>
            <a:ext cx="2237563" cy="133162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E59EB34-BE9B-4FDA-9B58-BCC7D018F5A4}"/>
              </a:ext>
            </a:extLst>
          </p:cNvPr>
          <p:cNvCxnSpPr>
            <a:cxnSpLocks/>
          </p:cNvCxnSpPr>
          <p:nvPr/>
        </p:nvCxnSpPr>
        <p:spPr>
          <a:xfrm flipH="1">
            <a:off x="8029754" y="4381650"/>
            <a:ext cx="55914" cy="88227"/>
          </a:xfrm>
          <a:prstGeom prst="line">
            <a:avLst/>
          </a:prstGeom>
          <a:ln w="28575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1104D18-70B3-4C40-876F-02ED07726903}"/>
              </a:ext>
            </a:extLst>
          </p:cNvPr>
          <p:cNvCxnSpPr>
            <a:cxnSpLocks/>
          </p:cNvCxnSpPr>
          <p:nvPr/>
        </p:nvCxnSpPr>
        <p:spPr>
          <a:xfrm>
            <a:off x="7224858" y="2949132"/>
            <a:ext cx="104330" cy="63798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B357F03-C93F-410B-B620-B1BC4A4A2BA7}"/>
              </a:ext>
            </a:extLst>
          </p:cNvPr>
          <p:cNvCxnSpPr>
            <a:cxnSpLocks/>
          </p:cNvCxnSpPr>
          <p:nvPr/>
        </p:nvCxnSpPr>
        <p:spPr>
          <a:xfrm>
            <a:off x="6190162" y="2340183"/>
            <a:ext cx="1529426" cy="273641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0F1A4BF-B1AB-405C-81FF-53D7BC53E991}"/>
              </a:ext>
            </a:extLst>
          </p:cNvPr>
          <p:cNvCxnSpPr>
            <a:cxnSpLocks/>
          </p:cNvCxnSpPr>
          <p:nvPr/>
        </p:nvCxnSpPr>
        <p:spPr>
          <a:xfrm>
            <a:off x="6966478" y="3734922"/>
            <a:ext cx="79254" cy="109674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B4494B9-D4F6-44DE-BE0A-D7BCFDB5934C}"/>
                  </a:ext>
                </a:extLst>
              </p:cNvPr>
              <p:cNvSpPr txBox="1"/>
              <p:nvPr/>
            </p:nvSpPr>
            <p:spPr>
              <a:xfrm>
                <a:off x="1732574" y="4219820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B4494B9-D4F6-44DE-BE0A-D7BCFDB59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574" y="4219820"/>
                <a:ext cx="1707777" cy="5088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819D3307-7619-428C-82D8-FB3A92F42FCD}"/>
              </a:ext>
            </a:extLst>
          </p:cNvPr>
          <p:cNvSpPr txBox="1"/>
          <p:nvPr/>
        </p:nvSpPr>
        <p:spPr>
          <a:xfrm>
            <a:off x="3347072" y="4181940"/>
            <a:ext cx="142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+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D81D0D1-CFFC-4A63-99D8-A5D777A33BF0}"/>
                  </a:ext>
                </a:extLst>
              </p:cNvPr>
              <p:cNvSpPr txBox="1"/>
              <p:nvPr/>
            </p:nvSpPr>
            <p:spPr>
              <a:xfrm>
                <a:off x="1753939" y="4892627"/>
                <a:ext cx="2143850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GB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</m:oMath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D81D0D1-CFFC-4A63-99D8-A5D777A33B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939" y="4892627"/>
                <a:ext cx="2143850" cy="5088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>
            <a:extLst>
              <a:ext uri="{FF2B5EF4-FFF2-40B4-BE49-F238E27FC236}">
                <a16:creationId xmlns:a16="http://schemas.microsoft.com/office/drawing/2014/main" id="{6095E1F3-4370-4902-8A9A-90AD985CE66D}"/>
              </a:ext>
            </a:extLst>
          </p:cNvPr>
          <p:cNvSpPr txBox="1"/>
          <p:nvPr/>
        </p:nvSpPr>
        <p:spPr>
          <a:xfrm>
            <a:off x="4013306" y="4856730"/>
            <a:ext cx="1809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+ m + p</a:t>
            </a:r>
            <a:endParaRPr lang="en-GB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88A7D41-2244-42A1-B340-FC23AD101B17}"/>
              </a:ext>
            </a:extLst>
          </p:cNvPr>
          <p:cNvCxnSpPr>
            <a:cxnSpLocks/>
          </p:cNvCxnSpPr>
          <p:nvPr/>
        </p:nvCxnSpPr>
        <p:spPr>
          <a:xfrm>
            <a:off x="5476261" y="3734922"/>
            <a:ext cx="2237563" cy="133162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79F783-38E4-40FE-94FB-129FE38A9484}"/>
              </a:ext>
            </a:extLst>
          </p:cNvPr>
          <p:cNvCxnSpPr>
            <a:cxnSpLocks/>
          </p:cNvCxnSpPr>
          <p:nvPr/>
        </p:nvCxnSpPr>
        <p:spPr>
          <a:xfrm>
            <a:off x="6490712" y="4341145"/>
            <a:ext cx="104330" cy="63798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7E16CD9-7528-4B32-B2CE-A09151599427}"/>
                  </a:ext>
                </a:extLst>
              </p:cNvPr>
              <p:cNvSpPr txBox="1"/>
              <p:nvPr/>
            </p:nvSpPr>
            <p:spPr>
              <a:xfrm>
                <a:off x="2046227" y="5627470"/>
                <a:ext cx="1707777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𝐹𝐸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𝐸𝐷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7E16CD9-7528-4B32-B2CE-A09151599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227" y="5627470"/>
                <a:ext cx="1707777" cy="50642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>
            <a:extLst>
              <a:ext uri="{FF2B5EF4-FFF2-40B4-BE49-F238E27FC236}">
                <a16:creationId xmlns:a16="http://schemas.microsoft.com/office/drawing/2014/main" id="{CDFB60C4-9B48-490B-A758-FC63883756E0}"/>
              </a:ext>
            </a:extLst>
          </p:cNvPr>
          <p:cNvSpPr txBox="1"/>
          <p:nvPr/>
        </p:nvSpPr>
        <p:spPr>
          <a:xfrm>
            <a:off x="3699298" y="5643082"/>
            <a:ext cx="142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 n</a:t>
            </a:r>
          </a:p>
        </p:txBody>
      </p:sp>
    </p:spTree>
    <p:extLst>
      <p:ext uri="{BB962C8B-B14F-4D97-AF65-F5344CB8AC3E}">
        <p14:creationId xmlns:p14="http://schemas.microsoft.com/office/powerpoint/2010/main" val="1130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7 L -0.00035 0.4018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5.55112E-17 L -0.24583 0.20486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10231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5.55112E-17 L -0.23872 0.2169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44" y="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-0.24948 0.24908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83" y="1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5" grpId="0"/>
      <p:bldP spid="33" grpId="0"/>
      <p:bldP spid="35" grpId="0"/>
      <p:bldP spid="36" grpId="0"/>
      <p:bldP spid="39" grpId="0"/>
      <p:bldP spid="40" grpId="0"/>
      <p:bldP spid="41" grpId="0"/>
      <p:bldP spid="42" grpId="0"/>
      <p:bldP spid="43" grpId="0"/>
      <p:bldP spid="67" grpId="0"/>
      <p:bldP spid="67" grpId="1"/>
      <p:bldP spid="68" grpId="0"/>
      <p:bldP spid="78" grpId="0"/>
      <p:bldP spid="79" grpId="0"/>
      <p:bldP spid="80" grpId="0"/>
      <p:bldP spid="81" grpId="0"/>
      <p:bldP spid="84" grpId="0"/>
      <p:bldP spid="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3B213E-285C-4E00-A3B9-C3ACAF9B65E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61470" y="4032901"/>
            <a:ext cx="5293113" cy="27195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7C7918-55C4-4A05-B598-767E92B5759C}"/>
              </a:ext>
            </a:extLst>
          </p:cNvPr>
          <p:cNvSpPr txBox="1"/>
          <p:nvPr/>
        </p:nvSpPr>
        <p:spPr>
          <a:xfrm>
            <a:off x="224527" y="1162897"/>
            <a:ext cx="6239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ABC is a straight line where BC = 3AB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0ED6F5-11EC-4145-A1F7-9CFC9DBB7EFA}"/>
                  </a:ext>
                </a:extLst>
              </p:cNvPr>
              <p:cNvSpPr txBox="1"/>
              <p:nvPr/>
            </p:nvSpPr>
            <p:spPr>
              <a:xfrm>
                <a:off x="284482" y="1791294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0ED6F5-11EC-4145-A1F7-9CFC9DBB7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2" y="1791294"/>
                <a:ext cx="1707777" cy="508857"/>
              </a:xfrm>
              <a:prstGeom prst="rect">
                <a:avLst/>
              </a:prstGeom>
              <a:blipFill>
                <a:blip r:embed="rId4"/>
                <a:stretch>
                  <a:fillRect t="-120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C56D8B-F06A-4FC0-B28F-A4B30D87A53D}"/>
                  </a:ext>
                </a:extLst>
              </p:cNvPr>
              <p:cNvSpPr txBox="1"/>
              <p:nvPr/>
            </p:nvSpPr>
            <p:spPr>
              <a:xfrm>
                <a:off x="2342908" y="1801318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C56D8B-F06A-4FC0-B28F-A4B30D87A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908" y="1801318"/>
                <a:ext cx="1707777" cy="508857"/>
              </a:xfrm>
              <a:prstGeom prst="rect">
                <a:avLst/>
              </a:prstGeom>
              <a:blipFill>
                <a:blip r:embed="rId5"/>
                <a:stretch>
                  <a:fillRect t="-1190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A02283-8851-4920-8E1D-BBC188059D2E}"/>
                  </a:ext>
                </a:extLst>
              </p:cNvPr>
              <p:cNvSpPr txBox="1"/>
              <p:nvPr/>
            </p:nvSpPr>
            <p:spPr>
              <a:xfrm>
                <a:off x="259454" y="2418762"/>
                <a:ext cx="6239435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Express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GB" sz="2400" dirty="0"/>
                  <a:t>and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A02283-8851-4920-8E1D-BBC188059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54" y="2418762"/>
                <a:ext cx="6239435" cy="508857"/>
              </a:xfrm>
              <a:prstGeom prst="rect">
                <a:avLst/>
              </a:prstGeom>
              <a:blipFill>
                <a:blip r:embed="rId6"/>
                <a:stretch>
                  <a:fillRect l="-1564" t="-120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BB056D2-6472-4695-88D7-D340294E55E9}"/>
              </a:ext>
            </a:extLst>
          </p:cNvPr>
          <p:cNvSpPr txBox="1"/>
          <p:nvPr/>
        </p:nvSpPr>
        <p:spPr>
          <a:xfrm>
            <a:off x="284482" y="195222"/>
            <a:ext cx="623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Vectors in geometry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B4F8D64-1926-4875-8AC0-4DC2146BBA72}"/>
              </a:ext>
            </a:extLst>
          </p:cNvPr>
          <p:cNvCxnSpPr/>
          <p:nvPr/>
        </p:nvCxnSpPr>
        <p:spPr>
          <a:xfrm flipH="1" flipV="1">
            <a:off x="3798277" y="4557932"/>
            <a:ext cx="2138289" cy="1561514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8C3925D-ED50-4342-807C-7406A93CDB3C}"/>
              </a:ext>
            </a:extLst>
          </p:cNvPr>
          <p:cNvSpPr txBox="1"/>
          <p:nvPr/>
        </p:nvSpPr>
        <p:spPr>
          <a:xfrm>
            <a:off x="4399791" y="5233438"/>
            <a:ext cx="344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B326304-E397-446F-A73B-4633C0C05D12}"/>
              </a:ext>
            </a:extLst>
          </p:cNvPr>
          <p:cNvCxnSpPr>
            <a:cxnSpLocks/>
          </p:cNvCxnSpPr>
          <p:nvPr/>
        </p:nvCxnSpPr>
        <p:spPr>
          <a:xfrm flipH="1" flipV="1">
            <a:off x="4697604" y="5205046"/>
            <a:ext cx="89420" cy="64923"/>
          </a:xfrm>
          <a:prstGeom prst="line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E8D3C37-67E8-412F-A98E-1F10D2C78CF1}"/>
              </a:ext>
            </a:extLst>
          </p:cNvPr>
          <p:cNvCxnSpPr>
            <a:cxnSpLocks/>
          </p:cNvCxnSpPr>
          <p:nvPr/>
        </p:nvCxnSpPr>
        <p:spPr>
          <a:xfrm flipH="1">
            <a:off x="3822011" y="4557931"/>
            <a:ext cx="1155560" cy="1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C08EDF0-7240-4605-A40E-AD7357A7F742}"/>
              </a:ext>
            </a:extLst>
          </p:cNvPr>
          <p:cNvCxnSpPr>
            <a:cxnSpLocks/>
          </p:cNvCxnSpPr>
          <p:nvPr/>
        </p:nvCxnSpPr>
        <p:spPr>
          <a:xfrm>
            <a:off x="4342664" y="4557931"/>
            <a:ext cx="100484" cy="0"/>
          </a:xfrm>
          <a:prstGeom prst="line">
            <a:avLst/>
          </a:prstGeom>
          <a:ln w="28575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75598F3-3FE0-43EB-81DA-FB896AFD47AD}"/>
              </a:ext>
            </a:extLst>
          </p:cNvPr>
          <p:cNvCxnSpPr>
            <a:cxnSpLocks/>
          </p:cNvCxnSpPr>
          <p:nvPr/>
        </p:nvCxnSpPr>
        <p:spPr>
          <a:xfrm flipH="1">
            <a:off x="3774543" y="4553372"/>
            <a:ext cx="1155560" cy="1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AC1D0A4-C4D8-4081-BB01-8E12ED9E56FA}"/>
              </a:ext>
            </a:extLst>
          </p:cNvPr>
          <p:cNvCxnSpPr>
            <a:cxnSpLocks/>
          </p:cNvCxnSpPr>
          <p:nvPr/>
        </p:nvCxnSpPr>
        <p:spPr>
          <a:xfrm>
            <a:off x="4352323" y="4549366"/>
            <a:ext cx="100484" cy="0"/>
          </a:xfrm>
          <a:prstGeom prst="line">
            <a:avLst/>
          </a:prstGeom>
          <a:ln w="28575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1A5AE78-2332-41C9-A161-9D624EC03255}"/>
              </a:ext>
            </a:extLst>
          </p:cNvPr>
          <p:cNvCxnSpPr>
            <a:cxnSpLocks/>
          </p:cNvCxnSpPr>
          <p:nvPr/>
        </p:nvCxnSpPr>
        <p:spPr>
          <a:xfrm flipH="1">
            <a:off x="3762464" y="4552820"/>
            <a:ext cx="1155560" cy="1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DA0144-A4C0-4DA2-8440-683981C0D286}"/>
              </a:ext>
            </a:extLst>
          </p:cNvPr>
          <p:cNvCxnSpPr>
            <a:cxnSpLocks/>
          </p:cNvCxnSpPr>
          <p:nvPr/>
        </p:nvCxnSpPr>
        <p:spPr>
          <a:xfrm>
            <a:off x="4340244" y="4548814"/>
            <a:ext cx="100484" cy="0"/>
          </a:xfrm>
          <a:prstGeom prst="line">
            <a:avLst/>
          </a:prstGeom>
          <a:ln w="28575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4F18780-014B-4F1A-8C0F-AB120F6FDE5E}"/>
              </a:ext>
            </a:extLst>
          </p:cNvPr>
          <p:cNvCxnSpPr>
            <a:cxnSpLocks/>
          </p:cNvCxnSpPr>
          <p:nvPr/>
        </p:nvCxnSpPr>
        <p:spPr>
          <a:xfrm flipH="1">
            <a:off x="3798277" y="4556825"/>
            <a:ext cx="1155560" cy="1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FE9FCE-A395-4B59-A1F5-BD5EB7A077E0}"/>
              </a:ext>
            </a:extLst>
          </p:cNvPr>
          <p:cNvCxnSpPr>
            <a:cxnSpLocks/>
          </p:cNvCxnSpPr>
          <p:nvPr/>
        </p:nvCxnSpPr>
        <p:spPr>
          <a:xfrm flipV="1">
            <a:off x="4306353" y="4554617"/>
            <a:ext cx="139407" cy="411"/>
          </a:xfrm>
          <a:prstGeom prst="line">
            <a:avLst/>
          </a:prstGeom>
          <a:ln w="28575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B6A9845-5429-40F4-9E53-AD0AC366EFB4}"/>
              </a:ext>
            </a:extLst>
          </p:cNvPr>
          <p:cNvSpPr txBox="1"/>
          <p:nvPr/>
        </p:nvSpPr>
        <p:spPr>
          <a:xfrm>
            <a:off x="4170455" y="4003061"/>
            <a:ext cx="344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8DD3510-ADEC-4B86-BD9F-9FC2934497E6}"/>
                  </a:ext>
                </a:extLst>
              </p:cNvPr>
              <p:cNvSpPr txBox="1"/>
              <p:nvPr/>
            </p:nvSpPr>
            <p:spPr>
              <a:xfrm>
                <a:off x="1052198" y="3097602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8DD3510-ADEC-4B86-BD9F-9FC293449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198" y="3097602"/>
                <a:ext cx="1707777" cy="5088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C04D2D1F-7F36-468B-8956-547F1200CD71}"/>
              </a:ext>
            </a:extLst>
          </p:cNvPr>
          <p:cNvSpPr txBox="1"/>
          <p:nvPr/>
        </p:nvSpPr>
        <p:spPr>
          <a:xfrm>
            <a:off x="2666696" y="3059722"/>
            <a:ext cx="142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en-GB" sz="2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4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4B0F9E09-290B-4B63-A8E9-BFAFCEDC463D}"/>
                  </a:ext>
                </a:extLst>
              </p:cNvPr>
              <p:cNvSpPr txBox="1"/>
              <p:nvPr/>
            </p:nvSpPr>
            <p:spPr>
              <a:xfrm>
                <a:off x="224527" y="3126139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4B0F9E09-290B-4B63-A8E9-BFAFCEDC4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27" y="3126139"/>
                <a:ext cx="1155324" cy="5088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E56E1F4-074C-4105-99C5-BB3E78C5FB56}"/>
                  </a:ext>
                </a:extLst>
              </p:cNvPr>
              <p:cNvSpPr txBox="1"/>
              <p:nvPr/>
            </p:nvSpPr>
            <p:spPr>
              <a:xfrm>
                <a:off x="304499" y="3799306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E56E1F4-074C-4105-99C5-BB3E78C5F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99" y="3799306"/>
                <a:ext cx="1707777" cy="508857"/>
              </a:xfrm>
              <a:prstGeom prst="rect">
                <a:avLst/>
              </a:prstGeom>
              <a:blipFill>
                <a:blip r:embed="rId9"/>
                <a:stretch>
                  <a:fillRect t="-1190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EB76A3E-2C3A-4889-833E-E1B9734A5F99}"/>
                  </a:ext>
                </a:extLst>
              </p:cNvPr>
              <p:cNvSpPr txBox="1"/>
              <p:nvPr/>
            </p:nvSpPr>
            <p:spPr>
              <a:xfrm>
                <a:off x="341267" y="4443135"/>
                <a:ext cx="1021021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GB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EB76A3E-2C3A-4889-833E-E1B9734A5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67" y="4443135"/>
                <a:ext cx="1021021" cy="508857"/>
              </a:xfrm>
              <a:prstGeom prst="rect">
                <a:avLst/>
              </a:prstGeom>
              <a:blipFill>
                <a:blip r:embed="rId10"/>
                <a:stretch>
                  <a:fillRect r="-4790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135676A-6E46-4681-A087-7A22270BD16E}"/>
                  </a:ext>
                </a:extLst>
              </p:cNvPr>
              <p:cNvSpPr txBox="1"/>
              <p:nvPr/>
            </p:nvSpPr>
            <p:spPr>
              <a:xfrm>
                <a:off x="1046556" y="4414598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135676A-6E46-4681-A087-7A22270BD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556" y="4414598"/>
                <a:ext cx="1707777" cy="5088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77AA168-451F-4E7B-9320-1D3BFE62F9CD}"/>
                  </a:ext>
                </a:extLst>
              </p:cNvPr>
              <p:cNvSpPr txBox="1"/>
              <p:nvPr/>
            </p:nvSpPr>
            <p:spPr>
              <a:xfrm>
                <a:off x="304499" y="5086964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77AA168-451F-4E7B-9320-1D3BFE62F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99" y="5086964"/>
                <a:ext cx="1707777" cy="508857"/>
              </a:xfrm>
              <a:prstGeom prst="rect">
                <a:avLst/>
              </a:prstGeom>
              <a:blipFill>
                <a:blip r:embed="rId12"/>
                <a:stretch>
                  <a:fillRect t="-1190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1F1FD45-D7B6-45F5-AAE6-10FE55972060}"/>
                  </a:ext>
                </a:extLst>
              </p:cNvPr>
              <p:cNvSpPr txBox="1"/>
              <p:nvPr/>
            </p:nvSpPr>
            <p:spPr>
              <a:xfrm>
                <a:off x="356741" y="5883491"/>
                <a:ext cx="1822952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3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1F1FD45-D7B6-45F5-AAE6-10FE55972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41" y="5883491"/>
                <a:ext cx="1822952" cy="508857"/>
              </a:xfrm>
              <a:prstGeom prst="rect">
                <a:avLst/>
              </a:prstGeom>
              <a:blipFill>
                <a:blip r:embed="rId13"/>
                <a:stretch>
                  <a:fillRect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>
            <a:extLst>
              <a:ext uri="{FF2B5EF4-FFF2-40B4-BE49-F238E27FC236}">
                <a16:creationId xmlns:a16="http://schemas.microsoft.com/office/drawing/2014/main" id="{0AEA318B-B37A-4940-814D-8743882B4EA2}"/>
              </a:ext>
            </a:extLst>
          </p:cNvPr>
          <p:cNvSpPr txBox="1"/>
          <p:nvPr/>
        </p:nvSpPr>
        <p:spPr>
          <a:xfrm>
            <a:off x="1992259" y="5888134"/>
            <a:ext cx="89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3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8DD1E1-33DD-42D8-854B-9177541C7AB7}"/>
              </a:ext>
            </a:extLst>
          </p:cNvPr>
          <p:cNvSpPr txBox="1"/>
          <p:nvPr/>
        </p:nvSpPr>
        <p:spPr>
          <a:xfrm>
            <a:off x="2574259" y="4446089"/>
            <a:ext cx="89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4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92E4430-8CF2-4C57-A990-739C66E92817}"/>
              </a:ext>
            </a:extLst>
          </p:cNvPr>
          <p:cNvSpPr txBox="1"/>
          <p:nvPr/>
        </p:nvSpPr>
        <p:spPr>
          <a:xfrm>
            <a:off x="7714869" y="5729502"/>
            <a:ext cx="142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en-GB" sz="2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4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E6FA206F-D5FD-45AA-92A7-FB62D9C3933B}"/>
                  </a:ext>
                </a:extLst>
              </p:cNvPr>
              <p:cNvSpPr txBox="1"/>
              <p:nvPr/>
            </p:nvSpPr>
            <p:spPr>
              <a:xfrm>
                <a:off x="6728455" y="5682310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E6FA206F-D5FD-45AA-92A7-FB62D9C39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8455" y="5682310"/>
                <a:ext cx="1155324" cy="5088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55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0.03386 -0.0463 C 0.04097 -0.05648 0.05156 -0.06204 0.0625 -0.06204 C 0.07518 -0.06204 0.08525 -0.05648 0.09236 -0.0463 L 0.12639 -3.7037E-7 " pathEditMode="relative" rAng="0" ptsTypes="AAAAA">
                                      <p:cBhvr>
                                        <p:cTn id="8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-310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069 L 0.03316 -0.04722 C 0.03993 -0.05741 0.05069 -0.0625 0.06163 -0.0625 C 0.0743 -0.0625 0.08454 -0.05741 0.09132 -0.04722 L 0.12638 -0.00069 " pathEditMode="relative" rAng="0" ptsTypes="AAAAA">
                                      <p:cBhvr>
                                        <p:cTn id="8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-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0.06944 -0.03958 C 0.08385 -0.04861 0.1059 -0.05301 0.12847 -0.05301 C 0.15434 -0.05301 0.17534 -0.04861 0.18975 -0.03958 L 0.25989 1.48148E-6 " pathEditMode="relative" rAng="0" ptsTypes="AAAAA"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2662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2 0.00209 L 0.0625 -0.03796 C 0.07744 -0.04699 0.1 -0.05185 0.12327 -0.05185 C 0.15 -0.05185 0.17136 -0.04699 0.18629 -0.03796 L 0.25799 0.00209 " pathEditMode="relative" rAng="0" ptsTypes="AAAAA">
                                      <p:cBhvr>
                                        <p:cTn id="8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5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69 -0.0007 L 0.14375 -0.04537 C 0.1625 -0.05556 0.19045 -0.06042 0.21945 -0.06042 C 0.25295 -0.06042 0.27952 -0.05556 0.29827 -0.04537 L 0.38785 -0.0007 " pathEditMode="relative" rAng="0" ptsTypes="AAAAA">
                                      <p:cBhvr>
                                        <p:cTn id="9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49" y="-298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1322E-17 2.59259E-6 L 0.10174 -0.03959 C 0.12326 -0.04838 0.15538 -0.05301 0.18889 -0.05301 C 0.22691 -0.05301 0.25747 -0.04838 0.27882 -0.03959 L 0.38125 2.59259E-6 " pathEditMode="relative" rAng="0" ptsTypes="AAAAA">
                                      <p:cBhvr>
                                        <p:cTn id="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119" grpId="0"/>
      <p:bldP spid="1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47BC02-42A8-4CC4-BD4D-A59FCEBA3F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77201" y="734189"/>
            <a:ext cx="4527031" cy="31285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02DDB6-16A3-41E5-9255-72B4A41C39F9}"/>
                  </a:ext>
                </a:extLst>
              </p:cNvPr>
              <p:cNvSpPr txBox="1"/>
              <p:nvPr/>
            </p:nvSpPr>
            <p:spPr>
              <a:xfrm>
                <a:off x="308932" y="1112877"/>
                <a:ext cx="6239435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In triangle OAB,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02DDB6-16A3-41E5-9255-72B4A41C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32" y="1112877"/>
                <a:ext cx="6239435" cy="508857"/>
              </a:xfrm>
              <a:prstGeom prst="rect">
                <a:avLst/>
              </a:prstGeom>
              <a:blipFill>
                <a:blip r:embed="rId4"/>
                <a:stretch>
                  <a:fillRect l="-1564" t="-120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E7D9F37-5248-48B7-881F-9474BD23F66E}"/>
                  </a:ext>
                </a:extLst>
              </p:cNvPr>
              <p:cNvSpPr txBox="1"/>
              <p:nvPr/>
            </p:nvSpPr>
            <p:spPr>
              <a:xfrm>
                <a:off x="308932" y="1721620"/>
                <a:ext cx="6239435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/>
                  <a:t> and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/>
                  <a:t>,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E7D9F37-5248-48B7-881F-9474BD23F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32" y="1721620"/>
                <a:ext cx="6239435" cy="508857"/>
              </a:xfrm>
              <a:prstGeom prst="rect">
                <a:avLst/>
              </a:prstGeom>
              <a:blipFill>
                <a:blip r:embed="rId5"/>
                <a:stretch>
                  <a:fillRect l="-1564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F1AA84C-FC2C-4C24-BB71-3631324DB8BB}"/>
              </a:ext>
            </a:extLst>
          </p:cNvPr>
          <p:cNvSpPr txBox="1"/>
          <p:nvPr/>
        </p:nvSpPr>
        <p:spPr>
          <a:xfrm>
            <a:off x="308932" y="3063323"/>
            <a:ext cx="6239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 is the midpoint of AB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D8B8A62-51A2-4D5E-B511-549E693BB9A6}"/>
                  </a:ext>
                </a:extLst>
              </p:cNvPr>
              <p:cNvSpPr txBox="1"/>
              <p:nvPr/>
            </p:nvSpPr>
            <p:spPr>
              <a:xfrm>
                <a:off x="271665" y="3543644"/>
                <a:ext cx="6239435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/>
                  <a:t> and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/>
                  <a:t>,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D8B8A62-51A2-4D5E-B511-549E693BB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65" y="3543644"/>
                <a:ext cx="6239435" cy="508857"/>
              </a:xfrm>
              <a:prstGeom prst="rect">
                <a:avLst/>
              </a:prstGeom>
              <a:blipFill>
                <a:blip r:embed="rId6"/>
                <a:stretch>
                  <a:fillRect l="-1564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B96244-9671-4342-B2E6-9A4DAB052D73}"/>
                  </a:ext>
                </a:extLst>
              </p:cNvPr>
              <p:cNvSpPr txBox="1"/>
              <p:nvPr/>
            </p:nvSpPr>
            <p:spPr>
              <a:xfrm>
                <a:off x="271664" y="4700287"/>
                <a:ext cx="6239435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/>
                  <a:t> and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/>
                  <a:t>,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B96244-9671-4342-B2E6-9A4DAB052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64" y="4700287"/>
                <a:ext cx="6239435" cy="508857"/>
              </a:xfrm>
              <a:prstGeom prst="rect">
                <a:avLst/>
              </a:prstGeom>
              <a:blipFill>
                <a:blip r:embed="rId7"/>
                <a:stretch>
                  <a:fillRect l="-1564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20EB852-E142-411C-BFD4-D96FE6F42DCD}"/>
              </a:ext>
            </a:extLst>
          </p:cNvPr>
          <p:cNvSpPr txBox="1"/>
          <p:nvPr/>
        </p:nvSpPr>
        <p:spPr>
          <a:xfrm>
            <a:off x="284482" y="195222"/>
            <a:ext cx="623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Vectors in geometry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18EF2F4-FBC7-4054-BE69-ED30C676F5F7}"/>
                  </a:ext>
                </a:extLst>
              </p:cNvPr>
              <p:cNvSpPr txBox="1"/>
              <p:nvPr/>
            </p:nvSpPr>
            <p:spPr>
              <a:xfrm>
                <a:off x="1136603" y="2230477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𝐴𝑂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18EF2F4-FBC7-4054-BE69-ED30C676F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603" y="2230477"/>
                <a:ext cx="1707777" cy="5088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1F030C-7870-4574-81FD-6BF1326538D0}"/>
                  </a:ext>
                </a:extLst>
              </p:cNvPr>
              <p:cNvSpPr txBox="1"/>
              <p:nvPr/>
            </p:nvSpPr>
            <p:spPr>
              <a:xfrm>
                <a:off x="308932" y="2259014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1F030C-7870-4574-81FD-6BF132653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32" y="2259014"/>
                <a:ext cx="1155324" cy="5088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4F5AE1-2EAB-4CA0-8C5B-4F553C28B286}"/>
                  </a:ext>
                </a:extLst>
              </p:cNvPr>
              <p:cNvSpPr txBox="1"/>
              <p:nvPr/>
            </p:nvSpPr>
            <p:spPr>
              <a:xfrm>
                <a:off x="407559" y="2656228"/>
                <a:ext cx="1009502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=</a:t>
                </a:r>
                <a:endParaRPr lang="en-GB" sz="2400" b="1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4F5AE1-2EAB-4CA0-8C5B-4F553C28B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9" y="2656228"/>
                <a:ext cx="1009502" cy="508857"/>
              </a:xfrm>
              <a:prstGeom prst="rect">
                <a:avLst/>
              </a:prstGeom>
              <a:blipFill>
                <a:blip r:embed="rId10"/>
                <a:stretch>
                  <a:fillRect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A47B70D-3A21-45A7-9EC1-40143C4C4B6F}"/>
              </a:ext>
            </a:extLst>
          </p:cNvPr>
          <p:cNvSpPr txBox="1"/>
          <p:nvPr/>
        </p:nvSpPr>
        <p:spPr>
          <a:xfrm>
            <a:off x="2120575" y="2646972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E07318-5E6E-432B-BDCE-C4CAEB106048}"/>
              </a:ext>
            </a:extLst>
          </p:cNvPr>
          <p:cNvSpPr txBox="1"/>
          <p:nvPr/>
        </p:nvSpPr>
        <p:spPr>
          <a:xfrm>
            <a:off x="1225358" y="2617599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˗ 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7524FD-09BA-4040-AF41-E85A4794F7CE}"/>
              </a:ext>
            </a:extLst>
          </p:cNvPr>
          <p:cNvSpPr txBox="1"/>
          <p:nvPr/>
        </p:nvSpPr>
        <p:spPr>
          <a:xfrm>
            <a:off x="1753713" y="2656228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+</a:t>
            </a:r>
            <a:endParaRPr lang="en-GB" sz="24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1270D5-2D71-47AC-8A59-AC8C3B7BD0B5}"/>
              </a:ext>
            </a:extLst>
          </p:cNvPr>
          <p:cNvSpPr txBox="1"/>
          <p:nvPr/>
        </p:nvSpPr>
        <p:spPr>
          <a:xfrm>
            <a:off x="2617833" y="2651119"/>
            <a:ext cx="1265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b ˗ a</a:t>
            </a:r>
            <a:endParaRPr lang="en-GB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4C9789-DDF3-432C-9369-51CE3F656B5B}"/>
                  </a:ext>
                </a:extLst>
              </p:cNvPr>
              <p:cNvSpPr txBox="1"/>
              <p:nvPr/>
            </p:nvSpPr>
            <p:spPr>
              <a:xfrm>
                <a:off x="379550" y="4134080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4C9789-DDF3-432C-9369-51CE3F656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50" y="4134080"/>
                <a:ext cx="1155324" cy="5088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A871F36-4977-47CA-9C02-7DB95E660C19}"/>
                  </a:ext>
                </a:extLst>
              </p:cNvPr>
              <p:cNvSpPr txBox="1"/>
              <p:nvPr/>
            </p:nvSpPr>
            <p:spPr>
              <a:xfrm>
                <a:off x="1168432" y="3997954"/>
                <a:ext cx="1155324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A871F36-4977-47CA-9C02-7DB95E660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432" y="3997954"/>
                <a:ext cx="1155324" cy="7838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0B2B0BE-06F0-4437-979D-7D9FFEC87DD5}"/>
                  </a:ext>
                </a:extLst>
              </p:cNvPr>
              <p:cNvSpPr txBox="1"/>
              <p:nvPr/>
            </p:nvSpPr>
            <p:spPr>
              <a:xfrm>
                <a:off x="2340685" y="4125242"/>
                <a:ext cx="1821882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b ˗ a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)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0B2B0BE-06F0-4437-979D-7D9FFEC87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685" y="4125242"/>
                <a:ext cx="1821882" cy="613886"/>
              </a:xfrm>
              <a:prstGeom prst="rect">
                <a:avLst/>
              </a:prstGeom>
              <a:blipFill>
                <a:blip r:embed="rId13"/>
                <a:stretch>
                  <a:fillRect l="-535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9A8AB9D-7B0B-4F2A-92F1-DC4B269EB34D}"/>
                  </a:ext>
                </a:extLst>
              </p:cNvPr>
              <p:cNvSpPr txBox="1"/>
              <p:nvPr/>
            </p:nvSpPr>
            <p:spPr>
              <a:xfrm>
                <a:off x="1200491" y="5209144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9A8AB9D-7B0B-4F2A-92F1-DC4B269EB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491" y="5209144"/>
                <a:ext cx="1707777" cy="5088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9B1E80-4187-454A-9473-CD99AA2ED5F2}"/>
                  </a:ext>
                </a:extLst>
              </p:cNvPr>
              <p:cNvSpPr txBox="1"/>
              <p:nvPr/>
            </p:nvSpPr>
            <p:spPr>
              <a:xfrm>
                <a:off x="372820" y="5237681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𝑂𝑃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9B1E80-4187-454A-9473-CD99AA2ED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20" y="5237681"/>
                <a:ext cx="1155324" cy="5088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5450D35-BAEC-4485-B29C-E5A4B87F6C12}"/>
                  </a:ext>
                </a:extLst>
              </p:cNvPr>
              <p:cNvSpPr txBox="1"/>
              <p:nvPr/>
            </p:nvSpPr>
            <p:spPr>
              <a:xfrm>
                <a:off x="453880" y="5717789"/>
                <a:ext cx="1009502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=</a:t>
                </a:r>
                <a:endParaRPr lang="en-GB" sz="2400" b="1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5450D35-BAEC-4485-B29C-E5A4B87F6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80" y="5717789"/>
                <a:ext cx="1009502" cy="508857"/>
              </a:xfrm>
              <a:prstGeom prst="rect">
                <a:avLst/>
              </a:prstGeom>
              <a:blipFill>
                <a:blip r:embed="rId16"/>
                <a:stretch>
                  <a:fillRect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C50C3B49-72C4-430B-AD36-71DA6BA58E6D}"/>
              </a:ext>
            </a:extLst>
          </p:cNvPr>
          <p:cNvSpPr txBox="1"/>
          <p:nvPr/>
        </p:nvSpPr>
        <p:spPr>
          <a:xfrm>
            <a:off x="1419701" y="5677993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2408EB-0A9C-4204-A2B3-9A6457569BB9}"/>
              </a:ext>
            </a:extLst>
          </p:cNvPr>
          <p:cNvSpPr txBox="1"/>
          <p:nvPr/>
        </p:nvSpPr>
        <p:spPr>
          <a:xfrm>
            <a:off x="1800034" y="5717789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+</a:t>
            </a:r>
            <a:endParaRPr lang="en-GB" sz="24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AB783D2-8CB7-444F-81BE-8127215CD2CA}"/>
                  </a:ext>
                </a:extLst>
              </p:cNvPr>
              <p:cNvSpPr txBox="1"/>
              <p:nvPr/>
            </p:nvSpPr>
            <p:spPr>
              <a:xfrm>
                <a:off x="2002342" y="5616957"/>
                <a:ext cx="1821882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b ˗ a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)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AB783D2-8CB7-444F-81BE-8127215CD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2342" y="5616957"/>
                <a:ext cx="1821882" cy="613886"/>
              </a:xfrm>
              <a:prstGeom prst="rect">
                <a:avLst/>
              </a:prstGeom>
              <a:blipFill>
                <a:blip r:embed="rId17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EC44D15-B2B7-4744-A7BF-804AF12A82BC}"/>
                  </a:ext>
                </a:extLst>
              </p:cNvPr>
              <p:cNvSpPr txBox="1"/>
              <p:nvPr/>
            </p:nvSpPr>
            <p:spPr>
              <a:xfrm>
                <a:off x="3387481" y="5665274"/>
                <a:ext cx="1821882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a + b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)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EC44D15-B2B7-4744-A7BF-804AF12A8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481" y="5665274"/>
                <a:ext cx="1821882" cy="613886"/>
              </a:xfrm>
              <a:prstGeom prst="rect">
                <a:avLst/>
              </a:prstGeom>
              <a:blipFill>
                <a:blip r:embed="rId18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035200-663D-4DE1-80C3-350547EC7547}"/>
              </a:ext>
            </a:extLst>
          </p:cNvPr>
          <p:cNvCxnSpPr>
            <a:cxnSpLocks/>
          </p:cNvCxnSpPr>
          <p:nvPr/>
        </p:nvCxnSpPr>
        <p:spPr>
          <a:xfrm flipV="1">
            <a:off x="5170304" y="2077864"/>
            <a:ext cx="2527033" cy="93165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58CA416-60CD-4DAD-951D-7C65FC4C668C}"/>
              </a:ext>
            </a:extLst>
          </p:cNvPr>
          <p:cNvCxnSpPr>
            <a:cxnSpLocks/>
          </p:cNvCxnSpPr>
          <p:nvPr/>
        </p:nvCxnSpPr>
        <p:spPr>
          <a:xfrm flipV="1">
            <a:off x="6555257" y="2454813"/>
            <a:ext cx="112829" cy="51194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83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ADC69E-6372-452F-98DB-FDDAE25E68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64236" y="4082003"/>
            <a:ext cx="3731502" cy="26682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1DF647-ABAD-4A3C-A839-31C8B8A0D842}"/>
                  </a:ext>
                </a:extLst>
              </p:cNvPr>
              <p:cNvSpPr txBox="1"/>
              <p:nvPr/>
            </p:nvSpPr>
            <p:spPr>
              <a:xfrm>
                <a:off x="232921" y="901861"/>
                <a:ext cx="7218205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OACB is a parallelogram with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1DF647-ABAD-4A3C-A839-31C8B8A0D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21" y="901861"/>
                <a:ext cx="7218205" cy="508857"/>
              </a:xfrm>
              <a:prstGeom prst="rect">
                <a:avLst/>
              </a:prstGeom>
              <a:blipFill>
                <a:blip r:embed="rId4"/>
                <a:stretch>
                  <a:fillRect l="-1267" t="-120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EDB04DD-9468-4B78-A6B0-13F7B2C61584}"/>
              </a:ext>
            </a:extLst>
          </p:cNvPr>
          <p:cNvSpPr txBox="1"/>
          <p:nvPr/>
        </p:nvSpPr>
        <p:spPr>
          <a:xfrm>
            <a:off x="232916" y="2589947"/>
            <a:ext cx="384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Find in terms of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and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184BF5-94E7-4677-A45D-450B9306F997}"/>
                  </a:ext>
                </a:extLst>
              </p:cNvPr>
              <p:cNvSpPr txBox="1"/>
              <p:nvPr/>
            </p:nvSpPr>
            <p:spPr>
              <a:xfrm>
                <a:off x="232918" y="1439016"/>
                <a:ext cx="6239435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E is the point on AC such that AE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AC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184BF5-94E7-4677-A45D-450B9306F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8" y="1439016"/>
                <a:ext cx="6239435" cy="613886"/>
              </a:xfrm>
              <a:prstGeom prst="rect">
                <a:avLst/>
              </a:prstGeom>
              <a:blipFill>
                <a:blip r:embed="rId5"/>
                <a:stretch>
                  <a:fillRect l="-1465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6C8ABB5-1F56-4E4E-98F2-300EB94D06FE}"/>
                  </a:ext>
                </a:extLst>
              </p:cNvPr>
              <p:cNvSpPr txBox="1"/>
              <p:nvPr/>
            </p:nvSpPr>
            <p:spPr>
              <a:xfrm>
                <a:off x="232917" y="2010412"/>
                <a:ext cx="6239435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F is the point on BC such that BF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BC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6C8ABB5-1F56-4E4E-98F2-300EB94D0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7" y="2010412"/>
                <a:ext cx="6239435" cy="613886"/>
              </a:xfrm>
              <a:prstGeom prst="rect">
                <a:avLst/>
              </a:prstGeom>
              <a:blipFill>
                <a:blip r:embed="rId6"/>
                <a:stretch>
                  <a:fillRect l="-1465" b="-1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AD5FB9-3FA5-4685-9F5F-695C15D7FE95}"/>
                  </a:ext>
                </a:extLst>
              </p:cNvPr>
              <p:cNvSpPr/>
              <p:nvPr/>
            </p:nvSpPr>
            <p:spPr>
              <a:xfrm>
                <a:off x="280858" y="3232131"/>
                <a:ext cx="947952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a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) </m:t>
                    </m:r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DAD5FB9-3FA5-4685-9F5F-695C15D7FE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58" y="3232131"/>
                <a:ext cx="947952" cy="508857"/>
              </a:xfrm>
              <a:prstGeom prst="rect">
                <a:avLst/>
              </a:prstGeom>
              <a:blipFill>
                <a:blip r:embed="rId7"/>
                <a:stretch>
                  <a:fillRect l="-9615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4CCFFA9-A459-4345-9816-B0690DEEA4B3}"/>
                  </a:ext>
                </a:extLst>
              </p:cNvPr>
              <p:cNvSpPr/>
              <p:nvPr/>
            </p:nvSpPr>
            <p:spPr>
              <a:xfrm>
                <a:off x="250855" y="3947220"/>
                <a:ext cx="951735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b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) </m:t>
                    </m:r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4CCFFA9-A459-4345-9816-B0690DEEA4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55" y="3947220"/>
                <a:ext cx="951735" cy="508857"/>
              </a:xfrm>
              <a:prstGeom prst="rect">
                <a:avLst/>
              </a:prstGeom>
              <a:blipFill>
                <a:blip r:embed="rId8"/>
                <a:stretch>
                  <a:fillRect l="-9615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1A94CB8-6F5D-4575-B0D2-25D7078F05EE}"/>
                  </a:ext>
                </a:extLst>
              </p:cNvPr>
              <p:cNvSpPr/>
              <p:nvPr/>
            </p:nvSpPr>
            <p:spPr>
              <a:xfrm>
                <a:off x="237162" y="4610685"/>
                <a:ext cx="945323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c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) </m:t>
                    </m:r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1A94CB8-6F5D-4575-B0D2-25D7078F05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62" y="4610685"/>
                <a:ext cx="945323" cy="508857"/>
              </a:xfrm>
              <a:prstGeom prst="rect">
                <a:avLst/>
              </a:prstGeom>
              <a:blipFill>
                <a:blip r:embed="rId9"/>
                <a:stretch>
                  <a:fillRect l="-10323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D7FD22-05D5-4F3C-835F-379C370728A7}"/>
                  </a:ext>
                </a:extLst>
              </p:cNvPr>
              <p:cNvSpPr/>
              <p:nvPr/>
            </p:nvSpPr>
            <p:spPr>
              <a:xfrm>
                <a:off x="229948" y="5281344"/>
                <a:ext cx="959750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d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) </m:t>
                    </m:r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𝑂𝐹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D7FD22-05D5-4F3C-835F-379C370728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48" y="5281344"/>
                <a:ext cx="959750" cy="508857"/>
              </a:xfrm>
              <a:prstGeom prst="rect">
                <a:avLst/>
              </a:prstGeom>
              <a:blipFill>
                <a:blip r:embed="rId10"/>
                <a:stretch>
                  <a:fillRect l="-10191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55B8437-8194-426D-B4C1-B8E1377FF67A}"/>
                  </a:ext>
                </a:extLst>
              </p:cNvPr>
              <p:cNvSpPr/>
              <p:nvPr/>
            </p:nvSpPr>
            <p:spPr>
              <a:xfrm>
                <a:off x="256465" y="5918490"/>
                <a:ext cx="940514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e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) </m:t>
                    </m:r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𝐸𝐹</m:t>
                        </m:r>
                      </m:e>
                    </m:acc>
                  </m:oMath>
                </a14:m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55B8437-8194-426D-B4C1-B8E1377FF6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65" y="5918490"/>
                <a:ext cx="940514" cy="506421"/>
              </a:xfrm>
              <a:prstGeom prst="rect">
                <a:avLst/>
              </a:prstGeom>
              <a:blipFill>
                <a:blip r:embed="rId11"/>
                <a:stretch>
                  <a:fillRect l="-9740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5C162AA4-5CBD-41B5-BA2D-CF3CF89D2432}"/>
              </a:ext>
            </a:extLst>
          </p:cNvPr>
          <p:cNvSpPr txBox="1"/>
          <p:nvPr/>
        </p:nvSpPr>
        <p:spPr>
          <a:xfrm>
            <a:off x="284482" y="195222"/>
            <a:ext cx="623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Vectors in geometry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912407-5406-4C71-99A3-879FD8F710BF}"/>
              </a:ext>
            </a:extLst>
          </p:cNvPr>
          <p:cNvCxnSpPr>
            <a:cxnSpLocks/>
          </p:cNvCxnSpPr>
          <p:nvPr/>
        </p:nvCxnSpPr>
        <p:spPr>
          <a:xfrm>
            <a:off x="7059879" y="5286723"/>
            <a:ext cx="107845" cy="10892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5D5055-8453-417E-B89C-49B80325C342}"/>
              </a:ext>
            </a:extLst>
          </p:cNvPr>
          <p:cNvCxnSpPr>
            <a:cxnSpLocks/>
          </p:cNvCxnSpPr>
          <p:nvPr/>
        </p:nvCxnSpPr>
        <p:spPr>
          <a:xfrm>
            <a:off x="6433716" y="4582817"/>
            <a:ext cx="1517781" cy="1715623"/>
          </a:xfrm>
          <a:prstGeom prst="line">
            <a:avLst/>
          </a:prstGeom>
          <a:ln w="666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2E1AF55-6724-4F35-B071-76739150BD90}"/>
                  </a:ext>
                </a:extLst>
              </p:cNvPr>
              <p:cNvSpPr txBox="1"/>
              <p:nvPr/>
            </p:nvSpPr>
            <p:spPr>
              <a:xfrm>
                <a:off x="1182485" y="3241391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𝐴𝑂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2E1AF55-6724-4F35-B071-76739150B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485" y="3241391"/>
                <a:ext cx="1707777" cy="5088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8923FD1E-5378-4D81-A961-4183B7172924}"/>
              </a:ext>
            </a:extLst>
          </p:cNvPr>
          <p:cNvSpPr txBox="1"/>
          <p:nvPr/>
        </p:nvSpPr>
        <p:spPr>
          <a:xfrm>
            <a:off x="3938725" y="3245139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BB3019-10C9-4AEE-985B-F8BF3A26DBE0}"/>
              </a:ext>
            </a:extLst>
          </p:cNvPr>
          <p:cNvSpPr txBox="1"/>
          <p:nvPr/>
        </p:nvSpPr>
        <p:spPr>
          <a:xfrm>
            <a:off x="3224173" y="3231180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˗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A0E415-5B08-4090-9BA5-5452F9ED974D}"/>
              </a:ext>
            </a:extLst>
          </p:cNvPr>
          <p:cNvSpPr txBox="1"/>
          <p:nvPr/>
        </p:nvSpPr>
        <p:spPr>
          <a:xfrm>
            <a:off x="3664543" y="3254378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+</a:t>
            </a:r>
            <a:endParaRPr lang="en-GB" sz="24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3A4B76-436F-43C4-B4B3-122C22E1B9FC}"/>
              </a:ext>
            </a:extLst>
          </p:cNvPr>
          <p:cNvSpPr txBox="1"/>
          <p:nvPr/>
        </p:nvSpPr>
        <p:spPr>
          <a:xfrm>
            <a:off x="4339366" y="3237839"/>
            <a:ext cx="1265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b ˗ a</a:t>
            </a:r>
            <a:endParaRPr lang="en-GB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1560A8-957F-449B-81E8-8A224D88466E}"/>
              </a:ext>
            </a:extLst>
          </p:cNvPr>
          <p:cNvSpPr txBox="1"/>
          <p:nvPr/>
        </p:nvSpPr>
        <p:spPr>
          <a:xfrm>
            <a:off x="2851949" y="3268583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GB" sz="2400" b="1" i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2285132-06A2-4907-A207-C4902E0518AC}"/>
                  </a:ext>
                </a:extLst>
              </p:cNvPr>
              <p:cNvSpPr txBox="1"/>
              <p:nvPr/>
            </p:nvSpPr>
            <p:spPr>
              <a:xfrm>
                <a:off x="1060357" y="3894705"/>
                <a:ext cx="1166421" cy="613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AC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2285132-06A2-4907-A207-C4902E051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357" y="3894705"/>
                <a:ext cx="1166421" cy="613886"/>
              </a:xfrm>
              <a:prstGeom prst="rect">
                <a:avLst/>
              </a:prstGeom>
              <a:blipFill>
                <a:blip r:embed="rId13"/>
                <a:stretch>
                  <a:fillRect l="-8377" r="-4712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5343EEB-1515-4A64-8311-3BCCCFCD4EDF}"/>
                  </a:ext>
                </a:extLst>
              </p:cNvPr>
              <p:cNvSpPr txBox="1"/>
              <p:nvPr/>
            </p:nvSpPr>
            <p:spPr>
              <a:xfrm>
                <a:off x="2226778" y="3914614"/>
                <a:ext cx="2345222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Since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</m:oMath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5343EEB-1515-4A64-8311-3BCCCFCD4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778" y="3914614"/>
                <a:ext cx="2345222" cy="508857"/>
              </a:xfrm>
              <a:prstGeom prst="rect">
                <a:avLst/>
              </a:prstGeom>
              <a:blipFill>
                <a:blip r:embed="rId14"/>
                <a:stretch>
                  <a:fillRect l="-3896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5C81F581-1E92-41E3-B073-DA84A9CA996E}"/>
              </a:ext>
            </a:extLst>
          </p:cNvPr>
          <p:cNvSpPr txBox="1"/>
          <p:nvPr/>
        </p:nvSpPr>
        <p:spPr>
          <a:xfrm>
            <a:off x="4226063" y="3947220"/>
            <a:ext cx="713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endParaRPr lang="en-GB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E150E14-1EAD-4B77-B602-77C4BBACD701}"/>
                  </a:ext>
                </a:extLst>
              </p:cNvPr>
              <p:cNvSpPr txBox="1"/>
              <p:nvPr/>
            </p:nvSpPr>
            <p:spPr>
              <a:xfrm>
                <a:off x="4845838" y="3868446"/>
                <a:ext cx="1608761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e>
                    </m:acc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b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E150E14-1EAD-4B77-B602-77C4BBACD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838" y="3868446"/>
                <a:ext cx="1608761" cy="613886"/>
              </a:xfrm>
              <a:prstGeom prst="rect">
                <a:avLst/>
              </a:prstGeom>
              <a:blipFill>
                <a:blip r:embed="rId15"/>
                <a:stretch>
                  <a:fillRect l="-606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280D6D3-2DED-493A-8132-62CC5ABB8928}"/>
                  </a:ext>
                </a:extLst>
              </p:cNvPr>
              <p:cNvSpPr txBox="1"/>
              <p:nvPr/>
            </p:nvSpPr>
            <p:spPr>
              <a:xfrm>
                <a:off x="1060357" y="4587364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𝐴𝐸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280D6D3-2DED-493A-8132-62CC5ABB8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357" y="4587364"/>
                <a:ext cx="1707777" cy="5088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7535968C-F579-4323-8CCF-7FB8573DA585}"/>
              </a:ext>
            </a:extLst>
          </p:cNvPr>
          <p:cNvSpPr txBox="1"/>
          <p:nvPr/>
        </p:nvSpPr>
        <p:spPr>
          <a:xfrm>
            <a:off x="3099139" y="4601178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2090C7-1507-4D2B-8F89-ECF5EF8841BD}"/>
              </a:ext>
            </a:extLst>
          </p:cNvPr>
          <p:cNvSpPr txBox="1"/>
          <p:nvPr/>
        </p:nvSpPr>
        <p:spPr>
          <a:xfrm>
            <a:off x="2726915" y="4638581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GB" sz="2400" b="1" i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7E46683-5B13-4174-95C7-DDD7B05AA076}"/>
                  </a:ext>
                </a:extLst>
              </p:cNvPr>
              <p:cNvSpPr txBox="1"/>
              <p:nvPr/>
            </p:nvSpPr>
            <p:spPr>
              <a:xfrm>
                <a:off x="3389187" y="4544176"/>
                <a:ext cx="878919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b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7E46683-5B13-4174-95C7-DDD7B05AA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187" y="4544176"/>
                <a:ext cx="878919" cy="613886"/>
              </a:xfrm>
              <a:prstGeom prst="rect">
                <a:avLst/>
              </a:prstGeom>
              <a:blipFill>
                <a:blip r:embed="rId17"/>
                <a:stretch>
                  <a:fillRect l="-1111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08F9D02-55C5-42AC-8CC3-07060141AF4A}"/>
                  </a:ext>
                </a:extLst>
              </p:cNvPr>
              <p:cNvSpPr txBox="1"/>
              <p:nvPr/>
            </p:nvSpPr>
            <p:spPr>
              <a:xfrm>
                <a:off x="1069558" y="5245740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𝐵𝐹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08F9D02-55C5-42AC-8CC3-07060141A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558" y="5245740"/>
                <a:ext cx="1707777" cy="5088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88CF5A8-C80A-4D39-8A87-780594AAC3E1}"/>
              </a:ext>
            </a:extLst>
          </p:cNvPr>
          <p:cNvSpPr txBox="1"/>
          <p:nvPr/>
        </p:nvSpPr>
        <p:spPr>
          <a:xfrm>
            <a:off x="3069341" y="5252467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A10D80C-B0D7-443E-B582-A5343F3FF803}"/>
              </a:ext>
            </a:extLst>
          </p:cNvPr>
          <p:cNvSpPr txBox="1"/>
          <p:nvPr/>
        </p:nvSpPr>
        <p:spPr>
          <a:xfrm>
            <a:off x="2697117" y="5289870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GB" sz="2400" b="1" i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C1D3C51-BC85-45BB-990A-3744959490F6}"/>
                  </a:ext>
                </a:extLst>
              </p:cNvPr>
              <p:cNvSpPr txBox="1"/>
              <p:nvPr/>
            </p:nvSpPr>
            <p:spPr>
              <a:xfrm>
                <a:off x="3359389" y="5195465"/>
                <a:ext cx="878919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a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C1D3C51-BC85-45BB-990A-374495949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389" y="5195465"/>
                <a:ext cx="878919" cy="613886"/>
              </a:xfrm>
              <a:prstGeom prst="rect">
                <a:avLst/>
              </a:prstGeom>
              <a:blipFill>
                <a:blip r:embed="rId19"/>
                <a:stretch>
                  <a:fillRect l="-1041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EBFCBB7-FD2E-4170-9FDD-DBF0FC36CC1B}"/>
                  </a:ext>
                </a:extLst>
              </p:cNvPr>
              <p:cNvSpPr txBox="1"/>
              <p:nvPr/>
            </p:nvSpPr>
            <p:spPr>
              <a:xfrm>
                <a:off x="1069558" y="5894824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𝐸𝐶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EBFCBB7-FD2E-4170-9FDD-DBF0FC36C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558" y="5894824"/>
                <a:ext cx="1707777" cy="50885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B33E6A8-C038-480C-9D30-612E295C2C22}"/>
                  </a:ext>
                </a:extLst>
              </p:cNvPr>
              <p:cNvSpPr txBox="1"/>
              <p:nvPr/>
            </p:nvSpPr>
            <p:spPr>
              <a:xfrm>
                <a:off x="3069341" y="5901551"/>
                <a:ext cx="574676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B33E6A8-C038-480C-9D30-612E295C2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341" y="5901551"/>
                <a:ext cx="574676" cy="614655"/>
              </a:xfrm>
              <a:prstGeom prst="rect">
                <a:avLst/>
              </a:prstGeom>
              <a:blipFill>
                <a:blip r:embed="rId21"/>
                <a:stretch>
                  <a:fillRect r="-851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FEC8811C-BB88-402A-A9BA-7973DCAE56AE}"/>
              </a:ext>
            </a:extLst>
          </p:cNvPr>
          <p:cNvSpPr txBox="1"/>
          <p:nvPr/>
        </p:nvSpPr>
        <p:spPr>
          <a:xfrm>
            <a:off x="2697117" y="5938954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GB" sz="2400" b="1" i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95C4C2D-214E-4C95-AD94-3299928B47A5}"/>
                  </a:ext>
                </a:extLst>
              </p:cNvPr>
              <p:cNvSpPr txBox="1"/>
              <p:nvPr/>
            </p:nvSpPr>
            <p:spPr>
              <a:xfrm>
                <a:off x="3529558" y="5846754"/>
                <a:ext cx="878919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˗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a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95C4C2D-214E-4C95-AD94-3299928B4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558" y="5846754"/>
                <a:ext cx="878919" cy="614655"/>
              </a:xfrm>
              <a:prstGeom prst="rect">
                <a:avLst/>
              </a:prstGeom>
              <a:blipFill>
                <a:blip r:embed="rId22"/>
                <a:stretch>
                  <a:fillRect l="-1111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28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FB3A38-7ACB-4C35-BB58-254E57F65A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58386" y="724730"/>
            <a:ext cx="5569948" cy="2565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0425CE-711C-4C19-ACD4-ABCE45C24570}"/>
              </a:ext>
            </a:extLst>
          </p:cNvPr>
          <p:cNvSpPr txBox="1"/>
          <p:nvPr/>
        </p:nvSpPr>
        <p:spPr>
          <a:xfrm>
            <a:off x="366817" y="1111519"/>
            <a:ext cx="1542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AB = 2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0F69F-6368-470E-901A-BF0AB077AE07}"/>
              </a:ext>
            </a:extLst>
          </p:cNvPr>
          <p:cNvSpPr txBox="1"/>
          <p:nvPr/>
        </p:nvSpPr>
        <p:spPr>
          <a:xfrm>
            <a:off x="366817" y="1777584"/>
            <a:ext cx="1542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BC = 4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D18669-0E1D-4CB9-B9B5-B52E27B958A8}"/>
              </a:ext>
            </a:extLst>
          </p:cNvPr>
          <p:cNvSpPr txBox="1"/>
          <p:nvPr/>
        </p:nvSpPr>
        <p:spPr>
          <a:xfrm>
            <a:off x="284482" y="2373364"/>
            <a:ext cx="3805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ACD  is a straight line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511E71-DD7B-458B-BF58-C91A4EEF9F28}"/>
                  </a:ext>
                </a:extLst>
              </p:cNvPr>
              <p:cNvSpPr txBox="1"/>
              <p:nvPr/>
            </p:nvSpPr>
            <p:spPr>
              <a:xfrm>
                <a:off x="284482" y="3149659"/>
                <a:ext cx="6880486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Write down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/>
                  <a:t>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/>
                  <a:t> and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dirty="0"/>
                  <a:t>. 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511E71-DD7B-458B-BF58-C91A4EEF9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2" y="3149659"/>
                <a:ext cx="6880486" cy="508857"/>
              </a:xfrm>
              <a:prstGeom prst="rect">
                <a:avLst/>
              </a:prstGeom>
              <a:blipFill>
                <a:blip r:embed="rId4"/>
                <a:stretch>
                  <a:fillRect l="-1418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03CCFC8-5E25-447A-8F34-6561577EC2BE}"/>
              </a:ext>
            </a:extLst>
          </p:cNvPr>
          <p:cNvSpPr txBox="1"/>
          <p:nvPr/>
        </p:nvSpPr>
        <p:spPr>
          <a:xfrm>
            <a:off x="334168" y="4033700"/>
            <a:ext cx="227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AC : CD = 2 : 1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9F859F1-DFC5-4A1F-B804-C7FF18101623}"/>
                  </a:ext>
                </a:extLst>
              </p:cNvPr>
              <p:cNvSpPr txBox="1"/>
              <p:nvPr/>
            </p:nvSpPr>
            <p:spPr>
              <a:xfrm>
                <a:off x="231934" y="4444003"/>
                <a:ext cx="6028189" cy="878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Work out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en-GB" sz="2400" dirty="0"/>
                  <a:t>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/>
                  <a:t> and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dirty="0"/>
                  <a:t>. </a:t>
                </a:r>
              </a:p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 </a:t>
                </a:r>
                <a:r>
                  <a:rPr lang="en-GB" dirty="0">
                    <a:cs typeface="Times New Roman" panose="02020603050405020304" pitchFamily="18" charset="0"/>
                  </a:rPr>
                  <a:t>your answer as simply as possible</a:t>
                </a:r>
                <a:r>
                  <a:rPr lang="en-GB" b="1" i="1" dirty="0">
                    <a:cs typeface="Times New Roman" panose="02020603050405020304" pitchFamily="18" charset="0"/>
                  </a:rPr>
                  <a:t>.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9F859F1-DFC5-4A1F-B804-C7FF18101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34" y="4444003"/>
                <a:ext cx="6028189" cy="878189"/>
              </a:xfrm>
              <a:prstGeom prst="rect">
                <a:avLst/>
              </a:prstGeom>
              <a:blipFill>
                <a:blip r:embed="rId5"/>
                <a:stretch>
                  <a:fillRect l="-1517" b="-15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C42538C-EDF1-4B90-8825-CAA94AAF9733}"/>
              </a:ext>
            </a:extLst>
          </p:cNvPr>
          <p:cNvSpPr txBox="1"/>
          <p:nvPr/>
        </p:nvSpPr>
        <p:spPr>
          <a:xfrm>
            <a:off x="284482" y="195222"/>
            <a:ext cx="623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Vectors in geometry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05D52B3-B05A-4B9F-86AB-0958ECD018C6}"/>
                  </a:ext>
                </a:extLst>
              </p:cNvPr>
              <p:cNvSpPr txBox="1"/>
              <p:nvPr/>
            </p:nvSpPr>
            <p:spPr>
              <a:xfrm>
                <a:off x="1125143" y="3619837"/>
                <a:ext cx="1707777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05D52B3-B05A-4B9F-86AB-0958ECD01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143" y="3619837"/>
                <a:ext cx="1707777" cy="5088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B7D2E716-A954-4D7B-A9B5-1CEEB4092785}"/>
              </a:ext>
            </a:extLst>
          </p:cNvPr>
          <p:cNvSpPr txBox="1"/>
          <p:nvPr/>
        </p:nvSpPr>
        <p:spPr>
          <a:xfrm>
            <a:off x="3166831" y="3609626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F5FB10-1312-449C-8AD2-2B5721DA911D}"/>
              </a:ext>
            </a:extLst>
          </p:cNvPr>
          <p:cNvSpPr txBox="1"/>
          <p:nvPr/>
        </p:nvSpPr>
        <p:spPr>
          <a:xfrm>
            <a:off x="3607201" y="3632824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+</a:t>
            </a:r>
            <a:endParaRPr lang="en-GB" sz="24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E8B6CF-5CB7-413E-8F7D-AC5D515D9B7B}"/>
              </a:ext>
            </a:extLst>
          </p:cNvPr>
          <p:cNvSpPr txBox="1"/>
          <p:nvPr/>
        </p:nvSpPr>
        <p:spPr>
          <a:xfrm>
            <a:off x="2794607" y="3647029"/>
            <a:ext cx="49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GB" sz="2400" b="1" i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936527E-42C3-4C57-9567-117F187710B9}"/>
                  </a:ext>
                </a:extLst>
              </p:cNvPr>
              <p:cNvSpPr txBox="1"/>
              <p:nvPr/>
            </p:nvSpPr>
            <p:spPr>
              <a:xfrm>
                <a:off x="309556" y="3654997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936527E-42C3-4C57-9567-117F18771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56" y="3654997"/>
                <a:ext cx="1155324" cy="5088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0E8661D0-E182-4E0B-A9FD-C59677C5275B}"/>
              </a:ext>
            </a:extLst>
          </p:cNvPr>
          <p:cNvSpPr txBox="1"/>
          <p:nvPr/>
        </p:nvSpPr>
        <p:spPr>
          <a:xfrm>
            <a:off x="3939485" y="3611167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D4E114-BC1A-4E2F-8AEB-093231C0156E}"/>
              </a:ext>
            </a:extLst>
          </p:cNvPr>
          <p:cNvSpPr txBox="1"/>
          <p:nvPr/>
        </p:nvSpPr>
        <p:spPr>
          <a:xfrm>
            <a:off x="4433931" y="3617540"/>
            <a:ext cx="174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2(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x + 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4AB4986-42DD-431E-B314-EC91B2003457}"/>
                  </a:ext>
                </a:extLst>
              </p:cNvPr>
              <p:cNvSpPr txBox="1"/>
              <p:nvPr/>
            </p:nvSpPr>
            <p:spPr>
              <a:xfrm>
                <a:off x="6948131" y="4513601"/>
                <a:ext cx="1166421" cy="614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4AB4986-42DD-431E-B314-EC91B2003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131" y="4513601"/>
                <a:ext cx="1166421" cy="6146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474C6F-DEA4-4FBC-AC05-700FF0A34A66}"/>
                  </a:ext>
                </a:extLst>
              </p:cNvPr>
              <p:cNvSpPr txBox="1"/>
              <p:nvPr/>
            </p:nvSpPr>
            <p:spPr>
              <a:xfrm>
                <a:off x="5946255" y="4549729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474C6F-DEA4-4FBC-AC05-700FF0A34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255" y="4549729"/>
                <a:ext cx="1155324" cy="5088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F09218-BF89-46AF-95A5-712E7C8163DD}"/>
                  </a:ext>
                </a:extLst>
              </p:cNvPr>
              <p:cNvSpPr txBox="1"/>
              <p:nvPr/>
            </p:nvSpPr>
            <p:spPr>
              <a:xfrm>
                <a:off x="6977563" y="5114858"/>
                <a:ext cx="1166421" cy="61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F09218-BF89-46AF-95A5-712E7C816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563" y="5114858"/>
                <a:ext cx="1166421" cy="6165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015B5B2-15D8-4867-8355-D7849B0A4B38}"/>
                  </a:ext>
                </a:extLst>
              </p:cNvPr>
              <p:cNvSpPr txBox="1"/>
              <p:nvPr/>
            </p:nvSpPr>
            <p:spPr>
              <a:xfrm>
                <a:off x="5918119" y="5163714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015B5B2-15D8-4867-8355-D7849B0A4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119" y="5163714"/>
                <a:ext cx="1155324" cy="5088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3ECA11-5A90-4687-9C31-6DAD417FE3E9}"/>
                  </a:ext>
                </a:extLst>
              </p:cNvPr>
              <p:cNvSpPr txBox="1"/>
              <p:nvPr/>
            </p:nvSpPr>
            <p:spPr>
              <a:xfrm>
                <a:off x="7005699" y="5685870"/>
                <a:ext cx="1986145" cy="614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(2(</a:t>
                </a:r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 + 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b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))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3ECA11-5A90-4687-9C31-6DAD417FE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699" y="5685870"/>
                <a:ext cx="1986145" cy="614655"/>
              </a:xfrm>
              <a:prstGeom prst="rect">
                <a:avLst/>
              </a:prstGeom>
              <a:blipFill>
                <a:blip r:embed="rId12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CF3C3C-E1E3-489B-8349-A13FF18280B2}"/>
                  </a:ext>
                </a:extLst>
              </p:cNvPr>
              <p:cNvSpPr txBox="1"/>
              <p:nvPr/>
            </p:nvSpPr>
            <p:spPr>
              <a:xfrm>
                <a:off x="5946255" y="5734726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CF3C3C-E1E3-489B-8349-A13FF1828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255" y="5734726"/>
                <a:ext cx="1155324" cy="5088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45A6F98-8EC4-4301-9216-7B62EAD9B83E}"/>
              </a:ext>
            </a:extLst>
          </p:cNvPr>
          <p:cNvCxnSpPr/>
          <p:nvPr/>
        </p:nvCxnSpPr>
        <p:spPr>
          <a:xfrm flipH="1">
            <a:off x="7320327" y="5833683"/>
            <a:ext cx="211015" cy="233421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DDF5E79-106A-49AE-A38A-5CA11F3041BC}"/>
              </a:ext>
            </a:extLst>
          </p:cNvPr>
          <p:cNvCxnSpPr/>
          <p:nvPr/>
        </p:nvCxnSpPr>
        <p:spPr>
          <a:xfrm flipH="1">
            <a:off x="7031240" y="6067104"/>
            <a:ext cx="211015" cy="233421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D0BBEEF-6B05-426F-9525-53B1691B730B}"/>
                  </a:ext>
                </a:extLst>
              </p:cNvPr>
              <p:cNvSpPr txBox="1"/>
              <p:nvPr/>
            </p:nvSpPr>
            <p:spPr>
              <a:xfrm>
                <a:off x="5946255" y="6277153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D0BBEEF-6B05-426F-9525-53B1691B73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255" y="6277153"/>
                <a:ext cx="1155324" cy="5088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933E55EE-7813-412A-950E-49136FEE81D3}"/>
              </a:ext>
            </a:extLst>
          </p:cNvPr>
          <p:cNvSpPr txBox="1"/>
          <p:nvPr/>
        </p:nvSpPr>
        <p:spPr>
          <a:xfrm>
            <a:off x="6797470" y="6291928"/>
            <a:ext cx="174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3(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x + 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95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BFFF4B-9108-47BC-A92E-470A511D988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40154" y="887341"/>
            <a:ext cx="5100502" cy="25589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9C1BD4-96BF-468A-8DFF-A717DF6A3B9A}"/>
              </a:ext>
            </a:extLst>
          </p:cNvPr>
          <p:cNvSpPr txBox="1"/>
          <p:nvPr/>
        </p:nvSpPr>
        <p:spPr>
          <a:xfrm>
            <a:off x="561059" y="914504"/>
            <a:ext cx="3279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WXYZ</a:t>
            </a:r>
            <a:r>
              <a:rPr lang="en-GB" sz="2400" dirty="0">
                <a:latin typeface="Comic Sans MS" panose="030F0702030302020204" pitchFamily="66" charset="0"/>
              </a:rPr>
              <a:t>  is a trapezium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846EA6-4C89-4A08-A1EE-35FBDDF44752}"/>
                  </a:ext>
                </a:extLst>
              </p:cNvPr>
              <p:cNvSpPr txBox="1"/>
              <p:nvPr/>
            </p:nvSpPr>
            <p:spPr>
              <a:xfrm>
                <a:off x="561059" y="3280134"/>
                <a:ext cx="4808866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Write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𝑍𝑌</m:t>
                        </m:r>
                      </m:e>
                    </m:acc>
                  </m:oMath>
                </a14:m>
                <a:r>
                  <a:rPr lang="en-GB" sz="2400" dirty="0"/>
                  <a:t>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846EA6-4C89-4A08-A1EE-35FBDDF44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59" y="3280134"/>
                <a:ext cx="4808866" cy="508857"/>
              </a:xfrm>
              <a:prstGeom prst="rect">
                <a:avLst/>
              </a:prstGeom>
              <a:blipFill>
                <a:blip r:embed="rId4"/>
                <a:stretch>
                  <a:fillRect l="-1901"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7AF963-482F-4F46-996F-AEBF07D64DB7}"/>
                  </a:ext>
                </a:extLst>
              </p:cNvPr>
              <p:cNvSpPr txBox="1"/>
              <p:nvPr/>
            </p:nvSpPr>
            <p:spPr>
              <a:xfrm>
                <a:off x="561059" y="1482406"/>
                <a:ext cx="1225538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𝑊𝑋</m:t>
                        </m:r>
                      </m:e>
                    </m:acc>
                  </m:oMath>
                </a14:m>
                <a:r>
                  <a:rPr lang="en-GB" sz="2400" dirty="0"/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7AF963-482F-4F46-996F-AEBF07D64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59" y="1482406"/>
                <a:ext cx="1225538" cy="506421"/>
              </a:xfrm>
              <a:prstGeom prst="rect">
                <a:avLst/>
              </a:prstGeom>
              <a:blipFill>
                <a:blip r:embed="rId5"/>
                <a:stretch>
                  <a:fillRect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7E46B40-675A-4B9A-9AA8-E134B05CF022}"/>
                  </a:ext>
                </a:extLst>
              </p:cNvPr>
              <p:cNvSpPr txBox="1"/>
              <p:nvPr/>
            </p:nvSpPr>
            <p:spPr>
              <a:xfrm>
                <a:off x="561059" y="2068124"/>
                <a:ext cx="1225538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𝑊𝑍</m:t>
                        </m:r>
                      </m:e>
                    </m:acc>
                  </m:oMath>
                </a14:m>
                <a:r>
                  <a:rPr lang="en-GB" sz="2400" dirty="0"/>
                  <a:t> =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7E46B40-675A-4B9A-9AA8-E134B05CF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59" y="2068124"/>
                <a:ext cx="1225538" cy="506421"/>
              </a:xfrm>
              <a:prstGeom prst="rect">
                <a:avLst/>
              </a:prstGeom>
              <a:blipFill>
                <a:blip r:embed="rId6"/>
                <a:stretch>
                  <a:fillRect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529C9AE4-4512-40E2-8F28-CCEFBCA6891A}"/>
              </a:ext>
            </a:extLst>
          </p:cNvPr>
          <p:cNvSpPr txBox="1"/>
          <p:nvPr/>
        </p:nvSpPr>
        <p:spPr>
          <a:xfrm>
            <a:off x="499354" y="2590615"/>
            <a:ext cx="2574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ZY</a:t>
            </a:r>
            <a:r>
              <a:rPr lang="en-GB" sz="2400" dirty="0">
                <a:latin typeface="Comic Sans MS" panose="030F0702030302020204" pitchFamily="66" charset="0"/>
              </a:rPr>
              <a:t> : </a:t>
            </a:r>
            <a:r>
              <a:rPr lang="en-GB" sz="2400" i="1" dirty="0">
                <a:cs typeface="Times New Roman" panose="02020603050405020304" pitchFamily="18" charset="0"/>
              </a:rPr>
              <a:t>WX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Comic Sans MS" panose="030F0702030302020204" pitchFamily="66" charset="0"/>
              </a:rPr>
              <a:t> 3 : 2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6F434-CC22-4DD7-801A-A132C76E23BC}"/>
                  </a:ext>
                </a:extLst>
              </p:cNvPr>
              <p:cNvSpPr txBox="1"/>
              <p:nvPr/>
            </p:nvSpPr>
            <p:spPr>
              <a:xfrm>
                <a:off x="399911" y="4039415"/>
                <a:ext cx="6880486" cy="878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Work out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𝑋𝑌</m:t>
                        </m:r>
                      </m:e>
                    </m:acc>
                  </m:oMath>
                </a14:m>
                <a:r>
                  <a:rPr lang="en-GB" sz="2400" dirty="0"/>
                  <a:t> in terms of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GB" sz="2400" dirty="0"/>
                  <a:t> and 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GB" sz="2400" dirty="0"/>
                  <a:t>. </a:t>
                </a:r>
              </a:p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 </a:t>
                </a:r>
                <a:r>
                  <a:rPr lang="en-GB" dirty="0">
                    <a:cs typeface="Times New Roman" panose="02020603050405020304" pitchFamily="18" charset="0"/>
                  </a:rPr>
                  <a:t>your answer in its simplest form</a:t>
                </a:r>
                <a:r>
                  <a:rPr lang="en-GB" b="1" i="1" dirty="0">
                    <a:cs typeface="Times New Roman" panose="02020603050405020304" pitchFamily="18" charset="0"/>
                  </a:rPr>
                  <a:t>.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6F434-CC22-4DD7-801A-A132C76E2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11" y="4039415"/>
                <a:ext cx="6880486" cy="878189"/>
              </a:xfrm>
              <a:prstGeom prst="rect">
                <a:avLst/>
              </a:prstGeom>
              <a:blipFill>
                <a:blip r:embed="rId7"/>
                <a:stretch>
                  <a:fillRect l="-1418" b="-15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E78D36C-1985-42A6-9B22-E898D05ADB14}"/>
              </a:ext>
            </a:extLst>
          </p:cNvPr>
          <p:cNvSpPr txBox="1"/>
          <p:nvPr/>
        </p:nvSpPr>
        <p:spPr>
          <a:xfrm>
            <a:off x="284482" y="195222"/>
            <a:ext cx="623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Vectors in geometry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FFAFD8F-5FC7-4705-BB9C-3C515B8E7B7B}"/>
                  </a:ext>
                </a:extLst>
              </p:cNvPr>
              <p:cNvSpPr txBox="1"/>
              <p:nvPr/>
            </p:nvSpPr>
            <p:spPr>
              <a:xfrm>
                <a:off x="5822715" y="3429480"/>
                <a:ext cx="1166421" cy="616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𝑊𝑋</m:t>
                        </m:r>
                      </m:e>
                    </m:acc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FFAFD8F-5FC7-4705-BB9C-3C515B8E7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715" y="3429480"/>
                <a:ext cx="1166421" cy="6165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4F7E8A-2F72-4C3C-9603-4140AAF1A040}"/>
                  </a:ext>
                </a:extLst>
              </p:cNvPr>
              <p:cNvSpPr txBox="1"/>
              <p:nvPr/>
            </p:nvSpPr>
            <p:spPr>
              <a:xfrm>
                <a:off x="4820839" y="3465608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𝑍𝑌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4F7E8A-2F72-4C3C-9603-4140AAF1A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839" y="3465608"/>
                <a:ext cx="1155324" cy="5088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CABEC4-0BFE-4314-B48F-B2AB920E19C2}"/>
                  </a:ext>
                </a:extLst>
              </p:cNvPr>
              <p:cNvSpPr txBox="1"/>
              <p:nvPr/>
            </p:nvSpPr>
            <p:spPr>
              <a:xfrm>
                <a:off x="6742478" y="3446265"/>
                <a:ext cx="878919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s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CABEC4-0BFE-4314-B48F-B2AB920E19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478" y="3446265"/>
                <a:ext cx="878919" cy="614655"/>
              </a:xfrm>
              <a:prstGeom prst="rect">
                <a:avLst/>
              </a:prstGeom>
              <a:blipFill>
                <a:blip r:embed="rId10"/>
                <a:stretch>
                  <a:fillRect l="-10417" r="-4861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EDCF5B5-2DE7-46F3-90D3-43D3A00ECE59}"/>
                  </a:ext>
                </a:extLst>
              </p:cNvPr>
              <p:cNvSpPr txBox="1"/>
              <p:nvPr/>
            </p:nvSpPr>
            <p:spPr>
              <a:xfrm>
                <a:off x="1442675" y="4917604"/>
                <a:ext cx="822223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𝑋𝑊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EDCF5B5-2DE7-46F3-90D3-43D3A00EC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675" y="4917604"/>
                <a:ext cx="822223" cy="5088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60F0F0D-FABC-459D-B61C-8DF7F59412EB}"/>
                  </a:ext>
                </a:extLst>
              </p:cNvPr>
              <p:cNvSpPr txBox="1"/>
              <p:nvPr/>
            </p:nvSpPr>
            <p:spPr>
              <a:xfrm>
                <a:off x="474368" y="4897192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𝑋𝑌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60F0F0D-FABC-459D-B61C-8DF7F5941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68" y="4897192"/>
                <a:ext cx="1155324" cy="5088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637DB1D-62C1-4F9C-8941-6E1EC22E067F}"/>
                  </a:ext>
                </a:extLst>
              </p:cNvPr>
              <p:cNvSpPr txBox="1"/>
              <p:nvPr/>
            </p:nvSpPr>
            <p:spPr>
              <a:xfrm>
                <a:off x="2264898" y="4897191"/>
                <a:ext cx="970439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𝑊𝑍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637DB1D-62C1-4F9C-8941-6E1EC22E0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898" y="4897191"/>
                <a:ext cx="970439" cy="5088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D1C16E9-A72B-4756-80A2-C908D6FFBDF4}"/>
                  </a:ext>
                </a:extLst>
              </p:cNvPr>
              <p:cNvSpPr txBox="1"/>
              <p:nvPr/>
            </p:nvSpPr>
            <p:spPr>
              <a:xfrm>
                <a:off x="3233205" y="4907477"/>
                <a:ext cx="1001876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𝑍𝑌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D1C16E9-A72B-4756-80A2-C908D6FFB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205" y="4907477"/>
                <a:ext cx="1001876" cy="5088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2D5FA6A-8C55-4312-81EF-FDFED28F077E}"/>
              </a:ext>
            </a:extLst>
          </p:cNvPr>
          <p:cNvSpPr txBox="1"/>
          <p:nvPr/>
        </p:nvSpPr>
        <p:spPr>
          <a:xfrm>
            <a:off x="1657350" y="5406048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˗ 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071A597-DE15-4031-8BD7-340C51B4CC8B}"/>
                  </a:ext>
                </a:extLst>
              </p:cNvPr>
              <p:cNvSpPr txBox="1"/>
              <p:nvPr/>
            </p:nvSpPr>
            <p:spPr>
              <a:xfrm>
                <a:off x="474368" y="5416334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𝑋𝑌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071A597-DE15-4031-8BD7-340C51B4C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68" y="5416334"/>
                <a:ext cx="1155324" cy="5088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6A8C955F-2FDA-4B48-83DE-9416BE7227EC}"/>
              </a:ext>
            </a:extLst>
          </p:cNvPr>
          <p:cNvSpPr txBox="1"/>
          <p:nvPr/>
        </p:nvSpPr>
        <p:spPr>
          <a:xfrm>
            <a:off x="2325428" y="5395981"/>
            <a:ext cx="822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49BE412-7D95-4886-AF12-353008B55A13}"/>
                  </a:ext>
                </a:extLst>
              </p:cNvPr>
              <p:cNvSpPr txBox="1"/>
              <p:nvPr/>
            </p:nvSpPr>
            <p:spPr>
              <a:xfrm>
                <a:off x="3315224" y="5385628"/>
                <a:ext cx="878919" cy="614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s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49BE412-7D95-4886-AF12-353008B55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24" y="5385628"/>
                <a:ext cx="878919" cy="614655"/>
              </a:xfrm>
              <a:prstGeom prst="rect">
                <a:avLst/>
              </a:prstGeom>
              <a:blipFill>
                <a:blip r:embed="rId16"/>
                <a:stretch>
                  <a:fillRect l="-11111" r="-416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164150AE-0D92-4AD7-8371-C30AC2ADCFF5}"/>
              </a:ext>
            </a:extLst>
          </p:cNvPr>
          <p:cNvSpPr txBox="1"/>
          <p:nvPr/>
        </p:nvSpPr>
        <p:spPr>
          <a:xfrm>
            <a:off x="2061347" y="5943496"/>
            <a:ext cx="822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386C91-6A9B-46CD-B9E4-E13FCB0A82BD}"/>
                  </a:ext>
                </a:extLst>
              </p:cNvPr>
              <p:cNvSpPr txBox="1"/>
              <p:nvPr/>
            </p:nvSpPr>
            <p:spPr>
              <a:xfrm>
                <a:off x="1505228" y="5914905"/>
                <a:ext cx="878919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s</a:t>
                </a:r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386C91-6A9B-46CD-B9E4-E13FCB0A8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228" y="5914905"/>
                <a:ext cx="878919" cy="613886"/>
              </a:xfrm>
              <a:prstGeom prst="rect">
                <a:avLst/>
              </a:prstGeom>
              <a:blipFill>
                <a:blip r:embed="rId17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36DE47D-CA46-4F5B-8783-9BDBEF7C1D49}"/>
                  </a:ext>
                </a:extLst>
              </p:cNvPr>
              <p:cNvSpPr txBox="1"/>
              <p:nvPr/>
            </p:nvSpPr>
            <p:spPr>
              <a:xfrm>
                <a:off x="462028" y="5944422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𝑋𝑌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36DE47D-CA46-4F5B-8783-9BDBEF7C1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28" y="5944422"/>
                <a:ext cx="1155324" cy="5088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1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20E23-EA11-47CB-A823-58C6F2A6606F}"/>
              </a:ext>
            </a:extLst>
          </p:cNvPr>
          <p:cNvSpPr txBox="1"/>
          <p:nvPr/>
        </p:nvSpPr>
        <p:spPr>
          <a:xfrm>
            <a:off x="400078" y="1977272"/>
            <a:ext cx="316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SR</a:t>
            </a:r>
            <a:r>
              <a:rPr lang="en-GB" sz="2400" dirty="0">
                <a:latin typeface="Comic Sans MS" panose="030F0702030302020204" pitchFamily="66" charset="0"/>
              </a:rPr>
              <a:t>  is parallel to </a:t>
            </a:r>
            <a:r>
              <a:rPr lang="en-GB" sz="2400" i="1" dirty="0">
                <a:cs typeface="Times New Roman" panose="02020603050405020304" pitchFamily="18" charset="0"/>
              </a:rPr>
              <a:t>PQ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C864C-15D3-40A2-96EF-C96A21A5D5B2}"/>
              </a:ext>
            </a:extLst>
          </p:cNvPr>
          <p:cNvSpPr txBox="1"/>
          <p:nvPr/>
        </p:nvSpPr>
        <p:spPr>
          <a:xfrm>
            <a:off x="400078" y="2709912"/>
            <a:ext cx="183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SR</a:t>
            </a:r>
            <a:r>
              <a:rPr lang="en-GB" sz="2400" dirty="0">
                <a:latin typeface="Comic Sans MS" panose="030F0702030302020204" pitchFamily="66" charset="0"/>
              </a:rPr>
              <a:t> 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Comic Sans MS" panose="030F0702030302020204" pitchFamily="66" charset="0"/>
              </a:rPr>
              <a:t> 2</a:t>
            </a:r>
            <a:r>
              <a:rPr lang="en-GB" sz="2400" i="1" dirty="0">
                <a:cs typeface="Times New Roman" panose="02020603050405020304" pitchFamily="18" charset="0"/>
              </a:rPr>
              <a:t>PQ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0676CC-E800-4D2F-9158-E9E293CAB15C}"/>
                  </a:ext>
                </a:extLst>
              </p:cNvPr>
              <p:cNvSpPr txBox="1"/>
              <p:nvPr/>
            </p:nvSpPr>
            <p:spPr>
              <a:xfrm>
                <a:off x="309556" y="4555146"/>
                <a:ext cx="6880486" cy="878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Work </a:t>
                </a:r>
                <a:r>
                  <a:rPr lang="en-GB" dirty="0"/>
                  <a:t>out in terms of </a:t>
                </a:r>
                <a:r>
                  <a:rPr lang="en-GB" b="1" i="1" dirty="0">
                    <a:cs typeface="Times New Roman" panose="02020603050405020304" pitchFamily="18" charset="0"/>
                  </a:rPr>
                  <a:t>a</a:t>
                </a:r>
                <a:r>
                  <a:rPr lang="en-GB" dirty="0"/>
                  <a:t> and </a:t>
                </a:r>
                <a:r>
                  <a:rPr lang="en-GB" b="1" i="1" dirty="0">
                    <a:cs typeface="Times New Roman" panose="02020603050405020304" pitchFamily="18" charset="0"/>
                  </a:rPr>
                  <a:t>b</a:t>
                </a:r>
                <a:r>
                  <a:rPr lang="en-GB" sz="2400" dirty="0"/>
                  <a:t>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𝑄𝑅</m:t>
                        </m:r>
                      </m:e>
                    </m:acc>
                  </m:oMath>
                </a14:m>
                <a:r>
                  <a:rPr lang="en-GB" sz="2400" dirty="0"/>
                  <a:t>. </a:t>
                </a:r>
              </a:p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 </a:t>
                </a:r>
                <a:r>
                  <a:rPr lang="en-GB" dirty="0">
                    <a:cs typeface="Times New Roman" panose="02020603050405020304" pitchFamily="18" charset="0"/>
                  </a:rPr>
                  <a:t>your answer as simply as possible</a:t>
                </a:r>
                <a:r>
                  <a:rPr lang="en-GB" b="1" i="1" dirty="0">
                    <a:cs typeface="Times New Roman" panose="02020603050405020304" pitchFamily="18" charset="0"/>
                  </a:rPr>
                  <a:t>.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0676CC-E800-4D2F-9158-E9E293CAB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56" y="4555146"/>
                <a:ext cx="6880486" cy="878189"/>
              </a:xfrm>
              <a:prstGeom prst="rect">
                <a:avLst/>
              </a:prstGeom>
              <a:blipFill>
                <a:blip r:embed="rId5"/>
                <a:stretch>
                  <a:fillRect l="-1418" b="-15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96E02DF7-ED82-48DE-B03C-CC414F887177}"/>
              </a:ext>
            </a:extLst>
          </p:cNvPr>
          <p:cNvGrpSpPr/>
          <p:nvPr/>
        </p:nvGrpSpPr>
        <p:grpSpPr>
          <a:xfrm>
            <a:off x="3405975" y="1198040"/>
            <a:ext cx="5627078" cy="2481793"/>
            <a:chOff x="3405975" y="1198040"/>
            <a:chExt cx="5627078" cy="248179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B8A4C52-D5FC-4BE3-9C59-F154696AA2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405975" y="1198040"/>
              <a:ext cx="5627078" cy="2481793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E0F5E07-8C5B-4CA9-B3EE-3FB3B8C53863}"/>
                </a:ext>
              </a:extLst>
            </p:cNvPr>
            <p:cNvSpPr/>
            <p:nvPr/>
          </p:nvSpPr>
          <p:spPr>
            <a:xfrm>
              <a:off x="7765366" y="1236733"/>
              <a:ext cx="1267687" cy="7504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DA953C5-FBD7-4EC1-BF01-9770CEB9F15A}"/>
              </a:ext>
            </a:extLst>
          </p:cNvPr>
          <p:cNvSpPr txBox="1"/>
          <p:nvPr/>
        </p:nvSpPr>
        <p:spPr>
          <a:xfrm>
            <a:off x="284482" y="195222"/>
            <a:ext cx="623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Vectors in geometry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3D37C3-F046-4FE5-BE5F-1496560CA9C0}"/>
              </a:ext>
            </a:extLst>
          </p:cNvPr>
          <p:cNvSpPr txBox="1"/>
          <p:nvPr/>
        </p:nvSpPr>
        <p:spPr>
          <a:xfrm>
            <a:off x="309556" y="1005901"/>
            <a:ext cx="4629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cs typeface="Times New Roman" panose="02020603050405020304" pitchFamily="18" charset="0"/>
              </a:rPr>
              <a:t>PQRS</a:t>
            </a:r>
            <a:r>
              <a:rPr lang="en-GB" sz="2400" dirty="0">
                <a:latin typeface="Comic Sans MS" panose="030F0702030302020204" pitchFamily="66" charset="0"/>
              </a:rPr>
              <a:t>  is a trapezium as shown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86EA67-19D3-4274-BB9D-A707C21D203A}"/>
                  </a:ext>
                </a:extLst>
              </p:cNvPr>
              <p:cNvSpPr txBox="1"/>
              <p:nvPr/>
            </p:nvSpPr>
            <p:spPr>
              <a:xfrm>
                <a:off x="309556" y="3442552"/>
                <a:ext cx="6880486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Write down </a:t>
                </a:r>
                <a:r>
                  <a:rPr lang="en-GB" dirty="0"/>
                  <a:t>in terms of </a:t>
                </a:r>
                <a:r>
                  <a:rPr lang="en-GB" b="1" i="1" dirty="0">
                    <a:cs typeface="Times New Roman" panose="02020603050405020304" pitchFamily="18" charset="0"/>
                  </a:rPr>
                  <a:t>a</a:t>
                </a:r>
                <a:r>
                  <a:rPr lang="en-GB" dirty="0"/>
                  <a:t> and </a:t>
                </a:r>
                <a:r>
                  <a:rPr lang="en-GB" b="1" i="1" dirty="0">
                    <a:cs typeface="Times New Roman" panose="02020603050405020304" pitchFamily="18" charset="0"/>
                  </a:rPr>
                  <a:t>b </a:t>
                </a:r>
                <a:r>
                  <a:rPr lang="en-GB" sz="2400" dirty="0"/>
                  <a:t>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𝑆𝑅</m:t>
                        </m:r>
                      </m:e>
                    </m:acc>
                  </m:oMath>
                </a14:m>
                <a:r>
                  <a:rPr lang="en-GB" sz="2400" dirty="0"/>
                  <a:t>. </a:t>
                </a:r>
                <a:endParaRPr lang="en-GB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86EA67-19D3-4274-BB9D-A707C21D2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56" y="3442552"/>
                <a:ext cx="6880486" cy="508857"/>
              </a:xfrm>
              <a:prstGeom prst="rect">
                <a:avLst/>
              </a:prstGeom>
              <a:blipFill>
                <a:blip r:embed="rId7"/>
                <a:stretch>
                  <a:fillRect l="-1418"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082F4D0-4CD1-4621-8BDE-EC368F329675}"/>
                  </a:ext>
                </a:extLst>
              </p:cNvPr>
              <p:cNvSpPr txBox="1"/>
              <p:nvPr/>
            </p:nvSpPr>
            <p:spPr>
              <a:xfrm>
                <a:off x="407577" y="3996058"/>
                <a:ext cx="1822952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𝑆𝑅</m:t>
                        </m:r>
                      </m:e>
                    </m:acc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2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</m:oMath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082F4D0-4CD1-4621-8BDE-EC368F329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77" y="3996058"/>
                <a:ext cx="1822952" cy="508857"/>
              </a:xfrm>
              <a:prstGeom prst="rect">
                <a:avLst/>
              </a:prstGeom>
              <a:blipFill>
                <a:blip r:embed="rId8"/>
                <a:stretch>
                  <a:fillRect b="-27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759C7D3C-72CE-41C2-96EF-70A6580B08D2}"/>
              </a:ext>
            </a:extLst>
          </p:cNvPr>
          <p:cNvSpPr txBox="1"/>
          <p:nvPr/>
        </p:nvSpPr>
        <p:spPr>
          <a:xfrm>
            <a:off x="2043095" y="4000701"/>
            <a:ext cx="89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= 2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94CBE-2453-4D8B-96A3-CD42E617284C}"/>
                  </a:ext>
                </a:extLst>
              </p:cNvPr>
              <p:cNvSpPr txBox="1"/>
              <p:nvPr/>
            </p:nvSpPr>
            <p:spPr>
              <a:xfrm>
                <a:off x="6281585" y="4584734"/>
                <a:ext cx="822223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𝑄𝑃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94CBE-2453-4D8B-96A3-CD42E6172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585" y="4584734"/>
                <a:ext cx="822223" cy="5088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4D514BA-4A3F-42D8-93A4-53609DF4FEE6}"/>
                  </a:ext>
                </a:extLst>
              </p:cNvPr>
              <p:cNvSpPr txBox="1"/>
              <p:nvPr/>
            </p:nvSpPr>
            <p:spPr>
              <a:xfrm>
                <a:off x="5313278" y="4564322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4D514BA-4A3F-42D8-93A4-53609DF4F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278" y="4564322"/>
                <a:ext cx="1155324" cy="5088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D23D34-906A-46D0-8A1E-EB6E0B890FB6}"/>
                  </a:ext>
                </a:extLst>
              </p:cNvPr>
              <p:cNvSpPr txBox="1"/>
              <p:nvPr/>
            </p:nvSpPr>
            <p:spPr>
              <a:xfrm>
                <a:off x="7103808" y="4564321"/>
                <a:ext cx="970439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𝑃𝑆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9D23D34-906A-46D0-8A1E-EB6E0B890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3808" y="4564321"/>
                <a:ext cx="970439" cy="5088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82B9F8F-983D-4AB6-9449-F8A667A015A9}"/>
                  </a:ext>
                </a:extLst>
              </p:cNvPr>
              <p:cNvSpPr txBox="1"/>
              <p:nvPr/>
            </p:nvSpPr>
            <p:spPr>
              <a:xfrm>
                <a:off x="8072115" y="4574607"/>
                <a:ext cx="1001876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𝑆𝑅</m:t>
                          </m:r>
                        </m:e>
                      </m:acc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82B9F8F-983D-4AB6-9449-F8A667A01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115" y="4574607"/>
                <a:ext cx="1001876" cy="5088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7EF5FE2C-FD17-4749-9B39-9ED242F826B7}"/>
              </a:ext>
            </a:extLst>
          </p:cNvPr>
          <p:cNvSpPr txBox="1"/>
          <p:nvPr/>
        </p:nvSpPr>
        <p:spPr>
          <a:xfrm>
            <a:off x="6496260" y="5073178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˗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0EB73B6-2D5D-40CE-A38F-F6861C8162EF}"/>
                  </a:ext>
                </a:extLst>
              </p:cNvPr>
              <p:cNvSpPr txBox="1"/>
              <p:nvPr/>
            </p:nvSpPr>
            <p:spPr>
              <a:xfrm>
                <a:off x="5313278" y="5083464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0EB73B6-2D5D-40CE-A38F-F6861C816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278" y="5083464"/>
                <a:ext cx="1155324" cy="5088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7974FCA9-AF66-4046-8B24-D7ADA710844C}"/>
              </a:ext>
            </a:extLst>
          </p:cNvPr>
          <p:cNvSpPr txBox="1"/>
          <p:nvPr/>
        </p:nvSpPr>
        <p:spPr>
          <a:xfrm>
            <a:off x="7023921" y="5063111"/>
            <a:ext cx="128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˗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en-GB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˗ 2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E8EEC2-3BC9-498F-A426-6DAD7C03FB20}"/>
              </a:ext>
            </a:extLst>
          </p:cNvPr>
          <p:cNvSpPr txBox="1"/>
          <p:nvPr/>
        </p:nvSpPr>
        <p:spPr>
          <a:xfrm>
            <a:off x="8154134" y="5052758"/>
            <a:ext cx="878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2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en-GB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0BB964E-1279-4E47-9C4A-C3AFE6578D27}"/>
                  </a:ext>
                </a:extLst>
              </p:cNvPr>
              <p:cNvSpPr txBox="1"/>
              <p:nvPr/>
            </p:nvSpPr>
            <p:spPr>
              <a:xfrm>
                <a:off x="5300938" y="5611552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0BB964E-1279-4E47-9C4A-C3AFE6578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938" y="5611552"/>
                <a:ext cx="1155324" cy="5088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E28A68A7-DC74-40C5-A4E3-7809E3A4C2CF}"/>
              </a:ext>
            </a:extLst>
          </p:cNvPr>
          <p:cNvSpPr txBox="1"/>
          <p:nvPr/>
        </p:nvSpPr>
        <p:spPr>
          <a:xfrm>
            <a:off x="6473831" y="5580419"/>
            <a:ext cx="57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˗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B5829B-7F28-429F-9718-42240FAAB224}"/>
              </a:ext>
            </a:extLst>
          </p:cNvPr>
          <p:cNvSpPr txBox="1"/>
          <p:nvPr/>
        </p:nvSpPr>
        <p:spPr>
          <a:xfrm>
            <a:off x="7001492" y="5570352"/>
            <a:ext cx="128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˗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+ 2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B9BAC55-FF25-4CE8-9E14-6B7AEDB1218C}"/>
              </a:ext>
            </a:extLst>
          </p:cNvPr>
          <p:cNvSpPr txBox="1"/>
          <p:nvPr/>
        </p:nvSpPr>
        <p:spPr>
          <a:xfrm>
            <a:off x="8131705" y="5559999"/>
            <a:ext cx="878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2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en-GB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8CF7E00-2B9D-4BAE-A654-F68887728184}"/>
                  </a:ext>
                </a:extLst>
              </p:cNvPr>
              <p:cNvSpPr txBox="1"/>
              <p:nvPr/>
            </p:nvSpPr>
            <p:spPr>
              <a:xfrm>
                <a:off x="5321687" y="6150586"/>
                <a:ext cx="1155324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acc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8CF7E00-2B9D-4BAE-A654-F68887728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687" y="6150586"/>
                <a:ext cx="1155324" cy="5088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DC047EE7-9849-4200-900B-4C47075503F5}"/>
              </a:ext>
            </a:extLst>
          </p:cNvPr>
          <p:cNvSpPr txBox="1"/>
          <p:nvPr/>
        </p:nvSpPr>
        <p:spPr>
          <a:xfrm>
            <a:off x="6414640" y="6191182"/>
            <a:ext cx="128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1541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4137</TotalTime>
  <Words>684</Words>
  <Application>Microsoft Office PowerPoint</Application>
  <PresentationFormat>On-screen Show (4:3)</PresentationFormat>
  <Paragraphs>176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127</cp:revision>
  <dcterms:created xsi:type="dcterms:W3CDTF">2016-08-14T00:28:51Z</dcterms:created>
  <dcterms:modified xsi:type="dcterms:W3CDTF">2021-06-13T17:54:41Z</dcterms:modified>
</cp:coreProperties>
</file>