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344" r:id="rId3"/>
    <p:sldId id="355" r:id="rId4"/>
    <p:sldId id="343" r:id="rId5"/>
    <p:sldId id="357" r:id="rId6"/>
    <p:sldId id="347" r:id="rId7"/>
    <p:sldId id="31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C537"/>
    <a:srgbClr val="FFFF66"/>
    <a:srgbClr val="FF33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249060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</a:t>
            </a:r>
            <a:r>
              <a:rPr lang="en-US" dirty="0"/>
              <a:t>calculate the magnitude of vectors</a:t>
            </a:r>
            <a:r>
              <a:rPr lang="en-GB" dirty="0"/>
              <a:t>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800" dirty="0"/>
              <a:t>The magnitude of a vector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9B404-B742-307B-BB5A-68D1805B2D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11483" y="243379"/>
            <a:ext cx="2975317" cy="476250"/>
          </a:xfrm>
        </p:spPr>
        <p:txBody>
          <a:bodyPr/>
          <a:lstStyle/>
          <a:p>
            <a:fld id="{5DC2DBC0-907C-495B-8E8A-D119AE0B5866}" type="datetime2">
              <a:rPr lang="en-GB" smtClean="0"/>
              <a:t>Saturday, 04 March 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1">
            <a:extLst>
              <a:ext uri="{FF2B5EF4-FFF2-40B4-BE49-F238E27FC236}">
                <a16:creationId xmlns:a16="http://schemas.microsoft.com/office/drawing/2014/main" id="{D11EA50E-0B80-4A0C-8B6C-92837B4F9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301" y="3237026"/>
            <a:ext cx="5505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If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AC63C3-580D-4BD5-A062-61CD6F592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45" y="65699"/>
            <a:ext cx="7772400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800" dirty="0">
                <a:solidFill>
                  <a:srgbClr val="5B0091"/>
                </a:solidFill>
              </a:rPr>
              <a:t>The magnitude of a  vector</a:t>
            </a:r>
            <a:endParaRPr lang="en-GB" sz="2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FAC2991-848E-4DEE-A74B-E4BB01691753}"/>
              </a:ext>
            </a:extLst>
          </p:cNvPr>
          <p:cNvGrpSpPr/>
          <p:nvPr/>
        </p:nvGrpSpPr>
        <p:grpSpPr>
          <a:xfrm>
            <a:off x="1636828" y="3022403"/>
            <a:ext cx="1570216" cy="842963"/>
            <a:chOff x="469649" y="2730053"/>
            <a:chExt cx="1570216" cy="842963"/>
          </a:xfrm>
        </p:grpSpPr>
        <p:grpSp>
          <p:nvGrpSpPr>
            <p:cNvPr id="7" name="Group 117">
              <a:extLst>
                <a:ext uri="{FF2B5EF4-FFF2-40B4-BE49-F238E27FC236}">
                  <a16:creationId xmlns:a16="http://schemas.microsoft.com/office/drawing/2014/main" id="{18766C30-68F1-480C-8220-A0FDC48FC7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8952" y="2730053"/>
              <a:ext cx="950913" cy="842963"/>
              <a:chOff x="1705" y="2976"/>
              <a:chExt cx="599" cy="531"/>
            </a:xfrm>
          </p:grpSpPr>
          <p:sp>
            <p:nvSpPr>
              <p:cNvPr id="13" name="Text Box 111">
                <a:extLst>
                  <a:ext uri="{FF2B5EF4-FFF2-40B4-BE49-F238E27FC236}">
                    <a16:creationId xmlns:a16="http://schemas.microsoft.com/office/drawing/2014/main" id="{F6454070-41F3-4E80-9349-2E21937CE1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5" y="3096"/>
                <a:ext cx="21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=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grpSp>
            <p:nvGrpSpPr>
              <p:cNvPr id="14" name="Group 112">
                <a:extLst>
                  <a:ext uri="{FF2B5EF4-FFF2-40B4-BE49-F238E27FC236}">
                    <a16:creationId xmlns:a16="http://schemas.microsoft.com/office/drawing/2014/main" id="{0ECAADDA-DF6C-4908-BD82-67B0D5075D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976"/>
                <a:ext cx="336" cy="531"/>
                <a:chOff x="4032" y="3048"/>
                <a:chExt cx="336" cy="531"/>
              </a:xfrm>
            </p:grpSpPr>
            <p:sp>
              <p:nvSpPr>
                <p:cNvPr id="15" name="AutoShape 113">
                  <a:extLst>
                    <a:ext uri="{FF2B5EF4-FFF2-40B4-BE49-F238E27FC236}">
                      <a16:creationId xmlns:a16="http://schemas.microsoft.com/office/drawing/2014/main" id="{79C88233-871E-4A8B-AB99-701D64BC76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3048"/>
                  <a:ext cx="336" cy="528"/>
                </a:xfrm>
                <a:prstGeom prst="bracketPair">
                  <a:avLst>
                    <a:gd name="adj" fmla="val 16667"/>
                  </a:avLst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cs typeface="Arial" charset="0"/>
                  </a:endParaRPr>
                </a:p>
              </p:txBody>
            </p:sp>
            <p:grpSp>
              <p:nvGrpSpPr>
                <p:cNvPr id="16" name="Group 114">
                  <a:extLst>
                    <a:ext uri="{FF2B5EF4-FFF2-40B4-BE49-F238E27FC236}">
                      <a16:creationId xmlns:a16="http://schemas.microsoft.com/office/drawing/2014/main" id="{7BB48DCA-21AA-4681-AA2B-3DE23B8F5ED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88" y="3048"/>
                  <a:ext cx="215" cy="531"/>
                  <a:chOff x="4088" y="3072"/>
                  <a:chExt cx="215" cy="531"/>
                </a:xfrm>
              </p:grpSpPr>
              <p:sp>
                <p:nvSpPr>
                  <p:cNvPr id="17" name="Text Box 115">
                    <a:extLst>
                      <a:ext uri="{FF2B5EF4-FFF2-40B4-BE49-F238E27FC236}">
                        <a16:creationId xmlns:a16="http://schemas.microsoft.com/office/drawing/2014/main" id="{7B5BAD60-B2C8-4082-8647-75A236551C2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8" y="3072"/>
                    <a:ext cx="215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18" name="Text Box 116">
                    <a:extLst>
                      <a:ext uri="{FF2B5EF4-FFF2-40B4-BE49-F238E27FC236}">
                        <a16:creationId xmlns:a16="http://schemas.microsoft.com/office/drawing/2014/main" id="{1F4FFE34-BDFD-49F7-8B64-4CC79351AA8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8" y="3312"/>
                    <a:ext cx="213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endParaRPr lang="en-GB" i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CFA3A31-424F-446C-B5B7-50C8B78FCB78}"/>
                </a:ext>
              </a:extLst>
            </p:cNvPr>
            <p:cNvGrpSpPr/>
            <p:nvPr/>
          </p:nvGrpSpPr>
          <p:grpSpPr>
            <a:xfrm>
              <a:off x="469649" y="2920553"/>
              <a:ext cx="902055" cy="488955"/>
              <a:chOff x="5210679" y="2033756"/>
              <a:chExt cx="902055" cy="488955"/>
            </a:xfrm>
          </p:grpSpPr>
          <p:sp>
            <p:nvSpPr>
              <p:cNvPr id="9" name="Text Box 51">
                <a:extLst>
                  <a:ext uri="{FF2B5EF4-FFF2-40B4-BE49-F238E27FC236}">
                    <a16:creationId xmlns:a16="http://schemas.microsoft.com/office/drawing/2014/main" id="{8F2B12E6-197F-4493-A43C-4534FCD811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10679" y="2033756"/>
                <a:ext cx="90205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|      |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2C747DA-CEDB-4F7F-9CC1-1A3BEF3DE917}"/>
                  </a:ext>
                </a:extLst>
              </p:cNvPr>
              <p:cNvGrpSpPr/>
              <p:nvPr/>
            </p:nvGrpSpPr>
            <p:grpSpPr>
              <a:xfrm>
                <a:off x="5309598" y="2060748"/>
                <a:ext cx="802926" cy="461963"/>
                <a:chOff x="6299982" y="2060450"/>
                <a:chExt cx="802926" cy="461963"/>
              </a:xfrm>
            </p:grpSpPr>
            <p:sp>
              <p:nvSpPr>
                <p:cNvPr id="11" name="Text Box 53">
                  <a:extLst>
                    <a:ext uri="{FF2B5EF4-FFF2-40B4-BE49-F238E27FC236}">
                      <a16:creationId xmlns:a16="http://schemas.microsoft.com/office/drawing/2014/main" id="{CD6AA3A1-2527-4DE1-9E3A-384CE0A050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299982" y="2060450"/>
                  <a:ext cx="802926" cy="461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dirty="0">
                      <a:latin typeface="+mn-lt"/>
                      <a:cs typeface="Arial" charset="0"/>
                    </a:rPr>
                    <a:t>AB</a:t>
                  </a:r>
                </a:p>
              </p:txBody>
            </p:sp>
            <p:sp>
              <p:nvSpPr>
                <p:cNvPr id="12" name="Line 54">
                  <a:extLst>
                    <a:ext uri="{FF2B5EF4-FFF2-40B4-BE49-F238E27FC236}">
                      <a16:creationId xmlns:a16="http://schemas.microsoft.com/office/drawing/2014/main" id="{8B6821DD-4282-4B4D-8800-C42A44DB21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410282" y="2068976"/>
                  <a:ext cx="37623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19" name="Text Box 51">
            <a:extLst>
              <a:ext uri="{FF2B5EF4-FFF2-40B4-BE49-F238E27FC236}">
                <a16:creationId xmlns:a16="http://schemas.microsoft.com/office/drawing/2014/main" id="{EF66158D-BD37-4016-B440-197DEAA3D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713" y="2317249"/>
            <a:ext cx="19411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In general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 Box 51">
                <a:extLst>
                  <a:ext uri="{FF2B5EF4-FFF2-40B4-BE49-F238E27FC236}">
                    <a16:creationId xmlns:a16="http://schemas.microsoft.com/office/drawing/2014/main" id="{F3739AED-CD15-4BB5-841C-478C8C9104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14800" y="3163169"/>
                <a:ext cx="1998860" cy="5497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 Box 51">
                <a:extLst>
                  <a:ext uri="{FF2B5EF4-FFF2-40B4-BE49-F238E27FC236}">
                    <a16:creationId xmlns:a16="http://schemas.microsoft.com/office/drawing/2014/main" id="{F3739AED-CD15-4BB5-841C-478C8C910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4800" y="3163169"/>
                <a:ext cx="1998860" cy="5497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31BB8175-F79F-40E3-9D3D-F563EEE99B80}"/>
              </a:ext>
            </a:extLst>
          </p:cNvPr>
          <p:cNvGrpSpPr/>
          <p:nvPr/>
        </p:nvGrpSpPr>
        <p:grpSpPr>
          <a:xfrm>
            <a:off x="4776798" y="3237366"/>
            <a:ext cx="960619" cy="517473"/>
            <a:chOff x="469649" y="2920553"/>
            <a:chExt cx="960619" cy="517473"/>
          </a:xfrm>
        </p:grpSpPr>
        <p:sp>
          <p:nvSpPr>
            <p:cNvPr id="24" name="Text Box 111">
              <a:extLst>
                <a:ext uri="{FF2B5EF4-FFF2-40B4-BE49-F238E27FC236}">
                  <a16:creationId xmlns:a16="http://schemas.microsoft.com/office/drawing/2014/main" id="{906BD05E-69CB-4324-B4DE-F5C88A0D43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5" y="2920556"/>
              <a:ext cx="34131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A5B91C3-5DAC-4324-8438-DBF2DB86DA5D}"/>
                </a:ext>
              </a:extLst>
            </p:cNvPr>
            <p:cNvGrpSpPr/>
            <p:nvPr/>
          </p:nvGrpSpPr>
          <p:grpSpPr>
            <a:xfrm>
              <a:off x="469649" y="2920553"/>
              <a:ext cx="902055" cy="517473"/>
              <a:chOff x="5210679" y="2033756"/>
              <a:chExt cx="902055" cy="517473"/>
            </a:xfrm>
          </p:grpSpPr>
          <p:sp>
            <p:nvSpPr>
              <p:cNvPr id="26" name="Text Box 51">
                <a:extLst>
                  <a:ext uri="{FF2B5EF4-FFF2-40B4-BE49-F238E27FC236}">
                    <a16:creationId xmlns:a16="http://schemas.microsoft.com/office/drawing/2014/main" id="{CE0869AA-798C-4DEB-BA2E-948AA8F931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10679" y="2033756"/>
                <a:ext cx="90205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|      |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A91F67E2-7AB9-4A02-AD76-0BEB989FF731}"/>
                  </a:ext>
                </a:extLst>
              </p:cNvPr>
              <p:cNvGrpSpPr/>
              <p:nvPr/>
            </p:nvGrpSpPr>
            <p:grpSpPr>
              <a:xfrm>
                <a:off x="5302862" y="2069274"/>
                <a:ext cx="802926" cy="481955"/>
                <a:chOff x="6293246" y="2068976"/>
                <a:chExt cx="802926" cy="481955"/>
              </a:xfrm>
            </p:grpSpPr>
            <p:sp>
              <p:nvSpPr>
                <p:cNvPr id="28" name="Text Box 53">
                  <a:extLst>
                    <a:ext uri="{FF2B5EF4-FFF2-40B4-BE49-F238E27FC236}">
                      <a16:creationId xmlns:a16="http://schemas.microsoft.com/office/drawing/2014/main" id="{D6496A82-FAD4-48F4-9333-10E42B04C50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293246" y="2088968"/>
                  <a:ext cx="802926" cy="461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dirty="0">
                      <a:latin typeface="+mn-lt"/>
                      <a:cs typeface="Arial" charset="0"/>
                    </a:rPr>
                    <a:t>AB</a:t>
                  </a:r>
                </a:p>
              </p:txBody>
            </p:sp>
            <p:sp>
              <p:nvSpPr>
                <p:cNvPr id="29" name="Line 54">
                  <a:extLst>
                    <a:ext uri="{FF2B5EF4-FFF2-40B4-BE49-F238E27FC236}">
                      <a16:creationId xmlns:a16="http://schemas.microsoft.com/office/drawing/2014/main" id="{ADD9A333-EE97-4EE2-BB61-08BD1C6631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410282" y="2068976"/>
                  <a:ext cx="37623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30" name="Text Box 51">
            <a:extLst>
              <a:ext uri="{FF2B5EF4-FFF2-40B4-BE49-F238E27FC236}">
                <a16:creationId xmlns:a16="http://schemas.microsoft.com/office/drawing/2014/main" id="{440518D6-1D8B-4D4C-B207-0C808E84B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4181" y="3222106"/>
            <a:ext cx="840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then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7" name="Text Box 51">
            <a:extLst>
              <a:ext uri="{FF2B5EF4-FFF2-40B4-BE49-F238E27FC236}">
                <a16:creationId xmlns:a16="http://schemas.microsoft.com/office/drawing/2014/main" id="{02238BAF-7B6E-4035-BA6B-53B44B250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23" y="4294664"/>
            <a:ext cx="8675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Other names for magnitude are modulus, length, norm and size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 Box 51">
            <a:extLst>
              <a:ext uri="{FF2B5EF4-FFF2-40B4-BE49-F238E27FC236}">
                <a16:creationId xmlns:a16="http://schemas.microsoft.com/office/drawing/2014/main" id="{906D46A0-5E7E-4A2A-938D-C16CCD43C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713" y="1790261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Magnitude is found by using Pythagoras’ theorem 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B82F614-6967-4C54-BC98-9E6AA81744DE}"/>
              </a:ext>
            </a:extLst>
          </p:cNvPr>
          <p:cNvSpPr/>
          <p:nvPr/>
        </p:nvSpPr>
        <p:spPr>
          <a:xfrm>
            <a:off x="309623" y="908720"/>
            <a:ext cx="8675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The magnitude of         is the length of the vector and is denoted by  |     |</a:t>
            </a:r>
          </a:p>
        </p:txBody>
      </p:sp>
      <p:sp>
        <p:nvSpPr>
          <p:cNvPr id="61" name="Text Box 53">
            <a:extLst>
              <a:ext uri="{FF2B5EF4-FFF2-40B4-BE49-F238E27FC236}">
                <a16:creationId xmlns:a16="http://schemas.microsoft.com/office/drawing/2014/main" id="{6B683D64-234F-43A3-B5B7-7172218F5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231" y="949048"/>
            <a:ext cx="60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62" name="Line 54">
            <a:extLst>
              <a:ext uri="{FF2B5EF4-FFF2-40B4-BE49-F238E27FC236}">
                <a16:creationId xmlns:a16="http://schemas.microsoft.com/office/drawing/2014/main" id="{7C6F3EE7-BCE3-4D89-8E70-15AB613F7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7044" y="974448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63" name="Text Box 53">
            <a:extLst>
              <a:ext uri="{FF2B5EF4-FFF2-40B4-BE49-F238E27FC236}">
                <a16:creationId xmlns:a16="http://schemas.microsoft.com/office/drawing/2014/main" id="{A7CD1C95-21FD-4703-8558-D9AD4F7E4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2928" y="1306159"/>
            <a:ext cx="8029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64" name="Line 54">
            <a:extLst>
              <a:ext uri="{FF2B5EF4-FFF2-40B4-BE49-F238E27FC236}">
                <a16:creationId xmlns:a16="http://schemas.microsoft.com/office/drawing/2014/main" id="{9C6F31B5-8706-4981-BD48-B05B38F508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3554" y="1331559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12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/>
      <p:bldP spid="21" grpId="0" animBg="1"/>
      <p:bldP spid="30" grpId="0" animBg="1"/>
      <p:bldP spid="57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16C40-9D67-4209-AEF5-BCDF1A4DCEEA}"/>
              </a:ext>
            </a:extLst>
          </p:cNvPr>
          <p:cNvSpPr txBox="1">
            <a:spLocks noChangeArrowheads="1"/>
          </p:cNvSpPr>
          <p:nvPr/>
        </p:nvSpPr>
        <p:spPr>
          <a:xfrm>
            <a:off x="199755" y="37433"/>
            <a:ext cx="7772400" cy="609601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>
                <a:solidFill>
                  <a:srgbClr val="5B0091"/>
                </a:solidFill>
              </a:rPr>
              <a:t>Magnitude of vectors</a:t>
            </a:r>
            <a:endParaRPr lang="en-GB" sz="2800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EC6FB7A5-3AD6-5179-8629-E004529D9D88}"/>
              </a:ext>
            </a:extLst>
          </p:cNvPr>
          <p:cNvGrpSpPr/>
          <p:nvPr/>
        </p:nvGrpSpPr>
        <p:grpSpPr>
          <a:xfrm>
            <a:off x="1982325" y="1377148"/>
            <a:ext cx="1963616" cy="2771164"/>
            <a:chOff x="2954215" y="715714"/>
            <a:chExt cx="1963616" cy="2771164"/>
          </a:xfrm>
        </p:grpSpPr>
        <p:sp>
          <p:nvSpPr>
            <p:cNvPr id="99" name="Rectangle 39">
              <a:extLst>
                <a:ext uri="{FF2B5EF4-FFF2-40B4-BE49-F238E27FC236}">
                  <a16:creationId xmlns:a16="http://schemas.microsoft.com/office/drawing/2014/main" id="{FD350C68-43B0-BA18-1408-E827ECA3A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0" name="Rectangle 40">
              <a:extLst>
                <a:ext uri="{FF2B5EF4-FFF2-40B4-BE49-F238E27FC236}">
                  <a16:creationId xmlns:a16="http://schemas.microsoft.com/office/drawing/2014/main" id="{03934E28-6E72-0B4B-1909-391301F59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1" name="Rectangle 41">
              <a:extLst>
                <a:ext uri="{FF2B5EF4-FFF2-40B4-BE49-F238E27FC236}">
                  <a16:creationId xmlns:a16="http://schemas.microsoft.com/office/drawing/2014/main" id="{B82FD666-4BD4-669F-39BF-81D015853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2" name="Rectangle 42">
              <a:extLst>
                <a:ext uri="{FF2B5EF4-FFF2-40B4-BE49-F238E27FC236}">
                  <a16:creationId xmlns:a16="http://schemas.microsoft.com/office/drawing/2014/main" id="{FE564604-4FE4-12FB-60C8-E1775C795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3" name="Rectangle 43">
              <a:extLst>
                <a:ext uri="{FF2B5EF4-FFF2-40B4-BE49-F238E27FC236}">
                  <a16:creationId xmlns:a16="http://schemas.microsoft.com/office/drawing/2014/main" id="{A68C6155-E9F1-8064-6360-9B9DFE711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108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7" name="Rectangle 39">
              <a:extLst>
                <a:ext uri="{FF2B5EF4-FFF2-40B4-BE49-F238E27FC236}">
                  <a16:creationId xmlns:a16="http://schemas.microsoft.com/office/drawing/2014/main" id="{532E5574-8C49-85E4-C23C-AB21C088F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8" name="Rectangle 40">
              <a:extLst>
                <a:ext uri="{FF2B5EF4-FFF2-40B4-BE49-F238E27FC236}">
                  <a16:creationId xmlns:a16="http://schemas.microsoft.com/office/drawing/2014/main" id="{91203ABE-5197-C13C-F34C-CC3A9789C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9" name="Rectangle 41">
              <a:extLst>
                <a:ext uri="{FF2B5EF4-FFF2-40B4-BE49-F238E27FC236}">
                  <a16:creationId xmlns:a16="http://schemas.microsoft.com/office/drawing/2014/main" id="{44639F87-5D97-B7FD-7A18-1B31D1311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0" name="Rectangle 42">
              <a:extLst>
                <a:ext uri="{FF2B5EF4-FFF2-40B4-BE49-F238E27FC236}">
                  <a16:creationId xmlns:a16="http://schemas.microsoft.com/office/drawing/2014/main" id="{B057415B-F9E5-39D4-A7B9-2A8E6664C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1" name="Rectangle 43">
              <a:extLst>
                <a:ext uri="{FF2B5EF4-FFF2-40B4-BE49-F238E27FC236}">
                  <a16:creationId xmlns:a16="http://schemas.microsoft.com/office/drawing/2014/main" id="{3A11CA49-8802-8A45-6A34-C3E3D23AC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108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60F8AD87-4D41-40DE-81FB-AEB8FBC02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71571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455D1AFE-DAD7-4399-B139-0303F957B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71571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2764C2B0-0BDD-4119-9ED6-B8FDCB30D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1117258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FEE931F6-DBD4-463A-A8A4-815F00298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1117258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67DE6424-816C-4F4B-9708-0904062BA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71571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1ED61CED-05B3-4421-84D5-28BF5294E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71571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81F1F91C-975A-49CB-BF8B-B464C2ABE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1117258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67B40659-59B0-4411-86BD-E596E0B36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1117258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05644168-AEE4-45BC-95AE-E95D45120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F2B33352-D688-4EC7-A098-DAADA1982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283C7574-030A-45CA-A99F-7031B590F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BDA301C8-5BFB-449E-933D-3A9103CC9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2FF9C7E7-2405-4447-B477-BA149EC73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17202AE1-ECAF-4E3B-B9E3-59C99511D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D5FFED9B-2B18-4008-ADF8-C04CF6EE6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22AD8062-C838-46C9-ACD2-BA5182A4E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A240FD9-A47D-4EAC-8963-E58EA4B75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108" y="71571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DF8F542B-4FF3-4499-8D0A-21382EBF3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108" y="1117258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32A4B824-78D3-4C8F-81D5-9868C9CB5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108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6AC5A65C-6E83-454B-87F0-F8E45EF35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108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5" name="Rectangle 39">
              <a:extLst>
                <a:ext uri="{FF2B5EF4-FFF2-40B4-BE49-F238E27FC236}">
                  <a16:creationId xmlns:a16="http://schemas.microsoft.com/office/drawing/2014/main" id="{CAE9EC2A-15C4-4B09-BC22-1C5794C78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6" name="Rectangle 40">
              <a:extLst>
                <a:ext uri="{FF2B5EF4-FFF2-40B4-BE49-F238E27FC236}">
                  <a16:creationId xmlns:a16="http://schemas.microsoft.com/office/drawing/2014/main" id="{53540B76-0797-4ACC-A3E2-A74F2616C6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7" name="Rectangle 41">
              <a:extLst>
                <a:ext uri="{FF2B5EF4-FFF2-40B4-BE49-F238E27FC236}">
                  <a16:creationId xmlns:a16="http://schemas.microsoft.com/office/drawing/2014/main" id="{2F0C579C-92A0-4C41-9214-6338D9F10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Rectangle 42">
              <a:extLst>
                <a:ext uri="{FF2B5EF4-FFF2-40B4-BE49-F238E27FC236}">
                  <a16:creationId xmlns:a16="http://schemas.microsoft.com/office/drawing/2014/main" id="{F17F54A3-626B-4EA2-8E1D-51265E5DB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Rectangle 43">
              <a:extLst>
                <a:ext uri="{FF2B5EF4-FFF2-40B4-BE49-F238E27FC236}">
                  <a16:creationId xmlns:a16="http://schemas.microsoft.com/office/drawing/2014/main" id="{CCD92F01-8A9E-49C3-9839-13AF1B997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108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9" name="Text Box 49">
            <a:extLst>
              <a:ext uri="{FF2B5EF4-FFF2-40B4-BE49-F238E27FC236}">
                <a16:creationId xmlns:a16="http://schemas.microsoft.com/office/drawing/2014/main" id="{D116E616-ED1C-4717-93FA-4CE3BBB34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5036" y="3407938"/>
            <a:ext cx="422177" cy="48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</a:t>
            </a:r>
          </a:p>
        </p:txBody>
      </p:sp>
      <p:sp>
        <p:nvSpPr>
          <p:cNvPr id="10" name="Text Box 50">
            <a:extLst>
              <a:ext uri="{FF2B5EF4-FFF2-40B4-BE49-F238E27FC236}">
                <a16:creationId xmlns:a16="http://schemas.microsoft.com/office/drawing/2014/main" id="{351394A3-3D3D-48C8-B09F-A68B42D87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347" y="1390073"/>
            <a:ext cx="399269" cy="48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</a:t>
            </a:r>
          </a:p>
        </p:txBody>
      </p:sp>
      <p:sp>
        <p:nvSpPr>
          <p:cNvPr id="53" name="Text Box 51">
            <a:extLst>
              <a:ext uri="{FF2B5EF4-FFF2-40B4-BE49-F238E27FC236}">
                <a16:creationId xmlns:a16="http://schemas.microsoft.com/office/drawing/2014/main" id="{F8912D30-674B-4661-ABF3-A8F146D53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65" y="788464"/>
            <a:ext cx="17998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Example 1:</a:t>
            </a:r>
            <a:endParaRPr lang="en-GB" b="1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  <p:sp>
        <p:nvSpPr>
          <p:cNvPr id="54" name="Text Box 110">
            <a:extLst>
              <a:ext uri="{FF2B5EF4-FFF2-40B4-BE49-F238E27FC236}">
                <a16:creationId xmlns:a16="http://schemas.microsoft.com/office/drawing/2014/main" id="{E4D964D6-CB77-456B-B967-D43E3F192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7570" y="1326003"/>
            <a:ext cx="44495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We use the Theorem of Pythagoras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 Box 121">
            <a:extLst>
              <a:ext uri="{FF2B5EF4-FFF2-40B4-BE49-F238E27FC236}">
                <a16:creationId xmlns:a16="http://schemas.microsoft.com/office/drawing/2014/main" id="{9193122E-E559-4A51-82C1-BF90A6AB4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679" y="264697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rgbClr val="FF6600"/>
                </a:solidFill>
                <a:latin typeface="+mn-lt"/>
                <a:cs typeface="Arial" charset="0"/>
              </a:rPr>
              <a:t>5</a:t>
            </a:r>
            <a:endParaRPr lang="en-GB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  <p:sp>
        <p:nvSpPr>
          <p:cNvPr id="57" name="Text Box 122">
            <a:extLst>
              <a:ext uri="{FF2B5EF4-FFF2-40B4-BE49-F238E27FC236}">
                <a16:creationId xmlns:a16="http://schemas.microsoft.com/office/drawing/2014/main" id="{205BD357-EB91-4C0A-B309-978B8D42B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5990" y="373846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rgbClr val="FF6600"/>
                </a:solidFill>
                <a:latin typeface="+mn-lt"/>
                <a:cs typeface="Arial" charset="0"/>
              </a:rPr>
              <a:t>3</a:t>
            </a:r>
            <a:endParaRPr lang="en-GB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  <p:sp>
        <p:nvSpPr>
          <p:cNvPr id="7" name="Line 47">
            <a:extLst>
              <a:ext uri="{FF2B5EF4-FFF2-40B4-BE49-F238E27FC236}">
                <a16:creationId xmlns:a16="http://schemas.microsoft.com/office/drawing/2014/main" id="{05157723-CA56-4CEA-9A54-7F5EC7FEEE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5441" y="1800224"/>
            <a:ext cx="1179801" cy="196152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20" name="AutoShape 113">
            <a:extLst>
              <a:ext uri="{FF2B5EF4-FFF2-40B4-BE49-F238E27FC236}">
                <a16:creationId xmlns:a16="http://schemas.microsoft.com/office/drawing/2014/main" id="{0835C0B2-4CE2-E522-7BA5-E32844FE4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398" y="2371342"/>
            <a:ext cx="533400" cy="8382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22" name="Text Box 115">
            <a:extLst>
              <a:ext uri="{FF2B5EF4-FFF2-40B4-BE49-F238E27FC236}">
                <a16:creationId xmlns:a16="http://schemas.microsoft.com/office/drawing/2014/main" id="{1D77E4C0-DEF4-7830-4D32-87DD12D6B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298" y="2371342"/>
            <a:ext cx="371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3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23" name="Text Box 116">
            <a:extLst>
              <a:ext uri="{FF2B5EF4-FFF2-40B4-BE49-F238E27FC236}">
                <a16:creationId xmlns:a16="http://schemas.microsoft.com/office/drawing/2014/main" id="{A014F309-D25F-F36B-1440-EDF016B05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298" y="2752342"/>
            <a:ext cx="371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5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24" name="Text Box 110">
            <a:extLst>
              <a:ext uri="{FF2B5EF4-FFF2-40B4-BE49-F238E27FC236}">
                <a16:creationId xmlns:a16="http://schemas.microsoft.com/office/drawing/2014/main" id="{B90DF072-C928-B12E-E331-978C261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263" y="813137"/>
            <a:ext cx="634853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To calculate the magnitude of the vector 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26" name="Text Box 115">
            <a:extLst>
              <a:ext uri="{FF2B5EF4-FFF2-40B4-BE49-F238E27FC236}">
                <a16:creationId xmlns:a16="http://schemas.microsoft.com/office/drawing/2014/main" id="{15172744-61C8-33E1-5C36-1943DB6D2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503" y="2223286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AB</a:t>
            </a:r>
          </a:p>
        </p:txBody>
      </p:sp>
      <p:sp>
        <p:nvSpPr>
          <p:cNvPr id="127" name="Line 116">
            <a:extLst>
              <a:ext uri="{FF2B5EF4-FFF2-40B4-BE49-F238E27FC236}">
                <a16:creationId xmlns:a16="http://schemas.microsoft.com/office/drawing/2014/main" id="{AC5124D0-25C6-12D6-8A7A-9643E2BDB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93316" y="2248686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" name="Text Box 110">
            <a:extLst>
              <a:ext uri="{FF2B5EF4-FFF2-40B4-BE49-F238E27FC236}">
                <a16:creationId xmlns:a16="http://schemas.microsoft.com/office/drawing/2014/main" id="{0E668B85-8B1E-932F-EE7C-A3C0D414E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39" y="2177505"/>
            <a:ext cx="44292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So, the magnitude of vector 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ABA16250-3840-524C-EAB2-4A6688BF1626}"/>
              </a:ext>
            </a:extLst>
          </p:cNvPr>
          <p:cNvGrpSpPr/>
          <p:nvPr/>
        </p:nvGrpSpPr>
        <p:grpSpPr>
          <a:xfrm>
            <a:off x="6593992" y="4469141"/>
            <a:ext cx="1570892" cy="1968076"/>
            <a:chOff x="2954215" y="1518802"/>
            <a:chExt cx="1570892" cy="1968076"/>
          </a:xfrm>
        </p:grpSpPr>
        <p:sp>
          <p:nvSpPr>
            <p:cNvPr id="131" name="Rectangle 39">
              <a:extLst>
                <a:ext uri="{FF2B5EF4-FFF2-40B4-BE49-F238E27FC236}">
                  <a16:creationId xmlns:a16="http://schemas.microsoft.com/office/drawing/2014/main" id="{C45676F6-557A-BF9A-626E-154C53958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2" name="Rectangle 40">
              <a:extLst>
                <a:ext uri="{FF2B5EF4-FFF2-40B4-BE49-F238E27FC236}">
                  <a16:creationId xmlns:a16="http://schemas.microsoft.com/office/drawing/2014/main" id="{86E6255C-1785-D4B2-FEB7-F4F536201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3" name="Rectangle 41">
              <a:extLst>
                <a:ext uri="{FF2B5EF4-FFF2-40B4-BE49-F238E27FC236}">
                  <a16:creationId xmlns:a16="http://schemas.microsoft.com/office/drawing/2014/main" id="{D4AFD06D-4E98-EDB4-00D2-3D7168952A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4" name="Rectangle 42">
              <a:extLst>
                <a:ext uri="{FF2B5EF4-FFF2-40B4-BE49-F238E27FC236}">
                  <a16:creationId xmlns:a16="http://schemas.microsoft.com/office/drawing/2014/main" id="{22F5FC9B-E5A6-4C86-DF59-303A6A9AE5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272045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6" name="Rectangle 39">
              <a:extLst>
                <a:ext uri="{FF2B5EF4-FFF2-40B4-BE49-F238E27FC236}">
                  <a16:creationId xmlns:a16="http://schemas.microsoft.com/office/drawing/2014/main" id="{81EACD14-3FD7-8F5A-BBC1-7F85B5434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7" name="Rectangle 40">
              <a:extLst>
                <a:ext uri="{FF2B5EF4-FFF2-40B4-BE49-F238E27FC236}">
                  <a16:creationId xmlns:a16="http://schemas.microsoft.com/office/drawing/2014/main" id="{96A6DC6A-29B9-365B-E984-EEB8BBA1C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8" name="Rectangle 41">
              <a:extLst>
                <a:ext uri="{FF2B5EF4-FFF2-40B4-BE49-F238E27FC236}">
                  <a16:creationId xmlns:a16="http://schemas.microsoft.com/office/drawing/2014/main" id="{A62B6A56-80FB-4020-862C-754C9936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9" name="Rectangle 42">
              <a:extLst>
                <a:ext uri="{FF2B5EF4-FFF2-40B4-BE49-F238E27FC236}">
                  <a16:creationId xmlns:a16="http://schemas.microsoft.com/office/drawing/2014/main" id="{570D7006-3BBA-A03A-48CB-43000E72B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3085334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49" name="Rectangle 15">
              <a:extLst>
                <a:ext uri="{FF2B5EF4-FFF2-40B4-BE49-F238E27FC236}">
                  <a16:creationId xmlns:a16="http://schemas.microsoft.com/office/drawing/2014/main" id="{814E26C0-EFA6-477E-66D7-C785FD4C0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0" name="Rectangle 16">
              <a:extLst>
                <a:ext uri="{FF2B5EF4-FFF2-40B4-BE49-F238E27FC236}">
                  <a16:creationId xmlns:a16="http://schemas.microsoft.com/office/drawing/2014/main" id="{0010900B-A31D-1B69-F5CC-E30642198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1" name="Rectangle 17">
              <a:extLst>
                <a:ext uri="{FF2B5EF4-FFF2-40B4-BE49-F238E27FC236}">
                  <a16:creationId xmlns:a16="http://schemas.microsoft.com/office/drawing/2014/main" id="{AD474C5B-58BE-1534-D009-75D95875F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2" name="Rectangle 18">
              <a:extLst>
                <a:ext uri="{FF2B5EF4-FFF2-40B4-BE49-F238E27FC236}">
                  <a16:creationId xmlns:a16="http://schemas.microsoft.com/office/drawing/2014/main" id="{1242BFEC-C624-0582-A983-DB7A81464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3" name="Rectangle 19">
              <a:extLst>
                <a:ext uri="{FF2B5EF4-FFF2-40B4-BE49-F238E27FC236}">
                  <a16:creationId xmlns:a16="http://schemas.microsoft.com/office/drawing/2014/main" id="{5FEADE75-4643-CDDB-2A11-549C94D0E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4" name="Rectangle 20">
              <a:extLst>
                <a:ext uri="{FF2B5EF4-FFF2-40B4-BE49-F238E27FC236}">
                  <a16:creationId xmlns:a16="http://schemas.microsoft.com/office/drawing/2014/main" id="{3BC91C7E-A1D2-D7AC-D099-F03B5F272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1518802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5" name="Rectangle 21">
              <a:extLst>
                <a:ext uri="{FF2B5EF4-FFF2-40B4-BE49-F238E27FC236}">
                  <a16:creationId xmlns:a16="http://schemas.microsoft.com/office/drawing/2014/main" id="{4F713457-43A8-025C-8BDF-3FAAC4FCA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6" name="Rectangle 22">
              <a:extLst>
                <a:ext uri="{FF2B5EF4-FFF2-40B4-BE49-F238E27FC236}">
                  <a16:creationId xmlns:a16="http://schemas.microsoft.com/office/drawing/2014/main" id="{32DB46FB-41D1-9CFC-C21E-4B9451029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1920346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1" name="Rectangle 39">
              <a:extLst>
                <a:ext uri="{FF2B5EF4-FFF2-40B4-BE49-F238E27FC236}">
                  <a16:creationId xmlns:a16="http://schemas.microsoft.com/office/drawing/2014/main" id="{60B4AC7F-4143-54B3-F1E6-C50BAB871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4215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2" name="Rectangle 40">
              <a:extLst>
                <a:ext uri="{FF2B5EF4-FFF2-40B4-BE49-F238E27FC236}">
                  <a16:creationId xmlns:a16="http://schemas.microsoft.com/office/drawing/2014/main" id="{73322482-9807-E5A6-2F75-FA462B1FA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38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3" name="Rectangle 41">
              <a:extLst>
                <a:ext uri="{FF2B5EF4-FFF2-40B4-BE49-F238E27FC236}">
                  <a16:creationId xmlns:a16="http://schemas.microsoft.com/office/drawing/2014/main" id="{7BAFFB0A-26F7-122E-23EE-A2528C692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661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4" name="Rectangle 42">
              <a:extLst>
                <a:ext uri="{FF2B5EF4-FFF2-40B4-BE49-F238E27FC236}">
                  <a16:creationId xmlns:a16="http://schemas.microsoft.com/office/drawing/2014/main" id="{1FF0C49F-21C5-F1C0-421D-5A40453BA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384" y="2321890"/>
              <a:ext cx="392723" cy="401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167" name="Text Box 50">
            <a:extLst>
              <a:ext uri="{FF2B5EF4-FFF2-40B4-BE49-F238E27FC236}">
                <a16:creationId xmlns:a16="http://schemas.microsoft.com/office/drawing/2014/main" id="{B212A528-48CA-176F-C372-142DAF5E8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2292" y="4959426"/>
            <a:ext cx="615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|</a:t>
            </a:r>
            <a:r>
              <a:rPr lang="en-US" b="1" dirty="0">
                <a:latin typeface="+mn-lt"/>
                <a:cs typeface="Arial" charset="0"/>
              </a:rPr>
              <a:t>a</a:t>
            </a:r>
            <a:r>
              <a:rPr lang="en-US" dirty="0">
                <a:latin typeface="+mn-lt"/>
                <a:cs typeface="Arial" charset="0"/>
              </a:rPr>
              <a:t>|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69" name="Text Box 110">
            <a:extLst>
              <a:ext uri="{FF2B5EF4-FFF2-40B4-BE49-F238E27FC236}">
                <a16:creationId xmlns:a16="http://schemas.microsoft.com/office/drawing/2014/main" id="{76398B92-221F-E599-5D53-75C7D665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544" y="4468552"/>
            <a:ext cx="5491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If 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Text Box 121">
            <a:extLst>
              <a:ext uri="{FF2B5EF4-FFF2-40B4-BE49-F238E27FC236}">
                <a16:creationId xmlns:a16="http://schemas.microsoft.com/office/drawing/2014/main" id="{4503F7C2-78BB-12E1-4A39-B0C95E909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8052" y="5196500"/>
            <a:ext cx="4667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rgbClr val="FF6600"/>
                </a:solidFill>
                <a:latin typeface="+mn-lt"/>
                <a:cs typeface="Arial" charset="0"/>
              </a:rPr>
              <a:t>a</a:t>
            </a:r>
            <a:r>
              <a:rPr lang="en-US" baseline="-25000" dirty="0">
                <a:solidFill>
                  <a:srgbClr val="FF6600"/>
                </a:solidFill>
                <a:latin typeface="+mn-lt"/>
                <a:cs typeface="Arial" charset="0"/>
              </a:rPr>
              <a:t>2</a:t>
            </a:r>
            <a:endParaRPr lang="en-GB" baseline="-25000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  <p:sp>
        <p:nvSpPr>
          <p:cNvPr id="171" name="Text Box 122">
            <a:extLst>
              <a:ext uri="{FF2B5EF4-FFF2-40B4-BE49-F238E27FC236}">
                <a16:creationId xmlns:a16="http://schemas.microsoft.com/office/drawing/2014/main" id="{65D34A94-F497-7742-443D-B9A319A98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791" y="5993347"/>
            <a:ext cx="444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rgbClr val="FF6600"/>
                </a:solidFill>
                <a:latin typeface="+mn-lt"/>
                <a:cs typeface="Arial" charset="0"/>
              </a:rPr>
              <a:t>a</a:t>
            </a:r>
            <a:r>
              <a:rPr lang="en-US" baseline="-25000" dirty="0">
                <a:solidFill>
                  <a:srgbClr val="FF6600"/>
                </a:solidFill>
                <a:cs typeface="Arial" charset="0"/>
              </a:rPr>
              <a:t>1</a:t>
            </a:r>
            <a:endParaRPr lang="en-GB" baseline="-25000" dirty="0">
              <a:solidFill>
                <a:srgbClr val="FF6600"/>
              </a:solidFill>
              <a:cs typeface="Arial" charset="0"/>
            </a:endParaRPr>
          </a:p>
        </p:txBody>
      </p:sp>
      <p:sp>
        <p:nvSpPr>
          <p:cNvPr id="178" name="Line 47">
            <a:extLst>
              <a:ext uri="{FF2B5EF4-FFF2-40B4-BE49-F238E27FC236}">
                <a16:creationId xmlns:a16="http://schemas.microsoft.com/office/drawing/2014/main" id="{F294F272-103E-C3C5-2CDE-DE04F61A89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09431" y="4870221"/>
            <a:ext cx="784722" cy="115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81" name="AutoShape 113">
            <a:extLst>
              <a:ext uri="{FF2B5EF4-FFF2-40B4-BE49-F238E27FC236}">
                <a16:creationId xmlns:a16="http://schemas.microsoft.com/office/drawing/2014/main" id="{51E0DE9F-804C-682F-8228-6B1351458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8636" y="4387653"/>
            <a:ext cx="533400" cy="8382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82" name="Text Box 115">
            <a:extLst>
              <a:ext uri="{FF2B5EF4-FFF2-40B4-BE49-F238E27FC236}">
                <a16:creationId xmlns:a16="http://schemas.microsoft.com/office/drawing/2014/main" id="{60AB8A76-6190-6E2B-9836-F525610F8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949" y="4343112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cs typeface="Arial" charset="0"/>
              </a:rPr>
              <a:t>a</a:t>
            </a:r>
            <a:r>
              <a:rPr lang="en-US" baseline="-25000" dirty="0">
                <a:cs typeface="Arial" charset="0"/>
              </a:rPr>
              <a:t>1</a:t>
            </a:r>
            <a:endParaRPr lang="en-GB" baseline="-25000" dirty="0">
              <a:cs typeface="Arial" charset="0"/>
            </a:endParaRPr>
          </a:p>
        </p:txBody>
      </p:sp>
      <p:sp>
        <p:nvSpPr>
          <p:cNvPr id="183" name="Text Box 116">
            <a:extLst>
              <a:ext uri="{FF2B5EF4-FFF2-40B4-BE49-F238E27FC236}">
                <a16:creationId xmlns:a16="http://schemas.microsoft.com/office/drawing/2014/main" id="{B780F826-4221-5C1B-6E00-44D5F37DD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184" y="4783275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cs typeface="Arial" charset="0"/>
              </a:rPr>
              <a:t>a</a:t>
            </a:r>
            <a:r>
              <a:rPr lang="en-US" baseline="-25000" dirty="0">
                <a:cs typeface="Arial" charset="0"/>
              </a:rPr>
              <a:t>2</a:t>
            </a:r>
            <a:endParaRPr lang="en-GB" baseline="-25000" dirty="0">
              <a:cs typeface="Arial" charset="0"/>
            </a:endParaRPr>
          </a:p>
        </p:txBody>
      </p:sp>
      <p:sp>
        <p:nvSpPr>
          <p:cNvPr id="184" name="Text Box 110">
            <a:extLst>
              <a:ext uri="{FF2B5EF4-FFF2-40B4-BE49-F238E27FC236}">
                <a16:creationId xmlns:a16="http://schemas.microsoft.com/office/drawing/2014/main" id="{7D471EAA-1F38-463E-EA29-558D93FD5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82" y="4101360"/>
            <a:ext cx="238091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In general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87" name="Text Box 110">
            <a:extLst>
              <a:ext uri="{FF2B5EF4-FFF2-40B4-BE49-F238E27FC236}">
                <a16:creationId xmlns:a16="http://schemas.microsoft.com/office/drawing/2014/main" id="{DD92FD98-054B-49ED-2141-9336F6CD0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98" y="5316579"/>
            <a:ext cx="4721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The magnitude or length of </a:t>
            </a:r>
            <a:r>
              <a:rPr lang="en-US" b="1" dirty="0">
                <a:latin typeface="+mn-lt"/>
                <a:cs typeface="Arial" charset="0"/>
              </a:rPr>
              <a:t>a</a:t>
            </a:r>
            <a:r>
              <a:rPr lang="en-US" dirty="0">
                <a:latin typeface="+mn-lt"/>
                <a:cs typeface="Arial" charset="0"/>
              </a:rPr>
              <a:t> is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8" name="Text Box 110">
            <a:extLst>
              <a:ext uri="{FF2B5EF4-FFF2-40B4-BE49-F238E27FC236}">
                <a16:creationId xmlns:a16="http://schemas.microsoft.com/office/drawing/2014/main" id="{E5EE3E39-0D71-37EB-22CC-B33297014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395" y="4525397"/>
            <a:ext cx="6560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b="1" dirty="0">
                <a:latin typeface="+mn-lt"/>
                <a:cs typeface="Arial" charset="0"/>
              </a:rPr>
              <a:t>a</a:t>
            </a:r>
            <a:r>
              <a:rPr lang="en-US" dirty="0">
                <a:latin typeface="+mn-lt"/>
                <a:cs typeface="Arial" charset="0"/>
              </a:rPr>
              <a:t> =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15">
            <a:extLst>
              <a:ext uri="{FF2B5EF4-FFF2-40B4-BE49-F238E27FC236}">
                <a16:creationId xmlns:a16="http://schemas.microsoft.com/office/drawing/2014/main" id="{8FE74FD4-F5F0-92AA-71C2-B7735D427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8406" y="2967335"/>
            <a:ext cx="7553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|AB|</a:t>
            </a:r>
          </a:p>
        </p:txBody>
      </p:sp>
      <p:sp>
        <p:nvSpPr>
          <p:cNvPr id="5" name="Line 116">
            <a:extLst>
              <a:ext uri="{FF2B5EF4-FFF2-40B4-BE49-F238E27FC236}">
                <a16:creationId xmlns:a16="http://schemas.microsoft.com/office/drawing/2014/main" id="{A786B143-09E0-8D77-A1E2-D6FDB821B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0758" y="2992016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5734DC-5F9F-AB0C-48B6-F76E447D1FA1}"/>
                  </a:ext>
                </a:extLst>
              </p:cNvPr>
              <p:cNvSpPr txBox="1"/>
              <p:nvPr/>
            </p:nvSpPr>
            <p:spPr>
              <a:xfrm>
                <a:off x="5382641" y="2893686"/>
                <a:ext cx="2122248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5734DC-5F9F-AB0C-48B6-F76E447D1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641" y="2893686"/>
                <a:ext cx="2122248" cy="4472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115">
            <a:extLst>
              <a:ext uri="{FF2B5EF4-FFF2-40B4-BE49-F238E27FC236}">
                <a16:creationId xmlns:a16="http://schemas.microsoft.com/office/drawing/2014/main" id="{9301ACCF-A973-8D8C-E0C1-9D8D2AD9E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738" y="3660546"/>
            <a:ext cx="7553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|AB|</a:t>
            </a:r>
          </a:p>
        </p:txBody>
      </p:sp>
      <p:sp>
        <p:nvSpPr>
          <p:cNvPr id="28" name="Line 116">
            <a:extLst>
              <a:ext uri="{FF2B5EF4-FFF2-40B4-BE49-F238E27FC236}">
                <a16:creationId xmlns:a16="http://schemas.microsoft.com/office/drawing/2014/main" id="{E41AA1B6-8200-ACBE-A4FB-09F2768084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3090" y="3685227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70CB9D2-3143-A460-3341-76A1285F7698}"/>
                  </a:ext>
                </a:extLst>
              </p:cNvPr>
              <p:cNvSpPr txBox="1"/>
              <p:nvPr/>
            </p:nvSpPr>
            <p:spPr>
              <a:xfrm>
                <a:off x="5410514" y="3746768"/>
                <a:ext cx="9607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.83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70CB9D2-3143-A460-3341-76A1285F7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514" y="3746768"/>
                <a:ext cx="960712" cy="369332"/>
              </a:xfrm>
              <a:prstGeom prst="rect">
                <a:avLst/>
              </a:prstGeom>
              <a:blipFill>
                <a:blip r:embed="rId4"/>
                <a:stretch>
                  <a:fillRect l="-3185" r="-7643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BEDC359-3D61-9FB3-BA16-171B3B1D7200}"/>
                  </a:ext>
                </a:extLst>
              </p:cNvPr>
              <p:cNvSpPr txBox="1"/>
              <p:nvPr/>
            </p:nvSpPr>
            <p:spPr>
              <a:xfrm>
                <a:off x="2821747" y="5918168"/>
                <a:ext cx="2352695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BEDC359-3D61-9FB3-BA16-171B3B1D7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47" y="5918168"/>
                <a:ext cx="2352695" cy="4472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115">
            <a:extLst>
              <a:ext uri="{FF2B5EF4-FFF2-40B4-BE49-F238E27FC236}">
                <a16:creationId xmlns:a16="http://schemas.microsoft.com/office/drawing/2014/main" id="{BC4A3F33-DEDB-F3CB-7F65-1F6272017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00" y="2610669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AB</a:t>
            </a:r>
          </a:p>
        </p:txBody>
      </p:sp>
      <p:sp>
        <p:nvSpPr>
          <p:cNvPr id="33" name="Line 116">
            <a:extLst>
              <a:ext uri="{FF2B5EF4-FFF2-40B4-BE49-F238E27FC236}">
                <a16:creationId xmlns:a16="http://schemas.microsoft.com/office/drawing/2014/main" id="{C37704D5-EBD6-924C-E2CF-71F9392F4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613" y="2636069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 Box 110">
            <a:extLst>
              <a:ext uri="{FF2B5EF4-FFF2-40B4-BE49-F238E27FC236}">
                <a16:creationId xmlns:a16="http://schemas.microsoft.com/office/drawing/2014/main" id="{D92721BE-A865-20AB-8C2B-8D23DA028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23" y="2557468"/>
            <a:ext cx="5905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Times New Roman" panose="02020603050405020304" pitchFamily="18" charset="0"/>
              </a:rPr>
              <a:t>=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9EF3D33F-39CA-D3DE-31E1-FB54F621C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15" y="3552729"/>
            <a:ext cx="182880" cy="1828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77" name="Line 105">
            <a:extLst>
              <a:ext uri="{FF2B5EF4-FFF2-40B4-BE49-F238E27FC236}">
                <a16:creationId xmlns:a16="http://schemas.microsoft.com/office/drawing/2014/main" id="{A3C8732F-F7F8-42B5-B98B-D3DB00628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1129" y="3736337"/>
            <a:ext cx="1124712" cy="11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18" name="Line 105">
            <a:extLst>
              <a:ext uri="{FF2B5EF4-FFF2-40B4-BE49-F238E27FC236}">
                <a16:creationId xmlns:a16="http://schemas.microsoft.com/office/drawing/2014/main" id="{ABA96E5B-45CD-C05E-F852-57EE66A015B1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2549640" y="2769405"/>
            <a:ext cx="1984248" cy="11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BB05D7AE-18E1-1ADC-4AA1-EA06CD076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1406" y="5871567"/>
            <a:ext cx="182880" cy="1828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77" name="Line 105">
            <a:extLst>
              <a:ext uri="{FF2B5EF4-FFF2-40B4-BE49-F238E27FC236}">
                <a16:creationId xmlns:a16="http://schemas.microsoft.com/office/drawing/2014/main" id="{14A8CDC5-D4CF-DA83-B267-030DB0718AD4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7222740" y="5523641"/>
            <a:ext cx="1097280" cy="115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ash"/>
            <a:round/>
            <a:headEnd/>
            <a:tailEnd type="non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73" name="Line 105">
            <a:extLst>
              <a:ext uri="{FF2B5EF4-FFF2-40B4-BE49-F238E27FC236}">
                <a16:creationId xmlns:a16="http://schemas.microsoft.com/office/drawing/2014/main" id="{7018270B-CE67-FAF3-91A3-156F0427C8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6273" y="6044748"/>
            <a:ext cx="731520" cy="115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ash"/>
            <a:round/>
            <a:headEnd type="none"/>
            <a:tailEnd type="non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6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  <p:bldP spid="57" grpId="0"/>
      <p:bldP spid="120" grpId="0" animBg="1"/>
      <p:bldP spid="122" grpId="0"/>
      <p:bldP spid="123" grpId="0"/>
      <p:bldP spid="126" grpId="0"/>
      <p:bldP spid="127" grpId="0" animBg="1"/>
      <p:bldP spid="128" grpId="0"/>
      <p:bldP spid="167" grpId="0"/>
      <p:bldP spid="169" grpId="0"/>
      <p:bldP spid="170" grpId="0"/>
      <p:bldP spid="171" grpId="0"/>
      <p:bldP spid="178" grpId="0" animBg="1"/>
      <p:bldP spid="181" grpId="0" animBg="1"/>
      <p:bldP spid="182" grpId="0"/>
      <p:bldP spid="183" grpId="0"/>
      <p:bldP spid="184" grpId="0"/>
      <p:bldP spid="187" grpId="0"/>
      <p:bldP spid="188" grpId="0"/>
      <p:bldP spid="2" grpId="0"/>
      <p:bldP spid="5" grpId="0" animBg="1"/>
      <p:bldP spid="6" grpId="0" animBg="1"/>
      <p:bldP spid="8" grpId="0"/>
      <p:bldP spid="28" grpId="0" animBg="1"/>
      <p:bldP spid="30" grpId="0" animBg="1"/>
      <p:bldP spid="31" grpId="0" animBg="1"/>
      <p:bldP spid="32" grpId="0"/>
      <p:bldP spid="33" grpId="0" animBg="1"/>
      <p:bldP spid="34" grpId="0"/>
      <p:bldP spid="3" grpId="0" animBg="1"/>
      <p:bldP spid="77" grpId="0" animBg="1"/>
      <p:bldP spid="118" grpId="0" animBg="1"/>
      <p:bldP spid="36" grpId="0" animBg="1"/>
      <p:bldP spid="177" grpId="0" animBg="1"/>
      <p:bldP spid="1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51">
                <a:extLst>
                  <a:ext uri="{FF2B5EF4-FFF2-40B4-BE49-F238E27FC236}">
                    <a16:creationId xmlns:a16="http://schemas.microsoft.com/office/drawing/2014/main" id="{E7E9E794-E836-4CD0-BB2F-1250456EF8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6071" y="3601422"/>
                <a:ext cx="5114853" cy="539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|</a:t>
                </a:r>
                <a:r>
                  <a:rPr lang="en-GB" b="1" dirty="0">
                    <a:latin typeface="+mn-lt"/>
                    <a:cs typeface="Arial" charset="0"/>
                  </a:rPr>
                  <a:t>a</a:t>
                </a:r>
                <a:r>
                  <a:rPr lang="en-GB" dirty="0">
                    <a:cs typeface="Arial" charset="0"/>
                  </a:rPr>
                  <a:t>|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=</a:t>
                </a:r>
                <a:r>
                  <a:rPr lang="en-GB" dirty="0"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Text Box 51">
                <a:extLst>
                  <a:ext uri="{FF2B5EF4-FFF2-40B4-BE49-F238E27FC236}">
                    <a16:creationId xmlns:a16="http://schemas.microsoft.com/office/drawing/2014/main" id="{E7E9E794-E836-4CD0-BB2F-1250456EF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6071" y="3601422"/>
                <a:ext cx="5114853" cy="539571"/>
              </a:xfrm>
              <a:prstGeom prst="rect">
                <a:avLst/>
              </a:prstGeom>
              <a:blipFill>
                <a:blip r:embed="rId3"/>
                <a:stretch>
                  <a:fillRect l="-1788" b="-25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4">
            <a:extLst>
              <a:ext uri="{FF2B5EF4-FFF2-40B4-BE49-F238E27FC236}">
                <a16:creationId xmlns:a16="http://schemas.microsoft.com/office/drawing/2014/main" id="{14A7AE3F-FD82-4B20-A06E-FB5C8CC35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77" y="51558"/>
            <a:ext cx="7772400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800" dirty="0">
                <a:solidFill>
                  <a:srgbClr val="5B0091"/>
                </a:solidFill>
              </a:rPr>
              <a:t>The magnitude of a  vector</a:t>
            </a:r>
            <a:endParaRPr lang="en-GB" sz="2800" dirty="0"/>
          </a:p>
        </p:txBody>
      </p:sp>
      <p:grpSp>
        <p:nvGrpSpPr>
          <p:cNvPr id="55" name="Group 117">
            <a:extLst>
              <a:ext uri="{FF2B5EF4-FFF2-40B4-BE49-F238E27FC236}">
                <a16:creationId xmlns:a16="http://schemas.microsoft.com/office/drawing/2014/main" id="{9BB0986B-13C9-4CEA-AF58-1CD42589EE38}"/>
              </a:ext>
            </a:extLst>
          </p:cNvPr>
          <p:cNvGrpSpPr>
            <a:grpSpLocks/>
          </p:cNvGrpSpPr>
          <p:nvPr/>
        </p:nvGrpSpPr>
        <p:grpSpPr bwMode="auto">
          <a:xfrm>
            <a:off x="4923498" y="1342162"/>
            <a:ext cx="1284288" cy="890588"/>
            <a:chOff x="1495" y="2976"/>
            <a:chExt cx="809" cy="561"/>
          </a:xfrm>
        </p:grpSpPr>
        <p:sp>
          <p:nvSpPr>
            <p:cNvPr id="56" name="Text Box 53">
              <a:extLst>
                <a:ext uri="{FF2B5EF4-FFF2-40B4-BE49-F238E27FC236}">
                  <a16:creationId xmlns:a16="http://schemas.microsoft.com/office/drawing/2014/main" id="{3BA0AA3D-A18B-4957-B5FF-99D1C7B3CD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5" y="3096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57" name="Text Box 111">
              <a:extLst>
                <a:ext uri="{FF2B5EF4-FFF2-40B4-BE49-F238E27FC236}">
                  <a16:creationId xmlns:a16="http://schemas.microsoft.com/office/drawing/2014/main" id="{D259F584-2A9E-41DC-AA76-3E4D4220A1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58" name="Group 112">
              <a:extLst>
                <a:ext uri="{FF2B5EF4-FFF2-40B4-BE49-F238E27FC236}">
                  <a16:creationId xmlns:a16="http://schemas.microsoft.com/office/drawing/2014/main" id="{9704AB8E-C466-4DC4-93E7-317D075307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976"/>
              <a:ext cx="336" cy="561"/>
              <a:chOff x="4032" y="3048"/>
              <a:chExt cx="336" cy="561"/>
            </a:xfrm>
          </p:grpSpPr>
          <p:sp>
            <p:nvSpPr>
              <p:cNvPr id="59" name="AutoShape 113">
                <a:extLst>
                  <a:ext uri="{FF2B5EF4-FFF2-40B4-BE49-F238E27FC236}">
                    <a16:creationId xmlns:a16="http://schemas.microsoft.com/office/drawing/2014/main" id="{EB725A8F-B7BB-441F-89B6-F306E61AC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60" name="Group 114">
                <a:extLst>
                  <a:ext uri="{FF2B5EF4-FFF2-40B4-BE49-F238E27FC236}">
                    <a16:creationId xmlns:a16="http://schemas.microsoft.com/office/drawing/2014/main" id="{B5D7DEF5-46A2-4BF3-86DA-3DE33711D6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47" y="3048"/>
                <a:ext cx="315" cy="561"/>
                <a:chOff x="4047" y="3072"/>
                <a:chExt cx="315" cy="561"/>
              </a:xfrm>
            </p:grpSpPr>
            <p:sp>
              <p:nvSpPr>
                <p:cNvPr id="61" name="Text Box 115">
                  <a:extLst>
                    <a:ext uri="{FF2B5EF4-FFF2-40B4-BE49-F238E27FC236}">
                      <a16:creationId xmlns:a16="http://schemas.microsoft.com/office/drawing/2014/main" id="{DE8FA0CB-57B9-455C-88AA-FF871E0D8C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dirty="0">
                      <a:latin typeface="+mn-lt"/>
                      <a:cs typeface="Arial" charset="0"/>
                    </a:rPr>
                    <a:t>3</a:t>
                  </a:r>
                </a:p>
              </p:txBody>
            </p:sp>
            <p:sp>
              <p:nvSpPr>
                <p:cNvPr id="62" name="Text Box 116">
                  <a:extLst>
                    <a:ext uri="{FF2B5EF4-FFF2-40B4-BE49-F238E27FC236}">
                      <a16:creationId xmlns:a16="http://schemas.microsoft.com/office/drawing/2014/main" id="{4CAC0E3B-09D7-4CB6-B9F1-9EB9F7541D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47" y="3342"/>
                  <a:ext cx="315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-4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71" name="Text Box 51">
            <a:extLst>
              <a:ext uri="{FF2B5EF4-FFF2-40B4-BE49-F238E27FC236}">
                <a16:creationId xmlns:a16="http://schemas.microsoft.com/office/drawing/2014/main" id="{5F14F892-334E-45C3-A4A9-D3C10A6D7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77" y="1526742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Find the length of the vector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2" name="Text Box 51">
            <a:extLst>
              <a:ext uri="{FF2B5EF4-FFF2-40B4-BE49-F238E27FC236}">
                <a16:creationId xmlns:a16="http://schemas.microsoft.com/office/drawing/2014/main" id="{92057121-A524-4BB3-810D-E135CAF03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98" y="2286298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Find the length is the same as find the magnitude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3" name="Text Box 51">
            <a:extLst>
              <a:ext uri="{FF2B5EF4-FFF2-40B4-BE49-F238E27FC236}">
                <a16:creationId xmlns:a16="http://schemas.microsoft.com/office/drawing/2014/main" id="{FCE5F2DC-62BC-41D8-B670-DF6FAA236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77" y="2975610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This is found by using Pythagoras’ theorem 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51">
                <a:extLst>
                  <a:ext uri="{FF2B5EF4-FFF2-40B4-BE49-F238E27FC236}">
                    <a16:creationId xmlns:a16="http://schemas.microsoft.com/office/drawing/2014/main" id="{409215C9-189B-48D7-AE25-F9C4D4B730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2470" y="4283127"/>
                <a:ext cx="2690850" cy="493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=</a:t>
                </a:r>
                <a:r>
                  <a:rPr lang="en-GB" dirty="0"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radPr>
                      <m:deg/>
                      <m:e>
                        <m:r>
                          <a:rPr lang="en-US" i="1" smtClean="0">
                            <a:latin typeface="Cambria Math" panose="02040503050406030204" pitchFamily="18" charset="0"/>
                            <a:cs typeface="Arial" charset="0"/>
                          </a:rPr>
                          <m:t>9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+16</m:t>
                        </m:r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 Box 51">
                <a:extLst>
                  <a:ext uri="{FF2B5EF4-FFF2-40B4-BE49-F238E27FC236}">
                    <a16:creationId xmlns:a16="http://schemas.microsoft.com/office/drawing/2014/main" id="{409215C9-189B-48D7-AE25-F9C4D4B73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2470" y="4283127"/>
                <a:ext cx="2690850" cy="493340"/>
              </a:xfrm>
              <a:prstGeom prst="rect">
                <a:avLst/>
              </a:prstGeom>
              <a:blipFill>
                <a:blip r:embed="rId4"/>
                <a:stretch>
                  <a:fillRect l="-3628" t="-3704" b="-2716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 Box 51">
                <a:extLst>
                  <a:ext uri="{FF2B5EF4-FFF2-40B4-BE49-F238E27FC236}">
                    <a16:creationId xmlns:a16="http://schemas.microsoft.com/office/drawing/2014/main" id="{F55CA63F-C656-419C-B5DA-4232B11210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2470" y="5016762"/>
                <a:ext cx="1484352" cy="5127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25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 Box 51">
                <a:extLst>
                  <a:ext uri="{FF2B5EF4-FFF2-40B4-BE49-F238E27FC236}">
                    <a16:creationId xmlns:a16="http://schemas.microsoft.com/office/drawing/2014/main" id="{F55CA63F-C656-419C-B5DA-4232B1121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2470" y="5016762"/>
                <a:ext cx="1484352" cy="5127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 Box 51">
                <a:extLst>
                  <a:ext uri="{FF2B5EF4-FFF2-40B4-BE49-F238E27FC236}">
                    <a16:creationId xmlns:a16="http://schemas.microsoft.com/office/drawing/2014/main" id="{D072616A-0BAB-494E-BAB5-AD2F974A88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2470" y="5769761"/>
                <a:ext cx="148435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charset="0"/>
                      </a:rPr>
                      <m:t>=5</m:t>
                    </m:r>
                  </m:oMath>
                </a14:m>
                <a:r>
                  <a:rPr lang="en-GB" dirty="0">
                    <a:cs typeface="Arial" charset="0"/>
                  </a:rPr>
                  <a:t> 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Text Box 51">
                <a:extLst>
                  <a:ext uri="{FF2B5EF4-FFF2-40B4-BE49-F238E27FC236}">
                    <a16:creationId xmlns:a16="http://schemas.microsoft.com/office/drawing/2014/main" id="{D072616A-0BAB-494E-BAB5-AD2F974A88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2470" y="5769761"/>
                <a:ext cx="148435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Box 51">
            <a:extLst>
              <a:ext uri="{FF2B5EF4-FFF2-40B4-BE49-F238E27FC236}">
                <a16:creationId xmlns:a16="http://schemas.microsoft.com/office/drawing/2014/main" id="{FC9BA033-1C03-1F49-5692-1B2953536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65" y="788464"/>
            <a:ext cx="17998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Example 2:</a:t>
            </a:r>
            <a:endParaRPr lang="en-GB" b="1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63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72" grpId="0"/>
      <p:bldP spid="73" grpId="0"/>
      <p:bldP spid="74" grpId="0" animBg="1"/>
      <p:bldP spid="75" grpId="0" animBg="1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16C40-9D67-4209-AEF5-BCDF1A4DCEEA}"/>
              </a:ext>
            </a:extLst>
          </p:cNvPr>
          <p:cNvSpPr txBox="1">
            <a:spLocks noChangeArrowheads="1"/>
          </p:cNvSpPr>
          <p:nvPr/>
        </p:nvSpPr>
        <p:spPr>
          <a:xfrm>
            <a:off x="199755" y="37433"/>
            <a:ext cx="7772400" cy="609601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>
                <a:solidFill>
                  <a:srgbClr val="5B0091"/>
                </a:solidFill>
              </a:rPr>
              <a:t>Magnitude of vectors</a:t>
            </a:r>
            <a:endParaRPr lang="en-GB" sz="2800" dirty="0"/>
          </a:p>
        </p:txBody>
      </p:sp>
      <p:sp>
        <p:nvSpPr>
          <p:cNvPr id="53" name="Text Box 51">
            <a:extLst>
              <a:ext uri="{FF2B5EF4-FFF2-40B4-BE49-F238E27FC236}">
                <a16:creationId xmlns:a16="http://schemas.microsoft.com/office/drawing/2014/main" id="{F8912D30-674B-4661-ABF3-A8F146D53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45" y="990611"/>
            <a:ext cx="17998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Example 3:</a:t>
            </a:r>
            <a:endParaRPr lang="en-GB" b="1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  <p:sp>
        <p:nvSpPr>
          <p:cNvPr id="54" name="Text Box 110">
            <a:extLst>
              <a:ext uri="{FF2B5EF4-FFF2-40B4-BE49-F238E27FC236}">
                <a16:creationId xmlns:a16="http://schemas.microsoft.com/office/drawing/2014/main" id="{E4D964D6-CB77-456B-B967-D43E3F192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278" y="1478877"/>
            <a:ext cx="59882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We use the Theorem of Pythagoras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AutoShape 113">
            <a:extLst>
              <a:ext uri="{FF2B5EF4-FFF2-40B4-BE49-F238E27FC236}">
                <a16:creationId xmlns:a16="http://schemas.microsoft.com/office/drawing/2014/main" id="{0835C0B2-4CE2-E522-7BA5-E32844FE4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9885" y="803227"/>
            <a:ext cx="533400" cy="8382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122" name="Text Box 115">
            <a:extLst>
              <a:ext uri="{FF2B5EF4-FFF2-40B4-BE49-F238E27FC236}">
                <a16:creationId xmlns:a16="http://schemas.microsoft.com/office/drawing/2014/main" id="{1D77E4C0-DEF4-7830-4D32-87DD12D6B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9885" y="803307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US" dirty="0">
                <a:latin typeface="+mn-lt"/>
                <a:cs typeface="Arial" charset="0"/>
              </a:rPr>
              <a:t>4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23" name="Text Box 116">
            <a:extLst>
              <a:ext uri="{FF2B5EF4-FFF2-40B4-BE49-F238E27FC236}">
                <a16:creationId xmlns:a16="http://schemas.microsoft.com/office/drawing/2014/main" id="{A014F309-D25F-F36B-1440-EDF016B05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8785" y="1184227"/>
            <a:ext cx="371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3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24" name="Text Box 110">
            <a:extLst>
              <a:ext uri="{FF2B5EF4-FFF2-40B4-BE49-F238E27FC236}">
                <a16:creationId xmlns:a16="http://schemas.microsoft.com/office/drawing/2014/main" id="{B90DF072-C928-B12E-E331-978C261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003" y="999407"/>
            <a:ext cx="572531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Calculate the magnitude of the vector 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28" name="Text Box 110">
            <a:extLst>
              <a:ext uri="{FF2B5EF4-FFF2-40B4-BE49-F238E27FC236}">
                <a16:creationId xmlns:a16="http://schemas.microsoft.com/office/drawing/2014/main" id="{0E668B85-8B1E-932F-EE7C-A3C0D414E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3284" y="2005157"/>
            <a:ext cx="44292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So, the magnitude of vector 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5734DC-5F9F-AB0C-48B6-F76E447D1FA1}"/>
                  </a:ext>
                </a:extLst>
              </p:cNvPr>
              <p:cNvSpPr txBox="1"/>
              <p:nvPr/>
            </p:nvSpPr>
            <p:spPr>
              <a:xfrm>
                <a:off x="3385335" y="2848498"/>
                <a:ext cx="2351477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5734DC-5F9F-AB0C-48B6-F76E447D1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335" y="2848498"/>
                <a:ext cx="2351477" cy="4472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113">
            <a:extLst>
              <a:ext uri="{FF2B5EF4-FFF2-40B4-BE49-F238E27FC236}">
                <a16:creationId xmlns:a16="http://schemas.microsoft.com/office/drawing/2014/main" id="{846C64C1-9556-49C2-B884-174665C23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348" y="2692231"/>
            <a:ext cx="533400" cy="8382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36" name="Text Box 115">
            <a:extLst>
              <a:ext uri="{FF2B5EF4-FFF2-40B4-BE49-F238E27FC236}">
                <a16:creationId xmlns:a16="http://schemas.microsoft.com/office/drawing/2014/main" id="{88733729-89D9-23AE-5543-3905A7F3E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648" y="2687468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US" dirty="0">
                <a:latin typeface="+mn-lt"/>
                <a:cs typeface="Arial" charset="0"/>
              </a:rPr>
              <a:t>4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40" name="Text Box 116">
            <a:extLst>
              <a:ext uri="{FF2B5EF4-FFF2-40B4-BE49-F238E27FC236}">
                <a16:creationId xmlns:a16="http://schemas.microsoft.com/office/drawing/2014/main" id="{1ACB8498-BC99-4626-6CC6-AED6402D0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248" y="3073231"/>
            <a:ext cx="371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3</a:t>
            </a:r>
            <a:endParaRPr lang="en-GB" dirty="0">
              <a:latin typeface="+mn-lt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2ACFF53-72B1-059C-6BEF-763FABB591B5}"/>
                  </a:ext>
                </a:extLst>
              </p:cNvPr>
              <p:cNvSpPr txBox="1"/>
              <p:nvPr/>
            </p:nvSpPr>
            <p:spPr>
              <a:xfrm>
                <a:off x="3408097" y="3680989"/>
                <a:ext cx="1469569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16+9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2ACFF53-72B1-059C-6BEF-763FABB59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097" y="3680989"/>
                <a:ext cx="1469569" cy="4128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931FEB0-0CF6-D503-3187-D29C105AD984}"/>
                  </a:ext>
                </a:extLst>
              </p:cNvPr>
              <p:cNvSpPr txBox="1"/>
              <p:nvPr/>
            </p:nvSpPr>
            <p:spPr>
              <a:xfrm>
                <a:off x="3408097" y="4303576"/>
                <a:ext cx="933589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931FEB0-0CF6-D503-3187-D29C105AD9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097" y="4303576"/>
                <a:ext cx="933589" cy="4203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FF7CF58-6A15-668F-3779-5431867BDF3C}"/>
                  </a:ext>
                </a:extLst>
              </p:cNvPr>
              <p:cNvSpPr txBox="1"/>
              <p:nvPr/>
            </p:nvSpPr>
            <p:spPr>
              <a:xfrm>
                <a:off x="3485747" y="5009791"/>
                <a:ext cx="5615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FF7CF58-6A15-668F-3779-5431867BD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5747" y="5009791"/>
                <a:ext cx="561564" cy="369332"/>
              </a:xfrm>
              <a:prstGeom prst="rect">
                <a:avLst/>
              </a:prstGeom>
              <a:blipFill>
                <a:blip r:embed="rId6"/>
                <a:stretch>
                  <a:fillRect l="-4348" r="-13043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956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128" grpId="0"/>
      <p:bldP spid="6" grpId="0" animBg="1"/>
      <p:bldP spid="3" grpId="0" animBg="1"/>
      <p:bldP spid="36" grpId="0"/>
      <p:bldP spid="40" grpId="0"/>
      <p:bldP spid="41" grpId="0" animBg="1"/>
      <p:bldP spid="42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51">
                <a:extLst>
                  <a:ext uri="{FF2B5EF4-FFF2-40B4-BE49-F238E27FC236}">
                    <a16:creationId xmlns:a16="http://schemas.microsoft.com/office/drawing/2014/main" id="{E7E9E794-E836-4CD0-BB2F-1250456EF8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00390" y="3429841"/>
                <a:ext cx="5327828" cy="539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|</a:t>
                </a:r>
                <a:r>
                  <a:rPr lang="en-GB" b="1" dirty="0">
                    <a:latin typeface="+mn-lt"/>
                    <a:cs typeface="Arial" charset="0"/>
                  </a:rPr>
                  <a:t>a</a:t>
                </a:r>
                <a:r>
                  <a:rPr lang="en-GB" dirty="0">
                    <a:cs typeface="Arial" charset="0"/>
                  </a:rPr>
                  <a:t>|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Text Box 51">
                <a:extLst>
                  <a:ext uri="{FF2B5EF4-FFF2-40B4-BE49-F238E27FC236}">
                    <a16:creationId xmlns:a16="http://schemas.microsoft.com/office/drawing/2014/main" id="{E7E9E794-E836-4CD0-BB2F-1250456EF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00390" y="3429841"/>
                <a:ext cx="5327828" cy="539571"/>
              </a:xfrm>
              <a:prstGeom prst="rect">
                <a:avLst/>
              </a:prstGeom>
              <a:blipFill>
                <a:blip r:embed="rId3"/>
                <a:stretch>
                  <a:fillRect l="-1831" b="-25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4">
            <a:extLst>
              <a:ext uri="{FF2B5EF4-FFF2-40B4-BE49-F238E27FC236}">
                <a16:creationId xmlns:a16="http://schemas.microsoft.com/office/drawing/2014/main" id="{14A7AE3F-FD82-4B20-A06E-FB5C8CC35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77" y="51558"/>
            <a:ext cx="7772400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800" dirty="0">
                <a:solidFill>
                  <a:srgbClr val="5B0091"/>
                </a:solidFill>
              </a:rPr>
              <a:t>The magnitude of a  vector</a:t>
            </a:r>
            <a:endParaRPr lang="en-GB" sz="2800" dirty="0"/>
          </a:p>
        </p:txBody>
      </p:sp>
      <p:grpSp>
        <p:nvGrpSpPr>
          <p:cNvPr id="55" name="Group 117">
            <a:extLst>
              <a:ext uri="{FF2B5EF4-FFF2-40B4-BE49-F238E27FC236}">
                <a16:creationId xmlns:a16="http://schemas.microsoft.com/office/drawing/2014/main" id="{9BB0986B-13C9-4CEA-AF58-1CD42589EE38}"/>
              </a:ext>
            </a:extLst>
          </p:cNvPr>
          <p:cNvGrpSpPr>
            <a:grpSpLocks/>
          </p:cNvGrpSpPr>
          <p:nvPr/>
        </p:nvGrpSpPr>
        <p:grpSpPr bwMode="auto">
          <a:xfrm>
            <a:off x="5060273" y="1090172"/>
            <a:ext cx="1284288" cy="842963"/>
            <a:chOff x="1495" y="2976"/>
            <a:chExt cx="809" cy="531"/>
          </a:xfrm>
        </p:grpSpPr>
        <p:sp>
          <p:nvSpPr>
            <p:cNvPr id="56" name="Text Box 53">
              <a:extLst>
                <a:ext uri="{FF2B5EF4-FFF2-40B4-BE49-F238E27FC236}">
                  <a16:creationId xmlns:a16="http://schemas.microsoft.com/office/drawing/2014/main" id="{3BA0AA3D-A18B-4957-B5FF-99D1C7B3CD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5" y="3096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57" name="Text Box 111">
              <a:extLst>
                <a:ext uri="{FF2B5EF4-FFF2-40B4-BE49-F238E27FC236}">
                  <a16:creationId xmlns:a16="http://schemas.microsoft.com/office/drawing/2014/main" id="{D259F584-2A9E-41DC-AA76-3E4D4220A1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58" name="Group 112">
              <a:extLst>
                <a:ext uri="{FF2B5EF4-FFF2-40B4-BE49-F238E27FC236}">
                  <a16:creationId xmlns:a16="http://schemas.microsoft.com/office/drawing/2014/main" id="{9704AB8E-C466-4DC4-93E7-317D075307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976"/>
              <a:ext cx="336" cy="531"/>
              <a:chOff x="4032" y="3048"/>
              <a:chExt cx="336" cy="531"/>
            </a:xfrm>
          </p:grpSpPr>
          <p:sp>
            <p:nvSpPr>
              <p:cNvPr id="59" name="AutoShape 113">
                <a:extLst>
                  <a:ext uri="{FF2B5EF4-FFF2-40B4-BE49-F238E27FC236}">
                    <a16:creationId xmlns:a16="http://schemas.microsoft.com/office/drawing/2014/main" id="{EB725A8F-B7BB-441F-89B6-F306E61AC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60" name="Group 114">
                <a:extLst>
                  <a:ext uri="{FF2B5EF4-FFF2-40B4-BE49-F238E27FC236}">
                    <a16:creationId xmlns:a16="http://schemas.microsoft.com/office/drawing/2014/main" id="{B5D7DEF5-46A2-4BF3-86DA-3DE33711D6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8" y="3048"/>
                <a:ext cx="234" cy="531"/>
                <a:chOff x="4088" y="3072"/>
                <a:chExt cx="234" cy="531"/>
              </a:xfrm>
            </p:grpSpPr>
            <p:sp>
              <p:nvSpPr>
                <p:cNvPr id="61" name="Text Box 115">
                  <a:extLst>
                    <a:ext uri="{FF2B5EF4-FFF2-40B4-BE49-F238E27FC236}">
                      <a16:creationId xmlns:a16="http://schemas.microsoft.com/office/drawing/2014/main" id="{DE8FA0CB-57B9-455C-88AA-FF871E0D8C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dirty="0">
                      <a:latin typeface="+mn-lt"/>
                      <a:cs typeface="Arial" charset="0"/>
                    </a:rPr>
                    <a:t>5</a:t>
                  </a:r>
                </a:p>
              </p:txBody>
            </p:sp>
            <p:sp>
              <p:nvSpPr>
                <p:cNvPr id="62" name="Text Box 116">
                  <a:extLst>
                    <a:ext uri="{FF2B5EF4-FFF2-40B4-BE49-F238E27FC236}">
                      <a16:creationId xmlns:a16="http://schemas.microsoft.com/office/drawing/2014/main" id="{4CAC0E3B-09D7-4CB6-B9F1-9EB9F7541D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8" y="331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68" name="Text Box 51">
            <a:extLst>
              <a:ext uri="{FF2B5EF4-FFF2-40B4-BE49-F238E27FC236}">
                <a16:creationId xmlns:a16="http://schemas.microsoft.com/office/drawing/2014/main" id="{282184D3-2DC5-4B3F-9512-3C7E67A40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77" y="1254755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Find the length of the vector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0" name="Text Box 51">
            <a:extLst>
              <a:ext uri="{FF2B5EF4-FFF2-40B4-BE49-F238E27FC236}">
                <a16:creationId xmlns:a16="http://schemas.microsoft.com/office/drawing/2014/main" id="{4235DAE7-2BDC-4F9A-AF51-C1F994DAB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98" y="2014311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Find the length is the same as find the magnitude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51">
            <a:extLst>
              <a:ext uri="{FF2B5EF4-FFF2-40B4-BE49-F238E27FC236}">
                <a16:creationId xmlns:a16="http://schemas.microsoft.com/office/drawing/2014/main" id="{4052DB3A-3801-4767-9B22-1DD04EBC5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77" y="2703623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This is found by using Pythagoras’ theorem 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51">
                <a:extLst>
                  <a:ext uri="{FF2B5EF4-FFF2-40B4-BE49-F238E27FC236}">
                    <a16:creationId xmlns:a16="http://schemas.microsoft.com/office/drawing/2014/main" id="{B429428E-5852-44EB-A1B4-B996EFA341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1884" y="4914433"/>
                <a:ext cx="1638389" cy="5127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51">
                <a:extLst>
                  <a:ext uri="{FF2B5EF4-FFF2-40B4-BE49-F238E27FC236}">
                    <a16:creationId xmlns:a16="http://schemas.microsoft.com/office/drawing/2014/main" id="{B429428E-5852-44EB-A1B4-B996EFA34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1884" y="4914433"/>
                <a:ext cx="1638389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51">
                <a:extLst>
                  <a:ext uri="{FF2B5EF4-FFF2-40B4-BE49-F238E27FC236}">
                    <a16:creationId xmlns:a16="http://schemas.microsoft.com/office/drawing/2014/main" id="{DC093E07-6A21-4AD9-B455-29CCCE156B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1884" y="5662521"/>
                <a:ext cx="22464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charset="0"/>
                      </a:rPr>
                      <m:t>≈5.39 </m:t>
                    </m:r>
                  </m:oMath>
                </a14:m>
                <a:r>
                  <a:rPr lang="en-GB" dirty="0">
                    <a:cs typeface="Arial" charset="0"/>
                  </a:rPr>
                  <a:t>(3sf). 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 Box 51">
                <a:extLst>
                  <a:ext uri="{FF2B5EF4-FFF2-40B4-BE49-F238E27FC236}">
                    <a16:creationId xmlns:a16="http://schemas.microsoft.com/office/drawing/2014/main" id="{DC093E07-6A21-4AD9-B455-29CCCE156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1884" y="5662521"/>
                <a:ext cx="2246401" cy="461665"/>
              </a:xfrm>
              <a:prstGeom prst="rect">
                <a:avLst/>
              </a:prstGeom>
              <a:blipFill>
                <a:blip r:embed="rId5"/>
                <a:stretch>
                  <a:fillRect t="-10526" b="-289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51">
                <a:extLst>
                  <a:ext uri="{FF2B5EF4-FFF2-40B4-BE49-F238E27FC236}">
                    <a16:creationId xmlns:a16="http://schemas.microsoft.com/office/drawing/2014/main" id="{B9864DC5-AFB0-4EB9-9571-A96AF26CD6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84578" y="4181583"/>
                <a:ext cx="2515483" cy="493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25+4</m:t>
                        </m:r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 Box 51">
                <a:extLst>
                  <a:ext uri="{FF2B5EF4-FFF2-40B4-BE49-F238E27FC236}">
                    <a16:creationId xmlns:a16="http://schemas.microsoft.com/office/drawing/2014/main" id="{B9864DC5-AFB0-4EB9-9571-A96AF26CD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4578" y="4181583"/>
                <a:ext cx="2515483" cy="493340"/>
              </a:xfrm>
              <a:prstGeom prst="rect">
                <a:avLst/>
              </a:prstGeom>
              <a:blipFill>
                <a:blip r:embed="rId6"/>
                <a:stretch>
                  <a:fillRect l="-3632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Box 51">
            <a:extLst>
              <a:ext uri="{FF2B5EF4-FFF2-40B4-BE49-F238E27FC236}">
                <a16:creationId xmlns:a16="http://schemas.microsoft.com/office/drawing/2014/main" id="{C1790381-3154-68AD-2703-32A7FAA7F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65" y="788464"/>
            <a:ext cx="17998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Example 4:</a:t>
            </a:r>
            <a:endParaRPr lang="en-GB" b="1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68" grpId="0"/>
      <p:bldP spid="30" grpId="0"/>
      <p:bldP spid="31" grpId="0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2984</TotalTime>
  <Words>332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95</cp:revision>
  <dcterms:created xsi:type="dcterms:W3CDTF">2016-08-14T00:28:51Z</dcterms:created>
  <dcterms:modified xsi:type="dcterms:W3CDTF">2023-03-04T11:46:47Z</dcterms:modified>
</cp:coreProperties>
</file>