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36E32-F811-4187-9CD6-5DCDA0D59A56}" type="datetimeFigureOut">
              <a:rPr lang="en-GB" smtClean="0"/>
              <a:pPr/>
              <a:t>18/02/2021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78D60-4EF3-45D8-860B-F042BB67CFE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78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2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02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3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278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7B8AD-89C0-4C1F-A13C-6D4098C5C5B8}" type="slidenum">
              <a:rPr lang="en-GB"/>
              <a:pPr/>
              <a:t>4</a:t>
            </a:fld>
            <a:endParaRPr lang="en-GB"/>
          </a:p>
        </p:txBody>
      </p:sp>
      <p:sp>
        <p:nvSpPr>
          <p:cNvPr id="61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03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995E2-453F-41B2-BA53-DE7EADA82354}" type="slidenum">
              <a:rPr lang="en-GB"/>
              <a:pPr/>
              <a:t>5</a:t>
            </a:fld>
            <a:endParaRPr lang="en-GB"/>
          </a:p>
        </p:txBody>
      </p:sp>
      <p:sp>
        <p:nvSpPr>
          <p:cNvPr id="61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967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E95C2-1713-45C9-B153-6058A93582AD}" type="slidenum">
              <a:rPr lang="en-GB"/>
              <a:pPr/>
              <a:t>6</a:t>
            </a:fld>
            <a:endParaRPr lang="en-GB"/>
          </a:p>
        </p:txBody>
      </p:sp>
      <p:sp>
        <p:nvSpPr>
          <p:cNvPr id="579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488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642D0-8421-4F6A-8EC4-A41F3032D61B}" type="slidenum">
              <a:rPr lang="en-GB"/>
              <a:pPr/>
              <a:t>7</a:t>
            </a:fld>
            <a:endParaRPr lang="en-GB"/>
          </a:p>
        </p:txBody>
      </p:sp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451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89298-38B7-453F-ADDA-13EC2F77875F}" type="slidenum">
              <a:rPr lang="en-GB"/>
              <a:pPr/>
              <a:t>8</a:t>
            </a:fld>
            <a:endParaRPr lang="en-GB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57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43251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231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825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2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7703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2036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061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68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6313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963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5325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2/18/2021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253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0238" indent="-630238"/>
            <a:r>
              <a:rPr lang="en-US" dirty="0"/>
              <a:t>LO: To solve problems by substituting values into formulae.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6000" dirty="0">
                <a:solidFill>
                  <a:schemeClr val="bg1"/>
                </a:solidFill>
              </a:rPr>
              <a:t>Evaluating formulae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6943C-0C26-41F3-9E45-A9B8674F1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1E03-4D81-4EE5-B95A-59D692FC331D}" type="datetime3">
              <a:rPr lang="en-US" smtClean="0"/>
              <a:t>18 February 2021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3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Formulae</a:t>
            </a:r>
            <a:endParaRPr lang="en-GB" sz="2800" dirty="0"/>
          </a:p>
        </p:txBody>
      </p:sp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250825" y="1071563"/>
            <a:ext cx="8589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special type of equation that links two or more physical variables. The plural of formula is </a:t>
            </a:r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formulae.</a:t>
            </a:r>
            <a:endParaRPr lang="en-GB" sz="2400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8326" name="Text Box 6"/>
          <p:cNvSpPr txBox="1">
            <a:spLocks noChangeArrowheads="1"/>
          </p:cNvSpPr>
          <p:nvPr/>
        </p:nvSpPr>
        <p:spPr bwMode="auto">
          <a:xfrm>
            <a:off x="250825" y="2012950"/>
            <a:ext cx="3709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example, in the formula,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8327" name="Text Box 7"/>
          <p:cNvSpPr txBox="1">
            <a:spLocks noChangeArrowheads="1"/>
          </p:cNvSpPr>
          <p:nvPr/>
        </p:nvSpPr>
        <p:spPr bwMode="auto">
          <a:xfrm>
            <a:off x="3675063" y="2590800"/>
            <a:ext cx="179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/>
              <a:t>P</a:t>
            </a:r>
            <a:r>
              <a:rPr lang="en-US" sz="2400"/>
              <a:t> =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en-US" sz="2400"/>
              <a:t>2(</a:t>
            </a:r>
            <a:r>
              <a:rPr lang="en-US" sz="2400" i="1">
                <a:latin typeface="Times New Roman" pitchFamily="18" charset="0"/>
              </a:rPr>
              <a:t>l </a:t>
            </a:r>
            <a:r>
              <a:rPr lang="en-US" sz="2400"/>
              <a:t>+</a:t>
            </a:r>
            <a:r>
              <a:rPr lang="en-US" sz="2400" i="1">
                <a:latin typeface="Times New Roman" pitchFamily="18" charset="0"/>
              </a:rPr>
              <a:t> w</a:t>
            </a:r>
            <a:r>
              <a:rPr lang="en-US" sz="2400"/>
              <a:t>)</a:t>
            </a:r>
            <a:r>
              <a:rPr lang="en-US" sz="2400" i="1">
                <a:latin typeface="Times New Roman" pitchFamily="18" charset="0"/>
              </a:rPr>
              <a:t> </a:t>
            </a:r>
            <a:endParaRPr lang="en-GB" sz="2400"/>
          </a:p>
        </p:txBody>
      </p:sp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250825" y="3168650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perimeter of a rectangle and </a:t>
            </a:r>
            <a:r>
              <a:rPr lang="en-US" sz="2400" i="1" dirty="0">
                <a:latin typeface="Times New Roman" pitchFamily="18" charset="0"/>
              </a:rPr>
              <a:t>l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400" dirty="0"/>
              <a:t> </a:t>
            </a:r>
            <a:r>
              <a:rPr lang="en-US" sz="2400" i="1" dirty="0">
                <a:latin typeface="Times New Roman" pitchFamily="18" charset="0"/>
              </a:rPr>
              <a:t>w</a:t>
            </a:r>
            <a:r>
              <a:rPr lang="en-US" sz="2400" dirty="0"/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 its length and width.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250825" y="4111625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usually write formulae with one </a:t>
            </a:r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its own on the left-hand side.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8330" name="Text Box 10"/>
          <p:cNvSpPr txBox="1">
            <a:spLocks noChangeArrowheads="1"/>
          </p:cNvSpPr>
          <p:nvPr/>
        </p:nvSpPr>
        <p:spPr bwMode="auto">
          <a:xfrm>
            <a:off x="250825" y="5054600"/>
            <a:ext cx="874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other variables and constants are written on the right-hand side.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48064" y="2126843"/>
            <a:ext cx="929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68864" y="2406134"/>
            <a:ext cx="929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80406" y="2463081"/>
            <a:ext cx="929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81659" y="2920281"/>
            <a:ext cx="99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Curved Connector 3"/>
          <p:cNvCxnSpPr>
            <a:stCxn id="11" idx="3"/>
            <a:endCxn id="568327" idx="1"/>
          </p:cNvCxnSpPr>
          <p:nvPr/>
        </p:nvCxnSpPr>
        <p:spPr>
          <a:xfrm>
            <a:off x="2910276" y="2647747"/>
            <a:ext cx="764787" cy="171653"/>
          </a:xfrm>
          <a:prstGeom prst="curvedConnector3">
            <a:avLst>
              <a:gd name="adj1" fmla="val 50000"/>
            </a:avLst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6"/>
          <p:cNvCxnSpPr>
            <a:stCxn id="2" idx="1"/>
          </p:cNvCxnSpPr>
          <p:nvPr/>
        </p:nvCxnSpPr>
        <p:spPr>
          <a:xfrm rot="10800000" flipV="1">
            <a:off x="4621212" y="2311508"/>
            <a:ext cx="526852" cy="354825"/>
          </a:xfrm>
          <a:prstGeom prst="curvedConnector3">
            <a:avLst/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>
            <a:stCxn id="10" idx="2"/>
          </p:cNvCxnSpPr>
          <p:nvPr/>
        </p:nvCxnSpPr>
        <p:spPr>
          <a:xfrm rot="5400000">
            <a:off x="5973911" y="1949620"/>
            <a:ext cx="134043" cy="1785734"/>
          </a:xfrm>
          <a:prstGeom prst="curvedConnector2">
            <a:avLst/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flipV="1">
            <a:off x="3203848" y="2931378"/>
            <a:ext cx="1052619" cy="294219"/>
          </a:xfrm>
          <a:prstGeom prst="curvedConnector3">
            <a:avLst>
              <a:gd name="adj1" fmla="val 86648"/>
            </a:avLst>
          </a:prstGeom>
          <a:ln w="2222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250825" y="5885597"/>
            <a:ext cx="87407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variable on its own is called the </a:t>
            </a:r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subject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of the formula.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6" grpId="0" autoUpdateAnimBg="0"/>
      <p:bldP spid="568327" grpId="0" autoUpdateAnimBg="0"/>
      <p:bldP spid="568328" grpId="0" autoUpdateAnimBg="0"/>
      <p:bldP spid="568329" grpId="0" autoUpdateAnimBg="0"/>
      <p:bldP spid="568330" grpId="0" autoUpdateAnimBg="0"/>
      <p:bldP spid="2" grpId="0"/>
      <p:bldP spid="10" grpId="0"/>
      <p:bldP spid="11" grpId="0"/>
      <p:bldP spid="12" grpId="0"/>
      <p:bldP spid="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3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Formulae</a:t>
            </a:r>
            <a:endParaRPr lang="en-GB" sz="2800" dirty="0"/>
          </a:p>
        </p:txBody>
      </p:sp>
      <p:sp>
        <p:nvSpPr>
          <p:cNvPr id="568327" name="Text Box 7"/>
          <p:cNvSpPr txBox="1">
            <a:spLocks noChangeArrowheads="1"/>
          </p:cNvSpPr>
          <p:nvPr/>
        </p:nvSpPr>
        <p:spPr bwMode="auto">
          <a:xfrm>
            <a:off x="3532139" y="1836962"/>
            <a:ext cx="179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/>
              <a:t>P</a:t>
            </a:r>
            <a:r>
              <a:rPr lang="en-US" sz="2400" dirty="0"/>
              <a:t> =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/>
              <a:t>2(</a:t>
            </a:r>
            <a:r>
              <a:rPr lang="en-US" sz="2400" i="1" dirty="0">
                <a:latin typeface="Times New Roman" pitchFamily="18" charset="0"/>
              </a:rPr>
              <a:t>l </a:t>
            </a:r>
            <a:r>
              <a:rPr lang="en-US" sz="2400" dirty="0"/>
              <a:t>+</a:t>
            </a:r>
            <a:r>
              <a:rPr lang="en-US" sz="2400" i="1" dirty="0">
                <a:latin typeface="Times New Roman" pitchFamily="18" charset="0"/>
              </a:rPr>
              <a:t> w</a:t>
            </a:r>
            <a:r>
              <a:rPr lang="en-US" sz="2400" dirty="0"/>
              <a:t>)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403225" y="925390"/>
            <a:ext cx="837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use this formula to work out the perimeter of any rectangle given its length and width.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8330" name="Text Box 10"/>
          <p:cNvSpPr txBox="1">
            <a:spLocks noChangeArrowheads="1"/>
          </p:cNvSpPr>
          <p:nvPr/>
        </p:nvSpPr>
        <p:spPr bwMode="auto">
          <a:xfrm>
            <a:off x="403224" y="3940693"/>
            <a:ext cx="1328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 1: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03225" y="2420888"/>
            <a:ext cx="87407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formula contains more than two variables; if we know the value of all but one of them, we can </a:t>
            </a:r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substitute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known values into the formula and hence find the value of the unknown variable.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731940" y="3940693"/>
            <a:ext cx="72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the formula.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03224" y="4466666"/>
            <a:ext cx="1328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 2: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731940" y="4466666"/>
            <a:ext cx="72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State the values of the known variables.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27210" y="4992639"/>
            <a:ext cx="1328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 3: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755926" y="4992639"/>
            <a:ext cx="720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Substitute into the formula to form a one variable equation.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7209" y="5823636"/>
            <a:ext cx="1328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 4: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755925" y="5823636"/>
            <a:ext cx="720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Solve the equation for the unknown variable.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13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7" grpId="0" autoUpdateAnimBg="0"/>
      <p:bldP spid="568329" grpId="0" autoUpdateAnimBg="0"/>
      <p:bldP spid="568330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1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Formulae</a:t>
            </a:r>
            <a:endParaRPr lang="en-GB" sz="2800" dirty="0"/>
          </a:p>
        </p:txBody>
      </p:sp>
      <p:sp>
        <p:nvSpPr>
          <p:cNvPr id="611333" name="Text Box 5"/>
          <p:cNvSpPr txBox="1">
            <a:spLocks noChangeArrowheads="1"/>
          </p:cNvSpPr>
          <p:nvPr/>
        </p:nvSpPr>
        <p:spPr bwMode="auto">
          <a:xfrm>
            <a:off x="250825" y="1071563"/>
            <a:ext cx="85899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Because formulae deal mainly with real-life quantities such as length, mass, temperature or time, the given variables often have units attached.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250825" y="2324100"/>
            <a:ext cx="864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Units shouldn’t be included in the formula itself.</a:t>
            </a:r>
            <a:endParaRPr lang="en-GB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1335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The units that have to be used are usually defined in the formula. For example,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070350" y="3694113"/>
            <a:ext cx="984250" cy="889000"/>
            <a:chOff x="2096" y="2626"/>
            <a:chExt cx="620" cy="560"/>
          </a:xfrm>
        </p:grpSpPr>
        <p:sp>
          <p:nvSpPr>
            <p:cNvPr id="611337" name="Text Box 9"/>
            <p:cNvSpPr txBox="1">
              <a:spLocks noChangeArrowheads="1"/>
            </p:cNvSpPr>
            <p:nvPr/>
          </p:nvSpPr>
          <p:spPr bwMode="auto">
            <a:xfrm>
              <a:off x="2096" y="2761"/>
              <a:ext cx="4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/>
                <a:t>S</a:t>
              </a:r>
              <a:r>
                <a:rPr lang="en-GB" sz="2400"/>
                <a:t> = 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04" y="2626"/>
              <a:ext cx="212" cy="560"/>
              <a:chOff x="2504" y="2626"/>
              <a:chExt cx="212" cy="560"/>
            </a:xfrm>
          </p:grpSpPr>
          <p:sp>
            <p:nvSpPr>
              <p:cNvPr id="611339" name="Text Box 11"/>
              <p:cNvSpPr txBox="1">
                <a:spLocks noChangeArrowheads="1"/>
              </p:cNvSpPr>
              <p:nvPr/>
            </p:nvSpPr>
            <p:spPr bwMode="auto">
              <a:xfrm>
                <a:off x="2504" y="262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611340" name="Line 12"/>
              <p:cNvSpPr>
                <a:spLocks noChangeShapeType="1"/>
              </p:cNvSpPr>
              <p:nvPr/>
            </p:nvSpPr>
            <p:spPr bwMode="auto">
              <a:xfrm>
                <a:off x="2524" y="2906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11341" name="Text Box 13"/>
              <p:cNvSpPr txBox="1">
                <a:spLocks noChangeArrowheads="1"/>
              </p:cNvSpPr>
              <p:nvPr/>
            </p:nvSpPr>
            <p:spPr bwMode="auto">
              <a:xfrm>
                <a:off x="2531" y="2898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latin typeface="Times New Roman" pitchFamily="18" charset="0"/>
                  </a:rPr>
                  <a:t>t</a:t>
                </a:r>
              </a:p>
            </p:txBody>
          </p:sp>
        </p:grpSp>
      </p:grpSp>
      <p:sp>
        <p:nvSpPr>
          <p:cNvPr id="611342" name="Text Box 14"/>
          <p:cNvSpPr txBox="1">
            <a:spLocks noChangeArrowheads="1"/>
          </p:cNvSpPr>
          <p:nvPr/>
        </p:nvSpPr>
        <p:spPr bwMode="auto">
          <a:xfrm>
            <a:off x="303213" y="4618038"/>
            <a:ext cx="866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This formula doesn’t mean much unless we say 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GB" sz="2400" i="1" dirty="0">
                <a:solidFill>
                  <a:srgbClr val="FF6600"/>
                </a:solidFill>
              </a:rPr>
              <a:t>S</a:t>
            </a:r>
            <a:r>
              <a:rPr lang="en-GB" sz="2400" dirty="0">
                <a:solidFill>
                  <a:srgbClr val="FF6600"/>
                </a:solidFill>
              </a:rPr>
              <a:t> </a:t>
            </a:r>
            <a:r>
              <a:rPr lang="en-GB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average speed in</a:t>
            </a:r>
            <a:r>
              <a:rPr lang="en-GB" sz="2400" dirty="0">
                <a:solidFill>
                  <a:srgbClr val="FF6600"/>
                </a:solidFill>
              </a:rPr>
              <a:t> m/s,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d</a:t>
            </a:r>
            <a:r>
              <a:rPr lang="en-GB" sz="2400" dirty="0">
                <a:solidFill>
                  <a:srgbClr val="FF6600"/>
                </a:solidFill>
              </a:rPr>
              <a:t> </a:t>
            </a:r>
            <a:r>
              <a:rPr lang="en-GB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distance travelled in metres, and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t</a:t>
            </a:r>
            <a:r>
              <a:rPr lang="en-GB" sz="2400" dirty="0">
                <a:solidFill>
                  <a:srgbClr val="FF6600"/>
                </a:solidFill>
              </a:rPr>
              <a:t> </a:t>
            </a:r>
            <a:r>
              <a:rPr lang="en-GB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time taken in seconds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4" grpId="0" autoUpdateAnimBg="0"/>
      <p:bldP spid="611335" grpId="0"/>
      <p:bldP spid="6113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9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Formulae</a:t>
            </a:r>
            <a:endParaRPr lang="en-GB" sz="2800" dirty="0"/>
          </a:p>
        </p:txBody>
      </p:sp>
      <p:sp>
        <p:nvSpPr>
          <p:cNvPr id="613381" name="Text Box 5"/>
          <p:cNvSpPr txBox="1">
            <a:spLocks noChangeArrowheads="1"/>
          </p:cNvSpPr>
          <p:nvPr/>
        </p:nvSpPr>
        <p:spPr bwMode="auto">
          <a:xfrm>
            <a:off x="250825" y="1123950"/>
            <a:ext cx="858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Use the formula                 to find the speed of a car that</a:t>
            </a:r>
          </a:p>
        </p:txBody>
      </p:sp>
      <p:sp>
        <p:nvSpPr>
          <p:cNvPr id="613383" name="Text Box 7"/>
          <p:cNvSpPr txBox="1">
            <a:spLocks noChangeArrowheads="1"/>
          </p:cNvSpPr>
          <p:nvPr/>
        </p:nvSpPr>
        <p:spPr bwMode="auto">
          <a:xfrm>
            <a:off x="250825" y="2332038"/>
            <a:ext cx="84248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Write the distance and the time using the correct units before substituting them into the formula,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384034" y="908050"/>
            <a:ext cx="984250" cy="889000"/>
            <a:chOff x="2096" y="2626"/>
            <a:chExt cx="620" cy="560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2096" y="2761"/>
              <a:ext cx="4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/>
                <a:t>S</a:t>
              </a:r>
              <a:r>
                <a:rPr lang="en-GB" sz="2400"/>
                <a:t> = 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504" y="2626"/>
              <a:ext cx="212" cy="560"/>
              <a:chOff x="2504" y="2626"/>
              <a:chExt cx="212" cy="560"/>
            </a:xfrm>
          </p:grpSpPr>
          <p:sp>
            <p:nvSpPr>
              <p:cNvPr id="613387" name="Text Box 11"/>
              <p:cNvSpPr txBox="1">
                <a:spLocks noChangeArrowheads="1"/>
              </p:cNvSpPr>
              <p:nvPr/>
            </p:nvSpPr>
            <p:spPr bwMode="auto">
              <a:xfrm>
                <a:off x="2504" y="262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613388" name="Line 12"/>
              <p:cNvSpPr>
                <a:spLocks noChangeShapeType="1"/>
              </p:cNvSpPr>
              <p:nvPr/>
            </p:nvSpPr>
            <p:spPr bwMode="auto">
              <a:xfrm>
                <a:off x="2524" y="2906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13389" name="Text Box 13"/>
              <p:cNvSpPr txBox="1">
                <a:spLocks noChangeArrowheads="1"/>
              </p:cNvSpPr>
              <p:nvPr/>
            </p:nvSpPr>
            <p:spPr bwMode="auto">
              <a:xfrm>
                <a:off x="2531" y="2898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>
                    <a:latin typeface="Times New Roman" pitchFamily="18" charset="0"/>
                  </a:rPr>
                  <a:t>t</a:t>
                </a:r>
              </a:p>
            </p:txBody>
          </p:sp>
        </p:grpSp>
      </p:grpSp>
      <p:sp>
        <p:nvSpPr>
          <p:cNvPr id="613391" name="Rectangle 15"/>
          <p:cNvSpPr>
            <a:spLocks noChangeArrowheads="1"/>
          </p:cNvSpPr>
          <p:nvPr/>
        </p:nvSpPr>
        <p:spPr bwMode="auto">
          <a:xfrm>
            <a:off x="250825" y="1773238"/>
            <a:ext cx="5250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travels 2 km in 1 minute and 40 seconds.</a:t>
            </a:r>
          </a:p>
        </p:txBody>
      </p:sp>
      <p:sp>
        <p:nvSpPr>
          <p:cNvPr id="613392" name="Rectangle 16"/>
          <p:cNvSpPr>
            <a:spLocks noChangeArrowheads="1"/>
          </p:cNvSpPr>
          <p:nvPr/>
        </p:nvSpPr>
        <p:spPr bwMode="auto">
          <a:xfrm>
            <a:off x="2862263" y="3255963"/>
            <a:ext cx="35892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2 kilometres = </a:t>
            </a:r>
            <a:r>
              <a:rPr lang="en-GB" sz="2400">
                <a:solidFill>
                  <a:srgbClr val="3399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2000</a:t>
            </a:r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 metres</a:t>
            </a:r>
          </a:p>
        </p:txBody>
      </p:sp>
      <p:sp>
        <p:nvSpPr>
          <p:cNvPr id="613393" name="Rectangle 17"/>
          <p:cNvSpPr>
            <a:spLocks noChangeArrowheads="1"/>
          </p:cNvSpPr>
          <p:nvPr/>
        </p:nvSpPr>
        <p:spPr bwMode="auto">
          <a:xfrm>
            <a:off x="1116013" y="3814763"/>
            <a:ext cx="5132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1 minute and 40 seconds = </a:t>
            </a:r>
            <a:r>
              <a:rPr lang="en-GB" sz="240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 seconds</a:t>
            </a:r>
          </a:p>
        </p:txBody>
      </p:sp>
      <p:sp>
        <p:nvSpPr>
          <p:cNvPr id="613394" name="Text Box 18"/>
          <p:cNvSpPr txBox="1">
            <a:spLocks noChangeArrowheads="1"/>
          </p:cNvSpPr>
          <p:nvPr/>
        </p:nvSpPr>
        <p:spPr bwMode="auto">
          <a:xfrm>
            <a:off x="250825" y="4373563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Now substitute these numerical values into the formula,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562351" y="4932363"/>
            <a:ext cx="1565276" cy="817562"/>
            <a:chOff x="2244" y="3067"/>
            <a:chExt cx="986" cy="515"/>
          </a:xfrm>
        </p:grpSpPr>
        <p:sp>
          <p:nvSpPr>
            <p:cNvPr id="613395" name="Rectangle 19"/>
            <p:cNvSpPr>
              <a:spLocks noChangeArrowheads="1"/>
            </p:cNvSpPr>
            <p:nvPr/>
          </p:nvSpPr>
          <p:spPr bwMode="auto">
            <a:xfrm>
              <a:off x="2244" y="3180"/>
              <a:ext cx="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/>
                <a:t>S</a:t>
              </a:r>
              <a:r>
                <a:rPr lang="en-GB" sz="2400"/>
                <a:t> =</a:t>
              </a:r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641" y="3067"/>
              <a:ext cx="589" cy="515"/>
              <a:chOff x="2641" y="3170"/>
              <a:chExt cx="589" cy="515"/>
            </a:xfrm>
          </p:grpSpPr>
          <p:sp>
            <p:nvSpPr>
              <p:cNvPr id="613396" name="Text Box 20"/>
              <p:cNvSpPr txBox="1">
                <a:spLocks noChangeArrowheads="1"/>
              </p:cNvSpPr>
              <p:nvPr/>
            </p:nvSpPr>
            <p:spPr bwMode="auto">
              <a:xfrm>
                <a:off x="2641" y="3170"/>
                <a:ext cx="58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rgbClr val="3399FF"/>
                    </a:solidFill>
                  </a:rPr>
                  <a:t>2000</a:t>
                </a:r>
              </a:p>
            </p:txBody>
          </p:sp>
          <p:sp>
            <p:nvSpPr>
              <p:cNvPr id="613397" name="Line 21"/>
              <p:cNvSpPr>
                <a:spLocks noChangeShapeType="1"/>
              </p:cNvSpPr>
              <p:nvPr/>
            </p:nvSpPr>
            <p:spPr bwMode="auto">
              <a:xfrm>
                <a:off x="2663" y="3428"/>
                <a:ext cx="4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13398" name="Text Box 22"/>
              <p:cNvSpPr txBox="1">
                <a:spLocks noChangeArrowheads="1"/>
              </p:cNvSpPr>
              <p:nvPr/>
            </p:nvSpPr>
            <p:spPr bwMode="auto">
              <a:xfrm>
                <a:off x="2695" y="3397"/>
                <a:ext cx="4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>
                    <a:solidFill>
                      <a:srgbClr val="009900"/>
                    </a:solidFill>
                  </a:rPr>
                  <a:t>100</a:t>
                </a:r>
              </a:p>
            </p:txBody>
          </p:sp>
        </p:grpSp>
      </p:grpSp>
      <p:sp>
        <p:nvSpPr>
          <p:cNvPr id="613400" name="Text Box 24"/>
          <p:cNvSpPr txBox="1">
            <a:spLocks noChangeArrowheads="1"/>
          </p:cNvSpPr>
          <p:nvPr/>
        </p:nvSpPr>
        <p:spPr bwMode="auto">
          <a:xfrm>
            <a:off x="3851275" y="5851525"/>
            <a:ext cx="144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20 m/s</a:t>
            </a:r>
          </a:p>
        </p:txBody>
      </p:sp>
      <p:sp>
        <p:nvSpPr>
          <p:cNvPr id="613401" name="Text Box 25"/>
          <p:cNvSpPr txBox="1">
            <a:spLocks noChangeArrowheads="1"/>
          </p:cNvSpPr>
          <p:nvPr/>
        </p:nvSpPr>
        <p:spPr bwMode="auto">
          <a:xfrm>
            <a:off x="6011863" y="5248275"/>
            <a:ext cx="21605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 write the units at the end.</a:t>
            </a:r>
          </a:p>
        </p:txBody>
      </p:sp>
      <p:sp>
        <p:nvSpPr>
          <p:cNvPr id="613402" name="Line 26"/>
          <p:cNvSpPr>
            <a:spLocks noChangeShapeType="1"/>
          </p:cNvSpPr>
          <p:nvPr/>
        </p:nvSpPr>
        <p:spPr bwMode="auto">
          <a:xfrm flipH="1">
            <a:off x="5292725" y="5589588"/>
            <a:ext cx="719138" cy="36036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1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3" grpId="0"/>
      <p:bldP spid="613392" grpId="0"/>
      <p:bldP spid="613393" grpId="0"/>
      <p:bldP spid="613394" grpId="0"/>
      <p:bldP spid="613400" grpId="0"/>
      <p:bldP spid="613401" grpId="0"/>
      <p:bldP spid="6134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010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Substituting into formulae</a:t>
            </a:r>
            <a:endParaRPr lang="en-GB" dirty="0"/>
          </a:p>
        </p:txBody>
      </p:sp>
      <p:sp>
        <p:nvSpPr>
          <p:cNvPr id="578565" name="AutoShape 5"/>
          <p:cNvSpPr>
            <a:spLocks noChangeArrowheads="1"/>
          </p:cNvSpPr>
          <p:nvPr/>
        </p:nvSpPr>
        <p:spPr bwMode="auto">
          <a:xfrm>
            <a:off x="3382963" y="1412875"/>
            <a:ext cx="2376487" cy="1079500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8BC5FF"/>
              </a:gs>
              <a:gs pos="100000">
                <a:srgbClr val="8BC5FF">
                  <a:gamma/>
                  <a:tint val="47451"/>
                  <a:invGamma/>
                </a:srgbClr>
              </a:gs>
            </a:gsLst>
            <a:lin ang="189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78566" name="Text Box 6"/>
          <p:cNvSpPr txBox="1">
            <a:spLocks noChangeArrowheads="1"/>
          </p:cNvSpPr>
          <p:nvPr/>
        </p:nvSpPr>
        <p:spPr bwMode="auto">
          <a:xfrm>
            <a:off x="5580112" y="2236802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latin typeface="Times New Roman" pitchFamily="18" charset="0"/>
              </a:rPr>
              <a:t>w</a:t>
            </a:r>
            <a:endParaRPr lang="en-GB" sz="2000" i="1" dirty="0">
              <a:latin typeface="Times New Roman" pitchFamily="18" charset="0"/>
            </a:endParaRPr>
          </a:p>
        </p:txBody>
      </p:sp>
      <p:sp>
        <p:nvSpPr>
          <p:cNvPr id="578567" name="Text Box 7"/>
          <p:cNvSpPr txBox="1">
            <a:spLocks noChangeArrowheads="1"/>
          </p:cNvSpPr>
          <p:nvPr/>
        </p:nvSpPr>
        <p:spPr bwMode="auto">
          <a:xfrm>
            <a:off x="4211638" y="2493963"/>
            <a:ext cx="255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latin typeface="Times New Roman" pitchFamily="18" charset="0"/>
              </a:rPr>
              <a:t>l</a:t>
            </a:r>
            <a:endParaRPr lang="en-GB" sz="2000" i="1" dirty="0">
              <a:latin typeface="Times New Roman" pitchFamily="18" charset="0"/>
            </a:endParaRPr>
          </a:p>
        </p:txBody>
      </p:sp>
      <p:sp>
        <p:nvSpPr>
          <p:cNvPr id="578568" name="Text Box 8"/>
          <p:cNvSpPr txBox="1">
            <a:spLocks noChangeArrowheads="1"/>
          </p:cNvSpPr>
          <p:nvPr/>
        </p:nvSpPr>
        <p:spPr bwMode="auto">
          <a:xfrm>
            <a:off x="5724128" y="15763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latin typeface="Times New Roman" pitchFamily="18" charset="0"/>
              </a:rPr>
              <a:t>h</a:t>
            </a:r>
            <a:endParaRPr lang="en-GB" sz="2000" i="1" dirty="0">
              <a:latin typeface="Times New Roman" pitchFamily="18" charset="0"/>
            </a:endParaRPr>
          </a:p>
        </p:txBody>
      </p:sp>
      <p:sp>
        <p:nvSpPr>
          <p:cNvPr id="578572" name="Text Box 12"/>
          <p:cNvSpPr txBox="1">
            <a:spLocks noChangeArrowheads="1"/>
          </p:cNvSpPr>
          <p:nvPr/>
        </p:nvSpPr>
        <p:spPr bwMode="auto">
          <a:xfrm>
            <a:off x="447675" y="2995613"/>
            <a:ext cx="68623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surface area </a:t>
            </a:r>
            <a:r>
              <a:rPr lang="en-US" sz="2400" i="1" dirty="0"/>
              <a:t>S</a:t>
            </a:r>
            <a:r>
              <a:rPr lang="en-US" sz="2400" dirty="0"/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a cuboid is given by the formula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8573" name="Text Box 13"/>
          <p:cNvSpPr txBox="1">
            <a:spLocks noChangeArrowheads="1"/>
          </p:cNvSpPr>
          <p:nvPr/>
        </p:nvSpPr>
        <p:spPr bwMode="auto">
          <a:xfrm>
            <a:off x="3189288" y="3697288"/>
            <a:ext cx="284885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i="1"/>
              <a:t>S</a:t>
            </a:r>
            <a:r>
              <a:rPr lang="en-US" sz="2400"/>
              <a:t> = 2</a:t>
            </a:r>
            <a:r>
              <a:rPr lang="en-US" sz="2400" i="1">
                <a:latin typeface="Times New Roman" pitchFamily="18" charset="0"/>
              </a:rPr>
              <a:t>lw</a:t>
            </a:r>
            <a:r>
              <a:rPr lang="en-US" sz="2400"/>
              <a:t> + 2</a:t>
            </a:r>
            <a:r>
              <a:rPr lang="en-US" sz="2400" i="1">
                <a:latin typeface="Times New Roman" pitchFamily="18" charset="0"/>
              </a:rPr>
              <a:t>lh</a:t>
            </a:r>
            <a:r>
              <a:rPr lang="en-US" sz="2400"/>
              <a:t> + 2</a:t>
            </a:r>
            <a:r>
              <a:rPr lang="en-US" sz="2400" i="1">
                <a:latin typeface="Times New Roman" pitchFamily="18" charset="0"/>
              </a:rPr>
              <a:t>hw</a:t>
            </a:r>
            <a:endParaRPr lang="en-GB" sz="2400" i="1">
              <a:latin typeface="Times New Roman" pitchFamily="18" charset="0"/>
            </a:endParaRPr>
          </a:p>
        </p:txBody>
      </p:sp>
      <p:sp>
        <p:nvSpPr>
          <p:cNvPr id="578574" name="Text Box 14"/>
          <p:cNvSpPr txBox="1">
            <a:spLocks noChangeArrowheads="1"/>
          </p:cNvSpPr>
          <p:nvPr/>
        </p:nvSpPr>
        <p:spPr bwMode="auto">
          <a:xfrm>
            <a:off x="447675" y="4425950"/>
            <a:ext cx="7101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itchFamily="18" charset="0"/>
              </a:rPr>
              <a:t>l</a:t>
            </a:r>
            <a:r>
              <a:rPr lang="en-US" sz="2400" dirty="0"/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the length, </a:t>
            </a:r>
            <a:r>
              <a:rPr lang="en-US" sz="2400" i="1" dirty="0">
                <a:latin typeface="Times New Roman" pitchFamily="18" charset="0"/>
              </a:rPr>
              <a:t>w</a:t>
            </a:r>
            <a:r>
              <a:rPr lang="en-US" sz="2400" dirty="0"/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the width and </a:t>
            </a:r>
            <a:r>
              <a:rPr lang="en-US" sz="2400" i="1" dirty="0">
                <a:latin typeface="Times New Roman" pitchFamily="18" charset="0"/>
              </a:rPr>
              <a:t>h</a:t>
            </a:r>
            <a:r>
              <a:rPr lang="en-US" sz="2400" dirty="0"/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the height.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8575" name="Text Box 15"/>
          <p:cNvSpPr txBox="1">
            <a:spLocks noChangeArrowheads="1"/>
          </p:cNvSpPr>
          <p:nvPr/>
        </p:nvSpPr>
        <p:spPr bwMode="auto">
          <a:xfrm>
            <a:off x="792163" y="5127625"/>
            <a:ext cx="75596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What is the surface area of a cuboid with a length of 1.5 m, a width of 32 cm and a height of 250 mm?</a:t>
            </a:r>
            <a:endParaRPr lang="en-GB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73" grpId="0" animBg="1" autoUpdateAnimBg="0"/>
      <p:bldP spid="578574" grpId="0" autoUpdateAnimBg="0"/>
      <p:bldP spid="57857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010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Substituting into formulae</a:t>
            </a:r>
            <a:endParaRPr lang="en-GB" dirty="0"/>
          </a:p>
        </p:txBody>
      </p:sp>
      <p:sp>
        <p:nvSpPr>
          <p:cNvPr id="580613" name="Text Box 5"/>
          <p:cNvSpPr txBox="1">
            <a:spLocks noChangeArrowheads="1"/>
          </p:cNvSpPr>
          <p:nvPr/>
        </p:nvSpPr>
        <p:spPr bwMode="auto">
          <a:xfrm>
            <a:off x="323850" y="1971675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Before we can use the formula, we must write all of the amounts using the same units.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0614" name="Text Box 6"/>
          <p:cNvSpPr txBox="1">
            <a:spLocks noChangeArrowheads="1"/>
          </p:cNvSpPr>
          <p:nvPr/>
        </p:nvSpPr>
        <p:spPr bwMode="auto">
          <a:xfrm>
            <a:off x="1987550" y="2890838"/>
            <a:ext cx="48221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itchFamily="18" charset="0"/>
              </a:rPr>
              <a:t>l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6600"/>
                </a:solidFill>
              </a:rPr>
              <a:t>=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6600"/>
                </a:solidFill>
              </a:rPr>
              <a:t>150</a:t>
            </a:r>
            <a:r>
              <a:rPr lang="en-US" sz="2400" dirty="0"/>
              <a:t> cm, </a:t>
            </a:r>
            <a:r>
              <a:rPr lang="en-US" sz="2400" i="1" dirty="0">
                <a:solidFill>
                  <a:srgbClr val="3399FF"/>
                </a:solidFill>
                <a:latin typeface="Times New Roman" pitchFamily="18" charset="0"/>
              </a:rPr>
              <a:t>w</a:t>
            </a:r>
            <a:r>
              <a:rPr lang="en-US" sz="2400" dirty="0">
                <a:solidFill>
                  <a:srgbClr val="3399FF"/>
                </a:solidFill>
              </a:rPr>
              <a:t> = 32</a:t>
            </a:r>
            <a:r>
              <a:rPr lang="en-US" sz="2400" dirty="0"/>
              <a:t> cm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009900"/>
                </a:solidFill>
                <a:latin typeface="Times New Roman" pitchFamily="18" charset="0"/>
              </a:rPr>
              <a:t>h</a:t>
            </a:r>
            <a:r>
              <a:rPr lang="en-US" sz="2400" dirty="0">
                <a:solidFill>
                  <a:srgbClr val="009900"/>
                </a:solidFill>
              </a:rPr>
              <a:t> = 25</a:t>
            </a:r>
            <a:r>
              <a:rPr lang="en-US" sz="2400" dirty="0"/>
              <a:t> cm</a:t>
            </a:r>
            <a:endParaRPr lang="en-GB" sz="2400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285499" y="3290243"/>
            <a:ext cx="87509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Next, substitute the values into the formula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units.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1227138" y="3998913"/>
            <a:ext cx="284885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/>
              <a:t>S</a:t>
            </a:r>
            <a:r>
              <a:rPr lang="en-US" sz="2400"/>
              <a:t> = 2</a:t>
            </a:r>
            <a:r>
              <a:rPr lang="en-US" sz="2400" i="1">
                <a:solidFill>
                  <a:srgbClr val="FF6600"/>
                </a:solidFill>
                <a:latin typeface="Times New Roman" pitchFamily="18" charset="0"/>
              </a:rPr>
              <a:t>l</a:t>
            </a:r>
            <a:r>
              <a:rPr lang="en-US" sz="2400" i="1">
                <a:solidFill>
                  <a:srgbClr val="3399FF"/>
                </a:solidFill>
                <a:latin typeface="Times New Roman" pitchFamily="18" charset="0"/>
              </a:rPr>
              <a:t>w</a:t>
            </a:r>
            <a:r>
              <a:rPr lang="en-US" sz="2400"/>
              <a:t> + 2</a:t>
            </a:r>
            <a:r>
              <a:rPr lang="en-US" sz="2400" i="1">
                <a:solidFill>
                  <a:srgbClr val="FF6600"/>
                </a:solidFill>
                <a:latin typeface="Times New Roman" pitchFamily="18" charset="0"/>
              </a:rPr>
              <a:t>l</a:t>
            </a:r>
            <a:r>
              <a:rPr lang="en-US" sz="2400" i="1">
                <a:solidFill>
                  <a:srgbClr val="009900"/>
                </a:solidFill>
                <a:latin typeface="Times New Roman" pitchFamily="18" charset="0"/>
              </a:rPr>
              <a:t>h</a:t>
            </a:r>
            <a:r>
              <a:rPr lang="en-US" sz="2400"/>
              <a:t> + 2</a:t>
            </a:r>
            <a:r>
              <a:rPr lang="en-US" sz="2400" i="1">
                <a:solidFill>
                  <a:srgbClr val="009900"/>
                </a:solidFill>
                <a:latin typeface="Times New Roman" pitchFamily="18" charset="0"/>
              </a:rPr>
              <a:t>h</a:t>
            </a:r>
            <a:r>
              <a:rPr lang="en-US" sz="2400" i="1">
                <a:solidFill>
                  <a:srgbClr val="3399FF"/>
                </a:solidFill>
                <a:latin typeface="Times New Roman" pitchFamily="18" charset="0"/>
              </a:rPr>
              <a:t>w</a:t>
            </a:r>
            <a:endParaRPr lang="en-GB" sz="2400" i="1">
              <a:solidFill>
                <a:srgbClr val="3399FF"/>
              </a:solidFill>
              <a:latin typeface="Times New Roman" pitchFamily="18" charset="0"/>
            </a:endParaRP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1460500" y="4489450"/>
            <a:ext cx="68371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(2 × </a:t>
            </a:r>
            <a:r>
              <a:rPr lang="en-US" sz="2400">
                <a:solidFill>
                  <a:srgbClr val="FF6600"/>
                </a:solidFill>
              </a:rPr>
              <a:t>150</a:t>
            </a:r>
            <a:r>
              <a:rPr lang="en-US" sz="2400"/>
              <a:t> × </a:t>
            </a:r>
            <a:r>
              <a:rPr lang="en-US" sz="2400">
                <a:solidFill>
                  <a:srgbClr val="3399FF"/>
                </a:solidFill>
              </a:rPr>
              <a:t>32</a:t>
            </a:r>
            <a:r>
              <a:rPr lang="en-US" sz="2400"/>
              <a:t>) + (2 × </a:t>
            </a:r>
            <a:r>
              <a:rPr lang="en-US" sz="2400">
                <a:solidFill>
                  <a:srgbClr val="FF6600"/>
                </a:solidFill>
              </a:rPr>
              <a:t>150</a:t>
            </a:r>
            <a:r>
              <a:rPr lang="en-US" sz="2400"/>
              <a:t> × </a:t>
            </a:r>
            <a:r>
              <a:rPr lang="en-US" sz="2400">
                <a:solidFill>
                  <a:srgbClr val="009900"/>
                </a:solidFill>
              </a:rPr>
              <a:t>25</a:t>
            </a:r>
            <a:r>
              <a:rPr lang="en-US" sz="2400"/>
              <a:t>) + (2 × </a:t>
            </a:r>
            <a:r>
              <a:rPr lang="en-US" sz="2400">
                <a:solidFill>
                  <a:srgbClr val="009900"/>
                </a:solidFill>
              </a:rPr>
              <a:t>25</a:t>
            </a:r>
            <a:r>
              <a:rPr lang="en-US" sz="2400"/>
              <a:t> × </a:t>
            </a:r>
            <a:r>
              <a:rPr lang="en-US" sz="2400">
                <a:solidFill>
                  <a:srgbClr val="3399FF"/>
                </a:solidFill>
              </a:rPr>
              <a:t>32</a:t>
            </a:r>
            <a:r>
              <a:rPr lang="en-US" sz="2400"/>
              <a:t>)</a:t>
            </a:r>
            <a:endParaRPr lang="en-GB" sz="2400"/>
          </a:p>
        </p:txBody>
      </p:sp>
      <p:sp>
        <p:nvSpPr>
          <p:cNvPr id="580618" name="Text Box 10"/>
          <p:cNvSpPr txBox="1">
            <a:spLocks noChangeArrowheads="1"/>
          </p:cNvSpPr>
          <p:nvPr/>
        </p:nvSpPr>
        <p:spPr bwMode="auto">
          <a:xfrm>
            <a:off x="1460500" y="4981575"/>
            <a:ext cx="3294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9600 + 7500 + 1600</a:t>
            </a:r>
            <a:endParaRPr lang="en-GB" sz="2400"/>
          </a:p>
        </p:txBody>
      </p:sp>
      <p:sp>
        <p:nvSpPr>
          <p:cNvPr id="580619" name="Text Box 11"/>
          <p:cNvSpPr txBox="1">
            <a:spLocks noChangeArrowheads="1"/>
          </p:cNvSpPr>
          <p:nvPr/>
        </p:nvSpPr>
        <p:spPr bwMode="auto">
          <a:xfrm>
            <a:off x="1460500" y="5473700"/>
            <a:ext cx="2020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18,700 cm</a:t>
            </a:r>
            <a:r>
              <a:rPr lang="en-US" sz="2400" baseline="30000"/>
              <a:t>2</a:t>
            </a:r>
            <a:endParaRPr lang="en-GB" sz="2400" baseline="30000"/>
          </a:p>
        </p:txBody>
      </p:sp>
      <p:sp>
        <p:nvSpPr>
          <p:cNvPr id="580620" name="Text Box 12"/>
          <p:cNvSpPr txBox="1">
            <a:spLocks noChangeArrowheads="1"/>
          </p:cNvSpPr>
          <p:nvPr/>
        </p:nvSpPr>
        <p:spPr bwMode="auto">
          <a:xfrm>
            <a:off x="3441700" y="5984875"/>
            <a:ext cx="44959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Don’t forget to write the units at the end.</a:t>
            </a:r>
            <a:endParaRPr lang="en-GB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0621" name="Line 13"/>
          <p:cNvSpPr>
            <a:spLocks noChangeShapeType="1"/>
          </p:cNvSpPr>
          <p:nvPr/>
        </p:nvSpPr>
        <p:spPr bwMode="auto">
          <a:xfrm flipH="1" flipV="1">
            <a:off x="3081338" y="5937250"/>
            <a:ext cx="431800" cy="2159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580622" name="Text Box 14"/>
          <p:cNvSpPr txBox="1">
            <a:spLocks noChangeArrowheads="1"/>
          </p:cNvSpPr>
          <p:nvPr/>
        </p:nvSpPr>
        <p:spPr bwMode="auto">
          <a:xfrm>
            <a:off x="792163" y="1065213"/>
            <a:ext cx="75596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What is the surface area of a cuboid with a length of 1.5 m, a width of 32 cm and a height of 250 mm?</a:t>
            </a:r>
            <a:endParaRPr lang="en-GB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3" grpId="0" autoUpdateAnimBg="0"/>
      <p:bldP spid="580614" grpId="0" autoUpdateAnimBg="0"/>
      <p:bldP spid="580615" grpId="0" autoUpdateAnimBg="0"/>
      <p:bldP spid="580616" grpId="0" autoUpdateAnimBg="0"/>
      <p:bldP spid="580617" grpId="0" autoUpdateAnimBg="0"/>
      <p:bldP spid="580618" grpId="0" autoUpdateAnimBg="0"/>
      <p:bldP spid="580619" grpId="0" autoUpdateAnimBg="0"/>
      <p:bldP spid="580620" grpId="0" autoUpdateAnimBg="0"/>
      <p:bldP spid="5806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ChangeArrowheads="1"/>
          </p:cNvSpPr>
          <p:nvPr/>
        </p:nvSpPr>
        <p:spPr bwMode="auto">
          <a:xfrm>
            <a:off x="323850" y="1052513"/>
            <a:ext cx="8135938" cy="14398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52400"/>
            <a:ext cx="7010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Substituting into formulae</a:t>
            </a:r>
            <a:endParaRPr lang="en-GB" dirty="0"/>
          </a:p>
        </p:txBody>
      </p:sp>
      <p:sp>
        <p:nvSpPr>
          <p:cNvPr id="582662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8321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 distance </a:t>
            </a:r>
            <a:r>
              <a:rPr lang="en-GB" sz="2400" i="1" dirty="0">
                <a:latin typeface="Times New Roman" pitchFamily="18" charset="0"/>
              </a:rPr>
              <a:t>d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GB" sz="2400" dirty="0"/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 metres, that an object falls after being dropped is given by the formula,</a:t>
            </a:r>
          </a:p>
        </p:txBody>
      </p:sp>
      <p:sp>
        <p:nvSpPr>
          <p:cNvPr id="582663" name="Text Box 7"/>
          <p:cNvSpPr txBox="1">
            <a:spLocks noChangeArrowheads="1"/>
          </p:cNvSpPr>
          <p:nvPr/>
        </p:nvSpPr>
        <p:spPr bwMode="auto">
          <a:xfrm>
            <a:off x="1963738" y="2001838"/>
            <a:ext cx="1340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4.9</a:t>
            </a:r>
            <a:r>
              <a:rPr lang="en-GB" sz="2400" i="1">
                <a:latin typeface="Times New Roman" pitchFamily="18" charset="0"/>
              </a:rPr>
              <a:t>t</a:t>
            </a:r>
            <a:r>
              <a:rPr lang="en-GB" sz="2400" baseline="30000"/>
              <a:t>2</a:t>
            </a:r>
          </a:p>
        </p:txBody>
      </p:sp>
      <p:sp>
        <p:nvSpPr>
          <p:cNvPr id="582664" name="Text Box 8"/>
          <p:cNvSpPr txBox="1">
            <a:spLocks noChangeArrowheads="1"/>
          </p:cNvSpPr>
          <p:nvPr/>
        </p:nvSpPr>
        <p:spPr bwMode="auto">
          <a:xfrm>
            <a:off x="3962400" y="2000250"/>
            <a:ext cx="39900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t</a:t>
            </a:r>
            <a:r>
              <a:rPr lang="en-GB" sz="2400" dirty="0"/>
              <a:t>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is the time in seconds.</a:t>
            </a:r>
          </a:p>
        </p:txBody>
      </p:sp>
      <p:sp>
        <p:nvSpPr>
          <p:cNvPr id="582665" name="Rectangle 9"/>
          <p:cNvSpPr>
            <a:spLocks noChangeArrowheads="1"/>
          </p:cNvSpPr>
          <p:nvPr/>
        </p:nvSpPr>
        <p:spPr bwMode="auto">
          <a:xfrm>
            <a:off x="457200" y="2565400"/>
            <a:ext cx="70304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Suppose a boy drops a rock from a 100 metre high cliff.</a:t>
            </a:r>
          </a:p>
        </p:txBody>
      </p:sp>
      <p:sp>
        <p:nvSpPr>
          <p:cNvPr id="582666" name="Text Box 10"/>
          <p:cNvSpPr txBox="1">
            <a:spLocks noChangeArrowheads="1"/>
          </p:cNvSpPr>
          <p:nvPr/>
        </p:nvSpPr>
        <p:spPr bwMode="auto">
          <a:xfrm>
            <a:off x="457200" y="3200400"/>
            <a:ext cx="4936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How far will the rock have fallen after:</a:t>
            </a:r>
          </a:p>
        </p:txBody>
      </p:sp>
      <p:sp>
        <p:nvSpPr>
          <p:cNvPr id="582667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1725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a) 2 seconds</a:t>
            </a:r>
          </a:p>
        </p:txBody>
      </p:sp>
      <p:sp>
        <p:nvSpPr>
          <p:cNvPr id="582668" name="Text Box 12"/>
          <p:cNvSpPr txBox="1">
            <a:spLocks noChangeArrowheads="1"/>
          </p:cNvSpPr>
          <p:nvPr/>
        </p:nvSpPr>
        <p:spPr bwMode="auto">
          <a:xfrm>
            <a:off x="3332163" y="3657600"/>
            <a:ext cx="17402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b) 3 seconds</a:t>
            </a:r>
          </a:p>
        </p:txBody>
      </p:sp>
      <p:sp>
        <p:nvSpPr>
          <p:cNvPr id="582669" name="Text Box 13"/>
          <p:cNvSpPr txBox="1">
            <a:spLocks noChangeArrowheads="1"/>
          </p:cNvSpPr>
          <p:nvPr/>
        </p:nvSpPr>
        <p:spPr bwMode="auto">
          <a:xfrm>
            <a:off x="6019800" y="3657600"/>
            <a:ext cx="18508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Calibri" panose="020F0502020204030204" pitchFamily="34" charset="0"/>
                <a:cs typeface="Calibri" panose="020F0502020204030204" pitchFamily="34" charset="0"/>
              </a:rPr>
              <a:t>c) 5 seconds?</a:t>
            </a:r>
          </a:p>
        </p:txBody>
      </p:sp>
      <p:sp>
        <p:nvSpPr>
          <p:cNvPr id="582670" name="Text Box 14"/>
          <p:cNvSpPr txBox="1">
            <a:spLocks noChangeArrowheads="1"/>
          </p:cNvSpPr>
          <p:nvPr/>
        </p:nvSpPr>
        <p:spPr bwMode="auto">
          <a:xfrm>
            <a:off x="457200" y="4181475"/>
            <a:ext cx="1802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When 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t</a:t>
            </a:r>
            <a:r>
              <a:rPr lang="en-GB" sz="2400">
                <a:solidFill>
                  <a:srgbClr val="FF6600"/>
                </a:solidFill>
              </a:rPr>
              <a:t> = 2</a:t>
            </a:r>
            <a:r>
              <a:rPr lang="en-GB" sz="2400"/>
              <a:t>,</a:t>
            </a:r>
          </a:p>
        </p:txBody>
      </p:sp>
      <p:sp>
        <p:nvSpPr>
          <p:cNvPr id="582671" name="Text Box 15"/>
          <p:cNvSpPr txBox="1">
            <a:spLocks noChangeArrowheads="1"/>
          </p:cNvSpPr>
          <p:nvPr/>
        </p:nvSpPr>
        <p:spPr bwMode="auto">
          <a:xfrm>
            <a:off x="457200" y="4708525"/>
            <a:ext cx="68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</a:t>
            </a:r>
          </a:p>
        </p:txBody>
      </p:sp>
      <p:sp>
        <p:nvSpPr>
          <p:cNvPr id="582672" name="Text Box 16"/>
          <p:cNvSpPr txBox="1">
            <a:spLocks noChangeArrowheads="1"/>
          </p:cNvSpPr>
          <p:nvPr/>
        </p:nvSpPr>
        <p:spPr bwMode="auto">
          <a:xfrm>
            <a:off x="990600" y="4706938"/>
            <a:ext cx="127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4.9 × </a:t>
            </a:r>
            <a:r>
              <a:rPr lang="en-GB" sz="2400">
                <a:solidFill>
                  <a:srgbClr val="FF6600"/>
                </a:solidFill>
              </a:rPr>
              <a:t>2</a:t>
            </a:r>
            <a:r>
              <a:rPr lang="en-GB" sz="2400" baseline="30000"/>
              <a:t>2</a:t>
            </a:r>
          </a:p>
        </p:txBody>
      </p:sp>
      <p:sp>
        <p:nvSpPr>
          <p:cNvPr id="582673" name="Text Box 17"/>
          <p:cNvSpPr txBox="1">
            <a:spLocks noChangeArrowheads="1"/>
          </p:cNvSpPr>
          <p:nvPr/>
        </p:nvSpPr>
        <p:spPr bwMode="auto">
          <a:xfrm>
            <a:off x="763588" y="5145088"/>
            <a:ext cx="1402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4.9 × 4</a:t>
            </a:r>
            <a:endParaRPr lang="en-GB" sz="2400">
              <a:solidFill>
                <a:srgbClr val="FF6600"/>
              </a:solidFill>
            </a:endParaRPr>
          </a:p>
        </p:txBody>
      </p:sp>
      <p:sp>
        <p:nvSpPr>
          <p:cNvPr id="582674" name="Text Box 18"/>
          <p:cNvSpPr txBox="1">
            <a:spLocks noChangeArrowheads="1"/>
          </p:cNvSpPr>
          <p:nvPr/>
        </p:nvSpPr>
        <p:spPr bwMode="auto">
          <a:xfrm>
            <a:off x="763588" y="5581650"/>
            <a:ext cx="1927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19.6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metres</a:t>
            </a:r>
          </a:p>
        </p:txBody>
      </p:sp>
      <p:sp>
        <p:nvSpPr>
          <p:cNvPr id="582675" name="Text Box 19"/>
          <p:cNvSpPr txBox="1">
            <a:spLocks noChangeArrowheads="1"/>
          </p:cNvSpPr>
          <p:nvPr/>
        </p:nvSpPr>
        <p:spPr bwMode="auto">
          <a:xfrm>
            <a:off x="3352800" y="4181475"/>
            <a:ext cx="1802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When 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t</a:t>
            </a:r>
            <a:r>
              <a:rPr lang="en-GB" sz="2400">
                <a:solidFill>
                  <a:srgbClr val="FF6600"/>
                </a:solidFill>
              </a:rPr>
              <a:t> = 3</a:t>
            </a:r>
            <a:r>
              <a:rPr lang="en-GB" sz="2400"/>
              <a:t>,</a:t>
            </a:r>
          </a:p>
        </p:txBody>
      </p:sp>
      <p:sp>
        <p:nvSpPr>
          <p:cNvPr id="582676" name="Text Box 20"/>
          <p:cNvSpPr txBox="1">
            <a:spLocks noChangeArrowheads="1"/>
          </p:cNvSpPr>
          <p:nvPr/>
        </p:nvSpPr>
        <p:spPr bwMode="auto">
          <a:xfrm>
            <a:off x="3352800" y="4708525"/>
            <a:ext cx="68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</a:t>
            </a:r>
          </a:p>
        </p:txBody>
      </p:sp>
      <p:sp>
        <p:nvSpPr>
          <p:cNvPr id="582677" name="Text Box 21"/>
          <p:cNvSpPr txBox="1">
            <a:spLocks noChangeArrowheads="1"/>
          </p:cNvSpPr>
          <p:nvPr/>
        </p:nvSpPr>
        <p:spPr bwMode="auto">
          <a:xfrm>
            <a:off x="3886200" y="4706938"/>
            <a:ext cx="127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4.9 × </a:t>
            </a:r>
            <a:r>
              <a:rPr lang="en-GB" sz="2400">
                <a:solidFill>
                  <a:srgbClr val="FF6600"/>
                </a:solidFill>
              </a:rPr>
              <a:t>3</a:t>
            </a:r>
            <a:r>
              <a:rPr lang="en-GB" sz="2400" baseline="30000"/>
              <a:t>2</a:t>
            </a:r>
          </a:p>
        </p:txBody>
      </p:sp>
      <p:sp>
        <p:nvSpPr>
          <p:cNvPr id="582678" name="Text Box 22"/>
          <p:cNvSpPr txBox="1">
            <a:spLocks noChangeArrowheads="1"/>
          </p:cNvSpPr>
          <p:nvPr/>
        </p:nvSpPr>
        <p:spPr bwMode="auto">
          <a:xfrm>
            <a:off x="3659188" y="5145088"/>
            <a:ext cx="1402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4.9 × 9</a:t>
            </a:r>
            <a:endParaRPr lang="en-GB" sz="2400">
              <a:solidFill>
                <a:srgbClr val="FF6600"/>
              </a:solidFill>
            </a:endParaRPr>
          </a:p>
        </p:txBody>
      </p:sp>
      <p:sp>
        <p:nvSpPr>
          <p:cNvPr id="582679" name="Text Box 23"/>
          <p:cNvSpPr txBox="1">
            <a:spLocks noChangeArrowheads="1"/>
          </p:cNvSpPr>
          <p:nvPr/>
        </p:nvSpPr>
        <p:spPr bwMode="auto">
          <a:xfrm>
            <a:off x="3659188" y="5581650"/>
            <a:ext cx="1927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44.1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metres</a:t>
            </a:r>
          </a:p>
        </p:txBody>
      </p:sp>
      <p:sp>
        <p:nvSpPr>
          <p:cNvPr id="582680" name="Text Box 24"/>
          <p:cNvSpPr txBox="1">
            <a:spLocks noChangeArrowheads="1"/>
          </p:cNvSpPr>
          <p:nvPr/>
        </p:nvSpPr>
        <p:spPr bwMode="auto">
          <a:xfrm>
            <a:off x="6035675" y="4181475"/>
            <a:ext cx="1802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When </a:t>
            </a:r>
            <a:r>
              <a:rPr lang="en-GB" sz="2400" i="1">
                <a:solidFill>
                  <a:srgbClr val="FF6600"/>
                </a:solidFill>
                <a:latin typeface="Times New Roman" pitchFamily="18" charset="0"/>
              </a:rPr>
              <a:t>t</a:t>
            </a:r>
            <a:r>
              <a:rPr lang="en-GB" sz="2400">
                <a:solidFill>
                  <a:srgbClr val="FF6600"/>
                </a:solidFill>
              </a:rPr>
              <a:t> = 5</a:t>
            </a:r>
            <a:r>
              <a:rPr lang="en-GB" sz="2400"/>
              <a:t>,</a:t>
            </a:r>
          </a:p>
        </p:txBody>
      </p:sp>
      <p:sp>
        <p:nvSpPr>
          <p:cNvPr id="582681" name="Text Box 25"/>
          <p:cNvSpPr txBox="1">
            <a:spLocks noChangeArrowheads="1"/>
          </p:cNvSpPr>
          <p:nvPr/>
        </p:nvSpPr>
        <p:spPr bwMode="auto">
          <a:xfrm>
            <a:off x="6035675" y="4708525"/>
            <a:ext cx="68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>
                <a:latin typeface="Times New Roman" pitchFamily="18" charset="0"/>
              </a:rPr>
              <a:t>d</a:t>
            </a:r>
            <a:r>
              <a:rPr lang="en-GB" sz="2400"/>
              <a:t> = </a:t>
            </a:r>
          </a:p>
        </p:txBody>
      </p:sp>
      <p:sp>
        <p:nvSpPr>
          <p:cNvPr id="582682" name="Text Box 26"/>
          <p:cNvSpPr txBox="1">
            <a:spLocks noChangeArrowheads="1"/>
          </p:cNvSpPr>
          <p:nvPr/>
        </p:nvSpPr>
        <p:spPr bwMode="auto">
          <a:xfrm>
            <a:off x="6569075" y="4706938"/>
            <a:ext cx="127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4.9 × </a:t>
            </a:r>
            <a:r>
              <a:rPr lang="en-GB" sz="2400">
                <a:solidFill>
                  <a:srgbClr val="FF6600"/>
                </a:solidFill>
              </a:rPr>
              <a:t>5</a:t>
            </a:r>
            <a:r>
              <a:rPr lang="en-GB" sz="2400" baseline="30000"/>
              <a:t>2</a:t>
            </a:r>
          </a:p>
        </p:txBody>
      </p:sp>
      <p:sp>
        <p:nvSpPr>
          <p:cNvPr id="582683" name="Text Box 27"/>
          <p:cNvSpPr txBox="1">
            <a:spLocks noChangeArrowheads="1"/>
          </p:cNvSpPr>
          <p:nvPr/>
        </p:nvSpPr>
        <p:spPr bwMode="auto">
          <a:xfrm>
            <a:off x="6342063" y="5145088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/>
              <a:t>= 4.9 × 25</a:t>
            </a:r>
            <a:endParaRPr lang="en-GB" sz="2400">
              <a:solidFill>
                <a:srgbClr val="FF6600"/>
              </a:solidFill>
            </a:endParaRPr>
          </a:p>
        </p:txBody>
      </p:sp>
      <p:sp>
        <p:nvSpPr>
          <p:cNvPr id="582684" name="Text Box 28"/>
          <p:cNvSpPr txBox="1">
            <a:spLocks noChangeArrowheads="1"/>
          </p:cNvSpPr>
          <p:nvPr/>
        </p:nvSpPr>
        <p:spPr bwMode="auto">
          <a:xfrm>
            <a:off x="6342063" y="5581650"/>
            <a:ext cx="20817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122.5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metres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665" grpId="0" autoUpdateAnimBg="0"/>
      <p:bldP spid="582666" grpId="0" autoUpdateAnimBg="0"/>
      <p:bldP spid="582667" grpId="0" autoUpdateAnimBg="0"/>
      <p:bldP spid="582668" grpId="0" autoUpdateAnimBg="0"/>
      <p:bldP spid="582669" grpId="0" autoUpdateAnimBg="0"/>
      <p:bldP spid="582670" grpId="0" autoUpdateAnimBg="0"/>
      <p:bldP spid="582671" grpId="0" autoUpdateAnimBg="0"/>
      <p:bldP spid="582672" grpId="0" autoUpdateAnimBg="0"/>
      <p:bldP spid="582673" grpId="0" autoUpdateAnimBg="0"/>
      <p:bldP spid="582674" grpId="0" autoUpdateAnimBg="0"/>
      <p:bldP spid="582675" grpId="0" autoUpdateAnimBg="0"/>
      <p:bldP spid="582676" grpId="0" autoUpdateAnimBg="0"/>
      <p:bldP spid="582677" grpId="0" autoUpdateAnimBg="0"/>
      <p:bldP spid="582678" grpId="0" autoUpdateAnimBg="0"/>
      <p:bldP spid="582679" grpId="0" autoUpdateAnimBg="0"/>
      <p:bldP spid="582680" grpId="0" autoUpdateAnimBg="0"/>
      <p:bldP spid="582681" grpId="0" autoUpdateAnimBg="0"/>
      <p:bldP spid="582682" grpId="0" autoUpdateAnimBg="0"/>
      <p:bldP spid="582683" grpId="0" autoUpdateAnimBg="0"/>
      <p:bldP spid="58268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1204</TotalTime>
  <Words>777</Words>
  <Application>Microsoft Office PowerPoint</Application>
  <PresentationFormat>On-screen Show (4:3)</PresentationFormat>
  <Paragraphs>105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Comic Sans MS</vt:lpstr>
      <vt:lpstr>Times New Roman</vt:lpstr>
      <vt:lpstr>Wingdings 2</vt:lpstr>
      <vt:lpstr>Theme1</vt:lpstr>
      <vt:lpstr>Evaluating formulae</vt:lpstr>
      <vt:lpstr>Formulae</vt:lpstr>
      <vt:lpstr>Formulae</vt:lpstr>
      <vt:lpstr>Formulae</vt:lpstr>
      <vt:lpstr>Formulae</vt:lpstr>
      <vt:lpstr>Substituting into formulae</vt:lpstr>
      <vt:lpstr>Substituting into formulae</vt:lpstr>
      <vt:lpstr>Substituting into formulae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37</cp:revision>
  <dcterms:created xsi:type="dcterms:W3CDTF">2013-03-14T02:46:58Z</dcterms:created>
  <dcterms:modified xsi:type="dcterms:W3CDTF">2021-02-18T12:32:07Z</dcterms:modified>
</cp:coreProperties>
</file>