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342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1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07 January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round numbers to a given number of </a:t>
            </a:r>
            <a:r>
              <a:rPr lang="en-GB"/>
              <a:t>significant figures.</a:t>
            </a:r>
            <a:endParaRPr lang="en-GB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800" dirty="0"/>
              <a:t>Rounding to significant figures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C9606DDC-963E-46E3-B5A9-9C3FA70AB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784127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2 . 0 7 5 9 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4B4C398-840E-4499-917B-4F4FEA65E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7900" y="263172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C1209903-338C-4402-B724-33D8C2450957}"/>
              </a:ext>
            </a:extLst>
          </p:cNvPr>
          <p:cNvGrpSpPr>
            <a:grpSpLocks/>
          </p:cNvGrpSpPr>
          <p:nvPr/>
        </p:nvGrpSpPr>
        <p:grpSpPr bwMode="auto">
          <a:xfrm>
            <a:off x="1493838" y="3255615"/>
            <a:ext cx="2209800" cy="1092200"/>
            <a:chOff x="480" y="2064"/>
            <a:chExt cx="1392" cy="688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5B75C7DA-4D3E-4BC8-8045-5851BBC9F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A8B078C7-2EE9-4B14-9EBE-FE6306681B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DF69B0BB-16D2-43C3-87A4-83A02ABAC1E1}"/>
              </a:ext>
            </a:extLst>
          </p:cNvPr>
          <p:cNvGrpSpPr>
            <a:grpSpLocks/>
          </p:cNvGrpSpPr>
          <p:nvPr/>
        </p:nvGrpSpPr>
        <p:grpSpPr bwMode="auto">
          <a:xfrm>
            <a:off x="1912938" y="4479577"/>
            <a:ext cx="1143000" cy="1109663"/>
            <a:chOff x="1205" y="2472"/>
            <a:chExt cx="720" cy="699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281773B0-4B70-4985-BA86-3E3EACAD5C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2" y="2472"/>
              <a:ext cx="2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F65810B5-7341-4369-B206-F9A0F1601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5" y="2844"/>
              <a:ext cx="72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2.08</a:t>
              </a:r>
            </a:p>
          </p:txBody>
        </p:sp>
      </p:grpSp>
      <p:sp>
        <p:nvSpPr>
          <p:cNvPr id="12" name="Text Box 10">
            <a:extLst>
              <a:ext uri="{FF2B5EF4-FFF2-40B4-BE49-F238E27FC236}">
                <a16:creationId xmlns:a16="http://schemas.microsoft.com/office/drawing/2014/main" id="{2AA67D21-3CDE-4281-B4CC-40703BA10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803177"/>
            <a:ext cx="2495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0. 0 2 0 4 6 3</a:t>
            </a:r>
          </a:p>
        </p:txBody>
      </p:sp>
      <p:grpSp>
        <p:nvGrpSpPr>
          <p:cNvPr id="13" name="Group 11">
            <a:extLst>
              <a:ext uri="{FF2B5EF4-FFF2-40B4-BE49-F238E27FC236}">
                <a16:creationId xmlns:a16="http://schemas.microsoft.com/office/drawing/2014/main" id="{1BFEEB8C-69A3-4E26-A4E2-A785E746FFC7}"/>
              </a:ext>
            </a:extLst>
          </p:cNvPr>
          <p:cNvGrpSpPr>
            <a:grpSpLocks/>
          </p:cNvGrpSpPr>
          <p:nvPr/>
        </p:nvGrpSpPr>
        <p:grpSpPr bwMode="auto">
          <a:xfrm>
            <a:off x="6134100" y="3241327"/>
            <a:ext cx="2209800" cy="1092200"/>
            <a:chOff x="480" y="2064"/>
            <a:chExt cx="1392" cy="688"/>
          </a:xfrm>
        </p:grpSpPr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AFDED253-6766-4300-A10E-99F1C25872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354DFBA0-EF0A-437A-B30C-A8DA0CF54D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Line 14">
            <a:extLst>
              <a:ext uri="{FF2B5EF4-FFF2-40B4-BE49-F238E27FC236}">
                <a16:creationId xmlns:a16="http://schemas.microsoft.com/office/drawing/2014/main" id="{196DA8CA-C142-4E9A-9904-1A2E968A4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6100" y="265077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94141652-410A-40AF-92E4-41D277928D34}"/>
              </a:ext>
            </a:extLst>
          </p:cNvPr>
          <p:cNvGrpSpPr>
            <a:grpSpLocks/>
          </p:cNvGrpSpPr>
          <p:nvPr/>
        </p:nvGrpSpPr>
        <p:grpSpPr bwMode="auto">
          <a:xfrm>
            <a:off x="6381750" y="4460527"/>
            <a:ext cx="1962150" cy="1071563"/>
            <a:chOff x="4212" y="2436"/>
            <a:chExt cx="1236" cy="675"/>
          </a:xfrm>
        </p:grpSpPr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AF86464F-C6CD-4E35-A3AD-DF9CB621E6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2" y="2436"/>
              <a:ext cx="1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F5D4DB18-93B4-40D8-B415-F5F1813D13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2" y="2784"/>
              <a:ext cx="12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0.0205</a:t>
              </a:r>
            </a:p>
          </p:txBody>
        </p:sp>
      </p:grpSp>
      <p:sp>
        <p:nvSpPr>
          <p:cNvPr id="20" name="Text Box 18">
            <a:extLst>
              <a:ext uri="{FF2B5EF4-FFF2-40B4-BE49-F238E27FC236}">
                <a16:creationId xmlns:a16="http://schemas.microsoft.com/office/drawing/2014/main" id="{636D93DF-B5D8-4677-BF4D-0913BA23E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22427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282F73BE-C21C-4FA9-B32C-D780F68A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443989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grpSp>
        <p:nvGrpSpPr>
          <p:cNvPr id="22" name="Group 20">
            <a:extLst>
              <a:ext uri="{FF2B5EF4-FFF2-40B4-BE49-F238E27FC236}">
                <a16:creationId xmlns:a16="http://schemas.microsoft.com/office/drawing/2014/main" id="{2951EFB8-0498-4F68-8F7E-44DB8E87914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083050" y="1888777"/>
            <a:ext cx="1993900" cy="1016000"/>
            <a:chOff x="4216" y="1416"/>
            <a:chExt cx="1256" cy="640"/>
          </a:xfrm>
        </p:grpSpPr>
        <p:grpSp>
          <p:nvGrpSpPr>
            <p:cNvPr id="23" name="Group 21">
              <a:extLst>
                <a:ext uri="{FF2B5EF4-FFF2-40B4-BE49-F238E27FC236}">
                  <a16:creationId xmlns:a16="http://schemas.microsoft.com/office/drawing/2014/main" id="{2A5E256E-E9FB-4F30-9122-AB98D10536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6" y="1680"/>
              <a:ext cx="432" cy="288"/>
              <a:chOff x="4216" y="1680"/>
              <a:chExt cx="432" cy="288"/>
            </a:xfrm>
          </p:grpSpPr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5DA36B21-985B-48E1-8ADD-3DD314E263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Line 23">
                <a:extLst>
                  <a:ext uri="{FF2B5EF4-FFF2-40B4-BE49-F238E27FC236}">
                    <a16:creationId xmlns:a16="http://schemas.microsoft.com/office/drawing/2014/main" id="{6A17DEFA-8499-4F72-ADDF-5C1B732804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69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8C9F79E0-01EB-4865-821B-63802541BC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1416"/>
              <a:ext cx="828" cy="64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First non-zero digit.</a:t>
              </a:r>
            </a:p>
          </p:txBody>
        </p:sp>
      </p:grpSp>
      <p:sp>
        <p:nvSpPr>
          <p:cNvPr id="27" name="Text Box 25">
            <a:extLst>
              <a:ext uri="{FF2B5EF4-FFF2-40B4-BE49-F238E27FC236}">
                <a16:creationId xmlns:a16="http://schemas.microsoft.com/office/drawing/2014/main" id="{185CB0F1-E888-4802-8B3D-4C7B52F2D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821977"/>
            <a:ext cx="5105400" cy="466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Significant Figures (Rounding)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85194FC0-0FCA-4EC9-95B7-CDB890026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355377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3 s.f</a:t>
            </a:r>
          </a:p>
        </p:txBody>
      </p:sp>
    </p:spTree>
    <p:extLst>
      <p:ext uri="{BB962C8B-B14F-4D97-AF65-F5344CB8AC3E}">
        <p14:creationId xmlns:p14="http://schemas.microsoft.com/office/powerpoint/2010/main" val="184724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/>
      <p:bldP spid="12" grpId="0" autoUpdateAnimBg="0"/>
      <p:bldP spid="16" grpId="0" animBg="1"/>
      <p:bldP spid="20" grpId="0" animBg="1" autoUpdateAnimBg="0"/>
      <p:bldP spid="2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526A3E3-97B2-4A0F-916D-DCA8813AC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784127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2 . 0 7 5 1 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1BA076EF-5665-4CCB-B46F-83CF225AF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1750" y="263172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07445C3E-40C9-4191-9BEF-CD863CBEC22B}"/>
              </a:ext>
            </a:extLst>
          </p:cNvPr>
          <p:cNvGrpSpPr>
            <a:grpSpLocks/>
          </p:cNvGrpSpPr>
          <p:nvPr/>
        </p:nvGrpSpPr>
        <p:grpSpPr bwMode="auto">
          <a:xfrm>
            <a:off x="1817688" y="3255615"/>
            <a:ext cx="2209800" cy="1092200"/>
            <a:chOff x="480" y="2064"/>
            <a:chExt cx="1392" cy="688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C1CEC871-DF06-4E07-858F-7DE1A026F3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2D0DBB60-92C6-41B9-B88C-5EDF95BDA7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784F4876-8535-46EF-B701-8F52BB18422B}"/>
              </a:ext>
            </a:extLst>
          </p:cNvPr>
          <p:cNvGrpSpPr>
            <a:grpSpLocks/>
          </p:cNvGrpSpPr>
          <p:nvPr/>
        </p:nvGrpSpPr>
        <p:grpSpPr bwMode="auto">
          <a:xfrm>
            <a:off x="2160588" y="4479577"/>
            <a:ext cx="1428750" cy="1109663"/>
            <a:chOff x="1361" y="2472"/>
            <a:chExt cx="900" cy="699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99AFB8CB-0DF4-4F04-8C88-3368F6F6D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56" y="2472"/>
              <a:ext cx="3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0E215020-34F9-4307-9BB8-3F01F302E2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1" y="2844"/>
              <a:ext cx="90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2.075</a:t>
              </a:r>
            </a:p>
          </p:txBody>
        </p:sp>
      </p:grpSp>
      <p:sp>
        <p:nvSpPr>
          <p:cNvPr id="12" name="Text Box 10">
            <a:extLst>
              <a:ext uri="{FF2B5EF4-FFF2-40B4-BE49-F238E27FC236}">
                <a16:creationId xmlns:a16="http://schemas.microsoft.com/office/drawing/2014/main" id="{CFD2907E-CF8D-4E21-B963-FE4C809CF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803177"/>
            <a:ext cx="272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0. 0 1 0 2 3 8 3</a:t>
            </a:r>
          </a:p>
        </p:txBody>
      </p:sp>
      <p:grpSp>
        <p:nvGrpSpPr>
          <p:cNvPr id="13" name="Group 11">
            <a:extLst>
              <a:ext uri="{FF2B5EF4-FFF2-40B4-BE49-F238E27FC236}">
                <a16:creationId xmlns:a16="http://schemas.microsoft.com/office/drawing/2014/main" id="{7F1F34BF-ED00-4216-81AF-AFBD0DA76B7C}"/>
              </a:ext>
            </a:extLst>
          </p:cNvPr>
          <p:cNvGrpSpPr>
            <a:grpSpLocks/>
          </p:cNvGrpSpPr>
          <p:nvPr/>
        </p:nvGrpSpPr>
        <p:grpSpPr bwMode="auto">
          <a:xfrm>
            <a:off x="6362700" y="3222277"/>
            <a:ext cx="2209800" cy="1092200"/>
            <a:chOff x="480" y="2064"/>
            <a:chExt cx="1392" cy="688"/>
          </a:xfrm>
        </p:grpSpPr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3DD2D00F-9ABB-4007-9E6D-4211320429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4196473D-995A-4151-B6FE-54EE429FD9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Line 14">
            <a:extLst>
              <a:ext uri="{FF2B5EF4-FFF2-40B4-BE49-F238E27FC236}">
                <a16:creationId xmlns:a16="http://schemas.microsoft.com/office/drawing/2014/main" id="{A9F7CC46-BDE8-4D91-92D8-E82B80E0B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4700" y="265077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EEA09FB6-56E7-4683-B616-222F027EADC3}"/>
              </a:ext>
            </a:extLst>
          </p:cNvPr>
          <p:cNvGrpSpPr>
            <a:grpSpLocks/>
          </p:cNvGrpSpPr>
          <p:nvPr/>
        </p:nvGrpSpPr>
        <p:grpSpPr bwMode="auto">
          <a:xfrm>
            <a:off x="6610350" y="4441477"/>
            <a:ext cx="1962150" cy="1071563"/>
            <a:chOff x="4212" y="2436"/>
            <a:chExt cx="1236" cy="675"/>
          </a:xfrm>
        </p:grpSpPr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B7343E64-E82B-42BB-AFE6-E4625616C1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2" y="2436"/>
              <a:ext cx="1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8E070AA1-550C-4D93-8F1F-FA0033F7A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2" y="2784"/>
              <a:ext cx="12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0.01024</a:t>
              </a:r>
            </a:p>
          </p:txBody>
        </p:sp>
      </p:grpSp>
      <p:sp>
        <p:nvSpPr>
          <p:cNvPr id="20" name="Text Box 18">
            <a:extLst>
              <a:ext uri="{FF2B5EF4-FFF2-40B4-BE49-F238E27FC236}">
                <a16:creationId xmlns:a16="http://schemas.microsoft.com/office/drawing/2014/main" id="{22D8C70A-3E60-43F9-8BF6-B3CE03C73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850" y="4422427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8AC3295D-13F8-4191-A76B-FE34B43A6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20840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grpSp>
        <p:nvGrpSpPr>
          <p:cNvPr id="22" name="Group 20">
            <a:extLst>
              <a:ext uri="{FF2B5EF4-FFF2-40B4-BE49-F238E27FC236}">
                <a16:creationId xmlns:a16="http://schemas.microsoft.com/office/drawing/2014/main" id="{8EE06776-0643-4D82-B1AB-3B75E151FA5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083050" y="1888777"/>
            <a:ext cx="1993900" cy="1016000"/>
            <a:chOff x="4216" y="1416"/>
            <a:chExt cx="1256" cy="640"/>
          </a:xfrm>
        </p:grpSpPr>
        <p:grpSp>
          <p:nvGrpSpPr>
            <p:cNvPr id="23" name="Group 21">
              <a:extLst>
                <a:ext uri="{FF2B5EF4-FFF2-40B4-BE49-F238E27FC236}">
                  <a16:creationId xmlns:a16="http://schemas.microsoft.com/office/drawing/2014/main" id="{9334375D-2DAF-401D-A006-E3FB22987A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6" y="1680"/>
              <a:ext cx="432" cy="288"/>
              <a:chOff x="4216" y="1680"/>
              <a:chExt cx="432" cy="288"/>
            </a:xfrm>
          </p:grpSpPr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C8FC4A31-D211-42E9-AE8C-01F15020C1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Line 23">
                <a:extLst>
                  <a:ext uri="{FF2B5EF4-FFF2-40B4-BE49-F238E27FC236}">
                    <a16:creationId xmlns:a16="http://schemas.microsoft.com/office/drawing/2014/main" id="{1ED4B948-209B-4A20-93F9-0B3FBC7F0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69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0AEE0B38-2430-469E-B3E4-197C75CC8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1416"/>
              <a:ext cx="828" cy="64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First non-zero digit.</a:t>
              </a:r>
            </a:p>
          </p:txBody>
        </p:sp>
      </p:grpSp>
      <p:sp>
        <p:nvSpPr>
          <p:cNvPr id="27" name="Text Box 25">
            <a:extLst>
              <a:ext uri="{FF2B5EF4-FFF2-40B4-BE49-F238E27FC236}">
                <a16:creationId xmlns:a16="http://schemas.microsoft.com/office/drawing/2014/main" id="{D151DD46-189C-4977-8976-68B13CCD0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821977"/>
            <a:ext cx="5105400" cy="466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Significant Figures (Rounding)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4EDBF16C-799F-4DAD-AA2C-5A67CF53E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355377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4 s.f</a:t>
            </a:r>
          </a:p>
        </p:txBody>
      </p:sp>
    </p:spTree>
    <p:extLst>
      <p:ext uri="{BB962C8B-B14F-4D97-AF65-F5344CB8AC3E}">
        <p14:creationId xmlns:p14="http://schemas.microsoft.com/office/powerpoint/2010/main" val="374411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/>
      <p:bldP spid="12" grpId="0" autoUpdateAnimBg="0"/>
      <p:bldP spid="16" grpId="0" animBg="1"/>
      <p:bldP spid="20" grpId="0" animBg="1" autoUpdateAnimBg="0"/>
      <p:bldP spid="2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24182674-AA94-495B-B68B-BD6BA796D3A4}"/>
              </a:ext>
            </a:extLst>
          </p:cNvPr>
          <p:cNvGrpSpPr>
            <a:grpSpLocks/>
          </p:cNvGrpSpPr>
          <p:nvPr/>
        </p:nvGrpSpPr>
        <p:grpSpPr bwMode="auto">
          <a:xfrm>
            <a:off x="742950" y="695473"/>
            <a:ext cx="6991350" cy="1663700"/>
            <a:chOff x="468" y="168"/>
            <a:chExt cx="4404" cy="1048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77E45EEC-48F6-46FF-856C-91ABF7580C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168"/>
              <a:ext cx="3216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(Rounding)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A0128D4D-8103-4D9B-A0B5-8702EE8CD2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" y="576"/>
              <a:ext cx="4404" cy="640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20000">
                  <a:srgbClr val="85C2FF"/>
                </a:gs>
                <a:gs pos="35001">
                  <a:srgbClr val="C4D6EB"/>
                </a:gs>
                <a:gs pos="50000">
                  <a:srgbClr val="FFEBFA"/>
                </a:gs>
                <a:gs pos="64999">
                  <a:srgbClr val="C4D6EB"/>
                </a:gs>
                <a:gs pos="80000">
                  <a:srgbClr val="85C2FF"/>
                </a:gs>
                <a:gs pos="100000">
                  <a:srgbClr val="5E9EFF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When we approximate whole numbers we may need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insert zeros</a:t>
              </a:r>
              <a:r>
                <a:rPr lang="en-GB" altLang="en-US" sz="2000">
                  <a:latin typeface="Comic Sans MS" panose="030F0702030302020204" pitchFamily="66" charset="0"/>
                </a:rPr>
                <a:t> as required in order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maintain the size</a:t>
              </a:r>
              <a:r>
                <a:rPr lang="en-GB" altLang="en-US" sz="2000">
                  <a:latin typeface="Comic Sans MS" panose="030F0702030302020204" pitchFamily="66" charset="0"/>
                </a:rPr>
                <a:t> of the number.</a:t>
              </a:r>
            </a:p>
          </p:txBody>
        </p:sp>
      </p:grpSp>
      <p:sp>
        <p:nvSpPr>
          <p:cNvPr id="7" name="Text Box 5">
            <a:extLst>
              <a:ext uri="{FF2B5EF4-FFF2-40B4-BE49-F238E27FC236}">
                <a16:creationId xmlns:a16="http://schemas.microsoft.com/office/drawing/2014/main" id="{2792AA8C-B200-4FB4-8C7D-869F258B6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62373"/>
            <a:ext cx="504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whole numbers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1 s.f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B545632B-6637-4846-B321-0AF0F7FFC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1012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1  4 7 2  </a:t>
            </a: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96D73789-9E29-4958-B239-EE02839D921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3450" y="347677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8145A27C-18D2-4DEB-B356-6A85605B56AC}"/>
              </a:ext>
            </a:extLst>
          </p:cNvPr>
          <p:cNvGrpSpPr>
            <a:grpSpLocks/>
          </p:cNvGrpSpPr>
          <p:nvPr/>
        </p:nvGrpSpPr>
        <p:grpSpPr bwMode="auto">
          <a:xfrm>
            <a:off x="236538" y="4100661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CE8E9963-11A0-4E1A-96F5-CA5685376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1AE960C5-476C-4396-A854-B74E1E3F74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3920BC4B-9B9C-4B58-8943-D28B5D4536F9}"/>
              </a:ext>
            </a:extLst>
          </p:cNvPr>
          <p:cNvGrpSpPr>
            <a:grpSpLocks/>
          </p:cNvGrpSpPr>
          <p:nvPr/>
        </p:nvGrpSpPr>
        <p:grpSpPr bwMode="auto">
          <a:xfrm>
            <a:off x="579438" y="5324623"/>
            <a:ext cx="1924050" cy="1128713"/>
            <a:chOff x="365" y="3084"/>
            <a:chExt cx="1212" cy="711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D9F14D86-FC0E-4ED0-A4F9-54E457FF7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F4E96BD8-0ECB-4AA6-A506-8BBD8FC9F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1 000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E8054A2E-BC24-4B2C-927B-427D49469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52674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7167431D-6F0C-41E9-89DD-528815A7F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362917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2  2 7 2 8  </a:t>
            </a:r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C18916CE-FBF9-4011-B521-404810B50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5700" y="355297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9" name="Group 17">
            <a:extLst>
              <a:ext uri="{FF2B5EF4-FFF2-40B4-BE49-F238E27FC236}">
                <a16:creationId xmlns:a16="http://schemas.microsoft.com/office/drawing/2014/main" id="{85B6F69B-9745-4883-94AA-D77E4EFC3560}"/>
              </a:ext>
            </a:extLst>
          </p:cNvPr>
          <p:cNvGrpSpPr>
            <a:grpSpLocks/>
          </p:cNvGrpSpPr>
          <p:nvPr/>
        </p:nvGrpSpPr>
        <p:grpSpPr bwMode="auto">
          <a:xfrm>
            <a:off x="2979738" y="4062561"/>
            <a:ext cx="2209800" cy="1092200"/>
            <a:chOff x="480" y="2064"/>
            <a:chExt cx="1392" cy="688"/>
          </a:xfrm>
        </p:grpSpPr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C4B8F387-BA9C-4146-943E-80038C1FF7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35ACB480-8630-4021-92E6-CD8EB033D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534C9C1A-FB71-4D5F-9140-7752DC77F2A3}"/>
              </a:ext>
            </a:extLst>
          </p:cNvPr>
          <p:cNvGrpSpPr>
            <a:grpSpLocks/>
          </p:cNvGrpSpPr>
          <p:nvPr/>
        </p:nvGrpSpPr>
        <p:grpSpPr bwMode="auto">
          <a:xfrm>
            <a:off x="3322638" y="5286523"/>
            <a:ext cx="1924050" cy="1128713"/>
            <a:chOff x="365" y="3084"/>
            <a:chExt cx="1212" cy="711"/>
          </a:xfrm>
        </p:grpSpPr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7D67E359-0C90-4310-BC9E-9004912E3E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79044D9C-58BC-468B-99A3-E9D61DB4F2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20 000</a:t>
              </a:r>
            </a:p>
          </p:txBody>
        </p:sp>
      </p:grpSp>
      <p:sp>
        <p:nvSpPr>
          <p:cNvPr id="25" name="Text Box 23">
            <a:extLst>
              <a:ext uri="{FF2B5EF4-FFF2-40B4-BE49-F238E27FC236}">
                <a16:creationId xmlns:a16="http://schemas.microsoft.com/office/drawing/2014/main" id="{41B2BFD6-506B-4C58-AD26-7184C2503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52293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01FA5BF8-E64F-4785-BB43-4CCD9D0A6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61012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4  8 8 1 3 5  </a:t>
            </a:r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53D0FDB1-0AED-4397-B1C9-3BD88E734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53392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8" name="Group 26">
            <a:extLst>
              <a:ext uri="{FF2B5EF4-FFF2-40B4-BE49-F238E27FC236}">
                <a16:creationId xmlns:a16="http://schemas.microsoft.com/office/drawing/2014/main" id="{C25CC88C-9664-4BE8-AEDF-2E549B1D817E}"/>
              </a:ext>
            </a:extLst>
          </p:cNvPr>
          <p:cNvGrpSpPr>
            <a:grpSpLocks/>
          </p:cNvGrpSpPr>
          <p:nvPr/>
        </p:nvGrpSpPr>
        <p:grpSpPr bwMode="auto">
          <a:xfrm>
            <a:off x="5932488" y="4043511"/>
            <a:ext cx="2209800" cy="1092200"/>
            <a:chOff x="480" y="2064"/>
            <a:chExt cx="1392" cy="688"/>
          </a:xfrm>
        </p:grpSpPr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0D7B2AC9-38A2-4DD7-8262-8B2D013D6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61E028E3-61EE-4AEF-9DE7-26DB1248FF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96078BD8-22F5-490D-8328-DD5B8ABC9145}"/>
              </a:ext>
            </a:extLst>
          </p:cNvPr>
          <p:cNvGrpSpPr>
            <a:grpSpLocks/>
          </p:cNvGrpSpPr>
          <p:nvPr/>
        </p:nvGrpSpPr>
        <p:grpSpPr bwMode="auto">
          <a:xfrm>
            <a:off x="6275388" y="5267473"/>
            <a:ext cx="1924050" cy="1128713"/>
            <a:chOff x="365" y="3084"/>
            <a:chExt cx="1212" cy="711"/>
          </a:xfrm>
        </p:grpSpPr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3B46D5A4-95D5-4F48-A703-048E4E9E34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FCAB2823-4CB8-4A0F-A180-1DA00CCC43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500 000</a:t>
              </a:r>
            </a:p>
          </p:txBody>
        </p:sp>
      </p:grpSp>
      <p:sp>
        <p:nvSpPr>
          <p:cNvPr id="34" name="Text Box 32">
            <a:extLst>
              <a:ext uri="{FF2B5EF4-FFF2-40B4-BE49-F238E27FC236}">
                <a16:creationId xmlns:a16="http://schemas.microsoft.com/office/drawing/2014/main" id="{576FCCF3-FDF9-492A-882F-B228CA058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5650" y="521032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32126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nimBg="1"/>
      <p:bldP spid="16" grpId="0" animBg="1" autoUpdateAnimBg="0"/>
      <p:bldP spid="17" grpId="0" autoUpdateAnimBg="0"/>
      <p:bldP spid="18" grpId="0" animBg="1"/>
      <p:bldP spid="25" grpId="0" animBg="1" autoUpdateAnimBg="0"/>
      <p:bldP spid="26" grpId="0" autoUpdateAnimBg="0"/>
      <p:bldP spid="27" grpId="0" animBg="1"/>
      <p:bldP spid="3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D9AC0B71-8329-47FB-8C09-ABC0A1447E4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733573"/>
            <a:ext cx="7200900" cy="2324100"/>
            <a:chOff x="336" y="168"/>
            <a:chExt cx="4536" cy="1464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07B646C6-CD89-4883-948D-9169C04A86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168"/>
              <a:ext cx="3216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(Rounding)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6B4CDDE6-E251-4B1B-BAC6-8D0D568D12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" y="576"/>
              <a:ext cx="4404" cy="640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20000">
                  <a:srgbClr val="85C2FF"/>
                </a:gs>
                <a:gs pos="35001">
                  <a:srgbClr val="C4D6EB"/>
                </a:gs>
                <a:gs pos="50000">
                  <a:srgbClr val="FFEBFA"/>
                </a:gs>
                <a:gs pos="64999">
                  <a:srgbClr val="C4D6EB"/>
                </a:gs>
                <a:gs pos="80000">
                  <a:srgbClr val="85C2FF"/>
                </a:gs>
                <a:gs pos="100000">
                  <a:srgbClr val="5E9EFF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When we approximate whole numbers we may need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insert zeros</a:t>
              </a:r>
              <a:r>
                <a:rPr lang="en-GB" altLang="en-US" sz="2000">
                  <a:latin typeface="Comic Sans MS" panose="030F0702030302020204" pitchFamily="66" charset="0"/>
                </a:rPr>
                <a:t> as required in order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maintain the size</a:t>
              </a:r>
              <a:r>
                <a:rPr lang="en-GB" altLang="en-US" sz="2000">
                  <a:latin typeface="Comic Sans MS" panose="030F0702030302020204" pitchFamily="66" charset="0"/>
                </a:rPr>
                <a:t> of the number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5405EB37-DF11-44DB-850D-4C377DBB1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344"/>
              <a:ext cx="3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whole numbers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1 s.f</a:t>
              </a:r>
            </a:p>
          </p:txBody>
        </p:sp>
      </p:grpSp>
      <p:sp>
        <p:nvSpPr>
          <p:cNvPr id="8" name="Text Box 6">
            <a:extLst>
              <a:ext uri="{FF2B5EF4-FFF2-40B4-BE49-F238E27FC236}">
                <a16:creationId xmlns:a16="http://schemas.microsoft.com/office/drawing/2014/main" id="{A6CA097E-E3FF-4B59-AE89-66F12E4BC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361012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2 4 1   </a:t>
            </a: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CC1A5D2D-22A2-4F72-B8A8-53E435CC4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7300" y="347677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B1554586-0591-436E-AE62-A23EFA98A1B2}"/>
              </a:ext>
            </a:extLst>
          </p:cNvPr>
          <p:cNvGrpSpPr>
            <a:grpSpLocks/>
          </p:cNvGrpSpPr>
          <p:nvPr/>
        </p:nvGrpSpPr>
        <p:grpSpPr bwMode="auto">
          <a:xfrm>
            <a:off x="476250" y="4100661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03210AFD-BEA6-4B36-BBCA-2A8DC438FC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FDF565B9-FC05-4438-A032-8989397970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14E5A79E-310B-465E-A2A7-2D46FC5278E7}"/>
              </a:ext>
            </a:extLst>
          </p:cNvPr>
          <p:cNvGrpSpPr>
            <a:grpSpLocks/>
          </p:cNvGrpSpPr>
          <p:nvPr/>
        </p:nvGrpSpPr>
        <p:grpSpPr bwMode="auto">
          <a:xfrm>
            <a:off x="819150" y="5324623"/>
            <a:ext cx="1924050" cy="1128713"/>
            <a:chOff x="365" y="3084"/>
            <a:chExt cx="1212" cy="711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F7AF871C-73A0-4FBC-A6D4-B0DA3B13E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5BEE7A6F-8332-4B9D-A55A-1D0CE5DD0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200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958B0D0F-6E05-47AE-9232-626E92C50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52674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8AC74258-903E-45B1-9DC4-D26FB064C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364822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5 8 7   </a:t>
            </a:r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0D33E3D8-958A-47E2-A633-2759A1A07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57202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9" name="Group 17">
            <a:extLst>
              <a:ext uri="{FF2B5EF4-FFF2-40B4-BE49-F238E27FC236}">
                <a16:creationId xmlns:a16="http://schemas.microsoft.com/office/drawing/2014/main" id="{1BF1B4CE-3BEF-40FB-B89C-75AFCE370A3A}"/>
              </a:ext>
            </a:extLst>
          </p:cNvPr>
          <p:cNvGrpSpPr>
            <a:grpSpLocks/>
          </p:cNvGrpSpPr>
          <p:nvPr/>
        </p:nvGrpSpPr>
        <p:grpSpPr bwMode="auto">
          <a:xfrm>
            <a:off x="3170238" y="4100661"/>
            <a:ext cx="2209800" cy="1092200"/>
            <a:chOff x="480" y="2064"/>
            <a:chExt cx="1392" cy="688"/>
          </a:xfrm>
        </p:grpSpPr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46558374-0C49-49CB-A2C6-98C4109DE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95624874-EB62-497D-B39D-603088AC1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B4729088-36F8-4933-91B6-6EA216C56B76}"/>
              </a:ext>
            </a:extLst>
          </p:cNvPr>
          <p:cNvGrpSpPr>
            <a:grpSpLocks/>
          </p:cNvGrpSpPr>
          <p:nvPr/>
        </p:nvGrpSpPr>
        <p:grpSpPr bwMode="auto">
          <a:xfrm>
            <a:off x="3513138" y="5324623"/>
            <a:ext cx="1924050" cy="1128713"/>
            <a:chOff x="365" y="3084"/>
            <a:chExt cx="1212" cy="711"/>
          </a:xfrm>
        </p:grpSpPr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7EDB054C-0571-4F4E-9E8E-D2A13635EA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D6EFD40C-B49D-48FA-BD03-8CDA5D51EA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600</a:t>
              </a:r>
            </a:p>
          </p:txBody>
        </p:sp>
      </p:grpSp>
      <p:sp>
        <p:nvSpPr>
          <p:cNvPr id="25" name="Text Box 23">
            <a:extLst>
              <a:ext uri="{FF2B5EF4-FFF2-40B4-BE49-F238E27FC236}">
                <a16:creationId xmlns:a16="http://schemas.microsoft.com/office/drawing/2014/main" id="{1B284B11-CAC1-49C9-9D63-7CB4C420B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2674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B92773AE-0C52-4B50-BF1D-080CFA382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0" y="362917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7 5   </a:t>
            </a:r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7E6D8106-F9E3-4CDB-A1DA-493B4EF95F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8950" y="355297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8" name="Group 26">
            <a:extLst>
              <a:ext uri="{FF2B5EF4-FFF2-40B4-BE49-F238E27FC236}">
                <a16:creationId xmlns:a16="http://schemas.microsoft.com/office/drawing/2014/main" id="{86824B5E-FE7E-400F-A40F-19A81B4FD4A0}"/>
              </a:ext>
            </a:extLst>
          </p:cNvPr>
          <p:cNvGrpSpPr>
            <a:grpSpLocks/>
          </p:cNvGrpSpPr>
          <p:nvPr/>
        </p:nvGrpSpPr>
        <p:grpSpPr bwMode="auto">
          <a:xfrm>
            <a:off x="6122988" y="4062561"/>
            <a:ext cx="2209800" cy="1092200"/>
            <a:chOff x="480" y="2064"/>
            <a:chExt cx="1392" cy="688"/>
          </a:xfrm>
        </p:grpSpPr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DDDC2717-94B1-47EB-9997-125F56801A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3252C20F-9635-469C-8919-CA233C27D3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87470BBB-5C0B-4467-8E90-8A757E29E696}"/>
              </a:ext>
            </a:extLst>
          </p:cNvPr>
          <p:cNvGrpSpPr>
            <a:grpSpLocks/>
          </p:cNvGrpSpPr>
          <p:nvPr/>
        </p:nvGrpSpPr>
        <p:grpSpPr bwMode="auto">
          <a:xfrm>
            <a:off x="6465888" y="5286523"/>
            <a:ext cx="1924050" cy="1128713"/>
            <a:chOff x="365" y="3084"/>
            <a:chExt cx="1212" cy="711"/>
          </a:xfrm>
        </p:grpSpPr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D009EDF7-53D5-48AC-8F73-37C8E1A58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4DC65DCC-023C-4020-AA7D-DC7B59D203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  80</a:t>
              </a:r>
            </a:p>
          </p:txBody>
        </p:sp>
      </p:grpSp>
      <p:sp>
        <p:nvSpPr>
          <p:cNvPr id="34" name="Text Box 32">
            <a:extLst>
              <a:ext uri="{FF2B5EF4-FFF2-40B4-BE49-F238E27FC236}">
                <a16:creationId xmlns:a16="http://schemas.microsoft.com/office/drawing/2014/main" id="{68F54C43-8D87-4363-8AA7-1CF8C29A3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150" y="52293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28139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nimBg="1"/>
      <p:bldP spid="16" grpId="0" animBg="1" autoUpdateAnimBg="0"/>
      <p:bldP spid="17" grpId="0" autoUpdateAnimBg="0"/>
      <p:bldP spid="18" grpId="0" animBg="1"/>
      <p:bldP spid="25" grpId="0" animBg="1" autoUpdateAnimBg="0"/>
      <p:bldP spid="26" grpId="0" autoUpdateAnimBg="0"/>
      <p:bldP spid="27" grpId="0" animBg="1"/>
      <p:bldP spid="3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2247466A-C98B-474D-BB2A-9100A6E23BF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695473"/>
            <a:ext cx="7200900" cy="2324100"/>
            <a:chOff x="336" y="168"/>
            <a:chExt cx="4536" cy="1464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91A29FB5-3959-4B51-A688-8818DBF67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168"/>
              <a:ext cx="3216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(Rounding)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598F3003-0B08-42A5-8B1C-765AD2D1F7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" y="576"/>
              <a:ext cx="4404" cy="640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20000">
                  <a:srgbClr val="85C2FF"/>
                </a:gs>
                <a:gs pos="35001">
                  <a:srgbClr val="C4D6EB"/>
                </a:gs>
                <a:gs pos="50000">
                  <a:srgbClr val="FFEBFA"/>
                </a:gs>
                <a:gs pos="64999">
                  <a:srgbClr val="C4D6EB"/>
                </a:gs>
                <a:gs pos="80000">
                  <a:srgbClr val="85C2FF"/>
                </a:gs>
                <a:gs pos="100000">
                  <a:srgbClr val="5E9EFF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When we approximate whole numbers we may need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insert zeros</a:t>
              </a:r>
              <a:r>
                <a:rPr lang="en-GB" altLang="en-US" sz="2000">
                  <a:latin typeface="Comic Sans MS" panose="030F0702030302020204" pitchFamily="66" charset="0"/>
                </a:rPr>
                <a:t> as required in order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maintain the size</a:t>
              </a:r>
              <a:r>
                <a:rPr lang="en-GB" altLang="en-US" sz="2000">
                  <a:latin typeface="Comic Sans MS" panose="030F0702030302020204" pitchFamily="66" charset="0"/>
                </a:rPr>
                <a:t> of the number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AEC10E7A-DCF2-4ED4-BEED-4D0C8A81A6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344"/>
              <a:ext cx="3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whole numbers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2 s.f</a:t>
              </a:r>
            </a:p>
          </p:txBody>
        </p:sp>
      </p:grpSp>
      <p:sp>
        <p:nvSpPr>
          <p:cNvPr id="8" name="Text Box 6">
            <a:extLst>
              <a:ext uri="{FF2B5EF4-FFF2-40B4-BE49-F238E27FC236}">
                <a16:creationId xmlns:a16="http://schemas.microsoft.com/office/drawing/2014/main" id="{F183F010-9A25-42AD-9B86-88C7BEA9C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1012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1 4 7 2  </a:t>
            </a: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1317B5CB-A0A5-4064-804F-92003ACCE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1100" y="347677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5DCEDECC-97D3-4B7B-B24A-ADAF075E10C5}"/>
              </a:ext>
            </a:extLst>
          </p:cNvPr>
          <p:cNvGrpSpPr>
            <a:grpSpLocks/>
          </p:cNvGrpSpPr>
          <p:nvPr/>
        </p:nvGrpSpPr>
        <p:grpSpPr bwMode="auto">
          <a:xfrm>
            <a:off x="388938" y="4100661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840534D8-E632-4B6D-84E0-2E7382A1A8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C3105E83-B5F7-4F0A-AC5E-2B256F8779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D9A64473-813F-47CB-B6F3-E11078B4973A}"/>
              </a:ext>
            </a:extLst>
          </p:cNvPr>
          <p:cNvGrpSpPr>
            <a:grpSpLocks/>
          </p:cNvGrpSpPr>
          <p:nvPr/>
        </p:nvGrpSpPr>
        <p:grpSpPr bwMode="auto">
          <a:xfrm>
            <a:off x="731838" y="5324623"/>
            <a:ext cx="1924050" cy="1128713"/>
            <a:chOff x="365" y="3084"/>
            <a:chExt cx="1212" cy="711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7498830C-EA04-44F0-B307-C1A24761F0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AB5C1ABB-2B03-4CE4-A0FE-04228493E9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1 500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15B3F146-F754-498A-9954-F55FCC70D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52674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57D4BB42-81A0-4C2D-B0DE-52FCD2094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362917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 4 2 7 2 8  </a:t>
            </a:r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4B2D2004-9925-4277-8156-74AD637C4F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351487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9" name="Group 17">
            <a:extLst>
              <a:ext uri="{FF2B5EF4-FFF2-40B4-BE49-F238E27FC236}">
                <a16:creationId xmlns:a16="http://schemas.microsoft.com/office/drawing/2014/main" id="{2D2F5787-0D6D-4BFD-ABD7-CCF9AFE40DF2}"/>
              </a:ext>
            </a:extLst>
          </p:cNvPr>
          <p:cNvGrpSpPr>
            <a:grpSpLocks/>
          </p:cNvGrpSpPr>
          <p:nvPr/>
        </p:nvGrpSpPr>
        <p:grpSpPr bwMode="auto">
          <a:xfrm>
            <a:off x="3265488" y="4043511"/>
            <a:ext cx="2209800" cy="1092200"/>
            <a:chOff x="480" y="2064"/>
            <a:chExt cx="1392" cy="688"/>
          </a:xfrm>
        </p:grpSpPr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A3036E72-5558-4276-A766-1A67893AA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B0D150C8-C964-49BD-934A-6CB15C33D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D00F0E34-4E66-4A61-B8E3-A9BE509D9BD1}"/>
              </a:ext>
            </a:extLst>
          </p:cNvPr>
          <p:cNvGrpSpPr>
            <a:grpSpLocks/>
          </p:cNvGrpSpPr>
          <p:nvPr/>
        </p:nvGrpSpPr>
        <p:grpSpPr bwMode="auto">
          <a:xfrm>
            <a:off x="3589338" y="5267473"/>
            <a:ext cx="1924050" cy="1128713"/>
            <a:chOff x="365" y="3084"/>
            <a:chExt cx="1212" cy="711"/>
          </a:xfrm>
        </p:grpSpPr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58866EAB-9BBE-4555-8DA8-22FBBA2DE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6985FBCD-9442-4CAA-A732-2244BD8AB6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43 000</a:t>
              </a:r>
            </a:p>
          </p:txBody>
        </p:sp>
      </p:grpSp>
      <p:sp>
        <p:nvSpPr>
          <p:cNvPr id="25" name="Text Box 23">
            <a:extLst>
              <a:ext uri="{FF2B5EF4-FFF2-40B4-BE49-F238E27FC236}">
                <a16:creationId xmlns:a16="http://schemas.microsoft.com/office/drawing/2014/main" id="{B2B1FBDC-B985-46BA-B65C-0678BA36A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21032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070AA908-F36D-4347-9475-EAB1622D0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61012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2 0 4 4 7 8  </a:t>
            </a:r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DB9C299B-ADE8-4A10-896B-5CDB9830A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349582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8" name="Group 26">
            <a:extLst>
              <a:ext uri="{FF2B5EF4-FFF2-40B4-BE49-F238E27FC236}">
                <a16:creationId xmlns:a16="http://schemas.microsoft.com/office/drawing/2014/main" id="{BF9D3BC6-26FC-4FA4-9411-10244F636BD5}"/>
              </a:ext>
            </a:extLst>
          </p:cNvPr>
          <p:cNvGrpSpPr>
            <a:grpSpLocks/>
          </p:cNvGrpSpPr>
          <p:nvPr/>
        </p:nvGrpSpPr>
        <p:grpSpPr bwMode="auto">
          <a:xfrm>
            <a:off x="6142038" y="4043511"/>
            <a:ext cx="2209800" cy="1092200"/>
            <a:chOff x="480" y="2064"/>
            <a:chExt cx="1392" cy="688"/>
          </a:xfrm>
        </p:grpSpPr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E215C39F-E72B-4690-AB3A-E7D0B6A311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BFA45D9B-5EA9-4186-9F83-B9C2C11F86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2C67174E-0146-4D05-B566-0DA7B619E07E}"/>
              </a:ext>
            </a:extLst>
          </p:cNvPr>
          <p:cNvGrpSpPr>
            <a:grpSpLocks/>
          </p:cNvGrpSpPr>
          <p:nvPr/>
        </p:nvGrpSpPr>
        <p:grpSpPr bwMode="auto">
          <a:xfrm>
            <a:off x="6484938" y="5267473"/>
            <a:ext cx="1924050" cy="1128713"/>
            <a:chOff x="365" y="3084"/>
            <a:chExt cx="1212" cy="711"/>
          </a:xfrm>
        </p:grpSpPr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A1EC542A-FE41-4842-8438-386628EE69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C098107B-9D48-4C4B-A20B-2B036DCE25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200 000</a:t>
              </a:r>
            </a:p>
          </p:txBody>
        </p:sp>
      </p:grpSp>
      <p:sp>
        <p:nvSpPr>
          <p:cNvPr id="34" name="Text Box 32">
            <a:extLst>
              <a:ext uri="{FF2B5EF4-FFF2-40B4-BE49-F238E27FC236}">
                <a16:creationId xmlns:a16="http://schemas.microsoft.com/office/drawing/2014/main" id="{AD5EE6D4-32D5-495F-BF71-14B639890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21032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14057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nimBg="1"/>
      <p:bldP spid="16" grpId="0" animBg="1" autoUpdateAnimBg="0"/>
      <p:bldP spid="17" grpId="0" autoUpdateAnimBg="0"/>
      <p:bldP spid="18" grpId="0" animBg="1"/>
      <p:bldP spid="25" grpId="0" animBg="1" autoUpdateAnimBg="0"/>
      <p:bldP spid="26" grpId="0" autoUpdateAnimBg="0"/>
      <p:bldP spid="27" grpId="0" animBg="1"/>
      <p:bldP spid="3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4853F1D1-E4BE-4175-BC71-C132AB522F1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710331"/>
            <a:ext cx="7200900" cy="2324100"/>
            <a:chOff x="336" y="168"/>
            <a:chExt cx="4536" cy="1464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C619D18B-8BF3-45E5-9F25-D23E8B644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168"/>
              <a:ext cx="3216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(Rounding)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7AEDC811-262F-4EAC-9A2E-C02ED8EAB4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" y="576"/>
              <a:ext cx="4404" cy="640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20000">
                  <a:srgbClr val="85C2FF"/>
                </a:gs>
                <a:gs pos="35001">
                  <a:srgbClr val="C4D6EB"/>
                </a:gs>
                <a:gs pos="50000">
                  <a:srgbClr val="FFEBFA"/>
                </a:gs>
                <a:gs pos="64999">
                  <a:srgbClr val="C4D6EB"/>
                </a:gs>
                <a:gs pos="80000">
                  <a:srgbClr val="85C2FF"/>
                </a:gs>
                <a:gs pos="100000">
                  <a:srgbClr val="5E9EFF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When we approximate whole numbers we may need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insert zeros</a:t>
              </a:r>
              <a:r>
                <a:rPr lang="en-GB" altLang="en-US" sz="2000">
                  <a:latin typeface="Comic Sans MS" panose="030F0702030302020204" pitchFamily="66" charset="0"/>
                </a:rPr>
                <a:t> as required in order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maintain the size</a:t>
              </a:r>
              <a:r>
                <a:rPr lang="en-GB" altLang="en-US" sz="2000">
                  <a:latin typeface="Comic Sans MS" panose="030F0702030302020204" pitchFamily="66" charset="0"/>
                </a:rPr>
                <a:t> of the number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B31BFDC0-3895-42C1-8C4A-140BAEACF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344"/>
              <a:ext cx="3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whole numbers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2 s.f</a:t>
              </a:r>
            </a:p>
          </p:txBody>
        </p:sp>
      </p:grpSp>
      <p:sp>
        <p:nvSpPr>
          <p:cNvPr id="8" name="Text Box 6">
            <a:extLst>
              <a:ext uri="{FF2B5EF4-FFF2-40B4-BE49-F238E27FC236}">
                <a16:creationId xmlns:a16="http://schemas.microsoft.com/office/drawing/2014/main" id="{6F13770D-796A-4B7C-B2A1-90429EA8C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701181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2 4 3   </a:t>
            </a: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F97712C6-B3E0-45CB-B3EF-B06E3FB85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567831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3AF1A732-2E83-44DF-B9BB-A2234971F72E}"/>
              </a:ext>
            </a:extLst>
          </p:cNvPr>
          <p:cNvGrpSpPr>
            <a:grpSpLocks/>
          </p:cNvGrpSpPr>
          <p:nvPr/>
        </p:nvGrpSpPr>
        <p:grpSpPr bwMode="auto">
          <a:xfrm>
            <a:off x="769938" y="4172669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04198BF9-6F79-4112-AFF9-D5A382CC3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2E4E5B3E-FD14-4F4A-A639-5218873947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FC035715-8F5E-4F8A-B81B-76FA546D0744}"/>
              </a:ext>
            </a:extLst>
          </p:cNvPr>
          <p:cNvGrpSpPr>
            <a:grpSpLocks/>
          </p:cNvGrpSpPr>
          <p:nvPr/>
        </p:nvGrpSpPr>
        <p:grpSpPr bwMode="auto">
          <a:xfrm>
            <a:off x="1112838" y="5396631"/>
            <a:ext cx="1924050" cy="1128713"/>
            <a:chOff x="365" y="3084"/>
            <a:chExt cx="1212" cy="711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F3946052-889A-4199-B83E-833CF0D44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24408563-6059-48AA-9909-2B5A26788B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240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7C17AEFB-0411-47A8-ADF1-AA97D03F2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5339481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BD76657A-6BD1-4448-98E9-8A069CAB6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644031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2 8 7   </a:t>
            </a:r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10FE3AEF-2E29-470D-AF4B-09B139FD28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8650" y="3548781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9" name="Group 17">
            <a:extLst>
              <a:ext uri="{FF2B5EF4-FFF2-40B4-BE49-F238E27FC236}">
                <a16:creationId xmlns:a16="http://schemas.microsoft.com/office/drawing/2014/main" id="{2BFFC565-919B-4DA1-9091-8122B5666394}"/>
              </a:ext>
            </a:extLst>
          </p:cNvPr>
          <p:cNvGrpSpPr>
            <a:grpSpLocks/>
          </p:cNvGrpSpPr>
          <p:nvPr/>
        </p:nvGrpSpPr>
        <p:grpSpPr bwMode="auto">
          <a:xfrm>
            <a:off x="3646488" y="4096469"/>
            <a:ext cx="2209800" cy="1092200"/>
            <a:chOff x="480" y="2064"/>
            <a:chExt cx="1392" cy="688"/>
          </a:xfrm>
        </p:grpSpPr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06266999-C36D-4E84-9E8E-CFA636A124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FBE01C4C-5B97-4C6E-92E1-DCE37F73D7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4D53C818-5031-46F2-A14D-AD60A41BCB8D}"/>
              </a:ext>
            </a:extLst>
          </p:cNvPr>
          <p:cNvGrpSpPr>
            <a:grpSpLocks/>
          </p:cNvGrpSpPr>
          <p:nvPr/>
        </p:nvGrpSpPr>
        <p:grpSpPr bwMode="auto">
          <a:xfrm>
            <a:off x="3989388" y="5320431"/>
            <a:ext cx="1924050" cy="1128713"/>
            <a:chOff x="365" y="3084"/>
            <a:chExt cx="1212" cy="711"/>
          </a:xfrm>
        </p:grpSpPr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DB8955D0-2B10-4286-A642-3DEA16211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15E47077-B177-44DB-8417-FC52DA52B9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290</a:t>
              </a:r>
            </a:p>
          </p:txBody>
        </p:sp>
      </p:grpSp>
      <p:sp>
        <p:nvSpPr>
          <p:cNvPr id="25" name="Text Box 23">
            <a:extLst>
              <a:ext uri="{FF2B5EF4-FFF2-40B4-BE49-F238E27FC236}">
                <a16:creationId xmlns:a16="http://schemas.microsoft.com/office/drawing/2014/main" id="{A2BDBB44-5749-4F8F-9639-8A347BE75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650" y="5263281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58F6A0A2-4439-4C61-B59C-A6954186F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900" y="3624981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7 5 6   </a:t>
            </a:r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05BAA90A-746A-45CD-9148-4EC72F83E6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4700" y="3529731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8" name="Group 26">
            <a:extLst>
              <a:ext uri="{FF2B5EF4-FFF2-40B4-BE49-F238E27FC236}">
                <a16:creationId xmlns:a16="http://schemas.microsoft.com/office/drawing/2014/main" id="{7C98D532-3F98-4B19-9480-F7EF138C2721}"/>
              </a:ext>
            </a:extLst>
          </p:cNvPr>
          <p:cNvGrpSpPr>
            <a:grpSpLocks/>
          </p:cNvGrpSpPr>
          <p:nvPr/>
        </p:nvGrpSpPr>
        <p:grpSpPr bwMode="auto">
          <a:xfrm>
            <a:off x="6370638" y="4077419"/>
            <a:ext cx="2209800" cy="1092200"/>
            <a:chOff x="480" y="2064"/>
            <a:chExt cx="1392" cy="688"/>
          </a:xfrm>
        </p:grpSpPr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30631E1D-2AE0-4F33-8969-FC64110A6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84DFC6EA-40F0-4606-95BE-A1DFC8EF35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F8DE02FE-7EDE-4068-9575-EFA7F5B03945}"/>
              </a:ext>
            </a:extLst>
          </p:cNvPr>
          <p:cNvGrpSpPr>
            <a:grpSpLocks/>
          </p:cNvGrpSpPr>
          <p:nvPr/>
        </p:nvGrpSpPr>
        <p:grpSpPr bwMode="auto">
          <a:xfrm>
            <a:off x="6713538" y="5301381"/>
            <a:ext cx="1924050" cy="1128713"/>
            <a:chOff x="365" y="3084"/>
            <a:chExt cx="1212" cy="711"/>
          </a:xfrm>
        </p:grpSpPr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A87C98FB-BD19-43B2-A058-BBD4171645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4F495ADB-9858-4E31-8010-BEB98E3C16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  760</a:t>
              </a:r>
            </a:p>
          </p:txBody>
        </p:sp>
      </p:grpSp>
      <p:sp>
        <p:nvSpPr>
          <p:cNvPr id="34" name="Text Box 32">
            <a:extLst>
              <a:ext uri="{FF2B5EF4-FFF2-40B4-BE49-F238E27FC236}">
                <a16:creationId xmlns:a16="http://schemas.microsoft.com/office/drawing/2014/main" id="{6042DDE2-8324-4CD4-A351-4701CF89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244231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77280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nimBg="1"/>
      <p:bldP spid="16" grpId="0" animBg="1" autoUpdateAnimBg="0"/>
      <p:bldP spid="17" grpId="0" autoUpdateAnimBg="0"/>
      <p:bldP spid="18" grpId="0" animBg="1"/>
      <p:bldP spid="25" grpId="0" animBg="1" autoUpdateAnimBg="0"/>
      <p:bldP spid="26" grpId="0" autoUpdateAnimBg="0"/>
      <p:bldP spid="27" grpId="0" animBg="1"/>
      <p:bldP spid="3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75832C8F-9FE6-4942-B91C-46F3B60209F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714523"/>
            <a:ext cx="7200900" cy="2324100"/>
            <a:chOff x="336" y="168"/>
            <a:chExt cx="4536" cy="1464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42EB3557-41EF-43CD-A5B0-7F40B245D2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168"/>
              <a:ext cx="3216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(Rounding)</a:t>
              </a: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42638581-A199-406E-8CDE-24B7F73C5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" y="576"/>
              <a:ext cx="4404" cy="640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20000">
                  <a:srgbClr val="85C2FF"/>
                </a:gs>
                <a:gs pos="35001">
                  <a:srgbClr val="C4D6EB"/>
                </a:gs>
                <a:gs pos="50000">
                  <a:srgbClr val="FFEBFA"/>
                </a:gs>
                <a:gs pos="64999">
                  <a:srgbClr val="C4D6EB"/>
                </a:gs>
                <a:gs pos="80000">
                  <a:srgbClr val="85C2FF"/>
                </a:gs>
                <a:gs pos="100000">
                  <a:srgbClr val="5E9EFF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When we approximate whole numbers we may need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insert zeros</a:t>
              </a:r>
              <a:r>
                <a:rPr lang="en-GB" altLang="en-US" sz="2000">
                  <a:latin typeface="Comic Sans MS" panose="030F0702030302020204" pitchFamily="66" charset="0"/>
                </a:rPr>
                <a:t> as required in order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maintain the size</a:t>
              </a:r>
              <a:r>
                <a:rPr lang="en-GB" altLang="en-US" sz="2000">
                  <a:latin typeface="Comic Sans MS" panose="030F0702030302020204" pitchFamily="66" charset="0"/>
                </a:rPr>
                <a:t> of the number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3E6758C5-9C31-4CA9-9A92-BD246BA6A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344"/>
              <a:ext cx="3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whole numbers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3 s.f</a:t>
              </a:r>
            </a:p>
          </p:txBody>
        </p:sp>
      </p:grpSp>
      <p:sp>
        <p:nvSpPr>
          <p:cNvPr id="8" name="Text Box 6">
            <a:extLst>
              <a:ext uri="{FF2B5EF4-FFF2-40B4-BE49-F238E27FC236}">
                <a16:creationId xmlns:a16="http://schemas.microsoft.com/office/drawing/2014/main" id="{7C792C0F-3E12-4814-A3C7-D9CAEAA90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362917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5 4 7 2  </a:t>
            </a: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76074774-81C0-4719-BE33-AEF0B2287B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500" y="347677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CF3F7F32-7202-4856-B2D5-1E370C25E55B}"/>
              </a:ext>
            </a:extLst>
          </p:cNvPr>
          <p:cNvGrpSpPr>
            <a:grpSpLocks/>
          </p:cNvGrpSpPr>
          <p:nvPr/>
        </p:nvGrpSpPr>
        <p:grpSpPr bwMode="auto">
          <a:xfrm>
            <a:off x="922338" y="4062561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385B30FF-3803-4FD5-AB49-DF7DF8A95D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5F7DCBD6-8393-42D5-A62D-821F254D82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B047EE9E-9D42-47DA-A0DB-DAD82288F2B6}"/>
              </a:ext>
            </a:extLst>
          </p:cNvPr>
          <p:cNvGrpSpPr>
            <a:grpSpLocks/>
          </p:cNvGrpSpPr>
          <p:nvPr/>
        </p:nvGrpSpPr>
        <p:grpSpPr bwMode="auto">
          <a:xfrm>
            <a:off x="1265238" y="5286523"/>
            <a:ext cx="1924050" cy="1128713"/>
            <a:chOff x="365" y="3084"/>
            <a:chExt cx="1212" cy="711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0562B202-2E76-4D9D-9D58-08880D96E2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39DF860B-8BC9-4F94-87BF-033FCA4BFD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5 470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BB849F39-4CA1-4A66-9F15-AC821277D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0" y="52293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E39AC228-3A25-4431-809E-54BAFDE58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950" y="364822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 8 3 7 9 8  </a:t>
            </a:r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1926E7F5-9930-4037-BCD3-3DFB9D2465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3900" y="349582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9" name="Group 17">
            <a:extLst>
              <a:ext uri="{FF2B5EF4-FFF2-40B4-BE49-F238E27FC236}">
                <a16:creationId xmlns:a16="http://schemas.microsoft.com/office/drawing/2014/main" id="{3B567CA7-053E-4A36-8013-B30C25A50E35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4100661"/>
            <a:ext cx="2209800" cy="1092200"/>
            <a:chOff x="480" y="2064"/>
            <a:chExt cx="1392" cy="688"/>
          </a:xfrm>
        </p:grpSpPr>
        <p:sp>
          <p:nvSpPr>
            <p:cNvPr id="20" name="Text Box 18">
              <a:extLst>
                <a:ext uri="{FF2B5EF4-FFF2-40B4-BE49-F238E27FC236}">
                  <a16:creationId xmlns:a16="http://schemas.microsoft.com/office/drawing/2014/main" id="{163E4FCC-C099-490C-8014-4F378DC3FA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00DDA520-A996-42AE-B298-E731A038CC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" name="Group 20">
            <a:extLst>
              <a:ext uri="{FF2B5EF4-FFF2-40B4-BE49-F238E27FC236}">
                <a16:creationId xmlns:a16="http://schemas.microsoft.com/office/drawing/2014/main" id="{C08BF6B6-0725-40FA-8D52-0911E2DFEC4E}"/>
              </a:ext>
            </a:extLst>
          </p:cNvPr>
          <p:cNvGrpSpPr>
            <a:grpSpLocks/>
          </p:cNvGrpSpPr>
          <p:nvPr/>
        </p:nvGrpSpPr>
        <p:grpSpPr bwMode="auto">
          <a:xfrm>
            <a:off x="4103688" y="5324623"/>
            <a:ext cx="1924050" cy="1128713"/>
            <a:chOff x="365" y="3084"/>
            <a:chExt cx="1212" cy="711"/>
          </a:xfrm>
        </p:grpSpPr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F5BC0F32-1EBF-4EF6-BAD8-B3EDC01E28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 Box 22">
              <a:extLst>
                <a:ext uri="{FF2B5EF4-FFF2-40B4-BE49-F238E27FC236}">
                  <a16:creationId xmlns:a16="http://schemas.microsoft.com/office/drawing/2014/main" id="{35C2F573-528A-467C-93FA-97C453EBA6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83 800</a:t>
              </a:r>
            </a:p>
          </p:txBody>
        </p:sp>
      </p:grpSp>
      <p:sp>
        <p:nvSpPr>
          <p:cNvPr id="25" name="Text Box 23">
            <a:extLst>
              <a:ext uri="{FF2B5EF4-FFF2-40B4-BE49-F238E27FC236}">
                <a16:creationId xmlns:a16="http://schemas.microsoft.com/office/drawing/2014/main" id="{5B1791B4-F2E9-4642-80C0-4AA0E8B39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52674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6" name="Text Box 24">
            <a:extLst>
              <a:ext uri="{FF2B5EF4-FFF2-40B4-BE49-F238E27FC236}">
                <a16:creationId xmlns:a16="http://schemas.microsoft.com/office/drawing/2014/main" id="{5861304B-BF1A-4208-B694-C3A0D2CFC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3629173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9 7 4 9 7 8  </a:t>
            </a:r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55ACB7C5-C7A0-4CE6-A154-D08649F4D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53300" y="3457723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8" name="Group 26">
            <a:extLst>
              <a:ext uri="{FF2B5EF4-FFF2-40B4-BE49-F238E27FC236}">
                <a16:creationId xmlns:a16="http://schemas.microsoft.com/office/drawing/2014/main" id="{6FF5B628-F9EF-42B5-B230-B7AEDBF3BA3A}"/>
              </a:ext>
            </a:extLst>
          </p:cNvPr>
          <p:cNvGrpSpPr>
            <a:grpSpLocks/>
          </p:cNvGrpSpPr>
          <p:nvPr/>
        </p:nvGrpSpPr>
        <p:grpSpPr bwMode="auto">
          <a:xfrm>
            <a:off x="6618288" y="4024461"/>
            <a:ext cx="2209800" cy="1092200"/>
            <a:chOff x="480" y="2064"/>
            <a:chExt cx="1392" cy="688"/>
          </a:xfrm>
        </p:grpSpPr>
        <p:sp>
          <p:nvSpPr>
            <p:cNvPr id="29" name="Text Box 27">
              <a:extLst>
                <a:ext uri="{FF2B5EF4-FFF2-40B4-BE49-F238E27FC236}">
                  <a16:creationId xmlns:a16="http://schemas.microsoft.com/office/drawing/2014/main" id="{954C4429-B10D-4E00-ADF1-B741CFCF4E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FEE4B8B7-32DC-47EA-B0B6-902739C8B7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286ACDF0-1361-4DB2-BDE8-58674E955CE4}"/>
              </a:ext>
            </a:extLst>
          </p:cNvPr>
          <p:cNvGrpSpPr>
            <a:grpSpLocks/>
          </p:cNvGrpSpPr>
          <p:nvPr/>
        </p:nvGrpSpPr>
        <p:grpSpPr bwMode="auto">
          <a:xfrm>
            <a:off x="6961188" y="5248423"/>
            <a:ext cx="1924050" cy="1128713"/>
            <a:chOff x="365" y="3084"/>
            <a:chExt cx="1212" cy="711"/>
          </a:xfrm>
        </p:grpSpPr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3DBF30AA-9F70-427D-B382-2505F161D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Text Box 31">
              <a:extLst>
                <a:ext uri="{FF2B5EF4-FFF2-40B4-BE49-F238E27FC236}">
                  <a16:creationId xmlns:a16="http://schemas.microsoft.com/office/drawing/2014/main" id="{767C2CCA-0121-4E3F-B624-5867E46734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975 000</a:t>
              </a:r>
            </a:p>
          </p:txBody>
        </p:sp>
      </p:grpSp>
      <p:sp>
        <p:nvSpPr>
          <p:cNvPr id="34" name="Text Box 32">
            <a:extLst>
              <a:ext uri="{FF2B5EF4-FFF2-40B4-BE49-F238E27FC236}">
                <a16:creationId xmlns:a16="http://schemas.microsoft.com/office/drawing/2014/main" id="{107DD5FF-0001-491A-84AE-B56CD00D4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1450" y="5191273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00984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nimBg="1"/>
      <p:bldP spid="16" grpId="0" animBg="1" autoUpdateAnimBg="0"/>
      <p:bldP spid="17" grpId="0" autoUpdateAnimBg="0"/>
      <p:bldP spid="18" grpId="0" animBg="1"/>
      <p:bldP spid="25" grpId="0" animBg="1" autoUpdateAnimBg="0"/>
      <p:bldP spid="26" grpId="0" autoUpdateAnimBg="0"/>
      <p:bldP spid="27" grpId="0" animBg="1"/>
      <p:bldP spid="34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5" name="Group 2">
            <a:extLst>
              <a:ext uri="{FF2B5EF4-FFF2-40B4-BE49-F238E27FC236}">
                <a16:creationId xmlns:a16="http://schemas.microsoft.com/office/drawing/2014/main" id="{6BA412B1-9CB5-4214-B47E-1EA8D71B740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748431"/>
            <a:ext cx="7200900" cy="2324100"/>
            <a:chOff x="336" y="168"/>
            <a:chExt cx="4536" cy="1464"/>
          </a:xfrm>
        </p:grpSpPr>
        <p:sp>
          <p:nvSpPr>
            <p:cNvPr id="36" name="Text Box 3">
              <a:extLst>
                <a:ext uri="{FF2B5EF4-FFF2-40B4-BE49-F238E27FC236}">
                  <a16:creationId xmlns:a16="http://schemas.microsoft.com/office/drawing/2014/main" id="{63176B0D-7BED-4BC6-9816-0904081D68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168"/>
              <a:ext cx="3216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(Rounding)</a:t>
              </a:r>
            </a:p>
          </p:txBody>
        </p:sp>
        <p:sp>
          <p:nvSpPr>
            <p:cNvPr id="39" name="Text Box 4">
              <a:extLst>
                <a:ext uri="{FF2B5EF4-FFF2-40B4-BE49-F238E27FC236}">
                  <a16:creationId xmlns:a16="http://schemas.microsoft.com/office/drawing/2014/main" id="{886AF945-9D62-4E81-B6C0-8B364A383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" y="576"/>
              <a:ext cx="4404" cy="640"/>
            </a:xfrm>
            <a:prstGeom prst="rect">
              <a:avLst/>
            </a:prstGeom>
            <a:gradFill rotWithShape="0">
              <a:gsLst>
                <a:gs pos="0">
                  <a:srgbClr val="5E9EFF"/>
                </a:gs>
                <a:gs pos="20000">
                  <a:srgbClr val="85C2FF"/>
                </a:gs>
                <a:gs pos="35001">
                  <a:srgbClr val="C4D6EB"/>
                </a:gs>
                <a:gs pos="50000">
                  <a:srgbClr val="FFEBFA"/>
                </a:gs>
                <a:gs pos="64999">
                  <a:srgbClr val="C4D6EB"/>
                </a:gs>
                <a:gs pos="80000">
                  <a:srgbClr val="85C2FF"/>
                </a:gs>
                <a:gs pos="100000">
                  <a:srgbClr val="5E9EFF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When we approximate whole numbers we may need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insert zeros</a:t>
              </a:r>
              <a:r>
                <a:rPr lang="en-GB" altLang="en-US" sz="2000">
                  <a:latin typeface="Comic Sans MS" panose="030F0702030302020204" pitchFamily="66" charset="0"/>
                </a:rPr>
                <a:t> as required in order to </a:t>
              </a:r>
              <a:r>
                <a:rPr lang="en-GB" altLang="en-US" sz="2000">
                  <a:solidFill>
                    <a:srgbClr val="FF0000"/>
                  </a:solidFill>
                  <a:latin typeface="Comic Sans MS" panose="030F0702030302020204" pitchFamily="66" charset="0"/>
                </a:rPr>
                <a:t>maintain the size</a:t>
              </a:r>
              <a:r>
                <a:rPr lang="en-GB" altLang="en-US" sz="2000">
                  <a:latin typeface="Comic Sans MS" panose="030F0702030302020204" pitchFamily="66" charset="0"/>
                </a:rPr>
                <a:t> of the number</a:t>
              </a:r>
            </a:p>
          </p:txBody>
        </p:sp>
        <p:sp>
          <p:nvSpPr>
            <p:cNvPr id="40" name="Text Box 5">
              <a:extLst>
                <a:ext uri="{FF2B5EF4-FFF2-40B4-BE49-F238E27FC236}">
                  <a16:creationId xmlns:a16="http://schemas.microsoft.com/office/drawing/2014/main" id="{D643C750-FC68-4E8E-87B6-59B233ED4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344"/>
              <a:ext cx="3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whole numbers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4 s.f</a:t>
              </a:r>
            </a:p>
          </p:txBody>
        </p:sp>
      </p:grpSp>
      <p:sp>
        <p:nvSpPr>
          <p:cNvPr id="41" name="Text Box 6">
            <a:extLst>
              <a:ext uri="{FF2B5EF4-FFF2-40B4-BE49-F238E27FC236}">
                <a16:creationId xmlns:a16="http://schemas.microsoft.com/office/drawing/2014/main" id="{34E2FE42-91CE-48AF-9410-0B58BF8D8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3701181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3 4 7 2 1  </a:t>
            </a:r>
          </a:p>
        </p:txBody>
      </p:sp>
      <p:sp>
        <p:nvSpPr>
          <p:cNvPr id="42" name="Line 7">
            <a:extLst>
              <a:ext uri="{FF2B5EF4-FFF2-40B4-BE49-F238E27FC236}">
                <a16:creationId xmlns:a16="http://schemas.microsoft.com/office/drawing/2014/main" id="{B48F399F-0859-49FB-9EE2-8774B9A47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529731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3" name="Group 8">
            <a:extLst>
              <a:ext uri="{FF2B5EF4-FFF2-40B4-BE49-F238E27FC236}">
                <a16:creationId xmlns:a16="http://schemas.microsoft.com/office/drawing/2014/main" id="{28094355-8883-4C06-8B35-4EE276C38358}"/>
              </a:ext>
            </a:extLst>
          </p:cNvPr>
          <p:cNvGrpSpPr>
            <a:grpSpLocks/>
          </p:cNvGrpSpPr>
          <p:nvPr/>
        </p:nvGrpSpPr>
        <p:grpSpPr bwMode="auto">
          <a:xfrm>
            <a:off x="846138" y="4115519"/>
            <a:ext cx="2209800" cy="1092200"/>
            <a:chOff x="480" y="2064"/>
            <a:chExt cx="1392" cy="688"/>
          </a:xfrm>
        </p:grpSpPr>
        <p:sp>
          <p:nvSpPr>
            <p:cNvPr id="44" name="Text Box 9">
              <a:extLst>
                <a:ext uri="{FF2B5EF4-FFF2-40B4-BE49-F238E27FC236}">
                  <a16:creationId xmlns:a16="http://schemas.microsoft.com/office/drawing/2014/main" id="{4A3D4B89-1C62-4ABB-B2A3-F15387E10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45" name="Line 10">
              <a:extLst>
                <a:ext uri="{FF2B5EF4-FFF2-40B4-BE49-F238E27FC236}">
                  <a16:creationId xmlns:a16="http://schemas.microsoft.com/office/drawing/2014/main" id="{AC49B0ED-11D3-486E-AE4F-7DF6618CAC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6" name="Group 11">
            <a:extLst>
              <a:ext uri="{FF2B5EF4-FFF2-40B4-BE49-F238E27FC236}">
                <a16:creationId xmlns:a16="http://schemas.microsoft.com/office/drawing/2014/main" id="{322461F9-87E1-4D91-BC43-40DB8AD4DBAE}"/>
              </a:ext>
            </a:extLst>
          </p:cNvPr>
          <p:cNvGrpSpPr>
            <a:grpSpLocks/>
          </p:cNvGrpSpPr>
          <p:nvPr/>
        </p:nvGrpSpPr>
        <p:grpSpPr bwMode="auto">
          <a:xfrm>
            <a:off x="1189038" y="5339481"/>
            <a:ext cx="1924050" cy="1128713"/>
            <a:chOff x="365" y="3084"/>
            <a:chExt cx="1212" cy="711"/>
          </a:xfrm>
        </p:grpSpPr>
        <p:sp>
          <p:nvSpPr>
            <p:cNvPr id="47" name="Line 12">
              <a:extLst>
                <a:ext uri="{FF2B5EF4-FFF2-40B4-BE49-F238E27FC236}">
                  <a16:creationId xmlns:a16="http://schemas.microsoft.com/office/drawing/2014/main" id="{B1EC40D8-2D86-4699-9219-3234DDF8B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 Box 13">
              <a:extLst>
                <a:ext uri="{FF2B5EF4-FFF2-40B4-BE49-F238E27FC236}">
                  <a16:creationId xmlns:a16="http://schemas.microsoft.com/office/drawing/2014/main" id="{98E7AED4-03AD-420E-9A74-E16EFD33EE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34 720</a:t>
              </a:r>
            </a:p>
          </p:txBody>
        </p:sp>
      </p:grpSp>
      <p:sp>
        <p:nvSpPr>
          <p:cNvPr id="49" name="Text Box 14">
            <a:extLst>
              <a:ext uri="{FF2B5EF4-FFF2-40B4-BE49-F238E27FC236}">
                <a16:creationId xmlns:a16="http://schemas.microsoft.com/office/drawing/2014/main" id="{04123893-0531-4CA2-97AB-4993C762A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5282331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2A1E2656-2670-4D33-AF7D-6E536A0FD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850" y="3720231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 1 3 7 9 8  </a:t>
            </a:r>
          </a:p>
        </p:txBody>
      </p:sp>
      <p:sp>
        <p:nvSpPr>
          <p:cNvPr id="51" name="Line 16">
            <a:extLst>
              <a:ext uri="{FF2B5EF4-FFF2-40B4-BE49-F238E27FC236}">
                <a16:creationId xmlns:a16="http://schemas.microsoft.com/office/drawing/2014/main" id="{5D587885-F92E-4D5E-9715-526E8378A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4200" y="3567831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2" name="Group 17">
            <a:extLst>
              <a:ext uri="{FF2B5EF4-FFF2-40B4-BE49-F238E27FC236}">
                <a16:creationId xmlns:a16="http://schemas.microsoft.com/office/drawing/2014/main" id="{73FB38A2-F8D7-4ABD-ABA8-A7282B73BB19}"/>
              </a:ext>
            </a:extLst>
          </p:cNvPr>
          <p:cNvGrpSpPr>
            <a:grpSpLocks/>
          </p:cNvGrpSpPr>
          <p:nvPr/>
        </p:nvGrpSpPr>
        <p:grpSpPr bwMode="auto">
          <a:xfrm>
            <a:off x="3684588" y="4115519"/>
            <a:ext cx="2209800" cy="1092200"/>
            <a:chOff x="480" y="2064"/>
            <a:chExt cx="1392" cy="688"/>
          </a:xfrm>
        </p:grpSpPr>
        <p:sp>
          <p:nvSpPr>
            <p:cNvPr id="53" name="Text Box 18">
              <a:extLst>
                <a:ext uri="{FF2B5EF4-FFF2-40B4-BE49-F238E27FC236}">
                  <a16:creationId xmlns:a16="http://schemas.microsoft.com/office/drawing/2014/main" id="{208BC7E8-B6E2-4314-A1CD-70050332C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54" name="Line 19">
              <a:extLst>
                <a:ext uri="{FF2B5EF4-FFF2-40B4-BE49-F238E27FC236}">
                  <a16:creationId xmlns:a16="http://schemas.microsoft.com/office/drawing/2014/main" id="{C4CB1D8A-7139-418E-A94D-0D4959AF55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5" name="Group 20">
            <a:extLst>
              <a:ext uri="{FF2B5EF4-FFF2-40B4-BE49-F238E27FC236}">
                <a16:creationId xmlns:a16="http://schemas.microsoft.com/office/drawing/2014/main" id="{D5F85DAF-E5DB-4A08-A22F-A8A92A36F6DE}"/>
              </a:ext>
            </a:extLst>
          </p:cNvPr>
          <p:cNvGrpSpPr>
            <a:grpSpLocks/>
          </p:cNvGrpSpPr>
          <p:nvPr/>
        </p:nvGrpSpPr>
        <p:grpSpPr bwMode="auto">
          <a:xfrm>
            <a:off x="4008438" y="5339481"/>
            <a:ext cx="1924050" cy="1128713"/>
            <a:chOff x="365" y="3084"/>
            <a:chExt cx="1212" cy="711"/>
          </a:xfrm>
        </p:grpSpPr>
        <p:sp>
          <p:nvSpPr>
            <p:cNvPr id="56" name="Line 21">
              <a:extLst>
                <a:ext uri="{FF2B5EF4-FFF2-40B4-BE49-F238E27FC236}">
                  <a16:creationId xmlns:a16="http://schemas.microsoft.com/office/drawing/2014/main" id="{885638B5-55AB-46AF-8B48-61D8FCDDA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 Box 22">
              <a:extLst>
                <a:ext uri="{FF2B5EF4-FFF2-40B4-BE49-F238E27FC236}">
                  <a16:creationId xmlns:a16="http://schemas.microsoft.com/office/drawing/2014/main" id="{70C9944B-EB35-43B1-A565-F4FE694BA8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13 800</a:t>
              </a:r>
            </a:p>
          </p:txBody>
        </p:sp>
      </p:grpSp>
      <p:sp>
        <p:nvSpPr>
          <p:cNvPr id="58" name="Text Box 23">
            <a:extLst>
              <a:ext uri="{FF2B5EF4-FFF2-40B4-BE49-F238E27FC236}">
                <a16:creationId xmlns:a16="http://schemas.microsoft.com/office/drawing/2014/main" id="{C38399DA-7A9C-42E9-A01D-44C5D5BD0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0" y="5282331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59" name="Text Box 24">
            <a:extLst>
              <a:ext uri="{FF2B5EF4-FFF2-40B4-BE49-F238E27FC236}">
                <a16:creationId xmlns:a16="http://schemas.microsoft.com/office/drawing/2014/main" id="{B22F25DF-7963-4F96-8A30-75CD37ECA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739281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6 2 4 7 7 8  </a:t>
            </a:r>
          </a:p>
        </p:txBody>
      </p:sp>
      <p:sp>
        <p:nvSpPr>
          <p:cNvPr id="60" name="Line 25">
            <a:extLst>
              <a:ext uri="{FF2B5EF4-FFF2-40B4-BE49-F238E27FC236}">
                <a16:creationId xmlns:a16="http://schemas.microsoft.com/office/drawing/2014/main" id="{3223AA2B-C97A-440D-8E65-5D7176F15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0" y="3529731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1" name="Group 26">
            <a:extLst>
              <a:ext uri="{FF2B5EF4-FFF2-40B4-BE49-F238E27FC236}">
                <a16:creationId xmlns:a16="http://schemas.microsoft.com/office/drawing/2014/main" id="{7BF87622-3011-43BE-921A-7F024CE60381}"/>
              </a:ext>
            </a:extLst>
          </p:cNvPr>
          <p:cNvGrpSpPr>
            <a:grpSpLocks/>
          </p:cNvGrpSpPr>
          <p:nvPr/>
        </p:nvGrpSpPr>
        <p:grpSpPr bwMode="auto">
          <a:xfrm>
            <a:off x="6637338" y="4172669"/>
            <a:ext cx="2209800" cy="1092200"/>
            <a:chOff x="480" y="2064"/>
            <a:chExt cx="1392" cy="688"/>
          </a:xfrm>
        </p:grpSpPr>
        <p:sp>
          <p:nvSpPr>
            <p:cNvPr id="62" name="Text Box 27">
              <a:extLst>
                <a:ext uri="{FF2B5EF4-FFF2-40B4-BE49-F238E27FC236}">
                  <a16:creationId xmlns:a16="http://schemas.microsoft.com/office/drawing/2014/main" id="{D3155EAD-B9B9-46E7-A22E-2524552726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63" name="Line 28">
              <a:extLst>
                <a:ext uri="{FF2B5EF4-FFF2-40B4-BE49-F238E27FC236}">
                  <a16:creationId xmlns:a16="http://schemas.microsoft.com/office/drawing/2014/main" id="{850366FF-7940-4A06-B57D-E2AF8A604E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4" name="Group 29">
            <a:extLst>
              <a:ext uri="{FF2B5EF4-FFF2-40B4-BE49-F238E27FC236}">
                <a16:creationId xmlns:a16="http://schemas.microsoft.com/office/drawing/2014/main" id="{13F9B815-86BE-414A-9ED7-B02B45DF8C2B}"/>
              </a:ext>
            </a:extLst>
          </p:cNvPr>
          <p:cNvGrpSpPr>
            <a:grpSpLocks/>
          </p:cNvGrpSpPr>
          <p:nvPr/>
        </p:nvGrpSpPr>
        <p:grpSpPr bwMode="auto">
          <a:xfrm>
            <a:off x="6980238" y="5396631"/>
            <a:ext cx="1924050" cy="1128713"/>
            <a:chOff x="365" y="3084"/>
            <a:chExt cx="1212" cy="711"/>
          </a:xfrm>
        </p:grpSpPr>
        <p:sp>
          <p:nvSpPr>
            <p:cNvPr id="65" name="Line 30">
              <a:extLst>
                <a:ext uri="{FF2B5EF4-FFF2-40B4-BE49-F238E27FC236}">
                  <a16:creationId xmlns:a16="http://schemas.microsoft.com/office/drawing/2014/main" id="{DD8F2522-F8C0-4A69-8457-618C55B24A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1" y="308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Text Box 31">
              <a:extLst>
                <a:ext uri="{FF2B5EF4-FFF2-40B4-BE49-F238E27FC236}">
                  <a16:creationId xmlns:a16="http://schemas.microsoft.com/office/drawing/2014/main" id="{1A5E6B3C-BAB0-4755-B67C-7B6497D10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" y="3468"/>
              <a:ext cx="121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624 800</a:t>
              </a:r>
            </a:p>
          </p:txBody>
        </p:sp>
      </p:grpSp>
      <p:sp>
        <p:nvSpPr>
          <p:cNvPr id="67" name="Text Box 32">
            <a:extLst>
              <a:ext uri="{FF2B5EF4-FFF2-40B4-BE49-F238E27FC236}">
                <a16:creationId xmlns:a16="http://schemas.microsoft.com/office/drawing/2014/main" id="{E0CC7E1A-9C8D-4026-9150-54FAED588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0" y="5339481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51036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utoUpdateAnimBg="0"/>
      <p:bldP spid="42" grpId="0" animBg="1"/>
      <p:bldP spid="49" grpId="0" animBg="1" autoUpdateAnimBg="0"/>
      <p:bldP spid="50" grpId="0" autoUpdateAnimBg="0"/>
      <p:bldP spid="51" grpId="0" animBg="1"/>
      <p:bldP spid="58" grpId="0" animBg="1" autoUpdateAnimBg="0"/>
      <p:bldP spid="59" grpId="0" autoUpdateAnimBg="0"/>
      <p:bldP spid="60" grpId="0" animBg="1"/>
      <p:bldP spid="67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62188" y="440047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800100" y="496565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890911" y="55727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30936" y="392663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ACF11C73-1564-4905-9A45-A49DB1878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106488"/>
            <a:ext cx="8474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latin typeface="Comic Sans MS" panose="030F0702030302020204" pitchFamily="66" charset="0"/>
              </a:rPr>
              <a:t>Numbers can also be rounded to a given number of </a:t>
            </a:r>
            <a:r>
              <a:rPr lang="en-GB" sz="2400" b="1">
                <a:solidFill>
                  <a:srgbClr val="FF6600"/>
                </a:solidFill>
                <a:latin typeface="Comic Sans MS" panose="030F0702030302020204" pitchFamily="66" charset="0"/>
              </a:rPr>
              <a:t>significant figures</a:t>
            </a:r>
            <a:r>
              <a:rPr lang="en-GB" sz="240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B3CB4114-1780-4B0E-8A25-6A9D569F1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2097088"/>
            <a:ext cx="8169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latin typeface="Comic Sans MS" panose="030F0702030302020204" pitchFamily="66" charset="0"/>
              </a:rPr>
              <a:t>The first significant figure of a number is the first digit which is not a zero.</a:t>
            </a:r>
          </a:p>
        </p:txBody>
      </p:sp>
      <p:grpSp>
        <p:nvGrpSpPr>
          <p:cNvPr id="26" name="Group 8">
            <a:extLst>
              <a:ext uri="{FF2B5EF4-FFF2-40B4-BE49-F238E27FC236}">
                <a16:creationId xmlns:a16="http://schemas.microsoft.com/office/drawing/2014/main" id="{326E61E0-B725-477D-A613-373EA1485706}"/>
              </a:ext>
            </a:extLst>
          </p:cNvPr>
          <p:cNvGrpSpPr>
            <a:grpSpLocks/>
          </p:cNvGrpSpPr>
          <p:nvPr/>
        </p:nvGrpSpPr>
        <p:grpSpPr bwMode="auto">
          <a:xfrm>
            <a:off x="365125" y="3124200"/>
            <a:ext cx="4895850" cy="919163"/>
            <a:chOff x="230" y="1968"/>
            <a:chExt cx="3084" cy="579"/>
          </a:xfrm>
        </p:grpSpPr>
        <p:sp>
          <p:nvSpPr>
            <p:cNvPr id="27" name="Text Box 9">
              <a:extLst>
                <a:ext uri="{FF2B5EF4-FFF2-40B4-BE49-F238E27FC236}">
                  <a16:creationId xmlns:a16="http://schemas.microsoft.com/office/drawing/2014/main" id="{771F0714-97B3-4C27-B170-84D5460E9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" y="1968"/>
              <a:ext cx="12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For example,</a:t>
              </a:r>
            </a:p>
          </p:txBody>
        </p:sp>
        <p:sp>
          <p:nvSpPr>
            <p:cNvPr id="28" name="Text Box 10">
              <a:extLst>
                <a:ext uri="{FF2B5EF4-FFF2-40B4-BE49-F238E27FC236}">
                  <a16:creationId xmlns:a16="http://schemas.microsoft.com/office/drawing/2014/main" id="{D942B0D8-F22A-4665-9176-059494D8B5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7" y="2256"/>
              <a:ext cx="10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4 890 351</a:t>
              </a:r>
            </a:p>
          </p:txBody>
        </p:sp>
      </p:grpSp>
      <p:grpSp>
        <p:nvGrpSpPr>
          <p:cNvPr id="29" name="Group 11">
            <a:extLst>
              <a:ext uri="{FF2B5EF4-FFF2-40B4-BE49-F238E27FC236}">
                <a16:creationId xmlns:a16="http://schemas.microsoft.com/office/drawing/2014/main" id="{22F651CD-D202-45C5-B637-76703046FB23}"/>
              </a:ext>
            </a:extLst>
          </p:cNvPr>
          <p:cNvGrpSpPr>
            <a:grpSpLocks/>
          </p:cNvGrpSpPr>
          <p:nvPr/>
        </p:nvGrpSpPr>
        <p:grpSpPr bwMode="auto">
          <a:xfrm>
            <a:off x="365125" y="4840288"/>
            <a:ext cx="5180013" cy="820737"/>
            <a:chOff x="230" y="3049"/>
            <a:chExt cx="3263" cy="517"/>
          </a:xfrm>
        </p:grpSpPr>
        <p:sp>
          <p:nvSpPr>
            <p:cNvPr id="30" name="Text Box 12">
              <a:extLst>
                <a:ext uri="{FF2B5EF4-FFF2-40B4-BE49-F238E27FC236}">
                  <a16:creationId xmlns:a16="http://schemas.microsoft.com/office/drawing/2014/main" id="{B8BF70DA-206C-47BE-A715-CFC669261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" y="3049"/>
              <a:ext cx="43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and</a:t>
              </a:r>
            </a:p>
          </p:txBody>
        </p:sp>
        <p:sp>
          <p:nvSpPr>
            <p:cNvPr id="31" name="Text Box 13">
              <a:extLst>
                <a:ext uri="{FF2B5EF4-FFF2-40B4-BE49-F238E27FC236}">
                  <a16:creationId xmlns:a16="http://schemas.microsoft.com/office/drawing/2014/main" id="{ECEC7A61-AF21-4199-AC4F-71B828E7A9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3" y="3275"/>
              <a:ext cx="11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0.0007506</a:t>
              </a:r>
            </a:p>
          </p:txBody>
        </p:sp>
      </p:grpSp>
      <p:grpSp>
        <p:nvGrpSpPr>
          <p:cNvPr id="32" name="Group 14">
            <a:extLst>
              <a:ext uri="{FF2B5EF4-FFF2-40B4-BE49-F238E27FC236}">
                <a16:creationId xmlns:a16="http://schemas.microsoft.com/office/drawing/2014/main" id="{A9188860-83B6-4EE3-8CC4-1DA16DB2FD73}"/>
              </a:ext>
            </a:extLst>
          </p:cNvPr>
          <p:cNvGrpSpPr>
            <a:grpSpLocks/>
          </p:cNvGrpSpPr>
          <p:nvPr/>
        </p:nvGrpSpPr>
        <p:grpSpPr bwMode="auto">
          <a:xfrm>
            <a:off x="2305050" y="5199063"/>
            <a:ext cx="5307013" cy="1220787"/>
            <a:chOff x="1452" y="3275"/>
            <a:chExt cx="3343" cy="769"/>
          </a:xfrm>
        </p:grpSpPr>
        <p:sp>
          <p:nvSpPr>
            <p:cNvPr id="33" name="Text Box 15">
              <a:extLst>
                <a:ext uri="{FF2B5EF4-FFF2-40B4-BE49-F238E27FC236}">
                  <a16:creationId xmlns:a16="http://schemas.microsoft.com/office/drawing/2014/main" id="{88156965-6231-4926-B5B9-BFAF2ED63C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2" y="3753"/>
              <a:ext cx="334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 b="1">
                  <a:solidFill>
                    <a:srgbClr val="FF6600"/>
                  </a:solidFill>
                  <a:latin typeface="Comic Sans MS" panose="030F0702030302020204" pitchFamily="66" charset="0"/>
                </a:rPr>
                <a:t>This is the first significant figure</a:t>
              </a:r>
            </a:p>
          </p:txBody>
        </p:sp>
        <p:sp>
          <p:nvSpPr>
            <p:cNvPr id="34" name="Text Box 16">
              <a:extLst>
                <a:ext uri="{FF2B5EF4-FFF2-40B4-BE49-F238E27FC236}">
                  <a16:creationId xmlns:a16="http://schemas.microsoft.com/office/drawing/2014/main" id="{896E9C51-72EF-402D-98D2-0143A0B5C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3" y="3275"/>
              <a:ext cx="1110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0.000</a:t>
              </a:r>
              <a:r>
                <a:rPr lang="en-GB" sz="2400">
                  <a:solidFill>
                    <a:srgbClr val="FF6600"/>
                  </a:solidFill>
                  <a:latin typeface="Comic Sans MS" panose="030F0702030302020204" pitchFamily="66" charset="0"/>
                </a:rPr>
                <a:t>7</a:t>
              </a:r>
              <a:r>
                <a:rPr lang="en-GB" sz="2400">
                  <a:latin typeface="Comic Sans MS" panose="030F0702030302020204" pitchFamily="66" charset="0"/>
                </a:rPr>
                <a:t>506</a:t>
              </a:r>
            </a:p>
          </p:txBody>
        </p:sp>
        <p:sp>
          <p:nvSpPr>
            <p:cNvPr id="35" name="Line 17">
              <a:extLst>
                <a:ext uri="{FF2B5EF4-FFF2-40B4-BE49-F238E27FC236}">
                  <a16:creationId xmlns:a16="http://schemas.microsoft.com/office/drawing/2014/main" id="{BE16E230-54BE-47B8-A8B7-562F53380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8" y="3538"/>
              <a:ext cx="192" cy="19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6" name="Group 18">
            <a:extLst>
              <a:ext uri="{FF2B5EF4-FFF2-40B4-BE49-F238E27FC236}">
                <a16:creationId xmlns:a16="http://schemas.microsoft.com/office/drawing/2014/main" id="{924435C1-F283-4B68-8D2A-F98DDABFF7BC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581400"/>
            <a:ext cx="5307013" cy="1220788"/>
            <a:chOff x="816" y="2256"/>
            <a:chExt cx="3343" cy="769"/>
          </a:xfrm>
        </p:grpSpPr>
        <p:sp>
          <p:nvSpPr>
            <p:cNvPr id="39" name="Text Box 19">
              <a:extLst>
                <a:ext uri="{FF2B5EF4-FFF2-40B4-BE49-F238E27FC236}">
                  <a16:creationId xmlns:a16="http://schemas.microsoft.com/office/drawing/2014/main" id="{AE3934FC-3466-419E-8368-C36004D32B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734"/>
              <a:ext cx="334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 b="1">
                  <a:solidFill>
                    <a:srgbClr val="FF6600"/>
                  </a:solidFill>
                  <a:latin typeface="Comic Sans MS" panose="030F0702030302020204" pitchFamily="66" charset="0"/>
                </a:rPr>
                <a:t>This is the first significant figure</a:t>
              </a:r>
            </a:p>
          </p:txBody>
        </p:sp>
        <p:sp>
          <p:nvSpPr>
            <p:cNvPr id="53" name="Text Box 20">
              <a:extLst>
                <a:ext uri="{FF2B5EF4-FFF2-40B4-BE49-F238E27FC236}">
                  <a16:creationId xmlns:a16="http://schemas.microsoft.com/office/drawing/2014/main" id="{34B6A40C-3D08-4DD7-871D-FBE3F406FE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7" y="2256"/>
              <a:ext cx="1027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solidFill>
                    <a:srgbClr val="FF6600"/>
                  </a:solidFill>
                  <a:latin typeface="Comic Sans MS" panose="030F0702030302020204" pitchFamily="66" charset="0"/>
                </a:rPr>
                <a:t>4 </a:t>
              </a:r>
              <a:r>
                <a:rPr lang="en-GB" sz="2400">
                  <a:latin typeface="Comic Sans MS" panose="030F0702030302020204" pitchFamily="66" charset="0"/>
                </a:rPr>
                <a:t>890 351</a:t>
              </a:r>
            </a:p>
          </p:txBody>
        </p:sp>
        <p:sp>
          <p:nvSpPr>
            <p:cNvPr id="54" name="Line 21">
              <a:extLst>
                <a:ext uri="{FF2B5EF4-FFF2-40B4-BE49-F238E27FC236}">
                  <a16:creationId xmlns:a16="http://schemas.microsoft.com/office/drawing/2014/main" id="{2B765F43-FED3-43E4-86C1-830953B6F0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19"/>
              <a:ext cx="192" cy="19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Comic Sans MS" panose="030F0702030302020204" pitchFamily="66" charset="0"/>
              </a:endParaRPr>
            </a:p>
          </p:txBody>
        </p:sp>
      </p:grpSp>
      <p:sp>
        <p:nvSpPr>
          <p:cNvPr id="55" name="Rectangle 15">
            <a:extLst>
              <a:ext uri="{FF2B5EF4-FFF2-40B4-BE49-F238E27FC236}">
                <a16:creationId xmlns:a16="http://schemas.microsoft.com/office/drawing/2014/main" id="{E9E62418-19C6-4533-898A-4AF10053D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 to significant figures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6">
            <a:extLst>
              <a:ext uri="{FF2B5EF4-FFF2-40B4-BE49-F238E27FC236}">
                <a16:creationId xmlns:a16="http://schemas.microsoft.com/office/drawing/2014/main" id="{BA77800F-25CD-4748-AC6B-A145BB301408}"/>
              </a:ext>
            </a:extLst>
          </p:cNvPr>
          <p:cNvGrpSpPr>
            <a:grpSpLocks/>
          </p:cNvGrpSpPr>
          <p:nvPr/>
        </p:nvGrpSpPr>
        <p:grpSpPr bwMode="auto">
          <a:xfrm>
            <a:off x="365125" y="3124200"/>
            <a:ext cx="4895850" cy="919163"/>
            <a:chOff x="230" y="1968"/>
            <a:chExt cx="3084" cy="579"/>
          </a:xfrm>
        </p:grpSpPr>
        <p:sp>
          <p:nvSpPr>
            <p:cNvPr id="17" name="Text Box 7">
              <a:extLst>
                <a:ext uri="{FF2B5EF4-FFF2-40B4-BE49-F238E27FC236}">
                  <a16:creationId xmlns:a16="http://schemas.microsoft.com/office/drawing/2014/main" id="{93B34C22-43B0-494C-B9C8-53D94F4BE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" y="1968"/>
              <a:ext cx="12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For example,</a:t>
              </a:r>
            </a:p>
          </p:txBody>
        </p:sp>
        <p:sp>
          <p:nvSpPr>
            <p:cNvPr id="18" name="Text Box 8">
              <a:extLst>
                <a:ext uri="{FF2B5EF4-FFF2-40B4-BE49-F238E27FC236}">
                  <a16:creationId xmlns:a16="http://schemas.microsoft.com/office/drawing/2014/main" id="{EE3B3982-12DB-49B2-B720-E34495DD2D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7" y="2256"/>
              <a:ext cx="10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4 890 351</a:t>
              </a:r>
            </a:p>
          </p:txBody>
        </p:sp>
      </p:grpSp>
      <p:grpSp>
        <p:nvGrpSpPr>
          <p:cNvPr id="19" name="Group 9">
            <a:extLst>
              <a:ext uri="{FF2B5EF4-FFF2-40B4-BE49-F238E27FC236}">
                <a16:creationId xmlns:a16="http://schemas.microsoft.com/office/drawing/2014/main" id="{3C6E98DE-A47A-4289-9A5C-E7B659A5A1A1}"/>
              </a:ext>
            </a:extLst>
          </p:cNvPr>
          <p:cNvGrpSpPr>
            <a:grpSpLocks/>
          </p:cNvGrpSpPr>
          <p:nvPr/>
        </p:nvGrpSpPr>
        <p:grpSpPr bwMode="auto">
          <a:xfrm>
            <a:off x="365125" y="4840288"/>
            <a:ext cx="5180013" cy="820737"/>
            <a:chOff x="230" y="3049"/>
            <a:chExt cx="3263" cy="517"/>
          </a:xfrm>
        </p:grpSpPr>
        <p:sp>
          <p:nvSpPr>
            <p:cNvPr id="20" name="Text Box 10">
              <a:extLst>
                <a:ext uri="{FF2B5EF4-FFF2-40B4-BE49-F238E27FC236}">
                  <a16:creationId xmlns:a16="http://schemas.microsoft.com/office/drawing/2014/main" id="{7EEBB5EA-DF4A-4732-90B0-E138F9A47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" y="3049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and</a:t>
              </a:r>
            </a:p>
          </p:txBody>
        </p:sp>
        <p:sp>
          <p:nvSpPr>
            <p:cNvPr id="21" name="Text Box 11">
              <a:extLst>
                <a:ext uri="{FF2B5EF4-FFF2-40B4-BE49-F238E27FC236}">
                  <a16:creationId xmlns:a16="http://schemas.microsoft.com/office/drawing/2014/main" id="{563BFC1D-F0BD-4769-BA9B-171AC8D24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3" y="3275"/>
              <a:ext cx="111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0.0007506</a:t>
              </a:r>
            </a:p>
          </p:txBody>
        </p:sp>
      </p:grpSp>
      <p:grpSp>
        <p:nvGrpSpPr>
          <p:cNvPr id="22" name="Group 12">
            <a:extLst>
              <a:ext uri="{FF2B5EF4-FFF2-40B4-BE49-F238E27FC236}">
                <a16:creationId xmlns:a16="http://schemas.microsoft.com/office/drawing/2014/main" id="{58904298-AF27-4424-9534-0EB78DACD030}"/>
              </a:ext>
            </a:extLst>
          </p:cNvPr>
          <p:cNvGrpSpPr>
            <a:grpSpLocks/>
          </p:cNvGrpSpPr>
          <p:nvPr/>
        </p:nvGrpSpPr>
        <p:grpSpPr bwMode="auto">
          <a:xfrm>
            <a:off x="2305050" y="5199063"/>
            <a:ext cx="5307013" cy="1220787"/>
            <a:chOff x="1452" y="3275"/>
            <a:chExt cx="3343" cy="769"/>
          </a:xfrm>
        </p:grpSpPr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A6C3402C-8E7A-44A3-992A-30AECA91CB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2" y="3753"/>
              <a:ext cx="334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 b="1">
                  <a:solidFill>
                    <a:srgbClr val="FF6600"/>
                  </a:solidFill>
                  <a:latin typeface="Comic Sans MS" panose="030F0702030302020204" pitchFamily="66" charset="0"/>
                </a:rPr>
                <a:t>This is the first significant figure</a:t>
              </a:r>
            </a:p>
          </p:txBody>
        </p:sp>
        <p:sp>
          <p:nvSpPr>
            <p:cNvPr id="24" name="Text Box 14">
              <a:extLst>
                <a:ext uri="{FF2B5EF4-FFF2-40B4-BE49-F238E27FC236}">
                  <a16:creationId xmlns:a16="http://schemas.microsoft.com/office/drawing/2014/main" id="{062A391C-396E-49F3-80BE-CC0CE8B159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3" y="3275"/>
              <a:ext cx="1110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latin typeface="Comic Sans MS" panose="030F0702030302020204" pitchFamily="66" charset="0"/>
                </a:rPr>
                <a:t>0.000</a:t>
              </a:r>
              <a:r>
                <a:rPr lang="en-GB" sz="2400">
                  <a:solidFill>
                    <a:srgbClr val="FF6600"/>
                  </a:solidFill>
                  <a:latin typeface="Comic Sans MS" panose="030F0702030302020204" pitchFamily="66" charset="0"/>
                </a:rPr>
                <a:t>7</a:t>
              </a:r>
              <a:r>
                <a:rPr lang="en-GB" sz="2400">
                  <a:latin typeface="Comic Sans MS" panose="030F0702030302020204" pitchFamily="66" charset="0"/>
                </a:rPr>
                <a:t>506</a:t>
              </a:r>
            </a:p>
          </p:txBody>
        </p:sp>
        <p:sp>
          <p:nvSpPr>
            <p:cNvPr id="25" name="Line 15">
              <a:extLst>
                <a:ext uri="{FF2B5EF4-FFF2-40B4-BE49-F238E27FC236}">
                  <a16:creationId xmlns:a16="http://schemas.microsoft.com/office/drawing/2014/main" id="{5668F3F7-DF48-4AD7-B17D-3BA6B811DD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8" y="3538"/>
              <a:ext cx="192" cy="19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6" name="Group 16">
            <a:extLst>
              <a:ext uri="{FF2B5EF4-FFF2-40B4-BE49-F238E27FC236}">
                <a16:creationId xmlns:a16="http://schemas.microsoft.com/office/drawing/2014/main" id="{8A044C53-7533-4925-96C2-F99ADBAA25FF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581400"/>
            <a:ext cx="5307013" cy="1220788"/>
            <a:chOff x="816" y="2256"/>
            <a:chExt cx="3343" cy="769"/>
          </a:xfrm>
        </p:grpSpPr>
        <p:sp>
          <p:nvSpPr>
            <p:cNvPr id="27" name="Text Box 17">
              <a:extLst>
                <a:ext uri="{FF2B5EF4-FFF2-40B4-BE49-F238E27FC236}">
                  <a16:creationId xmlns:a16="http://schemas.microsoft.com/office/drawing/2014/main" id="{2CC003B9-FB14-47BF-B29F-FC4E55AD30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734"/>
              <a:ext cx="334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 b="1">
                  <a:solidFill>
                    <a:srgbClr val="FF6600"/>
                  </a:solidFill>
                  <a:latin typeface="Comic Sans MS" panose="030F0702030302020204" pitchFamily="66" charset="0"/>
                </a:rPr>
                <a:t>This is the first significant figure</a:t>
              </a:r>
            </a:p>
          </p:txBody>
        </p:sp>
        <p:sp>
          <p:nvSpPr>
            <p:cNvPr id="28" name="Text Box 18">
              <a:extLst>
                <a:ext uri="{FF2B5EF4-FFF2-40B4-BE49-F238E27FC236}">
                  <a16:creationId xmlns:a16="http://schemas.microsoft.com/office/drawing/2014/main" id="{DD3F6424-333C-41DB-A912-A92D663D7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7" y="2256"/>
              <a:ext cx="1027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400">
                  <a:solidFill>
                    <a:srgbClr val="FF6600"/>
                  </a:solidFill>
                  <a:latin typeface="Comic Sans MS" panose="030F0702030302020204" pitchFamily="66" charset="0"/>
                </a:rPr>
                <a:t>4 </a:t>
              </a:r>
              <a:r>
                <a:rPr lang="en-GB" sz="2400">
                  <a:latin typeface="Comic Sans MS" panose="030F0702030302020204" pitchFamily="66" charset="0"/>
                </a:rPr>
                <a:t>890 351</a:t>
              </a:r>
            </a:p>
          </p:txBody>
        </p:sp>
        <p:sp>
          <p:nvSpPr>
            <p:cNvPr id="29" name="Line 19">
              <a:extLst>
                <a:ext uri="{FF2B5EF4-FFF2-40B4-BE49-F238E27FC236}">
                  <a16:creationId xmlns:a16="http://schemas.microsoft.com/office/drawing/2014/main" id="{6CA8B2D0-850B-4D2D-9846-B55B6581A9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19"/>
              <a:ext cx="192" cy="19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 sz="2400">
                <a:latin typeface="Comic Sans MS" panose="030F0702030302020204" pitchFamily="66" charset="0"/>
              </a:endParaRPr>
            </a:p>
          </p:txBody>
        </p:sp>
      </p:grpSp>
      <p:sp>
        <p:nvSpPr>
          <p:cNvPr id="30" name="Text Box 20">
            <a:extLst>
              <a:ext uri="{FF2B5EF4-FFF2-40B4-BE49-F238E27FC236}">
                <a16:creationId xmlns:a16="http://schemas.microsoft.com/office/drawing/2014/main" id="{870DB5A9-D95F-440E-A38D-19F8802C8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403350"/>
            <a:ext cx="8245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400">
                <a:latin typeface="Comic Sans MS" panose="030F0702030302020204" pitchFamily="66" charset="0"/>
              </a:rPr>
              <a:t>The second, third and fourth significant figures are the digits immediately following the first significant figure, including zeros.</a:t>
            </a:r>
          </a:p>
        </p:txBody>
      </p:sp>
      <p:grpSp>
        <p:nvGrpSpPr>
          <p:cNvPr id="31" name="Group 21">
            <a:extLst>
              <a:ext uri="{FF2B5EF4-FFF2-40B4-BE49-F238E27FC236}">
                <a16:creationId xmlns:a16="http://schemas.microsoft.com/office/drawing/2014/main" id="{758CA181-77D2-4FE3-A3BB-3B1CC34499CC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3579813"/>
            <a:ext cx="6704012" cy="2855912"/>
            <a:chOff x="864" y="2256"/>
            <a:chExt cx="4223" cy="1799"/>
          </a:xfrm>
        </p:grpSpPr>
        <p:sp>
          <p:nvSpPr>
            <p:cNvPr id="32" name="Rectangle 22">
              <a:extLst>
                <a:ext uri="{FF2B5EF4-FFF2-40B4-BE49-F238E27FC236}">
                  <a16:creationId xmlns:a16="http://schemas.microsoft.com/office/drawing/2014/main" id="{110BC498-3D99-4442-B5A5-88961D222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744"/>
              <a:ext cx="720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omic Sans MS" panose="030F0702030302020204" pitchFamily="66" charset="0"/>
              </a:endParaRPr>
            </a:p>
          </p:txBody>
        </p:sp>
        <p:grpSp>
          <p:nvGrpSpPr>
            <p:cNvPr id="33" name="Group 23">
              <a:extLst>
                <a:ext uri="{FF2B5EF4-FFF2-40B4-BE49-F238E27FC236}">
                  <a16:creationId xmlns:a16="http://schemas.microsoft.com/office/drawing/2014/main" id="{D5A24846-74DB-452F-938C-2F942B2CCE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6" y="3275"/>
              <a:ext cx="3531" cy="780"/>
              <a:chOff x="1556" y="3275"/>
              <a:chExt cx="3531" cy="780"/>
            </a:xfrm>
          </p:grpSpPr>
          <p:sp>
            <p:nvSpPr>
              <p:cNvPr id="43" name="Rectangle 24">
                <a:extLst>
                  <a:ext uri="{FF2B5EF4-FFF2-40B4-BE49-F238E27FC236}">
                    <a16:creationId xmlns:a16="http://schemas.microsoft.com/office/drawing/2014/main" id="{57915BD4-1629-45BC-A55E-06BCEAD10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28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4" name="Line 25">
                <a:extLst>
                  <a:ext uri="{FF2B5EF4-FFF2-40B4-BE49-F238E27FC236}">
                    <a16:creationId xmlns:a16="http://schemas.microsoft.com/office/drawing/2014/main" id="{4FDEFC83-1B57-4728-9605-566A4181E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2" y="3549"/>
                <a:ext cx="192" cy="19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5" name="Text Box 26">
                <a:extLst>
                  <a:ext uri="{FF2B5EF4-FFF2-40B4-BE49-F238E27FC236}">
                    <a16:creationId xmlns:a16="http://schemas.microsoft.com/office/drawing/2014/main" id="{26A8EC52-37C4-492D-8629-E5F9D2A377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3" y="3275"/>
                <a:ext cx="1110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400">
                    <a:solidFill>
                      <a:srgbClr val="000066"/>
                    </a:solidFill>
                    <a:latin typeface="Comic Sans MS" panose="030F0702030302020204" pitchFamily="66" charset="0"/>
                  </a:rPr>
                  <a:t>0.0007</a:t>
                </a:r>
                <a:r>
                  <a:rPr lang="en-GB" sz="240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5</a:t>
                </a:r>
                <a:r>
                  <a:rPr lang="en-GB" sz="2400">
                    <a:latin typeface="Comic Sans MS" panose="030F0702030302020204" pitchFamily="66" charset="0"/>
                  </a:rPr>
                  <a:t>06</a:t>
                </a:r>
              </a:p>
            </p:txBody>
          </p:sp>
          <p:sp>
            <p:nvSpPr>
              <p:cNvPr id="46" name="Text Box 27">
                <a:extLst>
                  <a:ext uri="{FF2B5EF4-FFF2-40B4-BE49-F238E27FC236}">
                    <a16:creationId xmlns:a16="http://schemas.microsoft.com/office/drawing/2014/main" id="{1CC9A655-63E1-4997-8B00-49F9FA4336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6" y="3764"/>
                <a:ext cx="3531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400" b="1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This is the second significant figure</a:t>
                </a:r>
              </a:p>
            </p:txBody>
          </p:sp>
        </p:grpSp>
        <p:grpSp>
          <p:nvGrpSpPr>
            <p:cNvPr id="34" name="Group 28">
              <a:extLst>
                <a:ext uri="{FF2B5EF4-FFF2-40B4-BE49-F238E27FC236}">
                  <a16:creationId xmlns:a16="http://schemas.microsoft.com/office/drawing/2014/main" id="{A9E97184-35F0-420D-A00A-C9C7F53628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2256"/>
              <a:ext cx="3695" cy="780"/>
              <a:chOff x="864" y="2256"/>
              <a:chExt cx="3695" cy="780"/>
            </a:xfrm>
          </p:grpSpPr>
          <p:grpSp>
            <p:nvGrpSpPr>
              <p:cNvPr id="35" name="Group 29">
                <a:extLst>
                  <a:ext uri="{FF2B5EF4-FFF2-40B4-BE49-F238E27FC236}">
                    <a16:creationId xmlns:a16="http://schemas.microsoft.com/office/drawing/2014/main" id="{C001D1DA-CEA1-4934-9C12-CDA5F4893F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4" y="2256"/>
                <a:ext cx="3695" cy="780"/>
                <a:chOff x="864" y="2256"/>
                <a:chExt cx="3695" cy="780"/>
              </a:xfrm>
            </p:grpSpPr>
            <p:sp>
              <p:nvSpPr>
                <p:cNvPr id="39" name="Line 30">
                  <a:extLst>
                    <a:ext uri="{FF2B5EF4-FFF2-40B4-BE49-F238E27FC236}">
                      <a16:creationId xmlns:a16="http://schemas.microsoft.com/office/drawing/2014/main" id="{0040D366-67AF-45CE-A63B-24F2597437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24" y="2530"/>
                  <a:ext cx="192" cy="192"/>
                </a:xfrm>
                <a:prstGeom prst="line">
                  <a:avLst/>
                </a:prstGeom>
                <a:noFill/>
                <a:ln w="2857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40" name="Text Box 31">
                  <a:extLst>
                    <a:ext uri="{FF2B5EF4-FFF2-40B4-BE49-F238E27FC236}">
                      <a16:creationId xmlns:a16="http://schemas.microsoft.com/office/drawing/2014/main" id="{102EEC69-E28C-48AE-B2AE-5901E67C0E5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87" y="2256"/>
                  <a:ext cx="1027" cy="29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GB" sz="2400">
                      <a:solidFill>
                        <a:srgbClr val="000066"/>
                      </a:solidFill>
                      <a:latin typeface="Comic Sans MS" panose="030F0702030302020204" pitchFamily="66" charset="0"/>
                    </a:rPr>
                    <a:t>4</a:t>
                  </a:r>
                  <a:r>
                    <a:rPr lang="en-GB" sz="2400">
                      <a:solidFill>
                        <a:srgbClr val="3399FF"/>
                      </a:solidFill>
                      <a:latin typeface="Comic Sans MS" panose="030F0702030302020204" pitchFamily="66" charset="0"/>
                    </a:rPr>
                    <a:t> </a:t>
                  </a:r>
                  <a:r>
                    <a:rPr lang="en-GB" sz="2400">
                      <a:solidFill>
                        <a:srgbClr val="FF6600"/>
                      </a:solidFill>
                      <a:latin typeface="Comic Sans MS" panose="030F0702030302020204" pitchFamily="66" charset="0"/>
                    </a:rPr>
                    <a:t>8</a:t>
                  </a:r>
                  <a:r>
                    <a:rPr lang="en-GB" sz="2400">
                      <a:latin typeface="Comic Sans MS" panose="030F0702030302020204" pitchFamily="66" charset="0"/>
                    </a:rPr>
                    <a:t>90 351</a:t>
                  </a:r>
                </a:p>
              </p:txBody>
            </p:sp>
            <p:sp>
              <p:nvSpPr>
                <p:cNvPr id="41" name="Rectangle 32">
                  <a:extLst>
                    <a:ext uri="{FF2B5EF4-FFF2-40B4-BE49-F238E27FC236}">
                      <a16:creationId xmlns:a16="http://schemas.microsoft.com/office/drawing/2014/main" id="{DE23933F-E6D0-4705-AF2C-429DC90AEA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64" y="2784"/>
                  <a:ext cx="240" cy="19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42" name="Text Box 33">
                  <a:extLst>
                    <a:ext uri="{FF2B5EF4-FFF2-40B4-BE49-F238E27FC236}">
                      <a16:creationId xmlns:a16="http://schemas.microsoft.com/office/drawing/2014/main" id="{48E9BB14-ACBB-40CA-A6ED-F8DA84A6886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28" y="2745"/>
                  <a:ext cx="3531" cy="29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GB" sz="2400" b="1">
                      <a:solidFill>
                        <a:srgbClr val="FF6600"/>
                      </a:solidFill>
                      <a:latin typeface="Comic Sans MS" panose="030F0702030302020204" pitchFamily="66" charset="0"/>
                    </a:rPr>
                    <a:t>This is the second significant figure</a:t>
                  </a:r>
                </a:p>
              </p:txBody>
            </p:sp>
          </p:grpSp>
          <p:sp>
            <p:nvSpPr>
              <p:cNvPr id="36" name="Rectangle 34">
                <a:extLst>
                  <a:ext uri="{FF2B5EF4-FFF2-40B4-BE49-F238E27FC236}">
                    <a16:creationId xmlns:a16="http://schemas.microsoft.com/office/drawing/2014/main" id="{BFBC3AE1-EB79-4EF6-AC2C-76F6EEE371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496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47" name="Group 35">
            <a:extLst>
              <a:ext uri="{FF2B5EF4-FFF2-40B4-BE49-F238E27FC236}">
                <a16:creationId xmlns:a16="http://schemas.microsoft.com/office/drawing/2014/main" id="{CE14A5D1-0261-4BD0-9D22-249CF3BB0327}"/>
              </a:ext>
            </a:extLst>
          </p:cNvPr>
          <p:cNvGrpSpPr>
            <a:grpSpLocks/>
          </p:cNvGrpSpPr>
          <p:nvPr/>
        </p:nvGrpSpPr>
        <p:grpSpPr bwMode="auto">
          <a:xfrm>
            <a:off x="1370013" y="3579813"/>
            <a:ext cx="6673850" cy="2855912"/>
            <a:chOff x="864" y="2256"/>
            <a:chExt cx="4204" cy="1799"/>
          </a:xfrm>
        </p:grpSpPr>
        <p:grpSp>
          <p:nvGrpSpPr>
            <p:cNvPr id="48" name="Group 36">
              <a:extLst>
                <a:ext uri="{FF2B5EF4-FFF2-40B4-BE49-F238E27FC236}">
                  <a16:creationId xmlns:a16="http://schemas.microsoft.com/office/drawing/2014/main" id="{9080C0CE-0C73-4170-974A-4DBA165690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2256"/>
              <a:ext cx="3676" cy="780"/>
              <a:chOff x="1536" y="1392"/>
              <a:chExt cx="3676" cy="780"/>
            </a:xfrm>
          </p:grpSpPr>
          <p:sp>
            <p:nvSpPr>
              <p:cNvPr id="55" name="Rectangle 37">
                <a:extLst>
                  <a:ext uri="{FF2B5EF4-FFF2-40B4-BE49-F238E27FC236}">
                    <a16:creationId xmlns:a16="http://schemas.microsoft.com/office/drawing/2014/main" id="{DF3CF28B-88F7-4A9A-926F-8E9EF8AEF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6" y="1632"/>
                <a:ext cx="480" cy="24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6" name="Rectangle 38">
                <a:extLst>
                  <a:ext uri="{FF2B5EF4-FFF2-40B4-BE49-F238E27FC236}">
                    <a16:creationId xmlns:a16="http://schemas.microsoft.com/office/drawing/2014/main" id="{532EE71C-DD72-4305-847A-BF2C347DD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432" cy="24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7" name="Line 39">
                <a:extLst>
                  <a:ext uri="{FF2B5EF4-FFF2-40B4-BE49-F238E27FC236}">
                    <a16:creationId xmlns:a16="http://schemas.microsoft.com/office/drawing/2014/main" id="{2149AA97-37A6-4E10-83F0-6FC5712017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2" y="1666"/>
                <a:ext cx="192" cy="19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8" name="Text Box 40">
                <a:extLst>
                  <a:ext uri="{FF2B5EF4-FFF2-40B4-BE49-F238E27FC236}">
                    <a16:creationId xmlns:a16="http://schemas.microsoft.com/office/drawing/2014/main" id="{9F3752EA-7535-43BD-83AD-1BB4AD0E1F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9" y="1392"/>
                <a:ext cx="1027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400">
                    <a:solidFill>
                      <a:srgbClr val="000066"/>
                    </a:solidFill>
                    <a:latin typeface="Comic Sans MS" panose="030F0702030302020204" pitchFamily="66" charset="0"/>
                  </a:rPr>
                  <a:t>4</a:t>
                </a:r>
                <a:r>
                  <a:rPr lang="en-GB" sz="2400">
                    <a:solidFill>
                      <a:srgbClr val="3399FF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2400">
                    <a:solidFill>
                      <a:srgbClr val="000066"/>
                    </a:solidFill>
                    <a:latin typeface="Comic Sans MS" panose="030F0702030302020204" pitchFamily="66" charset="0"/>
                  </a:rPr>
                  <a:t>8</a:t>
                </a:r>
                <a:r>
                  <a:rPr lang="en-GB" sz="240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9</a:t>
                </a:r>
                <a:r>
                  <a:rPr lang="en-GB" sz="2400">
                    <a:latin typeface="Comic Sans MS" panose="030F0702030302020204" pitchFamily="66" charset="0"/>
                  </a:rPr>
                  <a:t>0</a:t>
                </a:r>
                <a:r>
                  <a:rPr lang="en-GB" sz="240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2400">
                    <a:latin typeface="Comic Sans MS" panose="030F0702030302020204" pitchFamily="66" charset="0"/>
                  </a:rPr>
                  <a:t>351</a:t>
                </a:r>
              </a:p>
            </p:txBody>
          </p:sp>
          <p:sp>
            <p:nvSpPr>
              <p:cNvPr id="59" name="Text Box 41">
                <a:extLst>
                  <a:ext uri="{FF2B5EF4-FFF2-40B4-BE49-F238E27FC236}">
                    <a16:creationId xmlns:a16="http://schemas.microsoft.com/office/drawing/2014/main" id="{AD45DA24-6DCB-4DFB-83F9-E038883BFE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36" y="1881"/>
                <a:ext cx="3376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400" b="1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This is the third significant figure</a:t>
                </a:r>
              </a:p>
            </p:txBody>
          </p:sp>
        </p:grpSp>
        <p:grpSp>
          <p:nvGrpSpPr>
            <p:cNvPr id="49" name="Group 42">
              <a:extLst>
                <a:ext uri="{FF2B5EF4-FFF2-40B4-BE49-F238E27FC236}">
                  <a16:creationId xmlns:a16="http://schemas.microsoft.com/office/drawing/2014/main" id="{AFF8D903-B5F8-4D7E-9F10-D73D9B3DFC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3275"/>
              <a:ext cx="3676" cy="780"/>
              <a:chOff x="3456" y="2016"/>
              <a:chExt cx="3676" cy="780"/>
            </a:xfrm>
          </p:grpSpPr>
          <p:sp>
            <p:nvSpPr>
              <p:cNvPr id="50" name="Rectangle 43">
                <a:extLst>
                  <a:ext uri="{FF2B5EF4-FFF2-40B4-BE49-F238E27FC236}">
                    <a16:creationId xmlns:a16="http://schemas.microsoft.com/office/drawing/2014/main" id="{2FB37B83-BF65-4BF8-A171-2A4257B186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6" y="2256"/>
                <a:ext cx="480" cy="24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1" name="Rectangle 44">
                <a:extLst>
                  <a:ext uri="{FF2B5EF4-FFF2-40B4-BE49-F238E27FC236}">
                    <a16:creationId xmlns:a16="http://schemas.microsoft.com/office/drawing/2014/main" id="{24560406-6904-4A43-AEA9-DE8598DE7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2544"/>
                <a:ext cx="432" cy="24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2" name="Line 45">
                <a:extLst>
                  <a:ext uri="{FF2B5EF4-FFF2-40B4-BE49-F238E27FC236}">
                    <a16:creationId xmlns:a16="http://schemas.microsoft.com/office/drawing/2014/main" id="{8B63BDAD-0A39-4B91-99E7-2A74CF89B0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52" y="2290"/>
                <a:ext cx="192" cy="19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 sz="24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Text Box 46">
                <a:extLst>
                  <a:ext uri="{FF2B5EF4-FFF2-40B4-BE49-F238E27FC236}">
                    <a16:creationId xmlns:a16="http://schemas.microsoft.com/office/drawing/2014/main" id="{C6705CF8-35BD-48C1-BD07-2D1D61BE97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47" y="2016"/>
                <a:ext cx="1110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400">
                    <a:solidFill>
                      <a:srgbClr val="000066"/>
                    </a:solidFill>
                    <a:latin typeface="Comic Sans MS" panose="030F0702030302020204" pitchFamily="66" charset="0"/>
                  </a:rPr>
                  <a:t>0.00075</a:t>
                </a:r>
                <a:r>
                  <a:rPr lang="en-GB" sz="2400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0</a:t>
                </a:r>
                <a:r>
                  <a:rPr lang="en-GB" sz="2400">
                    <a:latin typeface="Comic Sans MS" panose="030F0702030302020204" pitchFamily="66" charset="0"/>
                  </a:rPr>
                  <a:t>6</a:t>
                </a:r>
              </a:p>
            </p:txBody>
          </p:sp>
          <p:sp>
            <p:nvSpPr>
              <p:cNvPr id="54" name="Text Box 47">
                <a:extLst>
                  <a:ext uri="{FF2B5EF4-FFF2-40B4-BE49-F238E27FC236}">
                    <a16:creationId xmlns:a16="http://schemas.microsoft.com/office/drawing/2014/main" id="{119D6EFA-15D7-477F-AE6B-B17E5B1BDF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6" y="2505"/>
                <a:ext cx="3376" cy="29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2400" b="1">
                    <a:solidFill>
                      <a:srgbClr val="FF6600"/>
                    </a:solidFill>
                    <a:latin typeface="Comic Sans MS" panose="030F0702030302020204" pitchFamily="66" charset="0"/>
                  </a:rPr>
                  <a:t>This is the third significant figure</a:t>
                </a:r>
              </a:p>
            </p:txBody>
          </p:sp>
        </p:grpSp>
      </p:grpSp>
      <p:grpSp>
        <p:nvGrpSpPr>
          <p:cNvPr id="60" name="Group 48">
            <a:extLst>
              <a:ext uri="{FF2B5EF4-FFF2-40B4-BE49-F238E27FC236}">
                <a16:creationId xmlns:a16="http://schemas.microsoft.com/office/drawing/2014/main" id="{889E73F9-310C-4D32-B915-BB2DF7CEDD50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579813"/>
            <a:ext cx="6808788" cy="2855912"/>
            <a:chOff x="1008" y="2256"/>
            <a:chExt cx="4289" cy="1799"/>
          </a:xfrm>
        </p:grpSpPr>
        <p:grpSp>
          <p:nvGrpSpPr>
            <p:cNvPr id="61" name="Group 49">
              <a:extLst>
                <a:ext uri="{FF2B5EF4-FFF2-40B4-BE49-F238E27FC236}">
                  <a16:creationId xmlns:a16="http://schemas.microsoft.com/office/drawing/2014/main" id="{E677911D-594A-4E88-A275-275DCD193A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256"/>
              <a:ext cx="4289" cy="1799"/>
              <a:chOff x="1008" y="2256"/>
              <a:chExt cx="4289" cy="1799"/>
            </a:xfrm>
          </p:grpSpPr>
          <p:grpSp>
            <p:nvGrpSpPr>
              <p:cNvPr id="63" name="Group 50">
                <a:extLst>
                  <a:ext uri="{FF2B5EF4-FFF2-40B4-BE49-F238E27FC236}">
                    <a16:creationId xmlns:a16="http://schemas.microsoft.com/office/drawing/2014/main" id="{0D64998F-ADF1-4575-A9B3-0F68297AF5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08" y="2256"/>
                <a:ext cx="3761" cy="780"/>
                <a:chOff x="1008" y="1152"/>
                <a:chExt cx="3761" cy="780"/>
              </a:xfrm>
            </p:grpSpPr>
            <p:sp>
              <p:nvSpPr>
                <p:cNvPr id="70" name="Rectangle 51">
                  <a:extLst>
                    <a:ext uri="{FF2B5EF4-FFF2-40B4-BE49-F238E27FC236}">
                      <a16:creationId xmlns:a16="http://schemas.microsoft.com/office/drawing/2014/main" id="{EF661385-FBFF-4DDF-8AA1-B00ABE59A8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08" y="1632"/>
                  <a:ext cx="528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1" name="Rectangle 52">
                  <a:extLst>
                    <a:ext uri="{FF2B5EF4-FFF2-40B4-BE49-F238E27FC236}">
                      <a16:creationId xmlns:a16="http://schemas.microsoft.com/office/drawing/2014/main" id="{4534189A-A898-48FD-AD2D-2D62A4AA5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4" y="1392"/>
                  <a:ext cx="624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2" name="Line 53">
                  <a:extLst>
                    <a:ext uri="{FF2B5EF4-FFF2-40B4-BE49-F238E27FC236}">
                      <a16:creationId xmlns:a16="http://schemas.microsoft.com/office/drawing/2014/main" id="{3A6791B6-2A06-40E8-B77C-66C1C2F2A7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556" y="1426"/>
                  <a:ext cx="192" cy="192"/>
                </a:xfrm>
                <a:prstGeom prst="line">
                  <a:avLst/>
                </a:prstGeom>
                <a:noFill/>
                <a:ln w="2857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73" name="Text Box 54">
                  <a:extLst>
                    <a:ext uri="{FF2B5EF4-FFF2-40B4-BE49-F238E27FC236}">
                      <a16:creationId xmlns:a16="http://schemas.microsoft.com/office/drawing/2014/main" id="{389D2C45-D4EB-4448-BA3B-FC86DB054D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87" y="1152"/>
                  <a:ext cx="1027" cy="29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GB" sz="2400">
                      <a:solidFill>
                        <a:srgbClr val="000066"/>
                      </a:solidFill>
                      <a:latin typeface="Comic Sans MS" panose="030F0702030302020204" pitchFamily="66" charset="0"/>
                    </a:rPr>
                    <a:t>4</a:t>
                  </a:r>
                  <a:r>
                    <a:rPr lang="en-GB" sz="2400">
                      <a:solidFill>
                        <a:srgbClr val="3399FF"/>
                      </a:solidFill>
                      <a:latin typeface="Comic Sans MS" panose="030F0702030302020204" pitchFamily="66" charset="0"/>
                    </a:rPr>
                    <a:t> </a:t>
                  </a:r>
                  <a:r>
                    <a:rPr lang="en-GB" sz="2400">
                      <a:solidFill>
                        <a:srgbClr val="000066"/>
                      </a:solidFill>
                      <a:latin typeface="Comic Sans MS" panose="030F0702030302020204" pitchFamily="66" charset="0"/>
                    </a:rPr>
                    <a:t>89</a:t>
                  </a:r>
                  <a:r>
                    <a:rPr lang="en-GB" sz="2400">
                      <a:solidFill>
                        <a:srgbClr val="FF6600"/>
                      </a:solidFill>
                      <a:latin typeface="Comic Sans MS" panose="030F0702030302020204" pitchFamily="66" charset="0"/>
                    </a:rPr>
                    <a:t>0</a:t>
                  </a:r>
                  <a:r>
                    <a:rPr lang="en-GB" sz="2400">
                      <a:solidFill>
                        <a:srgbClr val="9900CC"/>
                      </a:solidFill>
                      <a:latin typeface="Comic Sans MS" panose="030F0702030302020204" pitchFamily="66" charset="0"/>
                    </a:rPr>
                    <a:t> </a:t>
                  </a:r>
                  <a:r>
                    <a:rPr lang="en-GB" sz="2400">
                      <a:latin typeface="Comic Sans MS" panose="030F0702030302020204" pitchFamily="66" charset="0"/>
                    </a:rPr>
                    <a:t>351</a:t>
                  </a:r>
                </a:p>
              </p:txBody>
            </p:sp>
            <p:sp>
              <p:nvSpPr>
                <p:cNvPr id="74" name="Text Box 55">
                  <a:extLst>
                    <a:ext uri="{FF2B5EF4-FFF2-40B4-BE49-F238E27FC236}">
                      <a16:creationId xmlns:a16="http://schemas.microsoft.com/office/drawing/2014/main" id="{F06E1507-943D-4BEC-98EA-2914057E82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60" y="1641"/>
                  <a:ext cx="3509" cy="29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GB" sz="2400" b="1">
                      <a:solidFill>
                        <a:srgbClr val="FF6600"/>
                      </a:solidFill>
                      <a:latin typeface="Comic Sans MS" panose="030F0702030302020204" pitchFamily="66" charset="0"/>
                    </a:rPr>
                    <a:t>This is the fourth significant figure</a:t>
                  </a:r>
                </a:p>
              </p:txBody>
            </p:sp>
          </p:grpSp>
          <p:grpSp>
            <p:nvGrpSpPr>
              <p:cNvPr id="64" name="Group 56">
                <a:extLst>
                  <a:ext uri="{FF2B5EF4-FFF2-40B4-BE49-F238E27FC236}">
                    <a16:creationId xmlns:a16="http://schemas.microsoft.com/office/drawing/2014/main" id="{890C69B4-AE54-47F0-8BD8-749843DAE2E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3275"/>
                <a:ext cx="3761" cy="780"/>
                <a:chOff x="1104" y="1344"/>
                <a:chExt cx="3761" cy="780"/>
              </a:xfrm>
            </p:grpSpPr>
            <p:sp>
              <p:nvSpPr>
                <p:cNvPr id="65" name="Rectangle 57">
                  <a:extLst>
                    <a:ext uri="{FF2B5EF4-FFF2-40B4-BE49-F238E27FC236}">
                      <a16:creationId xmlns:a16="http://schemas.microsoft.com/office/drawing/2014/main" id="{4CC1787F-4AF7-494C-BA58-D5B4244B6D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4" y="1824"/>
                  <a:ext cx="528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6" name="Rectangle 58">
                  <a:extLst>
                    <a:ext uri="{FF2B5EF4-FFF2-40B4-BE49-F238E27FC236}">
                      <a16:creationId xmlns:a16="http://schemas.microsoft.com/office/drawing/2014/main" id="{FA6B2EE4-B5B7-4962-90AE-2862AB986F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624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7" name="Line 59">
                  <a:extLst>
                    <a:ext uri="{FF2B5EF4-FFF2-40B4-BE49-F238E27FC236}">
                      <a16:creationId xmlns:a16="http://schemas.microsoft.com/office/drawing/2014/main" id="{BA03B262-939F-481F-BDF4-EA071B317F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652" y="1618"/>
                  <a:ext cx="192" cy="192"/>
                </a:xfrm>
                <a:prstGeom prst="line">
                  <a:avLst/>
                </a:prstGeom>
                <a:noFill/>
                <a:ln w="28575">
                  <a:solidFill>
                    <a:srgbClr val="FF66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 sz="240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68" name="Text Box 60">
                  <a:extLst>
                    <a:ext uri="{FF2B5EF4-FFF2-40B4-BE49-F238E27FC236}">
                      <a16:creationId xmlns:a16="http://schemas.microsoft.com/office/drawing/2014/main" id="{23CE82EC-9AAE-4A5C-8503-28343A2B49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51" y="1344"/>
                  <a:ext cx="1110" cy="29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GB" sz="2400">
                      <a:solidFill>
                        <a:srgbClr val="000066"/>
                      </a:solidFill>
                      <a:latin typeface="Comic Sans MS" panose="030F0702030302020204" pitchFamily="66" charset="0"/>
                    </a:rPr>
                    <a:t>0.000750</a:t>
                  </a:r>
                  <a:r>
                    <a:rPr lang="en-GB" sz="2400">
                      <a:solidFill>
                        <a:srgbClr val="FF6600"/>
                      </a:solidFill>
                      <a:latin typeface="Comic Sans MS" panose="030F0702030302020204" pitchFamily="66" charset="0"/>
                    </a:rPr>
                    <a:t>6</a:t>
                  </a:r>
                </a:p>
              </p:txBody>
            </p:sp>
            <p:sp>
              <p:nvSpPr>
                <p:cNvPr id="69" name="Text Box 61">
                  <a:extLst>
                    <a:ext uri="{FF2B5EF4-FFF2-40B4-BE49-F238E27FC236}">
                      <a16:creationId xmlns:a16="http://schemas.microsoft.com/office/drawing/2014/main" id="{95505981-C7E1-4F10-88F0-102D412BD2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56" y="1833"/>
                  <a:ext cx="3509" cy="29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GB" sz="2400" b="1">
                      <a:solidFill>
                        <a:srgbClr val="FF6600"/>
                      </a:solidFill>
                      <a:latin typeface="Comic Sans MS" panose="030F0702030302020204" pitchFamily="66" charset="0"/>
                    </a:rPr>
                    <a:t>This is the fourth significant figure</a:t>
                  </a:r>
                </a:p>
              </p:txBody>
            </p:sp>
          </p:grpSp>
        </p:grpSp>
        <p:sp>
          <p:nvSpPr>
            <p:cNvPr id="62" name="Rectangle 62">
              <a:extLst>
                <a:ext uri="{FF2B5EF4-FFF2-40B4-BE49-F238E27FC236}">
                  <a16:creationId xmlns:a16="http://schemas.microsoft.com/office/drawing/2014/main" id="{31971104-45D7-4C20-8460-DAFC3A14F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803"/>
              <a:ext cx="240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Comic Sans MS" panose="030F0702030302020204" pitchFamily="66" charset="0"/>
              </a:endParaRPr>
            </a:p>
          </p:txBody>
        </p:sp>
      </p:grpSp>
      <p:sp>
        <p:nvSpPr>
          <p:cNvPr id="75" name="Rectangle 15">
            <a:extLst>
              <a:ext uri="{FF2B5EF4-FFF2-40B4-BE49-F238E27FC236}">
                <a16:creationId xmlns:a16="http://schemas.microsoft.com/office/drawing/2014/main" id="{E84325CA-3F23-4BAF-905C-4679D9513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 to significant figures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0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44B80FB7-7323-46DE-964F-C20DFFFC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949808"/>
            <a:ext cx="83144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Rounding numbers correct to 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>
                <a:latin typeface="Comic Sans MS" panose="030F0702030302020204" pitchFamily="66" charset="0"/>
              </a:rPr>
              <a:t> significant figures (sf).</a:t>
            </a: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5FB4E70F-4D73-461D-979A-EBCEF1682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1877745"/>
            <a:ext cx="8170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The following rules apply when rounding numbers correct to 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>
                <a:latin typeface="Comic Sans MS" panose="030F0702030302020204" pitchFamily="66" charset="0"/>
              </a:rPr>
              <a:t> significant figures (sf).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09A67DBB-55D7-43AF-B77F-2D90967C2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75" y="3015001"/>
            <a:ext cx="81478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If the (n + 1)</a:t>
            </a:r>
            <a:r>
              <a:rPr lang="en-GB" sz="2400" dirty="0" err="1">
                <a:latin typeface="Comic Sans MS" panose="030F0702030302020204" pitchFamily="66" charset="0"/>
              </a:rPr>
              <a:t>th</a:t>
            </a:r>
            <a:r>
              <a:rPr lang="en-GB" sz="2400" dirty="0">
                <a:latin typeface="Comic Sans MS" panose="030F0702030302020204" pitchFamily="66" charset="0"/>
              </a:rPr>
              <a:t> figure is less than 5 then keep the nth figure unchanged,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AA80607F-142D-4F83-96D5-6F83C1E9A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4778541"/>
            <a:ext cx="850297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In both cases all the figures to the right of figure n should be deleted if they are to the right of the decimal point and should be replaced by zeros if they are to the left of the decimal point.</a:t>
            </a: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C08D1AEC-F476-4D1C-8001-ECEE2C0B7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 to significant figures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BA04C20E-D439-4CCC-AB82-480CC4B9E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781" y="3896771"/>
            <a:ext cx="81478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Comic Sans MS" panose="030F0702030302020204" pitchFamily="66" charset="0"/>
              </a:rPr>
              <a:t>If the (n + 1)</a:t>
            </a:r>
            <a:r>
              <a:rPr lang="en-GB" sz="2400" dirty="0" err="1">
                <a:latin typeface="Comic Sans MS" panose="030F0702030302020204" pitchFamily="66" charset="0"/>
              </a:rPr>
              <a:t>th</a:t>
            </a:r>
            <a:r>
              <a:rPr lang="en-GB" sz="2400" dirty="0">
                <a:latin typeface="Comic Sans MS" panose="030F0702030302020204" pitchFamily="66" charset="0"/>
              </a:rPr>
              <a:t> figure is 5 or more then add 1 to the nth figure,</a:t>
            </a:r>
          </a:p>
        </p:txBody>
      </p:sp>
    </p:spTree>
    <p:extLst>
      <p:ext uri="{BB962C8B-B14F-4D97-AF65-F5344CB8AC3E}">
        <p14:creationId xmlns:p14="http://schemas.microsoft.com/office/powerpoint/2010/main" val="291773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C40FBE16-2797-4AAA-BFBC-EFC135C7CD8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978224"/>
            <a:ext cx="6965950" cy="3878911"/>
            <a:chOff x="576" y="1632"/>
            <a:chExt cx="4388" cy="1948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24F444F-30A8-4FFD-8406-5C84036A3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632"/>
              <a:ext cx="4388" cy="1361"/>
            </a:xfrm>
            <a:prstGeom prst="rect">
              <a:avLst/>
            </a:prstGeom>
            <a:solidFill>
              <a:srgbClr val="FFFFCC"/>
            </a:solidFill>
            <a:ln w="57150" cmpd="thickThin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If you read in the Saturday sports section of the paper that the attendance at a football match was exactly 43,786 and a friend asked you about the attendance at school on Monday, you would probably say about </a:t>
              </a:r>
              <a:r>
                <a:rPr lang="en-GB" altLang="en-US" sz="2400">
                  <a:solidFill>
                    <a:srgbClr val="0000FF"/>
                  </a:solidFill>
                  <a:latin typeface="Comic Sans MS" panose="030F0702030302020204" pitchFamily="66" charset="0"/>
                </a:rPr>
                <a:t>44,000.</a:t>
              </a:r>
              <a:r>
                <a:rPr lang="en-GB" altLang="en-US" sz="2400">
                  <a:latin typeface="Comic Sans MS" panose="030F0702030302020204" pitchFamily="66" charset="0"/>
                </a:rPr>
                <a:t> In this case you are giving an approximate answer to 2 S.f.   </a:t>
              </a:r>
            </a:p>
          </p:txBody>
        </p:sp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D3C1F9AC-8B95-43CC-8D47-D5CAF477EA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0" y="2756"/>
              <a:ext cx="1056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AFD10765-CA43-4567-AC9A-9273A5F8296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787474"/>
            <a:ext cx="8001000" cy="2019300"/>
            <a:chOff x="288" y="252"/>
            <a:chExt cx="5040" cy="1272"/>
          </a:xfrm>
        </p:grpSpPr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EF85B307-1BF2-48C5-9F8B-A16AC72C9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2" y="252"/>
              <a:ext cx="2256" cy="291"/>
            </a:xfrm>
            <a:prstGeom prst="rect">
              <a:avLst/>
            </a:prstGeom>
            <a:solidFill>
              <a:srgbClr val="FFCCFF"/>
            </a:solidFill>
            <a:ln w="57150" cmpd="thickThin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</a:t>
              </a: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9A496B1E-055D-4691-A8A7-1CEE17219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768"/>
              <a:ext cx="5040" cy="756"/>
            </a:xfrm>
            <a:prstGeom prst="rect">
              <a:avLst/>
            </a:prstGeom>
            <a:solidFill>
              <a:srgbClr val="FFCCFF"/>
            </a:solidFill>
            <a:ln w="57150" cmpd="thickThin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It is often necessary/convenient/sensible to give </a:t>
              </a:r>
              <a:r>
                <a:rPr lang="en-GB" altLang="en-US" sz="2400">
                  <a:solidFill>
                    <a:srgbClr val="FF0000"/>
                  </a:solidFill>
                  <a:latin typeface="Comic Sans MS" panose="030F0702030302020204" pitchFamily="66" charset="0"/>
                </a:rPr>
                <a:t>approximations  </a:t>
              </a:r>
              <a:r>
                <a:rPr lang="en-GB" altLang="en-US" sz="2400">
                  <a:latin typeface="Comic Sans MS" panose="030F0702030302020204" pitchFamily="66" charset="0"/>
                </a:rPr>
                <a:t>to real life situations or as answers to certain calculations.   </a:t>
              </a:r>
            </a:p>
          </p:txBody>
        </p:sp>
      </p:grpSp>
      <p:sp>
        <p:nvSpPr>
          <p:cNvPr id="10" name="Rectangle 15">
            <a:extLst>
              <a:ext uri="{FF2B5EF4-FFF2-40B4-BE49-F238E27FC236}">
                <a16:creationId xmlns:a16="http://schemas.microsoft.com/office/drawing/2014/main" id="{5C3729C8-D5A7-4EEA-9B24-A62B3202E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64935"/>
            <a:ext cx="76692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2800" b="1" dirty="0">
                <a:solidFill>
                  <a:srgbClr val="5B0091"/>
                </a:solidFill>
                <a:latin typeface="Comic Sans MS" panose="030F0702030302020204" pitchFamily="66" charset="0"/>
              </a:rPr>
              <a:t>Rounding to significant figures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0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66671308-036C-40D6-BBE4-E0E952F0C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451249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4 . 3 3 2 5 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9CE5E28C-EC8A-4545-BFEE-8AA0A5D2A6F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708049"/>
            <a:ext cx="7772400" cy="2514600"/>
            <a:chOff x="336" y="240"/>
            <a:chExt cx="4896" cy="1584"/>
          </a:xfrm>
        </p:grpSpPr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FDC6642D-0A2D-446E-B99F-428314C07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0"/>
              <a:ext cx="3216" cy="294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400">
                  <a:latin typeface="Comic Sans MS" panose="030F0702030302020204" pitchFamily="66" charset="0"/>
                </a:rPr>
                <a:t>Significant Figures (Rounding)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A7A1F86E-1AC8-4F1C-A943-1E17974D53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672"/>
              <a:ext cx="4896" cy="697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200">
                  <a:latin typeface="Comic Sans MS" panose="030F0702030302020204" pitchFamily="66" charset="0"/>
                </a:rPr>
                <a:t>Numbers can be rounded to 1,2, 3 or more significant figures. We count the number of figures from the </a:t>
              </a:r>
              <a:r>
                <a:rPr lang="en-GB" altLang="en-US" sz="2200">
                  <a:solidFill>
                    <a:srgbClr val="FF0000"/>
                  </a:solidFill>
                  <a:latin typeface="Comic Sans MS" panose="030F0702030302020204" pitchFamily="66" charset="0"/>
                </a:rPr>
                <a:t>first</a:t>
              </a:r>
              <a:r>
                <a:rPr lang="en-GB" altLang="en-US" sz="2200">
                  <a:latin typeface="Comic Sans MS" panose="030F0702030302020204" pitchFamily="66" charset="0"/>
                </a:rPr>
                <a:t> </a:t>
              </a:r>
              <a:r>
                <a:rPr lang="en-GB" altLang="en-US" sz="2200">
                  <a:solidFill>
                    <a:srgbClr val="FF0000"/>
                  </a:solidFill>
                  <a:latin typeface="Comic Sans MS" panose="030F0702030302020204" pitchFamily="66" charset="0"/>
                </a:rPr>
                <a:t>non-zero</a:t>
              </a:r>
              <a:r>
                <a:rPr lang="en-GB" altLang="en-US" sz="2200">
                  <a:latin typeface="Comic Sans MS" panose="030F0702030302020204" pitchFamily="66" charset="0"/>
                </a:rPr>
                <a:t> digit.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35D8D671-43B1-41FE-B371-3ED6DC943D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536"/>
              <a:ext cx="1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u="sng">
                  <a:latin typeface="Comic Sans MS" panose="030F0702030302020204" pitchFamily="66" charset="0"/>
                </a:rPr>
                <a:t>Rounding to </a:t>
              </a:r>
              <a:r>
                <a:rPr lang="en-GB" altLang="en-US" sz="2400" u="sng">
                  <a:solidFill>
                    <a:srgbClr val="FF0000"/>
                  </a:solidFill>
                  <a:latin typeface="Comic Sans MS" panose="030F0702030302020204" pitchFamily="66" charset="0"/>
                </a:rPr>
                <a:t>1 s.f</a:t>
              </a:r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1D7BA27D-3CD1-4446-8E82-A2DA224A4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375049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0" name="Group 8">
            <a:extLst>
              <a:ext uri="{FF2B5EF4-FFF2-40B4-BE49-F238E27FC236}">
                <a16:creationId xmlns:a16="http://schemas.microsoft.com/office/drawing/2014/main" id="{47E27E8A-0F88-44F8-AD0B-BE6BD405B845}"/>
              </a:ext>
            </a:extLst>
          </p:cNvPr>
          <p:cNvGrpSpPr>
            <a:grpSpLocks/>
          </p:cNvGrpSpPr>
          <p:nvPr/>
        </p:nvGrpSpPr>
        <p:grpSpPr bwMode="auto">
          <a:xfrm>
            <a:off x="808038" y="3960837"/>
            <a:ext cx="2209800" cy="1092200"/>
            <a:chOff x="480" y="2064"/>
            <a:chExt cx="1392" cy="688"/>
          </a:xfrm>
        </p:grpSpPr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246E5581-9540-4EF4-B613-3638CF554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62884F6C-8B54-487A-827F-4DF1BE1688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ABA59C16-355E-462D-90A8-011A81AC26A8}"/>
              </a:ext>
            </a:extLst>
          </p:cNvPr>
          <p:cNvGrpSpPr>
            <a:grpSpLocks/>
          </p:cNvGrpSpPr>
          <p:nvPr/>
        </p:nvGrpSpPr>
        <p:grpSpPr bwMode="auto">
          <a:xfrm>
            <a:off x="1474788" y="5184799"/>
            <a:ext cx="762000" cy="1052513"/>
            <a:chOff x="816" y="2832"/>
            <a:chExt cx="480" cy="663"/>
          </a:xfrm>
        </p:grpSpPr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BFB4781B-7819-4EB2-8D77-E575C85A29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1F70A86F-F16A-4AF3-BD01-1E20C7DC9C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4</a:t>
              </a:r>
            </a:p>
          </p:txBody>
        </p: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953D4429-425B-4FCF-849F-F9F6FF136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88" y="3500462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   5. 7 4 2 5</a:t>
            </a:r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D9B8E1C6-AEB2-49C8-B460-F65E422B3F72}"/>
              </a:ext>
            </a:extLst>
          </p:cNvPr>
          <p:cNvGrpSpPr>
            <a:grpSpLocks/>
          </p:cNvGrpSpPr>
          <p:nvPr/>
        </p:nvGrpSpPr>
        <p:grpSpPr bwMode="auto">
          <a:xfrm>
            <a:off x="3316288" y="3957662"/>
            <a:ext cx="2209800" cy="1092200"/>
            <a:chOff x="480" y="2064"/>
            <a:chExt cx="1392" cy="688"/>
          </a:xfrm>
        </p:grpSpPr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C839E05F-EA87-4EA5-B10F-F695DBDC58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1EE1107D-91B2-4128-8E22-B3F63CA98E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Line 18">
            <a:extLst>
              <a:ext uri="{FF2B5EF4-FFF2-40B4-BE49-F238E27FC236}">
                <a16:creationId xmlns:a16="http://schemas.microsoft.com/office/drawing/2014/main" id="{AB68CB8F-4A01-46F6-ABFB-40951D387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8288" y="3424262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1" name="Group 19">
            <a:extLst>
              <a:ext uri="{FF2B5EF4-FFF2-40B4-BE49-F238E27FC236}">
                <a16:creationId xmlns:a16="http://schemas.microsoft.com/office/drawing/2014/main" id="{C1CC4BEB-2797-4C0A-83D4-E1E560517DBB}"/>
              </a:ext>
            </a:extLst>
          </p:cNvPr>
          <p:cNvGrpSpPr>
            <a:grpSpLocks/>
          </p:cNvGrpSpPr>
          <p:nvPr/>
        </p:nvGrpSpPr>
        <p:grpSpPr bwMode="auto">
          <a:xfrm>
            <a:off x="3925888" y="5176862"/>
            <a:ext cx="762000" cy="1052512"/>
            <a:chOff x="816" y="2832"/>
            <a:chExt cx="480" cy="663"/>
          </a:xfrm>
        </p:grpSpPr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924F8E35-71CD-4872-B49E-FF80AF1C3B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8DB70CEB-58D8-408F-935D-D7BBA6FC5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6</a:t>
              </a:r>
            </a:p>
          </p:txBody>
        </p:sp>
      </p:grpSp>
      <p:sp>
        <p:nvSpPr>
          <p:cNvPr id="24" name="Text Box 22">
            <a:extLst>
              <a:ext uri="{FF2B5EF4-FFF2-40B4-BE49-F238E27FC236}">
                <a16:creationId xmlns:a16="http://schemas.microsoft.com/office/drawing/2014/main" id="{464B90D2-8896-404A-A183-30204A7E1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451249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0. 0 4 2 5</a:t>
            </a:r>
          </a:p>
        </p:txBody>
      </p:sp>
      <p:grpSp>
        <p:nvGrpSpPr>
          <p:cNvPr id="25" name="Group 23">
            <a:extLst>
              <a:ext uri="{FF2B5EF4-FFF2-40B4-BE49-F238E27FC236}">
                <a16:creationId xmlns:a16="http://schemas.microsoft.com/office/drawing/2014/main" id="{F9182338-75BB-48DC-A5A0-A43C17E6260D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3908449"/>
            <a:ext cx="2209800" cy="1092200"/>
            <a:chOff x="480" y="2064"/>
            <a:chExt cx="1392" cy="688"/>
          </a:xfrm>
        </p:grpSpPr>
        <p:sp>
          <p:nvSpPr>
            <p:cNvPr id="26" name="Text Box 24">
              <a:extLst>
                <a:ext uri="{FF2B5EF4-FFF2-40B4-BE49-F238E27FC236}">
                  <a16:creationId xmlns:a16="http://schemas.microsoft.com/office/drawing/2014/main" id="{310F2CAB-6758-438F-A7DC-C12CB1474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1E92BD6E-3385-49B7-B61D-9A127C6663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" name="Line 26">
            <a:extLst>
              <a:ext uri="{FF2B5EF4-FFF2-40B4-BE49-F238E27FC236}">
                <a16:creationId xmlns:a16="http://schemas.microsoft.com/office/drawing/2014/main" id="{35496CF7-8599-4BDB-9D10-6AB7814A2C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96100" y="3375049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9" name="Group 27">
            <a:extLst>
              <a:ext uri="{FF2B5EF4-FFF2-40B4-BE49-F238E27FC236}">
                <a16:creationId xmlns:a16="http://schemas.microsoft.com/office/drawing/2014/main" id="{6E241C7F-E352-46D4-B9F9-2C589EE89364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5127649"/>
            <a:ext cx="990600" cy="1052513"/>
            <a:chOff x="4128" y="3024"/>
            <a:chExt cx="624" cy="663"/>
          </a:xfrm>
        </p:grpSpPr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7255E40B-8568-4C06-8AFE-B6A4450F3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3024"/>
              <a:ext cx="1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 Box 29">
              <a:extLst>
                <a:ext uri="{FF2B5EF4-FFF2-40B4-BE49-F238E27FC236}">
                  <a16:creationId xmlns:a16="http://schemas.microsoft.com/office/drawing/2014/main" id="{6430050E-D640-41FC-8829-8B3B16531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3360"/>
              <a:ext cx="6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0.04</a:t>
              </a:r>
            </a:p>
          </p:txBody>
        </p:sp>
      </p:grpSp>
      <p:sp>
        <p:nvSpPr>
          <p:cNvPr id="32" name="Text Box 30">
            <a:extLst>
              <a:ext uri="{FF2B5EF4-FFF2-40B4-BE49-F238E27FC236}">
                <a16:creationId xmlns:a16="http://schemas.microsoft.com/office/drawing/2014/main" id="{52366236-BE03-470F-9ECC-D2E8DC997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127649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B77B2A1B-5071-4B52-8681-66C915B37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27649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BE63AD97-5CFF-4668-BF8C-3EDD69753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425" y="5107012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F94ADB9-D52B-41BA-BD41-A37CD59B880C}"/>
              </a:ext>
            </a:extLst>
          </p:cNvPr>
          <p:cNvGrpSpPr>
            <a:grpSpLocks/>
          </p:cNvGrpSpPr>
          <p:nvPr/>
        </p:nvGrpSpPr>
        <p:grpSpPr bwMode="auto">
          <a:xfrm>
            <a:off x="6692900" y="2574949"/>
            <a:ext cx="1993900" cy="1016000"/>
            <a:chOff x="4216" y="1416"/>
            <a:chExt cx="1256" cy="64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934F300-D756-40E1-9983-8B520807C6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6" y="1680"/>
              <a:ext cx="432" cy="288"/>
              <a:chOff x="4216" y="1680"/>
              <a:chExt cx="432" cy="288"/>
            </a:xfrm>
          </p:grpSpPr>
          <p:sp>
            <p:nvSpPr>
              <p:cNvPr id="40" name="Line 36">
                <a:extLst>
                  <a:ext uri="{FF2B5EF4-FFF2-40B4-BE49-F238E27FC236}">
                    <a16:creationId xmlns:a16="http://schemas.microsoft.com/office/drawing/2014/main" id="{CC599E67-6D33-4654-A327-72513B285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" name="Line 37">
                <a:extLst>
                  <a:ext uri="{FF2B5EF4-FFF2-40B4-BE49-F238E27FC236}">
                    <a16:creationId xmlns:a16="http://schemas.microsoft.com/office/drawing/2014/main" id="{3A3F6B02-7720-4960-95D4-64607E22A9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69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9" name="Text Box 38">
              <a:extLst>
                <a:ext uri="{FF2B5EF4-FFF2-40B4-BE49-F238E27FC236}">
                  <a16:creationId xmlns:a16="http://schemas.microsoft.com/office/drawing/2014/main" id="{CDB21E6A-0D97-44DB-B733-6F86C509FD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1416"/>
              <a:ext cx="828" cy="64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First non-zero digit.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853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9" grpId="0" animBg="1"/>
      <p:bldP spid="16" grpId="0" autoUpdateAnimBg="0"/>
      <p:bldP spid="20" grpId="0" animBg="1"/>
      <p:bldP spid="24" grpId="0" autoUpdateAnimBg="0"/>
      <p:bldP spid="28" grpId="0" animBg="1"/>
      <p:bldP spid="32" grpId="0" animBg="1" autoUpdateAnimBg="0"/>
      <p:bldP spid="33" grpId="0" animBg="1" autoUpdateAnimBg="0"/>
      <p:bldP spid="3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859B20CC-CD36-40A5-AC86-5B8838BE7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1557114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1 s.f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0707D333-86CD-416D-98F4-20ED0C331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3057302"/>
            <a:ext cx="220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0 . 0  7 6 </a:t>
            </a: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B8D8652A-2E44-4166-B968-000618F266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923952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9B924BE-E1A9-409D-AFE1-FDB2FDCF1883}"/>
              </a:ext>
            </a:extLst>
          </p:cNvPr>
          <p:cNvGrpSpPr>
            <a:grpSpLocks/>
          </p:cNvGrpSpPr>
          <p:nvPr/>
        </p:nvGrpSpPr>
        <p:grpSpPr bwMode="auto">
          <a:xfrm>
            <a:off x="1398588" y="3528789"/>
            <a:ext cx="2209800" cy="1092200"/>
            <a:chOff x="480" y="2064"/>
            <a:chExt cx="1392" cy="688"/>
          </a:xfrm>
        </p:grpSpPr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05F83F31-BBB2-42DC-9A87-3413BC5585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5A1EE35E-49FD-4FB2-8883-D669ABEE3A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8596BF-288E-4246-81F1-DFAF493B9174}"/>
              </a:ext>
            </a:extLst>
          </p:cNvPr>
          <p:cNvGrpSpPr>
            <a:grpSpLocks/>
          </p:cNvGrpSpPr>
          <p:nvPr/>
        </p:nvGrpSpPr>
        <p:grpSpPr bwMode="auto">
          <a:xfrm>
            <a:off x="1893888" y="4752752"/>
            <a:ext cx="1200150" cy="1052512"/>
            <a:chOff x="737" y="3657"/>
            <a:chExt cx="756" cy="663"/>
          </a:xfrm>
        </p:grpSpPr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5472C61F-84D4-4FEA-A0CD-1C606C7F7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3" y="3657"/>
              <a:ext cx="1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167E182C-280A-4E38-851E-F394C6E7D6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" y="3993"/>
              <a:ext cx="75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0.08</a:t>
              </a:r>
            </a:p>
          </p:txBody>
        </p:sp>
      </p:grpSp>
      <p:sp>
        <p:nvSpPr>
          <p:cNvPr id="13" name="Text Box 12">
            <a:extLst>
              <a:ext uri="{FF2B5EF4-FFF2-40B4-BE49-F238E27FC236}">
                <a16:creationId xmlns:a16="http://schemas.microsoft.com/office/drawing/2014/main" id="{EC573716-5E55-477C-9EEF-6714F9A24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638" y="3038252"/>
            <a:ext cx="2286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   0. 0 0 1 5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E5AD8A1-F19B-4FEA-92FD-8C7874E35E8B}"/>
              </a:ext>
            </a:extLst>
          </p:cNvPr>
          <p:cNvGrpSpPr>
            <a:grpSpLocks/>
          </p:cNvGrpSpPr>
          <p:nvPr/>
        </p:nvGrpSpPr>
        <p:grpSpPr bwMode="auto">
          <a:xfrm>
            <a:off x="5964238" y="3571652"/>
            <a:ext cx="2209800" cy="1092200"/>
            <a:chOff x="480" y="2064"/>
            <a:chExt cx="1392" cy="688"/>
          </a:xfrm>
        </p:grpSpPr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520CB7A1-27DC-4C5B-8E3D-251BDFBFF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49BB3638-C377-47A7-8064-4B77EE100A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Line 16">
            <a:extLst>
              <a:ext uri="{FF2B5EF4-FFF2-40B4-BE49-F238E27FC236}">
                <a16:creationId xmlns:a16="http://schemas.microsoft.com/office/drawing/2014/main" id="{C869565B-595A-4032-8456-B26C9D46B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9088" y="2866802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DE238C7-DF09-47B5-A87D-7CE96F1EE2AB}"/>
              </a:ext>
            </a:extLst>
          </p:cNvPr>
          <p:cNvGrpSpPr>
            <a:grpSpLocks/>
          </p:cNvGrpSpPr>
          <p:nvPr/>
        </p:nvGrpSpPr>
        <p:grpSpPr bwMode="auto">
          <a:xfrm>
            <a:off x="6249988" y="4714652"/>
            <a:ext cx="1466850" cy="1052512"/>
            <a:chOff x="4213" y="3657"/>
            <a:chExt cx="924" cy="663"/>
          </a:xfrm>
        </p:grpSpPr>
        <p:sp>
          <p:nvSpPr>
            <p:cNvPr id="19" name="Line 18">
              <a:extLst>
                <a:ext uri="{FF2B5EF4-FFF2-40B4-BE49-F238E27FC236}">
                  <a16:creationId xmlns:a16="http://schemas.microsoft.com/office/drawing/2014/main" id="{617CF7EA-74B1-43C6-A67C-778A83F091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1" y="3657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00DDB33E-A6FD-4095-B927-55574F1B6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" y="3993"/>
              <a:ext cx="9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0.002</a:t>
              </a:r>
            </a:p>
          </p:txBody>
        </p:sp>
      </p:grpSp>
      <p:sp>
        <p:nvSpPr>
          <p:cNvPr id="21" name="Text Box 20">
            <a:extLst>
              <a:ext uri="{FF2B5EF4-FFF2-40B4-BE49-F238E27FC236}">
                <a16:creationId xmlns:a16="http://schemas.microsoft.com/office/drawing/2014/main" id="{A9834FE3-7F8F-4771-8466-C9BDB176D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650" y="4695602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3E5E270C-6DE2-4E08-9ECF-47BD32FD5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950" y="4741639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A342834-7425-4BF2-89FD-182B3FB2B139}"/>
              </a:ext>
            </a:extLst>
          </p:cNvPr>
          <p:cNvGrpSpPr>
            <a:grpSpLocks/>
          </p:cNvGrpSpPr>
          <p:nvPr/>
        </p:nvGrpSpPr>
        <p:grpSpPr bwMode="auto">
          <a:xfrm>
            <a:off x="2006600" y="2295302"/>
            <a:ext cx="1993900" cy="1016000"/>
            <a:chOff x="4216" y="1416"/>
            <a:chExt cx="1256" cy="64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495C978-62E7-4F59-A09B-8F830EC802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6" y="1680"/>
              <a:ext cx="432" cy="288"/>
              <a:chOff x="4216" y="1680"/>
              <a:chExt cx="432" cy="288"/>
            </a:xfrm>
          </p:grpSpPr>
          <p:sp>
            <p:nvSpPr>
              <p:cNvPr id="26" name="Line 24">
                <a:extLst>
                  <a:ext uri="{FF2B5EF4-FFF2-40B4-BE49-F238E27FC236}">
                    <a16:creationId xmlns:a16="http://schemas.microsoft.com/office/drawing/2014/main" id="{3D0392EA-754B-4A51-B57C-5596420D5F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Line 25">
                <a:extLst>
                  <a:ext uri="{FF2B5EF4-FFF2-40B4-BE49-F238E27FC236}">
                    <a16:creationId xmlns:a16="http://schemas.microsoft.com/office/drawing/2014/main" id="{8A1B3150-8A7A-4128-8092-3153F76D58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69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5" name="Text Box 26">
              <a:extLst>
                <a:ext uri="{FF2B5EF4-FFF2-40B4-BE49-F238E27FC236}">
                  <a16:creationId xmlns:a16="http://schemas.microsoft.com/office/drawing/2014/main" id="{4FFDB51D-02A3-47B8-9A98-6ED3B8E7F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1416"/>
              <a:ext cx="828" cy="64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First non-zero digit.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A9F48DE-27A8-40EA-8EC8-28B7621D175F}"/>
              </a:ext>
            </a:extLst>
          </p:cNvPr>
          <p:cNvGrpSpPr>
            <a:grpSpLocks/>
          </p:cNvGrpSpPr>
          <p:nvPr/>
        </p:nvGrpSpPr>
        <p:grpSpPr bwMode="auto">
          <a:xfrm>
            <a:off x="6540500" y="2247677"/>
            <a:ext cx="1993900" cy="1016000"/>
            <a:chOff x="4216" y="1416"/>
            <a:chExt cx="1256" cy="640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7F703F0-43AA-4E39-91C6-C924846BC8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6" y="1680"/>
              <a:ext cx="432" cy="288"/>
              <a:chOff x="4216" y="1680"/>
              <a:chExt cx="432" cy="288"/>
            </a:xfrm>
          </p:grpSpPr>
          <p:sp>
            <p:nvSpPr>
              <p:cNvPr id="31" name="Line 29">
                <a:extLst>
                  <a:ext uri="{FF2B5EF4-FFF2-40B4-BE49-F238E27FC236}">
                    <a16:creationId xmlns:a16="http://schemas.microsoft.com/office/drawing/2014/main" id="{436BDD9D-3631-4437-B930-17E93513BF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Line 30">
                <a:extLst>
                  <a:ext uri="{FF2B5EF4-FFF2-40B4-BE49-F238E27FC236}">
                    <a16:creationId xmlns:a16="http://schemas.microsoft.com/office/drawing/2014/main" id="{C4131A66-0264-4ACC-BA5D-9DC3843214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69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" name="Text Box 31">
              <a:extLst>
                <a:ext uri="{FF2B5EF4-FFF2-40B4-BE49-F238E27FC236}">
                  <a16:creationId xmlns:a16="http://schemas.microsoft.com/office/drawing/2014/main" id="{43E849D9-7047-44D4-B35A-97A1A4F69B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1416"/>
              <a:ext cx="828" cy="64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First non-zero digit.</a:t>
              </a:r>
            </a:p>
          </p:txBody>
        </p:sp>
      </p:grpSp>
      <p:sp>
        <p:nvSpPr>
          <p:cNvPr id="33" name="Text Box 32">
            <a:extLst>
              <a:ext uri="{FF2B5EF4-FFF2-40B4-BE49-F238E27FC236}">
                <a16:creationId xmlns:a16="http://schemas.microsoft.com/office/drawing/2014/main" id="{6EDE3C8C-394F-4C12-9530-AB47A97CC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004664"/>
            <a:ext cx="5105400" cy="466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Significant Figures (Rounding)</a:t>
            </a:r>
          </a:p>
        </p:txBody>
      </p:sp>
    </p:spTree>
    <p:extLst>
      <p:ext uri="{BB962C8B-B14F-4D97-AF65-F5344CB8AC3E}">
        <p14:creationId xmlns:p14="http://schemas.microsoft.com/office/powerpoint/2010/main" val="397513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nimBg="1"/>
      <p:bldP spid="13" grpId="0" autoUpdateAnimBg="0"/>
      <p:bldP spid="17" grpId="0" animBg="1"/>
      <p:bldP spid="21" grpId="0" animBg="1" autoUpdateAnimBg="0"/>
      <p:bldP spid="2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84D8312-C3B0-4B26-9157-7B020A005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913285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1 . 4 7 2 9 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EE17935A-A796-4B0D-90B6-5F4226DF9A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66900" y="277993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7893692-5DD8-4881-8C03-871F4C27678A}"/>
              </a:ext>
            </a:extLst>
          </p:cNvPr>
          <p:cNvGrpSpPr>
            <a:grpSpLocks/>
          </p:cNvGrpSpPr>
          <p:nvPr/>
        </p:nvGrpSpPr>
        <p:grpSpPr bwMode="auto">
          <a:xfrm>
            <a:off x="1074738" y="3384773"/>
            <a:ext cx="2209800" cy="1092200"/>
            <a:chOff x="480" y="2064"/>
            <a:chExt cx="1392" cy="688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14821942-1FE3-4460-AAB1-7C17CAB64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D7CB49B4-4ABF-45E4-AB64-57CEFA5BBE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7234AB40-7616-47E3-BB8E-A79C63E726E4}"/>
              </a:ext>
            </a:extLst>
          </p:cNvPr>
          <p:cNvGrpSpPr>
            <a:grpSpLocks/>
          </p:cNvGrpSpPr>
          <p:nvPr/>
        </p:nvGrpSpPr>
        <p:grpSpPr bwMode="auto">
          <a:xfrm>
            <a:off x="1741488" y="4608735"/>
            <a:ext cx="762000" cy="1052513"/>
            <a:chOff x="816" y="2832"/>
            <a:chExt cx="480" cy="663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33E8BF72-4014-4DD0-953B-2D3E47F63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49F4639B-01BE-4B0C-AC50-A60A048D7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1.5</a:t>
              </a:r>
            </a:p>
          </p:txBody>
        </p:sp>
      </p:grpSp>
      <p:sp>
        <p:nvSpPr>
          <p:cNvPr id="12" name="Text Box 10">
            <a:extLst>
              <a:ext uri="{FF2B5EF4-FFF2-40B4-BE49-F238E27FC236}">
                <a16:creationId xmlns:a16="http://schemas.microsoft.com/office/drawing/2014/main" id="{FB3337A9-AD18-492B-ADB1-42DDA8E28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932335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0. 0 5 3 5</a:t>
            </a:r>
          </a:p>
        </p:txBody>
      </p:sp>
      <p:grpSp>
        <p:nvGrpSpPr>
          <p:cNvPr id="13" name="Group 11">
            <a:extLst>
              <a:ext uri="{FF2B5EF4-FFF2-40B4-BE49-F238E27FC236}">
                <a16:creationId xmlns:a16="http://schemas.microsoft.com/office/drawing/2014/main" id="{006F6571-25CB-43BD-9FBC-5F9B26BFE4DB}"/>
              </a:ext>
            </a:extLst>
          </p:cNvPr>
          <p:cNvGrpSpPr>
            <a:grpSpLocks/>
          </p:cNvGrpSpPr>
          <p:nvPr/>
        </p:nvGrpSpPr>
        <p:grpSpPr bwMode="auto">
          <a:xfrm>
            <a:off x="5772150" y="3351435"/>
            <a:ext cx="2209800" cy="1092200"/>
            <a:chOff x="480" y="2064"/>
            <a:chExt cx="1392" cy="688"/>
          </a:xfrm>
        </p:grpSpPr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1E947895-01C3-43EB-B024-8B3FD170A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48FD8298-09FB-448A-9AD5-ABB172411C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Line 14">
            <a:extLst>
              <a:ext uri="{FF2B5EF4-FFF2-40B4-BE49-F238E27FC236}">
                <a16:creationId xmlns:a16="http://schemas.microsoft.com/office/drawing/2014/main" id="{25757A54-A4AF-48F9-8852-5585465BBD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5100" y="281803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908CE253-0D7C-4D52-846E-31F501DA108C}"/>
              </a:ext>
            </a:extLst>
          </p:cNvPr>
          <p:cNvGrpSpPr>
            <a:grpSpLocks/>
          </p:cNvGrpSpPr>
          <p:nvPr/>
        </p:nvGrpSpPr>
        <p:grpSpPr bwMode="auto">
          <a:xfrm>
            <a:off x="6156325" y="4545235"/>
            <a:ext cx="1222375" cy="1052513"/>
            <a:chOff x="4128" y="3024"/>
            <a:chExt cx="624" cy="663"/>
          </a:xfrm>
        </p:grpSpPr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05270D11-31D0-40C0-AD3C-F059B45830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3024"/>
              <a:ext cx="1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F684A42D-7B90-4D70-AA9C-977BA8E3D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3360"/>
              <a:ext cx="6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0.054</a:t>
              </a:r>
            </a:p>
          </p:txBody>
        </p:sp>
      </p:grpSp>
      <p:sp>
        <p:nvSpPr>
          <p:cNvPr id="20" name="Text Box 18">
            <a:extLst>
              <a:ext uri="{FF2B5EF4-FFF2-40B4-BE49-F238E27FC236}">
                <a16:creationId xmlns:a16="http://schemas.microsoft.com/office/drawing/2014/main" id="{C9012684-0AAE-4921-9D65-665B015AD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4551585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17A61348-AEBC-4BA5-BC60-BDB6AF9B4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75" y="4549998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grpSp>
        <p:nvGrpSpPr>
          <p:cNvPr id="22" name="Group 20">
            <a:extLst>
              <a:ext uri="{FF2B5EF4-FFF2-40B4-BE49-F238E27FC236}">
                <a16:creationId xmlns:a16="http://schemas.microsoft.com/office/drawing/2014/main" id="{2A9E4BFD-0EBE-4151-9687-4B3C24102AF6}"/>
              </a:ext>
            </a:extLst>
          </p:cNvPr>
          <p:cNvGrpSpPr>
            <a:grpSpLocks/>
          </p:cNvGrpSpPr>
          <p:nvPr/>
        </p:nvGrpSpPr>
        <p:grpSpPr bwMode="auto">
          <a:xfrm>
            <a:off x="6026150" y="2056035"/>
            <a:ext cx="1993900" cy="1016000"/>
            <a:chOff x="4216" y="1416"/>
            <a:chExt cx="1256" cy="640"/>
          </a:xfrm>
        </p:grpSpPr>
        <p:grpSp>
          <p:nvGrpSpPr>
            <p:cNvPr id="23" name="Group 21">
              <a:extLst>
                <a:ext uri="{FF2B5EF4-FFF2-40B4-BE49-F238E27FC236}">
                  <a16:creationId xmlns:a16="http://schemas.microsoft.com/office/drawing/2014/main" id="{446F5B92-94D6-4414-B9DE-19C95AF4EB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6" y="1680"/>
              <a:ext cx="432" cy="288"/>
              <a:chOff x="4216" y="1680"/>
              <a:chExt cx="432" cy="288"/>
            </a:xfrm>
          </p:grpSpPr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DF27DA4F-7920-431C-AF7D-BC1260E216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Line 23">
                <a:extLst>
                  <a:ext uri="{FF2B5EF4-FFF2-40B4-BE49-F238E27FC236}">
                    <a16:creationId xmlns:a16="http://schemas.microsoft.com/office/drawing/2014/main" id="{CD18E6B3-4BD7-429B-8F6A-8A01A5FF85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69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31911169-80C6-430A-8CDA-214049E91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1416"/>
              <a:ext cx="828" cy="64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First non-zero digit.</a:t>
              </a:r>
            </a:p>
          </p:txBody>
        </p:sp>
      </p:grpSp>
      <p:sp>
        <p:nvSpPr>
          <p:cNvPr id="27" name="Text Box 25">
            <a:extLst>
              <a:ext uri="{FF2B5EF4-FFF2-40B4-BE49-F238E27FC236}">
                <a16:creationId xmlns:a16="http://schemas.microsoft.com/office/drawing/2014/main" id="{1FE24080-220E-4518-BCD7-929FA80C0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951135"/>
            <a:ext cx="5105400" cy="466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Significant Figures (Rounding)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10F259F0-8725-4A1A-B42A-4AFC49F29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484535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2 s.f</a:t>
            </a:r>
          </a:p>
        </p:txBody>
      </p:sp>
    </p:spTree>
    <p:extLst>
      <p:ext uri="{BB962C8B-B14F-4D97-AF65-F5344CB8AC3E}">
        <p14:creationId xmlns:p14="http://schemas.microsoft.com/office/powerpoint/2010/main" val="257329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/>
      <p:bldP spid="12" grpId="0" autoUpdateAnimBg="0"/>
      <p:bldP spid="16" grpId="0" animBg="1"/>
      <p:bldP spid="20" grpId="0" animBg="1" autoUpdateAnimBg="0"/>
      <p:bldP spid="2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78CD93E-AD95-460E-94E2-6C5FD3874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769269"/>
            <a:ext cx="220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6 . 0 7 2 9 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E737048D-6092-4588-874B-39D6849F6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16869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DB7E200A-5561-41EE-8050-4A796B42C5E2}"/>
              </a:ext>
            </a:extLst>
          </p:cNvPr>
          <p:cNvGrpSpPr>
            <a:grpSpLocks/>
          </p:cNvGrpSpPr>
          <p:nvPr/>
        </p:nvGrpSpPr>
        <p:grpSpPr bwMode="auto">
          <a:xfrm>
            <a:off x="1131888" y="3240757"/>
            <a:ext cx="2209800" cy="1092200"/>
            <a:chOff x="480" y="2064"/>
            <a:chExt cx="1392" cy="688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61BBEC1E-341D-47E9-BB56-8701EB5E66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9BBCD86D-F25E-4455-801D-5B093C7E91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E5BAE72C-CB2C-49AE-8D69-2115815EFBB3}"/>
              </a:ext>
            </a:extLst>
          </p:cNvPr>
          <p:cNvGrpSpPr>
            <a:grpSpLocks/>
          </p:cNvGrpSpPr>
          <p:nvPr/>
        </p:nvGrpSpPr>
        <p:grpSpPr bwMode="auto">
          <a:xfrm>
            <a:off x="1798638" y="4464719"/>
            <a:ext cx="762000" cy="1052513"/>
            <a:chOff x="816" y="2832"/>
            <a:chExt cx="480" cy="663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2A7C0E68-A1D8-43A6-BD39-02C6439FD0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832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7AA473E4-1389-4FD9-B6C5-32BBD83D1B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168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 6.1</a:t>
              </a:r>
            </a:p>
          </p:txBody>
        </p:sp>
      </p:grpSp>
      <p:sp>
        <p:nvSpPr>
          <p:cNvPr id="12" name="Text Box 10">
            <a:extLst>
              <a:ext uri="{FF2B5EF4-FFF2-40B4-BE49-F238E27FC236}">
                <a16:creationId xmlns:a16="http://schemas.microsoft.com/office/drawing/2014/main" id="{F289D330-8897-4C34-A780-7467A4F47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2788319"/>
            <a:ext cx="2495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latin typeface="Comic Sans MS" panose="030F0702030302020204" pitchFamily="66" charset="0"/>
              </a:rPr>
              <a:t>0. 0 0 0 5 6 3</a:t>
            </a:r>
          </a:p>
        </p:txBody>
      </p:sp>
      <p:grpSp>
        <p:nvGrpSpPr>
          <p:cNvPr id="13" name="Group 11">
            <a:extLst>
              <a:ext uri="{FF2B5EF4-FFF2-40B4-BE49-F238E27FC236}">
                <a16:creationId xmlns:a16="http://schemas.microsoft.com/office/drawing/2014/main" id="{28C79DC0-A319-4CF1-A3FA-1F728267DA38}"/>
              </a:ext>
            </a:extLst>
          </p:cNvPr>
          <p:cNvGrpSpPr>
            <a:grpSpLocks/>
          </p:cNvGrpSpPr>
          <p:nvPr/>
        </p:nvGrpSpPr>
        <p:grpSpPr bwMode="auto">
          <a:xfrm>
            <a:off x="6438900" y="3188369"/>
            <a:ext cx="2209800" cy="1092200"/>
            <a:chOff x="480" y="2064"/>
            <a:chExt cx="1392" cy="688"/>
          </a:xfrm>
        </p:grpSpPr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EDD7410A-DF32-4544-B013-485722C3A7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96"/>
              <a:ext cx="1392" cy="256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5 or bigger ?</a:t>
              </a:r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A71BF08A-1C97-4FFB-AD14-3BBD1F8878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" y="2064"/>
              <a:ext cx="0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" name="Line 14">
            <a:extLst>
              <a:ext uri="{FF2B5EF4-FFF2-40B4-BE49-F238E27FC236}">
                <a16:creationId xmlns:a16="http://schemas.microsoft.com/office/drawing/2014/main" id="{8DBE10B8-A06F-48D0-95DF-72C0A2C42D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0900" y="2674019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7" name="Group 15">
            <a:extLst>
              <a:ext uri="{FF2B5EF4-FFF2-40B4-BE49-F238E27FC236}">
                <a16:creationId xmlns:a16="http://schemas.microsoft.com/office/drawing/2014/main" id="{FA1BCBC5-12E2-4A0A-A10E-3FE947EBF49A}"/>
              </a:ext>
            </a:extLst>
          </p:cNvPr>
          <p:cNvGrpSpPr>
            <a:grpSpLocks/>
          </p:cNvGrpSpPr>
          <p:nvPr/>
        </p:nvGrpSpPr>
        <p:grpSpPr bwMode="auto">
          <a:xfrm>
            <a:off x="6686550" y="4407569"/>
            <a:ext cx="1962150" cy="1071563"/>
            <a:chOff x="4212" y="2436"/>
            <a:chExt cx="1236" cy="675"/>
          </a:xfrm>
        </p:grpSpPr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43A5DED6-2146-402B-8EF5-29586BC63B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2" y="2436"/>
              <a:ext cx="1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17">
              <a:extLst>
                <a:ext uri="{FF2B5EF4-FFF2-40B4-BE49-F238E27FC236}">
                  <a16:creationId xmlns:a16="http://schemas.microsoft.com/office/drawing/2014/main" id="{2A7FCB15-E25E-4774-BEED-7AB297CD84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2" y="2784"/>
              <a:ext cx="12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800">
                  <a:solidFill>
                    <a:srgbClr val="3366FF"/>
                  </a:solidFill>
                  <a:latin typeface="Comic Sans MS" panose="030F0702030302020204" pitchFamily="66" charset="0"/>
                </a:rPr>
                <a:t>0.00056</a:t>
              </a:r>
            </a:p>
          </p:txBody>
        </p:sp>
      </p:grpSp>
      <p:sp>
        <p:nvSpPr>
          <p:cNvPr id="20" name="Text Box 18">
            <a:extLst>
              <a:ext uri="{FF2B5EF4-FFF2-40B4-BE49-F238E27FC236}">
                <a16:creationId xmlns:a16="http://schemas.microsoft.com/office/drawing/2014/main" id="{548791A4-DF61-4B00-8FE1-837EE0100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050" y="4407569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Yes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D0BACC68-0962-40C2-84E0-3D4C546D1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4386932"/>
            <a:ext cx="9334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No</a:t>
            </a:r>
          </a:p>
        </p:txBody>
      </p:sp>
      <p:grpSp>
        <p:nvGrpSpPr>
          <p:cNvPr id="22" name="Group 20">
            <a:extLst>
              <a:ext uri="{FF2B5EF4-FFF2-40B4-BE49-F238E27FC236}">
                <a16:creationId xmlns:a16="http://schemas.microsoft.com/office/drawing/2014/main" id="{27123508-6310-4A6B-9473-437DB538E222}"/>
              </a:ext>
            </a:extLst>
          </p:cNvPr>
          <p:cNvGrpSpPr>
            <a:grpSpLocks/>
          </p:cNvGrpSpPr>
          <p:nvPr/>
        </p:nvGrpSpPr>
        <p:grpSpPr bwMode="auto">
          <a:xfrm>
            <a:off x="6673850" y="1892969"/>
            <a:ext cx="1993900" cy="1016000"/>
            <a:chOff x="4216" y="1416"/>
            <a:chExt cx="1256" cy="640"/>
          </a:xfrm>
        </p:grpSpPr>
        <p:grpSp>
          <p:nvGrpSpPr>
            <p:cNvPr id="23" name="Group 21">
              <a:extLst>
                <a:ext uri="{FF2B5EF4-FFF2-40B4-BE49-F238E27FC236}">
                  <a16:creationId xmlns:a16="http://schemas.microsoft.com/office/drawing/2014/main" id="{1495964E-0A20-4463-923C-D205593119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6" y="1680"/>
              <a:ext cx="432" cy="288"/>
              <a:chOff x="4216" y="1680"/>
              <a:chExt cx="432" cy="288"/>
            </a:xfrm>
          </p:grpSpPr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1721A3B6-DC9E-406B-BB7E-4F766B0883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" y="1680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" name="Line 23">
                <a:extLst>
                  <a:ext uri="{FF2B5EF4-FFF2-40B4-BE49-F238E27FC236}">
                    <a16:creationId xmlns:a16="http://schemas.microsoft.com/office/drawing/2014/main" id="{C1F432D5-9528-4A17-8FDC-A7FE530D74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6" y="1692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17ADAA05-1E8B-4499-90DF-28463FFB3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1416"/>
              <a:ext cx="828" cy="64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sz="2000">
                  <a:latin typeface="Comic Sans MS" panose="030F0702030302020204" pitchFamily="66" charset="0"/>
                </a:rPr>
                <a:t>First non-zero digit.</a:t>
              </a:r>
            </a:p>
          </p:txBody>
        </p:sp>
      </p:grpSp>
      <p:sp>
        <p:nvSpPr>
          <p:cNvPr id="27" name="Text Box 25">
            <a:extLst>
              <a:ext uri="{FF2B5EF4-FFF2-40B4-BE49-F238E27FC236}">
                <a16:creationId xmlns:a16="http://schemas.microsoft.com/office/drawing/2014/main" id="{8A42F803-8DA3-477E-BC3E-1FC49A9BB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807119"/>
            <a:ext cx="5105400" cy="4667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latin typeface="Comic Sans MS" panose="030F0702030302020204" pitchFamily="66" charset="0"/>
              </a:rPr>
              <a:t>Significant Figures (Rounding)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9C0C829A-5D8B-4665-AAA9-BF9145E6A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340519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u="sng">
                <a:latin typeface="Comic Sans MS" panose="030F0702030302020204" pitchFamily="66" charset="0"/>
              </a:rPr>
              <a:t>Rounding to </a:t>
            </a:r>
            <a:r>
              <a:rPr lang="en-GB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2 s.f</a:t>
            </a:r>
          </a:p>
        </p:txBody>
      </p:sp>
    </p:spTree>
    <p:extLst>
      <p:ext uri="{BB962C8B-B14F-4D97-AF65-F5344CB8AC3E}">
        <p14:creationId xmlns:p14="http://schemas.microsoft.com/office/powerpoint/2010/main" val="60209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/>
      <p:bldP spid="12" grpId="0" autoUpdateAnimBg="0"/>
      <p:bldP spid="16" grpId="0" animBg="1"/>
      <p:bldP spid="20" grpId="0" animBg="1" autoUpdateAnimBg="0"/>
      <p:bldP spid="21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529</TotalTime>
  <Words>1124</Words>
  <Application>Microsoft Office PowerPoint</Application>
  <PresentationFormat>On-screen Show (4:3)</PresentationFormat>
  <Paragraphs>213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58</cp:revision>
  <dcterms:created xsi:type="dcterms:W3CDTF">2016-08-14T00:28:51Z</dcterms:created>
  <dcterms:modified xsi:type="dcterms:W3CDTF">2023-01-07T11:58:54Z</dcterms:modified>
</cp:coreProperties>
</file>