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4" r:id="rId14"/>
    <p:sldId id="353" r:id="rId15"/>
    <p:sldId id="355" r:id="rId16"/>
    <p:sldId id="357" r:id="rId17"/>
    <p:sldId id="356" r:id="rId18"/>
    <p:sldId id="31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07 January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round numbers to a given number of decimal places.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339219" y="1584816"/>
            <a:ext cx="8707901" cy="1470025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400" dirty="0"/>
              <a:t>Rounding to a given number of decimal places</a:t>
            </a: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D4A2211-06FE-47C6-AAF2-E1F3185A3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050" y="911225"/>
            <a:ext cx="3581400" cy="461963"/>
          </a:xfrm>
          <a:prstGeom prst="rect">
            <a:avLst/>
          </a:prstGeom>
          <a:solidFill>
            <a:srgbClr val="FFFFFF"/>
          </a:solidFill>
          <a:ln w="57150" cmpd="thickThin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Decimal Places 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9B9B46-DCA7-432D-9634-066045D53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20875"/>
            <a:ext cx="8001000" cy="1200150"/>
          </a:xfrm>
          <a:prstGeom prst="rect">
            <a:avLst/>
          </a:prstGeom>
          <a:solidFill>
            <a:srgbClr val="FFCCF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It is often necessary/convenient/sensible to give </a:t>
            </a:r>
            <a:r>
              <a:rPr lang="en-GB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approximations  </a:t>
            </a:r>
            <a:r>
              <a:rPr lang="en-GB" altLang="en-US" sz="2400">
                <a:latin typeface="Comic Sans MS" panose="030F0702030302020204" pitchFamily="66" charset="0"/>
              </a:rPr>
              <a:t>to real life situations or as answers to certain calculations.   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25194C43-EF05-40D4-BF0B-6772F6202C11}"/>
              </a:ext>
            </a:extLst>
          </p:cNvPr>
          <p:cNvGrpSpPr>
            <a:grpSpLocks/>
          </p:cNvGrpSpPr>
          <p:nvPr/>
        </p:nvGrpSpPr>
        <p:grpSpPr bwMode="auto">
          <a:xfrm>
            <a:off x="433388" y="3444875"/>
            <a:ext cx="8621712" cy="3046413"/>
            <a:chOff x="273" y="1848"/>
            <a:chExt cx="5431" cy="1919"/>
          </a:xfrm>
        </p:grpSpPr>
        <p:pic>
          <p:nvPicPr>
            <p:cNvPr id="7" name="Picture 5" descr="Wine - Case">
              <a:extLst>
                <a:ext uri="{FF2B5EF4-FFF2-40B4-BE49-F238E27FC236}">
                  <a16:creationId xmlns:a16="http://schemas.microsoft.com/office/drawing/2014/main" id="{D8FD0709-9A97-4B0C-AEE1-4AB2D05580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5" y="2072"/>
              <a:ext cx="879" cy="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CB202F28-5B29-4C85-AF66-975796BD66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" y="1848"/>
              <a:ext cx="4503" cy="1919"/>
            </a:xfrm>
            <a:prstGeom prst="rect">
              <a:avLst/>
            </a:prstGeom>
            <a:solidFill>
              <a:srgbClr val="FFCCFF"/>
            </a:solidFill>
            <a:ln w="57150" cmpd="thickThin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dirty="0">
                  <a:latin typeface="Comic Sans MS" panose="030F0702030302020204" pitchFamily="66" charset="0"/>
                </a:rPr>
                <a:t>For example if a case of soft drinks containing 6 bottles costs £10 then you could price a single bottle by calculating </a:t>
              </a:r>
              <a:r>
                <a:rPr lang="en-GB" altLang="en-US" sz="24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£10 </a:t>
              </a:r>
              <a:r>
                <a:rPr lang="en-GB" altLang="en-US" sz="2400" dirty="0">
                  <a:solidFill>
                    <a:schemeClr val="accent2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 6</a:t>
              </a:r>
              <a:r>
                <a:rPr lang="en-GB" altLang="en-US" sz="2400" dirty="0">
                  <a:latin typeface="Comic Sans MS" panose="030F0702030302020204" pitchFamily="66" charset="0"/>
                  <a:sym typeface="Symbol" panose="05050102010706020507" pitchFamily="18" charset="2"/>
                </a:rPr>
                <a:t> = £1. 66666667. </a:t>
              </a:r>
              <a:r>
                <a:rPr lang="en-GB" altLang="en-US" sz="2400" dirty="0">
                  <a:latin typeface="Comic Sans MS" panose="030F0702030302020204" pitchFamily="66" charset="0"/>
                </a:rPr>
                <a:t> It would be pointless to write out all the numbers on your calculator display. Since we are dealing with money (pounds and pence) we only need 2 decimal places (2 </a:t>
              </a:r>
              <a:r>
                <a:rPr lang="en-GB" altLang="en-US" sz="2400" dirty="0" err="1">
                  <a:latin typeface="Comic Sans MS" panose="030F0702030302020204" pitchFamily="66" charset="0"/>
                </a:rPr>
                <a:t>d.p</a:t>
              </a:r>
              <a:r>
                <a:rPr lang="en-GB" altLang="en-US" sz="2400" b="1" dirty="0" err="1">
                  <a:latin typeface="Comic Sans MS" panose="030F0702030302020204" pitchFamily="66" charset="0"/>
                </a:rPr>
                <a:t>.</a:t>
              </a:r>
              <a:r>
                <a:rPr lang="en-GB" altLang="en-US" sz="2400" dirty="0">
                  <a:latin typeface="Comic Sans MS" panose="030F0702030302020204" pitchFamily="66" charset="0"/>
                </a:rPr>
                <a:t>) So it  would be much better to write down £1.67. </a:t>
              </a:r>
            </a:p>
          </p:txBody>
        </p:sp>
      </p:grpSp>
      <p:sp>
        <p:nvSpPr>
          <p:cNvPr id="9" name="Rectangle 15">
            <a:extLst>
              <a:ext uri="{FF2B5EF4-FFF2-40B4-BE49-F238E27FC236}">
                <a16:creationId xmlns:a16="http://schemas.microsoft.com/office/drawing/2014/main" id="{2ECD35D1-F43E-4A1E-9F79-ADDD1226D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50813"/>
            <a:ext cx="76692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GB" sz="2800" b="1" kern="0" dirty="0">
                <a:solidFill>
                  <a:srgbClr val="5B0091"/>
                </a:solidFill>
                <a:latin typeface="+mj-lt"/>
                <a:ea typeface="+mj-ea"/>
                <a:cs typeface="+mj-cs"/>
              </a:rPr>
              <a:t>Rounding decimals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1816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E5BC9159-AC89-419C-984A-09D08F48CB5F}"/>
              </a:ext>
            </a:extLst>
          </p:cNvPr>
          <p:cNvGrpSpPr>
            <a:grpSpLocks/>
          </p:cNvGrpSpPr>
          <p:nvPr/>
        </p:nvGrpSpPr>
        <p:grpSpPr bwMode="auto">
          <a:xfrm>
            <a:off x="369888" y="996950"/>
            <a:ext cx="7848600" cy="2728913"/>
            <a:chOff x="288" y="384"/>
            <a:chExt cx="4944" cy="1719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1F33F459-8F0B-4F96-BD91-044400DD8F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84"/>
              <a:ext cx="2544" cy="29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Decimal Places (Rounding)</a:t>
              </a: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AB1369E0-36E1-4F1D-ADA0-41C7A0167C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776"/>
              <a:ext cx="139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latin typeface="Comic Sans MS" panose="030F0702030302020204" pitchFamily="66" charset="0"/>
                </a:rPr>
                <a:t>4 . 8 3 2 5 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8CDC8469-DFCC-4CF8-98F8-140F22FB34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816"/>
              <a:ext cx="4896" cy="27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200">
                  <a:latin typeface="Comic Sans MS" panose="030F0702030302020204" pitchFamily="66" charset="0"/>
                </a:rPr>
                <a:t>Numbers can be rounded to 1,2, 3 or more decimal places.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F0A2F7D0-C54E-4EB6-88E9-219868898F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200"/>
              <a:ext cx="1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>
                  <a:latin typeface="Comic Sans MS" panose="030F0702030302020204" pitchFamily="66" charset="0"/>
                </a:rPr>
                <a:t>Rounding to </a:t>
              </a:r>
              <a:r>
                <a:rPr lang="en-GB" altLang="en-US" sz="2400" u="sng">
                  <a:solidFill>
                    <a:srgbClr val="FF0000"/>
                  </a:solidFill>
                  <a:latin typeface="Comic Sans MS" panose="030F0702030302020204" pitchFamily="66" charset="0"/>
                </a:rPr>
                <a:t>1 d.p</a:t>
              </a:r>
            </a:p>
          </p:txBody>
        </p:sp>
      </p:grpSp>
      <p:sp>
        <p:nvSpPr>
          <p:cNvPr id="9" name="Line 7">
            <a:extLst>
              <a:ext uri="{FF2B5EF4-FFF2-40B4-BE49-F238E27FC236}">
                <a16:creationId xmlns:a16="http://schemas.microsoft.com/office/drawing/2014/main" id="{42FBC020-9ED7-440D-B4C8-5C0BA32A2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4313" y="304482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8E6AAB2E-5CD4-487B-B515-16778B08B89A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3659188"/>
            <a:ext cx="2209800" cy="1092200"/>
            <a:chOff x="480" y="2064"/>
            <a:chExt cx="1392" cy="688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765E3529-8181-48D4-978C-1503368595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F574367A-8039-4F2E-AB74-18BD78C7FD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99E06B66-8D27-49D0-9FD4-6E468683D23C}"/>
              </a:ext>
            </a:extLst>
          </p:cNvPr>
          <p:cNvGrpSpPr>
            <a:grpSpLocks/>
          </p:cNvGrpSpPr>
          <p:nvPr/>
        </p:nvGrpSpPr>
        <p:grpSpPr bwMode="auto">
          <a:xfrm>
            <a:off x="1370013" y="4883150"/>
            <a:ext cx="762000" cy="1052513"/>
            <a:chOff x="816" y="2832"/>
            <a:chExt cx="480" cy="663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91743641-5CFD-45D1-8316-108D3FC4FF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BAF560B1-2F87-40E0-B369-9859D1857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4.8</a:t>
              </a:r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9502D9F9-4360-4C1D-8553-530EB9828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0" y="322103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4. 8 4 2 5</a:t>
            </a:r>
          </a:p>
        </p:txBody>
      </p:sp>
      <p:grpSp>
        <p:nvGrpSpPr>
          <p:cNvPr id="17" name="Group 15">
            <a:extLst>
              <a:ext uri="{FF2B5EF4-FFF2-40B4-BE49-F238E27FC236}">
                <a16:creationId xmlns:a16="http://schemas.microsoft.com/office/drawing/2014/main" id="{DC21ACAC-E7F8-4989-B359-F7DBA8A9874C}"/>
              </a:ext>
            </a:extLst>
          </p:cNvPr>
          <p:cNvGrpSpPr>
            <a:grpSpLocks/>
          </p:cNvGrpSpPr>
          <p:nvPr/>
        </p:nvGrpSpPr>
        <p:grpSpPr bwMode="auto">
          <a:xfrm>
            <a:off x="3371850" y="3678238"/>
            <a:ext cx="2209800" cy="1092200"/>
            <a:chOff x="480" y="2064"/>
            <a:chExt cx="1392" cy="688"/>
          </a:xfrm>
        </p:grpSpPr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D1B81E2B-EA3E-48DB-849B-D98F3EE558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1629990A-1455-4663-A96B-64C22C3DE1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Line 18">
            <a:extLst>
              <a:ext uri="{FF2B5EF4-FFF2-40B4-BE49-F238E27FC236}">
                <a16:creationId xmlns:a16="http://schemas.microsoft.com/office/drawing/2014/main" id="{BD56A4AD-D76A-4C65-A9E1-696DD47EC0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3850" y="314483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1" name="Group 19">
            <a:extLst>
              <a:ext uri="{FF2B5EF4-FFF2-40B4-BE49-F238E27FC236}">
                <a16:creationId xmlns:a16="http://schemas.microsoft.com/office/drawing/2014/main" id="{6C03D692-3310-464D-B6B0-DC8ECD809E5F}"/>
              </a:ext>
            </a:extLst>
          </p:cNvPr>
          <p:cNvGrpSpPr>
            <a:grpSpLocks/>
          </p:cNvGrpSpPr>
          <p:nvPr/>
        </p:nvGrpSpPr>
        <p:grpSpPr bwMode="auto">
          <a:xfrm>
            <a:off x="3981450" y="4897438"/>
            <a:ext cx="762000" cy="1052512"/>
            <a:chOff x="816" y="2832"/>
            <a:chExt cx="480" cy="663"/>
          </a:xfrm>
        </p:grpSpPr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24E12560-2848-45CA-9E3F-DCBA0C6B8B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0D21FCEF-B4C6-4EE3-9DFF-D9BC1DCF0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4.8</a:t>
              </a:r>
            </a:p>
          </p:txBody>
        </p:sp>
      </p:grpSp>
      <p:sp>
        <p:nvSpPr>
          <p:cNvPr id="24" name="Text Box 22">
            <a:extLst>
              <a:ext uri="{FF2B5EF4-FFF2-40B4-BE49-F238E27FC236}">
                <a16:creationId xmlns:a16="http://schemas.microsoft.com/office/drawing/2014/main" id="{2D447532-DB42-47E8-8FB2-FAD4297B5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7275" y="321468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4. 8 5 2 5</a:t>
            </a:r>
          </a:p>
        </p:txBody>
      </p:sp>
      <p:grpSp>
        <p:nvGrpSpPr>
          <p:cNvPr id="25" name="Group 23">
            <a:extLst>
              <a:ext uri="{FF2B5EF4-FFF2-40B4-BE49-F238E27FC236}">
                <a16:creationId xmlns:a16="http://schemas.microsoft.com/office/drawing/2014/main" id="{0C08E405-D84B-4A6B-AB29-E1C7FDD474D6}"/>
              </a:ext>
            </a:extLst>
          </p:cNvPr>
          <p:cNvGrpSpPr>
            <a:grpSpLocks/>
          </p:cNvGrpSpPr>
          <p:nvPr/>
        </p:nvGrpSpPr>
        <p:grpSpPr bwMode="auto">
          <a:xfrm>
            <a:off x="6137275" y="3671888"/>
            <a:ext cx="2209800" cy="1092200"/>
            <a:chOff x="480" y="2064"/>
            <a:chExt cx="1392" cy="688"/>
          </a:xfrm>
        </p:grpSpPr>
        <p:sp>
          <p:nvSpPr>
            <p:cNvPr id="26" name="Text Box 24">
              <a:extLst>
                <a:ext uri="{FF2B5EF4-FFF2-40B4-BE49-F238E27FC236}">
                  <a16:creationId xmlns:a16="http://schemas.microsoft.com/office/drawing/2014/main" id="{4607E83A-A065-46BE-95C5-0987051D6A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29A287A5-97DB-4A7B-8044-097318E3F7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" name="Line 26">
            <a:extLst>
              <a:ext uri="{FF2B5EF4-FFF2-40B4-BE49-F238E27FC236}">
                <a16:creationId xmlns:a16="http://schemas.microsoft.com/office/drawing/2014/main" id="{C811BE1F-0CBB-4EBE-A879-245673D629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9275" y="313848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9" name="Group 27">
            <a:extLst>
              <a:ext uri="{FF2B5EF4-FFF2-40B4-BE49-F238E27FC236}">
                <a16:creationId xmlns:a16="http://schemas.microsoft.com/office/drawing/2014/main" id="{BDAEA463-E76B-4FE7-98EE-F26F04DD4A2E}"/>
              </a:ext>
            </a:extLst>
          </p:cNvPr>
          <p:cNvGrpSpPr>
            <a:grpSpLocks/>
          </p:cNvGrpSpPr>
          <p:nvPr/>
        </p:nvGrpSpPr>
        <p:grpSpPr bwMode="auto">
          <a:xfrm>
            <a:off x="6746875" y="4891088"/>
            <a:ext cx="762000" cy="1052512"/>
            <a:chOff x="816" y="2832"/>
            <a:chExt cx="480" cy="663"/>
          </a:xfrm>
        </p:grpSpPr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87F69A2D-E221-4CD1-90A1-95C26D88E6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 Box 29">
              <a:extLst>
                <a:ext uri="{FF2B5EF4-FFF2-40B4-BE49-F238E27FC236}">
                  <a16:creationId xmlns:a16="http://schemas.microsoft.com/office/drawing/2014/main" id="{FD9DB2ED-0E80-44D4-94CC-42950FE36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4.9</a:t>
              </a:r>
            </a:p>
          </p:txBody>
        </p:sp>
      </p:grpSp>
      <p:sp>
        <p:nvSpPr>
          <p:cNvPr id="32" name="Text Box 30">
            <a:extLst>
              <a:ext uri="{FF2B5EF4-FFF2-40B4-BE49-F238E27FC236}">
                <a16:creationId xmlns:a16="http://schemas.microsoft.com/office/drawing/2014/main" id="{6951E8B0-FC45-4478-B294-DB1E933BB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425" y="482600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FF0614E7-98BB-4BD6-8FBF-6227B02DD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563" y="4848225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FB52C32D-4DBB-4482-90F4-C4FCDE528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8700" y="487045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35" name="Rectangle 15">
            <a:extLst>
              <a:ext uri="{FF2B5EF4-FFF2-40B4-BE49-F238E27FC236}">
                <a16:creationId xmlns:a16="http://schemas.microsoft.com/office/drawing/2014/main" id="{92C62E76-D96A-4CB8-BC60-7D01CB9EC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50813"/>
            <a:ext cx="76692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GB" sz="2800" b="1" kern="0" dirty="0">
                <a:solidFill>
                  <a:srgbClr val="5B0091"/>
                </a:solidFill>
                <a:latin typeface="+mj-lt"/>
                <a:ea typeface="+mj-ea"/>
                <a:cs typeface="+mj-cs"/>
              </a:rPr>
              <a:t>Rounding decimals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446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utoUpdateAnimBg="0"/>
      <p:bldP spid="20" grpId="0" animBg="1"/>
      <p:bldP spid="24" grpId="0" autoUpdateAnimBg="0"/>
      <p:bldP spid="28" grpId="0" animBg="1"/>
      <p:bldP spid="32" grpId="0" animBg="1" autoUpdateAnimBg="0"/>
      <p:bldP spid="33" grpId="0" animBg="1" autoUpdateAnimBg="0"/>
      <p:bldP spid="3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D48F28BE-68C4-4D93-B1DE-D62530A9467A}"/>
              </a:ext>
            </a:extLst>
          </p:cNvPr>
          <p:cNvGrpSpPr>
            <a:grpSpLocks/>
          </p:cNvGrpSpPr>
          <p:nvPr/>
        </p:nvGrpSpPr>
        <p:grpSpPr bwMode="auto">
          <a:xfrm>
            <a:off x="450850" y="811213"/>
            <a:ext cx="8015288" cy="3194050"/>
            <a:chOff x="293" y="415"/>
            <a:chExt cx="5049" cy="2012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38AF4DCB-AEE8-47BF-AC25-7741AF79EA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" y="415"/>
              <a:ext cx="1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>
                  <a:latin typeface="Comic Sans MS" panose="030F0702030302020204" pitchFamily="66" charset="0"/>
                </a:rPr>
                <a:t>Rounding to </a:t>
              </a:r>
              <a:r>
                <a:rPr lang="en-GB" altLang="en-US" sz="2400" u="sng">
                  <a:solidFill>
                    <a:srgbClr val="FF0000"/>
                  </a:solidFill>
                  <a:latin typeface="Comic Sans MS" panose="030F0702030302020204" pitchFamily="66" charset="0"/>
                </a:rPr>
                <a:t>1 d.p</a:t>
              </a: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F5501222-82E9-454E-92F9-989A8B08F1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" y="796"/>
              <a:ext cx="139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latin typeface="Comic Sans MS" panose="030F0702030302020204" pitchFamily="66" charset="0"/>
                </a:rPr>
                <a:t>4 . 8 3 2 5 </a:t>
              </a:r>
            </a:p>
          </p:txBody>
        </p:sp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8147D77A-FF9B-4531-B282-07ADA1B39D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1" y="694"/>
              <a:ext cx="0" cy="4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85CD3995-0EA1-4511-9769-9E87C721B0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9" y="1081"/>
              <a:ext cx="1392" cy="591"/>
              <a:chOff x="480" y="2161"/>
              <a:chExt cx="1392" cy="591"/>
            </a:xfrm>
          </p:grpSpPr>
          <p:sp>
            <p:nvSpPr>
              <p:cNvPr id="28" name="Text Box 7">
                <a:extLst>
                  <a:ext uri="{FF2B5EF4-FFF2-40B4-BE49-F238E27FC236}">
                    <a16:creationId xmlns:a16="http://schemas.microsoft.com/office/drawing/2014/main" id="{D446EE27-1B86-42F4-8759-4F3F2ADB3A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" y="2496"/>
                <a:ext cx="1392" cy="256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2000">
                    <a:latin typeface="Comic Sans MS" panose="030F0702030302020204" pitchFamily="66" charset="0"/>
                  </a:rPr>
                  <a:t>5 or bigger ?</a:t>
                </a:r>
              </a:p>
            </p:txBody>
          </p:sp>
          <p:sp>
            <p:nvSpPr>
              <p:cNvPr id="29" name="Line 8">
                <a:extLst>
                  <a:ext uri="{FF2B5EF4-FFF2-40B4-BE49-F238E27FC236}">
                    <a16:creationId xmlns:a16="http://schemas.microsoft.com/office/drawing/2014/main" id="{9672E509-027E-4A97-8262-0710D7DC80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56" y="2161"/>
                <a:ext cx="0" cy="33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157DE29E-DA72-4F84-A084-AF2E92B1FA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5" y="1755"/>
              <a:ext cx="480" cy="663"/>
              <a:chOff x="816" y="2832"/>
              <a:chExt cx="480" cy="663"/>
            </a:xfrm>
          </p:grpSpPr>
          <p:sp>
            <p:nvSpPr>
              <p:cNvPr id="26" name="Line 10">
                <a:extLst>
                  <a:ext uri="{FF2B5EF4-FFF2-40B4-BE49-F238E27FC236}">
                    <a16:creationId xmlns:a16="http://schemas.microsoft.com/office/drawing/2014/main" id="{55CE63BD-EA47-43B8-8EEC-927A40869E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832"/>
                <a:ext cx="0" cy="33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Text Box 11">
                <a:extLst>
                  <a:ext uri="{FF2B5EF4-FFF2-40B4-BE49-F238E27FC236}">
                    <a16:creationId xmlns:a16="http://schemas.microsoft.com/office/drawing/2014/main" id="{0D302716-C406-489A-85AD-D16AFC5B90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3168"/>
                <a:ext cx="48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800">
                    <a:solidFill>
                      <a:srgbClr val="3366FF"/>
                    </a:solidFill>
                    <a:latin typeface="Comic Sans MS" panose="030F0702030302020204" pitchFamily="66" charset="0"/>
                  </a:rPr>
                  <a:t>4.8</a:t>
                </a:r>
              </a:p>
            </p:txBody>
          </p:sp>
        </p:grp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933DE5F6-8D0F-49ED-9385-84E1AF0A4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805"/>
              <a:ext cx="14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latin typeface="Comic Sans MS" panose="030F0702030302020204" pitchFamily="66" charset="0"/>
                </a:rPr>
                <a:t>4. 8 4 2 5</a:t>
              </a:r>
            </a:p>
          </p:txBody>
        </p:sp>
        <p:grpSp>
          <p:nvGrpSpPr>
            <p:cNvPr id="11" name="Group 13">
              <a:extLst>
                <a:ext uri="{FF2B5EF4-FFF2-40B4-BE49-F238E27FC236}">
                  <a16:creationId xmlns:a16="http://schemas.microsoft.com/office/drawing/2014/main" id="{07869377-E3DA-4495-84BF-5649FB0589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1093"/>
              <a:ext cx="1392" cy="591"/>
              <a:chOff x="480" y="2161"/>
              <a:chExt cx="1392" cy="591"/>
            </a:xfrm>
          </p:grpSpPr>
          <p:sp>
            <p:nvSpPr>
              <p:cNvPr id="24" name="Text Box 14">
                <a:extLst>
                  <a:ext uri="{FF2B5EF4-FFF2-40B4-BE49-F238E27FC236}">
                    <a16:creationId xmlns:a16="http://schemas.microsoft.com/office/drawing/2014/main" id="{7A94DF55-15ED-440D-8F4F-E2EA3A1F2F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" y="2496"/>
                <a:ext cx="1392" cy="256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2000">
                    <a:latin typeface="Comic Sans MS" panose="030F0702030302020204" pitchFamily="66" charset="0"/>
                  </a:rPr>
                  <a:t>5 or bigger ?</a:t>
                </a:r>
              </a:p>
            </p:txBody>
          </p:sp>
          <p:sp>
            <p:nvSpPr>
              <p:cNvPr id="25" name="Line 15">
                <a:extLst>
                  <a:ext uri="{FF2B5EF4-FFF2-40B4-BE49-F238E27FC236}">
                    <a16:creationId xmlns:a16="http://schemas.microsoft.com/office/drawing/2014/main" id="{40659564-8D59-47D5-83C1-C9932D6BBE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56" y="2161"/>
                <a:ext cx="0" cy="33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" name="Line 16">
              <a:extLst>
                <a:ext uri="{FF2B5EF4-FFF2-40B4-BE49-F238E27FC236}">
                  <a16:creationId xmlns:a16="http://schemas.microsoft.com/office/drawing/2014/main" id="{649D6D11-481D-4C22-A7C2-3C148DF13C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757"/>
              <a:ext cx="0" cy="4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3" name="Group 17">
              <a:extLst>
                <a:ext uri="{FF2B5EF4-FFF2-40B4-BE49-F238E27FC236}">
                  <a16:creationId xmlns:a16="http://schemas.microsoft.com/office/drawing/2014/main" id="{103EB8DB-E1E8-422B-AACA-3A5E57EAFF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1764"/>
              <a:ext cx="480" cy="663"/>
              <a:chOff x="816" y="2832"/>
              <a:chExt cx="480" cy="663"/>
            </a:xfrm>
          </p:grpSpPr>
          <p:sp>
            <p:nvSpPr>
              <p:cNvPr id="22" name="Line 18">
                <a:extLst>
                  <a:ext uri="{FF2B5EF4-FFF2-40B4-BE49-F238E27FC236}">
                    <a16:creationId xmlns:a16="http://schemas.microsoft.com/office/drawing/2014/main" id="{DA34EE5B-03EA-4EDF-ADA5-E1CBCD8E7D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832"/>
                <a:ext cx="0" cy="33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19">
                <a:extLst>
                  <a:ext uri="{FF2B5EF4-FFF2-40B4-BE49-F238E27FC236}">
                    <a16:creationId xmlns:a16="http://schemas.microsoft.com/office/drawing/2014/main" id="{BBF46F48-D4E8-44D9-81F7-DA75C773CF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3168"/>
                <a:ext cx="48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800">
                    <a:solidFill>
                      <a:srgbClr val="3366FF"/>
                    </a:solidFill>
                    <a:latin typeface="Comic Sans MS" panose="030F0702030302020204" pitchFamily="66" charset="0"/>
                  </a:rPr>
                  <a:t>4.8</a:t>
                </a:r>
              </a:p>
            </p:txBody>
          </p:sp>
        </p:grpSp>
        <p:sp>
          <p:nvSpPr>
            <p:cNvPr id="14" name="Text Box 20">
              <a:extLst>
                <a:ext uri="{FF2B5EF4-FFF2-40B4-BE49-F238E27FC236}">
                  <a16:creationId xmlns:a16="http://schemas.microsoft.com/office/drawing/2014/main" id="{BD86EF36-26F8-49F1-A965-03CCDBD6E9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2" y="801"/>
              <a:ext cx="14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latin typeface="Comic Sans MS" panose="030F0702030302020204" pitchFamily="66" charset="0"/>
                </a:rPr>
                <a:t>4. 8 5 2 5</a:t>
              </a:r>
            </a:p>
          </p:txBody>
        </p:sp>
        <p:grpSp>
          <p:nvGrpSpPr>
            <p:cNvPr id="15" name="Group 21">
              <a:extLst>
                <a:ext uri="{FF2B5EF4-FFF2-40B4-BE49-F238E27FC236}">
                  <a16:creationId xmlns:a16="http://schemas.microsoft.com/office/drawing/2014/main" id="{6D67BD96-9108-427A-A924-C7447AEA42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02" y="1089"/>
              <a:ext cx="1392" cy="591"/>
              <a:chOff x="480" y="2161"/>
              <a:chExt cx="1392" cy="591"/>
            </a:xfrm>
          </p:grpSpPr>
          <p:sp>
            <p:nvSpPr>
              <p:cNvPr id="20" name="Text Box 22">
                <a:extLst>
                  <a:ext uri="{FF2B5EF4-FFF2-40B4-BE49-F238E27FC236}">
                    <a16:creationId xmlns:a16="http://schemas.microsoft.com/office/drawing/2014/main" id="{2FFD7CEB-0D8B-4FAB-B88C-A1C0F25E93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" y="2496"/>
                <a:ext cx="1392" cy="256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altLang="en-US" sz="2000">
                    <a:latin typeface="Comic Sans MS" panose="030F0702030302020204" pitchFamily="66" charset="0"/>
                  </a:rPr>
                  <a:t>5 or bigger ?</a:t>
                </a:r>
              </a:p>
            </p:txBody>
          </p:sp>
          <p:sp>
            <p:nvSpPr>
              <p:cNvPr id="21" name="Line 23">
                <a:extLst>
                  <a:ext uri="{FF2B5EF4-FFF2-40B4-BE49-F238E27FC236}">
                    <a16:creationId xmlns:a16="http://schemas.microsoft.com/office/drawing/2014/main" id="{4F6511DE-CE8D-4158-9B71-4122DB6E03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56" y="2161"/>
                <a:ext cx="0" cy="33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" name="Line 24">
              <a:extLst>
                <a:ext uri="{FF2B5EF4-FFF2-40B4-BE49-F238E27FC236}">
                  <a16:creationId xmlns:a16="http://schemas.microsoft.com/office/drawing/2014/main" id="{BA935970-6307-42D2-B738-BFB15DA9C1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2" y="753"/>
              <a:ext cx="0" cy="4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7" name="Group 25">
              <a:extLst>
                <a:ext uri="{FF2B5EF4-FFF2-40B4-BE49-F238E27FC236}">
                  <a16:creationId xmlns:a16="http://schemas.microsoft.com/office/drawing/2014/main" id="{916DD137-B035-4BB5-941F-9595A2FDF0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6" y="1760"/>
              <a:ext cx="480" cy="663"/>
              <a:chOff x="816" y="2832"/>
              <a:chExt cx="480" cy="663"/>
            </a:xfrm>
          </p:grpSpPr>
          <p:sp>
            <p:nvSpPr>
              <p:cNvPr id="18" name="Line 26">
                <a:extLst>
                  <a:ext uri="{FF2B5EF4-FFF2-40B4-BE49-F238E27FC236}">
                    <a16:creationId xmlns:a16="http://schemas.microsoft.com/office/drawing/2014/main" id="{2E46BEE7-B369-4048-8C7F-30E8837361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832"/>
                <a:ext cx="0" cy="33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Text Box 27">
                <a:extLst>
                  <a:ext uri="{FF2B5EF4-FFF2-40B4-BE49-F238E27FC236}">
                    <a16:creationId xmlns:a16="http://schemas.microsoft.com/office/drawing/2014/main" id="{D25C50AA-5FA2-478D-B4FD-D3832BF5C6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6" y="3168"/>
                <a:ext cx="48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800">
                    <a:solidFill>
                      <a:srgbClr val="3366FF"/>
                    </a:solidFill>
                    <a:latin typeface="Comic Sans MS" panose="030F0702030302020204" pitchFamily="66" charset="0"/>
                  </a:rPr>
                  <a:t>4.9</a:t>
                </a:r>
              </a:p>
            </p:txBody>
          </p:sp>
        </p:grpSp>
      </p:grpSp>
      <p:sp>
        <p:nvSpPr>
          <p:cNvPr id="30" name="Text Box 28">
            <a:extLst>
              <a:ext uri="{FF2B5EF4-FFF2-40B4-BE49-F238E27FC236}">
                <a16:creationId xmlns:a16="http://schemas.microsoft.com/office/drawing/2014/main" id="{FABC58D6-96FB-4FB9-8F7C-AC41D71C0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403383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4. 8 6 2 5</a:t>
            </a:r>
          </a:p>
        </p:txBody>
      </p:sp>
      <p:grpSp>
        <p:nvGrpSpPr>
          <p:cNvPr id="31" name="Group 29">
            <a:extLst>
              <a:ext uri="{FF2B5EF4-FFF2-40B4-BE49-F238E27FC236}">
                <a16:creationId xmlns:a16="http://schemas.microsoft.com/office/drawing/2014/main" id="{C48B2F40-93AE-43FF-B44C-33E5B9E87E42}"/>
              </a:ext>
            </a:extLst>
          </p:cNvPr>
          <p:cNvGrpSpPr>
            <a:grpSpLocks/>
          </p:cNvGrpSpPr>
          <p:nvPr/>
        </p:nvGrpSpPr>
        <p:grpSpPr bwMode="auto">
          <a:xfrm>
            <a:off x="693738" y="4491038"/>
            <a:ext cx="2209800" cy="1092200"/>
            <a:chOff x="480" y="2064"/>
            <a:chExt cx="1392" cy="688"/>
          </a:xfrm>
        </p:grpSpPr>
        <p:sp>
          <p:nvSpPr>
            <p:cNvPr id="32" name="Text Box 30">
              <a:extLst>
                <a:ext uri="{FF2B5EF4-FFF2-40B4-BE49-F238E27FC236}">
                  <a16:creationId xmlns:a16="http://schemas.microsoft.com/office/drawing/2014/main" id="{6E4929AA-0487-4C00-994F-B6496B32B4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33" name="Line 31">
              <a:extLst>
                <a:ext uri="{FF2B5EF4-FFF2-40B4-BE49-F238E27FC236}">
                  <a16:creationId xmlns:a16="http://schemas.microsoft.com/office/drawing/2014/main" id="{0302F31C-A1E8-44C2-B428-E582736D50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4" name="Line 32">
            <a:extLst>
              <a:ext uri="{FF2B5EF4-FFF2-40B4-BE49-F238E27FC236}">
                <a16:creationId xmlns:a16="http://schemas.microsoft.com/office/drawing/2014/main" id="{1113ABAD-667E-481C-8865-61D0BE753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5738" y="395763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5" name="Group 33">
            <a:extLst>
              <a:ext uri="{FF2B5EF4-FFF2-40B4-BE49-F238E27FC236}">
                <a16:creationId xmlns:a16="http://schemas.microsoft.com/office/drawing/2014/main" id="{92CF7DBF-774F-4A8C-8E09-58B504D37C42}"/>
              </a:ext>
            </a:extLst>
          </p:cNvPr>
          <p:cNvGrpSpPr>
            <a:grpSpLocks/>
          </p:cNvGrpSpPr>
          <p:nvPr/>
        </p:nvGrpSpPr>
        <p:grpSpPr bwMode="auto">
          <a:xfrm>
            <a:off x="1303338" y="5710238"/>
            <a:ext cx="762000" cy="1052512"/>
            <a:chOff x="816" y="2832"/>
            <a:chExt cx="480" cy="663"/>
          </a:xfrm>
        </p:grpSpPr>
        <p:sp>
          <p:nvSpPr>
            <p:cNvPr id="36" name="Line 34">
              <a:extLst>
                <a:ext uri="{FF2B5EF4-FFF2-40B4-BE49-F238E27FC236}">
                  <a16:creationId xmlns:a16="http://schemas.microsoft.com/office/drawing/2014/main" id="{C24337D8-B772-4113-8DDD-B2EF32680B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Text Box 35">
              <a:extLst>
                <a:ext uri="{FF2B5EF4-FFF2-40B4-BE49-F238E27FC236}">
                  <a16:creationId xmlns:a16="http://schemas.microsoft.com/office/drawing/2014/main" id="{68EA0310-DDD9-429E-B206-3A6D4E0DF6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4.9</a:t>
              </a:r>
            </a:p>
          </p:txBody>
        </p:sp>
      </p:grpSp>
      <p:sp>
        <p:nvSpPr>
          <p:cNvPr id="40" name="Text Box 36">
            <a:extLst>
              <a:ext uri="{FF2B5EF4-FFF2-40B4-BE49-F238E27FC236}">
                <a16:creationId xmlns:a16="http://schemas.microsoft.com/office/drawing/2014/main" id="{1D275576-A5D5-4CB0-A150-0EF9D21C5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888" y="403383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4. 8 7 2 5</a:t>
            </a:r>
          </a:p>
        </p:txBody>
      </p:sp>
      <p:grpSp>
        <p:nvGrpSpPr>
          <p:cNvPr id="41" name="Group 37">
            <a:extLst>
              <a:ext uri="{FF2B5EF4-FFF2-40B4-BE49-F238E27FC236}">
                <a16:creationId xmlns:a16="http://schemas.microsoft.com/office/drawing/2014/main" id="{99B1300F-02DE-4AE4-BA97-C47655746451}"/>
              </a:ext>
            </a:extLst>
          </p:cNvPr>
          <p:cNvGrpSpPr>
            <a:grpSpLocks/>
          </p:cNvGrpSpPr>
          <p:nvPr/>
        </p:nvGrpSpPr>
        <p:grpSpPr bwMode="auto">
          <a:xfrm>
            <a:off x="3417888" y="4491038"/>
            <a:ext cx="2209800" cy="1092200"/>
            <a:chOff x="480" y="2064"/>
            <a:chExt cx="1392" cy="688"/>
          </a:xfrm>
        </p:grpSpPr>
        <p:sp>
          <p:nvSpPr>
            <p:cNvPr id="42" name="Text Box 38">
              <a:extLst>
                <a:ext uri="{FF2B5EF4-FFF2-40B4-BE49-F238E27FC236}">
                  <a16:creationId xmlns:a16="http://schemas.microsoft.com/office/drawing/2014/main" id="{E95E683F-755B-4F1E-BE9F-32FD74FC57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CD5AE47D-1AFC-49FB-B692-BA380712F3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" name="Line 40">
            <a:extLst>
              <a:ext uri="{FF2B5EF4-FFF2-40B4-BE49-F238E27FC236}">
                <a16:creationId xmlns:a16="http://schemas.microsoft.com/office/drawing/2014/main" id="{F82877FE-8B9B-403C-9966-ED7A9C810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9888" y="395763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5" name="Group 41">
            <a:extLst>
              <a:ext uri="{FF2B5EF4-FFF2-40B4-BE49-F238E27FC236}">
                <a16:creationId xmlns:a16="http://schemas.microsoft.com/office/drawing/2014/main" id="{D42ABD32-C590-423C-9ACD-F9369F4F11BF}"/>
              </a:ext>
            </a:extLst>
          </p:cNvPr>
          <p:cNvGrpSpPr>
            <a:grpSpLocks/>
          </p:cNvGrpSpPr>
          <p:nvPr/>
        </p:nvGrpSpPr>
        <p:grpSpPr bwMode="auto">
          <a:xfrm>
            <a:off x="4027488" y="5710238"/>
            <a:ext cx="762000" cy="1052512"/>
            <a:chOff x="816" y="2832"/>
            <a:chExt cx="480" cy="663"/>
          </a:xfrm>
        </p:grpSpPr>
        <p:sp>
          <p:nvSpPr>
            <p:cNvPr id="46" name="Line 42">
              <a:extLst>
                <a:ext uri="{FF2B5EF4-FFF2-40B4-BE49-F238E27FC236}">
                  <a16:creationId xmlns:a16="http://schemas.microsoft.com/office/drawing/2014/main" id="{579B5E25-AE06-4FEB-9B2B-71FF5B5A87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Text Box 43">
              <a:extLst>
                <a:ext uri="{FF2B5EF4-FFF2-40B4-BE49-F238E27FC236}">
                  <a16:creationId xmlns:a16="http://schemas.microsoft.com/office/drawing/2014/main" id="{FEB079D2-C6DD-46B4-86E8-0E790C97FE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4.9</a:t>
              </a:r>
            </a:p>
          </p:txBody>
        </p:sp>
      </p:grpSp>
      <p:sp>
        <p:nvSpPr>
          <p:cNvPr id="48" name="Text Box 44">
            <a:extLst>
              <a:ext uri="{FF2B5EF4-FFF2-40B4-BE49-F238E27FC236}">
                <a16:creationId xmlns:a16="http://schemas.microsoft.com/office/drawing/2014/main" id="{2C0B133B-C41D-4941-A22C-1D06760C0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88" y="403383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4. 8 9 2 5</a:t>
            </a:r>
          </a:p>
        </p:txBody>
      </p:sp>
      <p:grpSp>
        <p:nvGrpSpPr>
          <p:cNvPr id="49" name="Group 45">
            <a:extLst>
              <a:ext uri="{FF2B5EF4-FFF2-40B4-BE49-F238E27FC236}">
                <a16:creationId xmlns:a16="http://schemas.microsoft.com/office/drawing/2014/main" id="{EE91BE8B-A819-491B-A8F6-2CF42D32C083}"/>
              </a:ext>
            </a:extLst>
          </p:cNvPr>
          <p:cNvGrpSpPr>
            <a:grpSpLocks/>
          </p:cNvGrpSpPr>
          <p:nvPr/>
        </p:nvGrpSpPr>
        <p:grpSpPr bwMode="auto">
          <a:xfrm>
            <a:off x="6199188" y="4491038"/>
            <a:ext cx="2209800" cy="1092200"/>
            <a:chOff x="480" y="2064"/>
            <a:chExt cx="1392" cy="688"/>
          </a:xfrm>
        </p:grpSpPr>
        <p:sp>
          <p:nvSpPr>
            <p:cNvPr id="50" name="Text Box 46">
              <a:extLst>
                <a:ext uri="{FF2B5EF4-FFF2-40B4-BE49-F238E27FC236}">
                  <a16:creationId xmlns:a16="http://schemas.microsoft.com/office/drawing/2014/main" id="{8C3540D6-7DB9-45EB-BBDA-33D63FFA2B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1F764BAF-C985-43FA-AAA4-03C7040A2F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" name="Line 48">
            <a:extLst>
              <a:ext uri="{FF2B5EF4-FFF2-40B4-BE49-F238E27FC236}">
                <a16:creationId xmlns:a16="http://schemas.microsoft.com/office/drawing/2014/main" id="{0B980D8D-AC89-42AF-B4A5-961F482FE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1188" y="395763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3" name="Group 49">
            <a:extLst>
              <a:ext uri="{FF2B5EF4-FFF2-40B4-BE49-F238E27FC236}">
                <a16:creationId xmlns:a16="http://schemas.microsoft.com/office/drawing/2014/main" id="{80EAD150-2A39-448B-BC78-9884965D0840}"/>
              </a:ext>
            </a:extLst>
          </p:cNvPr>
          <p:cNvGrpSpPr>
            <a:grpSpLocks/>
          </p:cNvGrpSpPr>
          <p:nvPr/>
        </p:nvGrpSpPr>
        <p:grpSpPr bwMode="auto">
          <a:xfrm>
            <a:off x="6808788" y="5710238"/>
            <a:ext cx="762000" cy="1052512"/>
            <a:chOff x="4298" y="3657"/>
            <a:chExt cx="480" cy="663"/>
          </a:xfrm>
        </p:grpSpPr>
        <p:sp>
          <p:nvSpPr>
            <p:cNvPr id="54" name="Line 50">
              <a:extLst>
                <a:ext uri="{FF2B5EF4-FFF2-40B4-BE49-F238E27FC236}">
                  <a16:creationId xmlns:a16="http://schemas.microsoft.com/office/drawing/2014/main" id="{A60B5827-5074-44DB-87C3-B55EC8F418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0" y="3657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 Box 51">
              <a:extLst>
                <a:ext uri="{FF2B5EF4-FFF2-40B4-BE49-F238E27FC236}">
                  <a16:creationId xmlns:a16="http://schemas.microsoft.com/office/drawing/2014/main" id="{E19851B4-ECF6-4320-BEB9-7543AD836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8" y="3993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4.9</a:t>
              </a:r>
            </a:p>
          </p:txBody>
        </p:sp>
      </p:grpSp>
      <p:grpSp>
        <p:nvGrpSpPr>
          <p:cNvPr id="56" name="Group 52">
            <a:extLst>
              <a:ext uri="{FF2B5EF4-FFF2-40B4-BE49-F238E27FC236}">
                <a16:creationId xmlns:a16="http://schemas.microsoft.com/office/drawing/2014/main" id="{F071E25B-77FC-4CC6-888F-72A056B54B92}"/>
              </a:ext>
            </a:extLst>
          </p:cNvPr>
          <p:cNvGrpSpPr>
            <a:grpSpLocks/>
          </p:cNvGrpSpPr>
          <p:nvPr/>
        </p:nvGrpSpPr>
        <p:grpSpPr bwMode="auto">
          <a:xfrm>
            <a:off x="1973263" y="2886829"/>
            <a:ext cx="6435725" cy="450850"/>
            <a:chOff x="1255" y="1718"/>
            <a:chExt cx="4054" cy="284"/>
          </a:xfrm>
        </p:grpSpPr>
        <p:sp>
          <p:nvSpPr>
            <p:cNvPr id="57" name="Text Box 53">
              <a:extLst>
                <a:ext uri="{FF2B5EF4-FFF2-40B4-BE49-F238E27FC236}">
                  <a16:creationId xmlns:a16="http://schemas.microsoft.com/office/drawing/2014/main" id="{25EAA722-5470-48EA-B6D9-FAE830C94B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5" y="1718"/>
              <a:ext cx="588" cy="25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No</a:t>
              </a:r>
            </a:p>
          </p:txBody>
        </p:sp>
        <p:sp>
          <p:nvSpPr>
            <p:cNvPr id="58" name="Text Box 54">
              <a:extLst>
                <a:ext uri="{FF2B5EF4-FFF2-40B4-BE49-F238E27FC236}">
                  <a16:creationId xmlns:a16="http://schemas.microsoft.com/office/drawing/2014/main" id="{38B71B1E-97F6-4680-BA5C-1D9D39DF61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8" y="1732"/>
              <a:ext cx="588" cy="25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No</a:t>
              </a:r>
            </a:p>
          </p:txBody>
        </p:sp>
        <p:sp>
          <p:nvSpPr>
            <p:cNvPr id="59" name="Text Box 55">
              <a:extLst>
                <a:ext uri="{FF2B5EF4-FFF2-40B4-BE49-F238E27FC236}">
                  <a16:creationId xmlns:a16="http://schemas.microsoft.com/office/drawing/2014/main" id="{AA7E5C0A-EEFF-4377-9234-705B23877C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1" y="1746"/>
              <a:ext cx="588" cy="25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Yes</a:t>
              </a:r>
            </a:p>
          </p:txBody>
        </p:sp>
      </p:grpSp>
      <p:sp>
        <p:nvSpPr>
          <p:cNvPr id="60" name="Text Box 56">
            <a:extLst>
              <a:ext uri="{FF2B5EF4-FFF2-40B4-BE49-F238E27FC236}">
                <a16:creationId xmlns:a16="http://schemas.microsoft.com/office/drawing/2014/main" id="{6DE5311A-C2BE-4B92-AB66-E21D6125B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5673725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61" name="Text Box 57">
            <a:extLst>
              <a:ext uri="{FF2B5EF4-FFF2-40B4-BE49-F238E27FC236}">
                <a16:creationId xmlns:a16="http://schemas.microsoft.com/office/drawing/2014/main" id="{9794AC65-44D0-4732-BA0B-BC5DC38E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4238" y="569595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62" name="Text Box 58">
            <a:extLst>
              <a:ext uri="{FF2B5EF4-FFF2-40B4-BE49-F238E27FC236}">
                <a16:creationId xmlns:a16="http://schemas.microsoft.com/office/drawing/2014/main" id="{D72BF23B-BA6E-435C-A121-754B452C3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75" y="5718175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63" name="Rectangle 15">
            <a:extLst>
              <a:ext uri="{FF2B5EF4-FFF2-40B4-BE49-F238E27FC236}">
                <a16:creationId xmlns:a16="http://schemas.microsoft.com/office/drawing/2014/main" id="{8479D15B-C21C-4BFA-BB1B-5F6378E85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00013"/>
            <a:ext cx="7669213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GB" sz="2800" b="1" kern="0" dirty="0">
                <a:solidFill>
                  <a:srgbClr val="5B0091"/>
                </a:solidFill>
                <a:latin typeface="+mj-lt"/>
                <a:ea typeface="+mj-ea"/>
                <a:cs typeface="+mj-cs"/>
              </a:rPr>
              <a:t>Rounding decimals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29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utoUpdateAnimBg="0"/>
      <p:bldP spid="34" grpId="0" animBg="1"/>
      <p:bldP spid="40" grpId="0" autoUpdateAnimBg="0"/>
      <p:bldP spid="44" grpId="0" animBg="1"/>
      <p:bldP spid="48" grpId="0" autoUpdateAnimBg="0"/>
      <p:bldP spid="52" grpId="0" animBg="1"/>
      <p:bldP spid="60" grpId="0" animBg="1" autoUpdateAnimBg="0"/>
      <p:bldP spid="61" grpId="0" animBg="1" autoUpdateAnimBg="0"/>
      <p:bldP spid="6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CB6FBDCF-7167-47E2-A27A-6FEBBBBDE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5875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u="sng">
                <a:latin typeface="Comic Sans MS" panose="030F0702030302020204" pitchFamily="66" charset="0"/>
              </a:rPr>
              <a:t>Rounding to </a:t>
            </a:r>
            <a:r>
              <a:rPr lang="en-GB" altLang="en-US" sz="2400" u="sng">
                <a:solidFill>
                  <a:srgbClr val="FF0000"/>
                </a:solidFill>
                <a:latin typeface="Comic Sans MS" panose="030F0702030302020204" pitchFamily="66" charset="0"/>
              </a:rPr>
              <a:t>2 d.p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B8809669-1076-4AA1-920E-52FECB76E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3" y="73025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5. 8 4 2 5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4A39FD44-BCD6-4ADF-8D6C-E40C061D3043}"/>
              </a:ext>
            </a:extLst>
          </p:cNvPr>
          <p:cNvGrpSpPr>
            <a:grpSpLocks/>
          </p:cNvGrpSpPr>
          <p:nvPr/>
        </p:nvGrpSpPr>
        <p:grpSpPr bwMode="auto">
          <a:xfrm>
            <a:off x="785813" y="1147763"/>
            <a:ext cx="2209800" cy="1252537"/>
            <a:chOff x="480" y="2064"/>
            <a:chExt cx="1392" cy="639"/>
          </a:xfrm>
        </p:grpSpPr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1853E530-F99B-483C-B48E-4BBECCA91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0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BC61347A-9A4B-4A42-B3A2-0880FCC5E6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Line 7">
            <a:extLst>
              <a:ext uri="{FF2B5EF4-FFF2-40B4-BE49-F238E27FC236}">
                <a16:creationId xmlns:a16="http://schemas.microsoft.com/office/drawing/2014/main" id="{4974FF84-F4F1-4A6E-879C-4377F4309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2575" y="554038"/>
            <a:ext cx="1588" cy="9413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0DFE73D5-330D-4041-A377-9F77AE794367}"/>
              </a:ext>
            </a:extLst>
          </p:cNvPr>
          <p:cNvGrpSpPr>
            <a:grpSpLocks/>
          </p:cNvGrpSpPr>
          <p:nvPr/>
        </p:nvGrpSpPr>
        <p:grpSpPr bwMode="auto">
          <a:xfrm>
            <a:off x="1204913" y="2451100"/>
            <a:ext cx="1200150" cy="1179513"/>
            <a:chOff x="816" y="1644"/>
            <a:chExt cx="756" cy="601"/>
          </a:xfrm>
        </p:grpSpPr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33291D83-0881-48EA-9189-B240B213B9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2" y="164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C80741E2-1B0F-4B28-BAB4-8A3EB5F1F1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980"/>
              <a:ext cx="75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5.84</a:t>
              </a:r>
            </a:p>
          </p:txBody>
        </p:sp>
      </p:grpSp>
      <p:sp>
        <p:nvSpPr>
          <p:cNvPr id="13" name="Text Box 11">
            <a:extLst>
              <a:ext uri="{FF2B5EF4-FFF2-40B4-BE49-F238E27FC236}">
                <a16:creationId xmlns:a16="http://schemas.microsoft.com/office/drawing/2014/main" id="{3299806E-C8C9-4DEB-BF90-53E9C161D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338" y="7239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1. 4 2 6 1</a:t>
            </a:r>
          </a:p>
        </p:txBody>
      </p:sp>
      <p:grpSp>
        <p:nvGrpSpPr>
          <p:cNvPr id="14" name="Group 12">
            <a:extLst>
              <a:ext uri="{FF2B5EF4-FFF2-40B4-BE49-F238E27FC236}">
                <a16:creationId xmlns:a16="http://schemas.microsoft.com/office/drawing/2014/main" id="{E3795638-A521-4F8B-B37B-766A4A07B091}"/>
              </a:ext>
            </a:extLst>
          </p:cNvPr>
          <p:cNvGrpSpPr>
            <a:grpSpLocks/>
          </p:cNvGrpSpPr>
          <p:nvPr/>
        </p:nvGrpSpPr>
        <p:grpSpPr bwMode="auto">
          <a:xfrm>
            <a:off x="3497263" y="1116013"/>
            <a:ext cx="2209800" cy="1252537"/>
            <a:chOff x="480" y="2064"/>
            <a:chExt cx="1392" cy="639"/>
          </a:xfrm>
        </p:grpSpPr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1C20DBF0-ADE9-441E-9424-ABDAA3B973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0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5EF1C7E-B3A6-44C4-9CE1-64C48AAE1B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Line 15">
            <a:extLst>
              <a:ext uri="{FF2B5EF4-FFF2-40B4-BE49-F238E27FC236}">
                <a16:creationId xmlns:a16="http://schemas.microsoft.com/office/drawing/2014/main" id="{78039F12-EECD-4C1B-8B94-046C73C747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6088" y="552450"/>
            <a:ext cx="1587" cy="9413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8" name="Group 16">
            <a:extLst>
              <a:ext uri="{FF2B5EF4-FFF2-40B4-BE49-F238E27FC236}">
                <a16:creationId xmlns:a16="http://schemas.microsoft.com/office/drawing/2014/main" id="{BAA97FB3-A2C1-4220-A0BD-325A90597048}"/>
              </a:ext>
            </a:extLst>
          </p:cNvPr>
          <p:cNvGrpSpPr>
            <a:grpSpLocks/>
          </p:cNvGrpSpPr>
          <p:nvPr/>
        </p:nvGrpSpPr>
        <p:grpSpPr bwMode="auto">
          <a:xfrm>
            <a:off x="3935413" y="2416175"/>
            <a:ext cx="1009650" cy="1201738"/>
            <a:chOff x="2536" y="1624"/>
            <a:chExt cx="636" cy="613"/>
          </a:xfrm>
        </p:grpSpPr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110BD434-16B2-4A51-A64E-44F722A72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162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B27CA2F8-4FB7-4F19-B667-1AD42CC61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1972"/>
              <a:ext cx="63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1.43</a:t>
              </a:r>
            </a:p>
          </p:txBody>
        </p:sp>
      </p:grpSp>
      <p:sp>
        <p:nvSpPr>
          <p:cNvPr id="21" name="Text Box 19">
            <a:extLst>
              <a:ext uri="{FF2B5EF4-FFF2-40B4-BE49-F238E27FC236}">
                <a16:creationId xmlns:a16="http://schemas.microsoft.com/office/drawing/2014/main" id="{768B8FFE-0766-4B5D-94E4-729E29845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0138" y="7620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0. 6 0 8 3</a:t>
            </a:r>
          </a:p>
        </p:txBody>
      </p:sp>
      <p:grpSp>
        <p:nvGrpSpPr>
          <p:cNvPr id="22" name="Group 20">
            <a:extLst>
              <a:ext uri="{FF2B5EF4-FFF2-40B4-BE49-F238E27FC236}">
                <a16:creationId xmlns:a16="http://schemas.microsoft.com/office/drawing/2014/main" id="{7C6FFACE-8399-4B86-B14C-6B1F486D284A}"/>
              </a:ext>
            </a:extLst>
          </p:cNvPr>
          <p:cNvGrpSpPr>
            <a:grpSpLocks/>
          </p:cNvGrpSpPr>
          <p:nvPr/>
        </p:nvGrpSpPr>
        <p:grpSpPr bwMode="auto">
          <a:xfrm>
            <a:off x="6519863" y="1154113"/>
            <a:ext cx="2209800" cy="1252537"/>
            <a:chOff x="480" y="2064"/>
            <a:chExt cx="1392" cy="639"/>
          </a:xfrm>
        </p:grpSpPr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E1E558E6-3BEE-48DF-9984-709ED77D97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0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ED390774-A6DC-4D50-B944-6C3459CD7B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" name="Line 23">
            <a:extLst>
              <a:ext uri="{FF2B5EF4-FFF2-40B4-BE49-F238E27FC236}">
                <a16:creationId xmlns:a16="http://schemas.microsoft.com/office/drawing/2014/main" id="{07D1102A-C878-4980-A970-BF5FE44F0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5038" y="590550"/>
            <a:ext cx="1587" cy="9413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2EC3C856-0082-4C70-86CA-4CCE00462AD2}"/>
              </a:ext>
            </a:extLst>
          </p:cNvPr>
          <p:cNvGrpSpPr>
            <a:grpSpLocks/>
          </p:cNvGrpSpPr>
          <p:nvPr/>
        </p:nvGrpSpPr>
        <p:grpSpPr bwMode="auto">
          <a:xfrm>
            <a:off x="6926263" y="2473325"/>
            <a:ext cx="1009650" cy="1201738"/>
            <a:chOff x="2536" y="1624"/>
            <a:chExt cx="636" cy="613"/>
          </a:xfrm>
        </p:grpSpPr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ADF12DDC-7DC0-4D0F-86BE-CE47896F95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162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9B104B5C-5AEB-4908-BEC0-5DBBCDF4A4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1972"/>
              <a:ext cx="63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0.61</a:t>
              </a:r>
            </a:p>
          </p:txBody>
        </p:sp>
      </p:grpSp>
      <p:sp>
        <p:nvSpPr>
          <p:cNvPr id="29" name="Text Box 27">
            <a:extLst>
              <a:ext uri="{FF2B5EF4-FFF2-40B4-BE49-F238E27FC236}">
                <a16:creationId xmlns:a16="http://schemas.microsoft.com/office/drawing/2014/main" id="{51E7EF33-2EBD-45F1-B6F0-E6AD325AC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393223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0. 2 9 4 3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4DABFC91-7EE2-4EDC-9D17-DCC169113066}"/>
              </a:ext>
            </a:extLst>
          </p:cNvPr>
          <p:cNvGrpSpPr>
            <a:grpSpLocks/>
          </p:cNvGrpSpPr>
          <p:nvPr/>
        </p:nvGrpSpPr>
        <p:grpSpPr bwMode="auto">
          <a:xfrm>
            <a:off x="842963" y="4286250"/>
            <a:ext cx="2209800" cy="1252538"/>
            <a:chOff x="480" y="2064"/>
            <a:chExt cx="1392" cy="639"/>
          </a:xfrm>
        </p:grpSpPr>
        <p:sp>
          <p:nvSpPr>
            <p:cNvPr id="31" name="Text Box 29">
              <a:extLst>
                <a:ext uri="{FF2B5EF4-FFF2-40B4-BE49-F238E27FC236}">
                  <a16:creationId xmlns:a16="http://schemas.microsoft.com/office/drawing/2014/main" id="{AABF4366-239B-448E-93E2-D016AFC41C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0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CFE1A84C-3449-4B5E-B933-E23AEF5BBA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3" name="Line 31">
            <a:extLst>
              <a:ext uri="{FF2B5EF4-FFF2-40B4-BE49-F238E27FC236}">
                <a16:creationId xmlns:a16="http://schemas.microsoft.com/office/drawing/2014/main" id="{D9305134-CED0-4112-BE44-EC7CE4BBC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8138" y="3760788"/>
            <a:ext cx="1587" cy="9413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4" name="Group 32">
            <a:extLst>
              <a:ext uri="{FF2B5EF4-FFF2-40B4-BE49-F238E27FC236}">
                <a16:creationId xmlns:a16="http://schemas.microsoft.com/office/drawing/2014/main" id="{E25078A2-F844-43E8-AE39-94B43F3669E6}"/>
              </a:ext>
            </a:extLst>
          </p:cNvPr>
          <p:cNvGrpSpPr>
            <a:grpSpLocks/>
          </p:cNvGrpSpPr>
          <p:nvPr/>
        </p:nvGrpSpPr>
        <p:grpSpPr bwMode="auto">
          <a:xfrm>
            <a:off x="1325563" y="5594350"/>
            <a:ext cx="1009650" cy="1201738"/>
            <a:chOff x="2536" y="1624"/>
            <a:chExt cx="636" cy="613"/>
          </a:xfrm>
        </p:grpSpPr>
        <p:sp>
          <p:nvSpPr>
            <p:cNvPr id="35" name="Line 33">
              <a:extLst>
                <a:ext uri="{FF2B5EF4-FFF2-40B4-BE49-F238E27FC236}">
                  <a16:creationId xmlns:a16="http://schemas.microsoft.com/office/drawing/2014/main" id="{344BCABE-0BED-4962-8189-09A339F544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162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Text Box 34">
              <a:extLst>
                <a:ext uri="{FF2B5EF4-FFF2-40B4-BE49-F238E27FC236}">
                  <a16:creationId xmlns:a16="http://schemas.microsoft.com/office/drawing/2014/main" id="{CDC0628F-736F-4712-B47C-7F8178BD0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1972"/>
              <a:ext cx="63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0.29</a:t>
              </a:r>
            </a:p>
          </p:txBody>
        </p:sp>
      </p:grpSp>
      <p:sp>
        <p:nvSpPr>
          <p:cNvPr id="39" name="Text Box 35">
            <a:extLst>
              <a:ext uri="{FF2B5EF4-FFF2-40B4-BE49-F238E27FC236}">
                <a16:creationId xmlns:a16="http://schemas.microsoft.com/office/drawing/2014/main" id="{78BF3FD6-906F-4F36-9EFE-80F58FD9C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8" y="393223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0. 5 5 5 0</a:t>
            </a:r>
          </a:p>
        </p:txBody>
      </p:sp>
      <p:grpSp>
        <p:nvGrpSpPr>
          <p:cNvPr id="40" name="Group 36">
            <a:extLst>
              <a:ext uri="{FF2B5EF4-FFF2-40B4-BE49-F238E27FC236}">
                <a16:creationId xmlns:a16="http://schemas.microsoft.com/office/drawing/2014/main" id="{60DDBA83-42B8-4539-A8DE-5DF2FFD12E74}"/>
              </a:ext>
            </a:extLst>
          </p:cNvPr>
          <p:cNvGrpSpPr>
            <a:grpSpLocks/>
          </p:cNvGrpSpPr>
          <p:nvPr/>
        </p:nvGrpSpPr>
        <p:grpSpPr bwMode="auto">
          <a:xfrm>
            <a:off x="3586163" y="4343400"/>
            <a:ext cx="2209800" cy="1252538"/>
            <a:chOff x="480" y="2064"/>
            <a:chExt cx="1392" cy="639"/>
          </a:xfrm>
        </p:grpSpPr>
        <p:sp>
          <p:nvSpPr>
            <p:cNvPr id="41" name="Text Box 37">
              <a:extLst>
                <a:ext uri="{FF2B5EF4-FFF2-40B4-BE49-F238E27FC236}">
                  <a16:creationId xmlns:a16="http://schemas.microsoft.com/office/drawing/2014/main" id="{64EE49C1-46BF-4F14-BF76-123E22131A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0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42" name="Line 38">
              <a:extLst>
                <a:ext uri="{FF2B5EF4-FFF2-40B4-BE49-F238E27FC236}">
                  <a16:creationId xmlns:a16="http://schemas.microsoft.com/office/drawing/2014/main" id="{E41BD098-E02B-4D8C-BF39-FAEB0A699F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3" name="Line 39">
            <a:extLst>
              <a:ext uri="{FF2B5EF4-FFF2-40B4-BE49-F238E27FC236}">
                <a16:creationId xmlns:a16="http://schemas.microsoft.com/office/drawing/2014/main" id="{1E637997-6806-4D0A-ABD8-7EECD5E44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0388" y="3760788"/>
            <a:ext cx="1587" cy="9413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4" name="Group 40">
            <a:extLst>
              <a:ext uri="{FF2B5EF4-FFF2-40B4-BE49-F238E27FC236}">
                <a16:creationId xmlns:a16="http://schemas.microsoft.com/office/drawing/2014/main" id="{DBE78C38-80AC-4092-9104-3774FFC684BE}"/>
              </a:ext>
            </a:extLst>
          </p:cNvPr>
          <p:cNvGrpSpPr>
            <a:grpSpLocks/>
          </p:cNvGrpSpPr>
          <p:nvPr/>
        </p:nvGrpSpPr>
        <p:grpSpPr bwMode="auto">
          <a:xfrm>
            <a:off x="4068763" y="5656263"/>
            <a:ext cx="1009650" cy="1201737"/>
            <a:chOff x="2536" y="1624"/>
            <a:chExt cx="636" cy="613"/>
          </a:xfrm>
        </p:grpSpPr>
        <p:sp>
          <p:nvSpPr>
            <p:cNvPr id="45" name="Line 41">
              <a:extLst>
                <a:ext uri="{FF2B5EF4-FFF2-40B4-BE49-F238E27FC236}">
                  <a16:creationId xmlns:a16="http://schemas.microsoft.com/office/drawing/2014/main" id="{DF90082B-A26E-49E2-9695-3071B4D5E8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162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Text Box 42">
              <a:extLst>
                <a:ext uri="{FF2B5EF4-FFF2-40B4-BE49-F238E27FC236}">
                  <a16:creationId xmlns:a16="http://schemas.microsoft.com/office/drawing/2014/main" id="{43996158-E71C-4027-9984-3487FF395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1972"/>
              <a:ext cx="63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0.56</a:t>
              </a:r>
            </a:p>
          </p:txBody>
        </p:sp>
      </p:grpSp>
      <p:sp>
        <p:nvSpPr>
          <p:cNvPr id="47" name="Text Box 43">
            <a:extLst>
              <a:ext uri="{FF2B5EF4-FFF2-40B4-BE49-F238E27FC236}">
                <a16:creationId xmlns:a16="http://schemas.microsoft.com/office/drawing/2014/main" id="{56CCD4EA-8D93-44A2-A62B-7CBC9EC62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4438" y="393223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0. 3 9 7 0</a:t>
            </a:r>
          </a:p>
        </p:txBody>
      </p:sp>
      <p:grpSp>
        <p:nvGrpSpPr>
          <p:cNvPr id="48" name="Group 44">
            <a:extLst>
              <a:ext uri="{FF2B5EF4-FFF2-40B4-BE49-F238E27FC236}">
                <a16:creationId xmlns:a16="http://schemas.microsoft.com/office/drawing/2014/main" id="{07438B80-8E89-451E-A670-DB7EBC25DA14}"/>
              </a:ext>
            </a:extLst>
          </p:cNvPr>
          <p:cNvGrpSpPr>
            <a:grpSpLocks/>
          </p:cNvGrpSpPr>
          <p:nvPr/>
        </p:nvGrpSpPr>
        <p:grpSpPr bwMode="auto">
          <a:xfrm>
            <a:off x="6615113" y="4305300"/>
            <a:ext cx="2209800" cy="1252538"/>
            <a:chOff x="480" y="2064"/>
            <a:chExt cx="1392" cy="639"/>
          </a:xfrm>
        </p:grpSpPr>
        <p:sp>
          <p:nvSpPr>
            <p:cNvPr id="49" name="Text Box 45">
              <a:extLst>
                <a:ext uri="{FF2B5EF4-FFF2-40B4-BE49-F238E27FC236}">
                  <a16:creationId xmlns:a16="http://schemas.microsoft.com/office/drawing/2014/main" id="{536421A1-615D-4921-AC6D-D4DBB2F657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0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50" name="Line 46">
              <a:extLst>
                <a:ext uri="{FF2B5EF4-FFF2-40B4-BE49-F238E27FC236}">
                  <a16:creationId xmlns:a16="http://schemas.microsoft.com/office/drawing/2014/main" id="{24A3B55E-E55E-424D-9CD7-8E81BCD3C2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" name="Line 47">
            <a:extLst>
              <a:ext uri="{FF2B5EF4-FFF2-40B4-BE49-F238E27FC236}">
                <a16:creationId xmlns:a16="http://schemas.microsoft.com/office/drawing/2014/main" id="{CA021873-1644-4BF5-A02F-A8EFD862DB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9338" y="3760788"/>
            <a:ext cx="1587" cy="9413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" name="Group 48">
            <a:extLst>
              <a:ext uri="{FF2B5EF4-FFF2-40B4-BE49-F238E27FC236}">
                <a16:creationId xmlns:a16="http://schemas.microsoft.com/office/drawing/2014/main" id="{B3872096-944D-48D9-AE35-C7BCF3191B64}"/>
              </a:ext>
            </a:extLst>
          </p:cNvPr>
          <p:cNvGrpSpPr>
            <a:grpSpLocks/>
          </p:cNvGrpSpPr>
          <p:nvPr/>
        </p:nvGrpSpPr>
        <p:grpSpPr bwMode="auto">
          <a:xfrm>
            <a:off x="7116763" y="5594350"/>
            <a:ext cx="1009650" cy="1201738"/>
            <a:chOff x="2536" y="1624"/>
            <a:chExt cx="636" cy="613"/>
          </a:xfrm>
        </p:grpSpPr>
        <p:sp>
          <p:nvSpPr>
            <p:cNvPr id="53" name="Line 49">
              <a:extLst>
                <a:ext uri="{FF2B5EF4-FFF2-40B4-BE49-F238E27FC236}">
                  <a16:creationId xmlns:a16="http://schemas.microsoft.com/office/drawing/2014/main" id="{694AE600-4314-483D-AA5F-19073BCD2D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162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 Box 50">
              <a:extLst>
                <a:ext uri="{FF2B5EF4-FFF2-40B4-BE49-F238E27FC236}">
                  <a16:creationId xmlns:a16="http://schemas.microsoft.com/office/drawing/2014/main" id="{AC237DBF-C058-46C1-99CC-7A96D5E27F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1972"/>
              <a:ext cx="63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0.40</a:t>
              </a:r>
            </a:p>
          </p:txBody>
        </p:sp>
      </p:grpSp>
      <p:sp>
        <p:nvSpPr>
          <p:cNvPr id="55" name="Text Box 51">
            <a:extLst>
              <a:ext uri="{FF2B5EF4-FFF2-40B4-BE49-F238E27FC236}">
                <a16:creationId xmlns:a16="http://schemas.microsoft.com/office/drawing/2014/main" id="{55B45B9F-47C6-485A-8B39-C83411E72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238" y="258445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56" name="Text Box 52">
            <a:extLst>
              <a:ext uri="{FF2B5EF4-FFF2-40B4-BE49-F238E27FC236}">
                <a16:creationId xmlns:a16="http://schemas.microsoft.com/office/drawing/2014/main" id="{903DCD2A-9065-44C1-B454-AB1F6AF97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75" y="2606675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57" name="Text Box 53">
            <a:extLst>
              <a:ext uri="{FF2B5EF4-FFF2-40B4-BE49-F238E27FC236}">
                <a16:creationId xmlns:a16="http://schemas.microsoft.com/office/drawing/2014/main" id="{42137D5F-92E0-4C7B-ADE6-A36937BA6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9513" y="262890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58" name="Text Box 54">
            <a:extLst>
              <a:ext uri="{FF2B5EF4-FFF2-40B4-BE49-F238E27FC236}">
                <a16:creationId xmlns:a16="http://schemas.microsoft.com/office/drawing/2014/main" id="{6D57D421-E410-468B-9117-EC684A6BA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4225" y="567055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59" name="Text Box 55">
            <a:extLst>
              <a:ext uri="{FF2B5EF4-FFF2-40B4-BE49-F238E27FC236}">
                <a16:creationId xmlns:a16="http://schemas.microsoft.com/office/drawing/2014/main" id="{C3315257-1FB9-4535-9953-E26232D7A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200" y="5654675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60" name="Text Box 56">
            <a:extLst>
              <a:ext uri="{FF2B5EF4-FFF2-40B4-BE49-F238E27FC236}">
                <a16:creationId xmlns:a16="http://schemas.microsoft.com/office/drawing/2014/main" id="{F14E0C9F-227E-44EB-91F3-B6C346334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8763" y="5703888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404871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9" grpId="0" animBg="1"/>
      <p:bldP spid="13" grpId="0" autoUpdateAnimBg="0"/>
      <p:bldP spid="17" grpId="0" animBg="1"/>
      <p:bldP spid="21" grpId="0" autoUpdateAnimBg="0"/>
      <p:bldP spid="25" grpId="0" animBg="1"/>
      <p:bldP spid="29" grpId="0" autoUpdateAnimBg="0"/>
      <p:bldP spid="33" grpId="0" animBg="1"/>
      <p:bldP spid="39" grpId="0" autoUpdateAnimBg="0"/>
      <p:bldP spid="43" grpId="0" animBg="1"/>
      <p:bldP spid="47" grpId="0" autoUpdateAnimBg="0"/>
      <p:bldP spid="51" grpId="0" animBg="1"/>
      <p:bldP spid="55" grpId="0" animBg="1" autoUpdateAnimBg="0"/>
      <p:bldP spid="56" grpId="0" animBg="1" autoUpdateAnimBg="0"/>
      <p:bldP spid="57" grpId="0" animBg="1" autoUpdateAnimBg="0"/>
      <p:bldP spid="58" grpId="0" animBg="1" autoUpdateAnimBg="0"/>
      <p:bldP spid="59" grpId="0" animBg="1" autoUpdateAnimBg="0"/>
      <p:bldP spid="6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37B9F8F-6528-4A50-A67A-4588D7F92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328613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u="sng">
                <a:latin typeface="Comic Sans MS" panose="030F0702030302020204" pitchFamily="66" charset="0"/>
              </a:rPr>
              <a:t>Rounding to </a:t>
            </a:r>
            <a:r>
              <a:rPr lang="en-GB" altLang="en-US" sz="2400" u="sng">
                <a:solidFill>
                  <a:srgbClr val="FF0000"/>
                </a:solidFill>
                <a:latin typeface="Comic Sans MS" panose="030F0702030302020204" pitchFamily="66" charset="0"/>
              </a:rPr>
              <a:t>3 d.p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FEAB73F7-F4F8-44EE-834F-4E368C79F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9144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5. 8 4 2 5 4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D5012016-5766-47BE-B9D9-B4616677FE00}"/>
              </a:ext>
            </a:extLst>
          </p:cNvPr>
          <p:cNvGrpSpPr>
            <a:grpSpLocks/>
          </p:cNvGrpSpPr>
          <p:nvPr/>
        </p:nvGrpSpPr>
        <p:grpSpPr bwMode="auto">
          <a:xfrm>
            <a:off x="825500" y="1390650"/>
            <a:ext cx="2209800" cy="1092200"/>
            <a:chOff x="480" y="2064"/>
            <a:chExt cx="1392" cy="688"/>
          </a:xfrm>
        </p:grpSpPr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23A10E50-622B-48CE-A94E-305BC3767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18125A32-D382-445A-BFA2-1787F724FA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Line 7">
            <a:extLst>
              <a:ext uri="{FF2B5EF4-FFF2-40B4-BE49-F238E27FC236}">
                <a16:creationId xmlns:a16="http://schemas.microsoft.com/office/drawing/2014/main" id="{456E25C7-22DC-4468-9931-B55378F1774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9400" y="78581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9C2759A6-C945-416C-A331-FA0DEDE59CB3}"/>
              </a:ext>
            </a:extLst>
          </p:cNvPr>
          <p:cNvGrpSpPr>
            <a:grpSpLocks/>
          </p:cNvGrpSpPr>
          <p:nvPr/>
        </p:nvGrpSpPr>
        <p:grpSpPr bwMode="auto">
          <a:xfrm>
            <a:off x="1301750" y="2609850"/>
            <a:ext cx="1200150" cy="990600"/>
            <a:chOff x="816" y="1644"/>
            <a:chExt cx="756" cy="624"/>
          </a:xfrm>
        </p:grpSpPr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08CB7952-0883-42BA-BD88-E651D7FDCB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2" y="164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774DAD54-C799-456B-8DB3-71BADC11F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980"/>
              <a:ext cx="7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>
                  <a:solidFill>
                    <a:srgbClr val="3366FF"/>
                  </a:solidFill>
                  <a:latin typeface="Comic Sans MS" panose="030F0702030302020204" pitchFamily="66" charset="0"/>
                </a:rPr>
                <a:t>5.843</a:t>
              </a:r>
            </a:p>
          </p:txBody>
        </p:sp>
      </p:grpSp>
      <p:sp>
        <p:nvSpPr>
          <p:cNvPr id="13" name="Text Box 11">
            <a:extLst>
              <a:ext uri="{FF2B5EF4-FFF2-40B4-BE49-F238E27FC236}">
                <a16:creationId xmlns:a16="http://schemas.microsoft.com/office/drawing/2014/main" id="{CA86E69B-3CA2-4254-9D0C-5EE3F3CA8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9888" y="90805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1. 4 2 6 1 8</a:t>
            </a:r>
          </a:p>
        </p:txBody>
      </p:sp>
      <p:grpSp>
        <p:nvGrpSpPr>
          <p:cNvPr id="14" name="Group 12">
            <a:extLst>
              <a:ext uri="{FF2B5EF4-FFF2-40B4-BE49-F238E27FC236}">
                <a16:creationId xmlns:a16="http://schemas.microsoft.com/office/drawing/2014/main" id="{145A2669-8608-4334-8780-DC32E545D4D6}"/>
              </a:ext>
            </a:extLst>
          </p:cNvPr>
          <p:cNvGrpSpPr>
            <a:grpSpLocks/>
          </p:cNvGrpSpPr>
          <p:nvPr/>
        </p:nvGrpSpPr>
        <p:grpSpPr bwMode="auto">
          <a:xfrm>
            <a:off x="3536950" y="1358900"/>
            <a:ext cx="2209800" cy="1092200"/>
            <a:chOff x="480" y="2064"/>
            <a:chExt cx="1392" cy="688"/>
          </a:xfrm>
        </p:grpSpPr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E4C0B5FF-07DB-45FE-9719-670299C6B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AE26B720-B558-4A81-82B7-23AD550CC1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Line 15">
            <a:extLst>
              <a:ext uri="{FF2B5EF4-FFF2-40B4-BE49-F238E27FC236}">
                <a16:creationId xmlns:a16="http://schemas.microsoft.com/office/drawing/2014/main" id="{09282602-3B17-4116-9B2D-EADCAFBDC5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2913" y="78422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8" name="Group 16">
            <a:extLst>
              <a:ext uri="{FF2B5EF4-FFF2-40B4-BE49-F238E27FC236}">
                <a16:creationId xmlns:a16="http://schemas.microsoft.com/office/drawing/2014/main" id="{4D560546-6DB9-4681-A8E7-5E0DC969C3CC}"/>
              </a:ext>
            </a:extLst>
          </p:cNvPr>
          <p:cNvGrpSpPr>
            <a:grpSpLocks/>
          </p:cNvGrpSpPr>
          <p:nvPr/>
        </p:nvGrpSpPr>
        <p:grpSpPr bwMode="auto">
          <a:xfrm>
            <a:off x="4032250" y="2578100"/>
            <a:ext cx="1009650" cy="1009650"/>
            <a:chOff x="2536" y="1624"/>
            <a:chExt cx="636" cy="636"/>
          </a:xfrm>
        </p:grpSpPr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391930BF-FF1C-427E-A4AA-71062DDF6D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162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EF1DD5B3-E88F-4C8D-8166-F1DC142F1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1972"/>
              <a:ext cx="6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>
                  <a:solidFill>
                    <a:srgbClr val="3366FF"/>
                  </a:solidFill>
                  <a:latin typeface="Comic Sans MS" panose="030F0702030302020204" pitchFamily="66" charset="0"/>
                </a:rPr>
                <a:t>1.426</a:t>
              </a:r>
            </a:p>
          </p:txBody>
        </p:sp>
      </p:grpSp>
      <p:sp>
        <p:nvSpPr>
          <p:cNvPr id="21" name="Text Box 19">
            <a:extLst>
              <a:ext uri="{FF2B5EF4-FFF2-40B4-BE49-F238E27FC236}">
                <a16:creationId xmlns:a16="http://schemas.microsoft.com/office/drawing/2014/main" id="{3BFF2F1A-CD50-46F4-878A-999443F91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8" y="94615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0. 6 0 8 3 4</a:t>
            </a:r>
          </a:p>
        </p:txBody>
      </p:sp>
      <p:grpSp>
        <p:nvGrpSpPr>
          <p:cNvPr id="22" name="Group 20">
            <a:extLst>
              <a:ext uri="{FF2B5EF4-FFF2-40B4-BE49-F238E27FC236}">
                <a16:creationId xmlns:a16="http://schemas.microsoft.com/office/drawing/2014/main" id="{0AAF45F7-AECB-4EC7-B360-7627C6929276}"/>
              </a:ext>
            </a:extLst>
          </p:cNvPr>
          <p:cNvGrpSpPr>
            <a:grpSpLocks/>
          </p:cNvGrpSpPr>
          <p:nvPr/>
        </p:nvGrpSpPr>
        <p:grpSpPr bwMode="auto">
          <a:xfrm>
            <a:off x="6559550" y="1397000"/>
            <a:ext cx="2209800" cy="1092200"/>
            <a:chOff x="480" y="2064"/>
            <a:chExt cx="1392" cy="688"/>
          </a:xfrm>
        </p:grpSpPr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E4BF3CFB-C96C-4B97-9503-D729E95C07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2FA9DC5B-CF94-4DC4-B5B0-E2AA3CD131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" name="Line 23">
            <a:extLst>
              <a:ext uri="{FF2B5EF4-FFF2-40B4-BE49-F238E27FC236}">
                <a16:creationId xmlns:a16="http://schemas.microsoft.com/office/drawing/2014/main" id="{AEA7595F-1737-4297-AA7E-75CE886D8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1863" y="82232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CA0159F9-1C53-4EC4-932C-153C2C5CD6B0}"/>
              </a:ext>
            </a:extLst>
          </p:cNvPr>
          <p:cNvGrpSpPr>
            <a:grpSpLocks/>
          </p:cNvGrpSpPr>
          <p:nvPr/>
        </p:nvGrpSpPr>
        <p:grpSpPr bwMode="auto">
          <a:xfrm>
            <a:off x="7004050" y="2616200"/>
            <a:ext cx="1009650" cy="1009650"/>
            <a:chOff x="2536" y="1624"/>
            <a:chExt cx="636" cy="636"/>
          </a:xfrm>
        </p:grpSpPr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3C464B67-1D4F-436C-8BA3-E73AAD6D41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162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D50A074B-ACD2-4C07-BED1-A1F8B12D35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1972"/>
              <a:ext cx="6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>
                  <a:solidFill>
                    <a:srgbClr val="3366FF"/>
                  </a:solidFill>
                  <a:latin typeface="Comic Sans MS" panose="030F0702030302020204" pitchFamily="66" charset="0"/>
                </a:rPr>
                <a:t>0.608</a:t>
              </a:r>
            </a:p>
          </p:txBody>
        </p:sp>
      </p:grpSp>
      <p:sp>
        <p:nvSpPr>
          <p:cNvPr id="29" name="Text Box 27">
            <a:extLst>
              <a:ext uri="{FF2B5EF4-FFF2-40B4-BE49-F238E27FC236}">
                <a16:creationId xmlns:a16="http://schemas.microsoft.com/office/drawing/2014/main" id="{93F041D5-5A25-41CA-8F41-AF2F89687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411638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6. 2 9 4 7 1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10E28651-65FF-4AE5-84CF-924EC3A5D512}"/>
              </a:ext>
            </a:extLst>
          </p:cNvPr>
          <p:cNvGrpSpPr>
            <a:grpSpLocks/>
          </p:cNvGrpSpPr>
          <p:nvPr/>
        </p:nvGrpSpPr>
        <p:grpSpPr bwMode="auto">
          <a:xfrm>
            <a:off x="882650" y="4567238"/>
            <a:ext cx="2209800" cy="1092200"/>
            <a:chOff x="480" y="2064"/>
            <a:chExt cx="1392" cy="688"/>
          </a:xfrm>
        </p:grpSpPr>
        <p:sp>
          <p:nvSpPr>
            <p:cNvPr id="31" name="Text Box 29">
              <a:extLst>
                <a:ext uri="{FF2B5EF4-FFF2-40B4-BE49-F238E27FC236}">
                  <a16:creationId xmlns:a16="http://schemas.microsoft.com/office/drawing/2014/main" id="{E5923883-2B13-4648-B2BD-EFB71C57FD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76010366-608B-499D-AD13-52ECA6DAD8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3" name="Line 31">
            <a:extLst>
              <a:ext uri="{FF2B5EF4-FFF2-40B4-BE49-F238E27FC236}">
                <a16:creationId xmlns:a16="http://schemas.microsoft.com/office/drawing/2014/main" id="{550EF6C4-36E1-4DA7-B7A4-6F3A229DB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4963" y="399256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4" name="Group 32">
            <a:extLst>
              <a:ext uri="{FF2B5EF4-FFF2-40B4-BE49-F238E27FC236}">
                <a16:creationId xmlns:a16="http://schemas.microsoft.com/office/drawing/2014/main" id="{C042EB8D-287A-46FA-970B-7766211DCF77}"/>
              </a:ext>
            </a:extLst>
          </p:cNvPr>
          <p:cNvGrpSpPr>
            <a:grpSpLocks/>
          </p:cNvGrpSpPr>
          <p:nvPr/>
        </p:nvGrpSpPr>
        <p:grpSpPr bwMode="auto">
          <a:xfrm>
            <a:off x="1327150" y="5786438"/>
            <a:ext cx="1009650" cy="1009650"/>
            <a:chOff x="2536" y="1624"/>
            <a:chExt cx="636" cy="636"/>
          </a:xfrm>
        </p:grpSpPr>
        <p:sp>
          <p:nvSpPr>
            <p:cNvPr id="35" name="Line 33">
              <a:extLst>
                <a:ext uri="{FF2B5EF4-FFF2-40B4-BE49-F238E27FC236}">
                  <a16:creationId xmlns:a16="http://schemas.microsoft.com/office/drawing/2014/main" id="{6896190F-49E5-4B23-9727-454EFC2816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162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Text Box 34">
              <a:extLst>
                <a:ext uri="{FF2B5EF4-FFF2-40B4-BE49-F238E27FC236}">
                  <a16:creationId xmlns:a16="http://schemas.microsoft.com/office/drawing/2014/main" id="{89C80D93-8CD6-4923-91D3-0CECCD5DB2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1972"/>
              <a:ext cx="6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>
                  <a:solidFill>
                    <a:srgbClr val="3366FF"/>
                  </a:solidFill>
                  <a:latin typeface="Comic Sans MS" panose="030F0702030302020204" pitchFamily="66" charset="0"/>
                </a:rPr>
                <a:t>6.295</a:t>
              </a:r>
            </a:p>
          </p:txBody>
        </p:sp>
      </p:grpSp>
      <p:sp>
        <p:nvSpPr>
          <p:cNvPr id="39" name="Text Box 35">
            <a:extLst>
              <a:ext uri="{FF2B5EF4-FFF2-40B4-BE49-F238E27FC236}">
                <a16:creationId xmlns:a16="http://schemas.microsoft.com/office/drawing/2014/main" id="{DCB5718B-9CC0-4870-B344-C2C0332F0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038" y="411638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5. 4 0 0 9 7</a:t>
            </a:r>
          </a:p>
        </p:txBody>
      </p:sp>
      <p:grpSp>
        <p:nvGrpSpPr>
          <p:cNvPr id="40" name="Group 36">
            <a:extLst>
              <a:ext uri="{FF2B5EF4-FFF2-40B4-BE49-F238E27FC236}">
                <a16:creationId xmlns:a16="http://schemas.microsoft.com/office/drawing/2014/main" id="{120FA2B0-E955-4ED7-895D-8C058C095019}"/>
              </a:ext>
            </a:extLst>
          </p:cNvPr>
          <p:cNvGrpSpPr>
            <a:grpSpLocks/>
          </p:cNvGrpSpPr>
          <p:nvPr/>
        </p:nvGrpSpPr>
        <p:grpSpPr bwMode="auto">
          <a:xfrm>
            <a:off x="3644900" y="4567238"/>
            <a:ext cx="2209800" cy="1092200"/>
            <a:chOff x="480" y="2064"/>
            <a:chExt cx="1392" cy="688"/>
          </a:xfrm>
        </p:grpSpPr>
        <p:sp>
          <p:nvSpPr>
            <p:cNvPr id="41" name="Text Box 37">
              <a:extLst>
                <a:ext uri="{FF2B5EF4-FFF2-40B4-BE49-F238E27FC236}">
                  <a16:creationId xmlns:a16="http://schemas.microsoft.com/office/drawing/2014/main" id="{478F97F2-12E4-4262-A001-4EDD395FE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42" name="Line 38">
              <a:extLst>
                <a:ext uri="{FF2B5EF4-FFF2-40B4-BE49-F238E27FC236}">
                  <a16:creationId xmlns:a16="http://schemas.microsoft.com/office/drawing/2014/main" id="{0BDE94BF-FB4D-472C-A6BC-FB01562A94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3" name="Line 39">
            <a:extLst>
              <a:ext uri="{FF2B5EF4-FFF2-40B4-BE49-F238E27FC236}">
                <a16:creationId xmlns:a16="http://schemas.microsoft.com/office/drawing/2014/main" id="{82F8E51E-0AA9-4260-8130-28744F1524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7213" y="399256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4" name="Group 40">
            <a:extLst>
              <a:ext uri="{FF2B5EF4-FFF2-40B4-BE49-F238E27FC236}">
                <a16:creationId xmlns:a16="http://schemas.microsoft.com/office/drawing/2014/main" id="{AA4082A2-F84C-48A1-8C95-1869E8B36519}"/>
              </a:ext>
            </a:extLst>
          </p:cNvPr>
          <p:cNvGrpSpPr>
            <a:grpSpLocks/>
          </p:cNvGrpSpPr>
          <p:nvPr/>
        </p:nvGrpSpPr>
        <p:grpSpPr bwMode="auto">
          <a:xfrm>
            <a:off x="4089400" y="5786438"/>
            <a:ext cx="1009650" cy="1009650"/>
            <a:chOff x="2536" y="1624"/>
            <a:chExt cx="636" cy="636"/>
          </a:xfrm>
        </p:grpSpPr>
        <p:sp>
          <p:nvSpPr>
            <p:cNvPr id="45" name="Line 41">
              <a:extLst>
                <a:ext uri="{FF2B5EF4-FFF2-40B4-BE49-F238E27FC236}">
                  <a16:creationId xmlns:a16="http://schemas.microsoft.com/office/drawing/2014/main" id="{16648A19-FDB8-4799-9A62-6779E32664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162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Text Box 42">
              <a:extLst>
                <a:ext uri="{FF2B5EF4-FFF2-40B4-BE49-F238E27FC236}">
                  <a16:creationId xmlns:a16="http://schemas.microsoft.com/office/drawing/2014/main" id="{646A78BF-FDF8-4000-9F4B-E79D8AEA2C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1972"/>
              <a:ext cx="6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>
                  <a:solidFill>
                    <a:srgbClr val="3366FF"/>
                  </a:solidFill>
                  <a:latin typeface="Comic Sans MS" panose="030F0702030302020204" pitchFamily="66" charset="0"/>
                </a:rPr>
                <a:t>5.401</a:t>
              </a:r>
            </a:p>
          </p:txBody>
        </p:sp>
      </p:grpSp>
      <p:sp>
        <p:nvSpPr>
          <p:cNvPr id="47" name="Text Box 43">
            <a:extLst>
              <a:ext uri="{FF2B5EF4-FFF2-40B4-BE49-F238E27FC236}">
                <a16:creationId xmlns:a16="http://schemas.microsoft.com/office/drawing/2014/main" id="{C7D83044-D760-4108-9206-48CA6BAE0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5988" y="411638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0. 3 9 9 7 7</a:t>
            </a:r>
          </a:p>
        </p:txBody>
      </p:sp>
      <p:grpSp>
        <p:nvGrpSpPr>
          <p:cNvPr id="48" name="Group 44">
            <a:extLst>
              <a:ext uri="{FF2B5EF4-FFF2-40B4-BE49-F238E27FC236}">
                <a16:creationId xmlns:a16="http://schemas.microsoft.com/office/drawing/2014/main" id="{527A25C9-26FB-4459-A7F9-84F428080241}"/>
              </a:ext>
            </a:extLst>
          </p:cNvPr>
          <p:cNvGrpSpPr>
            <a:grpSpLocks/>
          </p:cNvGrpSpPr>
          <p:nvPr/>
        </p:nvGrpSpPr>
        <p:grpSpPr bwMode="auto">
          <a:xfrm>
            <a:off x="6673850" y="4567238"/>
            <a:ext cx="2209800" cy="1092200"/>
            <a:chOff x="480" y="2064"/>
            <a:chExt cx="1392" cy="688"/>
          </a:xfrm>
        </p:grpSpPr>
        <p:sp>
          <p:nvSpPr>
            <p:cNvPr id="49" name="Text Box 45">
              <a:extLst>
                <a:ext uri="{FF2B5EF4-FFF2-40B4-BE49-F238E27FC236}">
                  <a16:creationId xmlns:a16="http://schemas.microsoft.com/office/drawing/2014/main" id="{64C674A2-4F0C-4E3B-ABC2-D923DD14D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50" name="Line 46">
              <a:extLst>
                <a:ext uri="{FF2B5EF4-FFF2-40B4-BE49-F238E27FC236}">
                  <a16:creationId xmlns:a16="http://schemas.microsoft.com/office/drawing/2014/main" id="{1808839B-4EEE-4F8A-BC6E-CE27E56E42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" name="Line 47">
            <a:extLst>
              <a:ext uri="{FF2B5EF4-FFF2-40B4-BE49-F238E27FC236}">
                <a16:creationId xmlns:a16="http://schemas.microsoft.com/office/drawing/2014/main" id="{A60648EB-769F-4FB1-89D3-2A3F0AD325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6163" y="399256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" name="Group 48">
            <a:extLst>
              <a:ext uri="{FF2B5EF4-FFF2-40B4-BE49-F238E27FC236}">
                <a16:creationId xmlns:a16="http://schemas.microsoft.com/office/drawing/2014/main" id="{7708D771-3DC3-499F-8005-037EEF19F0F1}"/>
              </a:ext>
            </a:extLst>
          </p:cNvPr>
          <p:cNvGrpSpPr>
            <a:grpSpLocks/>
          </p:cNvGrpSpPr>
          <p:nvPr/>
        </p:nvGrpSpPr>
        <p:grpSpPr bwMode="auto">
          <a:xfrm>
            <a:off x="7118350" y="5786438"/>
            <a:ext cx="1009650" cy="1009650"/>
            <a:chOff x="2536" y="1624"/>
            <a:chExt cx="636" cy="636"/>
          </a:xfrm>
        </p:grpSpPr>
        <p:sp>
          <p:nvSpPr>
            <p:cNvPr id="53" name="Line 49">
              <a:extLst>
                <a:ext uri="{FF2B5EF4-FFF2-40B4-BE49-F238E27FC236}">
                  <a16:creationId xmlns:a16="http://schemas.microsoft.com/office/drawing/2014/main" id="{A2C67C50-E000-48E3-8F0A-42CA00F5CC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162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 Box 50">
              <a:extLst>
                <a:ext uri="{FF2B5EF4-FFF2-40B4-BE49-F238E27FC236}">
                  <a16:creationId xmlns:a16="http://schemas.microsoft.com/office/drawing/2014/main" id="{B1D74D6B-24A5-49B0-BEF9-323EBE7260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1972"/>
              <a:ext cx="6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>
                  <a:solidFill>
                    <a:srgbClr val="3366FF"/>
                  </a:solidFill>
                  <a:latin typeface="Comic Sans MS" panose="030F0702030302020204" pitchFamily="66" charset="0"/>
                </a:rPr>
                <a:t>0.400</a:t>
              </a:r>
            </a:p>
          </p:txBody>
        </p:sp>
      </p:grpSp>
      <p:sp>
        <p:nvSpPr>
          <p:cNvPr id="55" name="Text Box 51">
            <a:extLst>
              <a:ext uri="{FF2B5EF4-FFF2-40B4-BE49-F238E27FC236}">
                <a16:creationId xmlns:a16="http://schemas.microsoft.com/office/drawing/2014/main" id="{39EC24FE-5D20-4A25-AD6F-E13E6C19A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258921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56" name="Text Box 52">
            <a:extLst>
              <a:ext uri="{FF2B5EF4-FFF2-40B4-BE49-F238E27FC236}">
                <a16:creationId xmlns:a16="http://schemas.microsoft.com/office/drawing/2014/main" id="{BC338852-CF33-4860-994F-2A25C7F88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8863" y="2611438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57" name="Text Box 53">
            <a:extLst>
              <a:ext uri="{FF2B5EF4-FFF2-40B4-BE49-F238E27FC236}">
                <a16:creationId xmlns:a16="http://schemas.microsoft.com/office/drawing/2014/main" id="{22D1D443-6399-4D1C-8E5E-B9692CEC4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63366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58" name="Text Box 54">
            <a:extLst>
              <a:ext uri="{FF2B5EF4-FFF2-40B4-BE49-F238E27FC236}">
                <a16:creationId xmlns:a16="http://schemas.microsoft.com/office/drawing/2014/main" id="{C62A614C-2571-42C0-8583-57AB78DF6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8513" y="573246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59" name="Text Box 55">
            <a:extLst>
              <a:ext uri="{FF2B5EF4-FFF2-40B4-BE49-F238E27FC236}">
                <a16:creationId xmlns:a16="http://schemas.microsoft.com/office/drawing/2014/main" id="{7A7B4917-CD02-4694-9E13-D4AA43759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9488" y="5754688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60" name="Text Box 56">
            <a:extLst>
              <a:ext uri="{FF2B5EF4-FFF2-40B4-BE49-F238E27FC236}">
                <a16:creationId xmlns:a16="http://schemas.microsoft.com/office/drawing/2014/main" id="{788E0523-8883-4BB2-A2F6-B0F1AEB09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0" y="574675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92712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9" grpId="0" animBg="1"/>
      <p:bldP spid="13" grpId="0" autoUpdateAnimBg="0"/>
      <p:bldP spid="17" grpId="0" animBg="1"/>
      <p:bldP spid="21" grpId="0" autoUpdateAnimBg="0"/>
      <p:bldP spid="25" grpId="0" animBg="1"/>
      <p:bldP spid="29" grpId="0" autoUpdateAnimBg="0"/>
      <p:bldP spid="33" grpId="0" animBg="1"/>
      <p:bldP spid="39" grpId="0" autoUpdateAnimBg="0"/>
      <p:bldP spid="43" grpId="0" animBg="1"/>
      <p:bldP spid="47" grpId="0" autoUpdateAnimBg="0"/>
      <p:bldP spid="51" grpId="0" animBg="1"/>
      <p:bldP spid="55" grpId="0" animBg="1" autoUpdateAnimBg="0"/>
      <p:bldP spid="56" grpId="0" animBg="1" autoUpdateAnimBg="0"/>
      <p:bldP spid="57" grpId="0" animBg="1" autoUpdateAnimBg="0"/>
      <p:bldP spid="58" grpId="0" animBg="1" autoUpdateAnimBg="0"/>
      <p:bldP spid="59" grpId="0" animBg="1" autoUpdateAnimBg="0"/>
      <p:bldP spid="60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6ABFA28-9F27-4A72-AC60-B6D8BDA79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219200"/>
            <a:ext cx="6958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Martin uses his calculator to work out  39 × 72.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0EC00F7D-888C-4456-852D-2C295EA4F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858963"/>
            <a:ext cx="553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The display shows an answer of 1053.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AC1CA737-1BC2-4E06-BE8B-0B73B1D18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800" y="2514600"/>
            <a:ext cx="6651625" cy="46196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How do you know this answer must be wrong?</a:t>
            </a:r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B8B68212-C97D-4215-8994-231AB9F284F4}"/>
              </a:ext>
            </a:extLst>
          </p:cNvPr>
          <p:cNvGrpSpPr>
            <a:grpSpLocks/>
          </p:cNvGrpSpPr>
          <p:nvPr/>
        </p:nvGrpSpPr>
        <p:grpSpPr bwMode="auto">
          <a:xfrm>
            <a:off x="2028825" y="3657600"/>
            <a:ext cx="3994150" cy="842963"/>
            <a:chOff x="1695" y="2688"/>
            <a:chExt cx="2516" cy="531"/>
          </a:xfrm>
        </p:grpSpPr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155108F7-6680-4E1D-963C-7E61097233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5" y="2928"/>
              <a:ext cx="251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>
                  <a:solidFill>
                    <a:srgbClr val="FF6600"/>
                  </a:solidFill>
                  <a:latin typeface="Comic Sans MS" panose="030F0702030302020204" pitchFamily="66" charset="0"/>
                </a:rPr>
                <a:t>“is approximately equal to”</a:t>
              </a:r>
            </a:p>
          </p:txBody>
        </p:sp>
        <p:sp>
          <p:nvSpPr>
            <p:cNvPr id="9" name="Line 11">
              <a:extLst>
                <a:ext uri="{FF2B5EF4-FFF2-40B4-BE49-F238E27FC236}">
                  <a16:creationId xmlns:a16="http://schemas.microsoft.com/office/drawing/2014/main" id="{BDCE7F83-2F08-4B3A-8A36-BFF4DE4608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2688"/>
              <a:ext cx="0" cy="28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" name="Text Box 12">
            <a:extLst>
              <a:ext uri="{FF2B5EF4-FFF2-40B4-BE49-F238E27FC236}">
                <a16:creationId xmlns:a16="http://schemas.microsoft.com/office/drawing/2014/main" id="{9A4EB27F-7D72-41F4-978C-0FA1CCC00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3227388"/>
            <a:ext cx="1616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39 × 72  </a:t>
            </a:r>
            <a:r>
              <a:rPr lang="en-GB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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AF86BD80-3350-40B8-8F3B-292A5002B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3227388"/>
            <a:ext cx="1604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40 × 70  =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0034BDCC-415C-4B6D-B8C7-5E7C121C2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8650" y="3227388"/>
            <a:ext cx="935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2800</a:t>
            </a: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882D07CD-4852-4D9C-B59E-72EA65C07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5599113"/>
            <a:ext cx="7910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The product of 39 and 72 must therefore end in an 8.</a:t>
            </a:r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620C5765-CE21-4C35-8D78-46639063B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4953000"/>
            <a:ext cx="167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9 × 2 = 18.</a:t>
            </a:r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50F78FC7-AA56-4185-81F2-FA77E7A4E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0" y="4954588"/>
            <a:ext cx="16764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9 × 2 = 1</a:t>
            </a:r>
            <a:r>
              <a:rPr lang="en-GB" altLang="en-US" sz="2400">
                <a:solidFill>
                  <a:srgbClr val="FF6600"/>
                </a:solidFill>
                <a:latin typeface="Comic Sans MS" panose="030F0702030302020204" pitchFamily="66" charset="0"/>
              </a:rPr>
              <a:t>8</a:t>
            </a:r>
            <a:r>
              <a:rPr lang="en-GB" altLang="en-US" sz="240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6D3B091-B3D5-4D0A-9285-09904BA7E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4614863"/>
            <a:ext cx="87026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Also, if we multiply together the last digits of 39 and 72 we have</a:t>
            </a:r>
          </a:p>
        </p:txBody>
      </p:sp>
      <p:sp>
        <p:nvSpPr>
          <p:cNvPr id="17" name="Text Box 32">
            <a:extLst>
              <a:ext uri="{FF2B5EF4-FFF2-40B4-BE49-F238E27FC236}">
                <a16:creationId xmlns:a16="http://schemas.microsoft.com/office/drawing/2014/main" id="{AA545DA3-2BDE-4B17-AE02-D7D661015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081" y="662781"/>
            <a:ext cx="5105400" cy="461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 b="1">
                <a:latin typeface="Comic Sans MS" panose="030F0702030302020204" pitchFamily="66" charset="0"/>
              </a:rPr>
              <a:t>Estimation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0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nimBg="1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nimBg="1" autoUpdateAnimBg="0"/>
      <p:bldP spid="1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D89B7DB9-D10A-43FE-ACCB-E9881BB19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3200400"/>
            <a:ext cx="5102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3.5 × 17.5 can be approximated to: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58AEE20F-F9C3-44D0-B79D-3C773A8F5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3762375"/>
            <a:ext cx="1325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4 × 20 =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D76C2802-6A57-4B3A-8DA9-4E8B8D624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3762375"/>
            <a:ext cx="56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0631D951-9352-4CC6-9EB8-6350622F6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4324350"/>
            <a:ext cx="1276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3 × 18 =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69B787E8-BE15-486E-A180-3AD91628C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324350"/>
            <a:ext cx="56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54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6BD85A4B-2E6E-48C8-8A5D-1664449D8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4886325"/>
            <a:ext cx="1276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4 × 17 =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0B8BF2DE-6662-4BE4-86EB-860D7E055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886325"/>
            <a:ext cx="56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68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2F425417-FE14-4A79-A959-9319C698C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5449888"/>
            <a:ext cx="3063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or between 3 × 17 = 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97C143AF-2EF4-439D-84C7-5E153EE72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5449888"/>
            <a:ext cx="509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51</a:t>
            </a: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831E6250-61C8-4BA7-8C7E-97402FB10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4150" y="5449888"/>
            <a:ext cx="1868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and 4 × 18 =</a:t>
            </a: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9E758BAF-4DB2-4702-B5B0-7D15F412D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449888"/>
            <a:ext cx="560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72</a:t>
            </a:r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39E9468E-AE71-4B7E-9546-7C0E5C7DD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341438"/>
            <a:ext cx="4464050" cy="12954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latin typeface="Comic Sans MS" panose="030F0702030302020204" pitchFamily="66" charset="0"/>
              </a:rPr>
              <a:t>How could we estimate the answer to 3.5 </a:t>
            </a:r>
            <a:r>
              <a:rPr lang="en-US" altLang="en-US" sz="2400">
                <a:latin typeface="Comic Sans MS" panose="030F0702030302020204" pitchFamily="66" charset="0"/>
                <a:cs typeface="Arial" panose="020B0604020202020204" pitchFamily="34" charset="0"/>
              </a:rPr>
              <a:t>×</a:t>
            </a:r>
            <a:r>
              <a:rPr lang="en-GB" altLang="en-US" sz="2400">
                <a:latin typeface="Comic Sans MS" panose="030F0702030302020204" pitchFamily="66" charset="0"/>
              </a:rPr>
              <a:t> 17.5?</a:t>
            </a:r>
          </a:p>
        </p:txBody>
      </p:sp>
      <p:sp>
        <p:nvSpPr>
          <p:cNvPr id="16" name="Text Box 32">
            <a:extLst>
              <a:ext uri="{FF2B5EF4-FFF2-40B4-BE49-F238E27FC236}">
                <a16:creationId xmlns:a16="http://schemas.microsoft.com/office/drawing/2014/main" id="{FBEC24D3-E323-4036-BED9-78D79557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075" y="693832"/>
            <a:ext cx="5105400" cy="461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 b="1">
                <a:latin typeface="Comic Sans MS" panose="030F0702030302020204" pitchFamily="66" charset="0"/>
              </a:rPr>
              <a:t>Estimation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A2324BAD-A9E4-4298-8E95-ECEC6F7FB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3200400"/>
            <a:ext cx="520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4948 </a:t>
            </a:r>
            <a:r>
              <a:rPr lang="en-GB" altLang="en-US" sz="2400">
                <a:latin typeface="Comic Sans MS" panose="030F0702030302020204" pitchFamily="66" charset="0"/>
                <a:cs typeface="Arial" panose="020B0604020202020204" pitchFamily="34" charset="0"/>
              </a:rPr>
              <a:t>÷ 58</a:t>
            </a:r>
            <a:r>
              <a:rPr lang="en-GB" altLang="en-US" sz="2400">
                <a:latin typeface="Comic Sans MS" panose="030F0702030302020204" pitchFamily="66" charset="0"/>
              </a:rPr>
              <a:t> can be approximated to: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0BF4BCCA-83E2-4BD5-825B-3098DA4CB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3773488"/>
            <a:ext cx="1909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5000 </a:t>
            </a:r>
            <a:r>
              <a:rPr lang="en-GB" altLang="en-US" sz="2400">
                <a:latin typeface="Comic Sans MS" panose="030F0702030302020204" pitchFamily="66" charset="0"/>
                <a:cs typeface="Arial" panose="020B0604020202020204" pitchFamily="34" charset="0"/>
              </a:rPr>
              <a:t>÷ 60</a:t>
            </a:r>
            <a:r>
              <a:rPr lang="en-GB" altLang="en-US" sz="2400">
                <a:latin typeface="Comic Sans MS" panose="030F0702030302020204" pitchFamily="66" charset="0"/>
              </a:rPr>
              <a:t> =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89FB9790-2FC6-4640-9904-2BBF61E59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5" y="3773488"/>
            <a:ext cx="346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DC2CB409-2EA2-4D9E-9869-1E857B86F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4324350"/>
            <a:ext cx="1909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5000 </a:t>
            </a:r>
            <a:r>
              <a:rPr lang="en-GB" altLang="en-US" sz="2400">
                <a:latin typeface="Comic Sans MS" panose="030F0702030302020204" pitchFamily="66" charset="0"/>
                <a:cs typeface="Arial" panose="020B0604020202020204" pitchFamily="34" charset="0"/>
              </a:rPr>
              <a:t>÷ 50</a:t>
            </a:r>
            <a:r>
              <a:rPr lang="en-GB" altLang="en-US" sz="2400">
                <a:latin typeface="Comic Sans MS" panose="030F0702030302020204" pitchFamily="66" charset="0"/>
              </a:rPr>
              <a:t> =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DCCFECBF-6FEA-481B-9ED8-9BA3C4BC0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063" y="4324350"/>
            <a:ext cx="696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100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DECAA97A-0041-4658-8F15-E115DA963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4886325"/>
            <a:ext cx="200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4950 </a:t>
            </a:r>
            <a:r>
              <a:rPr lang="en-GB" altLang="en-US" sz="2400">
                <a:latin typeface="Comic Sans MS" panose="030F0702030302020204" pitchFamily="66" charset="0"/>
                <a:cs typeface="Arial" panose="020B0604020202020204" pitchFamily="34" charset="0"/>
              </a:rPr>
              <a:t>÷ 50 </a:t>
            </a:r>
            <a:r>
              <a:rPr lang="en-GB" altLang="en-US" sz="2400">
                <a:latin typeface="Comic Sans MS" panose="030F0702030302020204" pitchFamily="66" charset="0"/>
              </a:rPr>
              <a:t> =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0509F080-85C3-42F0-8201-8F91601D9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4886325"/>
            <a:ext cx="56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99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5313CAC4-E969-4070-8A2E-CBA9C77CC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5449888"/>
            <a:ext cx="2584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or  4800 </a:t>
            </a:r>
            <a:r>
              <a:rPr lang="en-GB" altLang="en-US" sz="2400">
                <a:latin typeface="Comic Sans MS" panose="030F0702030302020204" pitchFamily="66" charset="0"/>
                <a:cs typeface="Arial" panose="020B0604020202020204" pitchFamily="34" charset="0"/>
              </a:rPr>
              <a:t>÷ 60 = </a:t>
            </a:r>
            <a:r>
              <a:rPr lang="en-GB" altLang="en-US" sz="240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489CB18A-C73B-4404-8E1B-07865E107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5449888"/>
            <a:ext cx="560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CAF62AD8-6BA6-49EC-8D1B-47090A358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341438"/>
            <a:ext cx="4464050" cy="1295400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latin typeface="Comic Sans MS" panose="030F0702030302020204" pitchFamily="66" charset="0"/>
              </a:rPr>
              <a:t>How could we estimate the answer to 4948 ÷ 58?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83BB5835-FE0D-4793-9E10-9ACB2A444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9200" y="3773488"/>
            <a:ext cx="4527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(60 does not divide into 5000)</a:t>
            </a:r>
          </a:p>
        </p:txBody>
      </p:sp>
      <p:sp>
        <p:nvSpPr>
          <p:cNvPr id="15" name="Text Box 32">
            <a:extLst>
              <a:ext uri="{FF2B5EF4-FFF2-40B4-BE49-F238E27FC236}">
                <a16:creationId xmlns:a16="http://schemas.microsoft.com/office/drawing/2014/main" id="{DE42A5FE-3ABE-405B-B94A-B911CBC3B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5154" y="679451"/>
            <a:ext cx="5105400" cy="461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 b="1">
                <a:latin typeface="Comic Sans MS" panose="030F0702030302020204" pitchFamily="66" charset="0"/>
              </a:rPr>
              <a:t>Estimation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90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62188" y="4460979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6840" y="50495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778918" y="55727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0740" y="385126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77AE5FB3-0687-415E-9592-3703EA60B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337" y="980728"/>
            <a:ext cx="83172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Rounding</a:t>
            </a:r>
            <a:r>
              <a:rPr lang="en-GB" sz="2400" dirty="0">
                <a:latin typeface="Comic Sans MS" panose="030F0702030302020204" pitchFamily="66" charset="0"/>
              </a:rPr>
              <a:t> a number is the process of approximating this number to a given degree of accuracy.</a:t>
            </a: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E0F356B0-3C5D-4C6C-9BE9-6185D0251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76" y="2012138"/>
            <a:ext cx="82918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We round a number when we don’t need the exact value of that number, we need only an estimate of it.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A49C1366-F22D-4C3A-815C-87F31F2F7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31" y="4494116"/>
            <a:ext cx="17034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Example:</a:t>
            </a: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65CCD27A-EAF6-4EA1-ACEE-CB2472CC6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056" y="4944768"/>
            <a:ext cx="78057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“About 12 000 people went to the football match last Sunday.”</a:t>
            </a: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7E1C1781-8259-4ABA-9F34-AE07BE99545E}"/>
              </a:ext>
            </a:extLst>
          </p:cNvPr>
          <p:cNvSpPr txBox="1">
            <a:spLocks noChangeArrowheads="1"/>
          </p:cNvSpPr>
          <p:nvPr/>
        </p:nvSpPr>
        <p:spPr>
          <a:xfrm>
            <a:off x="323528" y="164935"/>
            <a:ext cx="7669213" cy="520700"/>
          </a:xfrm>
          <a:prstGeom prst="rect">
            <a:avLst/>
          </a:prstGeom>
          <a:noFill/>
        </p:spPr>
        <p:txBody>
          <a:bodyPr bIns="91440" anchor="b" anchorCtr="0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2800" b="1">
                <a:solidFill>
                  <a:srgbClr val="5B0091"/>
                </a:solidFill>
                <a:latin typeface="Comic Sans MS" panose="030F0702030302020204" pitchFamily="66" charset="0"/>
              </a:rPr>
              <a:t>Rounding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12B2A44B-6CEC-4C34-BD22-B7C0CD57C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793" y="3043548"/>
            <a:ext cx="8001000" cy="1200150"/>
          </a:xfrm>
          <a:prstGeom prst="rect">
            <a:avLst/>
          </a:prstGeom>
          <a:solidFill>
            <a:srgbClr val="FFCCF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It is often necessary/convenient/sensible to give </a:t>
            </a:r>
            <a:r>
              <a:rPr lang="en-GB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approximations  </a:t>
            </a:r>
            <a:r>
              <a:rPr lang="en-GB" altLang="en-US" sz="2400">
                <a:latin typeface="Comic Sans MS" panose="030F0702030302020204" pitchFamily="66" charset="0"/>
              </a:rPr>
              <a:t>to real life situations or as answers to certain calculations.   </a:t>
            </a: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E3FACC31-8077-42A6-AF82-62F97D85C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085" y="5775765"/>
            <a:ext cx="82165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“Loss of habitats and biological diversity continues, with more than 10 000 species considered under threat.”</a:t>
            </a:r>
          </a:p>
        </p:txBody>
      </p:sp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18" grpId="0" autoUpdateAnimBg="0"/>
      <p:bldP spid="19" grpId="0" autoUpdateAnimBg="0"/>
      <p:bldP spid="20" grpId="0" autoUpdateAnimBg="0"/>
      <p:bldP spid="22" grpId="0" animBg="1" autoUpdateAnimBg="0"/>
      <p:bldP spid="2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7E67220D-F723-4767-A690-BB23F3935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949808"/>
            <a:ext cx="83144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Rounding numbers correct to some place value to the left of the decimal point</a:t>
            </a: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838CEA84-C052-4736-9FAF-42847F99D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2012291"/>
            <a:ext cx="817039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The following rules apply when rounding numbers correct to some place value to the left of the decimal point.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EB8823DA-1D50-4EC3-AC43-747B57E9A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3449352"/>
            <a:ext cx="81478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If the digit after the one that is being rounded is less than 5 then keep the rounded digit unchanged and change all the remaining digits to the right of this to 0.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D6DC826F-6E45-4ED1-B2E6-C9E6954B0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4941168"/>
            <a:ext cx="85029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If the digit after the one that is being rounded is 5 or more then we need to add 1 to the rounded digit and change all the remaining digits to the right of this to 0. </a:t>
            </a:r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CBFDDDF3-370D-4DAE-9DCD-D593DE347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4935"/>
            <a:ext cx="76692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800" b="1" dirty="0">
                <a:solidFill>
                  <a:srgbClr val="5B0091"/>
                </a:solidFill>
                <a:latin typeface="Comic Sans MS" panose="030F0702030302020204" pitchFamily="66" charset="0"/>
              </a:rPr>
              <a:t>Rounding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93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46CFD3-B52F-4C78-AA37-8A275795E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49" y="2522428"/>
            <a:ext cx="7910513" cy="646396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Comic Sans MS" panose="030F0702030302020204" pitchFamily="66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2ACA76-29C1-4492-9A0D-B39DDCBAF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506" y="2602692"/>
            <a:ext cx="45464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Round 2795 to the nearest 10.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1061B514-B896-4917-9C74-70A05B2F1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506" y="2601120"/>
            <a:ext cx="1885453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Round 27</a:t>
            </a:r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9</a:t>
            </a:r>
            <a:r>
              <a:rPr lang="en-GB" sz="24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E509E248-22B1-4E7C-AC76-57799C1F9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506" y="2599585"/>
            <a:ext cx="1885453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Round 279</a:t>
            </a:r>
            <a:r>
              <a:rPr lang="en-GB" sz="2400" dirty="0">
                <a:solidFill>
                  <a:srgbClr val="FF6600"/>
                </a:solidFill>
                <a:latin typeface="Comic Sans MS" panose="030F0702030302020204" pitchFamily="66" charset="0"/>
              </a:rPr>
              <a:t>5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7E687902-A1A7-4D5E-8045-DE911AF9C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803275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Example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E7E88E49-D4AE-4012-A7F1-D9A8E0EE8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07" y="3268688"/>
            <a:ext cx="42867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Look at the digit in the tens.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3A6C7458-FB47-45B2-833C-2A560D093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7" y="3698752"/>
            <a:ext cx="6675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>
                <a:latin typeface="Comic Sans MS" panose="030F0702030302020204" pitchFamily="66" charset="0"/>
              </a:rPr>
              <a:t>We need to write down every digit up to this.</a:t>
            </a: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7D5EA084-18E5-441C-8375-994C6ADEE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953" y="4226135"/>
            <a:ext cx="4365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Look at the digit in the units.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8CE71A8A-8396-4304-8A6E-FAEB7B134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07" y="4726137"/>
            <a:ext cx="8016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If this digit is 5 or more then we need to add 1 to the digit in the tens.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B0C86388-1086-47E9-990C-4876446F8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24" y="6027829"/>
            <a:ext cx="780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2795 to the nearest 10 is 2800.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AFE747DE-8F15-449B-8143-5E9E965A7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621" y="1188749"/>
            <a:ext cx="86241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In 2015 the number of IB School teaching the Diploma Programme was 2 795. Round this number correct to the nearest 10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F02D28B1-218E-44F8-BFA1-12A86E550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953" y="5487194"/>
            <a:ext cx="8138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Because is 9 it becomes 10, which mean 79 becomes 80.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B1BAB3-96E9-45B8-8EE5-061C21B4F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4935"/>
            <a:ext cx="76692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800" b="1" dirty="0">
                <a:solidFill>
                  <a:srgbClr val="5B0091"/>
                </a:solidFill>
                <a:latin typeface="Comic Sans MS" panose="030F0702030302020204" pitchFamily="66" charset="0"/>
              </a:rPr>
              <a:t>Rounding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21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 autoUpdateAnimBg="0"/>
      <p:bldP spid="7" grpId="0" animBg="1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E8A9C261-1322-4688-8BB5-A5ACDF072E64}"/>
              </a:ext>
            </a:extLst>
          </p:cNvPr>
          <p:cNvGrpSpPr>
            <a:grpSpLocks/>
          </p:cNvGrpSpPr>
          <p:nvPr/>
        </p:nvGrpSpPr>
        <p:grpSpPr bwMode="auto">
          <a:xfrm>
            <a:off x="369888" y="754063"/>
            <a:ext cx="8053388" cy="2971801"/>
            <a:chOff x="288" y="231"/>
            <a:chExt cx="5073" cy="1872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88ED47AE-A863-4BAF-BDE3-365401F7AB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" y="231"/>
              <a:ext cx="4660" cy="523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GB" sz="2400" dirty="0">
                  <a:latin typeface="Comic Sans MS" panose="030F0702030302020204" pitchFamily="66" charset="0"/>
                </a:rPr>
                <a:t>Rounding numbers correct to some place value to the left of the decimal point.</a:t>
              </a: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751328EB-93FE-485D-9B79-50BAD16077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" y="1776"/>
              <a:ext cx="139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latin typeface="Comic Sans MS" panose="030F0702030302020204" pitchFamily="66" charset="0"/>
                </a:rPr>
                <a:t>4 8  3 2 5 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76B8007E-A64E-4819-80E5-B5D5C64B2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" y="883"/>
              <a:ext cx="5054" cy="271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200" dirty="0">
                  <a:latin typeface="Comic Sans MS" panose="030F0702030302020204" pitchFamily="66" charset="0"/>
                </a:rPr>
                <a:t>Numbers can be rounded to the nearest 10, 100, 1000, etc.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3E016B82-DA3F-475B-907F-24BF46D694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200"/>
              <a:ext cx="28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 dirty="0">
                  <a:latin typeface="Comic Sans MS" panose="030F0702030302020204" pitchFamily="66" charset="0"/>
                </a:rPr>
                <a:t>Rounding to the </a:t>
              </a:r>
              <a:r>
                <a:rPr lang="en-GB" altLang="en-US" sz="2400" u="sng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nearest 1 000</a:t>
              </a:r>
            </a:p>
          </p:txBody>
        </p:sp>
      </p:grpSp>
      <p:sp>
        <p:nvSpPr>
          <p:cNvPr id="9" name="Line 7">
            <a:extLst>
              <a:ext uri="{FF2B5EF4-FFF2-40B4-BE49-F238E27FC236}">
                <a16:creationId xmlns:a16="http://schemas.microsoft.com/office/drawing/2014/main" id="{275C3557-E826-44E3-B456-B7CF69C25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4313" y="304482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59C0E2D0-35E7-40C0-8EC2-18388BC54336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3659188"/>
            <a:ext cx="2209800" cy="1092200"/>
            <a:chOff x="480" y="2064"/>
            <a:chExt cx="1392" cy="688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AFF5D67E-B8C0-4583-9DF4-5ACF51B05A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EC50591C-8453-4EE8-8621-89F9BD1389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6944981D-E766-4CA9-B279-7900525CB020}"/>
              </a:ext>
            </a:extLst>
          </p:cNvPr>
          <p:cNvGrpSpPr>
            <a:grpSpLocks/>
          </p:cNvGrpSpPr>
          <p:nvPr/>
        </p:nvGrpSpPr>
        <p:grpSpPr bwMode="auto">
          <a:xfrm>
            <a:off x="901787" y="4883152"/>
            <a:ext cx="1725612" cy="1057276"/>
            <a:chOff x="854" y="2832"/>
            <a:chExt cx="480" cy="666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2139F506-48CF-44A1-B2A6-95EF73366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8E50BA50-5764-41C9-8E14-4A8AB4393B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" y="3168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solidFill>
                    <a:srgbClr val="3366FF"/>
                  </a:solidFill>
                  <a:latin typeface="Comic Sans MS" panose="030F0702030302020204" pitchFamily="66" charset="0"/>
                </a:rPr>
                <a:t>48 000</a:t>
              </a:r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DBF8CCEC-CB63-4935-9272-9C0CF995A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128" y="322103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latin typeface="Comic Sans MS" panose="030F0702030302020204" pitchFamily="66" charset="0"/>
              </a:rPr>
              <a:t>4 8 7 2 5</a:t>
            </a:r>
          </a:p>
        </p:txBody>
      </p:sp>
      <p:grpSp>
        <p:nvGrpSpPr>
          <p:cNvPr id="17" name="Group 15">
            <a:extLst>
              <a:ext uri="{FF2B5EF4-FFF2-40B4-BE49-F238E27FC236}">
                <a16:creationId xmlns:a16="http://schemas.microsoft.com/office/drawing/2014/main" id="{148092E5-EF0C-4DBF-B4F6-BCEE68F8082B}"/>
              </a:ext>
            </a:extLst>
          </p:cNvPr>
          <p:cNvGrpSpPr>
            <a:grpSpLocks/>
          </p:cNvGrpSpPr>
          <p:nvPr/>
        </p:nvGrpSpPr>
        <p:grpSpPr bwMode="auto">
          <a:xfrm>
            <a:off x="3371850" y="3678238"/>
            <a:ext cx="2209800" cy="1092200"/>
            <a:chOff x="480" y="2064"/>
            <a:chExt cx="1392" cy="688"/>
          </a:xfrm>
        </p:grpSpPr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4AD1ACFD-0F61-4F48-B47D-23241CE365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04260709-7E37-4156-9734-80348E1B0E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Line 18">
            <a:extLst>
              <a:ext uri="{FF2B5EF4-FFF2-40B4-BE49-F238E27FC236}">
                <a16:creationId xmlns:a16="http://schemas.microsoft.com/office/drawing/2014/main" id="{42399FE0-8FF7-4C56-AFDB-935DB27895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3850" y="314483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1" name="Group 19">
            <a:extLst>
              <a:ext uri="{FF2B5EF4-FFF2-40B4-BE49-F238E27FC236}">
                <a16:creationId xmlns:a16="http://schemas.microsoft.com/office/drawing/2014/main" id="{BF875913-3C5B-4A05-9087-1ECD315CB05A}"/>
              </a:ext>
            </a:extLst>
          </p:cNvPr>
          <p:cNvGrpSpPr>
            <a:grpSpLocks/>
          </p:cNvGrpSpPr>
          <p:nvPr/>
        </p:nvGrpSpPr>
        <p:grpSpPr bwMode="auto">
          <a:xfrm>
            <a:off x="3981450" y="4897436"/>
            <a:ext cx="1578897" cy="1057274"/>
            <a:chOff x="816" y="2832"/>
            <a:chExt cx="521" cy="666"/>
          </a:xfrm>
        </p:grpSpPr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5D56D044-7520-4357-8310-2C4C0152C8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5F987155-6777-49CE-A211-D88EDEF2A6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52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solidFill>
                    <a:srgbClr val="3366FF"/>
                  </a:solidFill>
                  <a:latin typeface="Comic Sans MS" panose="030F0702030302020204" pitchFamily="66" charset="0"/>
                </a:rPr>
                <a:t>49 000</a:t>
              </a:r>
            </a:p>
          </p:txBody>
        </p:sp>
      </p:grpSp>
      <p:sp>
        <p:nvSpPr>
          <p:cNvPr id="24" name="Text Box 22">
            <a:extLst>
              <a:ext uri="{FF2B5EF4-FFF2-40B4-BE49-F238E27FC236}">
                <a16:creationId xmlns:a16="http://schemas.microsoft.com/office/drawing/2014/main" id="{4B1FBDB6-AAD8-4941-808E-54E3780B2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6440" y="321468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latin typeface="Comic Sans MS" panose="030F0702030302020204" pitchFamily="66" charset="0"/>
              </a:rPr>
              <a:t>4 8 5 2 5</a:t>
            </a:r>
          </a:p>
        </p:txBody>
      </p:sp>
      <p:grpSp>
        <p:nvGrpSpPr>
          <p:cNvPr id="25" name="Group 23">
            <a:extLst>
              <a:ext uri="{FF2B5EF4-FFF2-40B4-BE49-F238E27FC236}">
                <a16:creationId xmlns:a16="http://schemas.microsoft.com/office/drawing/2014/main" id="{BB95670C-8EC8-49B5-A934-BA92CB2E5E78}"/>
              </a:ext>
            </a:extLst>
          </p:cNvPr>
          <p:cNvGrpSpPr>
            <a:grpSpLocks/>
          </p:cNvGrpSpPr>
          <p:nvPr/>
        </p:nvGrpSpPr>
        <p:grpSpPr bwMode="auto">
          <a:xfrm>
            <a:off x="6137275" y="3671888"/>
            <a:ext cx="2209800" cy="1092200"/>
            <a:chOff x="480" y="2064"/>
            <a:chExt cx="1392" cy="688"/>
          </a:xfrm>
        </p:grpSpPr>
        <p:sp>
          <p:nvSpPr>
            <p:cNvPr id="26" name="Text Box 24">
              <a:extLst>
                <a:ext uri="{FF2B5EF4-FFF2-40B4-BE49-F238E27FC236}">
                  <a16:creationId xmlns:a16="http://schemas.microsoft.com/office/drawing/2014/main" id="{3B8C4A06-0585-4465-ABC6-5C2BF9BD0E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E6AF7690-0A3B-4EFC-9EF2-D987FA75FA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" name="Line 26">
            <a:extLst>
              <a:ext uri="{FF2B5EF4-FFF2-40B4-BE49-F238E27FC236}">
                <a16:creationId xmlns:a16="http://schemas.microsoft.com/office/drawing/2014/main" id="{71F12BB9-5DD2-4CEF-85E8-367B0E821A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9275" y="313848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9" name="Group 27">
            <a:extLst>
              <a:ext uri="{FF2B5EF4-FFF2-40B4-BE49-F238E27FC236}">
                <a16:creationId xmlns:a16="http://schemas.microsoft.com/office/drawing/2014/main" id="{91ABF2CA-8F44-4ADA-B31B-600514B3DDDA}"/>
              </a:ext>
            </a:extLst>
          </p:cNvPr>
          <p:cNvGrpSpPr>
            <a:grpSpLocks/>
          </p:cNvGrpSpPr>
          <p:nvPr/>
        </p:nvGrpSpPr>
        <p:grpSpPr bwMode="auto">
          <a:xfrm>
            <a:off x="6746874" y="4891086"/>
            <a:ext cx="1676877" cy="1057274"/>
            <a:chOff x="816" y="2832"/>
            <a:chExt cx="503" cy="666"/>
          </a:xfrm>
        </p:grpSpPr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BBEDBF91-C562-4931-8A2A-D6B05663DE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 Box 29">
              <a:extLst>
                <a:ext uri="{FF2B5EF4-FFF2-40B4-BE49-F238E27FC236}">
                  <a16:creationId xmlns:a16="http://schemas.microsoft.com/office/drawing/2014/main" id="{2D04D8A7-0086-4ADC-9D52-84B6A2C709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50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solidFill>
                    <a:srgbClr val="3366FF"/>
                  </a:solidFill>
                  <a:latin typeface="Comic Sans MS" panose="030F0702030302020204" pitchFamily="66" charset="0"/>
                </a:rPr>
                <a:t>49 000</a:t>
              </a:r>
            </a:p>
          </p:txBody>
        </p:sp>
      </p:grpSp>
      <p:sp>
        <p:nvSpPr>
          <p:cNvPr id="32" name="Text Box 30">
            <a:extLst>
              <a:ext uri="{FF2B5EF4-FFF2-40B4-BE49-F238E27FC236}">
                <a16:creationId xmlns:a16="http://schemas.microsoft.com/office/drawing/2014/main" id="{0791F6FF-54A3-4132-B411-900CB9B43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425" y="482600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693835AC-5F72-4B29-98B9-DFBB22364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563" y="4848225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005208B6-7F8F-4AB7-9D68-1C21D61B7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8700" y="487045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35" name="Rectangle 15">
            <a:extLst>
              <a:ext uri="{FF2B5EF4-FFF2-40B4-BE49-F238E27FC236}">
                <a16:creationId xmlns:a16="http://schemas.microsoft.com/office/drawing/2014/main" id="{7DFFCB56-8103-4A19-B618-C8C8C1656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4935"/>
            <a:ext cx="76692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800" b="1" dirty="0">
                <a:solidFill>
                  <a:srgbClr val="5B0091"/>
                </a:solidFill>
                <a:latin typeface="Comic Sans MS" panose="030F0702030302020204" pitchFamily="66" charset="0"/>
              </a:rPr>
              <a:t>Rounding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69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utoUpdateAnimBg="0"/>
      <p:bldP spid="20" grpId="0" animBg="1"/>
      <p:bldP spid="24" grpId="0" autoUpdateAnimBg="0"/>
      <p:bldP spid="28" grpId="0" animBg="1"/>
      <p:bldP spid="32" grpId="0" animBg="1" autoUpdateAnimBg="0"/>
      <p:bldP spid="33" grpId="0" animBg="1" autoUpdateAnimBg="0"/>
      <p:bldP spid="3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37F3B139-C415-4250-969F-26669A4950AC}"/>
              </a:ext>
            </a:extLst>
          </p:cNvPr>
          <p:cNvGrpSpPr>
            <a:grpSpLocks/>
          </p:cNvGrpSpPr>
          <p:nvPr/>
        </p:nvGrpSpPr>
        <p:grpSpPr bwMode="auto">
          <a:xfrm>
            <a:off x="369888" y="754063"/>
            <a:ext cx="8053388" cy="2998789"/>
            <a:chOff x="288" y="231"/>
            <a:chExt cx="5073" cy="1889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96B6FC30-BEB4-47F7-9E18-3724CA6F0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" y="231"/>
              <a:ext cx="4660" cy="523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GB" sz="2400" dirty="0">
                  <a:latin typeface="Comic Sans MS" panose="030F0702030302020204" pitchFamily="66" charset="0"/>
                </a:rPr>
                <a:t>Rounding numbers correct to some place value to the left of the decimal point.</a:t>
              </a: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0D6FD6C9-B152-4EEC-9383-178E66478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0" y="1793"/>
              <a:ext cx="69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latin typeface="Comic Sans MS" panose="030F0702030302020204" pitchFamily="66" charset="0"/>
                </a:rPr>
                <a:t>4 8 1</a:t>
              </a:r>
              <a:endParaRPr lang="en-GB" altLang="en-US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3DBF05B1-846A-4901-8B1B-C5D43880B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" y="883"/>
              <a:ext cx="5054" cy="271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200" dirty="0">
                  <a:latin typeface="Comic Sans MS" panose="030F0702030302020204" pitchFamily="66" charset="0"/>
                </a:rPr>
                <a:t>Numbers can be rounded to the nearest 10, 100, 1000, etc.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D248A0C5-62FE-4262-AEAF-E4FC7DFDBD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200"/>
              <a:ext cx="28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 dirty="0">
                  <a:latin typeface="Comic Sans MS" panose="030F0702030302020204" pitchFamily="66" charset="0"/>
                </a:rPr>
                <a:t>Rounding to the </a:t>
              </a:r>
              <a:r>
                <a:rPr lang="en-GB" altLang="en-US" sz="2400" u="sng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nearest 100</a:t>
              </a:r>
            </a:p>
          </p:txBody>
        </p:sp>
      </p:grpSp>
      <p:sp>
        <p:nvSpPr>
          <p:cNvPr id="9" name="Line 7">
            <a:extLst>
              <a:ext uri="{FF2B5EF4-FFF2-40B4-BE49-F238E27FC236}">
                <a16:creationId xmlns:a16="http://schemas.microsoft.com/office/drawing/2014/main" id="{0B8CE9AB-FAA1-4B10-B662-6B90ACF5F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4313" y="304482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079ED47E-352D-4F3F-8C5A-8792A55C194D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3659188"/>
            <a:ext cx="2209800" cy="1092200"/>
            <a:chOff x="480" y="2064"/>
            <a:chExt cx="1392" cy="688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9D21C587-B65F-4BE8-95D9-4CEDB82B20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361DCD26-D525-4ED9-9587-59748C2625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553C2A3B-0FCF-42BB-921E-2A332A4F7D4F}"/>
              </a:ext>
            </a:extLst>
          </p:cNvPr>
          <p:cNvGrpSpPr>
            <a:grpSpLocks/>
          </p:cNvGrpSpPr>
          <p:nvPr/>
        </p:nvGrpSpPr>
        <p:grpSpPr bwMode="auto">
          <a:xfrm>
            <a:off x="1103108" y="4883152"/>
            <a:ext cx="1725612" cy="1057276"/>
            <a:chOff x="910" y="2832"/>
            <a:chExt cx="480" cy="666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F21832E8-094F-43A8-AA7C-A056ECA69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A2476A30-4917-4F0F-8C32-76732AEB39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0" y="3168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solidFill>
                    <a:srgbClr val="3366FF"/>
                  </a:solidFill>
                  <a:latin typeface="Comic Sans MS" panose="030F0702030302020204" pitchFamily="66" charset="0"/>
                </a:rPr>
                <a:t>500</a:t>
              </a:r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B7180DB9-258C-41FF-89D9-80F6DEEBD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0882" y="3234862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latin typeface="Comic Sans MS" panose="030F0702030302020204" pitchFamily="66" charset="0"/>
              </a:rPr>
              <a:t>1 3 0 9</a:t>
            </a:r>
          </a:p>
        </p:txBody>
      </p:sp>
      <p:grpSp>
        <p:nvGrpSpPr>
          <p:cNvPr id="17" name="Group 15">
            <a:extLst>
              <a:ext uri="{FF2B5EF4-FFF2-40B4-BE49-F238E27FC236}">
                <a16:creationId xmlns:a16="http://schemas.microsoft.com/office/drawing/2014/main" id="{E05F2F9F-121D-40D6-B491-13AC9D414B4E}"/>
              </a:ext>
            </a:extLst>
          </p:cNvPr>
          <p:cNvGrpSpPr>
            <a:grpSpLocks/>
          </p:cNvGrpSpPr>
          <p:nvPr/>
        </p:nvGrpSpPr>
        <p:grpSpPr bwMode="auto">
          <a:xfrm>
            <a:off x="3371850" y="3678238"/>
            <a:ext cx="2209800" cy="1092200"/>
            <a:chOff x="480" y="2064"/>
            <a:chExt cx="1392" cy="688"/>
          </a:xfrm>
        </p:grpSpPr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A2D3A44F-B598-4412-B6A1-1DE6FC5C7C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9B2F7409-4147-43FC-A59C-8F6522C27E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Line 18">
            <a:extLst>
              <a:ext uri="{FF2B5EF4-FFF2-40B4-BE49-F238E27FC236}">
                <a16:creationId xmlns:a16="http://schemas.microsoft.com/office/drawing/2014/main" id="{4E496648-472D-463C-95F2-007B158B0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3850" y="314483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1" name="Group 19">
            <a:extLst>
              <a:ext uri="{FF2B5EF4-FFF2-40B4-BE49-F238E27FC236}">
                <a16:creationId xmlns:a16="http://schemas.microsoft.com/office/drawing/2014/main" id="{B901F9FB-B2D7-42D7-A857-5EA559FBD198}"/>
              </a:ext>
            </a:extLst>
          </p:cNvPr>
          <p:cNvGrpSpPr>
            <a:grpSpLocks/>
          </p:cNvGrpSpPr>
          <p:nvPr/>
        </p:nvGrpSpPr>
        <p:grpSpPr bwMode="auto">
          <a:xfrm>
            <a:off x="4132976" y="4897436"/>
            <a:ext cx="1578897" cy="1057274"/>
            <a:chOff x="866" y="2832"/>
            <a:chExt cx="521" cy="666"/>
          </a:xfrm>
        </p:grpSpPr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491C179E-2CA2-46BF-9A07-C0D8B19B15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32D5E47C-E957-46AC-87BF-9B52BE828A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" y="3168"/>
              <a:ext cx="52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solidFill>
                    <a:srgbClr val="3366FF"/>
                  </a:solidFill>
                  <a:latin typeface="Comic Sans MS" panose="030F0702030302020204" pitchFamily="66" charset="0"/>
                </a:rPr>
                <a:t>1 300</a:t>
              </a:r>
            </a:p>
          </p:txBody>
        </p:sp>
      </p:grpSp>
      <p:sp>
        <p:nvSpPr>
          <p:cNvPr id="24" name="Text Box 22">
            <a:extLst>
              <a:ext uri="{FF2B5EF4-FFF2-40B4-BE49-F238E27FC236}">
                <a16:creationId xmlns:a16="http://schemas.microsoft.com/office/drawing/2014/main" id="{73187166-D95C-4E6E-9494-0DECFE3AF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8746" y="320469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latin typeface="Comic Sans MS" panose="030F0702030302020204" pitchFamily="66" charset="0"/>
              </a:rPr>
              <a:t> 5 2 5</a:t>
            </a:r>
          </a:p>
        </p:txBody>
      </p:sp>
      <p:grpSp>
        <p:nvGrpSpPr>
          <p:cNvPr id="25" name="Group 23">
            <a:extLst>
              <a:ext uri="{FF2B5EF4-FFF2-40B4-BE49-F238E27FC236}">
                <a16:creationId xmlns:a16="http://schemas.microsoft.com/office/drawing/2014/main" id="{8222FA63-C89E-45C5-B41B-EB6E34668F43}"/>
              </a:ext>
            </a:extLst>
          </p:cNvPr>
          <p:cNvGrpSpPr>
            <a:grpSpLocks/>
          </p:cNvGrpSpPr>
          <p:nvPr/>
        </p:nvGrpSpPr>
        <p:grpSpPr bwMode="auto">
          <a:xfrm>
            <a:off x="6137275" y="3671888"/>
            <a:ext cx="2209800" cy="1092200"/>
            <a:chOff x="480" y="2064"/>
            <a:chExt cx="1392" cy="688"/>
          </a:xfrm>
        </p:grpSpPr>
        <p:sp>
          <p:nvSpPr>
            <p:cNvPr id="26" name="Text Box 24">
              <a:extLst>
                <a:ext uri="{FF2B5EF4-FFF2-40B4-BE49-F238E27FC236}">
                  <a16:creationId xmlns:a16="http://schemas.microsoft.com/office/drawing/2014/main" id="{EAF24C50-2CCE-40F3-AC39-26CF831EBC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AC16B6FF-C6E7-40FD-8A50-96BB1721F4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" name="Line 26">
            <a:extLst>
              <a:ext uri="{FF2B5EF4-FFF2-40B4-BE49-F238E27FC236}">
                <a16:creationId xmlns:a16="http://schemas.microsoft.com/office/drawing/2014/main" id="{BC6936F2-ED41-4774-8F36-538DF13D8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9275" y="313848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9" name="Group 27">
            <a:extLst>
              <a:ext uri="{FF2B5EF4-FFF2-40B4-BE49-F238E27FC236}">
                <a16:creationId xmlns:a16="http://schemas.microsoft.com/office/drawing/2014/main" id="{C813A04F-27D8-4EE0-A52A-29DBEBF55596}"/>
              </a:ext>
            </a:extLst>
          </p:cNvPr>
          <p:cNvGrpSpPr>
            <a:grpSpLocks/>
          </p:cNvGrpSpPr>
          <p:nvPr/>
        </p:nvGrpSpPr>
        <p:grpSpPr bwMode="auto">
          <a:xfrm>
            <a:off x="6986904" y="4891086"/>
            <a:ext cx="1676877" cy="1057274"/>
            <a:chOff x="888" y="2832"/>
            <a:chExt cx="503" cy="666"/>
          </a:xfrm>
        </p:grpSpPr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48FAA733-6C86-49E4-86CF-2FAEB1EB2D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 Box 29">
              <a:extLst>
                <a:ext uri="{FF2B5EF4-FFF2-40B4-BE49-F238E27FC236}">
                  <a16:creationId xmlns:a16="http://schemas.microsoft.com/office/drawing/2014/main" id="{2593E865-1B14-43E5-B9B7-5A033116D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8" y="3168"/>
              <a:ext cx="50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solidFill>
                    <a:srgbClr val="3366FF"/>
                  </a:solidFill>
                  <a:latin typeface="Comic Sans MS" panose="030F0702030302020204" pitchFamily="66" charset="0"/>
                </a:rPr>
                <a:t>500</a:t>
              </a:r>
            </a:p>
          </p:txBody>
        </p:sp>
      </p:grpSp>
      <p:sp>
        <p:nvSpPr>
          <p:cNvPr id="32" name="Text Box 30">
            <a:extLst>
              <a:ext uri="{FF2B5EF4-FFF2-40B4-BE49-F238E27FC236}">
                <a16:creationId xmlns:a16="http://schemas.microsoft.com/office/drawing/2014/main" id="{0008BAB4-3074-4715-A101-0E86D03EF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425" y="482600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4004F541-981C-4CED-9F7B-34C6A554D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563" y="4848225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4E5DE962-140E-4064-AF68-C410CAB82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8700" y="487045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35" name="Rectangle 15">
            <a:extLst>
              <a:ext uri="{FF2B5EF4-FFF2-40B4-BE49-F238E27FC236}">
                <a16:creationId xmlns:a16="http://schemas.microsoft.com/office/drawing/2014/main" id="{8E53FD58-3CA3-4FDD-B2BE-8F2A75A88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4935"/>
            <a:ext cx="76692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800" b="1" dirty="0">
                <a:solidFill>
                  <a:srgbClr val="5B0091"/>
                </a:solidFill>
                <a:latin typeface="Comic Sans MS" panose="030F0702030302020204" pitchFamily="66" charset="0"/>
              </a:rPr>
              <a:t>Rounding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6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utoUpdateAnimBg="0"/>
      <p:bldP spid="20" grpId="0" animBg="1"/>
      <p:bldP spid="24" grpId="0" autoUpdateAnimBg="0"/>
      <p:bldP spid="28" grpId="0" animBg="1"/>
      <p:bldP spid="32" grpId="0" animBg="1" autoUpdateAnimBg="0"/>
      <p:bldP spid="33" grpId="0" animBg="1" autoUpdateAnimBg="0"/>
      <p:bldP spid="3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7671E7DE-DD05-47D1-B533-361EA9A97C7B}"/>
              </a:ext>
            </a:extLst>
          </p:cNvPr>
          <p:cNvGrpSpPr>
            <a:grpSpLocks/>
          </p:cNvGrpSpPr>
          <p:nvPr/>
        </p:nvGrpSpPr>
        <p:grpSpPr bwMode="auto">
          <a:xfrm>
            <a:off x="369888" y="754063"/>
            <a:ext cx="8053388" cy="2973389"/>
            <a:chOff x="288" y="231"/>
            <a:chExt cx="5073" cy="1873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05C2D4F5-2E90-49C6-A4D7-A9F076023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" y="231"/>
              <a:ext cx="4660" cy="523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GB" sz="2400" dirty="0">
                  <a:latin typeface="Comic Sans MS" panose="030F0702030302020204" pitchFamily="66" charset="0"/>
                </a:rPr>
                <a:t>Rounding numbers correct to some place value to the left of the decimal point.</a:t>
              </a: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7215685A-16C0-4C2C-AB41-A79911BA82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" y="1777"/>
              <a:ext cx="69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latin typeface="Comic Sans MS" panose="030F0702030302020204" pitchFamily="66" charset="0"/>
                </a:rPr>
                <a:t>2 3 5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FE0C8F29-7EC0-434C-B619-B971F65A6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" y="883"/>
              <a:ext cx="5054" cy="271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200" dirty="0">
                  <a:latin typeface="Comic Sans MS" panose="030F0702030302020204" pitchFamily="66" charset="0"/>
                </a:rPr>
                <a:t>Numbers can be rounded to the nearest 10, 100, 1000, etc.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7B42E107-E2CB-4EAB-848C-A9E837D98A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200"/>
              <a:ext cx="28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 dirty="0">
                  <a:latin typeface="Comic Sans MS" panose="030F0702030302020204" pitchFamily="66" charset="0"/>
                </a:rPr>
                <a:t>Rounding to the </a:t>
              </a:r>
              <a:r>
                <a:rPr lang="en-GB" altLang="en-US" sz="2400" u="sng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nearest 10</a:t>
              </a:r>
            </a:p>
          </p:txBody>
        </p:sp>
      </p:grpSp>
      <p:sp>
        <p:nvSpPr>
          <p:cNvPr id="9" name="Line 7">
            <a:extLst>
              <a:ext uri="{FF2B5EF4-FFF2-40B4-BE49-F238E27FC236}">
                <a16:creationId xmlns:a16="http://schemas.microsoft.com/office/drawing/2014/main" id="{8E4D2803-5EE9-4879-8ED6-062F5BA5C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4313" y="304482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1CD23340-C026-4D34-BE79-8953B13DB3EA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3659188"/>
            <a:ext cx="2209800" cy="1092200"/>
            <a:chOff x="480" y="2064"/>
            <a:chExt cx="1392" cy="688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4EE5FF5F-A15E-4D52-B63E-CB27AF614C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7F2C41D7-8E78-4D70-8136-A669CF2AB2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704F88BF-27DA-45DB-8965-187173E5AE0B}"/>
              </a:ext>
            </a:extLst>
          </p:cNvPr>
          <p:cNvGrpSpPr>
            <a:grpSpLocks/>
          </p:cNvGrpSpPr>
          <p:nvPr/>
        </p:nvGrpSpPr>
        <p:grpSpPr bwMode="auto">
          <a:xfrm>
            <a:off x="1103108" y="4883152"/>
            <a:ext cx="1725612" cy="1057276"/>
            <a:chOff x="910" y="2832"/>
            <a:chExt cx="480" cy="666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9B0F5C56-0817-4921-B387-27633B117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E7CDF5C8-B00D-4C11-A321-049D74543C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0" y="3168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solidFill>
                    <a:srgbClr val="3366FF"/>
                  </a:solidFill>
                  <a:latin typeface="Comic Sans MS" panose="030F0702030302020204" pitchFamily="66" charset="0"/>
                </a:rPr>
                <a:t>240</a:t>
              </a:r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3B389FB6-B266-42DE-9FA6-4B9CF53ED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100" y="3233740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latin typeface="Comic Sans MS" panose="030F0702030302020204" pitchFamily="66" charset="0"/>
              </a:rPr>
              <a:t>1 0 0 9</a:t>
            </a:r>
          </a:p>
        </p:txBody>
      </p:sp>
      <p:grpSp>
        <p:nvGrpSpPr>
          <p:cNvPr id="17" name="Group 15">
            <a:extLst>
              <a:ext uri="{FF2B5EF4-FFF2-40B4-BE49-F238E27FC236}">
                <a16:creationId xmlns:a16="http://schemas.microsoft.com/office/drawing/2014/main" id="{927F46F3-DB11-4985-ABCD-38E173E0E47C}"/>
              </a:ext>
            </a:extLst>
          </p:cNvPr>
          <p:cNvGrpSpPr>
            <a:grpSpLocks/>
          </p:cNvGrpSpPr>
          <p:nvPr/>
        </p:nvGrpSpPr>
        <p:grpSpPr bwMode="auto">
          <a:xfrm>
            <a:off x="3371850" y="3678238"/>
            <a:ext cx="2209800" cy="1092200"/>
            <a:chOff x="480" y="2064"/>
            <a:chExt cx="1392" cy="688"/>
          </a:xfrm>
        </p:grpSpPr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EB077CD5-DDA2-42CC-8CC8-B823C886BE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2C5E9949-5DA9-44A4-B3F7-423E15350E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Line 18">
            <a:extLst>
              <a:ext uri="{FF2B5EF4-FFF2-40B4-BE49-F238E27FC236}">
                <a16:creationId xmlns:a16="http://schemas.microsoft.com/office/drawing/2014/main" id="{85710DC7-F765-4795-87D5-6FD5748719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3850" y="314483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1" name="Group 19">
            <a:extLst>
              <a:ext uri="{FF2B5EF4-FFF2-40B4-BE49-F238E27FC236}">
                <a16:creationId xmlns:a16="http://schemas.microsoft.com/office/drawing/2014/main" id="{87A35651-906F-457A-A78E-E8B58EA61B3D}"/>
              </a:ext>
            </a:extLst>
          </p:cNvPr>
          <p:cNvGrpSpPr>
            <a:grpSpLocks/>
          </p:cNvGrpSpPr>
          <p:nvPr/>
        </p:nvGrpSpPr>
        <p:grpSpPr bwMode="auto">
          <a:xfrm>
            <a:off x="4132976" y="4897436"/>
            <a:ext cx="1578897" cy="1057274"/>
            <a:chOff x="866" y="2832"/>
            <a:chExt cx="521" cy="666"/>
          </a:xfrm>
        </p:grpSpPr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35FC3428-A4DE-4CB0-B1A6-CE7F3B8F81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81229A6F-DDD2-423E-9039-E659746A78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" y="3168"/>
              <a:ext cx="52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solidFill>
                    <a:srgbClr val="3366FF"/>
                  </a:solidFill>
                  <a:latin typeface="Comic Sans MS" panose="030F0702030302020204" pitchFamily="66" charset="0"/>
                </a:rPr>
                <a:t>1 010</a:t>
              </a:r>
            </a:p>
          </p:txBody>
        </p:sp>
      </p:grpSp>
      <p:sp>
        <p:nvSpPr>
          <p:cNvPr id="24" name="Text Box 22">
            <a:extLst>
              <a:ext uri="{FF2B5EF4-FFF2-40B4-BE49-F238E27FC236}">
                <a16:creationId xmlns:a16="http://schemas.microsoft.com/office/drawing/2014/main" id="{CE8731BE-4031-461E-AAC8-2B1A2F084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175" y="3203575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latin typeface="Comic Sans MS" panose="030F0702030302020204" pitchFamily="66" charset="0"/>
              </a:rPr>
              <a:t> 7 4 5 . 2 6</a:t>
            </a:r>
          </a:p>
        </p:txBody>
      </p:sp>
      <p:grpSp>
        <p:nvGrpSpPr>
          <p:cNvPr id="25" name="Group 23">
            <a:extLst>
              <a:ext uri="{FF2B5EF4-FFF2-40B4-BE49-F238E27FC236}">
                <a16:creationId xmlns:a16="http://schemas.microsoft.com/office/drawing/2014/main" id="{B9AAD3CD-9B95-4CDA-AAC0-896EE482AFC3}"/>
              </a:ext>
            </a:extLst>
          </p:cNvPr>
          <p:cNvGrpSpPr>
            <a:grpSpLocks/>
          </p:cNvGrpSpPr>
          <p:nvPr/>
        </p:nvGrpSpPr>
        <p:grpSpPr bwMode="auto">
          <a:xfrm>
            <a:off x="6137275" y="3671888"/>
            <a:ext cx="2209800" cy="1092200"/>
            <a:chOff x="480" y="2064"/>
            <a:chExt cx="1392" cy="688"/>
          </a:xfrm>
        </p:grpSpPr>
        <p:sp>
          <p:nvSpPr>
            <p:cNvPr id="26" name="Text Box 24">
              <a:extLst>
                <a:ext uri="{FF2B5EF4-FFF2-40B4-BE49-F238E27FC236}">
                  <a16:creationId xmlns:a16="http://schemas.microsoft.com/office/drawing/2014/main" id="{86A5586A-480B-4BF2-9EB5-5A9877EFE3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15242B81-2755-4FE8-AD27-7ADCD77B39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" name="Line 26">
            <a:extLst>
              <a:ext uri="{FF2B5EF4-FFF2-40B4-BE49-F238E27FC236}">
                <a16:creationId xmlns:a16="http://schemas.microsoft.com/office/drawing/2014/main" id="{165A3564-D05D-4BE9-8950-7FFAC3798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9275" y="313848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9" name="Group 27">
            <a:extLst>
              <a:ext uri="{FF2B5EF4-FFF2-40B4-BE49-F238E27FC236}">
                <a16:creationId xmlns:a16="http://schemas.microsoft.com/office/drawing/2014/main" id="{E0DA0F80-1160-4ABB-9025-F697206E3CCE}"/>
              </a:ext>
            </a:extLst>
          </p:cNvPr>
          <p:cNvGrpSpPr>
            <a:grpSpLocks/>
          </p:cNvGrpSpPr>
          <p:nvPr/>
        </p:nvGrpSpPr>
        <p:grpSpPr bwMode="auto">
          <a:xfrm>
            <a:off x="6986904" y="4891086"/>
            <a:ext cx="1676877" cy="1057274"/>
            <a:chOff x="888" y="2832"/>
            <a:chExt cx="503" cy="666"/>
          </a:xfrm>
        </p:grpSpPr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04860297-F1CD-4D16-97B3-89D1163969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 Box 29">
              <a:extLst>
                <a:ext uri="{FF2B5EF4-FFF2-40B4-BE49-F238E27FC236}">
                  <a16:creationId xmlns:a16="http://schemas.microsoft.com/office/drawing/2014/main" id="{4D7F5D1C-2AC7-49B6-B898-ACC4F27116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8" y="3168"/>
              <a:ext cx="50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 dirty="0">
                  <a:solidFill>
                    <a:srgbClr val="3366FF"/>
                  </a:solidFill>
                  <a:latin typeface="Comic Sans MS" panose="030F0702030302020204" pitchFamily="66" charset="0"/>
                </a:rPr>
                <a:t>750</a:t>
              </a:r>
            </a:p>
          </p:txBody>
        </p:sp>
      </p:grpSp>
      <p:sp>
        <p:nvSpPr>
          <p:cNvPr id="32" name="Text Box 30">
            <a:extLst>
              <a:ext uri="{FF2B5EF4-FFF2-40B4-BE49-F238E27FC236}">
                <a16:creationId xmlns:a16="http://schemas.microsoft.com/office/drawing/2014/main" id="{9BC88822-C736-4130-944B-22F3BBFCB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425" y="482600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6E3CEB71-70F5-4D7B-AB50-0B264E8A6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563" y="4848225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D99A0F6A-F0FB-43B0-A029-E8A931E40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8700" y="487045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35" name="Rectangle 15">
            <a:extLst>
              <a:ext uri="{FF2B5EF4-FFF2-40B4-BE49-F238E27FC236}">
                <a16:creationId xmlns:a16="http://schemas.microsoft.com/office/drawing/2014/main" id="{3587DD82-CF57-4369-B5EE-C11D25782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4935"/>
            <a:ext cx="76692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800" b="1" dirty="0">
                <a:solidFill>
                  <a:srgbClr val="5B0091"/>
                </a:solidFill>
                <a:latin typeface="Comic Sans MS" panose="030F0702030302020204" pitchFamily="66" charset="0"/>
              </a:rPr>
              <a:t>Rounding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1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utoUpdateAnimBg="0"/>
      <p:bldP spid="20" grpId="0" animBg="1"/>
      <p:bldP spid="24" grpId="0" autoUpdateAnimBg="0"/>
      <p:bldP spid="28" grpId="0" animBg="1"/>
      <p:bldP spid="32" grpId="0" animBg="1" autoUpdateAnimBg="0"/>
      <p:bldP spid="33" grpId="0" animBg="1" autoUpdateAnimBg="0"/>
      <p:bldP spid="3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1E20A5E9-637A-4BD2-8B5D-11618A41A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949808"/>
            <a:ext cx="83144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Rounding decimal numbers correct to a given number of decimal places (</a:t>
            </a:r>
            <a:r>
              <a:rPr lang="en-GB" sz="2400" dirty="0" err="1">
                <a:latin typeface="Comic Sans MS" panose="030F0702030302020204" pitchFamily="66" charset="0"/>
              </a:rPr>
              <a:t>dp</a:t>
            </a:r>
            <a:r>
              <a:rPr lang="en-GB" sz="2400" dirty="0">
                <a:latin typeface="Comic Sans MS" panose="030F0702030302020204" pitchFamily="66" charset="0"/>
              </a:rPr>
              <a:t>).</a:t>
            </a: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0635AC54-794A-437E-A052-52DBC39AE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2012291"/>
            <a:ext cx="81703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The following rules apply when rounding numbers correct to a given number of decimal places (</a:t>
            </a:r>
            <a:r>
              <a:rPr lang="en-GB" sz="2400" dirty="0" err="1">
                <a:latin typeface="Comic Sans MS" panose="030F0702030302020204" pitchFamily="66" charset="0"/>
              </a:rPr>
              <a:t>dp</a:t>
            </a:r>
            <a:r>
              <a:rPr lang="en-GB" sz="24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22B0E708-8108-41CB-A454-03230A367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3449352"/>
            <a:ext cx="81478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If the digit after the one that is being rounded is less than 5 then keep the rounded digit unchanged and delete the following digits.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D0CDF60B-1FFE-4EE9-B0E9-99F4650EA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4941168"/>
            <a:ext cx="85029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If the digit after the one that is being rounded is 5 or more then we need to add 1 to the rounded digit and delete the following digits.</a:t>
            </a:r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82EDDAF8-1D3B-4B54-9EC9-95148A837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4935"/>
            <a:ext cx="76692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800" b="1" dirty="0">
                <a:solidFill>
                  <a:srgbClr val="5B0091"/>
                </a:solidFill>
                <a:latin typeface="Comic Sans MS" panose="030F0702030302020204" pitchFamily="66" charset="0"/>
              </a:rPr>
              <a:t>Rounding decimal places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16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7EAD9C3-26C4-4224-9137-A11266627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050" y="911225"/>
            <a:ext cx="3581400" cy="461963"/>
          </a:xfrm>
          <a:prstGeom prst="rect">
            <a:avLst/>
          </a:prstGeom>
          <a:solidFill>
            <a:srgbClr val="FFFFFF"/>
          </a:solidFill>
          <a:ln w="57150" cmpd="thickThin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Decimal Places 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3E875D7-BC95-40EC-A55B-E71EC8E18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20875"/>
            <a:ext cx="8001000" cy="1200150"/>
          </a:xfrm>
          <a:prstGeom prst="rect">
            <a:avLst/>
          </a:prstGeom>
          <a:solidFill>
            <a:srgbClr val="FFCCF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It is often necessary/convenient/sensible to give </a:t>
            </a:r>
            <a:r>
              <a:rPr lang="en-GB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approximations  </a:t>
            </a:r>
            <a:r>
              <a:rPr lang="en-GB" altLang="en-US" sz="2400">
                <a:latin typeface="Comic Sans MS" panose="030F0702030302020204" pitchFamily="66" charset="0"/>
              </a:rPr>
              <a:t>to real life situations or as answers to certain calculations.   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49240118-9162-4BD6-B292-937CA71C0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3444875"/>
            <a:ext cx="7402512" cy="3046413"/>
          </a:xfrm>
          <a:prstGeom prst="rect">
            <a:avLst/>
          </a:prstGeom>
          <a:solidFill>
            <a:srgbClr val="FFCCFF"/>
          </a:solidFill>
          <a:ln w="57150" cmpd="thickThin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dirty="0">
                <a:latin typeface="Comic Sans MS" panose="030F0702030302020204" pitchFamily="66" charset="0"/>
              </a:rPr>
              <a:t>For example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400" dirty="0">
                <a:latin typeface="Comic Sans MS" panose="030F0702030302020204" pitchFamily="66" charset="0"/>
              </a:rPr>
              <a:t>The time in which an athlete runs a 100m race is given by: a) 10.1 seconds  b) 10.14 seconds or c) 10 seconds.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2400" dirty="0">
                <a:latin typeface="Comic Sans MS" panose="030F0702030302020204" pitchFamily="66" charset="0"/>
              </a:rPr>
              <a:t>The time needs to be accurate, so then rounding to the nearest hundredth of a second is the more accurate. Hence 10.14 s is the sensible answer</a:t>
            </a: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6F345106-CFEC-40C5-8656-9C6BD7F60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50813"/>
            <a:ext cx="76692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GB" sz="2800" b="1" kern="0" dirty="0">
                <a:solidFill>
                  <a:srgbClr val="5B0091"/>
                </a:solidFill>
                <a:latin typeface="+mj-lt"/>
                <a:ea typeface="+mj-ea"/>
                <a:cs typeface="+mj-cs"/>
              </a:rPr>
              <a:t>Rounding decimals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4826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519</TotalTime>
  <Words>1344</Words>
  <Application>Microsoft Office PowerPoint</Application>
  <PresentationFormat>On-screen Show (4:3)</PresentationFormat>
  <Paragraphs>224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58</cp:revision>
  <dcterms:created xsi:type="dcterms:W3CDTF">2016-08-14T00:28:51Z</dcterms:created>
  <dcterms:modified xsi:type="dcterms:W3CDTF">2023-01-07T11:56:38Z</dcterms:modified>
</cp:coreProperties>
</file>