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318" r:id="rId4"/>
    <p:sldId id="319" r:id="rId5"/>
    <p:sldId id="320" r:id="rId6"/>
    <p:sldId id="321" r:id="rId7"/>
    <p:sldId id="322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understand what surds are.</a:t>
            </a:r>
          </a:p>
          <a:p>
            <a:pPr marL="630238"/>
            <a:r>
              <a:rPr lang="en-GB" dirty="0"/>
              <a:t>To simplify expressions using surds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Surds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C9560792-0A19-44F4-846D-0F36AB90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338" y="2276475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BF1BF2E5-D99F-4FE0-9A00-1C8722FC6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338" y="3933825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3" name="Rectangle 30">
            <a:extLst>
              <a:ext uri="{FF2B5EF4-FFF2-40B4-BE49-F238E27FC236}">
                <a16:creationId xmlns:a16="http://schemas.microsoft.com/office/drawing/2014/main" id="{56B9563E-18D4-410C-943A-C9246B7A5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338" y="5516563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EA9C35E-EFED-4117-988A-6718FCAF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338" y="692150"/>
            <a:ext cx="7207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1345170F-4109-4A37-B78A-DCD8F169F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715B573B-EC54-4BC9-958D-98A81E945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2743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Natural Numbers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8C15B8C3-2D87-401D-86C7-C69F3CB4E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620713"/>
            <a:ext cx="3037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latin typeface="Calibri" panose="020F0502020204030204" pitchFamily="34" charset="0"/>
                <a:cs typeface="Calibri" panose="020F0502020204030204" pitchFamily="34" charset="0"/>
              </a:rPr>
              <a:t>The counting numbers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1F546DE4-BB6D-40EE-8FE7-F29CB475F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146175"/>
            <a:ext cx="3182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accent2"/>
                </a:solidFill>
              </a:rPr>
              <a:t>1,  2,  3,  4,  5,  . . .</a:t>
            </a:r>
          </a:p>
        </p:txBody>
      </p:sp>
      <p:sp>
        <p:nvSpPr>
          <p:cNvPr id="19" name="AutoShape 11">
            <a:extLst>
              <a:ext uri="{FF2B5EF4-FFF2-40B4-BE49-F238E27FC236}">
                <a16:creationId xmlns:a16="http://schemas.microsoft.com/office/drawing/2014/main" id="{B2F68983-4363-4B06-ADB2-F8B06E6C2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73373BB0-2C43-4090-932F-439ED81BE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9500"/>
            <a:ext cx="13854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latin typeface="Calibri" panose="020F0502020204030204" pitchFamily="34" charset="0"/>
                <a:cs typeface="Calibri" panose="020F0502020204030204" pitchFamily="34" charset="0"/>
              </a:rPr>
              <a:t>Integers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5F3B78F2-D523-4C81-B9AD-330FF3CE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154238"/>
            <a:ext cx="4103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latin typeface="Calibri" panose="020F0502020204030204" pitchFamily="34" charset="0"/>
                <a:cs typeface="Calibri" panose="020F0502020204030204" pitchFamily="34" charset="0"/>
              </a:rPr>
              <a:t>Include all the whole numbes and zero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8110E426-BAD4-48A5-BE5C-A3FEE0FBF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996952"/>
            <a:ext cx="4742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accent2"/>
                </a:solidFill>
              </a:rPr>
              <a:t>. . . -3, -2, -1, 0, 1,  2,  3, . . .</a:t>
            </a:r>
          </a:p>
        </p:txBody>
      </p:sp>
      <p:sp>
        <p:nvSpPr>
          <p:cNvPr id="23" name="AutoShape 15">
            <a:extLst>
              <a:ext uri="{FF2B5EF4-FFF2-40B4-BE49-F238E27FC236}">
                <a16:creationId xmlns:a16="http://schemas.microsoft.com/office/drawing/2014/main" id="{4ABBBE60-23AA-4D5A-B397-AFAE7F38E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87775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F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A01D50F2-CD72-4BCA-9A36-71AF92A65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76700"/>
            <a:ext cx="2868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latin typeface="Calibri" panose="020F0502020204030204" pitchFamily="34" charset="0"/>
                <a:cs typeface="Calibri" panose="020F0502020204030204" pitchFamily="34" charset="0"/>
              </a:rPr>
              <a:t>Rational Numbers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1323696D-1D04-49C3-BC2D-1AED6CD89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685560"/>
            <a:ext cx="39608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Numbers that can be </a:t>
            </a:r>
            <a:r>
              <a:rPr lang="en-GB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 as a fraction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Include all the integers plus fractions</a:t>
            </a:r>
          </a:p>
        </p:txBody>
      </p:sp>
      <p:sp>
        <p:nvSpPr>
          <p:cNvPr id="26" name="AutoShape 19">
            <a:extLst>
              <a:ext uri="{FF2B5EF4-FFF2-40B4-BE49-F238E27FC236}">
                <a16:creationId xmlns:a16="http://schemas.microsoft.com/office/drawing/2014/main" id="{71E595A5-4496-4F75-89DD-DF49508C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300663"/>
            <a:ext cx="3960812" cy="10795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45690D61-4EE0-48C7-8D0F-ED21B9DD4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89588"/>
            <a:ext cx="2271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latin typeface="Calibri" panose="020F0502020204030204" pitchFamily="34" charset="0"/>
                <a:cs typeface="Calibri" panose="020F0502020204030204" pitchFamily="34" charset="0"/>
              </a:rPr>
              <a:t>Real Numbers</a:t>
            </a:r>
          </a:p>
        </p:txBody>
      </p:sp>
      <p:sp>
        <p:nvSpPr>
          <p:cNvPr id="28" name="Text Box 21">
            <a:extLst>
              <a:ext uri="{FF2B5EF4-FFF2-40B4-BE49-F238E27FC236}">
                <a16:creationId xmlns:a16="http://schemas.microsoft.com/office/drawing/2014/main" id="{D18B63CE-9C3B-405A-8578-C178E83C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213181"/>
            <a:ext cx="4103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latin typeface="Calibri" panose="020F0502020204030204" pitchFamily="34" charset="0"/>
                <a:cs typeface="Calibri" panose="020F0502020204030204" pitchFamily="34" charset="0"/>
              </a:rPr>
              <a:t>Include all the Rational Numbers plus numbers that cannot be written as fractions </a:t>
            </a:r>
          </a:p>
        </p:txBody>
      </p:sp>
      <p:sp>
        <p:nvSpPr>
          <p:cNvPr id="29" name="Text Box 23">
            <a:extLst>
              <a:ext uri="{FF2B5EF4-FFF2-40B4-BE49-F238E27FC236}">
                <a16:creationId xmlns:a16="http://schemas.microsoft.com/office/drawing/2014/main" id="{5F6E0E44-B593-47C5-977A-49CA3CDB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3" y="595313"/>
            <a:ext cx="68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chemeClr val="accent2"/>
                </a:solidFill>
                <a:latin typeface="Castellar" pitchFamily="18" charset="0"/>
              </a:rPr>
              <a:t>ℕ</a:t>
            </a:r>
          </a:p>
        </p:txBody>
      </p:sp>
      <p:sp>
        <p:nvSpPr>
          <p:cNvPr id="30" name="Text Box 24">
            <a:extLst>
              <a:ext uri="{FF2B5EF4-FFF2-40B4-BE49-F238E27FC236}">
                <a16:creationId xmlns:a16="http://schemas.microsoft.com/office/drawing/2014/main" id="{BF864361-DB37-4700-94D4-2B9F9385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025" y="2179638"/>
            <a:ext cx="6014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chemeClr val="accent2"/>
                </a:solidFill>
                <a:latin typeface="Castellar" pitchFamily="18" charset="0"/>
              </a:rPr>
              <a:t>ℤ</a:t>
            </a:r>
          </a:p>
        </p:txBody>
      </p:sp>
      <p:sp>
        <p:nvSpPr>
          <p:cNvPr id="31" name="Text Box 25">
            <a:extLst>
              <a:ext uri="{FF2B5EF4-FFF2-40B4-BE49-F238E27FC236}">
                <a16:creationId xmlns:a16="http://schemas.microsoft.com/office/drawing/2014/main" id="{6AAF8C7B-CD30-4B1D-93C6-661F63018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3" y="3860800"/>
            <a:ext cx="7136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chemeClr val="accent2"/>
                </a:solidFill>
                <a:latin typeface="Castellar" pitchFamily="18" charset="0"/>
              </a:rPr>
              <a:t>ℚ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89053A78-2210-441B-A32D-8B489839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4513" y="5419725"/>
            <a:ext cx="712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chemeClr val="accent2"/>
                </a:solidFill>
                <a:latin typeface="Castellar" pitchFamily="18" charset="0"/>
              </a:rPr>
              <a:t>ℝ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4126FEDE-1FB4-4988-B1A1-C700F76A72A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-27384"/>
            <a:ext cx="8229600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numbers</a:t>
            </a:r>
          </a:p>
        </p:txBody>
      </p:sp>
    </p:spTree>
    <p:extLst>
      <p:ext uri="{BB962C8B-B14F-4D97-AF65-F5344CB8AC3E}">
        <p14:creationId xmlns:p14="http://schemas.microsoft.com/office/powerpoint/2010/main" val="151198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51F2A26D-1764-4C77-BF92-F7B6536A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4" y="480070"/>
            <a:ext cx="5111750" cy="863600"/>
          </a:xfrm>
          <a:prstGeom prst="rect">
            <a:avLst/>
          </a:prstGeom>
          <a:solidFill>
            <a:srgbClr val="CCFFFF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75D513D6-2752-46DF-A685-2E853CBF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578768"/>
            <a:ext cx="3883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REAL NUMBERS</a:t>
            </a:r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C56E7BC-3EBD-4ABF-A5A9-60032184D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463502"/>
            <a:ext cx="4140200" cy="741362"/>
          </a:xfrm>
          <a:prstGeom prst="rect">
            <a:avLst/>
          </a:prstGeom>
          <a:solidFill>
            <a:srgbClr val="F6000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8A735251-BE5F-48BA-B524-451D3CEF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81" y="1544464"/>
            <a:ext cx="3248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 Numbers</a:t>
            </a: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5A0B5D04-F476-4AE2-9E8E-EA9F82545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463502"/>
            <a:ext cx="4140200" cy="741362"/>
          </a:xfrm>
          <a:prstGeom prst="rect">
            <a:avLst/>
          </a:prstGeom>
          <a:solidFill>
            <a:srgbClr val="FFFF66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10E39176-0801-4502-8F39-3516B00AB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742" y="1544464"/>
            <a:ext cx="3409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Irrational Numbers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281D6612-CD96-4037-B320-8DC1D06E0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40687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These include all the </a:t>
            </a:r>
            <a:r>
              <a:rPr lang="en-GB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 numbers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and numbers which can be </a:t>
            </a:r>
            <a:r>
              <a:rPr lang="en-GB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 as a fraction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368E0FD1-F437-4F5C-9FDB-4F7E86114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689475"/>
            <a:ext cx="40687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ALL decimals which </a:t>
            </a:r>
            <a:r>
              <a:rPr lang="en-GB" sz="2800" b="1" dirty="0">
                <a:solidFill>
                  <a:srgbClr val="F6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GB" sz="2800" b="1" dirty="0">
                <a:solidFill>
                  <a:srgbClr val="F6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terminate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can be written as fractions.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D3E96FAD-B6CA-4116-BF9B-731910E46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2420938"/>
            <a:ext cx="40687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These are all the numbers which can </a:t>
            </a:r>
            <a:r>
              <a:rPr lang="en-GB" sz="2800" b="1" dirty="0">
                <a:solidFill>
                  <a:srgbClr val="F6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be written as a fraction.</a:t>
            </a:r>
          </a:p>
        </p:txBody>
      </p:sp>
      <p:sp>
        <p:nvSpPr>
          <p:cNvPr id="13" name="Line 34">
            <a:extLst>
              <a:ext uri="{FF2B5EF4-FFF2-40B4-BE49-F238E27FC236}">
                <a16:creationId xmlns:a16="http://schemas.microsoft.com/office/drawing/2014/main" id="{72676B43-3096-48D9-A792-55218C075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560"/>
            <a:ext cx="0" cy="49377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S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02E2DF4-839A-4E2B-8FB0-1E9617CC6B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-27384"/>
            <a:ext cx="8229600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 numbers</a:t>
            </a:r>
          </a:p>
        </p:txBody>
      </p:sp>
    </p:spTree>
    <p:extLst>
      <p:ext uri="{BB962C8B-B14F-4D97-AF65-F5344CB8AC3E}">
        <p14:creationId xmlns:p14="http://schemas.microsoft.com/office/powerpoint/2010/main" val="4198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30985DEE-6533-4B54-8642-30C3AB8E8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972" y="1409080"/>
                <a:ext cx="8631237" cy="882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example, the value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cannot be written exactly as a fraction or a decimal.</a:t>
                </a: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30985DEE-6533-4B54-8642-30C3AB8E8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972" y="1409080"/>
                <a:ext cx="8631237" cy="882934"/>
              </a:xfrm>
              <a:prstGeom prst="rect">
                <a:avLst/>
              </a:prstGeom>
              <a:blipFill>
                <a:blip r:embed="rId3"/>
                <a:stretch>
                  <a:fillRect l="-1130" t="-1379" r="-565" b="-1241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8">
                <a:extLst>
                  <a:ext uri="{FF2B5EF4-FFF2-40B4-BE49-F238E27FC236}">
                    <a16:creationId xmlns:a16="http://schemas.microsoft.com/office/drawing/2014/main" id="{6A1543BE-B4FC-45D7-9EBF-E011DD49AF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972" y="2914030"/>
                <a:ext cx="8631237" cy="865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this reason it is often better to leave the square root sign in and write the number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 Box 8">
                <a:extLst>
                  <a:ext uri="{FF2B5EF4-FFF2-40B4-BE49-F238E27FC236}">
                    <a16:creationId xmlns:a16="http://schemas.microsoft.com/office/drawing/2014/main" id="{6A1543BE-B4FC-45D7-9EBF-E011DD49A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972" y="2914030"/>
                <a:ext cx="8631237" cy="865814"/>
              </a:xfrm>
              <a:prstGeom prst="rect">
                <a:avLst/>
              </a:prstGeom>
              <a:blipFill>
                <a:blip r:embed="rId4"/>
                <a:stretch>
                  <a:fillRect l="-1130" t="-5634" r="-353" b="-15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1">
                <a:extLst>
                  <a:ext uri="{FF2B5EF4-FFF2-40B4-BE49-F238E27FC236}">
                    <a16:creationId xmlns:a16="http://schemas.microsoft.com/office/drawing/2014/main" id="{C16AC079-8735-4397-A991-B229C657BD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5253" y="4534867"/>
                <a:ext cx="5289525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Which one of the following is not a surd?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 Box 11">
                <a:extLst>
                  <a:ext uri="{FF2B5EF4-FFF2-40B4-BE49-F238E27FC236}">
                    <a16:creationId xmlns:a16="http://schemas.microsoft.com/office/drawing/2014/main" id="{C16AC079-8735-4397-A991-B229C657B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5253" y="4534867"/>
                <a:ext cx="5289525" cy="866969"/>
              </a:xfrm>
              <a:prstGeom prst="rect">
                <a:avLst/>
              </a:prstGeom>
              <a:blipFill>
                <a:blip r:embed="rId5"/>
                <a:stretch>
                  <a:fillRect l="-916" t="-4082" r="-916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3920FEB-DE28-49CF-BB34-6BDBBC89D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597" y="3853830"/>
                <a:ext cx="3565913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is an example of a </a:t>
                </a:r>
                <a:r>
                  <a:rPr lang="en-GB" sz="24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surd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3920FEB-DE28-49CF-BB34-6BDBBC89D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6597" y="3853830"/>
                <a:ext cx="3565913" cy="496483"/>
              </a:xfrm>
              <a:prstGeom prst="rect">
                <a:avLst/>
              </a:prstGeom>
              <a:blipFill>
                <a:blip r:embed="rId6"/>
                <a:stretch>
                  <a:fillRect t="-2439" r="-1884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3">
                <a:extLst>
                  <a:ext uri="{FF2B5EF4-FFF2-40B4-BE49-F238E27FC236}">
                    <a16:creationId xmlns:a16="http://schemas.microsoft.com/office/drawing/2014/main" id="{BEB07DCA-5FE5-47E9-A0A7-1DBDC5CE2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9184" y="2348880"/>
                <a:ext cx="5194499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value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is an </a:t>
                </a:r>
                <a:r>
                  <a:rPr lang="en-GB" sz="2400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irrational number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13">
                <a:extLst>
                  <a:ext uri="{FF2B5EF4-FFF2-40B4-BE49-F238E27FC236}">
                    <a16:creationId xmlns:a16="http://schemas.microsoft.com/office/drawing/2014/main" id="{BEB07DCA-5FE5-47E9-A0A7-1DBDC5CE2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9184" y="2348880"/>
                <a:ext cx="5194499" cy="496483"/>
              </a:xfrm>
              <a:prstGeom prst="rect">
                <a:avLst/>
              </a:prstGeom>
              <a:blipFill>
                <a:blip r:embed="rId7"/>
                <a:stretch>
                  <a:fillRect l="-1878" t="-2439" r="-9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0E58DD45-463E-414E-B4B7-85A2BAB68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334" y="5534992"/>
                <a:ext cx="6344044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is not a surd because it can be written exactly.</a:t>
                </a:r>
              </a:p>
            </p:txBody>
          </p:sp>
        </mc:Choice>
        <mc:Fallback xmlns=""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0E58DD45-463E-414E-B4B7-85A2BAB68B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1334" y="5534992"/>
                <a:ext cx="6344044" cy="496483"/>
              </a:xfrm>
              <a:prstGeom prst="rect">
                <a:avLst/>
              </a:prstGeom>
              <a:blipFill>
                <a:blip r:embed="rId8"/>
                <a:stretch>
                  <a:fillRect t="-2469" r="-576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>
            <a:extLst>
              <a:ext uri="{FF2B5EF4-FFF2-40B4-BE49-F238E27FC236}">
                <a16:creationId xmlns:a16="http://schemas.microsoft.com/office/drawing/2014/main" id="{8A33B5AE-69EE-4FEC-BDBB-1FD5F0D8C526}"/>
              </a:ext>
            </a:extLst>
          </p:cNvPr>
          <p:cNvSpPr txBox="1">
            <a:spLocks noChangeArrowheads="1"/>
          </p:cNvSpPr>
          <p:nvPr/>
        </p:nvSpPr>
        <p:spPr>
          <a:xfrm>
            <a:off x="309585" y="0"/>
            <a:ext cx="8229600" cy="73409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Surds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6EC847A6-CD15-4EA9-83D2-0AD06834B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34" y="840755"/>
            <a:ext cx="7728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The square roots of many numbers cannot be found exactly. </a:t>
            </a:r>
          </a:p>
        </p:txBody>
      </p:sp>
    </p:spTree>
    <p:extLst>
      <p:ext uri="{BB962C8B-B14F-4D97-AF65-F5344CB8AC3E}">
        <p14:creationId xmlns:p14="http://schemas.microsoft.com/office/powerpoint/2010/main" val="375019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4CF5177C-BF41-43EF-85A4-4E29A60E52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726827"/>
                <a:ext cx="8631237" cy="865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are often required to simplify surds by writing them in the form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. For example,</a:t>
                </a:r>
              </a:p>
            </p:txBody>
          </p:sp>
        </mc:Choice>
        <mc:Fallback xmlns="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4CF5177C-BF41-43EF-85A4-4E29A60E5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726827"/>
                <a:ext cx="8631237" cy="865814"/>
              </a:xfrm>
              <a:prstGeom prst="rect">
                <a:avLst/>
              </a:prstGeom>
              <a:blipFill>
                <a:blip r:embed="rId3"/>
                <a:stretch>
                  <a:fillRect l="-1059" t="-5634" r="-282" b="-154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0">
                <a:extLst>
                  <a:ext uri="{FF2B5EF4-FFF2-40B4-BE49-F238E27FC236}">
                    <a16:creationId xmlns:a16="http://schemas.microsoft.com/office/drawing/2014/main" id="{7A8A39B9-20C3-48E9-BBD7-47AE01F006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553" y="1755527"/>
                <a:ext cx="5479898" cy="500202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Simplify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by writing it in the form</a:t>
                </a:r>
                <a:r>
                  <a:rPr lang="en-GB" sz="2400" i="1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 Box 10">
                <a:extLst>
                  <a:ext uri="{FF2B5EF4-FFF2-40B4-BE49-F238E27FC236}">
                    <a16:creationId xmlns:a16="http://schemas.microsoft.com/office/drawing/2014/main" id="{7A8A39B9-20C3-48E9-BBD7-47AE01F00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553" y="1755527"/>
                <a:ext cx="5479898" cy="500202"/>
              </a:xfrm>
              <a:prstGeom prst="rect">
                <a:avLst/>
              </a:prstGeom>
              <a:blipFill>
                <a:blip r:embed="rId4"/>
                <a:stretch>
                  <a:fillRect l="-1438" r="-442" b="-21839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1">
            <a:extLst>
              <a:ext uri="{FF2B5EF4-FFF2-40B4-BE49-F238E27FC236}">
                <a16:creationId xmlns:a16="http://schemas.microsoft.com/office/drawing/2014/main" id="{89A49AF0-2B66-4A29-85B0-E5B9B129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276872"/>
            <a:ext cx="8631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Start by finding the largest square number that divides into 50.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C2BDADE4-06F7-4A54-BF17-493514928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158530"/>
            <a:ext cx="863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25. We can use this to write: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3">
                <a:extLst>
                  <a:ext uri="{FF2B5EF4-FFF2-40B4-BE49-F238E27FC236}">
                    <a16:creationId xmlns:a16="http://schemas.microsoft.com/office/drawing/2014/main" id="{AB741114-7522-421E-839E-FFB7A73A3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1165" y="3825280"/>
                <a:ext cx="2326342" cy="539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×2)</m:t>
                        </m:r>
                      </m:e>
                    </m:rad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8" name="Rectangle 13">
                <a:extLst>
                  <a:ext uri="{FF2B5EF4-FFF2-40B4-BE49-F238E27FC236}">
                    <a16:creationId xmlns:a16="http://schemas.microsoft.com/office/drawing/2014/main" id="{AB741114-7522-421E-839E-FFB7A73A3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1165" y="3825280"/>
                <a:ext cx="2326342" cy="539571"/>
              </a:xfrm>
              <a:prstGeom prst="rect">
                <a:avLst/>
              </a:prstGeom>
              <a:blipFill>
                <a:blip r:embed="rId5"/>
                <a:stretch>
                  <a:fillRect b="-2272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4">
                <a:extLst>
                  <a:ext uri="{FF2B5EF4-FFF2-40B4-BE49-F238E27FC236}">
                    <a16:creationId xmlns:a16="http://schemas.microsoft.com/office/drawing/2014/main" id="{228606FD-515D-4505-AE7D-79C654ECBD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4890" y="4396780"/>
                <a:ext cx="1677319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×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 Box 14">
                <a:extLst>
                  <a:ext uri="{FF2B5EF4-FFF2-40B4-BE49-F238E27FC236}">
                    <a16:creationId xmlns:a16="http://schemas.microsoft.com/office/drawing/2014/main" id="{228606FD-515D-4505-AE7D-79C654ECB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890" y="4396780"/>
                <a:ext cx="1677319" cy="500202"/>
              </a:xfrm>
              <a:prstGeom prst="rect">
                <a:avLst/>
              </a:prstGeom>
              <a:blipFill>
                <a:blip r:embed="rId6"/>
                <a:stretch>
                  <a:fillRect l="-5435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5">
                <a:extLst>
                  <a:ext uri="{FF2B5EF4-FFF2-40B4-BE49-F238E27FC236}">
                    <a16:creationId xmlns:a16="http://schemas.microsoft.com/office/drawing/2014/main" id="{E1CAFE36-1871-4150-A896-C5788BA18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4890" y="4969867"/>
                <a:ext cx="975075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0" name="Text Box 15">
                <a:extLst>
                  <a:ext uri="{FF2B5EF4-FFF2-40B4-BE49-F238E27FC236}">
                    <a16:creationId xmlns:a16="http://schemas.microsoft.com/office/drawing/2014/main" id="{E1CAFE36-1871-4150-A896-C5788BA18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890" y="4969867"/>
                <a:ext cx="975075" cy="497637"/>
              </a:xfrm>
              <a:prstGeom prst="rect">
                <a:avLst/>
              </a:prstGeom>
              <a:blipFill>
                <a:blip r:embed="rId7"/>
                <a:stretch>
                  <a:fillRect l="-9375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04AA73E-58B9-47FB-8CC2-E8190698EE53}"/>
                  </a:ext>
                </a:extLst>
              </p:cNvPr>
              <p:cNvSpPr/>
              <p:nvPr/>
            </p:nvSpPr>
            <p:spPr>
              <a:xfrm>
                <a:off x="2857280" y="4962333"/>
                <a:ext cx="817981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04AA73E-58B9-47FB-8CC2-E8190698EE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80" y="4962333"/>
                <a:ext cx="817981" cy="5127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B263B3D-6F16-4745-BF54-1F78FE9B3DF2}"/>
              </a:ext>
            </a:extLst>
          </p:cNvPr>
          <p:cNvSpPr/>
          <p:nvPr/>
        </p:nvSpPr>
        <p:spPr>
          <a:xfrm>
            <a:off x="309586" y="5684306"/>
            <a:ext cx="8645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When a surd is written in its simplest form, the number under the square root sign must not contain any factors that are square numbers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746DE337-6BEE-4847-A76E-A84DDAE8447F}"/>
              </a:ext>
            </a:extLst>
          </p:cNvPr>
          <p:cNvSpPr txBox="1">
            <a:spLocks noChangeArrowheads="1"/>
          </p:cNvSpPr>
          <p:nvPr/>
        </p:nvSpPr>
        <p:spPr>
          <a:xfrm>
            <a:off x="309585" y="0"/>
            <a:ext cx="8229600" cy="734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/>
              <a:t>Simplifying surds</a:t>
            </a:r>
          </a:p>
        </p:txBody>
      </p:sp>
    </p:spTree>
    <p:extLst>
      <p:ext uri="{BB962C8B-B14F-4D97-AF65-F5344CB8AC3E}">
        <p14:creationId xmlns:p14="http://schemas.microsoft.com/office/powerpoint/2010/main" val="12115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73C7EF80-4FC7-401C-876A-8D00F606AD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9563" y="1268413"/>
                <a:ext cx="5986462" cy="8694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:r>
                  <a:rPr lang="en-GB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the following surds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by writing them in the form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73C7EF80-4FC7-401C-876A-8D00F606A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9563" y="1268413"/>
                <a:ext cx="5986462" cy="869469"/>
              </a:xfrm>
              <a:prstGeom prst="rect">
                <a:avLst/>
              </a:prstGeom>
              <a:blipFill>
                <a:blip r:embed="rId3"/>
                <a:stretch>
                  <a:fillRect t="-3378" b="-12838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4AD8CE05-0756-400B-AA7D-49D31F76F8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13" y="2513013"/>
                <a:ext cx="1085682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4AD8CE05-0756-400B-AA7D-49D31F76F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2513013"/>
                <a:ext cx="1085682" cy="500202"/>
              </a:xfrm>
              <a:prstGeom prst="rect">
                <a:avLst/>
              </a:prstGeom>
              <a:blipFill>
                <a:blip r:embed="rId4"/>
                <a:stretch>
                  <a:fillRect l="-8989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3">
                <a:extLst>
                  <a:ext uri="{FF2B5EF4-FFF2-40B4-BE49-F238E27FC236}">
                    <a16:creationId xmlns:a16="http://schemas.microsoft.com/office/drawing/2014/main" id="{756BDD77-F17B-4DEA-B0BC-96B84D175B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2540000"/>
                <a:ext cx="1117742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13">
                <a:extLst>
                  <a:ext uri="{FF2B5EF4-FFF2-40B4-BE49-F238E27FC236}">
                    <a16:creationId xmlns:a16="http://schemas.microsoft.com/office/drawing/2014/main" id="{756BDD77-F17B-4DEA-B0BC-96B84D175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2540000"/>
                <a:ext cx="1117742" cy="497637"/>
              </a:xfrm>
              <a:prstGeom prst="rect">
                <a:avLst/>
              </a:prstGeom>
              <a:blipFill>
                <a:blip r:embed="rId5"/>
                <a:stretch>
                  <a:fillRect l="-8743" t="-1235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4">
                <a:extLst>
                  <a:ext uri="{FF2B5EF4-FFF2-40B4-BE49-F238E27FC236}">
                    <a16:creationId xmlns:a16="http://schemas.microsoft.com/office/drawing/2014/main" id="{1158F2CE-680E-4960-BCEA-B1A33A3D21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84888" y="2540000"/>
                <a:ext cx="1287660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14">
                <a:extLst>
                  <a:ext uri="{FF2B5EF4-FFF2-40B4-BE49-F238E27FC236}">
                    <a16:creationId xmlns:a16="http://schemas.microsoft.com/office/drawing/2014/main" id="{1158F2CE-680E-4960-BCEA-B1A33A3D2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888" y="2540000"/>
                <a:ext cx="1287660" cy="496483"/>
              </a:xfrm>
              <a:prstGeom prst="rect">
                <a:avLst/>
              </a:prstGeom>
              <a:blipFill>
                <a:blip r:embed="rId6"/>
                <a:stretch>
                  <a:fillRect l="-7109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6">
                <a:extLst>
                  <a:ext uri="{FF2B5EF4-FFF2-40B4-BE49-F238E27FC236}">
                    <a16:creationId xmlns:a16="http://schemas.microsoft.com/office/drawing/2014/main" id="{9DC0D8E7-6B2E-4FA7-B346-F73DFABBB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721" y="3376400"/>
                <a:ext cx="1174424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16">
                <a:extLst>
                  <a:ext uri="{FF2B5EF4-FFF2-40B4-BE49-F238E27FC236}">
                    <a16:creationId xmlns:a16="http://schemas.microsoft.com/office/drawing/2014/main" id="{9DC0D8E7-6B2E-4FA7-B346-F73DFABBB2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8721" y="3376400"/>
                <a:ext cx="1174424" cy="5002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7">
                <a:extLst>
                  <a:ext uri="{FF2B5EF4-FFF2-40B4-BE49-F238E27FC236}">
                    <a16:creationId xmlns:a16="http://schemas.microsoft.com/office/drawing/2014/main" id="{337C1F6B-1F3C-42D8-9749-08318B7F2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4029075"/>
                <a:ext cx="1627625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×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 Box 17">
                <a:extLst>
                  <a:ext uri="{FF2B5EF4-FFF2-40B4-BE49-F238E27FC236}">
                    <a16:creationId xmlns:a16="http://schemas.microsoft.com/office/drawing/2014/main" id="{337C1F6B-1F3C-42D8-9749-08318B7F2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029075"/>
                <a:ext cx="1627625" cy="500202"/>
              </a:xfrm>
              <a:prstGeom prst="rect">
                <a:avLst/>
              </a:prstGeom>
              <a:blipFill>
                <a:blip r:embed="rId8"/>
                <a:stretch>
                  <a:fillRect l="-5618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EC0F28D2-F56C-4078-924F-D412A13DDF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4700588"/>
                <a:ext cx="1066446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EC0F28D2-F56C-4078-924F-D412A13DD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700588"/>
                <a:ext cx="1066446" cy="500202"/>
              </a:xfrm>
              <a:prstGeom prst="rect">
                <a:avLst/>
              </a:prstGeom>
              <a:blipFill>
                <a:blip r:embed="rId9"/>
                <a:stretch>
                  <a:fillRect l="-8571" t="-1220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21">
                <a:extLst>
                  <a:ext uri="{FF2B5EF4-FFF2-40B4-BE49-F238E27FC236}">
                    <a16:creationId xmlns:a16="http://schemas.microsoft.com/office/drawing/2014/main" id="{287F1B17-3D31-44CF-9145-A05E283B6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3357563"/>
                <a:ext cx="991105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11" name="Rectangle 21">
                <a:extLst>
                  <a:ext uri="{FF2B5EF4-FFF2-40B4-BE49-F238E27FC236}">
                    <a16:creationId xmlns:a16="http://schemas.microsoft.com/office/drawing/2014/main" id="{287F1B17-3D31-44CF-9145-A05E283B6B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3357563"/>
                <a:ext cx="991105" cy="497637"/>
              </a:xfrm>
              <a:prstGeom prst="rect">
                <a:avLst/>
              </a:prstGeom>
              <a:blipFill>
                <a:blip r:embed="rId10"/>
                <a:stretch>
                  <a:fillRect t="-1235" r="-8642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2">
                <a:extLst>
                  <a:ext uri="{FF2B5EF4-FFF2-40B4-BE49-F238E27FC236}">
                    <a16:creationId xmlns:a16="http://schemas.microsoft.com/office/drawing/2014/main" id="{4E6FA9FF-3968-473A-BB6D-5AA3FAFB3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5088" y="4029075"/>
                <a:ext cx="1549655" cy="496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 Box 22">
                <a:extLst>
                  <a:ext uri="{FF2B5EF4-FFF2-40B4-BE49-F238E27FC236}">
                    <a16:creationId xmlns:a16="http://schemas.microsoft.com/office/drawing/2014/main" id="{4E6FA9FF-3968-473A-BB6D-5AA3FAFB3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5088" y="4029075"/>
                <a:ext cx="1549655" cy="496996"/>
              </a:xfrm>
              <a:prstGeom prst="rect">
                <a:avLst/>
              </a:prstGeom>
              <a:blipFill>
                <a:blip r:embed="rId11"/>
                <a:stretch>
                  <a:fillRect l="-6299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3">
                <a:extLst>
                  <a:ext uri="{FF2B5EF4-FFF2-40B4-BE49-F238E27FC236}">
                    <a16:creationId xmlns:a16="http://schemas.microsoft.com/office/drawing/2014/main" id="{DDB04677-3A37-45F5-AB88-295AD60708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1638" y="4686868"/>
                <a:ext cx="1000723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 Box 23">
                <a:extLst>
                  <a:ext uri="{FF2B5EF4-FFF2-40B4-BE49-F238E27FC236}">
                    <a16:creationId xmlns:a16="http://schemas.microsoft.com/office/drawing/2014/main" id="{DDB04677-3A37-45F5-AB88-295AD6070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1638" y="4686868"/>
                <a:ext cx="1000723" cy="4964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5">
                <a:extLst>
                  <a:ext uri="{FF2B5EF4-FFF2-40B4-BE49-F238E27FC236}">
                    <a16:creationId xmlns:a16="http://schemas.microsoft.com/office/drawing/2014/main" id="{AA0181D1-E31E-4523-863B-BB9B2F4E6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4888" y="3357563"/>
                <a:ext cx="1236364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300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14" name="Rectangle 25">
                <a:extLst>
                  <a:ext uri="{FF2B5EF4-FFF2-40B4-BE49-F238E27FC236}">
                    <a16:creationId xmlns:a16="http://schemas.microsoft.com/office/drawing/2014/main" id="{AA0181D1-E31E-4523-863B-BB9B2F4E6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888" y="3357563"/>
                <a:ext cx="1236364" cy="496483"/>
              </a:xfrm>
              <a:prstGeom prst="rect">
                <a:avLst/>
              </a:prstGeom>
              <a:blipFill>
                <a:blip r:embed="rId13"/>
                <a:stretch>
                  <a:fillRect t="-2469" r="-7882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6">
                <a:extLst>
                  <a:ext uri="{FF2B5EF4-FFF2-40B4-BE49-F238E27FC236}">
                    <a16:creationId xmlns:a16="http://schemas.microsoft.com/office/drawing/2014/main" id="{A404ADAF-D88E-426B-BF38-2CA1CBB359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7050" y="4029075"/>
                <a:ext cx="1873462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 Box 26">
                <a:extLst>
                  <a:ext uri="{FF2B5EF4-FFF2-40B4-BE49-F238E27FC236}">
                    <a16:creationId xmlns:a16="http://schemas.microsoft.com/office/drawing/2014/main" id="{A404ADAF-D88E-426B-BF38-2CA1CBB3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7050" y="4029075"/>
                <a:ext cx="1873462" cy="496483"/>
              </a:xfrm>
              <a:prstGeom prst="rect">
                <a:avLst/>
              </a:prstGeom>
              <a:blipFill>
                <a:blip r:embed="rId14"/>
                <a:stretch>
                  <a:fillRect l="-4886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04127C1-FCAC-4351-BAF9-093F09B8F5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8510" y="4700587"/>
                <a:ext cx="987899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04127C1-FCAC-4351-BAF9-093F09B8F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38510" y="4700587"/>
                <a:ext cx="987899" cy="4964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FFB233A-E9A5-44FD-82E6-B409D23170AA}"/>
                  </a:ext>
                </a:extLst>
              </p:cNvPr>
              <p:cNvSpPr/>
              <p:nvPr/>
            </p:nvSpPr>
            <p:spPr>
              <a:xfrm>
                <a:off x="377825" y="4700588"/>
                <a:ext cx="909352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FFB233A-E9A5-44FD-82E6-B409D2317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5" y="4700588"/>
                <a:ext cx="909352" cy="50020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5518F89-F6C9-40EE-BC93-CE52E8AED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862" y="3376400"/>
                <a:ext cx="991105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5518F89-F6C9-40EE-BC93-CE52E8AEDC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862" y="3376400"/>
                <a:ext cx="991105" cy="500202"/>
              </a:xfrm>
              <a:prstGeom prst="rect">
                <a:avLst/>
              </a:prstGeom>
              <a:blipFill>
                <a:blip r:embed="rId17"/>
                <a:stretch>
                  <a:fillRect t="-1220" r="-8642" b="-2804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1">
                <a:extLst>
                  <a:ext uri="{FF2B5EF4-FFF2-40B4-BE49-F238E27FC236}">
                    <a16:creationId xmlns:a16="http://schemas.microsoft.com/office/drawing/2014/main" id="{6BFC1AEF-4A57-45B6-91AC-04D084211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4581" y="3340153"/>
                <a:ext cx="1174424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21">
                <a:extLst>
                  <a:ext uri="{FF2B5EF4-FFF2-40B4-BE49-F238E27FC236}">
                    <a16:creationId xmlns:a16="http://schemas.microsoft.com/office/drawing/2014/main" id="{6BFC1AEF-4A57-45B6-91AC-04D0842115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4581" y="3340153"/>
                <a:ext cx="1174424" cy="4964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DED2482-CA20-475A-99B9-7C61F8831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9828" y="4680011"/>
                <a:ext cx="991105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DED2482-CA20-475A-99B9-7C61F8831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9828" y="4680011"/>
                <a:ext cx="991105" cy="497637"/>
              </a:xfrm>
              <a:prstGeom prst="rect">
                <a:avLst/>
              </a:prstGeom>
              <a:blipFill>
                <a:blip r:embed="rId19"/>
                <a:stretch>
                  <a:fillRect t="-1235" r="-7975" b="-296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5">
                <a:extLst>
                  <a:ext uri="{FF2B5EF4-FFF2-40B4-BE49-F238E27FC236}">
                    <a16:creationId xmlns:a16="http://schemas.microsoft.com/office/drawing/2014/main" id="{09BCF7F2-4CCE-411A-9F56-0ACB4A0E9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3579" y="3335792"/>
                <a:ext cx="1514261" cy="5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5">
                <a:extLst>
                  <a:ext uri="{FF2B5EF4-FFF2-40B4-BE49-F238E27FC236}">
                    <a16:creationId xmlns:a16="http://schemas.microsoft.com/office/drawing/2014/main" id="{09BCF7F2-4CCE-411A-9F56-0ACB4A0E9A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3579" y="3335792"/>
                <a:ext cx="1514261" cy="50520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5">
                <a:extLst>
                  <a:ext uri="{FF2B5EF4-FFF2-40B4-BE49-F238E27FC236}">
                    <a16:creationId xmlns:a16="http://schemas.microsoft.com/office/drawing/2014/main" id="{3A717459-E63C-4B10-B84C-91AB13C1E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3295" y="4760152"/>
                <a:ext cx="1161023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300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2" name="Rectangle 25">
                <a:extLst>
                  <a:ext uri="{FF2B5EF4-FFF2-40B4-BE49-F238E27FC236}">
                    <a16:creationId xmlns:a16="http://schemas.microsoft.com/office/drawing/2014/main" id="{3A717459-E63C-4B10-B84C-91AB13C1E0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3295" y="4760152"/>
                <a:ext cx="1161023" cy="496483"/>
              </a:xfrm>
              <a:prstGeom prst="rect">
                <a:avLst/>
              </a:prstGeom>
              <a:blipFill>
                <a:blip r:embed="rId21"/>
                <a:stretch>
                  <a:fillRect t="-2469" r="-7368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4">
            <a:extLst>
              <a:ext uri="{FF2B5EF4-FFF2-40B4-BE49-F238E27FC236}">
                <a16:creationId xmlns:a16="http://schemas.microsoft.com/office/drawing/2014/main" id="{B1391703-8CD2-4D35-AE54-4A7492F49CCC}"/>
              </a:ext>
            </a:extLst>
          </p:cNvPr>
          <p:cNvSpPr txBox="1">
            <a:spLocks noChangeArrowheads="1"/>
          </p:cNvSpPr>
          <p:nvPr/>
        </p:nvSpPr>
        <p:spPr>
          <a:xfrm>
            <a:off x="309585" y="0"/>
            <a:ext cx="8229600" cy="734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/>
              <a:t>Simplifying surds</a:t>
            </a:r>
          </a:p>
        </p:txBody>
      </p:sp>
    </p:spTree>
    <p:extLst>
      <p:ext uri="{BB962C8B-B14F-4D97-AF65-F5344CB8AC3E}">
        <p14:creationId xmlns:p14="http://schemas.microsoft.com/office/powerpoint/2010/main" val="238697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CA8AE7DC-02A3-4F1C-A488-B34CE6F7A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9563" y="1268413"/>
                <a:ext cx="5986462" cy="8694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Simplify </a:t>
                </a:r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the following surds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by writing them in the form</a:t>
                </a:r>
                <a:r>
                  <a:rPr lang="en-GB" sz="2400" i="1" dirty="0">
                    <a:latin typeface="Calibri" panose="020F0502020204030204" pitchFamily="34" charset="0"/>
                    <a:cs typeface="Calibri" panose="020F0502020204030204" pitchFamily="34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 Box 6">
                <a:extLst>
                  <a:ext uri="{FF2B5EF4-FFF2-40B4-BE49-F238E27FC236}">
                    <a16:creationId xmlns:a16="http://schemas.microsoft.com/office/drawing/2014/main" id="{CA8AE7DC-02A3-4F1C-A488-B34CE6F7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9563" y="1268413"/>
                <a:ext cx="5986462" cy="869469"/>
              </a:xfrm>
              <a:prstGeom prst="rect">
                <a:avLst/>
              </a:prstGeom>
              <a:blipFill>
                <a:blip r:embed="rId3"/>
                <a:stretch>
                  <a:fillRect l="-709" t="-4054" r="-1824" b="-12162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54C7DC01-CEA4-4ADB-91CD-CDADCF5A41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13" y="2513013"/>
                <a:ext cx="1293175" cy="59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54C7DC01-CEA4-4ADB-91CD-CDADCF5A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2513013"/>
                <a:ext cx="1293175" cy="599075"/>
              </a:xfrm>
              <a:prstGeom prst="rect">
                <a:avLst/>
              </a:prstGeom>
              <a:blipFill>
                <a:blip r:embed="rId4"/>
                <a:stretch>
                  <a:fillRect l="-7547" b="-1818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3">
                <a:extLst>
                  <a:ext uri="{FF2B5EF4-FFF2-40B4-BE49-F238E27FC236}">
                    <a16:creationId xmlns:a16="http://schemas.microsoft.com/office/drawing/2014/main" id="{CCEC4340-03AF-45C6-8557-C9BABE0CEE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266" y="2509294"/>
                <a:ext cx="1463093" cy="602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 Box 13">
                <a:extLst>
                  <a:ext uri="{FF2B5EF4-FFF2-40B4-BE49-F238E27FC236}">
                    <a16:creationId xmlns:a16="http://schemas.microsoft.com/office/drawing/2014/main" id="{CCEC4340-03AF-45C6-8557-C9BABE0CE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66" y="2509294"/>
                <a:ext cx="1463093" cy="602794"/>
              </a:xfrm>
              <a:prstGeom prst="rect">
                <a:avLst/>
              </a:prstGeom>
              <a:blipFill>
                <a:blip r:embed="rId5"/>
                <a:stretch>
                  <a:fillRect l="-6250" b="-191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7">
                <a:extLst>
                  <a:ext uri="{FF2B5EF4-FFF2-40B4-BE49-F238E27FC236}">
                    <a16:creationId xmlns:a16="http://schemas.microsoft.com/office/drawing/2014/main" id="{48A4DEF9-2756-49C6-B89D-3C109F0B82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9501" y="3475273"/>
                <a:ext cx="625620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 Box 17">
                <a:extLst>
                  <a:ext uri="{FF2B5EF4-FFF2-40B4-BE49-F238E27FC236}">
                    <a16:creationId xmlns:a16="http://schemas.microsoft.com/office/drawing/2014/main" id="{48A4DEF9-2756-49C6-B89D-3C109F0B8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9501" y="3475273"/>
                <a:ext cx="625620" cy="4964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2EED0A5C-8C18-4D94-88DC-06957426F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7825" y="4760152"/>
                <a:ext cx="1018356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2EED0A5C-8C18-4D94-88DC-06957426F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7825" y="4760152"/>
                <a:ext cx="1018356" cy="496483"/>
              </a:xfrm>
              <a:prstGeom prst="rect">
                <a:avLst/>
              </a:prstGeom>
              <a:blipFill>
                <a:blip r:embed="rId7"/>
                <a:stretch>
                  <a:fillRect l="-9581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A930D833-EA33-4ABA-B8B4-7ED993F19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9129" y="3212263"/>
                <a:ext cx="1366913" cy="602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</a:p>
            </p:txBody>
          </p:sp>
        </mc:Choice>
        <mc:Fallback xmlns=""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A930D833-EA33-4ABA-B8B4-7ED993F19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9129" y="3212263"/>
                <a:ext cx="1366913" cy="602794"/>
              </a:xfrm>
              <a:prstGeom prst="rect">
                <a:avLst/>
              </a:prstGeom>
              <a:blipFill>
                <a:blip r:embed="rId8"/>
                <a:stretch>
                  <a:fillRect r="-6250" b="-191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2">
                <a:extLst>
                  <a:ext uri="{FF2B5EF4-FFF2-40B4-BE49-F238E27FC236}">
                    <a16:creationId xmlns:a16="http://schemas.microsoft.com/office/drawing/2014/main" id="{B034FA79-96DB-470A-B611-EAFC57B3F8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1443" y="4071328"/>
                <a:ext cx="57740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 Box 22">
                <a:extLst>
                  <a:ext uri="{FF2B5EF4-FFF2-40B4-BE49-F238E27FC236}">
                    <a16:creationId xmlns:a16="http://schemas.microsoft.com/office/drawing/2014/main" id="{B034FA79-96DB-470A-B611-EAFC57B3F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1443" y="4071328"/>
                <a:ext cx="577402" cy="461665"/>
              </a:xfrm>
              <a:prstGeom prst="rect">
                <a:avLst/>
              </a:prstGeom>
              <a:blipFill>
                <a:blip r:embed="rId9"/>
                <a:stretch>
                  <a:fillRect l="-16842" t="-10526" r="-1053" b="-289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3">
                <a:extLst>
                  <a:ext uri="{FF2B5EF4-FFF2-40B4-BE49-F238E27FC236}">
                    <a16:creationId xmlns:a16="http://schemas.microsoft.com/office/drawing/2014/main" id="{485684B4-412D-45E3-8400-CD255C260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6042" y="5088515"/>
                <a:ext cx="73129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 Box 23">
                <a:extLst>
                  <a:ext uri="{FF2B5EF4-FFF2-40B4-BE49-F238E27FC236}">
                    <a16:creationId xmlns:a16="http://schemas.microsoft.com/office/drawing/2014/main" id="{485684B4-412D-45E3-8400-CD255C260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6042" y="5088515"/>
                <a:ext cx="73129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71536-6E18-4036-B139-BE033E46AE7B}"/>
                  </a:ext>
                </a:extLst>
              </p:cNvPr>
              <p:cNvSpPr/>
              <p:nvPr/>
            </p:nvSpPr>
            <p:spPr>
              <a:xfrm>
                <a:off x="377825" y="4700588"/>
                <a:ext cx="1044710" cy="607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71536-6E18-4036-B139-BE033E46A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5" y="4700588"/>
                <a:ext cx="1044710" cy="6077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FFD04D-AB0A-4392-BAB2-610C1752C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862" y="3376400"/>
                <a:ext cx="1129668" cy="59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FFD04D-AB0A-4392-BAB2-610C1752C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862" y="3376400"/>
                <a:ext cx="1129668" cy="599075"/>
              </a:xfrm>
              <a:prstGeom prst="rect">
                <a:avLst/>
              </a:prstGeom>
              <a:blipFill>
                <a:blip r:embed="rId12"/>
                <a:stretch>
                  <a:fillRect r="-7568" b="-193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1">
                <a:extLst>
                  <a:ext uri="{FF2B5EF4-FFF2-40B4-BE49-F238E27FC236}">
                    <a16:creationId xmlns:a16="http://schemas.microsoft.com/office/drawing/2014/main" id="{17DD8C6D-665D-4F9D-8124-7B3DF87BE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5760" y="3276966"/>
                <a:ext cx="795538" cy="512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Rectangle 21">
                <a:extLst>
                  <a:ext uri="{FF2B5EF4-FFF2-40B4-BE49-F238E27FC236}">
                    <a16:creationId xmlns:a16="http://schemas.microsoft.com/office/drawing/2014/main" id="{17DD8C6D-665D-4F9D-8124-7B3DF87BE3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5760" y="3276966"/>
                <a:ext cx="795538" cy="5127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21">
                <a:extLst>
                  <a:ext uri="{FF2B5EF4-FFF2-40B4-BE49-F238E27FC236}">
                    <a16:creationId xmlns:a16="http://schemas.microsoft.com/office/drawing/2014/main" id="{DAB3477F-8D2B-4626-B1BF-393369EFA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6455" y="4995092"/>
                <a:ext cx="1299587" cy="602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</a:p>
            </p:txBody>
          </p:sp>
        </mc:Choice>
        <mc:Fallback xmlns="">
          <p:sp>
            <p:nvSpPr>
              <p:cNvPr id="15" name="Rectangle 21">
                <a:extLst>
                  <a:ext uri="{FF2B5EF4-FFF2-40B4-BE49-F238E27FC236}">
                    <a16:creationId xmlns:a16="http://schemas.microsoft.com/office/drawing/2014/main" id="{DAB3477F-8D2B-4626-B1BF-393369EFAD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6455" y="4995092"/>
                <a:ext cx="1299587" cy="602794"/>
              </a:xfrm>
              <a:prstGeom prst="rect">
                <a:avLst/>
              </a:prstGeom>
              <a:blipFill>
                <a:blip r:embed="rId14"/>
                <a:stretch>
                  <a:fillRect r="-6573" b="-191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4">
            <a:extLst>
              <a:ext uri="{FF2B5EF4-FFF2-40B4-BE49-F238E27FC236}">
                <a16:creationId xmlns:a16="http://schemas.microsoft.com/office/drawing/2014/main" id="{9DABF0FE-86F8-4C6B-9E5B-2B01B5AA7697}"/>
              </a:ext>
            </a:extLst>
          </p:cNvPr>
          <p:cNvSpPr txBox="1">
            <a:spLocks noChangeArrowheads="1"/>
          </p:cNvSpPr>
          <p:nvPr/>
        </p:nvSpPr>
        <p:spPr>
          <a:xfrm>
            <a:off x="309585" y="0"/>
            <a:ext cx="8229600" cy="734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Simplifying surds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75626345-AF7F-4F5C-9566-55ED757D29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651" y="3475272"/>
                <a:ext cx="779509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×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75626345-AF7F-4F5C-9566-55ED757D2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0651" y="3475272"/>
                <a:ext cx="779509" cy="496483"/>
              </a:xfrm>
              <a:prstGeom prst="rect">
                <a:avLst/>
              </a:prstGeom>
              <a:blipFill>
                <a:blip r:embed="rId15"/>
                <a:stretch>
                  <a:fillRect l="-11719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7">
                <a:extLst>
                  <a:ext uri="{FF2B5EF4-FFF2-40B4-BE49-F238E27FC236}">
                    <a16:creationId xmlns:a16="http://schemas.microsoft.com/office/drawing/2014/main" id="{758F0DCF-3649-4BDC-8761-48B0483BE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8687" y="3475271"/>
                <a:ext cx="848437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×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 Box 17">
                <a:extLst>
                  <a:ext uri="{FF2B5EF4-FFF2-40B4-BE49-F238E27FC236}">
                    <a16:creationId xmlns:a16="http://schemas.microsoft.com/office/drawing/2014/main" id="{758F0DCF-3649-4BDC-8761-48B0483BE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8687" y="3475271"/>
                <a:ext cx="848437" cy="496483"/>
              </a:xfrm>
              <a:prstGeom prst="rect">
                <a:avLst/>
              </a:prstGeom>
              <a:blipFill>
                <a:blip r:embed="rId16"/>
                <a:stretch>
                  <a:fillRect l="-10791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7">
                <a:extLst>
                  <a:ext uri="{FF2B5EF4-FFF2-40B4-BE49-F238E27FC236}">
                    <a16:creationId xmlns:a16="http://schemas.microsoft.com/office/drawing/2014/main" id="{21CA0031-ED14-44E1-9F4D-C56F88F93C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2535" y="4085417"/>
                <a:ext cx="625619" cy="5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 Box 17">
                <a:extLst>
                  <a:ext uri="{FF2B5EF4-FFF2-40B4-BE49-F238E27FC236}">
                    <a16:creationId xmlns:a16="http://schemas.microsoft.com/office/drawing/2014/main" id="{21CA0031-ED14-44E1-9F4D-C56F88F93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2535" y="4085417"/>
                <a:ext cx="625619" cy="50520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C387DFE-2F04-453D-9509-E1C3CBB07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740" y="3991545"/>
                <a:ext cx="1129668" cy="59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C387DFE-2F04-453D-9509-E1C3CBB07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740" y="3991545"/>
                <a:ext cx="1129668" cy="599075"/>
              </a:xfrm>
              <a:prstGeom prst="rect">
                <a:avLst/>
              </a:prstGeom>
              <a:blipFill>
                <a:blip r:embed="rId18"/>
                <a:stretch>
                  <a:fillRect r="-7527" b="-193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7">
                <a:extLst>
                  <a:ext uri="{FF2B5EF4-FFF2-40B4-BE49-F238E27FC236}">
                    <a16:creationId xmlns:a16="http://schemas.microsoft.com/office/drawing/2014/main" id="{CE0297C2-A5BB-4528-88AD-BD6F56D77B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6158" y="4067787"/>
                <a:ext cx="779509" cy="496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×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" name="Text Box 17">
                <a:extLst>
                  <a:ext uri="{FF2B5EF4-FFF2-40B4-BE49-F238E27FC236}">
                    <a16:creationId xmlns:a16="http://schemas.microsoft.com/office/drawing/2014/main" id="{CE0297C2-A5BB-4528-88AD-BD6F56D77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6158" y="4067787"/>
                <a:ext cx="779509" cy="496483"/>
              </a:xfrm>
              <a:prstGeom prst="rect">
                <a:avLst/>
              </a:prstGeom>
              <a:blipFill>
                <a:blip r:embed="rId19"/>
                <a:stretch>
                  <a:fillRect l="-11719" t="-2439" b="-268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8ADBBEB-7B20-45F9-B172-F333AB7D6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35922" y="3276966"/>
                <a:ext cx="1083566" cy="512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8ADBBEB-7B20-45F9-B172-F333AB7D6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35922" y="3276966"/>
                <a:ext cx="1083566" cy="5127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B56ABB29-CFB8-4EF4-A705-FEFAB8377088}"/>
              </a:ext>
            </a:extLst>
          </p:cNvPr>
          <p:cNvSpPr/>
          <p:nvPr/>
        </p:nvSpPr>
        <p:spPr>
          <a:xfrm>
            <a:off x="6783740" y="3112089"/>
            <a:ext cx="1083565" cy="264312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7504B676-4B4C-4EAB-AC70-D1C1601BBC92}"/>
              </a:ext>
            </a:extLst>
          </p:cNvPr>
          <p:cNvSpPr/>
          <p:nvPr/>
        </p:nvSpPr>
        <p:spPr>
          <a:xfrm flipV="1">
            <a:off x="7104396" y="3722217"/>
            <a:ext cx="1083565" cy="264311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2">
                <a:extLst>
                  <a:ext uri="{FF2B5EF4-FFF2-40B4-BE49-F238E27FC236}">
                    <a16:creationId xmlns:a16="http://schemas.microsoft.com/office/drawing/2014/main" id="{D63F7D35-9D1C-4EB7-BA3F-8886BC644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555" y="4008179"/>
                <a:ext cx="1015150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Text Box 22">
                <a:extLst>
                  <a:ext uri="{FF2B5EF4-FFF2-40B4-BE49-F238E27FC236}">
                    <a16:creationId xmlns:a16="http://schemas.microsoft.com/office/drawing/2014/main" id="{D63F7D35-9D1C-4EB7-BA3F-8886BC644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2555" y="4008179"/>
                <a:ext cx="1015150" cy="5002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2">
                <a:extLst>
                  <a:ext uri="{FF2B5EF4-FFF2-40B4-BE49-F238E27FC236}">
                    <a16:creationId xmlns:a16="http://schemas.microsoft.com/office/drawing/2014/main" id="{C52D71ED-8460-4DCE-B9F9-9B3E11C248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69913" y="4508386"/>
                <a:ext cx="57740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 Box 22">
                <a:extLst>
                  <a:ext uri="{FF2B5EF4-FFF2-40B4-BE49-F238E27FC236}">
                    <a16:creationId xmlns:a16="http://schemas.microsoft.com/office/drawing/2014/main" id="{C52D71ED-8460-4DCE-B9F9-9B3E11C24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9913" y="4508386"/>
                <a:ext cx="577402" cy="461665"/>
              </a:xfrm>
              <a:prstGeom prst="rect">
                <a:avLst/>
              </a:prstGeom>
              <a:blipFill>
                <a:blip r:embed="rId22"/>
                <a:stretch>
                  <a:fillRect l="-16842" t="-10667" r="-1053" b="-30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2">
                <a:extLst>
                  <a:ext uri="{FF2B5EF4-FFF2-40B4-BE49-F238E27FC236}">
                    <a16:creationId xmlns:a16="http://schemas.microsoft.com/office/drawing/2014/main" id="{0CE2C1DA-6432-4232-8FE4-89ECAC1ED1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555" y="4505371"/>
                <a:ext cx="6431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 Box 22">
                <a:extLst>
                  <a:ext uri="{FF2B5EF4-FFF2-40B4-BE49-F238E27FC236}">
                    <a16:creationId xmlns:a16="http://schemas.microsoft.com/office/drawing/2014/main" id="{0CE2C1DA-6432-4232-8FE4-89ECAC1ED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2555" y="4505371"/>
                <a:ext cx="643125" cy="461665"/>
              </a:xfrm>
              <a:prstGeom prst="rect">
                <a:avLst/>
              </a:prstGeom>
              <a:blipFill>
                <a:blip r:embed="rId23"/>
                <a:stretch>
                  <a:fillRect r="-285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C587D93-759B-42F7-A364-107CDEC0732A}"/>
              </a:ext>
            </a:extLst>
          </p:cNvPr>
          <p:cNvSpPr/>
          <p:nvPr/>
        </p:nvSpPr>
        <p:spPr>
          <a:xfrm>
            <a:off x="1761488" y="3307356"/>
            <a:ext cx="779509" cy="193652"/>
          </a:xfrm>
          <a:prstGeom prst="curved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62188" y="4204081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77093" y="47904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369941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179</TotalTime>
  <Words>491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Castellar</vt:lpstr>
      <vt:lpstr>Comic Sans MS</vt:lpstr>
      <vt:lpstr>Times New Roman</vt:lpstr>
      <vt:lpstr>Wingdings 2</vt:lpstr>
      <vt:lpstr>Theme1</vt:lpstr>
      <vt:lpstr>Surds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20</cp:revision>
  <dcterms:created xsi:type="dcterms:W3CDTF">2016-08-14T00:28:51Z</dcterms:created>
  <dcterms:modified xsi:type="dcterms:W3CDTF">2023-01-07T11:43:32Z</dcterms:modified>
</cp:coreProperties>
</file>