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56" r:id="rId2"/>
    <p:sldId id="257" r:id="rId3"/>
    <p:sldId id="318" r:id="rId4"/>
    <p:sldId id="319" r:id="rId5"/>
    <p:sldId id="320" r:id="rId6"/>
    <p:sldId id="321" r:id="rId7"/>
    <p:sldId id="322" r:id="rId8"/>
    <p:sldId id="317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729D8-E1C4-437A-AC5B-A7D1D5068624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4D69E6-C5E6-4CCA-8D3D-5403830AB0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703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6061999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035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507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56038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013582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1100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99123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999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468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225590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072214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2327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18" Type="http://schemas.openxmlformats.org/officeDocument/2006/relationships/image" Target="../media/image30.png"/><Relationship Id="rId3" Type="http://schemas.openxmlformats.org/officeDocument/2006/relationships/image" Target="../media/image15.png"/><Relationship Id="rId21" Type="http://schemas.openxmlformats.org/officeDocument/2006/relationships/image" Target="../media/image33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17" Type="http://schemas.openxmlformats.org/officeDocument/2006/relationships/image" Target="../media/image29.png"/><Relationship Id="rId2" Type="http://schemas.openxmlformats.org/officeDocument/2006/relationships/hyperlink" Target="http://www.mathssupport.org/" TargetMode="External"/><Relationship Id="rId16" Type="http://schemas.openxmlformats.org/officeDocument/2006/relationships/image" Target="../media/image28.png"/><Relationship Id="rId20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5" Type="http://schemas.openxmlformats.org/officeDocument/2006/relationships/image" Target="../media/image27.png"/><Relationship Id="rId10" Type="http://schemas.openxmlformats.org/officeDocument/2006/relationships/image" Target="../media/image22.png"/><Relationship Id="rId19" Type="http://schemas.openxmlformats.org/officeDocument/2006/relationships/image" Target="../media/image31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Relationship Id="rId14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13" Type="http://schemas.openxmlformats.org/officeDocument/2006/relationships/image" Target="../media/image44.png"/><Relationship Id="rId18" Type="http://schemas.openxmlformats.org/officeDocument/2006/relationships/image" Target="../media/image49.png"/><Relationship Id="rId3" Type="http://schemas.openxmlformats.org/officeDocument/2006/relationships/image" Target="../media/image34.png"/><Relationship Id="rId21" Type="http://schemas.openxmlformats.org/officeDocument/2006/relationships/image" Target="../media/image52.png"/><Relationship Id="rId7" Type="http://schemas.openxmlformats.org/officeDocument/2006/relationships/image" Target="../media/image38.png"/><Relationship Id="rId12" Type="http://schemas.openxmlformats.org/officeDocument/2006/relationships/image" Target="../media/image43.png"/><Relationship Id="rId17" Type="http://schemas.openxmlformats.org/officeDocument/2006/relationships/image" Target="../media/image48.png"/><Relationship Id="rId2" Type="http://schemas.openxmlformats.org/officeDocument/2006/relationships/hyperlink" Target="http://www.mathssupport.org/" TargetMode="External"/><Relationship Id="rId16" Type="http://schemas.openxmlformats.org/officeDocument/2006/relationships/image" Target="../media/image47.png"/><Relationship Id="rId20" Type="http://schemas.openxmlformats.org/officeDocument/2006/relationships/image" Target="../media/image5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11" Type="http://schemas.openxmlformats.org/officeDocument/2006/relationships/image" Target="../media/image42.png"/><Relationship Id="rId5" Type="http://schemas.openxmlformats.org/officeDocument/2006/relationships/image" Target="../media/image36.png"/><Relationship Id="rId15" Type="http://schemas.openxmlformats.org/officeDocument/2006/relationships/image" Target="../media/image46.png"/><Relationship Id="rId23" Type="http://schemas.openxmlformats.org/officeDocument/2006/relationships/image" Target="../media/image54.png"/><Relationship Id="rId10" Type="http://schemas.openxmlformats.org/officeDocument/2006/relationships/image" Target="../media/image41.png"/><Relationship Id="rId19" Type="http://schemas.openxmlformats.org/officeDocument/2006/relationships/image" Target="../media/image50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Relationship Id="rId14" Type="http://schemas.openxmlformats.org/officeDocument/2006/relationships/image" Target="../media/image45.png"/><Relationship Id="rId22" Type="http://schemas.openxmlformats.org/officeDocument/2006/relationships/image" Target="../media/image5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630238" indent="-630238"/>
            <a:r>
              <a:rPr lang="en-US" cap="none" dirty="0">
                <a:latin typeface="Comic Sans MS" panose="030F0702030302020204" pitchFamily="66" charset="0"/>
              </a:rPr>
              <a:t>LO:</a:t>
            </a:r>
            <a:r>
              <a:rPr lang="en-GB" dirty="0"/>
              <a:t> To understand what surds are.</a:t>
            </a:r>
          </a:p>
          <a:p>
            <a:pPr marL="630238"/>
            <a:r>
              <a:rPr lang="en-GB" dirty="0"/>
              <a:t>To simplify expressions using surds</a:t>
            </a:r>
            <a:endParaRPr lang="en-GB" sz="24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Surds</a:t>
            </a:r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ED265947-BA93-47AF-B274-0DBC868C1B33}"/>
              </a:ext>
            </a:extLst>
          </p:cNvPr>
          <p:cNvSpPr/>
          <p:nvPr/>
        </p:nvSpPr>
        <p:spPr>
          <a:xfrm>
            <a:off x="8056520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85A69732-7306-483C-A790-9A12B572230D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563BDE7-859F-49D1-A4B6-76083505D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6CD45-CBD0-4E6B-9373-63D32322FE63}" type="datetime4">
              <a:rPr lang="en-GB" smtClean="0">
                <a:latin typeface="Calibri" panose="020F0502020204030204" pitchFamily="34" charset="0"/>
                <a:cs typeface="Calibri" panose="020F0502020204030204" pitchFamily="34" charset="0"/>
              </a:rPr>
              <a:t>07 January 2023</a:t>
            </a:fld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18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28">
            <a:extLst>
              <a:ext uri="{FF2B5EF4-FFF2-40B4-BE49-F238E27FC236}">
                <a16:creationId xmlns:a16="http://schemas.microsoft.com/office/drawing/2014/main" id="{C9560792-0A19-44F4-846D-0F36AB9000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1338" y="2276475"/>
            <a:ext cx="720725" cy="7207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SV"/>
          </a:p>
        </p:txBody>
      </p:sp>
      <p:sp>
        <p:nvSpPr>
          <p:cNvPr id="12" name="Rectangle 29">
            <a:extLst>
              <a:ext uri="{FF2B5EF4-FFF2-40B4-BE49-F238E27FC236}">
                <a16:creationId xmlns:a16="http://schemas.microsoft.com/office/drawing/2014/main" id="{BF1BF2E5-D99F-4FE0-9A00-1C8722FC68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1338" y="3933825"/>
            <a:ext cx="720725" cy="7207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SV"/>
          </a:p>
        </p:txBody>
      </p:sp>
      <p:sp>
        <p:nvSpPr>
          <p:cNvPr id="13" name="Rectangle 30">
            <a:extLst>
              <a:ext uri="{FF2B5EF4-FFF2-40B4-BE49-F238E27FC236}">
                <a16:creationId xmlns:a16="http://schemas.microsoft.com/office/drawing/2014/main" id="{56B9563E-18D4-410C-943A-C9246B7A59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1338" y="5516563"/>
            <a:ext cx="720725" cy="7207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SV"/>
          </a:p>
        </p:txBody>
      </p:sp>
      <p:sp>
        <p:nvSpPr>
          <p:cNvPr id="14" name="Rectangle 27">
            <a:extLst>
              <a:ext uri="{FF2B5EF4-FFF2-40B4-BE49-F238E27FC236}">
                <a16:creationId xmlns:a16="http://schemas.microsoft.com/office/drawing/2014/main" id="{0EA9C35E-EFED-4117-988A-6718FCAF56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1338" y="692150"/>
            <a:ext cx="720725" cy="7207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SV"/>
          </a:p>
        </p:txBody>
      </p:sp>
      <p:sp>
        <p:nvSpPr>
          <p:cNvPr id="15" name="AutoShape 10">
            <a:extLst>
              <a:ext uri="{FF2B5EF4-FFF2-40B4-BE49-F238E27FC236}">
                <a16:creationId xmlns:a16="http://schemas.microsoft.com/office/drawing/2014/main" id="{1345170F-4109-4A37-B78A-DCD8F169FC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476250"/>
            <a:ext cx="3960812" cy="1079500"/>
          </a:xfrm>
          <a:prstGeom prst="rightArrow">
            <a:avLst>
              <a:gd name="adj1" fmla="val 50000"/>
              <a:gd name="adj2" fmla="val 91728"/>
            </a:avLst>
          </a:prstGeom>
          <a:solidFill>
            <a:srgbClr val="FF9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SV"/>
          </a:p>
        </p:txBody>
      </p:sp>
      <p:sp>
        <p:nvSpPr>
          <p:cNvPr id="16" name="Text Box 7">
            <a:extLst>
              <a:ext uri="{FF2B5EF4-FFF2-40B4-BE49-F238E27FC236}">
                <a16:creationId xmlns:a16="http://schemas.microsoft.com/office/drawing/2014/main" id="{715B573B-EC54-4BC9-958D-98A81E9455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765175"/>
            <a:ext cx="27435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Natural Numbers</a:t>
            </a:r>
          </a:p>
        </p:txBody>
      </p:sp>
      <p:sp>
        <p:nvSpPr>
          <p:cNvPr id="17" name="Text Box 8">
            <a:extLst>
              <a:ext uri="{FF2B5EF4-FFF2-40B4-BE49-F238E27FC236}">
                <a16:creationId xmlns:a16="http://schemas.microsoft.com/office/drawing/2014/main" id="{8C15B8C3-2D87-401D-86C7-C69F3CB4EE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620713"/>
            <a:ext cx="3037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b="1">
                <a:latin typeface="Calibri" panose="020F0502020204030204" pitchFamily="34" charset="0"/>
                <a:cs typeface="Calibri" panose="020F0502020204030204" pitchFamily="34" charset="0"/>
              </a:rPr>
              <a:t>The counting numbers</a:t>
            </a:r>
          </a:p>
        </p:txBody>
      </p:sp>
      <p:sp>
        <p:nvSpPr>
          <p:cNvPr id="18" name="Text Box 9">
            <a:extLst>
              <a:ext uri="{FF2B5EF4-FFF2-40B4-BE49-F238E27FC236}">
                <a16:creationId xmlns:a16="http://schemas.microsoft.com/office/drawing/2014/main" id="{1F546DE4-BB6D-40EE-8FE7-F29CB475F0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1146175"/>
            <a:ext cx="318228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b="1">
                <a:solidFill>
                  <a:schemeClr val="accent2"/>
                </a:solidFill>
              </a:rPr>
              <a:t>1,  2,  3,  4,  5,  . . .</a:t>
            </a:r>
          </a:p>
        </p:txBody>
      </p:sp>
      <p:sp>
        <p:nvSpPr>
          <p:cNvPr id="19" name="AutoShape 11">
            <a:extLst>
              <a:ext uri="{FF2B5EF4-FFF2-40B4-BE49-F238E27FC236}">
                <a16:creationId xmlns:a16="http://schemas.microsoft.com/office/drawing/2014/main" id="{B2F68983-4363-4B06-ADB2-F8B06E6C23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060575"/>
            <a:ext cx="3960812" cy="1079500"/>
          </a:xfrm>
          <a:prstGeom prst="rightArrow">
            <a:avLst>
              <a:gd name="adj1" fmla="val 50000"/>
              <a:gd name="adj2" fmla="val 91728"/>
            </a:avLst>
          </a:prstGeom>
          <a:solidFill>
            <a:srgbClr val="66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SV"/>
          </a:p>
        </p:txBody>
      </p:sp>
      <p:sp>
        <p:nvSpPr>
          <p:cNvPr id="20" name="Text Box 12">
            <a:extLst>
              <a:ext uri="{FF2B5EF4-FFF2-40B4-BE49-F238E27FC236}">
                <a16:creationId xmlns:a16="http://schemas.microsoft.com/office/drawing/2014/main" id="{73373BB0-2C43-4090-932F-439ED81BEC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349500"/>
            <a:ext cx="13854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b="1">
                <a:latin typeface="Calibri" panose="020F0502020204030204" pitchFamily="34" charset="0"/>
                <a:cs typeface="Calibri" panose="020F0502020204030204" pitchFamily="34" charset="0"/>
              </a:rPr>
              <a:t>Integers</a:t>
            </a:r>
          </a:p>
        </p:txBody>
      </p:sp>
      <p:sp>
        <p:nvSpPr>
          <p:cNvPr id="21" name="Text Box 13">
            <a:extLst>
              <a:ext uri="{FF2B5EF4-FFF2-40B4-BE49-F238E27FC236}">
                <a16:creationId xmlns:a16="http://schemas.microsoft.com/office/drawing/2014/main" id="{5F3B78F2-D523-4C81-B9AD-330FF3CE5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2154238"/>
            <a:ext cx="41036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b="1">
                <a:latin typeface="Calibri" panose="020F0502020204030204" pitchFamily="34" charset="0"/>
                <a:cs typeface="Calibri" panose="020F0502020204030204" pitchFamily="34" charset="0"/>
              </a:rPr>
              <a:t>Include all the whole numbes and zero</a:t>
            </a:r>
          </a:p>
        </p:txBody>
      </p:sp>
      <p:sp>
        <p:nvSpPr>
          <p:cNvPr id="22" name="Text Box 14">
            <a:extLst>
              <a:ext uri="{FF2B5EF4-FFF2-40B4-BE49-F238E27FC236}">
                <a16:creationId xmlns:a16="http://schemas.microsoft.com/office/drawing/2014/main" id="{8110E426-BAD4-48A5-BE5C-A3FEE0FBF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2996952"/>
            <a:ext cx="47420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b="1" dirty="0">
                <a:solidFill>
                  <a:schemeClr val="accent2"/>
                </a:solidFill>
              </a:rPr>
              <a:t>. . . -3, -2, -1, 0, 1,  2,  3, . . .</a:t>
            </a:r>
          </a:p>
        </p:txBody>
      </p:sp>
      <p:sp>
        <p:nvSpPr>
          <p:cNvPr id="23" name="AutoShape 15">
            <a:extLst>
              <a:ext uri="{FF2B5EF4-FFF2-40B4-BE49-F238E27FC236}">
                <a16:creationId xmlns:a16="http://schemas.microsoft.com/office/drawing/2014/main" id="{4ABBBE60-23AA-4D5A-B397-AFAE7F38EC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787775"/>
            <a:ext cx="3960812" cy="1079500"/>
          </a:xfrm>
          <a:prstGeom prst="rightArrow">
            <a:avLst>
              <a:gd name="adj1" fmla="val 50000"/>
              <a:gd name="adj2" fmla="val 91728"/>
            </a:avLst>
          </a:prstGeom>
          <a:solidFill>
            <a:srgbClr val="F6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SV"/>
          </a:p>
        </p:txBody>
      </p:sp>
      <p:sp>
        <p:nvSpPr>
          <p:cNvPr id="24" name="Text Box 16">
            <a:extLst>
              <a:ext uri="{FF2B5EF4-FFF2-40B4-BE49-F238E27FC236}">
                <a16:creationId xmlns:a16="http://schemas.microsoft.com/office/drawing/2014/main" id="{A01D50F2-CD72-4BCA-9A36-71AF92A653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076700"/>
            <a:ext cx="286841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b="1">
                <a:latin typeface="Calibri" panose="020F0502020204030204" pitchFamily="34" charset="0"/>
                <a:cs typeface="Calibri" panose="020F0502020204030204" pitchFamily="34" charset="0"/>
              </a:rPr>
              <a:t>Rational Numbers</a:t>
            </a:r>
          </a:p>
        </p:txBody>
      </p:sp>
      <p:sp>
        <p:nvSpPr>
          <p:cNvPr id="25" name="Text Box 17">
            <a:extLst>
              <a:ext uri="{FF2B5EF4-FFF2-40B4-BE49-F238E27FC236}">
                <a16:creationId xmlns:a16="http://schemas.microsoft.com/office/drawing/2014/main" id="{1323696D-1D04-49C3-BC2D-1AED6CD894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3685560"/>
            <a:ext cx="396081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Numbers that can be </a:t>
            </a:r>
            <a:r>
              <a:rPr lang="en-GB" sz="24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written as a fraction </a:t>
            </a:r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Include all the integers plus fractions</a:t>
            </a:r>
          </a:p>
        </p:txBody>
      </p:sp>
      <p:sp>
        <p:nvSpPr>
          <p:cNvPr id="26" name="AutoShape 19">
            <a:extLst>
              <a:ext uri="{FF2B5EF4-FFF2-40B4-BE49-F238E27FC236}">
                <a16:creationId xmlns:a16="http://schemas.microsoft.com/office/drawing/2014/main" id="{71E595A5-4496-4F75-89DD-DF49508C4F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5300663"/>
            <a:ext cx="3960812" cy="1079500"/>
          </a:xfrm>
          <a:prstGeom prst="rightArrow">
            <a:avLst>
              <a:gd name="adj1" fmla="val 50000"/>
              <a:gd name="adj2" fmla="val 91728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SV"/>
          </a:p>
        </p:txBody>
      </p:sp>
      <p:sp>
        <p:nvSpPr>
          <p:cNvPr id="27" name="Text Box 20">
            <a:extLst>
              <a:ext uri="{FF2B5EF4-FFF2-40B4-BE49-F238E27FC236}">
                <a16:creationId xmlns:a16="http://schemas.microsoft.com/office/drawing/2014/main" id="{45690D61-4EE0-48C7-8D0F-ED21B9DD44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589588"/>
            <a:ext cx="22717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b="1">
                <a:latin typeface="Calibri" panose="020F0502020204030204" pitchFamily="34" charset="0"/>
                <a:cs typeface="Calibri" panose="020F0502020204030204" pitchFamily="34" charset="0"/>
              </a:rPr>
              <a:t>Real Numbers</a:t>
            </a:r>
          </a:p>
        </p:txBody>
      </p:sp>
      <p:sp>
        <p:nvSpPr>
          <p:cNvPr id="28" name="Text Box 21">
            <a:extLst>
              <a:ext uri="{FF2B5EF4-FFF2-40B4-BE49-F238E27FC236}">
                <a16:creationId xmlns:a16="http://schemas.microsoft.com/office/drawing/2014/main" id="{D18B63CE-9C3B-405A-8578-C178E83C8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5213181"/>
            <a:ext cx="41036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b="1">
                <a:latin typeface="Calibri" panose="020F0502020204030204" pitchFamily="34" charset="0"/>
                <a:cs typeface="Calibri" panose="020F0502020204030204" pitchFamily="34" charset="0"/>
              </a:rPr>
              <a:t>Include all the Rational Numbers plus numbers that cannot be written as fractions </a:t>
            </a:r>
          </a:p>
        </p:txBody>
      </p:sp>
      <p:sp>
        <p:nvSpPr>
          <p:cNvPr id="29" name="Text Box 23">
            <a:extLst>
              <a:ext uri="{FF2B5EF4-FFF2-40B4-BE49-F238E27FC236}">
                <a16:creationId xmlns:a16="http://schemas.microsoft.com/office/drawing/2014/main" id="{5F6E0E44-B593-47C5-977A-49CA3CDB06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0063" y="595313"/>
            <a:ext cx="6832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5400" dirty="0">
                <a:solidFill>
                  <a:schemeClr val="accent2"/>
                </a:solidFill>
                <a:latin typeface="Castellar" pitchFamily="18" charset="0"/>
              </a:rPr>
              <a:t>ℕ</a:t>
            </a:r>
          </a:p>
        </p:txBody>
      </p:sp>
      <p:sp>
        <p:nvSpPr>
          <p:cNvPr id="30" name="Text Box 24">
            <a:extLst>
              <a:ext uri="{FF2B5EF4-FFF2-40B4-BE49-F238E27FC236}">
                <a16:creationId xmlns:a16="http://schemas.microsoft.com/office/drawing/2014/main" id="{BF864361-DB37-4700-94D4-2B9F93852D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01025" y="2179638"/>
            <a:ext cx="60144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5400" dirty="0">
                <a:solidFill>
                  <a:schemeClr val="accent2"/>
                </a:solidFill>
                <a:latin typeface="Castellar" pitchFamily="18" charset="0"/>
              </a:rPr>
              <a:t>ℤ</a:t>
            </a:r>
          </a:p>
        </p:txBody>
      </p:sp>
      <p:sp>
        <p:nvSpPr>
          <p:cNvPr id="31" name="Text Box 25">
            <a:extLst>
              <a:ext uri="{FF2B5EF4-FFF2-40B4-BE49-F238E27FC236}">
                <a16:creationId xmlns:a16="http://schemas.microsoft.com/office/drawing/2014/main" id="{6AAF8C7B-CD30-4B1D-93C6-661F630186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0063" y="3860800"/>
            <a:ext cx="71365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5400" dirty="0">
                <a:solidFill>
                  <a:schemeClr val="accent2"/>
                </a:solidFill>
                <a:latin typeface="Castellar" pitchFamily="18" charset="0"/>
              </a:rPr>
              <a:t>ℚ</a:t>
            </a:r>
          </a:p>
        </p:txBody>
      </p:sp>
      <p:sp>
        <p:nvSpPr>
          <p:cNvPr id="32" name="Text Box 26">
            <a:extLst>
              <a:ext uri="{FF2B5EF4-FFF2-40B4-BE49-F238E27FC236}">
                <a16:creationId xmlns:a16="http://schemas.microsoft.com/office/drawing/2014/main" id="{89053A78-2210-441B-A32D-8B4898396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4513" y="5419725"/>
            <a:ext cx="7127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5400" dirty="0">
                <a:solidFill>
                  <a:schemeClr val="accent2"/>
                </a:solidFill>
                <a:latin typeface="Castellar" pitchFamily="18" charset="0"/>
              </a:rPr>
              <a:t>ℝ</a:t>
            </a:r>
          </a:p>
        </p:txBody>
      </p:sp>
      <p:sp>
        <p:nvSpPr>
          <p:cNvPr id="33" name="Rectangle 4">
            <a:extLst>
              <a:ext uri="{FF2B5EF4-FFF2-40B4-BE49-F238E27FC236}">
                <a16:creationId xmlns:a16="http://schemas.microsoft.com/office/drawing/2014/main" id="{4126FEDE-1FB4-4988-B1A1-C700F76A72A9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-27384"/>
            <a:ext cx="8229600" cy="504056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Types of numbers</a:t>
            </a:r>
          </a:p>
        </p:txBody>
      </p:sp>
    </p:spTree>
    <p:extLst>
      <p:ext uri="{BB962C8B-B14F-4D97-AF65-F5344CB8AC3E}">
        <p14:creationId xmlns:p14="http://schemas.microsoft.com/office/powerpoint/2010/main" val="1511986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/>
      <p:bldP spid="17" grpId="0"/>
      <p:bldP spid="18" grpId="0"/>
      <p:bldP spid="19" grpId="0" animBg="1"/>
      <p:bldP spid="20" grpId="0"/>
      <p:bldP spid="21" grpId="0"/>
      <p:bldP spid="22" grpId="0"/>
      <p:bldP spid="23" grpId="0" animBg="1"/>
      <p:bldP spid="24" grpId="0"/>
      <p:bldP spid="25" grpId="0"/>
      <p:bldP spid="26" grpId="0" animBg="1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25">
            <a:extLst>
              <a:ext uri="{FF2B5EF4-FFF2-40B4-BE49-F238E27FC236}">
                <a16:creationId xmlns:a16="http://schemas.microsoft.com/office/drawing/2014/main" id="{51F2A26D-1764-4C77-BF92-F7B6536AEB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0724" y="480070"/>
            <a:ext cx="5111750" cy="863600"/>
          </a:xfrm>
          <a:prstGeom prst="rect">
            <a:avLst/>
          </a:prstGeom>
          <a:solidFill>
            <a:srgbClr val="CCFFFF"/>
          </a:solidFill>
          <a:ln w="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Box 24">
            <a:extLst>
              <a:ext uri="{FF2B5EF4-FFF2-40B4-BE49-F238E27FC236}">
                <a16:creationId xmlns:a16="http://schemas.microsoft.com/office/drawing/2014/main" id="{75D513D6-2752-46DF-A685-2E853CBF7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8850" y="578768"/>
            <a:ext cx="388324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400" b="1" dirty="0">
                <a:latin typeface="Calibri" panose="020F0502020204030204" pitchFamily="34" charset="0"/>
                <a:cs typeface="Calibri" panose="020F0502020204030204" pitchFamily="34" charset="0"/>
              </a:rPr>
              <a:t>REAL NUMBERS</a:t>
            </a:r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FC56E7BC-3EBD-4ABF-A5A9-60032184D8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900" y="1463502"/>
            <a:ext cx="4140200" cy="741362"/>
          </a:xfrm>
          <a:prstGeom prst="rect">
            <a:avLst/>
          </a:prstGeom>
          <a:solidFill>
            <a:srgbClr val="F60000"/>
          </a:solidFill>
          <a:ln w="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SV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 Box 27">
            <a:extLst>
              <a:ext uri="{FF2B5EF4-FFF2-40B4-BE49-F238E27FC236}">
                <a16:creationId xmlns:a16="http://schemas.microsoft.com/office/drawing/2014/main" id="{8A735251-BE5F-48BA-B524-451D3CEF03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581" y="1544464"/>
            <a:ext cx="32488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Rational Numbers</a:t>
            </a:r>
          </a:p>
        </p:txBody>
      </p:sp>
      <p:sp>
        <p:nvSpPr>
          <p:cNvPr id="8" name="Rectangle 28">
            <a:extLst>
              <a:ext uri="{FF2B5EF4-FFF2-40B4-BE49-F238E27FC236}">
                <a16:creationId xmlns:a16="http://schemas.microsoft.com/office/drawing/2014/main" id="{5A0B5D04-F476-4AE2-9E8E-EA9F82545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00" y="1463502"/>
            <a:ext cx="4140200" cy="741362"/>
          </a:xfrm>
          <a:prstGeom prst="rect">
            <a:avLst/>
          </a:prstGeom>
          <a:solidFill>
            <a:srgbClr val="FFFF66"/>
          </a:solidFill>
          <a:ln w="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SV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 Box 29">
            <a:extLst>
              <a:ext uri="{FF2B5EF4-FFF2-40B4-BE49-F238E27FC236}">
                <a16:creationId xmlns:a16="http://schemas.microsoft.com/office/drawing/2014/main" id="{10E39176-0801-4502-8F39-3516B00ABD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7742" y="1544464"/>
            <a:ext cx="34097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sz="3200" b="1" dirty="0">
                <a:latin typeface="Calibri" panose="020F0502020204030204" pitchFamily="34" charset="0"/>
                <a:cs typeface="Calibri" panose="020F0502020204030204" pitchFamily="34" charset="0"/>
              </a:rPr>
              <a:t>Irrational Numbers</a:t>
            </a:r>
          </a:p>
        </p:txBody>
      </p:sp>
      <p:sp>
        <p:nvSpPr>
          <p:cNvPr id="10" name="Text Box 30">
            <a:extLst>
              <a:ext uri="{FF2B5EF4-FFF2-40B4-BE49-F238E27FC236}">
                <a16:creationId xmlns:a16="http://schemas.microsoft.com/office/drawing/2014/main" id="{281D6612-CD96-4037-B320-8DC1D06E03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420938"/>
            <a:ext cx="406876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These include all the </a:t>
            </a:r>
            <a:r>
              <a:rPr lang="en-GB" sz="28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whole numbers</a:t>
            </a:r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 and numbers which can be </a:t>
            </a:r>
            <a:r>
              <a:rPr lang="en-GB" sz="28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written as a fraction</a:t>
            </a:r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11" name="Text Box 31">
            <a:extLst>
              <a:ext uri="{FF2B5EF4-FFF2-40B4-BE49-F238E27FC236}">
                <a16:creationId xmlns:a16="http://schemas.microsoft.com/office/drawing/2014/main" id="{368E0FD1-F437-4F5C-9FDB-4F7E86114D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689475"/>
            <a:ext cx="4068763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ALL decimals which </a:t>
            </a:r>
            <a:r>
              <a:rPr lang="en-GB" sz="2800" b="1" dirty="0">
                <a:solidFill>
                  <a:srgbClr val="F6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recur</a:t>
            </a:r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 or </a:t>
            </a:r>
            <a:r>
              <a:rPr lang="en-GB" sz="2800" b="1" dirty="0">
                <a:solidFill>
                  <a:srgbClr val="F6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terminate</a:t>
            </a:r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 can be written as fractions.</a:t>
            </a:r>
          </a:p>
        </p:txBody>
      </p:sp>
      <p:sp>
        <p:nvSpPr>
          <p:cNvPr id="12" name="Text Box 32">
            <a:extLst>
              <a:ext uri="{FF2B5EF4-FFF2-40B4-BE49-F238E27FC236}">
                <a16:creationId xmlns:a16="http://schemas.microsoft.com/office/drawing/2014/main" id="{D3E96FAD-B6CA-4116-BF9B-731910E467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4413" y="2420938"/>
            <a:ext cx="406876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These are all the numbers which can </a:t>
            </a:r>
            <a:r>
              <a:rPr lang="en-GB" sz="2800" b="1" dirty="0">
                <a:solidFill>
                  <a:srgbClr val="F6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 be written as a fraction.</a:t>
            </a:r>
          </a:p>
        </p:txBody>
      </p:sp>
      <p:sp>
        <p:nvSpPr>
          <p:cNvPr id="13" name="Line 34">
            <a:extLst>
              <a:ext uri="{FF2B5EF4-FFF2-40B4-BE49-F238E27FC236}">
                <a16:creationId xmlns:a16="http://schemas.microsoft.com/office/drawing/2014/main" id="{72676B43-3096-48D9-A792-55218C07502C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1371560"/>
            <a:ext cx="0" cy="493776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SV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202E2DF4-839A-4E2B-8FB0-1E9617CC6BE8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-27384"/>
            <a:ext cx="8229600" cy="504056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Real numbers</a:t>
            </a:r>
          </a:p>
        </p:txBody>
      </p:sp>
    </p:spTree>
    <p:extLst>
      <p:ext uri="{BB962C8B-B14F-4D97-AF65-F5344CB8AC3E}">
        <p14:creationId xmlns:p14="http://schemas.microsoft.com/office/powerpoint/2010/main" val="419894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8" grpId="0" animBg="1"/>
      <p:bldP spid="9" grpId="0"/>
      <p:bldP spid="10" grpId="0"/>
      <p:bldP spid="11" grpId="0"/>
      <p:bldP spid="12" grpId="0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Box 6">
                <a:extLst>
                  <a:ext uri="{FF2B5EF4-FFF2-40B4-BE49-F238E27FC236}">
                    <a16:creationId xmlns:a16="http://schemas.microsoft.com/office/drawing/2014/main" id="{30985DEE-6533-4B54-8642-30C3AB8E8CE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2972" y="1409080"/>
                <a:ext cx="8631237" cy="8829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For example, the value of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GB" sz="2400" dirty="0">
                    <a:latin typeface="Calibri" panose="020F0502020204030204" pitchFamily="34" charset="0"/>
                    <a:cs typeface="Calibri" panose="020F0502020204030204" pitchFamily="34" charset="0"/>
                    <a:sym typeface="Symbol" pitchFamily="18" charset="2"/>
                  </a:rPr>
                  <a:t> cannot be written exactly as a fraction or a decimal.</a:t>
                </a:r>
                <a:endParaRPr lang="en-GB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Text Box 6">
                <a:extLst>
                  <a:ext uri="{FF2B5EF4-FFF2-40B4-BE49-F238E27FC236}">
                    <a16:creationId xmlns:a16="http://schemas.microsoft.com/office/drawing/2014/main" id="{30985DEE-6533-4B54-8642-30C3AB8E8C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2972" y="1409080"/>
                <a:ext cx="8631237" cy="882934"/>
              </a:xfrm>
              <a:prstGeom prst="rect">
                <a:avLst/>
              </a:prstGeom>
              <a:blipFill>
                <a:blip r:embed="rId3"/>
                <a:stretch>
                  <a:fillRect l="-1130" t="-1379" r="-565" b="-1241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8">
                <a:extLst>
                  <a:ext uri="{FF2B5EF4-FFF2-40B4-BE49-F238E27FC236}">
                    <a16:creationId xmlns:a16="http://schemas.microsoft.com/office/drawing/2014/main" id="{6A1543BE-B4FC-45D7-9EBF-E011DD49AFA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2972" y="2914030"/>
                <a:ext cx="8631237" cy="8658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For this reason it is often better to leave the square root sign in and write the number as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GB" sz="2400" dirty="0">
                    <a:latin typeface="Calibri" panose="020F0502020204030204" pitchFamily="34" charset="0"/>
                    <a:cs typeface="Calibri" panose="020F0502020204030204" pitchFamily="34" charset="0"/>
                    <a:sym typeface="Symbol" pitchFamily="18" charset="2"/>
                  </a:rPr>
                  <a:t>.</a:t>
                </a:r>
              </a:p>
            </p:txBody>
          </p:sp>
        </mc:Choice>
        <mc:Fallback xmlns="">
          <p:sp>
            <p:nvSpPr>
              <p:cNvPr id="5" name="Text Box 8">
                <a:extLst>
                  <a:ext uri="{FF2B5EF4-FFF2-40B4-BE49-F238E27FC236}">
                    <a16:creationId xmlns:a16="http://schemas.microsoft.com/office/drawing/2014/main" id="{6A1543BE-B4FC-45D7-9EBF-E011DD49AF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2972" y="2914030"/>
                <a:ext cx="8631237" cy="865814"/>
              </a:xfrm>
              <a:prstGeom prst="rect">
                <a:avLst/>
              </a:prstGeom>
              <a:blipFill>
                <a:blip r:embed="rId4"/>
                <a:stretch>
                  <a:fillRect l="-1130" t="-5634" r="-353" b="-1549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11">
                <a:extLst>
                  <a:ext uri="{FF2B5EF4-FFF2-40B4-BE49-F238E27FC236}">
                    <a16:creationId xmlns:a16="http://schemas.microsoft.com/office/drawing/2014/main" id="{C16AC079-8735-4397-A991-B229C657BD7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45253" y="4534867"/>
                <a:ext cx="5289525" cy="866969"/>
              </a:xfrm>
              <a:prstGeom prst="rect">
                <a:avLst/>
              </a:prstGeom>
              <a:solidFill>
                <a:srgbClr val="FFFF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Which one of the following is not a surd?</a:t>
                </a:r>
                <a:endParaRPr lang="en-US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  <a:sym typeface="Symbol" pitchFamily="18" charset="2"/>
                  </a:rPr>
                  <a:t>,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rad>
                  </m:oMath>
                </a14:m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  <a:sym typeface="Symbol" pitchFamily="18" charset="2"/>
                  </a:rPr>
                  <a:t>,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</m:rad>
                  </m:oMath>
                </a14:m>
                <a:r>
                  <a:rPr lang="en-GB" sz="2400" dirty="0">
                    <a:latin typeface="Calibri" panose="020F0502020204030204" pitchFamily="34" charset="0"/>
                    <a:cs typeface="Calibri" panose="020F0502020204030204" pitchFamily="34" charset="0"/>
                    <a:sym typeface="Symbol" pitchFamily="18" charset="2"/>
                  </a:rPr>
                  <a:t> </a:t>
                </a:r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  <a:sym typeface="Symbol" pitchFamily="18" charset="2"/>
                  </a:rPr>
                  <a:t>or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14</m:t>
                        </m:r>
                      </m:e>
                    </m:rad>
                  </m:oMath>
                </a14:m>
                <a:r>
                  <a:rPr lang="en-GB" sz="2400" dirty="0">
                    <a:latin typeface="Calibri" panose="020F0502020204030204" pitchFamily="34" charset="0"/>
                    <a:cs typeface="Calibri" panose="020F0502020204030204" pitchFamily="34" charset="0"/>
                    <a:sym typeface="Symbol" pitchFamily="18" charset="2"/>
                  </a:rPr>
                  <a:t> </a:t>
                </a:r>
              </a:p>
            </p:txBody>
          </p:sp>
        </mc:Choice>
        <mc:Fallback xmlns="">
          <p:sp>
            <p:nvSpPr>
              <p:cNvPr id="6" name="Text Box 11">
                <a:extLst>
                  <a:ext uri="{FF2B5EF4-FFF2-40B4-BE49-F238E27FC236}">
                    <a16:creationId xmlns:a16="http://schemas.microsoft.com/office/drawing/2014/main" id="{C16AC079-8735-4397-A991-B229C657BD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45253" y="4534867"/>
                <a:ext cx="5289525" cy="866969"/>
              </a:xfrm>
              <a:prstGeom prst="rect">
                <a:avLst/>
              </a:prstGeom>
              <a:blipFill>
                <a:blip r:embed="rId5"/>
                <a:stretch>
                  <a:fillRect l="-916" t="-4082" r="-916" b="-12925"/>
                </a:stretch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12">
                <a:extLst>
                  <a:ext uri="{FF2B5EF4-FFF2-40B4-BE49-F238E27FC236}">
                    <a16:creationId xmlns:a16="http://schemas.microsoft.com/office/drawing/2014/main" id="{E3920FEB-DE28-49CF-BB34-6BDBBC89DB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36597" y="3853830"/>
                <a:ext cx="3565913" cy="4964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GB" sz="2400" dirty="0">
                    <a:latin typeface="Calibri" panose="020F0502020204030204" pitchFamily="34" charset="0"/>
                    <a:cs typeface="Calibri" panose="020F0502020204030204" pitchFamily="34" charset="0"/>
                    <a:sym typeface="Symbol" pitchFamily="18" charset="2"/>
                  </a:rPr>
                  <a:t> is an example of a </a:t>
                </a:r>
                <a:r>
                  <a:rPr lang="en-GB" sz="2400" b="1" dirty="0">
                    <a:solidFill>
                      <a:srgbClr val="FF6600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Symbol" pitchFamily="18" charset="2"/>
                  </a:rPr>
                  <a:t>surd</a:t>
                </a:r>
                <a:r>
                  <a:rPr lang="en-GB" sz="2400" dirty="0">
                    <a:latin typeface="Calibri" panose="020F0502020204030204" pitchFamily="34" charset="0"/>
                    <a:cs typeface="Calibri" panose="020F0502020204030204" pitchFamily="34" charset="0"/>
                    <a:sym typeface="Symbol" pitchFamily="18" charset="2"/>
                  </a:rPr>
                  <a:t>.</a:t>
                </a:r>
              </a:p>
            </p:txBody>
          </p:sp>
        </mc:Choice>
        <mc:Fallback xmlns="">
          <p:sp>
            <p:nvSpPr>
              <p:cNvPr id="7" name="Rectangle 12">
                <a:extLst>
                  <a:ext uri="{FF2B5EF4-FFF2-40B4-BE49-F238E27FC236}">
                    <a16:creationId xmlns:a16="http://schemas.microsoft.com/office/drawing/2014/main" id="{E3920FEB-DE28-49CF-BB34-6BDBBC89DB0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36597" y="3853830"/>
                <a:ext cx="3565913" cy="496483"/>
              </a:xfrm>
              <a:prstGeom prst="rect">
                <a:avLst/>
              </a:prstGeom>
              <a:blipFill>
                <a:blip r:embed="rId6"/>
                <a:stretch>
                  <a:fillRect t="-2439" r="-1884" b="-2682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13">
                <a:extLst>
                  <a:ext uri="{FF2B5EF4-FFF2-40B4-BE49-F238E27FC236}">
                    <a16:creationId xmlns:a16="http://schemas.microsoft.com/office/drawing/2014/main" id="{BEB07DCA-5FE5-47E9-A0A7-1DBDC5CE29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9184" y="2348880"/>
                <a:ext cx="5194499" cy="4964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The value of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GB" sz="2400" dirty="0">
                    <a:latin typeface="Calibri" panose="020F0502020204030204" pitchFamily="34" charset="0"/>
                    <a:cs typeface="Calibri" panose="020F0502020204030204" pitchFamily="34" charset="0"/>
                    <a:sym typeface="Symbol" pitchFamily="18" charset="2"/>
                  </a:rPr>
                  <a:t> is an </a:t>
                </a:r>
                <a:r>
                  <a:rPr lang="en-GB" sz="2400" b="1" dirty="0">
                    <a:solidFill>
                      <a:srgbClr val="FF6600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Symbol" pitchFamily="18" charset="2"/>
                  </a:rPr>
                  <a:t>irrational number</a:t>
                </a:r>
                <a:r>
                  <a:rPr lang="en-GB" sz="2400" dirty="0">
                    <a:latin typeface="Calibri" panose="020F0502020204030204" pitchFamily="34" charset="0"/>
                    <a:cs typeface="Calibri" panose="020F0502020204030204" pitchFamily="34" charset="0"/>
                    <a:sym typeface="Symbol" pitchFamily="18" charset="2"/>
                  </a:rPr>
                  <a:t>.</a:t>
                </a:r>
              </a:p>
            </p:txBody>
          </p:sp>
        </mc:Choice>
        <mc:Fallback xmlns="">
          <p:sp>
            <p:nvSpPr>
              <p:cNvPr id="8" name="Rectangle 13">
                <a:extLst>
                  <a:ext uri="{FF2B5EF4-FFF2-40B4-BE49-F238E27FC236}">
                    <a16:creationId xmlns:a16="http://schemas.microsoft.com/office/drawing/2014/main" id="{BEB07DCA-5FE5-47E9-A0A7-1DBDC5CE29A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49184" y="2348880"/>
                <a:ext cx="5194499" cy="496483"/>
              </a:xfrm>
              <a:prstGeom prst="rect">
                <a:avLst/>
              </a:prstGeom>
              <a:blipFill>
                <a:blip r:embed="rId7"/>
                <a:stretch>
                  <a:fillRect l="-1878" t="-2439" r="-939" b="-2682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14">
                <a:extLst>
                  <a:ext uri="{FF2B5EF4-FFF2-40B4-BE49-F238E27FC236}">
                    <a16:creationId xmlns:a16="http://schemas.microsoft.com/office/drawing/2014/main" id="{0E58DD45-463E-414E-B4B7-85A2BAB68B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71334" y="5534992"/>
                <a:ext cx="6344044" cy="4964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9</m:t>
                        </m:r>
                      </m:e>
                    </m:rad>
                  </m:oMath>
                </a14:m>
                <a:r>
                  <a:rPr lang="en-GB" sz="2400" dirty="0">
                    <a:latin typeface="Calibri" panose="020F0502020204030204" pitchFamily="34" charset="0"/>
                    <a:cs typeface="Calibri" panose="020F0502020204030204" pitchFamily="34" charset="0"/>
                    <a:sym typeface="Symbol" pitchFamily="18" charset="2"/>
                  </a:rPr>
                  <a:t> is not a surd because it can be written exactly.</a:t>
                </a:r>
              </a:p>
            </p:txBody>
          </p:sp>
        </mc:Choice>
        <mc:Fallback xmlns="">
          <p:sp>
            <p:nvSpPr>
              <p:cNvPr id="9" name="Rectangle 14">
                <a:extLst>
                  <a:ext uri="{FF2B5EF4-FFF2-40B4-BE49-F238E27FC236}">
                    <a16:creationId xmlns:a16="http://schemas.microsoft.com/office/drawing/2014/main" id="{0E58DD45-463E-414E-B4B7-85A2BAB68B1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71334" y="5534992"/>
                <a:ext cx="6344044" cy="496483"/>
              </a:xfrm>
              <a:prstGeom prst="rect">
                <a:avLst/>
              </a:prstGeom>
              <a:blipFill>
                <a:blip r:embed="rId8"/>
                <a:stretch>
                  <a:fillRect t="-2469" r="-576" b="-2839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4">
            <a:extLst>
              <a:ext uri="{FF2B5EF4-FFF2-40B4-BE49-F238E27FC236}">
                <a16:creationId xmlns:a16="http://schemas.microsoft.com/office/drawing/2014/main" id="{8A33B5AE-69EE-4FEC-BDBB-1FD5F0D8C526}"/>
              </a:ext>
            </a:extLst>
          </p:cNvPr>
          <p:cNvSpPr txBox="1">
            <a:spLocks noChangeArrowheads="1"/>
          </p:cNvSpPr>
          <p:nvPr/>
        </p:nvSpPr>
        <p:spPr>
          <a:xfrm>
            <a:off x="309585" y="0"/>
            <a:ext cx="8229600" cy="734095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dirty="0"/>
              <a:t>Surds</a:t>
            </a:r>
          </a:p>
        </p:txBody>
      </p:sp>
      <p:sp>
        <p:nvSpPr>
          <p:cNvPr id="11" name="Text Box 5">
            <a:extLst>
              <a:ext uri="{FF2B5EF4-FFF2-40B4-BE49-F238E27FC236}">
                <a16:creationId xmlns:a16="http://schemas.microsoft.com/office/drawing/2014/main" id="{6EC847A6-CD15-4EA9-83D2-0AD06834BB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734" y="840755"/>
            <a:ext cx="77282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>
                <a:latin typeface="Calibri" panose="020F0502020204030204" pitchFamily="34" charset="0"/>
                <a:cs typeface="Calibri" panose="020F0502020204030204" pitchFamily="34" charset="0"/>
              </a:rPr>
              <a:t>The square roots of many numbers cannot be found exactly. </a:t>
            </a:r>
          </a:p>
        </p:txBody>
      </p:sp>
    </p:spTree>
    <p:extLst>
      <p:ext uri="{BB962C8B-B14F-4D97-AF65-F5344CB8AC3E}">
        <p14:creationId xmlns:p14="http://schemas.microsoft.com/office/powerpoint/2010/main" val="3750191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Box 8">
                <a:extLst>
                  <a:ext uri="{FF2B5EF4-FFF2-40B4-BE49-F238E27FC236}">
                    <a16:creationId xmlns:a16="http://schemas.microsoft.com/office/drawing/2014/main" id="{4CF5177C-BF41-43EF-85A4-4E29A60E523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3528" y="726827"/>
                <a:ext cx="8631237" cy="8658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We are often required to simplify surds by writing them in the form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a</m:t>
                    </m:r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rad>
                  </m:oMath>
                </a14:m>
                <a:r>
                  <a:rPr lang="en-GB" sz="2400" dirty="0">
                    <a:latin typeface="Calibri" panose="020F0502020204030204" pitchFamily="34" charset="0"/>
                    <a:cs typeface="Calibri" panose="020F0502020204030204" pitchFamily="34" charset="0"/>
                    <a:sym typeface="Symbol" pitchFamily="18" charset="2"/>
                  </a:rPr>
                  <a:t>. For example,</a:t>
                </a:r>
              </a:p>
            </p:txBody>
          </p:sp>
        </mc:Choice>
        <mc:Fallback xmlns="">
          <p:sp>
            <p:nvSpPr>
              <p:cNvPr id="4" name="Text Box 8">
                <a:extLst>
                  <a:ext uri="{FF2B5EF4-FFF2-40B4-BE49-F238E27FC236}">
                    <a16:creationId xmlns:a16="http://schemas.microsoft.com/office/drawing/2014/main" id="{4CF5177C-BF41-43EF-85A4-4E29A60E52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3528" y="726827"/>
                <a:ext cx="8631237" cy="865814"/>
              </a:xfrm>
              <a:prstGeom prst="rect">
                <a:avLst/>
              </a:prstGeom>
              <a:blipFill>
                <a:blip r:embed="rId3"/>
                <a:stretch>
                  <a:fillRect l="-1059" t="-5634" r="-282" b="-1549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10">
                <a:extLst>
                  <a:ext uri="{FF2B5EF4-FFF2-40B4-BE49-F238E27FC236}">
                    <a16:creationId xmlns:a16="http://schemas.microsoft.com/office/drawing/2014/main" id="{7A8A39B9-20C3-48E9-BBD7-47AE01F0064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93553" y="1755527"/>
                <a:ext cx="5479898" cy="500202"/>
              </a:xfrm>
              <a:prstGeom prst="rect">
                <a:avLst/>
              </a:prstGeom>
              <a:solidFill>
                <a:srgbClr val="FFFF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Simplify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50</m:t>
                        </m:r>
                      </m:e>
                    </m:rad>
                  </m:oMath>
                </a14:m>
                <a:r>
                  <a:rPr lang="en-GB" sz="2400" dirty="0">
                    <a:latin typeface="Calibri" panose="020F0502020204030204" pitchFamily="34" charset="0"/>
                    <a:cs typeface="Calibri" panose="020F0502020204030204" pitchFamily="34" charset="0"/>
                    <a:sym typeface="Symbol" pitchFamily="18" charset="2"/>
                  </a:rPr>
                  <a:t> by writing it in the form</a:t>
                </a:r>
                <a:r>
                  <a:rPr lang="en-GB" sz="2400" i="1" dirty="0">
                    <a:latin typeface="Calibri" panose="020F0502020204030204" pitchFamily="34" charset="0"/>
                    <a:cs typeface="Calibri" panose="020F0502020204030204" pitchFamily="34" charset="0"/>
                    <a:sym typeface="Symbol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a</m:t>
                    </m:r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rad>
                  </m:oMath>
                </a14:m>
                <a:r>
                  <a:rPr lang="en-GB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5" name="Text Box 10">
                <a:extLst>
                  <a:ext uri="{FF2B5EF4-FFF2-40B4-BE49-F238E27FC236}">
                    <a16:creationId xmlns:a16="http://schemas.microsoft.com/office/drawing/2014/main" id="{7A8A39B9-20C3-48E9-BBD7-47AE01F006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3553" y="1755527"/>
                <a:ext cx="5479898" cy="500202"/>
              </a:xfrm>
              <a:prstGeom prst="rect">
                <a:avLst/>
              </a:prstGeom>
              <a:blipFill>
                <a:blip r:embed="rId4"/>
                <a:stretch>
                  <a:fillRect l="-1438" r="-442" b="-21839"/>
                </a:stretch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 Box 11">
            <a:extLst>
              <a:ext uri="{FF2B5EF4-FFF2-40B4-BE49-F238E27FC236}">
                <a16:creationId xmlns:a16="http://schemas.microsoft.com/office/drawing/2014/main" id="{89A49AF0-2B66-4A29-85B0-E5B9B12939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2276872"/>
            <a:ext cx="86312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>
                <a:latin typeface="Calibri" panose="020F0502020204030204" pitchFamily="34" charset="0"/>
                <a:cs typeface="Calibri" panose="020F0502020204030204" pitchFamily="34" charset="0"/>
              </a:rPr>
              <a:t>Start by finding the largest square number that divides into 50.</a:t>
            </a:r>
            <a:endParaRPr lang="en-GB" sz="2400">
              <a:latin typeface="Calibri" panose="020F0502020204030204" pitchFamily="34" charset="0"/>
              <a:cs typeface="Calibri" panose="020F0502020204030204" pitchFamily="34" charset="0"/>
              <a:sym typeface="Symbol" pitchFamily="18" charset="2"/>
            </a:endParaRPr>
          </a:p>
        </p:txBody>
      </p:sp>
      <p:sp>
        <p:nvSpPr>
          <p:cNvPr id="7" name="Text Box 12">
            <a:extLst>
              <a:ext uri="{FF2B5EF4-FFF2-40B4-BE49-F238E27FC236}">
                <a16:creationId xmlns:a16="http://schemas.microsoft.com/office/drawing/2014/main" id="{C2BDADE4-06F7-4A54-BF17-4935149288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3158530"/>
            <a:ext cx="8631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This is 25. We can use this to write: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  <a:sym typeface="Symbol" pitchFamily="18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13">
                <a:extLst>
                  <a:ext uri="{FF2B5EF4-FFF2-40B4-BE49-F238E27FC236}">
                    <a16:creationId xmlns:a16="http://schemas.microsoft.com/office/drawing/2014/main" id="{AB741114-7522-421E-839E-FFB7A73A36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11165" y="3825280"/>
                <a:ext cx="2326342" cy="5395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50</m:t>
                        </m:r>
                      </m:e>
                    </m:rad>
                  </m:oMath>
                </a14:m>
                <a:r>
                  <a:rPr lang="en-GB" sz="2400" dirty="0">
                    <a:latin typeface="Calibri" panose="020F0502020204030204" pitchFamily="34" charset="0"/>
                    <a:cs typeface="Calibri" panose="020F0502020204030204" pitchFamily="34" charset="0"/>
                    <a:sym typeface="Symbol" pitchFamily="18" charset="2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(25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×2)</m:t>
                        </m:r>
                      </m:e>
                    </m:rad>
                  </m:oMath>
                </a14:m>
                <a:endParaRPr lang="en-GB" sz="2400" dirty="0">
                  <a:latin typeface="Calibri" panose="020F0502020204030204" pitchFamily="34" charset="0"/>
                  <a:cs typeface="Calibri" panose="020F0502020204030204" pitchFamily="34" charset="0"/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8" name="Rectangle 13">
                <a:extLst>
                  <a:ext uri="{FF2B5EF4-FFF2-40B4-BE49-F238E27FC236}">
                    <a16:creationId xmlns:a16="http://schemas.microsoft.com/office/drawing/2014/main" id="{AB741114-7522-421E-839E-FFB7A73A361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11165" y="3825280"/>
                <a:ext cx="2326342" cy="539571"/>
              </a:xfrm>
              <a:prstGeom prst="rect">
                <a:avLst/>
              </a:prstGeom>
              <a:blipFill>
                <a:blip r:embed="rId5"/>
                <a:stretch>
                  <a:fillRect b="-22727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14">
                <a:extLst>
                  <a:ext uri="{FF2B5EF4-FFF2-40B4-BE49-F238E27FC236}">
                    <a16:creationId xmlns:a16="http://schemas.microsoft.com/office/drawing/2014/main" id="{228606FD-515D-4505-AE7D-79C654ECBD7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04890" y="4396780"/>
                <a:ext cx="1677319" cy="5002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e>
                    </m:rad>
                  </m:oMath>
                </a14:m>
                <a:r>
                  <a:rPr lang="en-GB" sz="2400" dirty="0">
                    <a:latin typeface="Calibri" panose="020F0502020204030204" pitchFamily="34" charset="0"/>
                    <a:cs typeface="Calibri" panose="020F0502020204030204" pitchFamily="34" charset="0"/>
                    <a:sym typeface="Symbol" pitchFamily="18" charset="2"/>
                  </a:rPr>
                  <a:t> ×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en-GB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9" name="Text Box 14">
                <a:extLst>
                  <a:ext uri="{FF2B5EF4-FFF2-40B4-BE49-F238E27FC236}">
                    <a16:creationId xmlns:a16="http://schemas.microsoft.com/office/drawing/2014/main" id="{228606FD-515D-4505-AE7D-79C654ECBD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04890" y="4396780"/>
                <a:ext cx="1677319" cy="500202"/>
              </a:xfrm>
              <a:prstGeom prst="rect">
                <a:avLst/>
              </a:prstGeom>
              <a:blipFill>
                <a:blip r:embed="rId6"/>
                <a:stretch>
                  <a:fillRect l="-5435" t="-2439" b="-2682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15">
                <a:extLst>
                  <a:ext uri="{FF2B5EF4-FFF2-40B4-BE49-F238E27FC236}">
                    <a16:creationId xmlns:a16="http://schemas.microsoft.com/office/drawing/2014/main" id="{E1CAFE36-1871-4150-A896-C5788BA1883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04890" y="4969867"/>
                <a:ext cx="975075" cy="4976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5</m:t>
                    </m:r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en-GB" sz="2400" dirty="0">
                  <a:latin typeface="Calibri" panose="020F0502020204030204" pitchFamily="34" charset="0"/>
                  <a:cs typeface="Calibri" panose="020F0502020204030204" pitchFamily="34" charset="0"/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10" name="Text Box 15">
                <a:extLst>
                  <a:ext uri="{FF2B5EF4-FFF2-40B4-BE49-F238E27FC236}">
                    <a16:creationId xmlns:a16="http://schemas.microsoft.com/office/drawing/2014/main" id="{E1CAFE36-1871-4150-A896-C5788BA188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04890" y="4969867"/>
                <a:ext cx="975075" cy="497637"/>
              </a:xfrm>
              <a:prstGeom prst="rect">
                <a:avLst/>
              </a:prstGeom>
              <a:blipFill>
                <a:blip r:embed="rId7"/>
                <a:stretch>
                  <a:fillRect l="-9375" t="-2439" b="-2682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B04AA73E-58B9-47FB-8CC2-E8190698EE53}"/>
                  </a:ext>
                </a:extLst>
              </p:cNvPr>
              <p:cNvSpPr/>
              <p:nvPr/>
            </p:nvSpPr>
            <p:spPr>
              <a:xfrm>
                <a:off x="2857280" y="4962333"/>
                <a:ext cx="817981" cy="5127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50</m:t>
                          </m:r>
                        </m:e>
                      </m:rad>
                    </m:oMath>
                  </m:oMathPara>
                </a14:m>
                <a:endParaRPr lang="en-GB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B04AA73E-58B9-47FB-8CC2-E8190698EE5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7280" y="4962333"/>
                <a:ext cx="817981" cy="51270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AB263B3D-6F16-4745-BF54-1F78FE9B3DF2}"/>
              </a:ext>
            </a:extLst>
          </p:cNvPr>
          <p:cNvSpPr/>
          <p:nvPr/>
        </p:nvSpPr>
        <p:spPr>
          <a:xfrm>
            <a:off x="309586" y="5684306"/>
            <a:ext cx="86451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When a surd is written in its simplest form, the number under the square root sign must not contain any factors that are square numbers</a:t>
            </a:r>
            <a:endParaRPr lang="en-GB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746DE337-6BEE-4847-A76E-A84DDAE8447F}"/>
              </a:ext>
            </a:extLst>
          </p:cNvPr>
          <p:cNvSpPr txBox="1">
            <a:spLocks noChangeArrowheads="1"/>
          </p:cNvSpPr>
          <p:nvPr/>
        </p:nvSpPr>
        <p:spPr>
          <a:xfrm>
            <a:off x="309585" y="0"/>
            <a:ext cx="8229600" cy="73409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dirty="0"/>
              <a:t>Simplifying surds</a:t>
            </a:r>
          </a:p>
        </p:txBody>
      </p:sp>
    </p:spTree>
    <p:extLst>
      <p:ext uri="{BB962C8B-B14F-4D97-AF65-F5344CB8AC3E}">
        <p14:creationId xmlns:p14="http://schemas.microsoft.com/office/powerpoint/2010/main" val="121158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Box 6">
                <a:extLst>
                  <a:ext uri="{FF2B5EF4-FFF2-40B4-BE49-F238E27FC236}">
                    <a16:creationId xmlns:a16="http://schemas.microsoft.com/office/drawing/2014/main" id="{73C7EF80-4FC7-401C-876A-8D00F606AD4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79563" y="1268413"/>
                <a:ext cx="5986462" cy="869469"/>
              </a:xfrm>
              <a:prstGeom prst="rect">
                <a:avLst/>
              </a:prstGeom>
              <a:solidFill>
                <a:srgbClr val="FFFF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Simplify </a:t>
                </a:r>
                <a:r>
                  <a:rPr lang="en-GB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Symbol" pitchFamily="18" charset="2"/>
                  </a:rPr>
                  <a:t>the following surds</a:t>
                </a:r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  <a:sym typeface="Symbol" pitchFamily="18" charset="2"/>
                  </a:rPr>
                  <a:t> by writing them in the form</a:t>
                </a:r>
                <a:r>
                  <a:rPr lang="en-GB" sz="2400" i="1" dirty="0">
                    <a:latin typeface="Arial" panose="020B0604020202020204" pitchFamily="34" charset="0"/>
                    <a:cs typeface="Arial" panose="020B0604020202020204" pitchFamily="34" charset="0"/>
                    <a:sym typeface="Symbol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a</m:t>
                    </m:r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rad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" name="Text Box 6">
                <a:extLst>
                  <a:ext uri="{FF2B5EF4-FFF2-40B4-BE49-F238E27FC236}">
                    <a16:creationId xmlns:a16="http://schemas.microsoft.com/office/drawing/2014/main" id="{73C7EF80-4FC7-401C-876A-8D00F606AD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79563" y="1268413"/>
                <a:ext cx="5986462" cy="869469"/>
              </a:xfrm>
              <a:prstGeom prst="rect">
                <a:avLst/>
              </a:prstGeom>
              <a:blipFill>
                <a:blip r:embed="rId3"/>
                <a:stretch>
                  <a:fillRect t="-3378" b="-12838"/>
                </a:stretch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12">
                <a:extLst>
                  <a:ext uri="{FF2B5EF4-FFF2-40B4-BE49-F238E27FC236}">
                    <a16:creationId xmlns:a16="http://schemas.microsoft.com/office/drawing/2014/main" id="{4AD8CE05-0756-400B-AA7D-49D31F76F8F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8313" y="2513013"/>
                <a:ext cx="1085682" cy="5002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1)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 Box 12">
                <a:extLst>
                  <a:ext uri="{FF2B5EF4-FFF2-40B4-BE49-F238E27FC236}">
                    <a16:creationId xmlns:a16="http://schemas.microsoft.com/office/drawing/2014/main" id="{4AD8CE05-0756-400B-AA7D-49D31F76F8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8313" y="2513013"/>
                <a:ext cx="1085682" cy="500202"/>
              </a:xfrm>
              <a:prstGeom prst="rect">
                <a:avLst/>
              </a:prstGeom>
              <a:blipFill>
                <a:blip r:embed="rId4"/>
                <a:stretch>
                  <a:fillRect l="-8989" t="-1220" b="-2804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13">
                <a:extLst>
                  <a:ext uri="{FF2B5EF4-FFF2-40B4-BE49-F238E27FC236}">
                    <a16:creationId xmlns:a16="http://schemas.microsoft.com/office/drawing/2014/main" id="{756BDD77-F17B-4DEA-B0BC-96B84D175BD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76600" y="2540000"/>
                <a:ext cx="1117742" cy="4976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2)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24</m:t>
                        </m:r>
                      </m:e>
                    </m:rad>
                  </m:oMath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 Box 13">
                <a:extLst>
                  <a:ext uri="{FF2B5EF4-FFF2-40B4-BE49-F238E27FC236}">
                    <a16:creationId xmlns:a16="http://schemas.microsoft.com/office/drawing/2014/main" id="{756BDD77-F17B-4DEA-B0BC-96B84D175B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76600" y="2540000"/>
                <a:ext cx="1117742" cy="497637"/>
              </a:xfrm>
              <a:prstGeom prst="rect">
                <a:avLst/>
              </a:prstGeom>
              <a:blipFill>
                <a:blip r:embed="rId5"/>
                <a:stretch>
                  <a:fillRect l="-8743" t="-1235" b="-2963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14">
                <a:extLst>
                  <a:ext uri="{FF2B5EF4-FFF2-40B4-BE49-F238E27FC236}">
                    <a16:creationId xmlns:a16="http://schemas.microsoft.com/office/drawing/2014/main" id="{1158F2CE-680E-4960-BCEA-B1A33A3D21C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84888" y="2540000"/>
                <a:ext cx="1287660" cy="4964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3)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30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rad>
                  </m:oMath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 Box 14">
                <a:extLst>
                  <a:ext uri="{FF2B5EF4-FFF2-40B4-BE49-F238E27FC236}">
                    <a16:creationId xmlns:a16="http://schemas.microsoft.com/office/drawing/2014/main" id="{1158F2CE-680E-4960-BCEA-B1A33A3D21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84888" y="2540000"/>
                <a:ext cx="1287660" cy="496483"/>
              </a:xfrm>
              <a:prstGeom prst="rect">
                <a:avLst/>
              </a:prstGeom>
              <a:blipFill>
                <a:blip r:embed="rId6"/>
                <a:stretch>
                  <a:fillRect l="-7109" t="-2469" b="-2839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16">
                <a:extLst>
                  <a:ext uri="{FF2B5EF4-FFF2-40B4-BE49-F238E27FC236}">
                    <a16:creationId xmlns:a16="http://schemas.microsoft.com/office/drawing/2014/main" id="{9DC0D8E7-6B2E-4FA7-B346-F73DFABBB2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08721" y="3376400"/>
                <a:ext cx="1174424" cy="5002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Rectangle 16">
                <a:extLst>
                  <a:ext uri="{FF2B5EF4-FFF2-40B4-BE49-F238E27FC236}">
                    <a16:creationId xmlns:a16="http://schemas.microsoft.com/office/drawing/2014/main" id="{9DC0D8E7-6B2E-4FA7-B346-F73DFABBB27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08721" y="3376400"/>
                <a:ext cx="1174424" cy="50020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17">
                <a:extLst>
                  <a:ext uri="{FF2B5EF4-FFF2-40B4-BE49-F238E27FC236}">
                    <a16:creationId xmlns:a16="http://schemas.microsoft.com/office/drawing/2014/main" id="{337C1F6B-1F3C-42D8-9749-08318B7F2ED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66800" y="4029075"/>
                <a:ext cx="1627625" cy="5002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</m:rad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×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9" name="Text Box 17">
                <a:extLst>
                  <a:ext uri="{FF2B5EF4-FFF2-40B4-BE49-F238E27FC236}">
                    <a16:creationId xmlns:a16="http://schemas.microsoft.com/office/drawing/2014/main" id="{337C1F6B-1F3C-42D8-9749-08318B7F2E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66800" y="4029075"/>
                <a:ext cx="1627625" cy="500202"/>
              </a:xfrm>
              <a:prstGeom prst="rect">
                <a:avLst/>
              </a:prstGeom>
              <a:blipFill>
                <a:blip r:embed="rId8"/>
                <a:stretch>
                  <a:fillRect l="-5618" t="-1220" b="-2804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18">
                <a:extLst>
                  <a:ext uri="{FF2B5EF4-FFF2-40B4-BE49-F238E27FC236}">
                    <a16:creationId xmlns:a16="http://schemas.microsoft.com/office/drawing/2014/main" id="{EC0F28D2-F56C-4078-924F-D412A13DDFB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66800" y="4700588"/>
                <a:ext cx="1066446" cy="5002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3</m:t>
                    </m:r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 Box 18">
                <a:extLst>
                  <a:ext uri="{FF2B5EF4-FFF2-40B4-BE49-F238E27FC236}">
                    <a16:creationId xmlns:a16="http://schemas.microsoft.com/office/drawing/2014/main" id="{EC0F28D2-F56C-4078-924F-D412A13DDF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66800" y="4700588"/>
                <a:ext cx="1066446" cy="500202"/>
              </a:xfrm>
              <a:prstGeom prst="rect">
                <a:avLst/>
              </a:prstGeom>
              <a:blipFill>
                <a:blip r:embed="rId9"/>
                <a:stretch>
                  <a:fillRect l="-8571" t="-1220" b="-2804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21">
                <a:extLst>
                  <a:ext uri="{FF2B5EF4-FFF2-40B4-BE49-F238E27FC236}">
                    <a16:creationId xmlns:a16="http://schemas.microsoft.com/office/drawing/2014/main" id="{287F1B17-3D31-44CF-9145-A05E283B6B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6600" y="3357563"/>
                <a:ext cx="991105" cy="4976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24</m:t>
                        </m:r>
                      </m:e>
                    </m:rad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</a:p>
            </p:txBody>
          </p:sp>
        </mc:Choice>
        <mc:Fallback xmlns="">
          <p:sp>
            <p:nvSpPr>
              <p:cNvPr id="11" name="Rectangle 21">
                <a:extLst>
                  <a:ext uri="{FF2B5EF4-FFF2-40B4-BE49-F238E27FC236}">
                    <a16:creationId xmlns:a16="http://schemas.microsoft.com/office/drawing/2014/main" id="{287F1B17-3D31-44CF-9145-A05E283B6B7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76600" y="3357563"/>
                <a:ext cx="991105" cy="497637"/>
              </a:xfrm>
              <a:prstGeom prst="rect">
                <a:avLst/>
              </a:prstGeom>
              <a:blipFill>
                <a:blip r:embed="rId10"/>
                <a:stretch>
                  <a:fillRect t="-1235" r="-8642" b="-2963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Box 22">
                <a:extLst>
                  <a:ext uri="{FF2B5EF4-FFF2-40B4-BE49-F238E27FC236}">
                    <a16:creationId xmlns:a16="http://schemas.microsoft.com/office/drawing/2014/main" id="{4E6FA9FF-3968-473A-BB6D-5AA3FAFB377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75088" y="4029075"/>
                <a:ext cx="1549655" cy="4969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rad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e>
                    </m:rad>
                  </m:oMath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 Box 22">
                <a:extLst>
                  <a:ext uri="{FF2B5EF4-FFF2-40B4-BE49-F238E27FC236}">
                    <a16:creationId xmlns:a16="http://schemas.microsoft.com/office/drawing/2014/main" id="{4E6FA9FF-3968-473A-BB6D-5AA3FAFB37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75088" y="4029075"/>
                <a:ext cx="1549655" cy="496996"/>
              </a:xfrm>
              <a:prstGeom prst="rect">
                <a:avLst/>
              </a:prstGeom>
              <a:blipFill>
                <a:blip r:embed="rId11"/>
                <a:stretch>
                  <a:fillRect l="-6299" t="-2469" b="-2839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 Box 23">
                <a:extLst>
                  <a:ext uri="{FF2B5EF4-FFF2-40B4-BE49-F238E27FC236}">
                    <a16:creationId xmlns:a16="http://schemas.microsoft.com/office/drawing/2014/main" id="{DDB04677-3A37-45F5-AB88-295AD60708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71638" y="4686868"/>
                <a:ext cx="1000723" cy="4964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2</m:t>
                    </m:r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e>
                    </m:rad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 Box 23">
                <a:extLst>
                  <a:ext uri="{FF2B5EF4-FFF2-40B4-BE49-F238E27FC236}">
                    <a16:creationId xmlns:a16="http://schemas.microsoft.com/office/drawing/2014/main" id="{DDB04677-3A37-45F5-AB88-295AD60708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71638" y="4686868"/>
                <a:ext cx="1000723" cy="49648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25">
                <a:extLst>
                  <a:ext uri="{FF2B5EF4-FFF2-40B4-BE49-F238E27FC236}">
                    <a16:creationId xmlns:a16="http://schemas.microsoft.com/office/drawing/2014/main" id="{AA0181D1-E31E-4523-863B-BB9B2F4E60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84888" y="3357563"/>
                <a:ext cx="1236364" cy="4964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300</m:t>
                        </m:r>
                      </m:e>
                    </m:rad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</a:p>
            </p:txBody>
          </p:sp>
        </mc:Choice>
        <mc:Fallback xmlns="">
          <p:sp>
            <p:nvSpPr>
              <p:cNvPr id="14" name="Rectangle 25">
                <a:extLst>
                  <a:ext uri="{FF2B5EF4-FFF2-40B4-BE49-F238E27FC236}">
                    <a16:creationId xmlns:a16="http://schemas.microsoft.com/office/drawing/2014/main" id="{AA0181D1-E31E-4523-863B-BB9B2F4E60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84888" y="3357563"/>
                <a:ext cx="1236364" cy="496483"/>
              </a:xfrm>
              <a:prstGeom prst="rect">
                <a:avLst/>
              </a:prstGeom>
              <a:blipFill>
                <a:blip r:embed="rId13"/>
                <a:stretch>
                  <a:fillRect t="-2469" r="-7882" b="-2839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 Box 26">
                <a:extLst>
                  <a:ext uri="{FF2B5EF4-FFF2-40B4-BE49-F238E27FC236}">
                    <a16:creationId xmlns:a16="http://schemas.microsoft.com/office/drawing/2014/main" id="{A404ADAF-D88E-426B-BF38-2CA1CBB359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77050" y="4029075"/>
                <a:ext cx="1873462" cy="4964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e>
                    </m:rad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 Box 26">
                <a:extLst>
                  <a:ext uri="{FF2B5EF4-FFF2-40B4-BE49-F238E27FC236}">
                    <a16:creationId xmlns:a16="http://schemas.microsoft.com/office/drawing/2014/main" id="{A404ADAF-D88E-426B-BF38-2CA1CBB359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77050" y="4029075"/>
                <a:ext cx="1873462" cy="496483"/>
              </a:xfrm>
              <a:prstGeom prst="rect">
                <a:avLst/>
              </a:prstGeom>
              <a:blipFill>
                <a:blip r:embed="rId14"/>
                <a:stretch>
                  <a:fillRect l="-4886" t="-2469" b="-2839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 Box 27">
                <a:extLst>
                  <a:ext uri="{FF2B5EF4-FFF2-40B4-BE49-F238E27FC236}">
                    <a16:creationId xmlns:a16="http://schemas.microsoft.com/office/drawing/2014/main" id="{504127C1-FCAC-4351-BAF9-093F09B8F55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38510" y="4700587"/>
                <a:ext cx="987899" cy="4964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</m:t>
                    </m:r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 Box 27">
                <a:extLst>
                  <a:ext uri="{FF2B5EF4-FFF2-40B4-BE49-F238E27FC236}">
                    <a16:creationId xmlns:a16="http://schemas.microsoft.com/office/drawing/2014/main" id="{504127C1-FCAC-4351-BAF9-093F09B8F5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38510" y="4700587"/>
                <a:ext cx="987899" cy="496483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6FFB233A-E9A5-44FD-82E6-B409D23170AA}"/>
                  </a:ext>
                </a:extLst>
              </p:cNvPr>
              <p:cNvSpPr/>
              <p:nvPr/>
            </p:nvSpPr>
            <p:spPr>
              <a:xfrm>
                <a:off x="377825" y="4700588"/>
                <a:ext cx="909352" cy="5002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45</m:t>
                        </m:r>
                      </m:e>
                    </m:rad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6FFB233A-E9A5-44FD-82E6-B409D23170A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825" y="4700588"/>
                <a:ext cx="909352" cy="50020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95518F89-F6C9-40EE-BC93-CE52E8AEDC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862" y="3376400"/>
                <a:ext cx="991105" cy="5002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45</m:t>
                        </m:r>
                      </m:e>
                    </m:rad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95518F89-F6C9-40EE-BC93-CE52E8AEDCA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3862" y="3376400"/>
                <a:ext cx="991105" cy="500202"/>
              </a:xfrm>
              <a:prstGeom prst="rect">
                <a:avLst/>
              </a:prstGeom>
              <a:blipFill>
                <a:blip r:embed="rId17"/>
                <a:stretch>
                  <a:fillRect t="-1220" r="-8642" b="-2804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21">
                <a:extLst>
                  <a:ext uri="{FF2B5EF4-FFF2-40B4-BE49-F238E27FC236}">
                    <a16:creationId xmlns:a16="http://schemas.microsoft.com/office/drawing/2014/main" id="{6BFC1AEF-4A57-45B6-91AC-04D0842115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94581" y="3340153"/>
                <a:ext cx="1174424" cy="4964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e>
                    </m:rad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9" name="Rectangle 21">
                <a:extLst>
                  <a:ext uri="{FF2B5EF4-FFF2-40B4-BE49-F238E27FC236}">
                    <a16:creationId xmlns:a16="http://schemas.microsoft.com/office/drawing/2014/main" id="{6BFC1AEF-4A57-45B6-91AC-04D0842115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94581" y="3340153"/>
                <a:ext cx="1174424" cy="496483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1DED2482-CA20-475A-99B9-7C61F88310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9828" y="4680011"/>
                <a:ext cx="991105" cy="4976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24</m:t>
                        </m:r>
                      </m:e>
                    </m:rad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1DED2482-CA20-475A-99B9-7C61F883106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69828" y="4680011"/>
                <a:ext cx="991105" cy="497637"/>
              </a:xfrm>
              <a:prstGeom prst="rect">
                <a:avLst/>
              </a:prstGeom>
              <a:blipFill>
                <a:blip r:embed="rId19"/>
                <a:stretch>
                  <a:fillRect t="-1235" r="-7975" b="-2963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5">
                <a:extLst>
                  <a:ext uri="{FF2B5EF4-FFF2-40B4-BE49-F238E27FC236}">
                    <a16:creationId xmlns:a16="http://schemas.microsoft.com/office/drawing/2014/main" id="{09BCF7F2-4CCE-411A-9F56-0ACB4A0E9A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73579" y="3335792"/>
                <a:ext cx="1514261" cy="505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Rectangle 25">
                <a:extLst>
                  <a:ext uri="{FF2B5EF4-FFF2-40B4-BE49-F238E27FC236}">
                    <a16:creationId xmlns:a16="http://schemas.microsoft.com/office/drawing/2014/main" id="{09BCF7F2-4CCE-411A-9F56-0ACB4A0E9A0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73579" y="3335792"/>
                <a:ext cx="1514261" cy="505203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5">
                <a:extLst>
                  <a:ext uri="{FF2B5EF4-FFF2-40B4-BE49-F238E27FC236}">
                    <a16:creationId xmlns:a16="http://schemas.microsoft.com/office/drawing/2014/main" id="{3A717459-E63C-4B10-B84C-91AB13C1E0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83295" y="4760152"/>
                <a:ext cx="1161023" cy="4964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300</m:t>
                        </m:r>
                      </m:e>
                    </m:rad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</a:p>
            </p:txBody>
          </p:sp>
        </mc:Choice>
        <mc:Fallback xmlns="">
          <p:sp>
            <p:nvSpPr>
              <p:cNvPr id="22" name="Rectangle 25">
                <a:extLst>
                  <a:ext uri="{FF2B5EF4-FFF2-40B4-BE49-F238E27FC236}">
                    <a16:creationId xmlns:a16="http://schemas.microsoft.com/office/drawing/2014/main" id="{3A717459-E63C-4B10-B84C-91AB13C1E02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83295" y="4760152"/>
                <a:ext cx="1161023" cy="496483"/>
              </a:xfrm>
              <a:prstGeom prst="rect">
                <a:avLst/>
              </a:prstGeom>
              <a:blipFill>
                <a:blip r:embed="rId21"/>
                <a:stretch>
                  <a:fillRect t="-2469" r="-7368" b="-2839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4">
            <a:extLst>
              <a:ext uri="{FF2B5EF4-FFF2-40B4-BE49-F238E27FC236}">
                <a16:creationId xmlns:a16="http://schemas.microsoft.com/office/drawing/2014/main" id="{B1391703-8CD2-4D35-AE54-4A7492F49CCC}"/>
              </a:ext>
            </a:extLst>
          </p:cNvPr>
          <p:cNvSpPr txBox="1">
            <a:spLocks noChangeArrowheads="1"/>
          </p:cNvSpPr>
          <p:nvPr/>
        </p:nvSpPr>
        <p:spPr>
          <a:xfrm>
            <a:off x="309585" y="0"/>
            <a:ext cx="8229600" cy="73409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dirty="0"/>
              <a:t>Simplifying surds</a:t>
            </a:r>
          </a:p>
        </p:txBody>
      </p:sp>
    </p:spTree>
    <p:extLst>
      <p:ext uri="{BB962C8B-B14F-4D97-AF65-F5344CB8AC3E}">
        <p14:creationId xmlns:p14="http://schemas.microsoft.com/office/powerpoint/2010/main" val="2386974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Box 6">
                <a:extLst>
                  <a:ext uri="{FF2B5EF4-FFF2-40B4-BE49-F238E27FC236}">
                    <a16:creationId xmlns:a16="http://schemas.microsoft.com/office/drawing/2014/main" id="{CA8AE7DC-02A3-4F1C-A488-B34CE6F7AE9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79563" y="1268413"/>
                <a:ext cx="5986462" cy="869469"/>
              </a:xfrm>
              <a:prstGeom prst="rect">
                <a:avLst/>
              </a:prstGeom>
              <a:solidFill>
                <a:srgbClr val="FFFF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GB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Simplify </a:t>
                </a:r>
                <a:r>
                  <a:rPr lang="en-GB" sz="2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Symbol" pitchFamily="18" charset="2"/>
                  </a:rPr>
                  <a:t>the following surds</a:t>
                </a:r>
                <a:r>
                  <a:rPr lang="en-GB" sz="2400" dirty="0">
                    <a:latin typeface="Calibri" panose="020F0502020204030204" pitchFamily="34" charset="0"/>
                    <a:cs typeface="Calibri" panose="020F0502020204030204" pitchFamily="34" charset="0"/>
                    <a:sym typeface="Symbol" pitchFamily="18" charset="2"/>
                  </a:rPr>
                  <a:t> by writing them in the form</a:t>
                </a:r>
                <a:r>
                  <a:rPr lang="en-GB" sz="2400" i="1" dirty="0">
                    <a:latin typeface="Calibri" panose="020F0502020204030204" pitchFamily="34" charset="0"/>
                    <a:cs typeface="Calibri" panose="020F0502020204030204" pitchFamily="34" charset="0"/>
                    <a:sym typeface="Symbol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a</m:t>
                    </m:r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rad>
                  </m:oMath>
                </a14:m>
                <a:r>
                  <a:rPr lang="en-GB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" name="Text Box 6">
                <a:extLst>
                  <a:ext uri="{FF2B5EF4-FFF2-40B4-BE49-F238E27FC236}">
                    <a16:creationId xmlns:a16="http://schemas.microsoft.com/office/drawing/2014/main" id="{CA8AE7DC-02A3-4F1C-A488-B34CE6F7AE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79563" y="1268413"/>
                <a:ext cx="5986462" cy="869469"/>
              </a:xfrm>
              <a:prstGeom prst="rect">
                <a:avLst/>
              </a:prstGeom>
              <a:blipFill>
                <a:blip r:embed="rId3"/>
                <a:stretch>
                  <a:fillRect l="-709" t="-4054" r="-1824" b="-12162"/>
                </a:stretch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12">
                <a:extLst>
                  <a:ext uri="{FF2B5EF4-FFF2-40B4-BE49-F238E27FC236}">
                    <a16:creationId xmlns:a16="http://schemas.microsoft.com/office/drawing/2014/main" id="{54C7DC01-CEA4-4ADB-91CD-CDADCF5A41B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8313" y="2513013"/>
                <a:ext cx="1293175" cy="5990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1)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4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ad>
                              <m:radPr>
                                <m:degHide m:val="on"/>
                                <m:ctrlPr>
                                  <a:rPr lang="en-GB" sz="24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e>
                        </m:d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5" name="Text Box 12">
                <a:extLst>
                  <a:ext uri="{FF2B5EF4-FFF2-40B4-BE49-F238E27FC236}">
                    <a16:creationId xmlns:a16="http://schemas.microsoft.com/office/drawing/2014/main" id="{54C7DC01-CEA4-4ADB-91CD-CDADCF5A41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8313" y="2513013"/>
                <a:ext cx="1293175" cy="599075"/>
              </a:xfrm>
              <a:prstGeom prst="rect">
                <a:avLst/>
              </a:prstGeom>
              <a:blipFill>
                <a:blip r:embed="rId4"/>
                <a:stretch>
                  <a:fillRect l="-7547" b="-1818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13">
                <a:extLst>
                  <a:ext uri="{FF2B5EF4-FFF2-40B4-BE49-F238E27FC236}">
                    <a16:creationId xmlns:a16="http://schemas.microsoft.com/office/drawing/2014/main" id="{CCEC4340-03AF-45C6-8557-C9BABE0CEE1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48266" y="2509294"/>
                <a:ext cx="1463093" cy="6027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4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ad>
                              <m:radPr>
                                <m:degHide m:val="on"/>
                                <m:ctrlPr>
                                  <a:rPr lang="en-GB" sz="24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rad>
                          </m:e>
                        </m:d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" name="Text Box 13">
                <a:extLst>
                  <a:ext uri="{FF2B5EF4-FFF2-40B4-BE49-F238E27FC236}">
                    <a16:creationId xmlns:a16="http://schemas.microsoft.com/office/drawing/2014/main" id="{CCEC4340-03AF-45C6-8557-C9BABE0CEE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48266" y="2509294"/>
                <a:ext cx="1463093" cy="602794"/>
              </a:xfrm>
              <a:prstGeom prst="rect">
                <a:avLst/>
              </a:prstGeom>
              <a:blipFill>
                <a:blip r:embed="rId5"/>
                <a:stretch>
                  <a:fillRect l="-6250" b="-1919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17">
                <a:extLst>
                  <a:ext uri="{FF2B5EF4-FFF2-40B4-BE49-F238E27FC236}">
                    <a16:creationId xmlns:a16="http://schemas.microsoft.com/office/drawing/2014/main" id="{48A4DEF9-2756-49C6-B89D-3C109F0B82D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99501" y="3475273"/>
                <a:ext cx="625620" cy="4964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en-US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7" name="Text Box 17">
                <a:extLst>
                  <a:ext uri="{FF2B5EF4-FFF2-40B4-BE49-F238E27FC236}">
                    <a16:creationId xmlns:a16="http://schemas.microsoft.com/office/drawing/2014/main" id="{48A4DEF9-2756-49C6-B89D-3C109F0B82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99501" y="3475273"/>
                <a:ext cx="625620" cy="49648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18">
                <a:extLst>
                  <a:ext uri="{FF2B5EF4-FFF2-40B4-BE49-F238E27FC236}">
                    <a16:creationId xmlns:a16="http://schemas.microsoft.com/office/drawing/2014/main" id="{2EED0A5C-8C18-4D94-88DC-06957426FCA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77825" y="4760152"/>
                <a:ext cx="1018356" cy="4964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3</m:t>
                    </m:r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endParaRPr lang="en-GB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8" name="Text Box 18">
                <a:extLst>
                  <a:ext uri="{FF2B5EF4-FFF2-40B4-BE49-F238E27FC236}">
                    <a16:creationId xmlns:a16="http://schemas.microsoft.com/office/drawing/2014/main" id="{2EED0A5C-8C18-4D94-88DC-06957426FC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77825" y="4760152"/>
                <a:ext cx="1018356" cy="496483"/>
              </a:xfrm>
              <a:prstGeom prst="rect">
                <a:avLst/>
              </a:prstGeom>
              <a:blipFill>
                <a:blip r:embed="rId7"/>
                <a:stretch>
                  <a:fillRect l="-9581" t="-2469" b="-2839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21">
                <a:extLst>
                  <a:ext uri="{FF2B5EF4-FFF2-40B4-BE49-F238E27FC236}">
                    <a16:creationId xmlns:a16="http://schemas.microsoft.com/office/drawing/2014/main" id="{A930D833-EA33-4ABA-B8B4-7ED993F198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29129" y="3212263"/>
                <a:ext cx="1366913" cy="6027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ad>
                              <m:radPr>
                                <m:degHide m:val="on"/>
                                <m:ctrlPr>
                                  <a:rPr lang="en-GB" sz="24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rad>
                          </m:e>
                        </m:d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=</a:t>
                </a:r>
              </a:p>
            </p:txBody>
          </p:sp>
        </mc:Choice>
        <mc:Fallback xmlns="">
          <p:sp>
            <p:nvSpPr>
              <p:cNvPr id="9" name="Rectangle 21">
                <a:extLst>
                  <a:ext uri="{FF2B5EF4-FFF2-40B4-BE49-F238E27FC236}">
                    <a16:creationId xmlns:a16="http://schemas.microsoft.com/office/drawing/2014/main" id="{A930D833-EA33-4ABA-B8B4-7ED993F1984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29129" y="3212263"/>
                <a:ext cx="1366913" cy="602794"/>
              </a:xfrm>
              <a:prstGeom prst="rect">
                <a:avLst/>
              </a:prstGeom>
              <a:blipFill>
                <a:blip r:embed="rId8"/>
                <a:stretch>
                  <a:fillRect r="-6250" b="-1919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22">
                <a:extLst>
                  <a:ext uri="{FF2B5EF4-FFF2-40B4-BE49-F238E27FC236}">
                    <a16:creationId xmlns:a16="http://schemas.microsoft.com/office/drawing/2014/main" id="{B034FA79-96DB-470A-B611-EAFC57B3F88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81443" y="4071328"/>
                <a:ext cx="57740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en-US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0" name="Text Box 22">
                <a:extLst>
                  <a:ext uri="{FF2B5EF4-FFF2-40B4-BE49-F238E27FC236}">
                    <a16:creationId xmlns:a16="http://schemas.microsoft.com/office/drawing/2014/main" id="{B034FA79-96DB-470A-B611-EAFC57B3F8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81443" y="4071328"/>
                <a:ext cx="577402" cy="461665"/>
              </a:xfrm>
              <a:prstGeom prst="rect">
                <a:avLst/>
              </a:prstGeom>
              <a:blipFill>
                <a:blip r:embed="rId9"/>
                <a:stretch>
                  <a:fillRect l="-16842" t="-10526" r="-1053" b="-28947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 Box 23">
                <a:extLst>
                  <a:ext uri="{FF2B5EF4-FFF2-40B4-BE49-F238E27FC236}">
                    <a16:creationId xmlns:a16="http://schemas.microsoft.com/office/drawing/2014/main" id="{485684B4-412D-45E3-8400-CD255C26067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96042" y="5088515"/>
                <a:ext cx="73129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</a:t>
                </a:r>
                <a:endParaRPr lang="en-GB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1" name="Text Box 23">
                <a:extLst>
                  <a:ext uri="{FF2B5EF4-FFF2-40B4-BE49-F238E27FC236}">
                    <a16:creationId xmlns:a16="http://schemas.microsoft.com/office/drawing/2014/main" id="{485684B4-412D-45E3-8400-CD255C2606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96042" y="5088515"/>
                <a:ext cx="731290" cy="4616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F3971536-6E18-4036-B139-BE033E46AE7B}"/>
                  </a:ext>
                </a:extLst>
              </p:cNvPr>
              <p:cNvSpPr/>
              <p:nvPr/>
            </p:nvSpPr>
            <p:spPr>
              <a:xfrm>
                <a:off x="377825" y="4700588"/>
                <a:ext cx="1044710" cy="6077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F3971536-6E18-4036-B139-BE033E46AE7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825" y="4700588"/>
                <a:ext cx="1044710" cy="60779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8FFD04D-AB0A-4392-BAB2-610C1752C9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862" y="3376400"/>
                <a:ext cx="1129668" cy="5990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ad>
                              <m:radPr>
                                <m:degHide m:val="on"/>
                                <m:ctrlPr>
                                  <a:rPr lang="en-GB" sz="24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e>
                        </m:d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=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8FFD04D-AB0A-4392-BAB2-610C1752C9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3862" y="3376400"/>
                <a:ext cx="1129668" cy="599075"/>
              </a:xfrm>
              <a:prstGeom prst="rect">
                <a:avLst/>
              </a:prstGeom>
              <a:blipFill>
                <a:blip r:embed="rId12"/>
                <a:stretch>
                  <a:fillRect r="-7568" b="-19388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21">
                <a:extLst>
                  <a:ext uri="{FF2B5EF4-FFF2-40B4-BE49-F238E27FC236}">
                    <a16:creationId xmlns:a16="http://schemas.microsoft.com/office/drawing/2014/main" id="{17DD8C6D-665D-4F9D-8124-7B3DF87BE3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05760" y="3276966"/>
                <a:ext cx="795538" cy="5127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en-US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4" name="Rectangle 21">
                <a:extLst>
                  <a:ext uri="{FF2B5EF4-FFF2-40B4-BE49-F238E27FC236}">
                    <a16:creationId xmlns:a16="http://schemas.microsoft.com/office/drawing/2014/main" id="{17DD8C6D-665D-4F9D-8124-7B3DF87BE36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05760" y="3276966"/>
                <a:ext cx="795538" cy="51270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21">
                <a:extLst>
                  <a:ext uri="{FF2B5EF4-FFF2-40B4-BE49-F238E27FC236}">
                    <a16:creationId xmlns:a16="http://schemas.microsoft.com/office/drawing/2014/main" id="{DAB3477F-8D2B-4626-B1BF-393369EFAD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96455" y="4995092"/>
                <a:ext cx="1299587" cy="6027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ad>
                              <m:radPr>
                                <m:degHide m:val="on"/>
                                <m:ctrlPr>
                                  <a:rPr lang="en-GB" sz="24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rad>
                          </m:e>
                        </m:d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=</a:t>
                </a:r>
              </a:p>
            </p:txBody>
          </p:sp>
        </mc:Choice>
        <mc:Fallback xmlns="">
          <p:sp>
            <p:nvSpPr>
              <p:cNvPr id="15" name="Rectangle 21">
                <a:extLst>
                  <a:ext uri="{FF2B5EF4-FFF2-40B4-BE49-F238E27FC236}">
                    <a16:creationId xmlns:a16="http://schemas.microsoft.com/office/drawing/2014/main" id="{DAB3477F-8D2B-4626-B1BF-393369EFADD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96455" y="4995092"/>
                <a:ext cx="1299587" cy="602794"/>
              </a:xfrm>
              <a:prstGeom prst="rect">
                <a:avLst/>
              </a:prstGeom>
              <a:blipFill>
                <a:blip r:embed="rId14"/>
                <a:stretch>
                  <a:fillRect r="-6573" b="-1919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4">
            <a:extLst>
              <a:ext uri="{FF2B5EF4-FFF2-40B4-BE49-F238E27FC236}">
                <a16:creationId xmlns:a16="http://schemas.microsoft.com/office/drawing/2014/main" id="{9DABF0FE-86F8-4C6B-9E5B-2B01B5AA7697}"/>
              </a:ext>
            </a:extLst>
          </p:cNvPr>
          <p:cNvSpPr txBox="1">
            <a:spLocks noChangeArrowheads="1"/>
          </p:cNvSpPr>
          <p:nvPr/>
        </p:nvSpPr>
        <p:spPr>
          <a:xfrm>
            <a:off x="309585" y="0"/>
            <a:ext cx="8229600" cy="73409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dirty="0">
                <a:latin typeface="Calibri" panose="020F0502020204030204" pitchFamily="34" charset="0"/>
                <a:cs typeface="Calibri" panose="020F0502020204030204" pitchFamily="34" charset="0"/>
              </a:rPr>
              <a:t>Simplifying surds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17">
                <a:extLst>
                  <a:ext uri="{FF2B5EF4-FFF2-40B4-BE49-F238E27FC236}">
                    <a16:creationId xmlns:a16="http://schemas.microsoft.com/office/drawing/2014/main" id="{75626345-AF7F-4F5C-9566-55ED757D296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00651" y="3475272"/>
                <a:ext cx="779509" cy="4964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×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en-US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7" name="Text Box 17">
                <a:extLst>
                  <a:ext uri="{FF2B5EF4-FFF2-40B4-BE49-F238E27FC236}">
                    <a16:creationId xmlns:a16="http://schemas.microsoft.com/office/drawing/2014/main" id="{75626345-AF7F-4F5C-9566-55ED757D29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00651" y="3475272"/>
                <a:ext cx="779509" cy="496483"/>
              </a:xfrm>
              <a:prstGeom prst="rect">
                <a:avLst/>
              </a:prstGeom>
              <a:blipFill>
                <a:blip r:embed="rId15"/>
                <a:stretch>
                  <a:fillRect l="-11719" t="-2439" b="-2682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17">
                <a:extLst>
                  <a:ext uri="{FF2B5EF4-FFF2-40B4-BE49-F238E27FC236}">
                    <a16:creationId xmlns:a16="http://schemas.microsoft.com/office/drawing/2014/main" id="{758F0DCF-3649-4BDC-8761-48B0483BED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28687" y="3475271"/>
                <a:ext cx="848437" cy="4964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×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8" name="Text Box 17">
                <a:extLst>
                  <a:ext uri="{FF2B5EF4-FFF2-40B4-BE49-F238E27FC236}">
                    <a16:creationId xmlns:a16="http://schemas.microsoft.com/office/drawing/2014/main" id="{758F0DCF-3649-4BDC-8761-48B0483BED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28687" y="3475271"/>
                <a:ext cx="848437" cy="496483"/>
              </a:xfrm>
              <a:prstGeom prst="rect">
                <a:avLst/>
              </a:prstGeom>
              <a:blipFill>
                <a:blip r:embed="rId16"/>
                <a:stretch>
                  <a:fillRect l="-10791" t="-2439" b="-2682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 Box 17">
                <a:extLst>
                  <a:ext uri="{FF2B5EF4-FFF2-40B4-BE49-F238E27FC236}">
                    <a16:creationId xmlns:a16="http://schemas.microsoft.com/office/drawing/2014/main" id="{21CA0031-ED14-44E1-9F4D-C56F88F93C3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22535" y="4085417"/>
                <a:ext cx="625619" cy="505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</m:rad>
                    </m:oMath>
                  </m:oMathPara>
                </a14:m>
                <a:endParaRPr lang="en-US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9" name="Text Box 17">
                <a:extLst>
                  <a:ext uri="{FF2B5EF4-FFF2-40B4-BE49-F238E27FC236}">
                    <a16:creationId xmlns:a16="http://schemas.microsoft.com/office/drawing/2014/main" id="{21CA0031-ED14-44E1-9F4D-C56F88F93C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22535" y="4085417"/>
                <a:ext cx="625619" cy="505203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9C387DFE-2F04-453D-9509-E1C3CBB07B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740" y="3991545"/>
                <a:ext cx="1129668" cy="5990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ad>
                              <m:radPr>
                                <m:degHide m:val="on"/>
                                <m:ctrlPr>
                                  <a:rPr lang="en-GB" sz="24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e>
                        </m:d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=</a:t>
                </a: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9C387DFE-2F04-453D-9509-E1C3CBB07B2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4740" y="3991545"/>
                <a:ext cx="1129668" cy="599075"/>
              </a:xfrm>
              <a:prstGeom prst="rect">
                <a:avLst/>
              </a:prstGeom>
              <a:blipFill>
                <a:blip r:embed="rId18"/>
                <a:stretch>
                  <a:fillRect r="-7527" b="-19388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 Box 17">
                <a:extLst>
                  <a:ext uri="{FF2B5EF4-FFF2-40B4-BE49-F238E27FC236}">
                    <a16:creationId xmlns:a16="http://schemas.microsoft.com/office/drawing/2014/main" id="{CE0297C2-A5BB-4528-88AD-BD6F56D77BD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56158" y="4067787"/>
                <a:ext cx="779509" cy="4964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×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en-US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1" name="Text Box 17">
                <a:extLst>
                  <a:ext uri="{FF2B5EF4-FFF2-40B4-BE49-F238E27FC236}">
                    <a16:creationId xmlns:a16="http://schemas.microsoft.com/office/drawing/2014/main" id="{CE0297C2-A5BB-4528-88AD-BD6F56D77B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56158" y="4067787"/>
                <a:ext cx="779509" cy="496483"/>
              </a:xfrm>
              <a:prstGeom prst="rect">
                <a:avLst/>
              </a:prstGeom>
              <a:blipFill>
                <a:blip r:embed="rId19"/>
                <a:stretch>
                  <a:fillRect l="-11719" t="-2439" b="-2682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28ADBBEB-7B20-45F9-B172-F333AB7D6B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335922" y="3276966"/>
                <a:ext cx="1083566" cy="5127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en-US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28ADBBEB-7B20-45F9-B172-F333AB7D6B2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35922" y="3276966"/>
                <a:ext cx="1083566" cy="51270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row: Curved Down 22">
            <a:extLst>
              <a:ext uri="{FF2B5EF4-FFF2-40B4-BE49-F238E27FC236}">
                <a16:creationId xmlns:a16="http://schemas.microsoft.com/office/drawing/2014/main" id="{B56ABB29-CFB8-4EF4-A705-FEFAB8377088}"/>
              </a:ext>
            </a:extLst>
          </p:cNvPr>
          <p:cNvSpPr/>
          <p:nvPr/>
        </p:nvSpPr>
        <p:spPr>
          <a:xfrm>
            <a:off x="6783740" y="3112089"/>
            <a:ext cx="1083565" cy="264312"/>
          </a:xfrm>
          <a:prstGeom prst="curvedDown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Arrow: Curved Down 23">
            <a:extLst>
              <a:ext uri="{FF2B5EF4-FFF2-40B4-BE49-F238E27FC236}">
                <a16:creationId xmlns:a16="http://schemas.microsoft.com/office/drawing/2014/main" id="{7504B676-4B4C-4EAB-AC70-D1C1601BBC92}"/>
              </a:ext>
            </a:extLst>
          </p:cNvPr>
          <p:cNvSpPr/>
          <p:nvPr/>
        </p:nvSpPr>
        <p:spPr>
          <a:xfrm flipV="1">
            <a:off x="7104396" y="3722217"/>
            <a:ext cx="1083565" cy="264311"/>
          </a:xfrm>
          <a:prstGeom prst="curvedDown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22">
                <a:extLst>
                  <a:ext uri="{FF2B5EF4-FFF2-40B4-BE49-F238E27FC236}">
                    <a16:creationId xmlns:a16="http://schemas.microsoft.com/office/drawing/2014/main" id="{D63F7D35-9D1C-4EB7-BA3F-8886BC644F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62555" y="4008179"/>
                <a:ext cx="1015150" cy="5002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endParaRPr lang="en-US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5" name="Text Box 22">
                <a:extLst>
                  <a:ext uri="{FF2B5EF4-FFF2-40B4-BE49-F238E27FC236}">
                    <a16:creationId xmlns:a16="http://schemas.microsoft.com/office/drawing/2014/main" id="{D63F7D35-9D1C-4EB7-BA3F-8886BC644F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62555" y="4008179"/>
                <a:ext cx="1015150" cy="50020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 Box 22">
                <a:extLst>
                  <a:ext uri="{FF2B5EF4-FFF2-40B4-BE49-F238E27FC236}">
                    <a16:creationId xmlns:a16="http://schemas.microsoft.com/office/drawing/2014/main" id="{C52D71ED-8460-4DCE-B9F9-9B3E11C248A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69913" y="4508386"/>
                <a:ext cx="57740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en-US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6" name="Text Box 22">
                <a:extLst>
                  <a:ext uri="{FF2B5EF4-FFF2-40B4-BE49-F238E27FC236}">
                    <a16:creationId xmlns:a16="http://schemas.microsoft.com/office/drawing/2014/main" id="{C52D71ED-8460-4DCE-B9F9-9B3E11C248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69913" y="4508386"/>
                <a:ext cx="577402" cy="461665"/>
              </a:xfrm>
              <a:prstGeom prst="rect">
                <a:avLst/>
              </a:prstGeom>
              <a:blipFill>
                <a:blip r:embed="rId22"/>
                <a:stretch>
                  <a:fillRect l="-16842" t="-10667" r="-1053" b="-30667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 Box 22">
                <a:extLst>
                  <a:ext uri="{FF2B5EF4-FFF2-40B4-BE49-F238E27FC236}">
                    <a16:creationId xmlns:a16="http://schemas.microsoft.com/office/drawing/2014/main" id="{0CE2C1DA-6432-4232-8FE4-89ECAC1ED12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62555" y="4505371"/>
                <a:ext cx="643125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</m:oMath>
                </a14:m>
                <a:endParaRPr lang="en-US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7" name="Text Box 22">
                <a:extLst>
                  <a:ext uri="{FF2B5EF4-FFF2-40B4-BE49-F238E27FC236}">
                    <a16:creationId xmlns:a16="http://schemas.microsoft.com/office/drawing/2014/main" id="{0CE2C1DA-6432-4232-8FE4-89ECAC1ED1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62555" y="4505371"/>
                <a:ext cx="643125" cy="461665"/>
              </a:xfrm>
              <a:prstGeom prst="rect">
                <a:avLst/>
              </a:prstGeom>
              <a:blipFill>
                <a:blip r:embed="rId23"/>
                <a:stretch>
                  <a:fillRect r="-2857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row: Curved Down 27">
            <a:extLst>
              <a:ext uri="{FF2B5EF4-FFF2-40B4-BE49-F238E27FC236}">
                <a16:creationId xmlns:a16="http://schemas.microsoft.com/office/drawing/2014/main" id="{4C587D93-759B-42F7-A364-107CDEC0732A}"/>
              </a:ext>
            </a:extLst>
          </p:cNvPr>
          <p:cNvSpPr/>
          <p:nvPr/>
        </p:nvSpPr>
        <p:spPr>
          <a:xfrm>
            <a:off x="1761488" y="3307356"/>
            <a:ext cx="779509" cy="193652"/>
          </a:xfrm>
          <a:prstGeom prst="curvedDown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256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7" grpId="0"/>
      <p:bldP spid="18" grpId="0"/>
      <p:bldP spid="19" grpId="0"/>
      <p:bldP spid="20" grpId="0"/>
      <p:bldP spid="21" grpId="0"/>
      <p:bldP spid="22" grpId="0"/>
      <p:bldP spid="23" grpId="0" animBg="1"/>
      <p:bldP spid="24" grpId="0" animBg="1"/>
      <p:bldP spid="25" grpId="0"/>
      <p:bldP spid="26" grpId="0"/>
      <p:bldP spid="27" grpId="0"/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2262188" y="4204081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77093" y="479042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778918" y="531364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371600" y="369941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61D574A-8E4A-4107-90BE-BF39A6C50380}" vid="{50C39C6F-0C17-4473-B963-55431EE415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3a_IBAI</Template>
  <TotalTime>179</TotalTime>
  <Words>491</Words>
  <Application>Microsoft Office PowerPoint</Application>
  <PresentationFormat>On-screen Show (4:3)</PresentationFormat>
  <Paragraphs>92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Cambria Math</vt:lpstr>
      <vt:lpstr>Castellar</vt:lpstr>
      <vt:lpstr>Comic Sans MS</vt:lpstr>
      <vt:lpstr>Times New Roman</vt:lpstr>
      <vt:lpstr>Wingdings 2</vt:lpstr>
      <vt:lpstr>Theme1</vt:lpstr>
      <vt:lpstr>Surds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Convert terminating decimals and recurring decimals  to fractions</dc:title>
  <dc:creator>Mathssupport</dc:creator>
  <cp:lastModifiedBy>Orlando Hurtado</cp:lastModifiedBy>
  <cp:revision>20</cp:revision>
  <dcterms:created xsi:type="dcterms:W3CDTF">2016-08-14T00:28:51Z</dcterms:created>
  <dcterms:modified xsi:type="dcterms:W3CDTF">2023-01-07T11:43:32Z</dcterms:modified>
</cp:coreProperties>
</file>