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1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5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D69E6-C5E6-4CCA-8D3D-5403830AB0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3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D69E6-C5E6-4CCA-8D3D-5403830AB0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6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D69E6-C5E6-4CCA-8D3D-5403830AB0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99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Q9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4D69E6-C5E6-4CCA-8D3D-5403830AB0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24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/>
              <a:t>To simplify expressions by multiplying surds.</a:t>
            </a:r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18049" y="1584816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Operations with surds:</a:t>
            </a:r>
            <a:br>
              <a:rPr lang="en-GB" sz="4400" dirty="0"/>
            </a:br>
            <a:r>
              <a:rPr lang="en-GB" sz="4400" dirty="0"/>
              <a:t>Multiplying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62188" y="4281492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371475" y="49435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51941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382656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FB9CFDEA-34D4-4DD9-A168-AA037B6AB919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85355"/>
            <a:ext cx="8229600" cy="576263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/>
              <a:t>Multiplication of surds</a:t>
            </a:r>
            <a:endParaRPr lang="en-GB" dirty="0"/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D63C67BF-EDE8-4CA2-BC45-EFA7FE3B7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1843156"/>
            <a:ext cx="264046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 (b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c)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ab + ac</a:t>
            </a: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97FCF990-A64B-445F-8285-5629A31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291" y="2707252"/>
            <a:ext cx="466345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+ b) (c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d)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ac + ad +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bc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+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bd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0A3BC70D-837D-41EF-9F29-F65D430F7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632" y="3582237"/>
            <a:ext cx="344677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b)</a:t>
            </a:r>
            <a:r>
              <a:rPr lang="en-US" sz="2400" baseline="300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+ 2ab +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52B6C6AD-EB19-4E86-AD32-7FEBDF353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458" y="4491502"/>
            <a:ext cx="330250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- b)</a:t>
            </a:r>
            <a:r>
              <a:rPr lang="en-US" sz="2400" baseline="300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- 2ab +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33E89906-D079-4D91-A59F-FB35BE26D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596" y="5366487"/>
            <a:ext cx="329449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b) (a – b)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-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 Box 8">
            <a:extLst>
              <a:ext uri="{FF2B5EF4-FFF2-40B4-BE49-F238E27FC236}">
                <a16:creationId xmlns:a16="http://schemas.microsoft.com/office/drawing/2014/main" id="{8A90EDDA-B051-4AEC-8704-268BC120C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81" y="886807"/>
            <a:ext cx="86312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The rules for expanding brackets involving surds are identical to those of ordinary algebra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1E15449E-3416-411B-8E60-9927A07E0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23" y="1517878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0">
                <a:extLst>
                  <a:ext uri="{FF2B5EF4-FFF2-40B4-BE49-F238E27FC236}">
                    <a16:creationId xmlns:a16="http://schemas.microsoft.com/office/drawing/2014/main" id="{28715C0C-55F0-4321-9204-6704CE15C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284" y="2923491"/>
                <a:ext cx="1734898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= </a:t>
                </a:r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3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Rectangle 10">
                <a:extLst>
                  <a:ext uri="{FF2B5EF4-FFF2-40B4-BE49-F238E27FC236}">
                    <a16:creationId xmlns:a16="http://schemas.microsoft.com/office/drawing/2014/main" id="{28715C0C-55F0-4321-9204-6704CE15C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1284" y="2923491"/>
                <a:ext cx="1734898" cy="497637"/>
              </a:xfrm>
              <a:prstGeom prst="rect">
                <a:avLst/>
              </a:prstGeom>
              <a:blipFill>
                <a:blip r:embed="rId3"/>
                <a:stretch>
                  <a:fillRect l="-4912" t="-1235" r="-4561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85ECE11-23FE-4266-AB50-DA75060C0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4901" y="2263925"/>
                <a:ext cx="1486433" cy="49763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3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85ECE11-23FE-4266-AB50-DA75060C0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4901" y="2263925"/>
                <a:ext cx="1486433" cy="497637"/>
              </a:xfrm>
              <a:prstGeom prst="rect">
                <a:avLst/>
              </a:prstGeom>
              <a:blipFill>
                <a:blip r:embed="rId4"/>
                <a:stretch>
                  <a:fillRect l="-4819" r="-4418" b="-2298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D95ABE8D-B7D4-4A8D-A0C0-58E7C9EC4919}"/>
              </a:ext>
            </a:extLst>
          </p:cNvPr>
          <p:cNvSpPr/>
          <p:nvPr/>
        </p:nvSpPr>
        <p:spPr>
          <a:xfrm>
            <a:off x="6358976" y="731520"/>
            <a:ext cx="2654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 (b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c)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ab + ac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052E266E-558D-4485-8B1E-75C8FBDBA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30" y="975660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1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241BAD-A032-48DC-9E1A-7AA6AABCB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757" y="3432289"/>
            <a:ext cx="1159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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B4B3CCA-F888-4331-BA24-2A509C9AA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1326" y="3432288"/>
                <a:ext cx="1095300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 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B4B3CCA-F888-4331-BA24-2A509C9AA4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1326" y="3432288"/>
                <a:ext cx="1095300" cy="497637"/>
              </a:xfrm>
              <a:prstGeom prst="rect">
                <a:avLst/>
              </a:prstGeom>
              <a:blipFill>
                <a:blip r:embed="rId5"/>
                <a:stretch>
                  <a:fillRect l="-8333" t="-3659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BB3AA1D9-CDB8-4E69-9BF0-9ABA1C78A1C3}"/>
              </a:ext>
            </a:extLst>
          </p:cNvPr>
          <p:cNvSpPr/>
          <p:nvPr/>
        </p:nvSpPr>
        <p:spPr>
          <a:xfrm>
            <a:off x="5516102" y="343228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90B9953-870C-42CD-929C-6CDC4D0D10A9}"/>
                  </a:ext>
                </a:extLst>
              </p:cNvPr>
              <p:cNvSpPr/>
              <p:nvPr/>
            </p:nvSpPr>
            <p:spPr>
              <a:xfrm>
                <a:off x="3986850" y="4078100"/>
                <a:ext cx="1499257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6 + 2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90B9953-870C-42CD-929C-6CDC4D0D10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850" y="4078100"/>
                <a:ext cx="1499257" cy="497637"/>
              </a:xfrm>
              <a:prstGeom prst="rect">
                <a:avLst/>
              </a:prstGeom>
              <a:blipFill>
                <a:blip r:embed="rId6"/>
                <a:stretch>
                  <a:fillRect l="-6098" t="-1220" b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>
            <a:extLst>
              <a:ext uri="{FF2B5EF4-FFF2-40B4-BE49-F238E27FC236}">
                <a16:creationId xmlns:a16="http://schemas.microsoft.com/office/drawing/2014/main" id="{3E49FF15-1FA7-45A7-950C-6AD0DD71DB60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528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363D211F-31AD-4138-8B9A-AA0A08EF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1234914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FAFBF2B6-A28B-4A1D-9D0E-2963EF42D9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876" y="1331861"/>
                <a:ext cx="1898661" cy="500202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e>
                    </m:rad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FAFBF2B6-A28B-4A1D-9D0E-2963EF42D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876" y="1331861"/>
                <a:ext cx="1898661" cy="500202"/>
              </a:xfrm>
              <a:prstGeom prst="rect">
                <a:avLst/>
              </a:prstGeom>
              <a:blipFill>
                <a:blip r:embed="rId4"/>
                <a:stretch>
                  <a:fillRect r="-3155" b="-21591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6900AF1-49BC-40B6-85C1-8BE92A93A241}"/>
              </a:ext>
            </a:extLst>
          </p:cNvPr>
          <p:cNvSpPr/>
          <p:nvPr/>
        </p:nvSpPr>
        <p:spPr>
          <a:xfrm>
            <a:off x="6355080" y="731520"/>
            <a:ext cx="2654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 (b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c)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ab + ac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83466751-3176-492D-8B9A-5345B20F3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69269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B10FC5-95AE-4F5D-8B5A-5BCFDF9E4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47299" y="2010217"/>
                <a:ext cx="1531317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B10FC5-95AE-4F5D-8B5A-5BCFDF9E4F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47299" y="2010217"/>
                <a:ext cx="1531317" cy="497637"/>
              </a:xfrm>
              <a:prstGeom prst="rect">
                <a:avLst/>
              </a:prstGeom>
              <a:blipFill>
                <a:blip r:embed="rId5"/>
                <a:stretch>
                  <a:fillRect l="-6375" t="-3704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61E641-424F-438F-8428-7ABE8A504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6868" y="2010216"/>
                <a:ext cx="1279774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 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61E641-424F-438F-8428-7ABE8A5046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6868" y="2010216"/>
                <a:ext cx="1279774" cy="497637"/>
              </a:xfrm>
              <a:prstGeom prst="rect">
                <a:avLst/>
              </a:prstGeom>
              <a:blipFill>
                <a:blip r:embed="rId6"/>
                <a:stretch>
                  <a:fillRect t="-3704" b="-2716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4AAD046-1589-41B0-BFF2-D0C950E3992D}"/>
              </a:ext>
            </a:extLst>
          </p:cNvPr>
          <p:cNvSpPr/>
          <p:nvPr/>
        </p:nvSpPr>
        <p:spPr>
          <a:xfrm>
            <a:off x="5981644" y="2010216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D8FAB25-BAAD-4ECE-B393-38DDD2B917F6}"/>
                  </a:ext>
                </a:extLst>
              </p:cNvPr>
              <p:cNvSpPr/>
              <p:nvPr/>
            </p:nvSpPr>
            <p:spPr>
              <a:xfrm>
                <a:off x="4452392" y="2656028"/>
                <a:ext cx="1492845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+ 2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D8FAB25-BAAD-4ECE-B393-38DDD2B917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392" y="2656028"/>
                <a:ext cx="1492845" cy="496483"/>
              </a:xfrm>
              <a:prstGeom prst="rect">
                <a:avLst/>
              </a:prstGeom>
              <a:blipFill>
                <a:blip r:embed="rId7"/>
                <a:stretch>
                  <a:fillRect l="-6122" t="-2469" r="-5714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>
            <a:extLst>
              <a:ext uri="{FF2B5EF4-FFF2-40B4-BE49-F238E27FC236}">
                <a16:creationId xmlns:a16="http://schemas.microsoft.com/office/drawing/2014/main" id="{3E6EB6EA-1057-45CF-A02A-C15AB213B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3591020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8EB72C34-64AB-47C4-9851-C8B5232F57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98363" y="4068165"/>
                <a:ext cx="1941685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6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8EB72C34-64AB-47C4-9851-C8B5232F5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8363" y="4068165"/>
                <a:ext cx="1941685" cy="496483"/>
              </a:xfrm>
              <a:prstGeom prst="rect">
                <a:avLst/>
              </a:prstGeom>
              <a:blipFill>
                <a:blip r:embed="rId8"/>
                <a:stretch>
                  <a:fillRect l="-3715" r="-3096" b="-2183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259BD7-D769-4340-9C81-936101177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0753" y="4709160"/>
                <a:ext cx="153131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6</a:t>
                </a:r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259BD7-D769-4340-9C81-9361011774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10753" y="4709160"/>
                <a:ext cx="1531317" cy="496483"/>
              </a:xfrm>
              <a:prstGeom prst="rect">
                <a:avLst/>
              </a:prstGeom>
              <a:blipFill>
                <a:blip r:embed="rId9"/>
                <a:stretch>
                  <a:fillRect l="-5976" t="-4938" r="-5578" b="-2716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1B8AA5A-A10F-4923-922E-ADCCBEE3F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0378" y="4709160"/>
                <a:ext cx="1467325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1B8AA5A-A10F-4923-922E-ADCCBEE3FB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0378" y="4709160"/>
                <a:ext cx="1467325" cy="496483"/>
              </a:xfrm>
              <a:prstGeom prst="rect">
                <a:avLst/>
              </a:prstGeom>
              <a:blipFill>
                <a:blip r:embed="rId10"/>
                <a:stretch>
                  <a:fillRect l="-6667" t="-4938" b="-2716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9A5ADCC0-8E60-4A55-97AE-1D8DD62EBDD5}"/>
              </a:ext>
            </a:extLst>
          </p:cNvPr>
          <p:cNvSpPr/>
          <p:nvPr/>
        </p:nvSpPr>
        <p:spPr>
          <a:xfrm>
            <a:off x="5865154" y="4709160"/>
            <a:ext cx="312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-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FE89D43-C745-4A8F-9A16-2DCB8BBF73C5}"/>
                  </a:ext>
                </a:extLst>
              </p:cNvPr>
              <p:cNvSpPr/>
              <p:nvPr/>
            </p:nvSpPr>
            <p:spPr>
              <a:xfrm>
                <a:off x="4261622" y="5257800"/>
                <a:ext cx="1130566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= 12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FE89D43-C745-4A8F-9A16-2DCB8BBF73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622" y="5257800"/>
                <a:ext cx="1130566" cy="496483"/>
              </a:xfrm>
              <a:prstGeom prst="rect">
                <a:avLst/>
              </a:prstGeom>
              <a:blipFill>
                <a:blip r:embed="rId11"/>
                <a:stretch>
                  <a:fillRect l="-8065" t="-2469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>
            <a:extLst>
              <a:ext uri="{FF2B5EF4-FFF2-40B4-BE49-F238E27FC236}">
                <a16:creationId xmlns:a16="http://schemas.microsoft.com/office/drawing/2014/main" id="{9F13E29E-ED79-4449-89FB-288059D07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3048575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3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2412CA96-F4D0-4B8E-BA12-F8D5752421E8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Multiplication of surds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67BCC07-0160-4B9C-92CE-EB79FFA3ADB1}"/>
                  </a:ext>
                </a:extLst>
              </p:cNvPr>
              <p:cNvSpPr/>
              <p:nvPr/>
            </p:nvSpPr>
            <p:spPr>
              <a:xfrm>
                <a:off x="4308122" y="5797276"/>
                <a:ext cx="1637115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12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– 6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67BCC07-0160-4B9C-92CE-EB79FFA3AD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122" y="5797276"/>
                <a:ext cx="1637115" cy="496483"/>
              </a:xfrm>
              <a:prstGeom prst="rect">
                <a:avLst/>
              </a:prstGeom>
              <a:blipFill>
                <a:blip r:embed="rId12"/>
                <a:stretch>
                  <a:fillRect l="-5970" t="-2469" r="-4851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B90306BE-6503-464C-AF50-693FE9A34336}"/>
              </a:ext>
            </a:extLst>
          </p:cNvPr>
          <p:cNvSpPr/>
          <p:nvPr/>
        </p:nvSpPr>
        <p:spPr>
          <a:xfrm>
            <a:off x="5697258" y="5257800"/>
            <a:ext cx="10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itchFamily="18" charset="0"/>
              </a:rPr>
              <a:t>2 </a:t>
            </a: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 3 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6B78C8-6DA5-4D8E-987A-51DAEFC1CDD6}"/>
              </a:ext>
            </a:extLst>
          </p:cNvPr>
          <p:cNvSpPr/>
          <p:nvPr/>
        </p:nvSpPr>
        <p:spPr>
          <a:xfrm>
            <a:off x="5384352" y="5257800"/>
            <a:ext cx="312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-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4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AC0F1E44-B6B9-4987-A982-96F313DA7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1234914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06883D15-3074-45FB-AE3A-5C85B3CED3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72716" y="1331861"/>
                <a:ext cx="1992981" cy="49763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5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06883D15-3074-45FB-AE3A-5C85B3CED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2716" y="1331861"/>
                <a:ext cx="1992981" cy="497637"/>
              </a:xfrm>
              <a:prstGeom prst="rect">
                <a:avLst/>
              </a:prstGeom>
              <a:blipFill>
                <a:blip r:embed="rId3"/>
                <a:stretch>
                  <a:fillRect l="-3313" r="-3012" b="-2298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24FE7FC4-37DF-43D7-BBE0-15E93247278D}"/>
              </a:ext>
            </a:extLst>
          </p:cNvPr>
          <p:cNvSpPr/>
          <p:nvPr/>
        </p:nvSpPr>
        <p:spPr>
          <a:xfrm>
            <a:off x="6355080" y="731520"/>
            <a:ext cx="2654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 (b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c)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ab + ac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1F5F00B4-D03F-417A-9D82-757FF1F52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69269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4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2D39F9B-44EC-489E-BD3A-2BDB12CFF5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8506" y="2011680"/>
                <a:ext cx="1571392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5</a:t>
                </a:r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2D39F9B-44EC-489E-BD3A-2BDB12CFF5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506" y="2011680"/>
                <a:ext cx="1571392" cy="497637"/>
              </a:xfrm>
              <a:prstGeom prst="rect">
                <a:avLst/>
              </a:prstGeom>
              <a:blipFill>
                <a:blip r:embed="rId4"/>
                <a:stretch>
                  <a:fillRect l="-5814" t="-3659" r="-5039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C50620-101E-4A01-8476-E1A77ECB8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191" y="2011680"/>
                <a:ext cx="1279774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C50620-101E-4A01-8476-E1A77ECB8F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7191" y="2011680"/>
                <a:ext cx="1279774" cy="497637"/>
              </a:xfrm>
              <a:prstGeom prst="rect">
                <a:avLst/>
              </a:prstGeom>
              <a:blipFill>
                <a:blip r:embed="rId5"/>
                <a:stretch>
                  <a:fillRect t="-3659" b="-256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5EA4D9B1-79C3-4637-8AAC-4F53A901AA0B}"/>
              </a:ext>
            </a:extLst>
          </p:cNvPr>
          <p:cNvSpPr/>
          <p:nvPr/>
        </p:nvSpPr>
        <p:spPr>
          <a:xfrm>
            <a:off x="5912605" y="2035046"/>
            <a:ext cx="312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-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9F9A8E2-21C0-40F4-9D23-4E57299EED69}"/>
                  </a:ext>
                </a:extLst>
              </p:cNvPr>
              <p:cNvSpPr/>
              <p:nvPr/>
            </p:nvSpPr>
            <p:spPr>
              <a:xfrm>
                <a:off x="4456372" y="2651760"/>
                <a:ext cx="1220334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– 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9F9A8E2-21C0-40F4-9D23-4E57299EED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372" y="2651760"/>
                <a:ext cx="1220334" cy="497637"/>
              </a:xfrm>
              <a:prstGeom prst="rect">
                <a:avLst/>
              </a:prstGeom>
              <a:blipFill>
                <a:blip r:embed="rId6"/>
                <a:stretch>
                  <a:fillRect l="-7500" t="-1220" b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>
            <a:extLst>
              <a:ext uri="{FF2B5EF4-FFF2-40B4-BE49-F238E27FC236}">
                <a16:creationId xmlns:a16="http://schemas.microsoft.com/office/drawing/2014/main" id="{5681979F-AE25-4B62-B75F-02E7744A3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3787431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AEAB9E06-F3BF-4729-964C-88D7FBFE41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4550" y="4068165"/>
                <a:ext cx="2169312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–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(7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AEAB9E06-F3BF-4729-964C-88D7FBFE4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550" y="4068165"/>
                <a:ext cx="2169312" cy="496483"/>
              </a:xfrm>
              <a:prstGeom prst="rect">
                <a:avLst/>
              </a:prstGeom>
              <a:blipFill>
                <a:blip r:embed="rId7"/>
                <a:stretch>
                  <a:fillRect l="-3324" r="-2493" b="-2183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0D0EF01-F0FF-4B64-AA5F-0A7898B50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4302" y="4754880"/>
                <a:ext cx="1758943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–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7</a:t>
                </a:r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0D0EF01-F0FF-4B64-AA5F-0A7898B503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302" y="4754880"/>
                <a:ext cx="1758943" cy="496483"/>
              </a:xfrm>
              <a:prstGeom prst="rect">
                <a:avLst/>
              </a:prstGeom>
              <a:blipFill>
                <a:blip r:embed="rId8"/>
                <a:stretch>
                  <a:fillRect l="-5556" t="-4938" r="-4514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0E3C316-500A-4B44-BA0D-A1CBB61C1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5511" y="4754880"/>
                <a:ext cx="1595565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0E3C316-500A-4B44-BA0D-A1CBB61C18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5511" y="4754880"/>
                <a:ext cx="1595565" cy="496483"/>
              </a:xfrm>
              <a:prstGeom prst="rect">
                <a:avLst/>
              </a:prstGeom>
              <a:blipFill>
                <a:blip r:embed="rId9"/>
                <a:stretch>
                  <a:fillRect l="-5725" t="-4938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ED268A04-E856-4B88-9E5C-9BF8F8CE427C}"/>
              </a:ext>
            </a:extLst>
          </p:cNvPr>
          <p:cNvSpPr/>
          <p:nvPr/>
        </p:nvSpPr>
        <p:spPr>
          <a:xfrm>
            <a:off x="5974511" y="4754880"/>
            <a:ext cx="312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-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40E7ACF-58E4-4562-8E78-E3CC2136926B}"/>
                  </a:ext>
                </a:extLst>
              </p:cNvPr>
              <p:cNvSpPr/>
              <p:nvPr/>
            </p:nvSpPr>
            <p:spPr>
              <a:xfrm>
                <a:off x="4341038" y="5303520"/>
                <a:ext cx="1358192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– 14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40E7ACF-58E4-4562-8E78-E3CC213692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038" y="5303520"/>
                <a:ext cx="1358192" cy="496483"/>
              </a:xfrm>
              <a:prstGeom prst="rect">
                <a:avLst/>
              </a:prstGeom>
              <a:blipFill>
                <a:blip r:embed="rId10"/>
                <a:stretch>
                  <a:fillRect l="-6726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>
            <a:extLst>
              <a:ext uri="{FF2B5EF4-FFF2-40B4-BE49-F238E27FC236}">
                <a16:creationId xmlns:a16="http://schemas.microsoft.com/office/drawing/2014/main" id="{0B7345DB-89F8-41DE-9E48-1E2AD95F5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324498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5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069D711C-278A-4596-B9B2-C922D6653F23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B6C0811-8950-4D8D-8C02-86DDA325FF6F}"/>
              </a:ext>
            </a:extLst>
          </p:cNvPr>
          <p:cNvSpPr/>
          <p:nvPr/>
        </p:nvSpPr>
        <p:spPr>
          <a:xfrm>
            <a:off x="6039402" y="265176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A5C1CC-12B5-44C9-8F7D-2B7BBA2AD8B2}"/>
              </a:ext>
            </a:extLst>
          </p:cNvPr>
          <p:cNvSpPr/>
          <p:nvPr/>
        </p:nvSpPr>
        <p:spPr>
          <a:xfrm>
            <a:off x="5691585" y="2651760"/>
            <a:ext cx="312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-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D92F3F-3B9D-47B9-8F0F-05FDA95E68CD}"/>
              </a:ext>
            </a:extLst>
          </p:cNvPr>
          <p:cNvSpPr/>
          <p:nvPr/>
        </p:nvSpPr>
        <p:spPr>
          <a:xfrm>
            <a:off x="6064829" y="5303520"/>
            <a:ext cx="91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2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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 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4E8E3F3-165C-4B2D-A81D-370202E21C25}"/>
              </a:ext>
            </a:extLst>
          </p:cNvPr>
          <p:cNvSpPr/>
          <p:nvPr/>
        </p:nvSpPr>
        <p:spPr>
          <a:xfrm>
            <a:off x="5703823" y="530352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0F9588C-D206-41E1-B10A-884B727B903D}"/>
                  </a:ext>
                </a:extLst>
              </p:cNvPr>
              <p:cNvSpPr/>
              <p:nvPr/>
            </p:nvSpPr>
            <p:spPr>
              <a:xfrm>
                <a:off x="4344286" y="5840238"/>
                <a:ext cx="1875963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– 14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+ 6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0F9588C-D206-41E1-B10A-884B727B90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286" y="5840238"/>
                <a:ext cx="1875963" cy="496483"/>
              </a:xfrm>
              <a:prstGeom prst="rect">
                <a:avLst/>
              </a:prstGeom>
              <a:blipFill>
                <a:blip r:embed="rId11"/>
                <a:stretch>
                  <a:fillRect l="-5212" t="-2469" r="-4235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84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DE572C8B-8CD6-47ED-90CA-8110FAA60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38" y="1600567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509757B9-AB8A-40D7-9D7B-3242550CD3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1322" y="1697514"/>
                <a:ext cx="2496324" cy="49763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(3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latin typeface="Comic Sans MS" panose="030F0702030302020204" pitchFamily="66" charset="0"/>
                  </a:rPr>
                  <a:t> 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5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509757B9-AB8A-40D7-9D7B-3242550CD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1322" y="1697514"/>
                <a:ext cx="2496324" cy="497637"/>
              </a:xfrm>
              <a:prstGeom prst="rect">
                <a:avLst/>
              </a:prstGeom>
              <a:blipFill>
                <a:blip r:embed="rId4"/>
                <a:stretch>
                  <a:fillRect l="-2651" r="-2169" b="-2298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8FCEAF9-6753-4A40-9FAD-DD66F6506617}"/>
              </a:ext>
            </a:extLst>
          </p:cNvPr>
          <p:cNvSpPr/>
          <p:nvPr/>
        </p:nvSpPr>
        <p:spPr>
          <a:xfrm>
            <a:off x="4424205" y="731520"/>
            <a:ext cx="46634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+ b) (c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d)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ac + ad +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bc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+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bd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FFF3084-57D8-4574-B3AC-C1ED38C88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90204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6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F973B4-5064-43D0-B08F-662EB19D4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846" y="2567358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15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E44CF9-DAEC-4E73-A23F-5EFAF4036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611" y="256735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AD43F30-19F5-496A-9FC3-3C1416A86A41}"/>
                  </a:ext>
                </a:extLst>
              </p:cNvPr>
              <p:cNvSpPr/>
              <p:nvPr/>
            </p:nvSpPr>
            <p:spPr>
              <a:xfrm>
                <a:off x="4557939" y="3070278"/>
                <a:ext cx="1329338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AD43F30-19F5-496A-9FC3-3C1416A86A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939" y="3070278"/>
                <a:ext cx="1329338" cy="497637"/>
              </a:xfrm>
              <a:prstGeom prst="rect">
                <a:avLst/>
              </a:prstGeom>
              <a:blipFill>
                <a:blip r:embed="rId5"/>
                <a:stretch>
                  <a:fillRect l="-7339" t="-2469" b="-29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8">
            <a:extLst>
              <a:ext uri="{FF2B5EF4-FFF2-40B4-BE49-F238E27FC236}">
                <a16:creationId xmlns:a16="http://schemas.microsoft.com/office/drawing/2014/main" id="{3816165B-C543-4EA2-9AC7-0B93F76E2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4056237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EFACBFB7-A62A-463A-982D-1DB7BA0C2A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879" y="4083757"/>
                <a:ext cx="2672655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(5 –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latin typeface="Comic Sans MS" panose="030F0702030302020204" pitchFamily="66" charset="0"/>
                  </a:rPr>
                  <a:t> (7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EFACBFB7-A62A-463A-982D-1DB7BA0C2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2879" y="4083757"/>
                <a:ext cx="2672655" cy="496483"/>
              </a:xfrm>
              <a:prstGeom prst="rect">
                <a:avLst/>
              </a:prstGeom>
              <a:blipFill>
                <a:blip r:embed="rId6"/>
                <a:stretch>
                  <a:fillRect l="-2709" r="-2032" b="-232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8">
            <a:extLst>
              <a:ext uri="{FF2B5EF4-FFF2-40B4-BE49-F238E27FC236}">
                <a16:creationId xmlns:a16="http://schemas.microsoft.com/office/drawing/2014/main" id="{691806F6-5056-4E1E-84A7-A966610A0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353711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7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2EEBAC3-8114-47B8-B8B7-BFEA8BB2A372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17CBEAD-4621-4959-B72A-3841CE17A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6028" y="2567358"/>
                <a:ext cx="835613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3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17CBEAD-4621-4959-B72A-3841CE17A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028" y="2567358"/>
                <a:ext cx="835613" cy="497637"/>
              </a:xfrm>
              <a:prstGeom prst="rect">
                <a:avLst/>
              </a:prstGeom>
              <a:blipFill>
                <a:blip r:embed="rId7"/>
                <a:stretch>
                  <a:fillRect l="-10949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5711F749-BCE6-4812-BF47-0DABA00BED24}"/>
              </a:ext>
            </a:extLst>
          </p:cNvPr>
          <p:cNvSpPr/>
          <p:nvPr/>
        </p:nvSpPr>
        <p:spPr>
          <a:xfrm>
            <a:off x="5248372" y="256735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DC9441-C55D-4541-AD4D-BFECFE46C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641" y="2567358"/>
            <a:ext cx="429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F38F6A88-5A05-4458-AFD0-804A305FCE51}"/>
              </a:ext>
            </a:extLst>
          </p:cNvPr>
          <p:cNvSpPr/>
          <p:nvPr/>
        </p:nvSpPr>
        <p:spPr>
          <a:xfrm>
            <a:off x="4283968" y="1407080"/>
            <a:ext cx="1296546" cy="278119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Arrow: Curved Down 18">
            <a:extLst>
              <a:ext uri="{FF2B5EF4-FFF2-40B4-BE49-F238E27FC236}">
                <a16:creationId xmlns:a16="http://schemas.microsoft.com/office/drawing/2014/main" id="{51B05C38-C8DD-41BD-9AC6-5336B72C1D04}"/>
              </a:ext>
            </a:extLst>
          </p:cNvPr>
          <p:cNvSpPr/>
          <p:nvPr/>
        </p:nvSpPr>
        <p:spPr>
          <a:xfrm>
            <a:off x="5053599" y="1394765"/>
            <a:ext cx="1296546" cy="278119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Arrow: Curved Down 19">
            <a:extLst>
              <a:ext uri="{FF2B5EF4-FFF2-40B4-BE49-F238E27FC236}">
                <a16:creationId xmlns:a16="http://schemas.microsoft.com/office/drawing/2014/main" id="{FDCF860C-9432-4116-B359-D6FBAFA53B48}"/>
              </a:ext>
            </a:extLst>
          </p:cNvPr>
          <p:cNvSpPr/>
          <p:nvPr/>
        </p:nvSpPr>
        <p:spPr>
          <a:xfrm flipV="1">
            <a:off x="4363349" y="2184614"/>
            <a:ext cx="1875963" cy="408173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75E8A8D0-3A37-4181-85C6-2E3A631C4EE5}"/>
              </a:ext>
            </a:extLst>
          </p:cNvPr>
          <p:cNvSpPr/>
          <p:nvPr/>
        </p:nvSpPr>
        <p:spPr>
          <a:xfrm flipV="1">
            <a:off x="5030525" y="2157535"/>
            <a:ext cx="629371" cy="263037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0F56588-E601-4D63-8DB6-7952D33ED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7028" y="2567358"/>
                <a:ext cx="835613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5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0F56588-E601-4D63-8DB6-7952D33EDE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7028" y="2567358"/>
                <a:ext cx="835613" cy="497637"/>
              </a:xfrm>
              <a:prstGeom prst="rect">
                <a:avLst/>
              </a:prstGeom>
              <a:blipFill>
                <a:blip r:embed="rId8"/>
                <a:stretch>
                  <a:fillRect l="-10949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1DF7DCF2-1D44-4251-984F-15C251DC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058" y="25673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F8E30D-4D25-4D19-911A-3C8C2DD311AE}"/>
              </a:ext>
            </a:extLst>
          </p:cNvPr>
          <p:cNvSpPr/>
          <p:nvPr/>
        </p:nvSpPr>
        <p:spPr>
          <a:xfrm>
            <a:off x="5767293" y="3070278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+ 13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7D4BFC-F2D1-441B-A728-9F6B958D9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429" y="5173398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35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AA78B2-8E30-4BB1-8F35-4A87E12B8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194" y="517339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9687031-EEAC-4CB7-B742-26B0C93AA3E1}"/>
                  </a:ext>
                </a:extLst>
              </p:cNvPr>
              <p:cNvSpPr/>
              <p:nvPr/>
            </p:nvSpPr>
            <p:spPr>
              <a:xfrm>
                <a:off x="5001731" y="5813478"/>
                <a:ext cx="1218732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19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9687031-EEAC-4CB7-B742-26B0C93AA3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731" y="5813478"/>
                <a:ext cx="1218732" cy="496483"/>
              </a:xfrm>
              <a:prstGeom prst="rect">
                <a:avLst/>
              </a:prstGeom>
              <a:blipFill>
                <a:blip r:embed="rId9"/>
                <a:stretch>
                  <a:fillRect l="-7500" t="-3704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5C8FBB8-8095-45A9-9C43-A4ECCEDE8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393" y="5173398"/>
                <a:ext cx="744243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5C8FBB8-8095-45A9-9C43-A4ECCEDE8A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78393" y="5173398"/>
                <a:ext cx="744243" cy="496483"/>
              </a:xfrm>
              <a:prstGeom prst="rect">
                <a:avLst/>
              </a:prstGeom>
              <a:blipFill>
                <a:blip r:embed="rId10"/>
                <a:stretch>
                  <a:fillRect l="-13115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DD50E357-E0EB-4AFD-A776-CC7B3753DF57}"/>
              </a:ext>
            </a:extLst>
          </p:cNvPr>
          <p:cNvSpPr/>
          <p:nvPr/>
        </p:nvSpPr>
        <p:spPr>
          <a:xfrm>
            <a:off x="4990955" y="517339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1EB55B8-A96D-4D19-9854-82D68E2E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224" y="5173398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42F07BE-C9C6-4CE9-A57E-8A0CBD798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9611" y="5173398"/>
                <a:ext cx="882101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14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42F07BE-C9C6-4CE9-A57E-8A0CBD7983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9611" y="5173398"/>
                <a:ext cx="882101" cy="496483"/>
              </a:xfrm>
              <a:prstGeom prst="rect">
                <a:avLst/>
              </a:prstGeom>
              <a:blipFill>
                <a:blip r:embed="rId11"/>
                <a:stretch>
                  <a:fillRect l="-11034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9D6EDB97-E8B5-48C6-86D6-C7E95218F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641" y="517339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6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23C0F8-7559-4B96-BE97-FC63C598DB78}"/>
              </a:ext>
            </a:extLst>
          </p:cNvPr>
          <p:cNvSpPr/>
          <p:nvPr/>
        </p:nvSpPr>
        <p:spPr>
          <a:xfrm>
            <a:off x="4318141" y="5813478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41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D6D5ABD9-E8DD-4063-8942-D2D7D9CDFCAC}"/>
              </a:ext>
            </a:extLst>
          </p:cNvPr>
          <p:cNvSpPr/>
          <p:nvPr/>
        </p:nvSpPr>
        <p:spPr>
          <a:xfrm>
            <a:off x="4305734" y="3798261"/>
            <a:ext cx="1296546" cy="278119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72ECCB7B-4548-4762-865F-06083CEF4C2B}"/>
              </a:ext>
            </a:extLst>
          </p:cNvPr>
          <p:cNvSpPr/>
          <p:nvPr/>
        </p:nvSpPr>
        <p:spPr>
          <a:xfrm>
            <a:off x="5075365" y="3785946"/>
            <a:ext cx="1296546" cy="278119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AD47CF09-656A-4D71-AB21-7B0EF334AFE3}"/>
              </a:ext>
            </a:extLst>
          </p:cNvPr>
          <p:cNvSpPr/>
          <p:nvPr/>
        </p:nvSpPr>
        <p:spPr>
          <a:xfrm flipV="1">
            <a:off x="4385115" y="4575795"/>
            <a:ext cx="1875963" cy="408173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46DD0F42-7CEE-48C2-94E6-472CF64AA2C2}"/>
              </a:ext>
            </a:extLst>
          </p:cNvPr>
          <p:cNvSpPr/>
          <p:nvPr/>
        </p:nvSpPr>
        <p:spPr>
          <a:xfrm flipV="1">
            <a:off x="5052291" y="4548716"/>
            <a:ext cx="629371" cy="263037"/>
          </a:xfrm>
          <a:prstGeom prst="curved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/>
      <p:bldP spid="15" grpId="0"/>
      <p:bldP spid="16" grpId="0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BDF33257-AA84-4C0E-AF91-66787DBE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1375594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2403BDD7-414D-4E61-805C-CDE6DAFDB9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67326" y="1412071"/>
                <a:ext cx="1423916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+ 5)</a:t>
                </a:r>
                <a:r>
                  <a:rPr lang="en-US" sz="2400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2403BDD7-414D-4E61-805C-CDE6DAFDB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7326" y="1412071"/>
                <a:ext cx="1423916" cy="496483"/>
              </a:xfrm>
              <a:prstGeom prst="rect">
                <a:avLst/>
              </a:prstGeom>
              <a:blipFill>
                <a:blip r:embed="rId3"/>
                <a:stretch>
                  <a:fillRect l="-5462" r="-420" b="-232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21277C7B-C8A7-43F5-85E5-5D53D5353A38}"/>
              </a:ext>
            </a:extLst>
          </p:cNvPr>
          <p:cNvSpPr/>
          <p:nvPr/>
        </p:nvSpPr>
        <p:spPr>
          <a:xfrm>
            <a:off x="5693155" y="712199"/>
            <a:ext cx="3321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b)</a:t>
            </a:r>
            <a:r>
              <a:rPr lang="en-US" sz="2400" baseline="300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+ 2ab +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459DA811-ACC9-4115-A3C9-34AB110A7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83337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8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8DC486-6770-4662-A334-B74212B03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209" y="3121590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28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69164F-F785-4D78-B7FB-BC3141E2F444}"/>
              </a:ext>
            </a:extLst>
          </p:cNvPr>
          <p:cNvSpPr/>
          <p:nvPr/>
        </p:nvSpPr>
        <p:spPr>
          <a:xfrm>
            <a:off x="5237682" y="312159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C4940086-633B-4D8E-BAA6-633AD4B12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64" y="3688907"/>
            <a:ext cx="4854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We will expand using this rule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21C1D61-7467-4EA4-A18C-624206324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959" y="4804120"/>
                <a:ext cx="1154610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21C1D61-7467-4EA4-A18C-6242063240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41959" y="4804120"/>
                <a:ext cx="1154610" cy="496483"/>
              </a:xfrm>
              <a:prstGeom prst="rect">
                <a:avLst/>
              </a:prstGeom>
              <a:blipFill>
                <a:blip r:embed="rId4"/>
                <a:stretch>
                  <a:fillRect l="-7407" t="-2439" r="-2116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061F868B-39D4-4CF5-B722-FF2A3BD162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7249" y="4208845"/>
                <a:ext cx="1423916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 + 5)</a:t>
                </a:r>
                <a:r>
                  <a:rPr lang="en-US" sz="2400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061F868B-39D4-4CF5-B722-FF2A3BD16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7249" y="4208845"/>
                <a:ext cx="1423916" cy="496483"/>
              </a:xfrm>
              <a:prstGeom prst="rect">
                <a:avLst/>
              </a:prstGeom>
              <a:blipFill>
                <a:blip r:embed="rId5"/>
                <a:stretch>
                  <a:fillRect l="-5021" r="-418" b="-2183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6402D20A-7F0B-444F-B900-ABF3D4EFA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94" y="5398480"/>
            <a:ext cx="620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ABB440-A52B-47F8-B443-B06F5B2E1FD2}"/>
              </a:ext>
            </a:extLst>
          </p:cNvPr>
          <p:cNvSpPr/>
          <p:nvPr/>
        </p:nvSpPr>
        <p:spPr>
          <a:xfrm>
            <a:off x="5282548" y="5978416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+ 28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5539F179-ABF0-4DDE-8656-6722F7E6B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91" y="2088117"/>
            <a:ext cx="37528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We will expand using FOIL</a:t>
            </a:r>
            <a:endParaRPr lang="en-GB" sz="20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0D563AC9-E628-4EE0-B3DA-340C7397CBD9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5EED500-032B-4DB0-94B0-7DBEB26061A2}"/>
                  </a:ext>
                </a:extLst>
              </p:cNvPr>
              <p:cNvSpPr txBox="1"/>
              <p:nvPr/>
            </p:nvSpPr>
            <p:spPr>
              <a:xfrm>
                <a:off x="4112812" y="2015200"/>
                <a:ext cx="1633335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=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+ 5)</a:t>
                </a:r>
                <a:endParaRPr lang="en-GB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5EED500-032B-4DB0-94B0-7DBEB2606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812" y="2015200"/>
                <a:ext cx="1633335" cy="496483"/>
              </a:xfrm>
              <a:prstGeom prst="rect">
                <a:avLst/>
              </a:prstGeom>
              <a:blipFill>
                <a:blip r:embed="rId6"/>
                <a:stretch>
                  <a:fillRect l="-5970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A097FE-7ADD-446E-A394-A2BF8BFF452E}"/>
                  </a:ext>
                </a:extLst>
              </p:cNvPr>
              <p:cNvSpPr txBox="1"/>
              <p:nvPr/>
            </p:nvSpPr>
            <p:spPr>
              <a:xfrm>
                <a:off x="5527273" y="2015200"/>
                <a:ext cx="1407251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+ 5)</a:t>
                </a:r>
                <a:endParaRPr lang="en-GB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A097FE-7ADD-446E-A394-A2BF8BFF45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273" y="2015200"/>
                <a:ext cx="1407251" cy="496483"/>
              </a:xfrm>
              <a:prstGeom prst="rect">
                <a:avLst/>
              </a:prstGeom>
              <a:blipFill>
                <a:blip r:embed="rId7"/>
                <a:stretch>
                  <a:fillRect l="-6926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4FA42DBC-C318-449B-AEF1-DA7BDB702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2" y="2518120"/>
            <a:ext cx="620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993F189-0324-40B5-93F6-E72E7557B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3495" y="2518120"/>
                <a:ext cx="1074461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+ 5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993F189-0324-40B5-93F6-E72E7557B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33495" y="2518120"/>
                <a:ext cx="1074461" cy="496483"/>
              </a:xfrm>
              <a:prstGeom prst="rect">
                <a:avLst/>
              </a:prstGeom>
              <a:blipFill>
                <a:blip r:embed="rId8"/>
                <a:stretch>
                  <a:fillRect l="-8475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88F4B68-BB22-44B0-A99A-497A425D0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3239" y="2518120"/>
                <a:ext cx="1074461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+ 5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88F4B68-BB22-44B0-A99A-497A425D06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3239" y="2518120"/>
                <a:ext cx="1074461" cy="496483"/>
              </a:xfrm>
              <a:prstGeom prst="rect">
                <a:avLst/>
              </a:prstGeom>
              <a:blipFill>
                <a:blip r:embed="rId9"/>
                <a:stretch>
                  <a:fillRect l="-8523" t="-2439" b="-268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72953C21-6B99-4005-A0C6-F6F6DC785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513" y="2518120"/>
            <a:ext cx="798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+ 25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2E3C46C-AE58-41A8-B4D2-0792219D4611}"/>
                  </a:ext>
                </a:extLst>
              </p:cNvPr>
              <p:cNvSpPr/>
              <p:nvPr/>
            </p:nvSpPr>
            <p:spPr>
              <a:xfrm>
                <a:off x="4126686" y="3121590"/>
                <a:ext cx="1130566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2E3C46C-AE58-41A8-B4D2-0792219D46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86" y="3121590"/>
                <a:ext cx="1130566" cy="496483"/>
              </a:xfrm>
              <a:prstGeom prst="rect">
                <a:avLst/>
              </a:prstGeom>
              <a:blipFill>
                <a:blip r:embed="rId10"/>
                <a:stretch>
                  <a:fillRect l="-8649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91DC957-E3FD-4405-9313-E0A1859DA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0939" y="5398480"/>
                <a:ext cx="882101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91DC957-E3FD-4405-9313-E0A1859DA1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70939" y="5398480"/>
                <a:ext cx="882101" cy="496483"/>
              </a:xfrm>
              <a:prstGeom prst="rect">
                <a:avLst/>
              </a:prstGeom>
              <a:blipFill>
                <a:blip r:embed="rId11"/>
                <a:stretch>
                  <a:fillRect l="-10345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076390F1-61DE-45A8-A437-CF8D8373B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410" y="5398480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25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B25A27-833A-4A05-8415-704CB31DF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583" y="4804120"/>
            <a:ext cx="721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(5)</a:t>
            </a:r>
            <a:r>
              <a:rPr lang="en-US" sz="2400" baseline="30000" dirty="0"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5F4DCE5-B85D-4636-98D6-BC460EEB89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1966" y="5978416"/>
                <a:ext cx="1130566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=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baseline="30000" dirty="0">
                  <a:solidFill>
                    <a:schemeClr val="tx1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5F4DCE5-B85D-4636-98D6-BC460EEB89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1966" y="5978416"/>
                <a:ext cx="1130566" cy="496483"/>
              </a:xfrm>
              <a:prstGeom prst="rect">
                <a:avLst/>
              </a:prstGeom>
              <a:blipFill>
                <a:blip r:embed="rId12"/>
                <a:stretch>
                  <a:fillRect l="-8065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140E1F73-6863-491B-8EDA-CFE64F25F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799" y="4804120"/>
            <a:ext cx="372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2</a:t>
            </a:r>
            <a:endParaRPr lang="en-US" sz="2400" baseline="300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3FE8E67-56DD-468B-9DF6-B47CC6CCDE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4347" y="4804120"/>
                <a:ext cx="81637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baseline="30000" dirty="0">
                  <a:solidFill>
                    <a:schemeClr val="tx1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3FE8E67-56DD-468B-9DF6-B47CC6CCDE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4347" y="4804120"/>
                <a:ext cx="816377" cy="496483"/>
              </a:xfrm>
              <a:prstGeom prst="rect">
                <a:avLst/>
              </a:prstGeom>
              <a:blipFill>
                <a:blip r:embed="rId13"/>
                <a:stretch>
                  <a:fillRect l="-11194" t="-4878" b="-243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FB7AB105-7727-47FC-B43C-7A29BC4D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0724" y="4804120"/>
            <a:ext cx="631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 5</a:t>
            </a:r>
            <a:endParaRPr lang="en-US" sz="2400" baseline="300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C31E92B-6795-4986-AA95-CCC46EDC380A}"/>
              </a:ext>
            </a:extLst>
          </p:cNvPr>
          <p:cNvSpPr/>
          <p:nvPr/>
        </p:nvSpPr>
        <p:spPr>
          <a:xfrm>
            <a:off x="5117466" y="480412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FF16CD-0078-40A4-8258-B14AD25D5402}"/>
              </a:ext>
            </a:extLst>
          </p:cNvPr>
          <p:cNvSpPr/>
          <p:nvPr/>
        </p:nvSpPr>
        <p:spPr>
          <a:xfrm>
            <a:off x="7101516" y="480412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946165-B60C-4087-97B6-B9DCC03835BD}"/>
              </a:ext>
            </a:extLst>
          </p:cNvPr>
          <p:cNvSpPr/>
          <p:nvPr/>
        </p:nvSpPr>
        <p:spPr>
          <a:xfrm>
            <a:off x="4667326" y="539848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59A0173-D08D-4909-B7B1-3CE753A2936D}"/>
              </a:ext>
            </a:extLst>
          </p:cNvPr>
          <p:cNvSpPr/>
          <p:nvPr/>
        </p:nvSpPr>
        <p:spPr>
          <a:xfrm>
            <a:off x="5808836" y="539848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C84A8E2-3473-403F-8AFB-99C17A129C57}"/>
              </a:ext>
            </a:extLst>
          </p:cNvPr>
          <p:cNvSpPr/>
          <p:nvPr/>
        </p:nvSpPr>
        <p:spPr>
          <a:xfrm>
            <a:off x="4248442" y="1139485"/>
            <a:ext cx="3826295" cy="2785403"/>
          </a:xfrm>
          <a:custGeom>
            <a:avLst/>
            <a:gdLst>
              <a:gd name="connsiteX0" fmla="*/ 0 w 3830564"/>
              <a:gd name="connsiteY0" fmla="*/ 2546252 h 2546252"/>
              <a:gd name="connsiteX1" fmla="*/ 1603717 w 3830564"/>
              <a:gd name="connsiteY1" fmla="*/ 2518117 h 2546252"/>
              <a:gd name="connsiteX2" fmla="*/ 3362179 w 3830564"/>
              <a:gd name="connsiteY2" fmla="*/ 2447778 h 2546252"/>
              <a:gd name="connsiteX3" fmla="*/ 3812345 w 3830564"/>
              <a:gd name="connsiteY3" fmla="*/ 1688123 h 2546252"/>
              <a:gd name="connsiteX4" fmla="*/ 3699803 w 3830564"/>
              <a:gd name="connsiteY4" fmla="*/ 0 h 2546252"/>
              <a:gd name="connsiteX0" fmla="*/ 0 w 3826295"/>
              <a:gd name="connsiteY0" fmla="*/ 2785403 h 2785403"/>
              <a:gd name="connsiteX1" fmla="*/ 1603717 w 3826295"/>
              <a:gd name="connsiteY1" fmla="*/ 2757268 h 2785403"/>
              <a:gd name="connsiteX2" fmla="*/ 3362179 w 3826295"/>
              <a:gd name="connsiteY2" fmla="*/ 2686929 h 2785403"/>
              <a:gd name="connsiteX3" fmla="*/ 3812345 w 3826295"/>
              <a:gd name="connsiteY3" fmla="*/ 1927274 h 2785403"/>
              <a:gd name="connsiteX4" fmla="*/ 3657599 w 3826295"/>
              <a:gd name="connsiteY4" fmla="*/ 0 h 278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6295" h="2785403">
                <a:moveTo>
                  <a:pt x="0" y="2785403"/>
                </a:moveTo>
                <a:lnTo>
                  <a:pt x="1603717" y="2757268"/>
                </a:lnTo>
                <a:cubicBezTo>
                  <a:pt x="2164080" y="2740856"/>
                  <a:pt x="2994074" y="2825261"/>
                  <a:pt x="3362179" y="2686929"/>
                </a:cubicBezTo>
                <a:cubicBezTo>
                  <a:pt x="3730284" y="2548597"/>
                  <a:pt x="3756074" y="2335237"/>
                  <a:pt x="3812345" y="1927274"/>
                </a:cubicBezTo>
                <a:cubicBezTo>
                  <a:pt x="3868616" y="1519311"/>
                  <a:pt x="3742005" y="640080"/>
                  <a:pt x="3657599" y="0"/>
                </a:cubicBezTo>
              </a:path>
            </a:pathLst>
          </a:custGeom>
          <a:noFill/>
          <a:ln w="28575">
            <a:solidFill>
              <a:srgbClr val="FF66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5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3A87C3FE-D79B-46AB-A919-480147C34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136152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F4DA8C14-87F7-449F-87C1-7EE3E7B66B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0700" y="1398003"/>
                <a:ext cx="1597169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5" name="Text Box 7">
                <a:extLst>
                  <a:ext uri="{FF2B5EF4-FFF2-40B4-BE49-F238E27FC236}">
                    <a16:creationId xmlns:a16="http://schemas.microsoft.com/office/drawing/2014/main" id="{F4DA8C14-87F7-449F-87C1-7EE3E7B66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0700" y="1398003"/>
                <a:ext cx="1597169" cy="496483"/>
              </a:xfrm>
              <a:prstGeom prst="rect">
                <a:avLst/>
              </a:prstGeom>
              <a:blipFill>
                <a:blip r:embed="rId4"/>
                <a:stretch>
                  <a:fillRect l="-4120" r="-375" b="-2183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DD219CF5-B2B2-447B-A297-29918137AD87}"/>
              </a:ext>
            </a:extLst>
          </p:cNvPr>
          <p:cNvSpPr/>
          <p:nvPr/>
        </p:nvSpPr>
        <p:spPr>
          <a:xfrm>
            <a:off x="5712391" y="698131"/>
            <a:ext cx="3283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- b)</a:t>
            </a:r>
            <a:r>
              <a:rPr lang="en-US" sz="2400" baseline="300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- 2ab +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DBCCB013-DF4C-42F8-AAA8-4338A59EC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819308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9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DA6DB2-9D8E-463C-B69E-361A945B0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920" y="3555612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10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DEC11F-7BC9-4D5A-B575-F022133369F3}"/>
              </a:ext>
            </a:extLst>
          </p:cNvPr>
          <p:cNvSpPr/>
          <p:nvPr/>
        </p:nvSpPr>
        <p:spPr>
          <a:xfrm>
            <a:off x="4894798" y="35556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05D917-ECB2-4BFD-A8D5-1B3F0E1D7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298" y="4881492"/>
                <a:ext cx="1154611" cy="4959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=</a:t>
                </a:r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:endParaRPr lang="en-US" sz="2400" baseline="30000" dirty="0"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05D917-ECB2-4BFD-A8D5-1B3F0E1D7A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2298" y="4881492"/>
                <a:ext cx="1154611" cy="495905"/>
              </a:xfrm>
              <a:prstGeom prst="rect">
                <a:avLst/>
              </a:prstGeom>
              <a:blipFill>
                <a:blip r:embed="rId5"/>
                <a:stretch>
                  <a:fillRect l="-7368" t="-2469" r="-157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917296C7-7CC2-4AAF-BAD2-1AA57A8D6B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9084" y="4278329"/>
                <a:ext cx="1600246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917296C7-7CC2-4AAF-BAD2-1AA57A8D6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9084" y="4278329"/>
                <a:ext cx="1600246" cy="496483"/>
              </a:xfrm>
              <a:prstGeom prst="rect">
                <a:avLst/>
              </a:prstGeom>
              <a:blipFill>
                <a:blip r:embed="rId6"/>
                <a:stretch>
                  <a:fillRect l="-4494" b="-232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7A7ECF0-0FDA-4A1E-BC62-5A77ACB05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356" y="5521572"/>
            <a:ext cx="620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6E0674-9B8A-40D5-BAF8-698171D0529B}"/>
                  </a:ext>
                </a:extLst>
              </p:cNvPr>
              <p:cNvSpPr/>
              <p:nvPr/>
            </p:nvSpPr>
            <p:spPr>
              <a:xfrm>
                <a:off x="3905358" y="6109925"/>
                <a:ext cx="1807033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= 10 –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21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6E0674-9B8A-40D5-BAF8-698171D05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358" y="6109925"/>
                <a:ext cx="1807033" cy="497637"/>
              </a:xfrm>
              <a:prstGeom prst="rect">
                <a:avLst/>
              </a:prstGeom>
              <a:blipFill>
                <a:blip r:embed="rId7"/>
                <a:stretch>
                  <a:fillRect l="-5405" t="-1220" b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4">
            <a:extLst>
              <a:ext uri="{FF2B5EF4-FFF2-40B4-BE49-F238E27FC236}">
                <a16:creationId xmlns:a16="http://schemas.microsoft.com/office/drawing/2014/main" id="{010F3017-FDCC-4345-91B5-BACB72E70EE2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90C4C86-6F1A-4ED0-8E13-BFA2CEEC3521}"/>
                  </a:ext>
                </a:extLst>
              </p:cNvPr>
              <p:cNvSpPr txBox="1"/>
              <p:nvPr/>
            </p:nvSpPr>
            <p:spPr>
              <a:xfrm>
                <a:off x="3833287" y="1955412"/>
                <a:ext cx="1768317" cy="495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=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90C4C86-6F1A-4ED0-8E13-BFA2CEEC3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287" y="1955412"/>
                <a:ext cx="1768317" cy="495905"/>
              </a:xfrm>
              <a:prstGeom prst="rect">
                <a:avLst/>
              </a:prstGeom>
              <a:blipFill>
                <a:blip r:embed="rId8"/>
                <a:stretch>
                  <a:fillRect l="-5517" t="-2469" r="-1034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3FE664-CDE5-45F5-A3D2-373F58678480}"/>
                  </a:ext>
                </a:extLst>
              </p:cNvPr>
              <p:cNvSpPr txBox="1"/>
              <p:nvPr/>
            </p:nvSpPr>
            <p:spPr>
              <a:xfrm>
                <a:off x="5417323" y="1955412"/>
                <a:ext cx="1813282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3FE664-CDE5-45F5-A3D2-373F58678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323" y="1955412"/>
                <a:ext cx="1813282" cy="496483"/>
              </a:xfrm>
              <a:prstGeom prst="rect">
                <a:avLst/>
              </a:prstGeom>
              <a:blipFill>
                <a:blip r:embed="rId9"/>
                <a:stretch>
                  <a:fillRect l="-5387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ACA6518-711E-45AB-B1CE-E0BB06255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3939" y="2504052"/>
                <a:ext cx="1154611" cy="4959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= </a:t>
                </a:r>
                <a:r>
                  <a:rPr lang="en-US" dirty="0">
                    <a:latin typeface="Comic Sans MS" panose="030F0702030302020204" pitchFamily="66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)</a:t>
                </a:r>
                <a:r>
                  <a:rPr lang="en-GB" baseline="30000" dirty="0">
                    <a:latin typeface="Comic Sans MS" panose="030F0702030302020204" pitchFamily="66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ACA6518-711E-45AB-B1CE-E0BB062557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3939" y="2504052"/>
                <a:ext cx="1154611" cy="495905"/>
              </a:xfrm>
              <a:prstGeom prst="rect">
                <a:avLst/>
              </a:prstGeom>
              <a:blipFill>
                <a:blip r:embed="rId10"/>
                <a:stretch>
                  <a:fillRect l="-7895" t="-2469" r="-1053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54594-5679-4546-B112-7FF57465F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8505" y="2504052"/>
                <a:ext cx="144385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54594-5679-4546-B112-7FF57465F3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68505" y="2504052"/>
                <a:ext cx="1443857" cy="4964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E0A625C-D546-4666-B17D-64BD52E95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7726" y="2504052"/>
                <a:ext cx="144385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E0A625C-D546-4666-B17D-64BD52E95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7726" y="2504052"/>
                <a:ext cx="1443857" cy="4964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640C53B-1623-4F77-BE28-7F60169F7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8656" y="2377440"/>
                <a:ext cx="112575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)</a:t>
                </a:r>
                <a:r>
                  <a:rPr lang="en-GB" sz="2400" baseline="30000" dirty="0">
                    <a:latin typeface="Comic Sans MS" panose="030F0702030302020204" pitchFamily="66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640C53B-1623-4F77-BE28-7F60169F71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58656" y="2377440"/>
                <a:ext cx="1125757" cy="496483"/>
              </a:xfrm>
              <a:prstGeom prst="rect">
                <a:avLst/>
              </a:prstGeom>
              <a:blipFill>
                <a:blip r:embed="rId13"/>
                <a:stretch>
                  <a:fillRect l="-8649" t="-2469" r="-1081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6C3DEC-A1F3-4CC7-B5E3-26A71C1B04C4}"/>
                  </a:ext>
                </a:extLst>
              </p:cNvPr>
              <p:cNvSpPr/>
              <p:nvPr/>
            </p:nvSpPr>
            <p:spPr>
              <a:xfrm>
                <a:off x="5228080" y="3555612"/>
                <a:ext cx="914161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21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6C3DEC-A1F3-4CC7-B5E3-26A71C1B04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080" y="3555612"/>
                <a:ext cx="914161" cy="497637"/>
              </a:xfrm>
              <a:prstGeom prst="rect">
                <a:avLst/>
              </a:prstGeom>
              <a:blipFill>
                <a:blip r:embed="rId14"/>
                <a:stretch>
                  <a:fillRect l="-10667" t="-1220" b="-28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8">
            <a:extLst>
              <a:ext uri="{FF2B5EF4-FFF2-40B4-BE49-F238E27FC236}">
                <a16:creationId xmlns:a16="http://schemas.microsoft.com/office/drawing/2014/main" id="{C96AA546-CA09-4D36-B526-98CADEE00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64" y="3917502"/>
            <a:ext cx="4854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We will expand using this rule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3" name="Text Box 8">
            <a:extLst>
              <a:ext uri="{FF2B5EF4-FFF2-40B4-BE49-F238E27FC236}">
                <a16:creationId xmlns:a16="http://schemas.microsoft.com/office/drawing/2014/main" id="{41617CF9-3BC8-4043-A97F-1FCAA6F02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91" y="2074049"/>
            <a:ext cx="37528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We will expand using FOIL</a:t>
            </a:r>
            <a:endParaRPr lang="en-GB" sz="2000" b="1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5E88BC-6ED5-44EA-9B51-3C9685EF1961}"/>
              </a:ext>
            </a:extLst>
          </p:cNvPr>
          <p:cNvSpPr/>
          <p:nvPr/>
        </p:nvSpPr>
        <p:spPr>
          <a:xfrm>
            <a:off x="4248442" y="1368080"/>
            <a:ext cx="3826295" cy="2785403"/>
          </a:xfrm>
          <a:custGeom>
            <a:avLst/>
            <a:gdLst>
              <a:gd name="connsiteX0" fmla="*/ 0 w 3830564"/>
              <a:gd name="connsiteY0" fmla="*/ 2546252 h 2546252"/>
              <a:gd name="connsiteX1" fmla="*/ 1603717 w 3830564"/>
              <a:gd name="connsiteY1" fmla="*/ 2518117 h 2546252"/>
              <a:gd name="connsiteX2" fmla="*/ 3362179 w 3830564"/>
              <a:gd name="connsiteY2" fmla="*/ 2447778 h 2546252"/>
              <a:gd name="connsiteX3" fmla="*/ 3812345 w 3830564"/>
              <a:gd name="connsiteY3" fmla="*/ 1688123 h 2546252"/>
              <a:gd name="connsiteX4" fmla="*/ 3699803 w 3830564"/>
              <a:gd name="connsiteY4" fmla="*/ 0 h 2546252"/>
              <a:gd name="connsiteX0" fmla="*/ 0 w 3826295"/>
              <a:gd name="connsiteY0" fmla="*/ 2785403 h 2785403"/>
              <a:gd name="connsiteX1" fmla="*/ 1603717 w 3826295"/>
              <a:gd name="connsiteY1" fmla="*/ 2757268 h 2785403"/>
              <a:gd name="connsiteX2" fmla="*/ 3362179 w 3826295"/>
              <a:gd name="connsiteY2" fmla="*/ 2686929 h 2785403"/>
              <a:gd name="connsiteX3" fmla="*/ 3812345 w 3826295"/>
              <a:gd name="connsiteY3" fmla="*/ 1927274 h 2785403"/>
              <a:gd name="connsiteX4" fmla="*/ 3657599 w 3826295"/>
              <a:gd name="connsiteY4" fmla="*/ 0 h 278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6295" h="2785403">
                <a:moveTo>
                  <a:pt x="0" y="2785403"/>
                </a:moveTo>
                <a:lnTo>
                  <a:pt x="1603717" y="2757268"/>
                </a:lnTo>
                <a:cubicBezTo>
                  <a:pt x="2164080" y="2740856"/>
                  <a:pt x="2994074" y="2825261"/>
                  <a:pt x="3362179" y="2686929"/>
                </a:cubicBezTo>
                <a:cubicBezTo>
                  <a:pt x="3730284" y="2548597"/>
                  <a:pt x="3756074" y="2335237"/>
                  <a:pt x="3812345" y="1927274"/>
                </a:cubicBezTo>
                <a:cubicBezTo>
                  <a:pt x="3868616" y="1519311"/>
                  <a:pt x="3742005" y="640080"/>
                  <a:pt x="3657599" y="0"/>
                </a:cubicBezTo>
              </a:path>
            </a:pathLst>
          </a:custGeom>
          <a:noFill/>
          <a:ln w="28575">
            <a:solidFill>
              <a:srgbClr val="FF66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35B16FA-306A-4E2C-A803-39907D9F2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05500" y="4881492"/>
                <a:ext cx="906145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)</a:t>
                </a:r>
                <a:r>
                  <a:rPr lang="en-GB" sz="2400" baseline="30000" dirty="0">
                    <a:latin typeface="Comic Sans MS" panose="030F0702030302020204" pitchFamily="66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35B16FA-306A-4E2C-A803-39907D9F23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5500" y="4881492"/>
                <a:ext cx="906145" cy="496483"/>
              </a:xfrm>
              <a:prstGeom prst="rect">
                <a:avLst/>
              </a:prstGeom>
              <a:blipFill>
                <a:blip r:embed="rId15"/>
                <a:stretch>
                  <a:fillRect l="-10067" t="-2469" r="-2013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EC08BAD8-422E-4D0F-8C01-A4C063F2F912}"/>
              </a:ext>
            </a:extLst>
          </p:cNvPr>
          <p:cNvSpPr/>
          <p:nvPr/>
        </p:nvSpPr>
        <p:spPr>
          <a:xfrm>
            <a:off x="4825012" y="25040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8E678-7ABE-4EA5-8591-D40810E72644}"/>
              </a:ext>
            </a:extLst>
          </p:cNvPr>
          <p:cNvSpPr/>
          <p:nvPr/>
        </p:nvSpPr>
        <p:spPr>
          <a:xfrm>
            <a:off x="6384358" y="25040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FF48470-4182-45C3-89A3-92B0D849F8F2}"/>
              </a:ext>
            </a:extLst>
          </p:cNvPr>
          <p:cNvSpPr/>
          <p:nvPr/>
        </p:nvSpPr>
        <p:spPr>
          <a:xfrm>
            <a:off x="7892585" y="2504052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58272CD-6002-4077-9222-D2B0F6475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572" y="3006972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   </a:t>
            </a:r>
            <a:r>
              <a:rPr lang="en-US" dirty="0">
                <a:latin typeface="Comic Sans MS" panose="030F0702030302020204" pitchFamily="66" charset="0"/>
                <a:cs typeface="Times New Roman" pitchFamily="18" charset="0"/>
              </a:rPr>
              <a:t>7</a:t>
            </a:r>
            <a:endParaRPr lang="en-GB" baseline="30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2E9E751-0728-4B1D-B87F-269075BAB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8767" y="3006972"/>
                <a:ext cx="817981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21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2E9E751-0728-4B1D-B87F-269075BAB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28767" y="3006972"/>
                <a:ext cx="817981" cy="5052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E2C9256-E22C-4627-A7CE-8A409F707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1415" y="3006972"/>
                <a:ext cx="817980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21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E2C9256-E22C-4627-A7CE-8A409F707D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1415" y="3006972"/>
                <a:ext cx="817980" cy="50520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C0D02CA2-80DF-45A4-AF86-ECAFFDB84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3890" y="300697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3</a:t>
            </a:r>
            <a:endParaRPr lang="en-GB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FA0D9F1-9459-46D9-9390-502B4600E216}"/>
              </a:ext>
            </a:extLst>
          </p:cNvPr>
          <p:cNvSpPr/>
          <p:nvPr/>
        </p:nvSpPr>
        <p:spPr>
          <a:xfrm>
            <a:off x="4801645" y="30069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94A80E-A58C-4768-96A0-D1DB44BFD0FC}"/>
              </a:ext>
            </a:extLst>
          </p:cNvPr>
          <p:cNvSpPr/>
          <p:nvPr/>
        </p:nvSpPr>
        <p:spPr>
          <a:xfrm>
            <a:off x="5868047" y="30069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EB6677D-8A2D-4F39-A5B4-5F735D6ACEF4}"/>
              </a:ext>
            </a:extLst>
          </p:cNvPr>
          <p:cNvSpPr/>
          <p:nvPr/>
        </p:nvSpPr>
        <p:spPr>
          <a:xfrm>
            <a:off x="6924605" y="3006972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1124321-858E-484B-9DC1-D2C464CD0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678" y="3555612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 </a:t>
            </a:r>
            <a:endParaRPr lang="en-GB" baseline="300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ED8DB3A-B80C-407C-940E-33870841A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957" y="4881492"/>
            <a:ext cx="372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sz="2400" baseline="300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D25DB89-7D70-40AA-8BA4-9E95B15C7B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1641" y="4881492"/>
                <a:ext cx="816377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baseline="30000" dirty="0"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D25DB89-7D70-40AA-8BA4-9E95B15C7B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1641" y="4881492"/>
                <a:ext cx="816377" cy="496483"/>
              </a:xfrm>
              <a:prstGeom prst="rect">
                <a:avLst/>
              </a:prstGeom>
              <a:blipFill>
                <a:blip r:embed="rId18"/>
                <a:stretch>
                  <a:fillRect l="-11194" t="-4938" b="-2592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9C9BF47-DC43-456E-BE8A-A18AF5553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363" y="4881492"/>
                <a:ext cx="816377" cy="4959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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US" sz="2400" baseline="30000" dirty="0"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9C9BF47-DC43-456E-BE8A-A18AF5553B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5363" y="4881492"/>
                <a:ext cx="816377" cy="495905"/>
              </a:xfrm>
              <a:prstGeom prst="rect">
                <a:avLst/>
              </a:prstGeom>
              <a:blipFill>
                <a:blip r:embed="rId19"/>
                <a:stretch>
                  <a:fillRect l="-11194" t="-4938" b="-2592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40843067-10F1-46E9-A73A-5408C4DD01D2}"/>
              </a:ext>
            </a:extLst>
          </p:cNvPr>
          <p:cNvSpPr/>
          <p:nvPr/>
        </p:nvSpPr>
        <p:spPr>
          <a:xfrm>
            <a:off x="7077594" y="4881492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039CCBC-C390-4C8B-AD6A-ECFBB908BCA2}"/>
              </a:ext>
            </a:extLst>
          </p:cNvPr>
          <p:cNvSpPr/>
          <p:nvPr/>
        </p:nvSpPr>
        <p:spPr>
          <a:xfrm>
            <a:off x="4964530" y="488149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E851796-F566-457B-A2A5-F7102758E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9566" y="5521572"/>
                <a:ext cx="914161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21</m:t>
                        </m:r>
                      </m:e>
                    </m:ra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E851796-F566-457B-A2A5-F7102758E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9566" y="5521572"/>
                <a:ext cx="914161" cy="497637"/>
              </a:xfrm>
              <a:prstGeom prst="rect">
                <a:avLst/>
              </a:prstGeom>
              <a:blipFill>
                <a:blip r:embed="rId20"/>
                <a:stretch>
                  <a:fillRect l="-10000" t="-1235" b="-296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59D29906-80A6-492A-BE03-698C617F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551" y="552157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143A56D-0646-43DD-8D5B-987D8DD4E6D5}"/>
              </a:ext>
            </a:extLst>
          </p:cNvPr>
          <p:cNvSpPr/>
          <p:nvPr/>
        </p:nvSpPr>
        <p:spPr>
          <a:xfrm>
            <a:off x="5661752" y="5521572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+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743560-E4E8-451D-BF35-8674915B265A}"/>
              </a:ext>
            </a:extLst>
          </p:cNvPr>
          <p:cNvSpPr/>
          <p:nvPr/>
        </p:nvSpPr>
        <p:spPr>
          <a:xfrm>
            <a:off x="4479399" y="55215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07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B846BAEF-A08D-48E7-BC14-AB8E5BBF8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1474066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C1B1905-E8D5-4410-9BDA-6A92EEDCF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537" y="2067952"/>
            <a:ext cx="745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= 3</a:t>
            </a:r>
            <a:r>
              <a:rPr lang="en-US" sz="2400" baseline="30000" dirty="0">
                <a:latin typeface="Comic Sans MS" panose="030F0702030302020204" pitchFamily="66" charset="0"/>
              </a:rPr>
              <a:t>2</a:t>
            </a:r>
            <a:endParaRPr lang="en-US" sz="24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14B4D2E4-F1CA-4339-9E3D-E1A3C7B6F7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1046" y="1489789"/>
                <a:ext cx="2496324" cy="49763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(3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latin typeface="Comic Sans MS" panose="030F0702030302020204" pitchFamily="66" charset="0"/>
                  </a:rPr>
                  <a:t> 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3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14B4D2E4-F1CA-4339-9E3D-E1A3C7B6F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1046" y="1489789"/>
                <a:ext cx="2496324" cy="497637"/>
              </a:xfrm>
              <a:prstGeom prst="rect">
                <a:avLst/>
              </a:prstGeom>
              <a:blipFill>
                <a:blip r:embed="rId4"/>
                <a:stretch>
                  <a:fillRect l="-2651" r="-2169" b="-22989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F14FC9F9-886F-4A43-B25D-C11BE759BA4B}"/>
              </a:ext>
            </a:extLst>
          </p:cNvPr>
          <p:cNvSpPr/>
          <p:nvPr/>
        </p:nvSpPr>
        <p:spPr>
          <a:xfrm>
            <a:off x="5698250" y="708023"/>
            <a:ext cx="3294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(a 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  <a:cs typeface="Times New Roman" pitchFamily="18" charset="0"/>
              </a:rPr>
              <a:t>+ b) (a – b)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a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 - b</a:t>
            </a:r>
            <a:r>
              <a:rPr lang="en-US" sz="2400" baseline="300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CEF3540F-ADB5-4F82-8102-8B8612C64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931848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10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118CA7-B405-483C-94E8-92DAFC75F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8949" y="2570872"/>
            <a:ext cx="620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9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ED1912-675C-4FDB-8760-EB8591750BDB}"/>
              </a:ext>
            </a:extLst>
          </p:cNvPr>
          <p:cNvSpPr/>
          <p:nvPr/>
        </p:nvSpPr>
        <p:spPr>
          <a:xfrm>
            <a:off x="4888949" y="3038248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7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6A47A597-71BD-4F69-8D54-C0E329F7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62" y="3963482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Expand and simplify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A70ED33D-3E45-4DFB-BCBB-6EC1AB90A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528" y="4582552"/>
                <a:ext cx="1433534" cy="496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=</a:t>
                </a:r>
                <a:r>
                  <a:rPr lang="en-US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dirty="0">
                    <a:latin typeface="Comic Sans MS" panose="030F0702030302020204" pitchFamily="66" charset="0"/>
                  </a:rPr>
                  <a:t>(2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US" sz="2400" baseline="30000" dirty="0"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A70ED33D-3E45-4DFB-BCBB-6EC1AB90A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8528" y="4582552"/>
                <a:ext cx="1433534" cy="496483"/>
              </a:xfrm>
              <a:prstGeom prst="rect">
                <a:avLst/>
              </a:prstGeom>
              <a:blipFill>
                <a:blip r:embed="rId5"/>
                <a:stretch>
                  <a:fillRect l="-5957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8F11F57B-F839-483E-8B15-3F58C2F09B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3494" y="4016698"/>
                <a:ext cx="2871427" cy="49648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– 5)</a:t>
                </a:r>
                <a:r>
                  <a:rPr lang="en-US" sz="2400" dirty="0">
                    <a:latin typeface="Comic Sans MS" panose="030F0702030302020204" pitchFamily="66" charset="0"/>
                  </a:rPr>
                  <a:t> (</a:t>
                </a:r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 + 5)</a:t>
                </a:r>
              </a:p>
            </p:txBody>
          </p:sp>
        </mc:Choice>
        <mc:Fallback xmlns=""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id="{8F11F57B-F839-483E-8B15-3F58C2F09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3494" y="4016698"/>
                <a:ext cx="2871427" cy="496483"/>
              </a:xfrm>
              <a:prstGeom prst="rect">
                <a:avLst/>
              </a:prstGeom>
              <a:blipFill>
                <a:blip r:embed="rId6"/>
                <a:stretch>
                  <a:fillRect l="-2101" r="-2101" b="-232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2D085E5-068A-4AD9-BBDF-D9A9F4F01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6571" y="5103760"/>
            <a:ext cx="1383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(4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  <a:sym typeface="Symbol"/>
              </a:rPr>
              <a:t> 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3)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6CB892-6AC0-4B02-BC3B-28ECD48A0A3B}"/>
              </a:ext>
            </a:extLst>
          </p:cNvPr>
          <p:cNvSpPr/>
          <p:nvPr/>
        </p:nvSpPr>
        <p:spPr>
          <a:xfrm>
            <a:off x="4602773" y="6021428"/>
            <a:ext cx="1077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= – 13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0E899A3C-0881-48AD-B70B-B259E81EB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69" y="3421037"/>
            <a:ext cx="485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 11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CC57DF-7A32-4138-8A64-A8DAF6EBF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621556"/>
            <a:ext cx="1544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= 12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– 25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866DEDA0-9E83-43B5-BEBE-3A1DFE4DE895}"/>
              </a:ext>
            </a:extLst>
          </p:cNvPr>
          <p:cNvSpPr txBox="1">
            <a:spLocks noChangeArrowheads="1"/>
          </p:cNvSpPr>
          <p:nvPr/>
        </p:nvSpPr>
        <p:spPr>
          <a:xfrm>
            <a:off x="256381" y="115015"/>
            <a:ext cx="8229600" cy="576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Multiplication of surds</a:t>
            </a:r>
            <a:endParaRPr lang="en-GB" sz="4000" dirty="0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7F1C590-E6F4-4C32-A8B6-DCEA0C1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7273" y="2067952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–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0">
                <a:extLst>
                  <a:ext uri="{FF2B5EF4-FFF2-40B4-BE49-F238E27FC236}">
                    <a16:creationId xmlns:a16="http://schemas.microsoft.com/office/drawing/2014/main" id="{4BCDBD89-6ADC-461B-B42F-9334DBEE1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1576" y="2067952"/>
                <a:ext cx="997516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  <a:r>
                  <a:rPr lang="en-US" sz="2400" baseline="30000" dirty="0">
                    <a:latin typeface="Comic Sans MS" panose="030F0702030302020204" pitchFamily="66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  <a:endParaRPr lang="en-US" sz="2400" dirty="0">
                  <a:latin typeface="Comic Sans MS" panose="030F0702030302020204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0">
                <a:extLst>
                  <a:ext uri="{FF2B5EF4-FFF2-40B4-BE49-F238E27FC236}">
                    <a16:creationId xmlns:a16="http://schemas.microsoft.com/office/drawing/2014/main" id="{4BCDBD89-6ADC-461B-B42F-9334DBEE1A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1576" y="2067952"/>
                <a:ext cx="997516" cy="497637"/>
              </a:xfrm>
              <a:prstGeom prst="rect">
                <a:avLst/>
              </a:prstGeom>
              <a:blipFill>
                <a:blip r:embed="rId7"/>
                <a:stretch>
                  <a:fillRect l="-8537" t="-1220" b="-2804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5D092118-87F1-4FA7-9A69-DC5B432EC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250" y="2571358"/>
            <a:ext cx="6912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– 2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150B7571-0024-498F-8701-F33ADC957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465" y="4582552"/>
            <a:ext cx="497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5</a:t>
            </a:r>
            <a:r>
              <a:rPr lang="en-US" sz="2400" baseline="30000" dirty="0">
                <a:latin typeface="Comic Sans MS" panose="030F0702030302020204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5F9FE4F3-3E7D-4941-97DD-579B0462C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484" y="4582552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–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9C7A9A-D07B-437F-AD69-3DC0557A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5852" y="5100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25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A18E4D17-24F0-4FBB-BCC6-0A742F8F7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1464" y="5100972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  <a:cs typeface="Times New Roman" pitchFamily="18" charset="0"/>
              </a:rPr>
              <a:t>– </a:t>
            </a:r>
          </a:p>
        </p:txBody>
      </p:sp>
    </p:spTree>
    <p:extLst>
      <p:ext uri="{BB962C8B-B14F-4D97-AF65-F5344CB8AC3E}">
        <p14:creationId xmlns:p14="http://schemas.microsoft.com/office/powerpoint/2010/main" val="39931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493</TotalTime>
  <Words>703</Words>
  <Application>Microsoft Office PowerPoint</Application>
  <PresentationFormat>On-screen Show (4:3)</PresentationFormat>
  <Paragraphs>193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55</cp:revision>
  <dcterms:created xsi:type="dcterms:W3CDTF">2016-08-14T00:28:51Z</dcterms:created>
  <dcterms:modified xsi:type="dcterms:W3CDTF">2023-01-07T11:51:55Z</dcterms:modified>
</cp:coreProperties>
</file>