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342" r:id="rId3"/>
    <p:sldId id="343" r:id="rId4"/>
    <p:sldId id="344" r:id="rId5"/>
    <p:sldId id="345" r:id="rId6"/>
    <p:sldId id="346" r:id="rId7"/>
    <p:sldId id="300" r:id="rId8"/>
    <p:sldId id="347" r:id="rId9"/>
    <p:sldId id="31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3595612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126389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3.png"/><Relationship Id="rId7" Type="http://schemas.openxmlformats.org/officeDocument/2006/relationships/image" Target="../media/image22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8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07 January 2023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005642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3413" indent="-633413"/>
            <a:r>
              <a:rPr lang="en-US"/>
              <a:t>LO: To simplify radical expressions using the basic properties of radicals. </a:t>
            </a:r>
            <a:endParaRPr lang="en-GB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239151" y="1658330"/>
            <a:ext cx="8707901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800" dirty="0"/>
              <a:t>Properties of radicals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Box 25">
            <a:extLst>
              <a:ext uri="{FF2B5EF4-FFF2-40B4-BE49-F238E27FC236}">
                <a16:creationId xmlns:a16="http://schemas.microsoft.com/office/drawing/2014/main" id="{FF818EB1-5569-4D25-9746-91E929600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262" y="1074213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are going to look at some properties of radical expressions.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2D4A29D2-36A7-44AA-87C3-6D822ACDEB77}"/>
              </a:ext>
            </a:extLst>
          </p:cNvPr>
          <p:cNvSpPr txBox="1">
            <a:spLocks noChangeArrowheads="1"/>
          </p:cNvSpPr>
          <p:nvPr/>
        </p:nvSpPr>
        <p:spPr>
          <a:xfrm>
            <a:off x="279009" y="157955"/>
            <a:ext cx="7772400" cy="598487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3200" b="1">
                <a:solidFill>
                  <a:srgbClr val="5B0091"/>
                </a:solidFill>
              </a:rPr>
              <a:t>Properties of radicals</a:t>
            </a:r>
            <a:endParaRPr lang="en-GB" altLang="en-US" sz="3200" b="1" dirty="0">
              <a:solidFill>
                <a:srgbClr val="5B009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37">
                <a:extLst>
                  <a:ext uri="{FF2B5EF4-FFF2-40B4-BE49-F238E27FC236}">
                    <a16:creationId xmlns:a16="http://schemas.microsoft.com/office/drawing/2014/main" id="{7E84D22E-1A33-4406-AA31-DAC017BEBA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96788" y="2438400"/>
                <a:ext cx="6750424" cy="66029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pPr lvl="0"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e>
                    </m:rad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If 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≥ 0 and </a:t>
                </a:r>
                <a:r>
                  <a:rPr lang="en-GB" altLang="en-US" i="1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b</a:t>
                </a:r>
                <a:r>
                  <a:rPr lang="en-GB" altLang="en-US" dirty="0">
                    <a:solidFill>
                      <a:prstClr val="black"/>
                    </a:solidFill>
                    <a:latin typeface="Comic Sans MS"/>
                  </a:rPr>
                  <a:t> </a:t>
                </a:r>
                <a:r>
                  <a:rPr lang="en-GB" altLang="en-US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≥ 0 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Text Box 37">
                <a:extLst>
                  <a:ext uri="{FF2B5EF4-FFF2-40B4-BE49-F238E27FC236}">
                    <a16:creationId xmlns:a16="http://schemas.microsoft.com/office/drawing/2014/main" id="{7E84D22E-1A33-4406-AA31-DAC017BEBA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96788" y="2438400"/>
                <a:ext cx="6750424" cy="660294"/>
              </a:xfrm>
              <a:prstGeom prst="rect">
                <a:avLst/>
              </a:prstGeom>
              <a:blipFill>
                <a:blip r:embed="rId3"/>
                <a:stretch>
                  <a:fillRect t="-847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37">
                <a:extLst>
                  <a:ext uri="{FF2B5EF4-FFF2-40B4-BE49-F238E27FC236}">
                    <a16:creationId xmlns:a16="http://schemas.microsoft.com/office/drawing/2014/main" id="{B37C4E13-72C2-42CA-9AFB-B092F3C6BB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26096" y="3568910"/>
                <a:ext cx="6750424" cy="100308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pPr lvl="0"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alt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GB" alt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den>
                    </m:f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alt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alt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If 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≥ 0 and </a:t>
                </a:r>
                <a:r>
                  <a:rPr lang="en-GB" altLang="en-US" i="1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b</a:t>
                </a:r>
                <a:r>
                  <a:rPr lang="en-GB" altLang="en-US" dirty="0">
                    <a:solidFill>
                      <a:prstClr val="black"/>
                    </a:solidFill>
                    <a:latin typeface="Comic Sans MS"/>
                  </a:rPr>
                  <a:t> </a:t>
                </a:r>
                <a:r>
                  <a:rPr lang="en-GB" altLang="en-US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&gt; 0 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 Box 37">
                <a:extLst>
                  <a:ext uri="{FF2B5EF4-FFF2-40B4-BE49-F238E27FC236}">
                    <a16:creationId xmlns:a16="http://schemas.microsoft.com/office/drawing/2014/main" id="{B37C4E13-72C2-42CA-9AFB-B092F3C6B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26096" y="3568910"/>
                <a:ext cx="6750424" cy="10030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83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25">
            <a:extLst>
              <a:ext uri="{FF2B5EF4-FFF2-40B4-BE49-F238E27FC236}">
                <a16:creationId xmlns:a16="http://schemas.microsoft.com/office/drawing/2014/main" id="{590E7EE2-3B71-45D0-BD78-659A9C246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44" y="1274722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BC6CEE6-6BAC-447F-BF45-1481D8D9F5C1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90500"/>
            <a:ext cx="7772400" cy="596900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3200" b="1">
                <a:solidFill>
                  <a:srgbClr val="5B0091"/>
                </a:solidFill>
              </a:rPr>
              <a:t>Simplifying radicals</a:t>
            </a:r>
            <a:endParaRPr lang="en-GB" altLang="en-US" sz="3200" b="1" dirty="0">
              <a:solidFill>
                <a:srgbClr val="5B009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26">
                <a:extLst>
                  <a:ext uri="{FF2B5EF4-FFF2-40B4-BE49-F238E27FC236}">
                    <a16:creationId xmlns:a16="http://schemas.microsoft.com/office/drawing/2014/main" id="{F3E6CE08-CC22-4DD5-AA1C-442A9D4402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614" y="2146872"/>
                <a:ext cx="5066067" cy="500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Write in the simplest form: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e>
                    </m:rad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Text Box 26">
                <a:extLst>
                  <a:ext uri="{FF2B5EF4-FFF2-40B4-BE49-F238E27FC236}">
                    <a16:creationId xmlns:a16="http://schemas.microsoft.com/office/drawing/2014/main" id="{F3E6CE08-CC22-4DD5-AA1C-442A9D4402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614" y="2146872"/>
                <a:ext cx="5066067" cy="500202"/>
              </a:xfrm>
              <a:prstGeom prst="rect">
                <a:avLst/>
              </a:prstGeom>
              <a:blipFill>
                <a:blip r:embed="rId3"/>
                <a:stretch>
                  <a:fillRect l="-1805" t="-1220" b="-280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0">
                <a:extLst>
                  <a:ext uri="{FF2B5EF4-FFF2-40B4-BE49-F238E27FC236}">
                    <a16:creationId xmlns:a16="http://schemas.microsoft.com/office/drawing/2014/main" id="{567CCD78-8F47-45F1-B851-A99735C5EA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91385" y="3170800"/>
                <a:ext cx="989630" cy="5127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alt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 Box 30">
                <a:extLst>
                  <a:ext uri="{FF2B5EF4-FFF2-40B4-BE49-F238E27FC236}">
                    <a16:creationId xmlns:a16="http://schemas.microsoft.com/office/drawing/2014/main" id="{567CCD78-8F47-45F1-B851-A99735C5EA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91385" y="3170800"/>
                <a:ext cx="989630" cy="512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30">
                <a:extLst>
                  <a:ext uri="{FF2B5EF4-FFF2-40B4-BE49-F238E27FC236}">
                    <a16:creationId xmlns:a16="http://schemas.microsoft.com/office/drawing/2014/main" id="{F7775B4C-6F27-4F74-80B9-C4BCE8089F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1285" y="3157336"/>
                <a:ext cx="1331518" cy="500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×5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 Box 30">
                <a:extLst>
                  <a:ext uri="{FF2B5EF4-FFF2-40B4-BE49-F238E27FC236}">
                    <a16:creationId xmlns:a16="http://schemas.microsoft.com/office/drawing/2014/main" id="{F7775B4C-6F27-4F74-80B9-C4BCE8089F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1285" y="3157336"/>
                <a:ext cx="1331518" cy="500202"/>
              </a:xfrm>
              <a:prstGeom prst="rect">
                <a:avLst/>
              </a:prstGeom>
              <a:blipFill>
                <a:blip r:embed="rId5"/>
                <a:stretch>
                  <a:fillRect l="-7339" t="-1220" b="-280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30">
                <a:extLst>
                  <a:ext uri="{FF2B5EF4-FFF2-40B4-BE49-F238E27FC236}">
                    <a16:creationId xmlns:a16="http://schemas.microsoft.com/office/drawing/2014/main" id="{AB70D007-047E-474B-B0B2-F9663F8CB4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1285" y="3846917"/>
                <a:ext cx="975075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10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 Box 30">
                <a:extLst>
                  <a:ext uri="{FF2B5EF4-FFF2-40B4-BE49-F238E27FC236}">
                    <a16:creationId xmlns:a16="http://schemas.microsoft.com/office/drawing/2014/main" id="{AB70D007-047E-474B-B0B2-F9663F8CB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1285" y="3846917"/>
                <a:ext cx="975075" cy="496483"/>
              </a:xfrm>
              <a:prstGeom prst="rect">
                <a:avLst/>
              </a:prstGeom>
              <a:blipFill>
                <a:blip r:embed="rId6"/>
                <a:stretch>
                  <a:fillRect l="-10000" t="-2439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A9B1B36-376D-4EF9-92C1-EC9B826F8F5B}"/>
                  </a:ext>
                </a:extLst>
              </p:cNvPr>
              <p:cNvSpPr txBox="1"/>
              <p:nvPr/>
            </p:nvSpPr>
            <p:spPr>
              <a:xfrm>
                <a:off x="6096000" y="340105"/>
                <a:ext cx="2130242" cy="500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e>
                    </m:rad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A9B1B36-376D-4EF9-92C1-EC9B826F8F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40105"/>
                <a:ext cx="2130242" cy="5001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01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8D1E0E1-A9D5-4A75-B828-F16D5FCD68F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90500"/>
            <a:ext cx="7772400" cy="596900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3200" b="1">
                <a:solidFill>
                  <a:srgbClr val="5B0091"/>
                </a:solidFill>
              </a:rPr>
              <a:t>Simplifying radicals</a:t>
            </a:r>
            <a:endParaRPr lang="en-GB" altLang="en-US" sz="3200" b="1" dirty="0">
              <a:solidFill>
                <a:srgbClr val="5B0091"/>
              </a:solidFill>
            </a:endParaRP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FBD7F9EE-8C82-46C4-8815-878E71599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33" y="1492406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2.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26">
                <a:extLst>
                  <a:ext uri="{FF2B5EF4-FFF2-40B4-BE49-F238E27FC236}">
                    <a16:creationId xmlns:a16="http://schemas.microsoft.com/office/drawing/2014/main" id="{77D0060F-CF87-4488-833B-E14E14D3BA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8869" y="2303107"/>
                <a:ext cx="6128794" cy="527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Write in the simplest form: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lang="en-US" altLang="en-US">
                            <a:latin typeface="Cambria Math" panose="020405030504060302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en-GB" alt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</m:d>
                    <m:d>
                      <m:dPr>
                        <m:ctrlP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en-GB" alt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n-GB" altLang="en-US" dirty="0">
                            <a:solidFill>
                              <a:prstClr val="black"/>
                            </a:solidFill>
                            <a:latin typeface="Comic Sans MS"/>
                          </a:rPr>
                          <m:t> </m:t>
                        </m:r>
                      </m:e>
                    </m:d>
                  </m:oMath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Text Box 26">
                <a:extLst>
                  <a:ext uri="{FF2B5EF4-FFF2-40B4-BE49-F238E27FC236}">
                    <a16:creationId xmlns:a16="http://schemas.microsoft.com/office/drawing/2014/main" id="{77D0060F-CF87-4488-833B-E14E14D3B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8869" y="2303107"/>
                <a:ext cx="6128794" cy="527260"/>
              </a:xfrm>
              <a:prstGeom prst="rect">
                <a:avLst/>
              </a:prstGeom>
              <a:blipFill>
                <a:blip r:embed="rId3"/>
                <a:stretch>
                  <a:fillRect l="-1592" b="-2325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0">
                <a:extLst>
                  <a:ext uri="{FF2B5EF4-FFF2-40B4-BE49-F238E27FC236}">
                    <a16:creationId xmlns:a16="http://schemas.microsoft.com/office/drawing/2014/main" id="{7C2F5EA3-DF69-4D85-B2C5-8F65FB4EE3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14600" y="3161587"/>
                <a:ext cx="2143728" cy="5348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alt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GB" alt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GB" altLang="en-US" dirty="0">
                              <a:solidFill>
                                <a:prstClr val="black"/>
                              </a:solidFill>
                              <a:latin typeface="Comic Sans MS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 Box 30">
                <a:extLst>
                  <a:ext uri="{FF2B5EF4-FFF2-40B4-BE49-F238E27FC236}">
                    <a16:creationId xmlns:a16="http://schemas.microsoft.com/office/drawing/2014/main" id="{7C2F5EA3-DF69-4D85-B2C5-8F65FB4EE3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4600" y="3161587"/>
                <a:ext cx="2143728" cy="5348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30">
                <a:extLst>
                  <a:ext uri="{FF2B5EF4-FFF2-40B4-BE49-F238E27FC236}">
                    <a16:creationId xmlns:a16="http://schemas.microsoft.com/office/drawing/2014/main" id="{16307882-A196-4C6A-A767-EA66E75B3B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41326" y="3147359"/>
                <a:ext cx="138589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>
                      <a:rPr kumimoji="0" lang="en-US" alt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(3</m:t>
                    </m:r>
                    <m:r>
                      <a:rPr kumimoji="0" lang="en-US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×4)</m:t>
                    </m:r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 Box 30">
                <a:extLst>
                  <a:ext uri="{FF2B5EF4-FFF2-40B4-BE49-F238E27FC236}">
                    <a16:creationId xmlns:a16="http://schemas.microsoft.com/office/drawing/2014/main" id="{16307882-A196-4C6A-A767-EA66E75B3B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41326" y="3147359"/>
                <a:ext cx="1385892" cy="461665"/>
              </a:xfrm>
              <a:prstGeom prst="rect">
                <a:avLst/>
              </a:prstGeom>
              <a:blipFill>
                <a:blip r:embed="rId5"/>
                <a:stretch>
                  <a:fillRect l="-7048" t="-10526" r="-3084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30">
                <a:extLst>
                  <a:ext uri="{FF2B5EF4-FFF2-40B4-BE49-F238E27FC236}">
                    <a16:creationId xmlns:a16="http://schemas.microsoft.com/office/drawing/2014/main" id="{35DB0172-F7D2-4155-8534-0CCD0A6158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41326" y="3764003"/>
                <a:ext cx="77296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>
                      <a:rPr kumimoji="0" lang="en-US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12</m:t>
                    </m:r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 Box 30">
                <a:extLst>
                  <a:ext uri="{FF2B5EF4-FFF2-40B4-BE49-F238E27FC236}">
                    <a16:creationId xmlns:a16="http://schemas.microsoft.com/office/drawing/2014/main" id="{35DB0172-F7D2-4155-8534-0CCD0A6158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41326" y="3764003"/>
                <a:ext cx="772969" cy="461665"/>
              </a:xfrm>
              <a:prstGeom prst="rect">
                <a:avLst/>
              </a:prstGeom>
              <a:blipFill>
                <a:blip r:embed="rId6"/>
                <a:stretch>
                  <a:fillRect l="-12598" t="-10526" r="-787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30">
                <a:extLst>
                  <a:ext uri="{FF2B5EF4-FFF2-40B4-BE49-F238E27FC236}">
                    <a16:creationId xmlns:a16="http://schemas.microsoft.com/office/drawing/2014/main" id="{D03CE47A-8276-4E3B-BAE2-B41A519124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38780" y="4341690"/>
                <a:ext cx="1591398" cy="527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>
                      <a:rPr kumimoji="0" lang="en-US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12</m:t>
                    </m:r>
                    <m:d>
                      <m:dPr>
                        <m:ctrlP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GB" alt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</m: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 Box 30">
                <a:extLst>
                  <a:ext uri="{FF2B5EF4-FFF2-40B4-BE49-F238E27FC236}">
                    <a16:creationId xmlns:a16="http://schemas.microsoft.com/office/drawing/2014/main" id="{D03CE47A-8276-4E3B-BAE2-B41A519124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38780" y="4341690"/>
                <a:ext cx="1591398" cy="527260"/>
              </a:xfrm>
              <a:prstGeom prst="rect">
                <a:avLst/>
              </a:prstGeom>
              <a:blipFill>
                <a:blip r:embed="rId7"/>
                <a:stretch>
                  <a:fillRect l="-5747" b="-218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0003591-0372-4F56-A3A8-1E43CB892E03}"/>
                  </a:ext>
                </a:extLst>
              </p:cNvPr>
              <p:cNvSpPr txBox="1"/>
              <p:nvPr/>
            </p:nvSpPr>
            <p:spPr>
              <a:xfrm>
                <a:off x="6096000" y="340105"/>
                <a:ext cx="2130242" cy="500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e>
                    </m:rad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0003591-0372-4F56-A3A8-1E43CB892E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40105"/>
                <a:ext cx="2130242" cy="5001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30">
                <a:extLst>
                  <a:ext uri="{FF2B5EF4-FFF2-40B4-BE49-F238E27FC236}">
                    <a16:creationId xmlns:a16="http://schemas.microsoft.com/office/drawing/2014/main" id="{A164C867-D5E3-425E-845F-9E0371098D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62846" y="3110778"/>
                <a:ext cx="1792478" cy="5348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alt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alt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ad>
                            <m:radPr>
                              <m:degHide m:val="on"/>
                              <m:ctrlPr>
                                <a:rPr lang="en-US" alt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 Box 30">
                <a:extLst>
                  <a:ext uri="{FF2B5EF4-FFF2-40B4-BE49-F238E27FC236}">
                    <a16:creationId xmlns:a16="http://schemas.microsoft.com/office/drawing/2014/main" id="{A164C867-D5E3-425E-845F-9E0371098D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62846" y="3110778"/>
                <a:ext cx="1792478" cy="53482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30">
                <a:extLst>
                  <a:ext uri="{FF2B5EF4-FFF2-40B4-BE49-F238E27FC236}">
                    <a16:creationId xmlns:a16="http://schemas.microsoft.com/office/drawing/2014/main" id="{F7DE0E03-4731-4419-8D18-2887FD13B6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34272" y="3676614"/>
                <a:ext cx="1590371" cy="5348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alt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alt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 Box 30">
                <a:extLst>
                  <a:ext uri="{FF2B5EF4-FFF2-40B4-BE49-F238E27FC236}">
                    <a16:creationId xmlns:a16="http://schemas.microsoft.com/office/drawing/2014/main" id="{F7DE0E03-4731-4419-8D18-2887FD13B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34272" y="3676614"/>
                <a:ext cx="1590371" cy="5348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030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25">
            <a:extLst>
              <a:ext uri="{FF2B5EF4-FFF2-40B4-BE49-F238E27FC236}">
                <a16:creationId xmlns:a16="http://schemas.microsoft.com/office/drawing/2014/main" id="{BB90FA05-DF73-4E04-B890-DDF75EAAA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44" y="1187269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3.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38F7BC2-ADE4-4668-82C8-BDC604A38680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90500"/>
            <a:ext cx="7772400" cy="596900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3200" b="1">
                <a:solidFill>
                  <a:srgbClr val="5B0091"/>
                </a:solidFill>
              </a:rPr>
              <a:t>Simplifying radicals</a:t>
            </a:r>
            <a:endParaRPr lang="en-GB" altLang="en-US" sz="3200" b="1" dirty="0">
              <a:solidFill>
                <a:srgbClr val="5B009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26">
                <a:extLst>
                  <a:ext uri="{FF2B5EF4-FFF2-40B4-BE49-F238E27FC236}">
                    <a16:creationId xmlns:a16="http://schemas.microsoft.com/office/drawing/2014/main" id="{CD367387-8363-4429-9958-9EEE9FFA0C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614" y="1754619"/>
                <a:ext cx="4637873" cy="7048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Write in the simplest form: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alt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GB" alt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Text Box 26">
                <a:extLst>
                  <a:ext uri="{FF2B5EF4-FFF2-40B4-BE49-F238E27FC236}">
                    <a16:creationId xmlns:a16="http://schemas.microsoft.com/office/drawing/2014/main" id="{CD367387-8363-4429-9958-9EEE9FFA0C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614" y="1754619"/>
                <a:ext cx="4637873" cy="704808"/>
              </a:xfrm>
              <a:prstGeom prst="rect">
                <a:avLst/>
              </a:prstGeom>
              <a:blipFill>
                <a:blip r:embed="rId3"/>
                <a:stretch>
                  <a:fillRect l="-1971" b="-60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0">
                <a:extLst>
                  <a:ext uri="{FF2B5EF4-FFF2-40B4-BE49-F238E27FC236}">
                    <a16:creationId xmlns:a16="http://schemas.microsoft.com/office/drawing/2014/main" id="{7487F909-C6C5-4C45-879B-D550EBF6F2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4637" y="2786296"/>
                <a:ext cx="787523" cy="942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alt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 Box 30">
                <a:extLst>
                  <a:ext uri="{FF2B5EF4-FFF2-40B4-BE49-F238E27FC236}">
                    <a16:creationId xmlns:a16="http://schemas.microsoft.com/office/drawing/2014/main" id="{7487F909-C6C5-4C45-879B-D550EBF6F2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4637" y="2786296"/>
                <a:ext cx="787523" cy="9421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30">
                <a:extLst>
                  <a:ext uri="{FF2B5EF4-FFF2-40B4-BE49-F238E27FC236}">
                    <a16:creationId xmlns:a16="http://schemas.microsoft.com/office/drawing/2014/main" id="{3B3EE7B9-94FE-457F-8B86-0CED3228D1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64537" y="2772832"/>
                <a:ext cx="923779" cy="8438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kumimoji="0" lang="en-GB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75</m:t>
                            </m:r>
                          </m:num>
                          <m:den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den>
                        </m:f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 Box 30">
                <a:extLst>
                  <a:ext uri="{FF2B5EF4-FFF2-40B4-BE49-F238E27FC236}">
                    <a16:creationId xmlns:a16="http://schemas.microsoft.com/office/drawing/2014/main" id="{3B3EE7B9-94FE-457F-8B86-0CED3228D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64537" y="2772832"/>
                <a:ext cx="923779" cy="843885"/>
              </a:xfrm>
              <a:prstGeom prst="rect">
                <a:avLst/>
              </a:prstGeom>
              <a:blipFill>
                <a:blip r:embed="rId5"/>
                <a:stretch>
                  <a:fillRect l="-98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30">
                <a:extLst>
                  <a:ext uri="{FF2B5EF4-FFF2-40B4-BE49-F238E27FC236}">
                    <a16:creationId xmlns:a16="http://schemas.microsoft.com/office/drawing/2014/main" id="{0ACC1553-6371-4D07-8FC6-33879DCB13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6066" y="3822624"/>
                <a:ext cx="975075" cy="500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25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 Box 30">
                <a:extLst>
                  <a:ext uri="{FF2B5EF4-FFF2-40B4-BE49-F238E27FC236}">
                    <a16:creationId xmlns:a16="http://schemas.microsoft.com/office/drawing/2014/main" id="{0ACC1553-6371-4D07-8FC6-33879DCB1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6066" y="3822624"/>
                <a:ext cx="975075" cy="500202"/>
              </a:xfrm>
              <a:prstGeom prst="rect">
                <a:avLst/>
              </a:prstGeom>
              <a:blipFill>
                <a:blip r:embed="rId6"/>
                <a:stretch>
                  <a:fillRect l="-9375" t="-1220" b="-280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30">
                <a:extLst>
                  <a:ext uri="{FF2B5EF4-FFF2-40B4-BE49-F238E27FC236}">
                    <a16:creationId xmlns:a16="http://schemas.microsoft.com/office/drawing/2014/main" id="{ECD140C3-73F6-4525-809F-BEFBA7BA60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71571" y="4567535"/>
                <a:ext cx="603050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>
                      <a:rPr kumimoji="0" lang="en-US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5</m:t>
                    </m:r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 Box 30">
                <a:extLst>
                  <a:ext uri="{FF2B5EF4-FFF2-40B4-BE49-F238E27FC236}">
                    <a16:creationId xmlns:a16="http://schemas.microsoft.com/office/drawing/2014/main" id="{ECD140C3-73F6-4525-809F-BEFBA7BA60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1571" y="4567535"/>
                <a:ext cx="603050" cy="461665"/>
              </a:xfrm>
              <a:prstGeom prst="rect">
                <a:avLst/>
              </a:prstGeom>
              <a:blipFill>
                <a:blip r:embed="rId7"/>
                <a:stretch>
                  <a:fillRect l="-15152" t="-10526" r="-3030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DA006A5-996F-4467-976B-44AC2B538149}"/>
                  </a:ext>
                </a:extLst>
              </p:cNvPr>
              <p:cNvSpPr txBox="1"/>
              <p:nvPr/>
            </p:nvSpPr>
            <p:spPr>
              <a:xfrm>
                <a:off x="6332806" y="298019"/>
                <a:ext cx="1466557" cy="8438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alt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GB" alt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den>
                    </m:f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alt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alt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DA006A5-996F-4467-976B-44AC2B5381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806" y="298019"/>
                <a:ext cx="1466557" cy="84388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158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1CBB0C0-6089-4C55-A710-AF6DEB5F16D4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90500"/>
            <a:ext cx="7772400" cy="596900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3200" b="1">
                <a:solidFill>
                  <a:srgbClr val="5B0091"/>
                </a:solidFill>
              </a:rPr>
              <a:t>Simplifying radicals</a:t>
            </a:r>
            <a:endParaRPr lang="en-GB" altLang="en-US" sz="3200" b="1" dirty="0">
              <a:solidFill>
                <a:srgbClr val="5B0091"/>
              </a:solidFill>
            </a:endParaRP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5E631713-5E9B-4082-9E66-A35AFCDA0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550" y="1141904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4.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26">
                <a:extLst>
                  <a:ext uri="{FF2B5EF4-FFF2-40B4-BE49-F238E27FC236}">
                    <a16:creationId xmlns:a16="http://schemas.microsoft.com/office/drawing/2014/main" id="{82492118-735F-489F-8730-55E581D823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2790" y="1894721"/>
                <a:ext cx="4629922" cy="8438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Write in the simplest form: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alt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alt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49</m:t>
                            </m:r>
                          </m:den>
                        </m:f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Text Box 26">
                <a:extLst>
                  <a:ext uri="{FF2B5EF4-FFF2-40B4-BE49-F238E27FC236}">
                    <a16:creationId xmlns:a16="http://schemas.microsoft.com/office/drawing/2014/main" id="{82492118-735F-489F-8730-55E581D823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2790" y="1894721"/>
                <a:ext cx="4629922" cy="843885"/>
              </a:xfrm>
              <a:prstGeom prst="rect">
                <a:avLst/>
              </a:prstGeom>
              <a:blipFill>
                <a:blip r:embed="rId3"/>
                <a:stretch>
                  <a:fillRect l="-197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0">
                <a:extLst>
                  <a:ext uri="{FF2B5EF4-FFF2-40B4-BE49-F238E27FC236}">
                    <a16:creationId xmlns:a16="http://schemas.microsoft.com/office/drawing/2014/main" id="{6EDD0856-E40F-477E-82F0-3A12EAD6CA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07844" y="3007296"/>
                <a:ext cx="664156" cy="9106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altLang="en-US" sz="1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1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altLang="en-US" sz="1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49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kumimoji="0" lang="en-GB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</a:endParaRPr>
              </a:p>
            </p:txBody>
          </p:sp>
        </mc:Choice>
        <mc:Fallback xmlns="">
          <p:sp>
            <p:nvSpPr>
              <p:cNvPr id="7" name="Text Box 30">
                <a:extLst>
                  <a:ext uri="{FF2B5EF4-FFF2-40B4-BE49-F238E27FC236}">
                    <a16:creationId xmlns:a16="http://schemas.microsoft.com/office/drawing/2014/main" id="{6EDD0856-E40F-477E-82F0-3A12EAD6CA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07844" y="3007296"/>
                <a:ext cx="664156" cy="9106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30">
                <a:extLst>
                  <a:ext uri="{FF2B5EF4-FFF2-40B4-BE49-F238E27FC236}">
                    <a16:creationId xmlns:a16="http://schemas.microsoft.com/office/drawing/2014/main" id="{733DE20B-EF68-4AEE-91A9-B17F82AB50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60734" y="2995761"/>
                <a:ext cx="617605" cy="5052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 Box 30">
                <a:extLst>
                  <a:ext uri="{FF2B5EF4-FFF2-40B4-BE49-F238E27FC236}">
                    <a16:creationId xmlns:a16="http://schemas.microsoft.com/office/drawing/2014/main" id="{733DE20B-EF68-4AEE-91A9-B17F82AB5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60734" y="2995761"/>
                <a:ext cx="617605" cy="5052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30">
                <a:extLst>
                  <a:ext uri="{FF2B5EF4-FFF2-40B4-BE49-F238E27FC236}">
                    <a16:creationId xmlns:a16="http://schemas.microsoft.com/office/drawing/2014/main" id="{AB5223D2-A5E7-4F5F-B8A5-D960728FF6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93101" y="4261567"/>
                <a:ext cx="970195" cy="7848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 Box 30">
                <a:extLst>
                  <a:ext uri="{FF2B5EF4-FFF2-40B4-BE49-F238E27FC236}">
                    <a16:creationId xmlns:a16="http://schemas.microsoft.com/office/drawing/2014/main" id="{AB5223D2-A5E7-4F5F-B8A5-D960728FF6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93101" y="4261567"/>
                <a:ext cx="970195" cy="7848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CB1FFDD-5C86-47D4-B94C-536C75D544E8}"/>
                  </a:ext>
                </a:extLst>
              </p:cNvPr>
              <p:cNvSpPr txBox="1"/>
              <p:nvPr/>
            </p:nvSpPr>
            <p:spPr>
              <a:xfrm>
                <a:off x="6332806" y="298019"/>
                <a:ext cx="1466557" cy="8438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alt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GB" alt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den>
                    </m:f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alt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alt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CB1FFDD-5C86-47D4-B94C-536C75D54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806" y="298019"/>
                <a:ext cx="1466557" cy="84388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30">
                <a:extLst>
                  <a:ext uri="{FF2B5EF4-FFF2-40B4-BE49-F238E27FC236}">
                    <a16:creationId xmlns:a16="http://schemas.microsoft.com/office/drawing/2014/main" id="{8941C594-1651-4970-B8E7-7FD07940C2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75774" y="3492758"/>
                <a:ext cx="787523" cy="5052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49</m:t>
                          </m:r>
                        </m:e>
                      </m:rad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 Box 30">
                <a:extLst>
                  <a:ext uri="{FF2B5EF4-FFF2-40B4-BE49-F238E27FC236}">
                    <a16:creationId xmlns:a16="http://schemas.microsoft.com/office/drawing/2014/main" id="{8941C594-1651-4970-B8E7-7FD07940C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75774" y="3492758"/>
                <a:ext cx="787523" cy="5052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5B17E82-DC0C-49E7-B1A8-E023398794F3}"/>
              </a:ext>
            </a:extLst>
          </p:cNvPr>
          <p:cNvCxnSpPr/>
          <p:nvPr/>
        </p:nvCxnSpPr>
        <p:spPr>
          <a:xfrm flipV="1">
            <a:off x="4888049" y="3524878"/>
            <a:ext cx="54864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30">
            <a:extLst>
              <a:ext uri="{FF2B5EF4-FFF2-40B4-BE49-F238E27FC236}">
                <a16:creationId xmlns:a16="http://schemas.microsoft.com/office/drawing/2014/main" id="{E9D1B5E3-30C1-43E8-9550-E79249764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5380" y="3275038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8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14" name="Text Box 30">
            <a:extLst>
              <a:ext uri="{FF2B5EF4-FFF2-40B4-BE49-F238E27FC236}">
                <a16:creationId xmlns:a16="http://schemas.microsoft.com/office/drawing/2014/main" id="{6F9FA118-C87B-403E-B5F8-A82C9606F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0898" y="4392404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8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0577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18157"/>
            <a:ext cx="21302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5.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0500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Simplifying radicals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26"/>
              <p:cNvSpPr txBox="1">
                <a:spLocks noChangeArrowheads="1"/>
              </p:cNvSpPr>
              <p:nvPr/>
            </p:nvSpPr>
            <p:spPr bwMode="auto">
              <a:xfrm>
                <a:off x="2514600" y="1483513"/>
                <a:ext cx="4096250" cy="497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Write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32</m:t>
                        </m:r>
                      </m:e>
                    </m:rad>
                    <m:r>
                      <a:rPr lang="en-US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in the form: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k</m:t>
                    </m:r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4600" y="1483513"/>
                <a:ext cx="4096250" cy="497637"/>
              </a:xfrm>
              <a:prstGeom prst="rect">
                <a:avLst/>
              </a:prstGeom>
              <a:blipFill>
                <a:blip r:embed="rId3"/>
                <a:stretch>
                  <a:fillRect l="-2385" t="-1220" b="-280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30"/>
              <p:cNvSpPr txBox="1">
                <a:spLocks noChangeArrowheads="1"/>
              </p:cNvSpPr>
              <p:nvPr/>
            </p:nvSpPr>
            <p:spPr bwMode="auto">
              <a:xfrm>
                <a:off x="3933177" y="2349549"/>
                <a:ext cx="787523" cy="5052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e>
                      </m:rad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6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33177" y="2349549"/>
                <a:ext cx="787523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30">
                <a:extLst>
                  <a:ext uri="{FF2B5EF4-FFF2-40B4-BE49-F238E27FC236}">
                    <a16:creationId xmlns:a16="http://schemas.microsoft.com/office/drawing/2014/main" id="{5A2FEA62-8505-4E35-9C40-3F7C36EBE8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63077" y="2336085"/>
                <a:ext cx="1477392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alt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2 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0" name="Text Box 30">
                <a:extLst>
                  <a:ext uri="{FF2B5EF4-FFF2-40B4-BE49-F238E27FC236}">
                    <a16:creationId xmlns:a16="http://schemas.microsoft.com/office/drawing/2014/main" id="{5A2FEA62-8505-4E35-9C40-3F7C36EBE8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63077" y="2336085"/>
                <a:ext cx="1477392" cy="496483"/>
              </a:xfrm>
              <a:prstGeom prst="rect">
                <a:avLst/>
              </a:prstGeom>
              <a:blipFill>
                <a:blip r:embed="rId5"/>
                <a:stretch>
                  <a:fillRect l="-6612" t="-2439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hlinkClick r:id="rId6"/>
            <a:extLst>
              <a:ext uri="{FF2B5EF4-FFF2-40B4-BE49-F238E27FC236}">
                <a16:creationId xmlns:a16="http://schemas.microsoft.com/office/drawing/2014/main" id="{12F29F5B-EC5E-4397-B553-3825A2087F0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6"/>
            <a:extLst>
              <a:ext uri="{FF2B5EF4-FFF2-40B4-BE49-F238E27FC236}">
                <a16:creationId xmlns:a16="http://schemas.microsoft.com/office/drawing/2014/main" id="{D3304124-5428-43F7-9AAD-072058BBF89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30">
                <a:extLst>
                  <a:ext uri="{FF2B5EF4-FFF2-40B4-BE49-F238E27FC236}">
                    <a16:creationId xmlns:a16="http://schemas.microsoft.com/office/drawing/2014/main" id="{BF9CEFC5-FECE-4E96-A48F-A7ED7A4088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44606" y="3237942"/>
                <a:ext cx="1612173" cy="497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  <m:r>
                      <a:rPr lang="en-US" altLang="en-US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 Box 30">
                <a:extLst>
                  <a:ext uri="{FF2B5EF4-FFF2-40B4-BE49-F238E27FC236}">
                    <a16:creationId xmlns:a16="http://schemas.microsoft.com/office/drawing/2014/main" id="{BF9CEFC5-FECE-4E96-A48F-A7ED7A4088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44606" y="3237942"/>
                <a:ext cx="1612173" cy="497637"/>
              </a:xfrm>
              <a:prstGeom prst="rect">
                <a:avLst/>
              </a:prstGeom>
              <a:blipFill>
                <a:blip r:embed="rId7"/>
                <a:stretch>
                  <a:fillRect l="-6061" t="-1220" b="-280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30">
                <a:extLst>
                  <a:ext uri="{FF2B5EF4-FFF2-40B4-BE49-F238E27FC236}">
                    <a16:creationId xmlns:a16="http://schemas.microsoft.com/office/drawing/2014/main" id="{A3DF4E90-4000-4E95-9328-2D215C33D7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63077" y="4018356"/>
                <a:ext cx="975075" cy="497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>
                      <a:rPr kumimoji="0" lang="en-US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4</m:t>
                    </m:r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Text Box 30">
                <a:extLst>
                  <a:ext uri="{FF2B5EF4-FFF2-40B4-BE49-F238E27FC236}">
                    <a16:creationId xmlns:a16="http://schemas.microsoft.com/office/drawing/2014/main" id="{A3DF4E90-4000-4E95-9328-2D215C33D7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63077" y="4018356"/>
                <a:ext cx="975075" cy="497637"/>
              </a:xfrm>
              <a:prstGeom prst="rect">
                <a:avLst/>
              </a:prstGeom>
              <a:blipFill>
                <a:blip r:embed="rId8"/>
                <a:stretch>
                  <a:fillRect l="-10000" t="-1220" b="-280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7D1AF7A-3431-4126-9AA3-96D51A95E849}"/>
                  </a:ext>
                </a:extLst>
              </p:cNvPr>
              <p:cNvSpPr txBox="1"/>
              <p:nvPr/>
            </p:nvSpPr>
            <p:spPr>
              <a:xfrm>
                <a:off x="6096000" y="340105"/>
                <a:ext cx="2130242" cy="500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e>
                    </m:rad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7D1AF7A-3431-4126-9AA3-96D51A95E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40105"/>
                <a:ext cx="2130242" cy="5001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253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80" grpId="0"/>
      <p:bldP spid="23" grpId="0"/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0500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Simplifying radicals</a:t>
            </a:r>
          </a:p>
        </p:txBody>
      </p:sp>
      <p:sp>
        <p:nvSpPr>
          <p:cNvPr id="57" name="Text Box 25">
            <a:extLst>
              <a:ext uri="{FF2B5EF4-FFF2-40B4-BE49-F238E27FC236}">
                <a16:creationId xmlns:a16="http://schemas.microsoft.com/office/drawing/2014/main" id="{E5F64552-6573-4AC3-B035-CF052B038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005" y="1028611"/>
            <a:ext cx="196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6.</a:t>
            </a: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12F29F5B-EC5E-4397-B553-3825A2087F0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D3304124-5428-43F7-9AAD-072058BBF89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26">
                <a:extLst>
                  <a:ext uri="{FF2B5EF4-FFF2-40B4-BE49-F238E27FC236}">
                    <a16:creationId xmlns:a16="http://schemas.microsoft.com/office/drawing/2014/main" id="{4FD246FA-C6C2-406F-98C1-3BA3762A7E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467" y="1766643"/>
                <a:ext cx="4096250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altLang="en-US" dirty="0">
                    <a:solidFill>
                      <a:prstClr val="black"/>
                    </a:solidFill>
                    <a:latin typeface="Comic Sans MS"/>
                  </a:rPr>
                  <a:t>Write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48</m:t>
                        </m:r>
                      </m:e>
                    </m:rad>
                    <m:r>
                      <a:rPr lang="en-US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dirty="0">
                    <a:solidFill>
                      <a:prstClr val="black"/>
                    </a:solidFill>
                    <a:latin typeface="Comic Sans MS"/>
                  </a:rPr>
                  <a:t>in the form: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k</m:t>
                    </m:r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Text Box 26">
                <a:extLst>
                  <a:ext uri="{FF2B5EF4-FFF2-40B4-BE49-F238E27FC236}">
                    <a16:creationId xmlns:a16="http://schemas.microsoft.com/office/drawing/2014/main" id="{4FD246FA-C6C2-406F-98C1-3BA3762A7E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44467" y="1766643"/>
                <a:ext cx="4096250" cy="496483"/>
              </a:xfrm>
              <a:prstGeom prst="rect">
                <a:avLst/>
              </a:prstGeom>
              <a:blipFill>
                <a:blip r:embed="rId4"/>
                <a:stretch>
                  <a:fillRect l="-2232" t="-2469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30">
                <a:extLst>
                  <a:ext uri="{FF2B5EF4-FFF2-40B4-BE49-F238E27FC236}">
                    <a16:creationId xmlns:a16="http://schemas.microsoft.com/office/drawing/2014/main" id="{2130F3E1-4B11-4875-8E25-CE6ACAC06D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17419" y="2616115"/>
                <a:ext cx="787523" cy="5052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e>
                      </m:rad>
                    </m:oMath>
                  </m:oMathPara>
                </a14:m>
                <a:endParaRPr kumimoji="0" lang="en-GB" altLang="en-US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</a:endParaRPr>
              </a:p>
            </p:txBody>
          </p:sp>
        </mc:Choice>
        <mc:Fallback xmlns="">
          <p:sp>
            <p:nvSpPr>
              <p:cNvPr id="25" name="Text Box 30">
                <a:extLst>
                  <a:ext uri="{FF2B5EF4-FFF2-40B4-BE49-F238E27FC236}">
                    <a16:creationId xmlns:a16="http://schemas.microsoft.com/office/drawing/2014/main" id="{2130F3E1-4B11-4875-8E25-CE6ACAC06D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17419" y="2616115"/>
                <a:ext cx="787523" cy="5052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30">
                <a:extLst>
                  <a:ext uri="{FF2B5EF4-FFF2-40B4-BE49-F238E27FC236}">
                    <a16:creationId xmlns:a16="http://schemas.microsoft.com/office/drawing/2014/main" id="{8A6CA818-1598-4892-804C-7AF655D867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06087" y="2616115"/>
                <a:ext cx="1568763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alt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Text Box 30">
                <a:extLst>
                  <a:ext uri="{FF2B5EF4-FFF2-40B4-BE49-F238E27FC236}">
                    <a16:creationId xmlns:a16="http://schemas.microsoft.com/office/drawing/2014/main" id="{8A6CA818-1598-4892-804C-7AF655D86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06087" y="2616115"/>
                <a:ext cx="1568763" cy="496483"/>
              </a:xfrm>
              <a:prstGeom prst="rect">
                <a:avLst/>
              </a:prstGeom>
              <a:blipFill>
                <a:blip r:embed="rId6"/>
                <a:stretch>
                  <a:fillRect l="-5814" t="-2439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30">
                <a:extLst>
                  <a:ext uri="{FF2B5EF4-FFF2-40B4-BE49-F238E27FC236}">
                    <a16:creationId xmlns:a16="http://schemas.microsoft.com/office/drawing/2014/main" id="{135505D5-F6A5-4051-85CD-7473D028C3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92592" y="3977049"/>
                <a:ext cx="883703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</a:t>
                </a:r>
                <a14:m>
                  <m:oMath xmlns:m="http://schemas.openxmlformats.org/officeDocument/2006/math">
                    <m:r>
                      <a:rPr lang="en-US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4</m:t>
                    </m:r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Text Box 30">
                <a:extLst>
                  <a:ext uri="{FF2B5EF4-FFF2-40B4-BE49-F238E27FC236}">
                    <a16:creationId xmlns:a16="http://schemas.microsoft.com/office/drawing/2014/main" id="{135505D5-F6A5-4051-85CD-7473D028C3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92592" y="3977049"/>
                <a:ext cx="883703" cy="496483"/>
              </a:xfrm>
              <a:prstGeom prst="rect">
                <a:avLst/>
              </a:prstGeom>
              <a:blipFill>
                <a:blip r:embed="rId7"/>
                <a:stretch>
                  <a:fillRect l="-10345" t="-2439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30">
                <a:extLst>
                  <a:ext uri="{FF2B5EF4-FFF2-40B4-BE49-F238E27FC236}">
                    <a16:creationId xmlns:a16="http://schemas.microsoft.com/office/drawing/2014/main" id="{57FD6F23-910B-4D4B-8BF6-828F464030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0" y="3296582"/>
                <a:ext cx="1679499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</a:t>
                </a:r>
                <a14:m>
                  <m:oMath xmlns:m="http://schemas.openxmlformats.org/officeDocument/2006/math">
                    <m:r>
                      <a:rPr lang="en-US" altLang="en-US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  <m:r>
                      <a:rPr lang="en-US" altLang="en-US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 Box 30">
                <a:extLst>
                  <a:ext uri="{FF2B5EF4-FFF2-40B4-BE49-F238E27FC236}">
                    <a16:creationId xmlns:a16="http://schemas.microsoft.com/office/drawing/2014/main" id="{57FD6F23-910B-4D4B-8BF6-828F46403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0" y="3296582"/>
                <a:ext cx="1679499" cy="496483"/>
              </a:xfrm>
              <a:prstGeom prst="rect">
                <a:avLst/>
              </a:prstGeom>
              <a:blipFill>
                <a:blip r:embed="rId8"/>
                <a:stretch>
                  <a:fillRect l="-5435" t="-2469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14250D4-195A-442A-AD94-9A3D321FC4AA}"/>
                  </a:ext>
                </a:extLst>
              </p:cNvPr>
              <p:cNvSpPr txBox="1"/>
              <p:nvPr/>
            </p:nvSpPr>
            <p:spPr>
              <a:xfrm>
                <a:off x="6096000" y="340105"/>
                <a:ext cx="2130242" cy="500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e>
                    </m:rad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14250D4-195A-442A-AD94-9A3D321FC4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40105"/>
                <a:ext cx="2130242" cy="5001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546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9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109788" y="4365671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506841" y="4932081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514600" y="546357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230741" y="377093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476</TotalTime>
  <Words>272</Words>
  <Application>Microsoft Office PowerPoint</Application>
  <PresentationFormat>On-screen Show (4:3)</PresentationFormat>
  <Paragraphs>67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Simplifying radicals</vt:lpstr>
      <vt:lpstr>Simplifying radicals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52</cp:revision>
  <dcterms:created xsi:type="dcterms:W3CDTF">2016-08-14T00:28:51Z</dcterms:created>
  <dcterms:modified xsi:type="dcterms:W3CDTF">2023-01-07T11:46:06Z</dcterms:modified>
</cp:coreProperties>
</file>