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0"/>
  </p:notesMasterIdLst>
  <p:handoutMasterIdLst>
    <p:handoutMasterId r:id="rId21"/>
  </p:handoutMasterIdLst>
  <p:sldIdLst>
    <p:sldId id="256" r:id="rId2"/>
    <p:sldId id="278" r:id="rId3"/>
    <p:sldId id="299" r:id="rId4"/>
    <p:sldId id="309" r:id="rId5"/>
    <p:sldId id="301" r:id="rId6"/>
    <p:sldId id="310" r:id="rId7"/>
    <p:sldId id="302" r:id="rId8"/>
    <p:sldId id="311" r:id="rId9"/>
    <p:sldId id="312" r:id="rId10"/>
    <p:sldId id="303" r:id="rId11"/>
    <p:sldId id="313" r:id="rId12"/>
    <p:sldId id="314" r:id="rId13"/>
    <p:sldId id="315" r:id="rId14"/>
    <p:sldId id="316" r:id="rId15"/>
    <p:sldId id="317" r:id="rId16"/>
    <p:sldId id="318" r:id="rId17"/>
    <p:sldId id="319" r:id="rId18"/>
    <p:sldId id="298" r:id="rId19"/>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9999"/>
    <a:srgbClr val="CC0066"/>
    <a:srgbClr val="0033CC"/>
    <a:srgbClr val="5D9DFF"/>
    <a:srgbClr val="76ADFF"/>
    <a:srgbClr val="91BDFF"/>
    <a:srgbClr val="69A5FF"/>
    <a:srgbClr val="B9EDFF"/>
    <a:srgbClr val="6699FF"/>
    <a:srgbClr val="89E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8" d="100"/>
          <a:sy n="68" d="100"/>
        </p:scale>
        <p:origin x="82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2/19/2022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19 February 2022</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2/19/2022</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7.png"/><Relationship Id="rId7" Type="http://schemas.openxmlformats.org/officeDocument/2006/relationships/image" Target="../media/image30.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22.png"/><Relationship Id="rId7" Type="http://schemas.openxmlformats.org/officeDocument/2006/relationships/image" Target="../media/image34.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18.xml.rels><?xml version="1.0" encoding="UTF-8" standalone="yes"?>
<Relationships xmlns="http://schemas.openxmlformats.org/package/2006/relationships"><Relationship Id="rId3" Type="http://schemas.openxmlformats.org/officeDocument/2006/relationships/image" Target="../media/image34.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19 February 2022</a:t>
            </a:fld>
            <a:endParaRPr lang="en-US" sz="2400" dirty="0"/>
          </a:p>
        </p:txBody>
      </p:sp>
      <p:sp>
        <p:nvSpPr>
          <p:cNvPr id="3074" name="Rectangle 2"/>
          <p:cNvSpPr>
            <a:spLocks noGrp="1" noChangeArrowheads="1"/>
          </p:cNvSpPr>
          <p:nvPr>
            <p:ph type="ctrTitle"/>
          </p:nvPr>
        </p:nvSpPr>
        <p:spPr>
          <a:xfrm>
            <a:off x="609600" y="1676400"/>
            <a:ext cx="7848600" cy="1295400"/>
          </a:xfrm>
        </p:spPr>
        <p:txBody>
          <a:bodyPr>
            <a:normAutofit/>
          </a:bodyPr>
          <a:lstStyle/>
          <a:p>
            <a:r>
              <a:rPr lang="en-US" dirty="0"/>
              <a:t>Volume of other solids</a:t>
            </a:r>
          </a:p>
        </p:txBody>
      </p:sp>
      <p:sp>
        <p:nvSpPr>
          <p:cNvPr id="4" name="Subtitle 4"/>
          <p:cNvSpPr>
            <a:spLocks noGrp="1"/>
          </p:cNvSpPr>
          <p:nvPr>
            <p:ph type="subTitle" idx="1"/>
          </p:nvPr>
        </p:nvSpPr>
        <p:spPr>
          <a:xfrm>
            <a:off x="1295400" y="3200400"/>
            <a:ext cx="6400800" cy="1600200"/>
          </a:xfrm>
        </p:spPr>
        <p:txBody>
          <a:bodyPr/>
          <a:lstStyle/>
          <a:p>
            <a:pPr marL="633413" indent="-633413" algn="l"/>
            <a:r>
              <a:rPr lang="en-US" dirty="0"/>
              <a:t>LO: Use integrals to calculate the volume of a solid</a:t>
            </a:r>
            <a:endParaRPr lang="en-GB" dirty="0"/>
          </a:p>
        </p:txBody>
      </p:sp>
      <p:sp>
        <p:nvSpPr>
          <p:cNvPr id="5" name="Rectangle 4">
            <a:hlinkClick r:id="rId2"/>
            <a:extLst>
              <a:ext uri="{FF2B5EF4-FFF2-40B4-BE49-F238E27FC236}">
                <a16:creationId xmlns:a16="http://schemas.microsoft.com/office/drawing/2014/main" id="{A510C1AF-9784-4B00-AC3A-4265D3856EB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6" name="Rectangle 5">
            <a:hlinkClick r:id="rId2"/>
            <a:extLst>
              <a:ext uri="{FF2B5EF4-FFF2-40B4-BE49-F238E27FC236}">
                <a16:creationId xmlns:a16="http://schemas.microsoft.com/office/drawing/2014/main" id="{BA4B6280-9C7E-49D3-988C-5F842FA11EBD}"/>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830997"/>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For a sphere of radius </a:t>
            </a:r>
            <a:r>
              <a:rPr lang="en-US" i="1" dirty="0">
                <a:cs typeface="Times New Roman" panose="02020603050405020304" pitchFamily="18" charset="0"/>
              </a:rPr>
              <a:t>r</a:t>
            </a:r>
            <a:r>
              <a:rPr lang="en-US" dirty="0">
                <a:latin typeface="Comic Sans MS" panose="030F0702030302020204" pitchFamily="66" charset="0"/>
              </a:rPr>
              <a:t> find the volume of the cap of height </a:t>
            </a:r>
            <a:r>
              <a:rPr lang="en-US" i="1" dirty="0">
                <a:cs typeface="Times New Roman" panose="02020603050405020304" pitchFamily="18" charset="0"/>
              </a:rPr>
              <a:t>h.</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3</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81000" y="1439925"/>
            <a:ext cx="8215532" cy="830997"/>
          </a:xfrm>
          <a:prstGeom prst="rect">
            <a:avLst/>
          </a:prstGeom>
          <a:noFill/>
        </p:spPr>
        <p:txBody>
          <a:bodyPr wrap="square">
            <a:spAutoFit/>
          </a:bodyPr>
          <a:lstStyle/>
          <a:p>
            <a:r>
              <a:rPr lang="en-US" dirty="0">
                <a:latin typeface="Comic Sans MS" panose="030F0702030302020204" pitchFamily="66" charset="0"/>
              </a:rPr>
              <a:t>A sketch is probably best to illustrate what we’re after here   </a:t>
            </a:r>
            <a:endParaRPr lang="en-GB" dirty="0">
              <a:latin typeface="Comic Sans MS" panose="030F0702030302020204" pitchFamily="66" charset="0"/>
            </a:endParaRPr>
          </a:p>
        </p:txBody>
      </p:sp>
      <p:sp>
        <p:nvSpPr>
          <p:cNvPr id="12" name="TextBox 11">
            <a:extLst>
              <a:ext uri="{FF2B5EF4-FFF2-40B4-BE49-F238E27FC236}">
                <a16:creationId xmlns:a16="http://schemas.microsoft.com/office/drawing/2014/main" id="{42AA2DD7-D4B5-4C3A-9CB8-2E7E62B679FE}"/>
              </a:ext>
            </a:extLst>
          </p:cNvPr>
          <p:cNvSpPr txBox="1"/>
          <p:nvPr/>
        </p:nvSpPr>
        <p:spPr>
          <a:xfrm>
            <a:off x="3412688" y="2103250"/>
            <a:ext cx="5502712" cy="1169551"/>
          </a:xfrm>
          <a:prstGeom prst="rect">
            <a:avLst/>
          </a:prstGeom>
          <a:noFill/>
        </p:spPr>
        <p:txBody>
          <a:bodyPr wrap="square">
            <a:spAutoFit/>
          </a:bodyPr>
          <a:lstStyle/>
          <a:p>
            <a:r>
              <a:rPr lang="en-US" sz="2300" dirty="0">
                <a:latin typeface="Comic Sans MS" panose="030F0702030302020204" pitchFamily="66" charset="0"/>
              </a:rPr>
              <a:t>We are after the top portion of the sphere and the height of this portion is </a:t>
            </a:r>
            <a:r>
              <a:rPr lang="en-US" sz="2000" i="1" dirty="0">
                <a:cs typeface="Times New Roman" panose="02020603050405020304" pitchFamily="18" charset="0"/>
              </a:rPr>
              <a:t> h</a:t>
            </a:r>
            <a:r>
              <a:rPr lang="en-US" sz="2300" dirty="0">
                <a:latin typeface="Comic Sans MS" panose="030F0702030302020204" pitchFamily="66" charset="0"/>
              </a:rPr>
              <a:t>.</a:t>
            </a:r>
            <a:endParaRPr lang="en-GB" sz="2300" dirty="0">
              <a:latin typeface="Comic Sans MS" panose="030F0702030302020204" pitchFamily="66" charset="0"/>
            </a:endParaRPr>
          </a:p>
        </p:txBody>
      </p:sp>
      <p:sp>
        <p:nvSpPr>
          <p:cNvPr id="16" name="TextBox 15">
            <a:extLst>
              <a:ext uri="{FF2B5EF4-FFF2-40B4-BE49-F238E27FC236}">
                <a16:creationId xmlns:a16="http://schemas.microsoft.com/office/drawing/2014/main" id="{9AD357E9-A495-4471-A4FD-FDF57171C4EC}"/>
              </a:ext>
            </a:extLst>
          </p:cNvPr>
          <p:cNvSpPr txBox="1"/>
          <p:nvPr/>
        </p:nvSpPr>
        <p:spPr>
          <a:xfrm>
            <a:off x="3412689" y="3157498"/>
            <a:ext cx="5426509" cy="1154162"/>
          </a:xfrm>
          <a:prstGeom prst="rect">
            <a:avLst/>
          </a:prstGeom>
          <a:noFill/>
        </p:spPr>
        <p:txBody>
          <a:bodyPr wrap="square">
            <a:spAutoFit/>
          </a:bodyPr>
          <a:lstStyle/>
          <a:p>
            <a:r>
              <a:rPr lang="en-US" sz="2300" dirty="0">
                <a:latin typeface="Comic Sans MS" panose="030F0702030302020204" pitchFamily="66" charset="0"/>
              </a:rPr>
              <a:t>In this case we’ll use a cross-sectional area that starts at the bottom of the cap, which is at </a:t>
            </a:r>
            <a:r>
              <a:rPr lang="en-US" sz="2300" i="1" dirty="0">
                <a:cs typeface="Times New Roman" panose="02020603050405020304" pitchFamily="18" charset="0"/>
              </a:rPr>
              <a:t>y = r − h</a:t>
            </a:r>
            <a:endParaRPr lang="en-GB" sz="2300" i="1" dirty="0">
              <a:cs typeface="Times New Roman" panose="02020603050405020304" pitchFamily="18" charset="0"/>
            </a:endParaRPr>
          </a:p>
        </p:txBody>
      </p:sp>
      <p:sp>
        <p:nvSpPr>
          <p:cNvPr id="18" name="TextBox 17">
            <a:extLst>
              <a:ext uri="{FF2B5EF4-FFF2-40B4-BE49-F238E27FC236}">
                <a16:creationId xmlns:a16="http://schemas.microsoft.com/office/drawing/2014/main" id="{85B8BE28-6622-4F3C-8A2B-B2364089725D}"/>
              </a:ext>
            </a:extLst>
          </p:cNvPr>
          <p:cNvSpPr txBox="1"/>
          <p:nvPr/>
        </p:nvSpPr>
        <p:spPr>
          <a:xfrm>
            <a:off x="3412689" y="3880997"/>
            <a:ext cx="5426507" cy="830997"/>
          </a:xfrm>
          <a:prstGeom prst="rect">
            <a:avLst/>
          </a:prstGeom>
          <a:noFill/>
        </p:spPr>
        <p:txBody>
          <a:bodyPr wrap="square">
            <a:spAutoFit/>
          </a:bodyPr>
          <a:lstStyle/>
          <a:p>
            <a:r>
              <a:rPr lang="en-US" sz="2300" dirty="0">
                <a:latin typeface="Comic Sans MS" panose="030F0702030302020204" pitchFamily="66" charset="0"/>
              </a:rPr>
              <a:t>                                       and moves up towards the top, which is at </a:t>
            </a:r>
            <a:r>
              <a:rPr lang="en-US" sz="2300" i="1" dirty="0">
                <a:cs typeface="Times New Roman" panose="02020603050405020304" pitchFamily="18" charset="0"/>
              </a:rPr>
              <a:t> y = r</a:t>
            </a:r>
            <a:r>
              <a:rPr lang="en-US" sz="2300" dirty="0">
                <a:latin typeface="Comic Sans MS" panose="030F0702030302020204" pitchFamily="66" charset="0"/>
              </a:rPr>
              <a:t>.</a:t>
            </a:r>
            <a:endParaRPr lang="en-GB" sz="2300" dirty="0">
              <a:latin typeface="Comic Sans MS" panose="030F0702030302020204" pitchFamily="66" charset="0"/>
            </a:endParaRPr>
          </a:p>
        </p:txBody>
      </p:sp>
      <p:sp>
        <p:nvSpPr>
          <p:cNvPr id="13" name="Oval 9">
            <a:extLst>
              <a:ext uri="{FF2B5EF4-FFF2-40B4-BE49-F238E27FC236}">
                <a16:creationId xmlns:a16="http://schemas.microsoft.com/office/drawing/2014/main" id="{D85200DE-B7C2-48CE-8A4A-3171E80F4DF2}"/>
              </a:ext>
            </a:extLst>
          </p:cNvPr>
          <p:cNvSpPr>
            <a:spLocks noChangeArrowheads="1"/>
          </p:cNvSpPr>
          <p:nvPr/>
        </p:nvSpPr>
        <p:spPr bwMode="auto">
          <a:xfrm>
            <a:off x="813888" y="2627488"/>
            <a:ext cx="2011680" cy="2011680"/>
          </a:xfrm>
          <a:prstGeom prst="ellipse">
            <a:avLst/>
          </a:prstGeom>
          <a:noFill/>
          <a:ln w="28575">
            <a:noFill/>
            <a:round/>
            <a:headEnd/>
            <a:tailEnd/>
          </a:ln>
          <a:effectLst/>
        </p:spPr>
        <p:txBody>
          <a:bodyPr wrap="none" anchor="ctr"/>
          <a:lstStyle/>
          <a:p>
            <a:endParaRPr lang="en-GB" sz="2400"/>
          </a:p>
        </p:txBody>
      </p:sp>
      <p:pic>
        <p:nvPicPr>
          <p:cNvPr id="14" name="Picture 8">
            <a:extLst>
              <a:ext uri="{FF2B5EF4-FFF2-40B4-BE49-F238E27FC236}">
                <a16:creationId xmlns:a16="http://schemas.microsoft.com/office/drawing/2014/main" id="{F8DD551E-E965-4CA2-89CE-02C449CDD0D3}"/>
              </a:ext>
            </a:extLst>
          </p:cNvPr>
          <p:cNvPicPr>
            <a:picLocks noChangeAspect="1" noChangeArrowheads="1"/>
          </p:cNvPicPr>
          <p:nvPr/>
        </p:nvPicPr>
        <p:blipFill>
          <a:blip r:embed="rId2" cstate="print"/>
          <a:srcRect/>
          <a:stretch>
            <a:fillRect/>
          </a:stretch>
        </p:blipFill>
        <p:spPr bwMode="auto">
          <a:xfrm>
            <a:off x="815874" y="2603064"/>
            <a:ext cx="2011680" cy="2011680"/>
          </a:xfrm>
          <a:prstGeom prst="rect">
            <a:avLst/>
          </a:prstGeom>
          <a:noFill/>
          <a:ln w="9525">
            <a:noFill/>
            <a:miter lim="800000"/>
            <a:headEnd/>
            <a:tailEnd/>
          </a:ln>
          <a:effectLst/>
        </p:spPr>
      </p:pic>
      <p:sp>
        <p:nvSpPr>
          <p:cNvPr id="3" name="Oval 2">
            <a:extLst>
              <a:ext uri="{FF2B5EF4-FFF2-40B4-BE49-F238E27FC236}">
                <a16:creationId xmlns:a16="http://schemas.microsoft.com/office/drawing/2014/main" id="{C4957460-4064-45F1-A8AD-AE1B9C7DE74E}"/>
              </a:ext>
            </a:extLst>
          </p:cNvPr>
          <p:cNvSpPr/>
          <p:nvPr/>
        </p:nvSpPr>
        <p:spPr>
          <a:xfrm>
            <a:off x="817860" y="3368041"/>
            <a:ext cx="2011680" cy="53057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EBDB5979-3CDE-48C1-878F-B112DDA9943E}"/>
              </a:ext>
            </a:extLst>
          </p:cNvPr>
          <p:cNvCxnSpPr/>
          <p:nvPr/>
        </p:nvCxnSpPr>
        <p:spPr>
          <a:xfrm>
            <a:off x="519280" y="3608904"/>
            <a:ext cx="2604919" cy="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8B58661-A599-4720-AAAB-774888570402}"/>
              </a:ext>
            </a:extLst>
          </p:cNvPr>
          <p:cNvCxnSpPr/>
          <p:nvPr/>
        </p:nvCxnSpPr>
        <p:spPr>
          <a:xfrm>
            <a:off x="1814680" y="3063240"/>
            <a:ext cx="0" cy="1737360"/>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1280BE4-1C5F-4341-A04B-FBCEB278761F}"/>
              </a:ext>
            </a:extLst>
          </p:cNvPr>
          <p:cNvSpPr txBox="1"/>
          <p:nvPr/>
        </p:nvSpPr>
        <p:spPr>
          <a:xfrm>
            <a:off x="2934326" y="350274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20" name="TextBox 19">
            <a:extLst>
              <a:ext uri="{FF2B5EF4-FFF2-40B4-BE49-F238E27FC236}">
                <a16:creationId xmlns:a16="http://schemas.microsoft.com/office/drawing/2014/main" id="{F3847905-8163-4EA2-9CB7-418E8801D496}"/>
              </a:ext>
            </a:extLst>
          </p:cNvPr>
          <p:cNvSpPr txBox="1"/>
          <p:nvPr/>
        </p:nvSpPr>
        <p:spPr>
          <a:xfrm>
            <a:off x="1567343" y="2223589"/>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grpSp>
        <p:nvGrpSpPr>
          <p:cNvPr id="24" name="Group 23">
            <a:extLst>
              <a:ext uri="{FF2B5EF4-FFF2-40B4-BE49-F238E27FC236}">
                <a16:creationId xmlns:a16="http://schemas.microsoft.com/office/drawing/2014/main" id="{8D58C959-AFC9-4C29-858D-030B214D13EF}"/>
              </a:ext>
            </a:extLst>
          </p:cNvPr>
          <p:cNvGrpSpPr/>
          <p:nvPr/>
        </p:nvGrpSpPr>
        <p:grpSpPr>
          <a:xfrm>
            <a:off x="936856" y="2601434"/>
            <a:ext cx="1755648" cy="660373"/>
            <a:chOff x="1815366" y="1961398"/>
            <a:chExt cx="1755648" cy="660373"/>
          </a:xfrm>
          <a:solidFill>
            <a:srgbClr val="0033CC"/>
          </a:solidFill>
        </p:grpSpPr>
        <p:sp>
          <p:nvSpPr>
            <p:cNvPr id="22" name="Arc 21">
              <a:extLst>
                <a:ext uri="{FF2B5EF4-FFF2-40B4-BE49-F238E27FC236}">
                  <a16:creationId xmlns:a16="http://schemas.microsoft.com/office/drawing/2014/main" id="{DB23CD58-E1CA-44AA-A725-D6AA6223F46B}"/>
                </a:ext>
              </a:extLst>
            </p:cNvPr>
            <p:cNvSpPr/>
            <p:nvPr/>
          </p:nvSpPr>
          <p:spPr>
            <a:xfrm>
              <a:off x="1817319" y="1961398"/>
              <a:ext cx="1753246" cy="513979"/>
            </a:xfrm>
            <a:custGeom>
              <a:avLst/>
              <a:gdLst>
                <a:gd name="connsiteX0" fmla="*/ 129969 w 2011680"/>
                <a:gd name="connsiteY0" fmla="*/ 511304 h 2011677"/>
                <a:gd name="connsiteX1" fmla="*/ 1007374 w 2011680"/>
                <a:gd name="connsiteY1" fmla="*/ 0 h 2011677"/>
                <a:gd name="connsiteX2" fmla="*/ 1883215 w 2011680"/>
                <a:gd name="connsiteY2" fmla="*/ 513978 h 2011677"/>
                <a:gd name="connsiteX3" fmla="*/ 1005840 w 2011680"/>
                <a:gd name="connsiteY3" fmla="*/ 1005839 h 2011677"/>
                <a:gd name="connsiteX4" fmla="*/ 129969 w 2011680"/>
                <a:gd name="connsiteY4" fmla="*/ 511304 h 2011677"/>
                <a:gd name="connsiteX0" fmla="*/ 129969 w 2011680"/>
                <a:gd name="connsiteY0" fmla="*/ 511304 h 2011677"/>
                <a:gd name="connsiteX1" fmla="*/ 1007374 w 2011680"/>
                <a:gd name="connsiteY1" fmla="*/ 0 h 2011677"/>
                <a:gd name="connsiteX2" fmla="*/ 1883215 w 2011680"/>
                <a:gd name="connsiteY2" fmla="*/ 513978 h 2011677"/>
                <a:gd name="connsiteX0" fmla="*/ 0 w 1753246"/>
                <a:gd name="connsiteY0" fmla="*/ 511305 h 513979"/>
                <a:gd name="connsiteX1" fmla="*/ 877405 w 1753246"/>
                <a:gd name="connsiteY1" fmla="*/ 1 h 513979"/>
                <a:gd name="connsiteX2" fmla="*/ 1753246 w 1753246"/>
                <a:gd name="connsiteY2" fmla="*/ 513979 h 513979"/>
                <a:gd name="connsiteX3" fmla="*/ 0 w 1753246"/>
                <a:gd name="connsiteY3" fmla="*/ 511305 h 513979"/>
                <a:gd name="connsiteX0" fmla="*/ 0 w 1753246"/>
                <a:gd name="connsiteY0" fmla="*/ 511305 h 513979"/>
                <a:gd name="connsiteX1" fmla="*/ 877405 w 1753246"/>
                <a:gd name="connsiteY1" fmla="*/ 1 h 513979"/>
                <a:gd name="connsiteX2" fmla="*/ 1753246 w 1753246"/>
                <a:gd name="connsiteY2" fmla="*/ 513979 h 513979"/>
              </a:gdLst>
              <a:ahLst/>
              <a:cxnLst>
                <a:cxn ang="0">
                  <a:pos x="connsiteX0" y="connsiteY0"/>
                </a:cxn>
                <a:cxn ang="0">
                  <a:pos x="connsiteX1" y="connsiteY1"/>
                </a:cxn>
                <a:cxn ang="0">
                  <a:pos x="connsiteX2" y="connsiteY2"/>
                </a:cxn>
              </a:cxnLst>
              <a:rect l="l" t="t" r="r" b="b"/>
              <a:pathLst>
                <a:path w="1753246" h="513979" stroke="0" extrusionOk="0">
                  <a:moveTo>
                    <a:pt x="0" y="511305"/>
                  </a:moveTo>
                  <a:cubicBezTo>
                    <a:pt x="178647" y="194903"/>
                    <a:pt x="514053" y="-553"/>
                    <a:pt x="877405" y="1"/>
                  </a:cubicBezTo>
                  <a:cubicBezTo>
                    <a:pt x="1240757" y="555"/>
                    <a:pt x="1575565" y="197033"/>
                    <a:pt x="1753246" y="513979"/>
                  </a:cubicBezTo>
                  <a:lnTo>
                    <a:pt x="0" y="511305"/>
                  </a:lnTo>
                  <a:close/>
                </a:path>
                <a:path w="1753246" h="513979" fill="none">
                  <a:moveTo>
                    <a:pt x="0" y="511305"/>
                  </a:moveTo>
                  <a:cubicBezTo>
                    <a:pt x="178647" y="194903"/>
                    <a:pt x="514053" y="-553"/>
                    <a:pt x="877405" y="1"/>
                  </a:cubicBezTo>
                  <a:cubicBezTo>
                    <a:pt x="1240757" y="555"/>
                    <a:pt x="1575565" y="197033"/>
                    <a:pt x="1753246" y="513979"/>
                  </a:cubicBezTo>
                </a:path>
              </a:pathLst>
            </a:custGeom>
            <a:grp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0087AB3B-87F0-4C7F-830A-4B8D0BCCC073}"/>
                </a:ext>
              </a:extLst>
            </p:cNvPr>
            <p:cNvSpPr/>
            <p:nvPr/>
          </p:nvSpPr>
          <p:spPr>
            <a:xfrm>
              <a:off x="1815366" y="2347451"/>
              <a:ext cx="1755648" cy="274320"/>
            </a:xfrm>
            <a:prstGeom prst="arc">
              <a:avLst>
                <a:gd name="adj1" fmla="val 10850335"/>
                <a:gd name="adj2" fmla="val 0"/>
              </a:avLst>
            </a:prstGeom>
            <a:grp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1" name="Oval 20">
            <a:extLst>
              <a:ext uri="{FF2B5EF4-FFF2-40B4-BE49-F238E27FC236}">
                <a16:creationId xmlns:a16="http://schemas.microsoft.com/office/drawing/2014/main" id="{EEBCC3E1-56A4-4F92-AAA2-9B6CB1D5ED36}"/>
              </a:ext>
            </a:extLst>
          </p:cNvPr>
          <p:cNvSpPr/>
          <p:nvPr/>
        </p:nvSpPr>
        <p:spPr>
          <a:xfrm>
            <a:off x="945414" y="2977166"/>
            <a:ext cx="1752600" cy="273126"/>
          </a:xfrm>
          <a:prstGeom prst="ellipse">
            <a:avLst/>
          </a:prstGeom>
          <a:solidFill>
            <a:srgbClr val="66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CFD8CFC4-8C8C-4FEA-B86E-66BB9AF8D6DF}"/>
              </a:ext>
            </a:extLst>
          </p:cNvPr>
          <p:cNvCxnSpPr>
            <a:endCxn id="20" idx="3"/>
          </p:cNvCxnSpPr>
          <p:nvPr/>
        </p:nvCxnSpPr>
        <p:spPr>
          <a:xfrm flipV="1">
            <a:off x="1814680" y="2423644"/>
            <a:ext cx="0" cy="68179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30E58A0-26E6-4947-85E4-BEA90253420F}"/>
              </a:ext>
            </a:extLst>
          </p:cNvPr>
          <p:cNvCxnSpPr/>
          <p:nvPr/>
        </p:nvCxnSpPr>
        <p:spPr>
          <a:xfrm>
            <a:off x="600990" y="3105437"/>
            <a:ext cx="36576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817A2C3-DEAE-4249-BB3B-B2EC0C1870E9}"/>
              </a:ext>
            </a:extLst>
          </p:cNvPr>
          <p:cNvCxnSpPr/>
          <p:nvPr/>
        </p:nvCxnSpPr>
        <p:spPr>
          <a:xfrm>
            <a:off x="756060" y="3114277"/>
            <a:ext cx="0" cy="4572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8D06E45-D8FD-4F9A-AD24-8763CED323BC}"/>
              </a:ext>
            </a:extLst>
          </p:cNvPr>
          <p:cNvCxnSpPr/>
          <p:nvPr/>
        </p:nvCxnSpPr>
        <p:spPr>
          <a:xfrm>
            <a:off x="756060" y="2606448"/>
            <a:ext cx="0" cy="4572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0740C139-F1B6-452C-90B7-443DC617FCCE}"/>
              </a:ext>
            </a:extLst>
          </p:cNvPr>
          <p:cNvSpPr txBox="1"/>
          <p:nvPr/>
        </p:nvSpPr>
        <p:spPr>
          <a:xfrm>
            <a:off x="337577" y="2636575"/>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35" name="TextBox 34">
            <a:extLst>
              <a:ext uri="{FF2B5EF4-FFF2-40B4-BE49-F238E27FC236}">
                <a16:creationId xmlns:a16="http://schemas.microsoft.com/office/drawing/2014/main" id="{D1587C2D-2183-4FAF-AEDE-D9ADDCD4729C}"/>
              </a:ext>
            </a:extLst>
          </p:cNvPr>
          <p:cNvSpPr txBox="1"/>
          <p:nvPr/>
        </p:nvSpPr>
        <p:spPr>
          <a:xfrm>
            <a:off x="126705" y="3159614"/>
            <a:ext cx="687183" cy="400110"/>
          </a:xfrm>
          <a:prstGeom prst="rect">
            <a:avLst/>
          </a:prstGeom>
          <a:noFill/>
        </p:spPr>
        <p:txBody>
          <a:bodyPr wrap="square">
            <a:spAutoFit/>
          </a:bodyPr>
          <a:lstStyle/>
          <a:p>
            <a:r>
              <a:rPr lang="en-US" sz="2000" i="1" dirty="0">
                <a:cs typeface="Times New Roman" panose="02020603050405020304" pitchFamily="18" charset="0"/>
              </a:rPr>
              <a:t>r – h </a:t>
            </a:r>
            <a:endParaRPr lang="en-GB" sz="2000" dirty="0"/>
          </a:p>
        </p:txBody>
      </p:sp>
      <p:cxnSp>
        <p:nvCxnSpPr>
          <p:cNvPr id="36" name="Straight Connector 35">
            <a:extLst>
              <a:ext uri="{FF2B5EF4-FFF2-40B4-BE49-F238E27FC236}">
                <a16:creationId xmlns:a16="http://schemas.microsoft.com/office/drawing/2014/main" id="{723769BB-F7FF-43E0-AB07-C7E9590F6C04}"/>
              </a:ext>
            </a:extLst>
          </p:cNvPr>
          <p:cNvCxnSpPr/>
          <p:nvPr/>
        </p:nvCxnSpPr>
        <p:spPr>
          <a:xfrm>
            <a:off x="612452" y="2593666"/>
            <a:ext cx="11887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FBA51F-B29A-4647-BD8D-29FF9B3ACB63}"/>
              </a:ext>
            </a:extLst>
          </p:cNvPr>
          <p:cNvSpPr txBox="1"/>
          <p:nvPr/>
        </p:nvSpPr>
        <p:spPr>
          <a:xfrm>
            <a:off x="2398691" y="2281372"/>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sp>
        <p:nvSpPr>
          <p:cNvPr id="42" name="TextBox 41">
            <a:extLst>
              <a:ext uri="{FF2B5EF4-FFF2-40B4-BE49-F238E27FC236}">
                <a16:creationId xmlns:a16="http://schemas.microsoft.com/office/drawing/2014/main" id="{D08F5887-E413-45D1-9348-CED222DF46D0}"/>
              </a:ext>
            </a:extLst>
          </p:cNvPr>
          <p:cNvSpPr txBox="1"/>
          <p:nvPr/>
        </p:nvSpPr>
        <p:spPr>
          <a:xfrm>
            <a:off x="1808757" y="2013451"/>
            <a:ext cx="801709" cy="400110"/>
          </a:xfrm>
          <a:prstGeom prst="rect">
            <a:avLst/>
          </a:prstGeom>
          <a:noFill/>
        </p:spPr>
        <p:txBody>
          <a:bodyPr wrap="square">
            <a:spAutoFit/>
          </a:bodyPr>
          <a:lstStyle/>
          <a:p>
            <a:r>
              <a:rPr lang="en-US" sz="2000" i="1" dirty="0">
                <a:cs typeface="Times New Roman" panose="02020603050405020304" pitchFamily="18" charset="0"/>
              </a:rPr>
              <a:t>y = r</a:t>
            </a:r>
            <a:endParaRPr lang="en-GB" sz="2000" dirty="0"/>
          </a:p>
        </p:txBody>
      </p:sp>
      <p:cxnSp>
        <p:nvCxnSpPr>
          <p:cNvPr id="43" name="Straight Arrow Connector 42">
            <a:extLst>
              <a:ext uri="{FF2B5EF4-FFF2-40B4-BE49-F238E27FC236}">
                <a16:creationId xmlns:a16="http://schemas.microsoft.com/office/drawing/2014/main" id="{F2579A66-92B6-47D3-8432-63A92BE37377}"/>
              </a:ext>
            </a:extLst>
          </p:cNvPr>
          <p:cNvCxnSpPr>
            <a:cxnSpLocks/>
          </p:cNvCxnSpPr>
          <p:nvPr/>
        </p:nvCxnSpPr>
        <p:spPr>
          <a:xfrm flipH="1">
            <a:off x="1839203" y="2361582"/>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08E31F48-B596-4AC5-A6A0-3B905DFCFFF1}"/>
              </a:ext>
            </a:extLst>
          </p:cNvPr>
          <p:cNvSpPr/>
          <p:nvPr/>
        </p:nvSpPr>
        <p:spPr>
          <a:xfrm>
            <a:off x="1783585" y="2560590"/>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a:extLst>
              <a:ext uri="{FF2B5EF4-FFF2-40B4-BE49-F238E27FC236}">
                <a16:creationId xmlns:a16="http://schemas.microsoft.com/office/drawing/2014/main" id="{D98AC410-ECA9-4FB6-8B65-533D05FECD3C}"/>
              </a:ext>
            </a:extLst>
          </p:cNvPr>
          <p:cNvSpPr txBox="1"/>
          <p:nvPr/>
        </p:nvSpPr>
        <p:spPr>
          <a:xfrm>
            <a:off x="1946360" y="4658466"/>
            <a:ext cx="7053823" cy="461665"/>
          </a:xfrm>
          <a:prstGeom prst="rect">
            <a:avLst/>
          </a:prstGeom>
          <a:noFill/>
        </p:spPr>
        <p:txBody>
          <a:bodyPr wrap="square">
            <a:spAutoFit/>
          </a:bodyPr>
          <a:lstStyle/>
          <a:p>
            <a:r>
              <a:rPr lang="en-US" sz="2300" dirty="0">
                <a:latin typeface="Comic Sans MS" panose="030F0702030302020204" pitchFamily="66" charset="0"/>
              </a:rPr>
              <a:t>So, each cross-section will be a disk of radius </a:t>
            </a:r>
            <a:r>
              <a:rPr lang="en-US" sz="2400" i="1" dirty="0">
                <a:cs typeface="Times New Roman" panose="02020603050405020304" pitchFamily="18" charset="0"/>
              </a:rPr>
              <a:t>x</a:t>
            </a:r>
            <a:endParaRPr lang="en-GB" dirty="0"/>
          </a:p>
        </p:txBody>
      </p:sp>
      <p:sp>
        <p:nvSpPr>
          <p:cNvPr id="48" name="TextBox 47">
            <a:extLst>
              <a:ext uri="{FF2B5EF4-FFF2-40B4-BE49-F238E27FC236}">
                <a16:creationId xmlns:a16="http://schemas.microsoft.com/office/drawing/2014/main" id="{4CA7F6A2-B1AA-4648-8922-DF09CDDA7BB8}"/>
              </a:ext>
            </a:extLst>
          </p:cNvPr>
          <p:cNvSpPr txBox="1"/>
          <p:nvPr/>
        </p:nvSpPr>
        <p:spPr>
          <a:xfrm>
            <a:off x="346612" y="5173278"/>
            <a:ext cx="4719916" cy="461665"/>
          </a:xfrm>
          <a:prstGeom prst="rect">
            <a:avLst/>
          </a:prstGeom>
          <a:noFill/>
        </p:spPr>
        <p:txBody>
          <a:bodyPr wrap="square">
            <a:spAutoFit/>
          </a:bodyPr>
          <a:lstStyle/>
          <a:p>
            <a:r>
              <a:rPr lang="en-US" sz="2300" dirty="0">
                <a:latin typeface="Comic Sans MS" panose="030F0702030302020204" pitchFamily="66" charset="0"/>
              </a:rPr>
              <a:t>The area of this disk is then</a:t>
            </a:r>
            <a:endParaRPr lang="en-GB" sz="2300" dirty="0">
              <a:latin typeface="Comic Sans MS" panose="030F0702030302020204" pitchFamily="66" charset="0"/>
            </a:endParaRPr>
          </a:p>
        </p:txBody>
      </p:sp>
      <p:sp>
        <p:nvSpPr>
          <p:cNvPr id="50" name="TextBox 49">
            <a:extLst>
              <a:ext uri="{FF2B5EF4-FFF2-40B4-BE49-F238E27FC236}">
                <a16:creationId xmlns:a16="http://schemas.microsoft.com/office/drawing/2014/main" id="{DD3F0F44-6EDA-4FF2-B41E-72B964D2921C}"/>
              </a:ext>
            </a:extLst>
          </p:cNvPr>
          <p:cNvSpPr txBox="1"/>
          <p:nvPr/>
        </p:nvSpPr>
        <p:spPr>
          <a:xfrm>
            <a:off x="4690012" y="5155783"/>
            <a:ext cx="1219200" cy="461665"/>
          </a:xfrm>
          <a:prstGeom prst="rect">
            <a:avLst/>
          </a:prstGeom>
          <a:noFill/>
        </p:spPr>
        <p:txBody>
          <a:bodyPr wrap="square">
            <a:spAutoFit/>
          </a:bodyPr>
          <a:lstStyle/>
          <a:p>
            <a:r>
              <a:rPr lang="en-US" dirty="0">
                <a:latin typeface="Symbol" panose="05050102010706020507" pitchFamily="18" charset="2"/>
                <a:cs typeface="Times New Roman" panose="02020603050405020304" pitchFamily="18" charset="0"/>
              </a:rPr>
              <a:t>p</a:t>
            </a:r>
            <a:r>
              <a:rPr lang="en-US" i="1" dirty="0">
                <a:cs typeface="Times New Roman" panose="02020603050405020304" pitchFamily="18" charset="0"/>
              </a:rPr>
              <a:t>x</a:t>
            </a:r>
            <a:r>
              <a:rPr lang="en-US" baseline="30000" dirty="0">
                <a:cs typeface="Times New Roman" panose="02020603050405020304" pitchFamily="18" charset="0"/>
              </a:rPr>
              <a:t>2</a:t>
            </a:r>
            <a:endParaRPr lang="en-GB" dirty="0"/>
          </a:p>
        </p:txBody>
      </p:sp>
      <p:sp>
        <p:nvSpPr>
          <p:cNvPr id="52" name="TextBox 51">
            <a:extLst>
              <a:ext uri="{FF2B5EF4-FFF2-40B4-BE49-F238E27FC236}">
                <a16:creationId xmlns:a16="http://schemas.microsoft.com/office/drawing/2014/main" id="{9122BB74-708D-47A3-99A2-7D073D847C45}"/>
              </a:ext>
            </a:extLst>
          </p:cNvPr>
          <p:cNvSpPr txBox="1"/>
          <p:nvPr/>
        </p:nvSpPr>
        <p:spPr>
          <a:xfrm>
            <a:off x="334564" y="5576249"/>
            <a:ext cx="8631231" cy="830997"/>
          </a:xfrm>
          <a:prstGeom prst="rect">
            <a:avLst/>
          </a:prstGeom>
          <a:noFill/>
        </p:spPr>
        <p:txBody>
          <a:bodyPr wrap="square">
            <a:spAutoFit/>
          </a:bodyPr>
          <a:lstStyle/>
          <a:p>
            <a:r>
              <a:rPr lang="en-US" sz="2300" dirty="0">
                <a:latin typeface="Comic Sans MS" panose="030F0702030302020204" pitchFamily="66" charset="0"/>
              </a:rPr>
              <a:t>This is a problem however as we need the cross-sectional area in terms of </a:t>
            </a:r>
            <a:r>
              <a:rPr lang="en-US" sz="2300" i="1" dirty="0">
                <a:cs typeface="Times New Roman" panose="02020603050405020304" pitchFamily="18" charset="0"/>
              </a:rPr>
              <a:t> y</a:t>
            </a:r>
            <a:r>
              <a:rPr lang="en-US" b="0" i="0" dirty="0">
                <a:solidFill>
                  <a:srgbClr val="000000"/>
                </a:solidFill>
                <a:effectLst/>
                <a:latin typeface="Helvetica" panose="020B0604020202020204" pitchFamily="34" charset="0"/>
              </a:rPr>
              <a:t>.</a:t>
            </a:r>
            <a:endParaRPr lang="en-GB" dirty="0"/>
          </a:p>
        </p:txBody>
      </p:sp>
      <p:sp>
        <p:nvSpPr>
          <p:cNvPr id="53" name="Oval 52">
            <a:extLst>
              <a:ext uri="{FF2B5EF4-FFF2-40B4-BE49-F238E27FC236}">
                <a16:creationId xmlns:a16="http://schemas.microsoft.com/office/drawing/2014/main" id="{2DD255F1-0E9A-479E-88A9-BDE9999DBEF0}"/>
              </a:ext>
            </a:extLst>
          </p:cNvPr>
          <p:cNvSpPr/>
          <p:nvPr/>
        </p:nvSpPr>
        <p:spPr>
          <a:xfrm>
            <a:off x="1175352" y="2711962"/>
            <a:ext cx="1280160" cy="273126"/>
          </a:xfrm>
          <a:prstGeom prst="ellipse">
            <a:avLst/>
          </a:prstGeom>
          <a:solidFill>
            <a:srgbClr val="CC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Arrow Connector 53">
            <a:extLst>
              <a:ext uri="{FF2B5EF4-FFF2-40B4-BE49-F238E27FC236}">
                <a16:creationId xmlns:a16="http://schemas.microsoft.com/office/drawing/2014/main" id="{8589A454-5A76-4A70-9D38-53355BEA6419}"/>
              </a:ext>
            </a:extLst>
          </p:cNvPr>
          <p:cNvCxnSpPr/>
          <p:nvPr/>
        </p:nvCxnSpPr>
        <p:spPr>
          <a:xfrm flipV="1">
            <a:off x="1812207" y="2431936"/>
            <a:ext cx="0" cy="40233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BE9CA4DE-E5AF-432B-BF0C-2D82B262779B}"/>
              </a:ext>
            </a:extLst>
          </p:cNvPr>
          <p:cNvCxnSpPr>
            <a:cxnSpLocks/>
          </p:cNvCxnSpPr>
          <p:nvPr/>
        </p:nvCxnSpPr>
        <p:spPr>
          <a:xfrm flipH="1">
            <a:off x="2021490" y="2623699"/>
            <a:ext cx="514470" cy="42082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82519C6-90A0-4549-92AE-7170E112A5BA}"/>
              </a:ext>
            </a:extLst>
          </p:cNvPr>
          <p:cNvCxnSpPr/>
          <p:nvPr/>
        </p:nvCxnSpPr>
        <p:spPr>
          <a:xfrm>
            <a:off x="1801172" y="2830032"/>
            <a:ext cx="64008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2F1B170-918F-4BB1-8BAA-392E3AC5938D}"/>
              </a:ext>
            </a:extLst>
          </p:cNvPr>
          <p:cNvSpPr txBox="1"/>
          <p:nvPr/>
        </p:nvSpPr>
        <p:spPr>
          <a:xfrm>
            <a:off x="1787567" y="2677178"/>
            <a:ext cx="454824" cy="400110"/>
          </a:xfrm>
          <a:prstGeom prst="rect">
            <a:avLst/>
          </a:prstGeom>
          <a:noFill/>
        </p:spPr>
        <p:txBody>
          <a:bodyPr wrap="square">
            <a:spAutoFit/>
          </a:bodyPr>
          <a:lstStyle/>
          <a:p>
            <a:r>
              <a:rPr lang="en-US" sz="2000" i="1" dirty="0">
                <a:cs typeface="Times New Roman" panose="02020603050405020304" pitchFamily="18" charset="0"/>
              </a:rPr>
              <a:t>x </a:t>
            </a:r>
            <a:endParaRPr lang="en-GB" sz="2000" dirty="0"/>
          </a:p>
        </p:txBody>
      </p:sp>
    </p:spTree>
    <p:extLst>
      <p:ext uri="{BB962C8B-B14F-4D97-AF65-F5344CB8AC3E}">
        <p14:creationId xmlns:p14="http://schemas.microsoft.com/office/powerpoint/2010/main" val="33413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down)">
                                      <p:cBhvr>
                                        <p:cTn id="16" dur="500"/>
                                        <p:tgtEl>
                                          <p:spTgt spid="17"/>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wipe(left)">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wipe(left)">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down)">
                                      <p:cBhvr>
                                        <p:cTn id="57" dur="500"/>
                                        <p:tgtEl>
                                          <p:spTgt spid="33"/>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6"/>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7"/>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wipe(up)">
                                      <p:cBhvr>
                                        <p:cTn id="74" dur="500"/>
                                        <p:tgtEl>
                                          <p:spTgt spid="38"/>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down)">
                                      <p:cBhvr>
                                        <p:cTn id="79" dur="5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3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18"/>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53"/>
                                        </p:tgtEl>
                                        <p:attrNameLst>
                                          <p:attrName>style.visibility</p:attrName>
                                        </p:attrNameLst>
                                      </p:cBhvr>
                                      <p:to>
                                        <p:strVal val="visible"/>
                                      </p:to>
                                    </p:set>
                                  </p:childTnLst>
                                </p:cTn>
                              </p:par>
                              <p:par>
                                <p:cTn id="92" presetID="22" presetClass="entr" presetSubtype="4" fill="hold" nodeType="withEffect">
                                  <p:stCondLst>
                                    <p:cond delay="0"/>
                                  </p:stCondLst>
                                  <p:childTnLst>
                                    <p:set>
                                      <p:cBhvr>
                                        <p:cTn id="93" dur="1" fill="hold">
                                          <p:stCondLst>
                                            <p:cond delay="0"/>
                                          </p:stCondLst>
                                        </p:cTn>
                                        <p:tgtEl>
                                          <p:spTgt spid="54"/>
                                        </p:tgtEl>
                                        <p:attrNameLst>
                                          <p:attrName>style.visibility</p:attrName>
                                        </p:attrNameLst>
                                      </p:cBhvr>
                                      <p:to>
                                        <p:strVal val="visible"/>
                                      </p:to>
                                    </p:set>
                                    <p:animEffect transition="in" filter="wipe(down)">
                                      <p:cBhvr>
                                        <p:cTn id="94" dur="500"/>
                                        <p:tgtEl>
                                          <p:spTgt spid="54"/>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2"/>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22" presetClass="entr" presetSubtype="1" fill="hold" nodeType="clickEffect">
                                  <p:stCondLst>
                                    <p:cond delay="0"/>
                                  </p:stCondLst>
                                  <p:childTnLst>
                                    <p:set>
                                      <p:cBhvr>
                                        <p:cTn id="106" dur="1" fill="hold">
                                          <p:stCondLst>
                                            <p:cond delay="0"/>
                                          </p:stCondLst>
                                        </p:cTn>
                                        <p:tgtEl>
                                          <p:spTgt spid="43"/>
                                        </p:tgtEl>
                                        <p:attrNameLst>
                                          <p:attrName>style.visibility</p:attrName>
                                        </p:attrNameLst>
                                      </p:cBhvr>
                                      <p:to>
                                        <p:strVal val="visible"/>
                                      </p:to>
                                    </p:set>
                                    <p:animEffect transition="in" filter="wipe(up)">
                                      <p:cBhvr>
                                        <p:cTn id="107" dur="500"/>
                                        <p:tgtEl>
                                          <p:spTgt spid="43"/>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46"/>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40"/>
                                        </p:tgtEl>
                                        <p:attrNameLst>
                                          <p:attrName>style.visibility</p:attrName>
                                        </p:attrNameLst>
                                      </p:cBhvr>
                                      <p:to>
                                        <p:strVal val="visible"/>
                                      </p:to>
                                    </p:set>
                                    <p:animEffect transition="in" filter="wipe(left)">
                                      <p:cBhvr>
                                        <p:cTn id="116" dur="500"/>
                                        <p:tgtEl>
                                          <p:spTgt spid="40"/>
                                        </p:tgtEl>
                                      </p:cBhvr>
                                    </p:animEffec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48"/>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8" grpId="0"/>
      <p:bldP spid="3" grpId="0" animBg="1"/>
      <p:bldP spid="19" grpId="0"/>
      <p:bldP spid="20" grpId="0"/>
      <p:bldP spid="21" grpId="0" animBg="1"/>
      <p:bldP spid="34" grpId="0"/>
      <p:bldP spid="35" grpId="0"/>
      <p:bldP spid="37" grpId="0"/>
      <p:bldP spid="42" grpId="0"/>
      <p:bldP spid="44" grpId="0" animBg="1"/>
      <p:bldP spid="46" grpId="0"/>
      <p:bldP spid="48" grpId="0"/>
      <p:bldP spid="50" grpId="0"/>
      <p:bldP spid="52" grpId="0"/>
      <p:bldP spid="53" grpId="0" animBg="1"/>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17776302-140B-4926-B89A-78FDE2323B19}"/>
              </a:ext>
            </a:extLst>
          </p:cNvPr>
          <p:cNvSpPr/>
          <p:nvPr/>
        </p:nvSpPr>
        <p:spPr>
          <a:xfrm>
            <a:off x="6600535" y="2747067"/>
            <a:ext cx="2011680" cy="2011680"/>
          </a:xfrm>
          <a:prstGeom prst="ellipse">
            <a:avLst/>
          </a:prstGeom>
          <a:gradFill flip="none" rotWithShape="1">
            <a:gsLst>
              <a:gs pos="0">
                <a:schemeClr val="accent1">
                  <a:lumMod val="5000"/>
                  <a:lumOff val="95000"/>
                </a:schemeClr>
              </a:gs>
              <a:gs pos="74000">
                <a:srgbClr val="91BDFF"/>
              </a:gs>
              <a:gs pos="83000">
                <a:srgbClr val="76ADFF"/>
              </a:gs>
              <a:gs pos="100000">
                <a:srgbClr val="5D9DFF"/>
              </a:gs>
            </a:gsLst>
            <a:lin ang="81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830997"/>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For a sphere of radius </a:t>
            </a:r>
            <a:r>
              <a:rPr lang="en-US" i="1" dirty="0">
                <a:cs typeface="Times New Roman" panose="02020603050405020304" pitchFamily="18" charset="0"/>
              </a:rPr>
              <a:t>r</a:t>
            </a:r>
            <a:r>
              <a:rPr lang="en-US" dirty="0">
                <a:latin typeface="Comic Sans MS" panose="030F0702030302020204" pitchFamily="66" charset="0"/>
              </a:rPr>
              <a:t> find the volume of the cap of height </a:t>
            </a:r>
            <a:r>
              <a:rPr lang="en-US" i="1" dirty="0">
                <a:cs typeface="Times New Roman" panose="02020603050405020304" pitchFamily="18" charset="0"/>
              </a:rPr>
              <a:t>h.</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3</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15235" y="1391813"/>
            <a:ext cx="8374965" cy="830997"/>
          </a:xfrm>
          <a:prstGeom prst="rect">
            <a:avLst/>
          </a:prstGeom>
          <a:noFill/>
        </p:spPr>
        <p:txBody>
          <a:bodyPr wrap="square">
            <a:spAutoFit/>
          </a:bodyPr>
          <a:lstStyle/>
          <a:p>
            <a:pPr algn="l"/>
            <a:r>
              <a:rPr lang="en-US" sz="2300" dirty="0">
                <a:latin typeface="Comic Sans MS" panose="030F0702030302020204" pitchFamily="66" charset="0"/>
              </a:rPr>
              <a:t>So, what we really need to determine what </a:t>
            </a:r>
            <a:r>
              <a:rPr lang="en-US" sz="2300" i="1" dirty="0">
                <a:cs typeface="Times New Roman" panose="02020603050405020304" pitchFamily="18" charset="0"/>
              </a:rPr>
              <a:t>x</a:t>
            </a:r>
            <a:r>
              <a:rPr lang="en-US" sz="2300" baseline="30000" dirty="0">
                <a:cs typeface="Times New Roman" panose="02020603050405020304" pitchFamily="18" charset="0"/>
              </a:rPr>
              <a:t>2</a:t>
            </a:r>
            <a:r>
              <a:rPr lang="en-US" sz="2300" dirty="0">
                <a:latin typeface="Comic Sans MS" panose="030F0702030302020204" pitchFamily="66" charset="0"/>
              </a:rPr>
              <a:t> will be for any given </a:t>
            </a:r>
            <a:r>
              <a:rPr lang="en-US" sz="2300" i="1" dirty="0">
                <a:cs typeface="Times New Roman" panose="02020603050405020304" pitchFamily="18" charset="0"/>
              </a:rPr>
              <a:t> y </a:t>
            </a:r>
            <a:r>
              <a:rPr lang="en-US" sz="2300" dirty="0">
                <a:latin typeface="Comic Sans MS" panose="030F0702030302020204" pitchFamily="66" charset="0"/>
              </a:rPr>
              <a:t> at the cross-section. </a:t>
            </a:r>
            <a:endParaRPr lang="en-GB" sz="2300" dirty="0">
              <a:latin typeface="Comic Sans MS" panose="030F0702030302020204" pitchFamily="66" charset="0"/>
            </a:endParaRPr>
          </a:p>
        </p:txBody>
      </p:sp>
      <p:sp>
        <p:nvSpPr>
          <p:cNvPr id="12" name="TextBox 11">
            <a:extLst>
              <a:ext uri="{FF2B5EF4-FFF2-40B4-BE49-F238E27FC236}">
                <a16:creationId xmlns:a16="http://schemas.microsoft.com/office/drawing/2014/main" id="{42AA2DD7-D4B5-4C3A-9CB8-2E7E62B679FE}"/>
              </a:ext>
            </a:extLst>
          </p:cNvPr>
          <p:cNvSpPr txBox="1"/>
          <p:nvPr/>
        </p:nvSpPr>
        <p:spPr>
          <a:xfrm>
            <a:off x="2874802" y="2145140"/>
            <a:ext cx="6269197" cy="400110"/>
          </a:xfrm>
          <a:prstGeom prst="rect">
            <a:avLst/>
          </a:prstGeom>
          <a:noFill/>
        </p:spPr>
        <p:txBody>
          <a:bodyPr wrap="square">
            <a:spAutoFit/>
          </a:bodyPr>
          <a:lstStyle/>
          <a:p>
            <a:r>
              <a:rPr lang="en-US" sz="2000" dirty="0">
                <a:latin typeface="Comic Sans MS" panose="030F0702030302020204" pitchFamily="66" charset="0"/>
              </a:rPr>
              <a:t>To get this let’s look at the sphere from the front.</a:t>
            </a:r>
            <a:endParaRPr lang="en-GB" sz="2000" dirty="0"/>
          </a:p>
        </p:txBody>
      </p:sp>
      <p:sp>
        <p:nvSpPr>
          <p:cNvPr id="13" name="Oval 9">
            <a:extLst>
              <a:ext uri="{FF2B5EF4-FFF2-40B4-BE49-F238E27FC236}">
                <a16:creationId xmlns:a16="http://schemas.microsoft.com/office/drawing/2014/main" id="{D85200DE-B7C2-48CE-8A4A-3171E80F4DF2}"/>
              </a:ext>
            </a:extLst>
          </p:cNvPr>
          <p:cNvSpPr>
            <a:spLocks noChangeArrowheads="1"/>
          </p:cNvSpPr>
          <p:nvPr/>
        </p:nvSpPr>
        <p:spPr bwMode="auto">
          <a:xfrm>
            <a:off x="813888" y="2627488"/>
            <a:ext cx="2011680" cy="2011680"/>
          </a:xfrm>
          <a:prstGeom prst="ellipse">
            <a:avLst/>
          </a:prstGeom>
          <a:noFill/>
          <a:ln w="28575">
            <a:noFill/>
            <a:round/>
            <a:headEnd/>
            <a:tailEnd/>
          </a:ln>
          <a:effectLst/>
        </p:spPr>
        <p:txBody>
          <a:bodyPr wrap="none" anchor="ctr"/>
          <a:lstStyle/>
          <a:p>
            <a:endParaRPr lang="en-GB" sz="2400"/>
          </a:p>
        </p:txBody>
      </p:sp>
      <p:pic>
        <p:nvPicPr>
          <p:cNvPr id="14" name="Picture 8">
            <a:extLst>
              <a:ext uri="{FF2B5EF4-FFF2-40B4-BE49-F238E27FC236}">
                <a16:creationId xmlns:a16="http://schemas.microsoft.com/office/drawing/2014/main" id="{F8DD551E-E965-4CA2-89CE-02C449CDD0D3}"/>
              </a:ext>
            </a:extLst>
          </p:cNvPr>
          <p:cNvPicPr>
            <a:picLocks noChangeAspect="1" noChangeArrowheads="1"/>
          </p:cNvPicPr>
          <p:nvPr/>
        </p:nvPicPr>
        <p:blipFill>
          <a:blip r:embed="rId2" cstate="print"/>
          <a:srcRect/>
          <a:stretch>
            <a:fillRect/>
          </a:stretch>
        </p:blipFill>
        <p:spPr bwMode="auto">
          <a:xfrm>
            <a:off x="815874" y="2603064"/>
            <a:ext cx="2011680" cy="2011680"/>
          </a:xfrm>
          <a:prstGeom prst="rect">
            <a:avLst/>
          </a:prstGeom>
          <a:noFill/>
          <a:ln w="9525">
            <a:noFill/>
            <a:miter lim="800000"/>
            <a:headEnd/>
            <a:tailEnd/>
          </a:ln>
          <a:effectLst/>
        </p:spPr>
      </p:pic>
      <p:sp>
        <p:nvSpPr>
          <p:cNvPr id="3" name="Oval 2">
            <a:extLst>
              <a:ext uri="{FF2B5EF4-FFF2-40B4-BE49-F238E27FC236}">
                <a16:creationId xmlns:a16="http://schemas.microsoft.com/office/drawing/2014/main" id="{C4957460-4064-45F1-A8AD-AE1B9C7DE74E}"/>
              </a:ext>
            </a:extLst>
          </p:cNvPr>
          <p:cNvSpPr/>
          <p:nvPr/>
        </p:nvSpPr>
        <p:spPr>
          <a:xfrm>
            <a:off x="817860" y="3368041"/>
            <a:ext cx="2011680" cy="53057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EBDB5979-3CDE-48C1-878F-B112DDA9943E}"/>
              </a:ext>
            </a:extLst>
          </p:cNvPr>
          <p:cNvCxnSpPr/>
          <p:nvPr/>
        </p:nvCxnSpPr>
        <p:spPr>
          <a:xfrm>
            <a:off x="519280" y="3608904"/>
            <a:ext cx="2604919" cy="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8B58661-A599-4720-AAAB-774888570402}"/>
              </a:ext>
            </a:extLst>
          </p:cNvPr>
          <p:cNvCxnSpPr/>
          <p:nvPr/>
        </p:nvCxnSpPr>
        <p:spPr>
          <a:xfrm>
            <a:off x="1814680" y="3063240"/>
            <a:ext cx="0" cy="1737360"/>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1280BE4-1C5F-4341-A04B-FBCEB278761F}"/>
              </a:ext>
            </a:extLst>
          </p:cNvPr>
          <p:cNvSpPr txBox="1"/>
          <p:nvPr/>
        </p:nvSpPr>
        <p:spPr>
          <a:xfrm>
            <a:off x="2934326" y="350274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20" name="TextBox 19">
            <a:extLst>
              <a:ext uri="{FF2B5EF4-FFF2-40B4-BE49-F238E27FC236}">
                <a16:creationId xmlns:a16="http://schemas.microsoft.com/office/drawing/2014/main" id="{F3847905-8163-4EA2-9CB7-418E8801D496}"/>
              </a:ext>
            </a:extLst>
          </p:cNvPr>
          <p:cNvSpPr txBox="1"/>
          <p:nvPr/>
        </p:nvSpPr>
        <p:spPr>
          <a:xfrm>
            <a:off x="1567343" y="2223589"/>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grpSp>
        <p:nvGrpSpPr>
          <p:cNvPr id="24" name="Group 23">
            <a:extLst>
              <a:ext uri="{FF2B5EF4-FFF2-40B4-BE49-F238E27FC236}">
                <a16:creationId xmlns:a16="http://schemas.microsoft.com/office/drawing/2014/main" id="{8D58C959-AFC9-4C29-858D-030B214D13EF}"/>
              </a:ext>
            </a:extLst>
          </p:cNvPr>
          <p:cNvGrpSpPr/>
          <p:nvPr/>
        </p:nvGrpSpPr>
        <p:grpSpPr>
          <a:xfrm>
            <a:off x="936856" y="2601434"/>
            <a:ext cx="1755648" cy="660373"/>
            <a:chOff x="1815366" y="1961398"/>
            <a:chExt cx="1755648" cy="660373"/>
          </a:xfrm>
          <a:solidFill>
            <a:srgbClr val="0033CC"/>
          </a:solidFill>
        </p:grpSpPr>
        <p:sp>
          <p:nvSpPr>
            <p:cNvPr id="22" name="Arc 21">
              <a:extLst>
                <a:ext uri="{FF2B5EF4-FFF2-40B4-BE49-F238E27FC236}">
                  <a16:creationId xmlns:a16="http://schemas.microsoft.com/office/drawing/2014/main" id="{DB23CD58-E1CA-44AA-A725-D6AA6223F46B}"/>
                </a:ext>
              </a:extLst>
            </p:cNvPr>
            <p:cNvSpPr/>
            <p:nvPr/>
          </p:nvSpPr>
          <p:spPr>
            <a:xfrm>
              <a:off x="1817319" y="1961398"/>
              <a:ext cx="1753246" cy="513979"/>
            </a:xfrm>
            <a:custGeom>
              <a:avLst/>
              <a:gdLst>
                <a:gd name="connsiteX0" fmla="*/ 129969 w 2011680"/>
                <a:gd name="connsiteY0" fmla="*/ 511304 h 2011677"/>
                <a:gd name="connsiteX1" fmla="*/ 1007374 w 2011680"/>
                <a:gd name="connsiteY1" fmla="*/ 0 h 2011677"/>
                <a:gd name="connsiteX2" fmla="*/ 1883215 w 2011680"/>
                <a:gd name="connsiteY2" fmla="*/ 513978 h 2011677"/>
                <a:gd name="connsiteX3" fmla="*/ 1005840 w 2011680"/>
                <a:gd name="connsiteY3" fmla="*/ 1005839 h 2011677"/>
                <a:gd name="connsiteX4" fmla="*/ 129969 w 2011680"/>
                <a:gd name="connsiteY4" fmla="*/ 511304 h 2011677"/>
                <a:gd name="connsiteX0" fmla="*/ 129969 w 2011680"/>
                <a:gd name="connsiteY0" fmla="*/ 511304 h 2011677"/>
                <a:gd name="connsiteX1" fmla="*/ 1007374 w 2011680"/>
                <a:gd name="connsiteY1" fmla="*/ 0 h 2011677"/>
                <a:gd name="connsiteX2" fmla="*/ 1883215 w 2011680"/>
                <a:gd name="connsiteY2" fmla="*/ 513978 h 2011677"/>
                <a:gd name="connsiteX0" fmla="*/ 0 w 1753246"/>
                <a:gd name="connsiteY0" fmla="*/ 511305 h 513979"/>
                <a:gd name="connsiteX1" fmla="*/ 877405 w 1753246"/>
                <a:gd name="connsiteY1" fmla="*/ 1 h 513979"/>
                <a:gd name="connsiteX2" fmla="*/ 1753246 w 1753246"/>
                <a:gd name="connsiteY2" fmla="*/ 513979 h 513979"/>
                <a:gd name="connsiteX3" fmla="*/ 0 w 1753246"/>
                <a:gd name="connsiteY3" fmla="*/ 511305 h 513979"/>
                <a:gd name="connsiteX0" fmla="*/ 0 w 1753246"/>
                <a:gd name="connsiteY0" fmla="*/ 511305 h 513979"/>
                <a:gd name="connsiteX1" fmla="*/ 877405 w 1753246"/>
                <a:gd name="connsiteY1" fmla="*/ 1 h 513979"/>
                <a:gd name="connsiteX2" fmla="*/ 1753246 w 1753246"/>
                <a:gd name="connsiteY2" fmla="*/ 513979 h 513979"/>
              </a:gdLst>
              <a:ahLst/>
              <a:cxnLst>
                <a:cxn ang="0">
                  <a:pos x="connsiteX0" y="connsiteY0"/>
                </a:cxn>
                <a:cxn ang="0">
                  <a:pos x="connsiteX1" y="connsiteY1"/>
                </a:cxn>
                <a:cxn ang="0">
                  <a:pos x="connsiteX2" y="connsiteY2"/>
                </a:cxn>
              </a:cxnLst>
              <a:rect l="l" t="t" r="r" b="b"/>
              <a:pathLst>
                <a:path w="1753246" h="513979" stroke="0" extrusionOk="0">
                  <a:moveTo>
                    <a:pt x="0" y="511305"/>
                  </a:moveTo>
                  <a:cubicBezTo>
                    <a:pt x="178647" y="194903"/>
                    <a:pt x="514053" y="-553"/>
                    <a:pt x="877405" y="1"/>
                  </a:cubicBezTo>
                  <a:cubicBezTo>
                    <a:pt x="1240757" y="555"/>
                    <a:pt x="1575565" y="197033"/>
                    <a:pt x="1753246" y="513979"/>
                  </a:cubicBezTo>
                  <a:lnTo>
                    <a:pt x="0" y="511305"/>
                  </a:lnTo>
                  <a:close/>
                </a:path>
                <a:path w="1753246" h="513979" fill="none">
                  <a:moveTo>
                    <a:pt x="0" y="511305"/>
                  </a:moveTo>
                  <a:cubicBezTo>
                    <a:pt x="178647" y="194903"/>
                    <a:pt x="514053" y="-553"/>
                    <a:pt x="877405" y="1"/>
                  </a:cubicBezTo>
                  <a:cubicBezTo>
                    <a:pt x="1240757" y="555"/>
                    <a:pt x="1575565" y="197033"/>
                    <a:pt x="1753246" y="513979"/>
                  </a:cubicBezTo>
                </a:path>
              </a:pathLst>
            </a:custGeom>
            <a:grp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0087AB3B-87F0-4C7F-830A-4B8D0BCCC073}"/>
                </a:ext>
              </a:extLst>
            </p:cNvPr>
            <p:cNvSpPr/>
            <p:nvPr/>
          </p:nvSpPr>
          <p:spPr>
            <a:xfrm>
              <a:off x="1815366" y="2347451"/>
              <a:ext cx="1755648" cy="274320"/>
            </a:xfrm>
            <a:prstGeom prst="arc">
              <a:avLst>
                <a:gd name="adj1" fmla="val 10850335"/>
                <a:gd name="adj2" fmla="val 0"/>
              </a:avLst>
            </a:prstGeom>
            <a:grp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1" name="Oval 20">
            <a:extLst>
              <a:ext uri="{FF2B5EF4-FFF2-40B4-BE49-F238E27FC236}">
                <a16:creationId xmlns:a16="http://schemas.microsoft.com/office/drawing/2014/main" id="{EEBCC3E1-56A4-4F92-AAA2-9B6CB1D5ED36}"/>
              </a:ext>
            </a:extLst>
          </p:cNvPr>
          <p:cNvSpPr/>
          <p:nvPr/>
        </p:nvSpPr>
        <p:spPr>
          <a:xfrm>
            <a:off x="945414" y="2977166"/>
            <a:ext cx="1752600" cy="273126"/>
          </a:xfrm>
          <a:prstGeom prst="ellipse">
            <a:avLst/>
          </a:prstGeom>
          <a:solidFill>
            <a:srgbClr val="66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CFD8CFC4-8C8C-4FEA-B86E-66BB9AF8D6DF}"/>
              </a:ext>
            </a:extLst>
          </p:cNvPr>
          <p:cNvCxnSpPr>
            <a:endCxn id="20" idx="3"/>
          </p:cNvCxnSpPr>
          <p:nvPr/>
        </p:nvCxnSpPr>
        <p:spPr>
          <a:xfrm flipV="1">
            <a:off x="1814680" y="2423644"/>
            <a:ext cx="0" cy="68179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30E58A0-26E6-4947-85E4-BEA90253420F}"/>
              </a:ext>
            </a:extLst>
          </p:cNvPr>
          <p:cNvCxnSpPr/>
          <p:nvPr/>
        </p:nvCxnSpPr>
        <p:spPr>
          <a:xfrm>
            <a:off x="600990" y="3105437"/>
            <a:ext cx="36576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817A2C3-DEAE-4249-BB3B-B2EC0C1870E9}"/>
              </a:ext>
            </a:extLst>
          </p:cNvPr>
          <p:cNvCxnSpPr/>
          <p:nvPr/>
        </p:nvCxnSpPr>
        <p:spPr>
          <a:xfrm>
            <a:off x="756060" y="3114277"/>
            <a:ext cx="0" cy="4572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8D06E45-D8FD-4F9A-AD24-8763CED323BC}"/>
              </a:ext>
            </a:extLst>
          </p:cNvPr>
          <p:cNvCxnSpPr/>
          <p:nvPr/>
        </p:nvCxnSpPr>
        <p:spPr>
          <a:xfrm>
            <a:off x="756060" y="2606448"/>
            <a:ext cx="0" cy="4572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0740C139-F1B6-452C-90B7-443DC617FCCE}"/>
              </a:ext>
            </a:extLst>
          </p:cNvPr>
          <p:cNvSpPr txBox="1"/>
          <p:nvPr/>
        </p:nvSpPr>
        <p:spPr>
          <a:xfrm>
            <a:off x="337577" y="2636575"/>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35" name="TextBox 34">
            <a:extLst>
              <a:ext uri="{FF2B5EF4-FFF2-40B4-BE49-F238E27FC236}">
                <a16:creationId xmlns:a16="http://schemas.microsoft.com/office/drawing/2014/main" id="{D1587C2D-2183-4FAF-AEDE-D9ADDCD4729C}"/>
              </a:ext>
            </a:extLst>
          </p:cNvPr>
          <p:cNvSpPr txBox="1"/>
          <p:nvPr/>
        </p:nvSpPr>
        <p:spPr>
          <a:xfrm>
            <a:off x="126705" y="3159614"/>
            <a:ext cx="687183" cy="400110"/>
          </a:xfrm>
          <a:prstGeom prst="rect">
            <a:avLst/>
          </a:prstGeom>
          <a:noFill/>
        </p:spPr>
        <p:txBody>
          <a:bodyPr wrap="square">
            <a:spAutoFit/>
          </a:bodyPr>
          <a:lstStyle/>
          <a:p>
            <a:r>
              <a:rPr lang="en-US" sz="2000" i="1" dirty="0">
                <a:cs typeface="Times New Roman" panose="02020603050405020304" pitchFamily="18" charset="0"/>
              </a:rPr>
              <a:t>r – h </a:t>
            </a:r>
            <a:endParaRPr lang="en-GB" sz="2000" dirty="0"/>
          </a:p>
        </p:txBody>
      </p:sp>
      <p:cxnSp>
        <p:nvCxnSpPr>
          <p:cNvPr id="36" name="Straight Connector 35">
            <a:extLst>
              <a:ext uri="{FF2B5EF4-FFF2-40B4-BE49-F238E27FC236}">
                <a16:creationId xmlns:a16="http://schemas.microsoft.com/office/drawing/2014/main" id="{723769BB-F7FF-43E0-AB07-C7E9590F6C04}"/>
              </a:ext>
            </a:extLst>
          </p:cNvPr>
          <p:cNvCxnSpPr/>
          <p:nvPr/>
        </p:nvCxnSpPr>
        <p:spPr>
          <a:xfrm>
            <a:off x="612452" y="2593666"/>
            <a:ext cx="11887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FBA51F-B29A-4647-BD8D-29FF9B3ACB63}"/>
              </a:ext>
            </a:extLst>
          </p:cNvPr>
          <p:cNvSpPr txBox="1"/>
          <p:nvPr/>
        </p:nvSpPr>
        <p:spPr>
          <a:xfrm>
            <a:off x="2398691" y="2281372"/>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sp>
        <p:nvSpPr>
          <p:cNvPr id="42" name="TextBox 41">
            <a:extLst>
              <a:ext uri="{FF2B5EF4-FFF2-40B4-BE49-F238E27FC236}">
                <a16:creationId xmlns:a16="http://schemas.microsoft.com/office/drawing/2014/main" id="{D08F5887-E413-45D1-9348-CED222DF46D0}"/>
              </a:ext>
            </a:extLst>
          </p:cNvPr>
          <p:cNvSpPr txBox="1"/>
          <p:nvPr/>
        </p:nvSpPr>
        <p:spPr>
          <a:xfrm>
            <a:off x="1808757" y="2013451"/>
            <a:ext cx="801709" cy="400110"/>
          </a:xfrm>
          <a:prstGeom prst="rect">
            <a:avLst/>
          </a:prstGeom>
          <a:noFill/>
        </p:spPr>
        <p:txBody>
          <a:bodyPr wrap="square">
            <a:spAutoFit/>
          </a:bodyPr>
          <a:lstStyle/>
          <a:p>
            <a:r>
              <a:rPr lang="en-US" sz="2000" i="1" dirty="0">
                <a:cs typeface="Times New Roman" panose="02020603050405020304" pitchFamily="18" charset="0"/>
              </a:rPr>
              <a:t>y = r</a:t>
            </a:r>
            <a:endParaRPr lang="en-GB" sz="2000" dirty="0"/>
          </a:p>
        </p:txBody>
      </p:sp>
      <p:cxnSp>
        <p:nvCxnSpPr>
          <p:cNvPr id="43" name="Straight Arrow Connector 42">
            <a:extLst>
              <a:ext uri="{FF2B5EF4-FFF2-40B4-BE49-F238E27FC236}">
                <a16:creationId xmlns:a16="http://schemas.microsoft.com/office/drawing/2014/main" id="{F2579A66-92B6-47D3-8432-63A92BE37377}"/>
              </a:ext>
            </a:extLst>
          </p:cNvPr>
          <p:cNvCxnSpPr>
            <a:cxnSpLocks/>
          </p:cNvCxnSpPr>
          <p:nvPr/>
        </p:nvCxnSpPr>
        <p:spPr>
          <a:xfrm flipH="1">
            <a:off x="1839203" y="2361582"/>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08E31F48-B596-4AC5-A6A0-3B905DFCFFF1}"/>
              </a:ext>
            </a:extLst>
          </p:cNvPr>
          <p:cNvSpPr/>
          <p:nvPr/>
        </p:nvSpPr>
        <p:spPr>
          <a:xfrm>
            <a:off x="1783585" y="2560590"/>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a:extLst>
              <a:ext uri="{FF2B5EF4-FFF2-40B4-BE49-F238E27FC236}">
                <a16:creationId xmlns:a16="http://schemas.microsoft.com/office/drawing/2014/main" id="{D98AC410-ECA9-4FB6-8B65-533D05FECD3C}"/>
              </a:ext>
            </a:extLst>
          </p:cNvPr>
          <p:cNvSpPr txBox="1"/>
          <p:nvPr/>
        </p:nvSpPr>
        <p:spPr>
          <a:xfrm>
            <a:off x="286328" y="5152502"/>
            <a:ext cx="5026433" cy="400110"/>
          </a:xfrm>
          <a:prstGeom prst="rect">
            <a:avLst/>
          </a:prstGeom>
          <a:noFill/>
        </p:spPr>
        <p:txBody>
          <a:bodyPr wrap="square">
            <a:spAutoFit/>
          </a:bodyPr>
          <a:lstStyle/>
          <a:p>
            <a:r>
              <a:rPr lang="en-US" sz="2000" dirty="0">
                <a:latin typeface="Comic Sans MS" panose="030F0702030302020204" pitchFamily="66" charset="0"/>
              </a:rPr>
              <a:t>The line </a:t>
            </a:r>
            <a:r>
              <a:rPr lang="en-US" sz="2000" i="1" dirty="0"/>
              <a:t>PR</a:t>
            </a:r>
            <a:r>
              <a:rPr lang="en-US" sz="2000" dirty="0"/>
              <a:t> </a:t>
            </a:r>
            <a:r>
              <a:rPr lang="en-US" sz="2000" dirty="0">
                <a:latin typeface="Comic Sans MS" panose="030F0702030302020204" pitchFamily="66" charset="0"/>
              </a:rPr>
              <a:t>has a length of </a:t>
            </a:r>
            <a:r>
              <a:rPr lang="en-US" sz="2000" i="1" dirty="0">
                <a:cs typeface="Times New Roman" panose="02020603050405020304" pitchFamily="18" charset="0"/>
              </a:rPr>
              <a:t>x</a:t>
            </a:r>
            <a:endParaRPr lang="en-GB" dirty="0"/>
          </a:p>
        </p:txBody>
      </p:sp>
      <p:sp>
        <p:nvSpPr>
          <p:cNvPr id="48" name="TextBox 47">
            <a:extLst>
              <a:ext uri="{FF2B5EF4-FFF2-40B4-BE49-F238E27FC236}">
                <a16:creationId xmlns:a16="http://schemas.microsoft.com/office/drawing/2014/main" id="{4CA7F6A2-B1AA-4648-8922-DF09CDDA7BB8}"/>
              </a:ext>
            </a:extLst>
          </p:cNvPr>
          <p:cNvSpPr txBox="1"/>
          <p:nvPr/>
        </p:nvSpPr>
        <p:spPr>
          <a:xfrm>
            <a:off x="343609" y="5574622"/>
            <a:ext cx="6438191" cy="446276"/>
          </a:xfrm>
          <a:prstGeom prst="rect">
            <a:avLst/>
          </a:prstGeom>
          <a:noFill/>
        </p:spPr>
        <p:txBody>
          <a:bodyPr wrap="square">
            <a:spAutoFit/>
          </a:bodyPr>
          <a:lstStyle/>
          <a:p>
            <a:r>
              <a:rPr lang="en-US" sz="2300" dirty="0">
                <a:latin typeface="Comic Sans MS" panose="030F0702030302020204" pitchFamily="66" charset="0"/>
              </a:rPr>
              <a:t>Applying the Pythagorean Theorem we have</a:t>
            </a:r>
            <a:endParaRPr lang="en-GB" sz="2300" dirty="0">
              <a:latin typeface="Comic Sans MS" panose="030F0702030302020204" pitchFamily="66" charset="0"/>
            </a:endParaRPr>
          </a:p>
        </p:txBody>
      </p:sp>
      <p:sp>
        <p:nvSpPr>
          <p:cNvPr id="50" name="TextBox 49">
            <a:extLst>
              <a:ext uri="{FF2B5EF4-FFF2-40B4-BE49-F238E27FC236}">
                <a16:creationId xmlns:a16="http://schemas.microsoft.com/office/drawing/2014/main" id="{DD3F0F44-6EDA-4FF2-B41E-72B964D2921C}"/>
              </a:ext>
            </a:extLst>
          </p:cNvPr>
          <p:cNvSpPr txBox="1"/>
          <p:nvPr/>
        </p:nvSpPr>
        <p:spPr>
          <a:xfrm>
            <a:off x="6544644" y="5541629"/>
            <a:ext cx="1719096" cy="461665"/>
          </a:xfrm>
          <a:prstGeom prst="rect">
            <a:avLst/>
          </a:prstGeom>
          <a:noFill/>
        </p:spPr>
        <p:txBody>
          <a:bodyPr wrap="square">
            <a:spAutoFit/>
          </a:bodyPr>
          <a:lstStyle/>
          <a:p>
            <a:r>
              <a:rPr lang="en-US" i="1" dirty="0">
                <a:cs typeface="Times New Roman" panose="02020603050405020304" pitchFamily="18" charset="0"/>
              </a:rPr>
              <a:t>x</a:t>
            </a:r>
            <a:r>
              <a:rPr lang="en-US" baseline="30000" dirty="0">
                <a:cs typeface="Times New Roman" panose="02020603050405020304" pitchFamily="18" charset="0"/>
              </a:rPr>
              <a:t>2</a:t>
            </a:r>
            <a:r>
              <a:rPr lang="en-US" i="1" dirty="0">
                <a:cs typeface="Times New Roman" panose="02020603050405020304" pitchFamily="18" charset="0"/>
              </a:rPr>
              <a:t> + y</a:t>
            </a:r>
            <a:r>
              <a:rPr lang="en-US" baseline="30000" dirty="0">
                <a:cs typeface="Times New Roman" panose="02020603050405020304" pitchFamily="18" charset="0"/>
              </a:rPr>
              <a:t>2</a:t>
            </a:r>
            <a:r>
              <a:rPr lang="en-US" i="1" dirty="0">
                <a:cs typeface="Times New Roman" panose="02020603050405020304" pitchFamily="18" charset="0"/>
              </a:rPr>
              <a:t> </a:t>
            </a:r>
            <a:r>
              <a:rPr lang="en-GB" dirty="0"/>
              <a:t>= </a:t>
            </a:r>
            <a:r>
              <a:rPr lang="en-US" i="1" dirty="0">
                <a:cs typeface="Times New Roman" panose="02020603050405020304" pitchFamily="18" charset="0"/>
              </a:rPr>
              <a:t>r</a:t>
            </a:r>
            <a:r>
              <a:rPr lang="en-US" baseline="30000" dirty="0">
                <a:cs typeface="Times New Roman" panose="02020603050405020304" pitchFamily="18" charset="0"/>
              </a:rPr>
              <a:t>2</a:t>
            </a:r>
            <a:endParaRPr lang="en-GB" dirty="0"/>
          </a:p>
        </p:txBody>
      </p:sp>
      <p:cxnSp>
        <p:nvCxnSpPr>
          <p:cNvPr id="45" name="Straight Arrow Connector 44">
            <a:extLst>
              <a:ext uri="{FF2B5EF4-FFF2-40B4-BE49-F238E27FC236}">
                <a16:creationId xmlns:a16="http://schemas.microsoft.com/office/drawing/2014/main" id="{519EC9B9-CA6E-4FA1-A518-073EBDB3BE2E}"/>
              </a:ext>
            </a:extLst>
          </p:cNvPr>
          <p:cNvCxnSpPr/>
          <p:nvPr/>
        </p:nvCxnSpPr>
        <p:spPr>
          <a:xfrm>
            <a:off x="6310480" y="3754154"/>
            <a:ext cx="2604919" cy="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CDF869B6-ECB6-4608-A09B-48B096B55105}"/>
              </a:ext>
            </a:extLst>
          </p:cNvPr>
          <p:cNvSpPr txBox="1"/>
          <p:nvPr/>
        </p:nvSpPr>
        <p:spPr>
          <a:xfrm>
            <a:off x="8725526" y="364799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51" name="TextBox 50">
            <a:extLst>
              <a:ext uri="{FF2B5EF4-FFF2-40B4-BE49-F238E27FC236}">
                <a16:creationId xmlns:a16="http://schemas.microsoft.com/office/drawing/2014/main" id="{4B5EB801-D142-427C-99FE-40F13B53BC8D}"/>
              </a:ext>
            </a:extLst>
          </p:cNvPr>
          <p:cNvSpPr txBox="1"/>
          <p:nvPr/>
        </p:nvSpPr>
        <p:spPr>
          <a:xfrm>
            <a:off x="7358543" y="2368839"/>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26" name="Chord 25">
            <a:extLst>
              <a:ext uri="{FF2B5EF4-FFF2-40B4-BE49-F238E27FC236}">
                <a16:creationId xmlns:a16="http://schemas.microsoft.com/office/drawing/2014/main" id="{026D0B2F-0496-448F-A875-CACF78AB66C0}"/>
              </a:ext>
            </a:extLst>
          </p:cNvPr>
          <p:cNvSpPr/>
          <p:nvPr/>
        </p:nvSpPr>
        <p:spPr>
          <a:xfrm>
            <a:off x="6596633" y="2747027"/>
            <a:ext cx="2011680" cy="2011680"/>
          </a:xfrm>
          <a:prstGeom prst="chord">
            <a:avLst>
              <a:gd name="adj1" fmla="val 12828779"/>
              <a:gd name="adj2" fmla="val 19572769"/>
            </a:avLst>
          </a:prstGeom>
          <a:solidFill>
            <a:srgbClr val="0033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EE836144-8DDC-4426-AE93-825A12F71828}"/>
              </a:ext>
            </a:extLst>
          </p:cNvPr>
          <p:cNvCxnSpPr/>
          <p:nvPr/>
        </p:nvCxnSpPr>
        <p:spPr>
          <a:xfrm>
            <a:off x="6957014" y="2981723"/>
            <a:ext cx="1280160"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02EFD066-6D87-4F6A-934E-287FE2938DE1}"/>
              </a:ext>
            </a:extLst>
          </p:cNvPr>
          <p:cNvCxnSpPr/>
          <p:nvPr/>
        </p:nvCxnSpPr>
        <p:spPr>
          <a:xfrm>
            <a:off x="7624617" y="2560320"/>
            <a:ext cx="0" cy="246888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0A5B352C-DCB1-41D8-B061-679B6814C676}"/>
              </a:ext>
            </a:extLst>
          </p:cNvPr>
          <p:cNvSpPr/>
          <p:nvPr/>
        </p:nvSpPr>
        <p:spPr>
          <a:xfrm>
            <a:off x="1175352" y="2711962"/>
            <a:ext cx="1280160" cy="273126"/>
          </a:xfrm>
          <a:prstGeom prst="ellipse">
            <a:avLst/>
          </a:prstGeom>
          <a:solidFill>
            <a:srgbClr val="CC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Arrow Connector 53">
            <a:extLst>
              <a:ext uri="{FF2B5EF4-FFF2-40B4-BE49-F238E27FC236}">
                <a16:creationId xmlns:a16="http://schemas.microsoft.com/office/drawing/2014/main" id="{535DB500-39FD-4D20-A964-96885F0208EA}"/>
              </a:ext>
            </a:extLst>
          </p:cNvPr>
          <p:cNvCxnSpPr/>
          <p:nvPr/>
        </p:nvCxnSpPr>
        <p:spPr>
          <a:xfrm flipV="1">
            <a:off x="1812207" y="2431936"/>
            <a:ext cx="0" cy="40233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BE9CA4DE-E5AF-432B-BF0C-2D82B262779B}"/>
              </a:ext>
            </a:extLst>
          </p:cNvPr>
          <p:cNvCxnSpPr>
            <a:cxnSpLocks/>
          </p:cNvCxnSpPr>
          <p:nvPr/>
        </p:nvCxnSpPr>
        <p:spPr>
          <a:xfrm flipH="1">
            <a:off x="2021490" y="2623699"/>
            <a:ext cx="514470" cy="42082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82519C6-90A0-4549-92AE-7170E112A5BA}"/>
              </a:ext>
            </a:extLst>
          </p:cNvPr>
          <p:cNvCxnSpPr/>
          <p:nvPr/>
        </p:nvCxnSpPr>
        <p:spPr>
          <a:xfrm>
            <a:off x="1811415" y="2839540"/>
            <a:ext cx="64008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2F1B170-918F-4BB1-8BAA-392E3AC5938D}"/>
              </a:ext>
            </a:extLst>
          </p:cNvPr>
          <p:cNvSpPr txBox="1"/>
          <p:nvPr/>
        </p:nvSpPr>
        <p:spPr>
          <a:xfrm>
            <a:off x="1787772" y="2680191"/>
            <a:ext cx="454824" cy="400110"/>
          </a:xfrm>
          <a:prstGeom prst="rect">
            <a:avLst/>
          </a:prstGeom>
          <a:noFill/>
        </p:spPr>
        <p:txBody>
          <a:bodyPr wrap="square">
            <a:spAutoFit/>
          </a:bodyPr>
          <a:lstStyle/>
          <a:p>
            <a:r>
              <a:rPr lang="en-US" sz="2000" i="1" dirty="0">
                <a:cs typeface="Times New Roman" panose="02020603050405020304" pitchFamily="18" charset="0"/>
              </a:rPr>
              <a:t>x </a:t>
            </a:r>
            <a:endParaRPr lang="en-GB" sz="2000" dirty="0"/>
          </a:p>
        </p:txBody>
      </p:sp>
      <p:sp>
        <p:nvSpPr>
          <p:cNvPr id="55" name="TextBox 54">
            <a:extLst>
              <a:ext uri="{FF2B5EF4-FFF2-40B4-BE49-F238E27FC236}">
                <a16:creationId xmlns:a16="http://schemas.microsoft.com/office/drawing/2014/main" id="{7EF80345-8AF5-45E4-B9A8-E682F8E29B5D}"/>
              </a:ext>
            </a:extLst>
          </p:cNvPr>
          <p:cNvSpPr txBox="1"/>
          <p:nvPr/>
        </p:nvSpPr>
        <p:spPr>
          <a:xfrm>
            <a:off x="3174553" y="2558698"/>
            <a:ext cx="3881145" cy="707886"/>
          </a:xfrm>
          <a:prstGeom prst="rect">
            <a:avLst/>
          </a:prstGeom>
          <a:noFill/>
        </p:spPr>
        <p:txBody>
          <a:bodyPr wrap="square">
            <a:spAutoFit/>
          </a:bodyPr>
          <a:lstStyle/>
          <a:p>
            <a:r>
              <a:rPr lang="en-US" sz="2000" dirty="0">
                <a:latin typeface="Comic Sans MS" panose="030F0702030302020204" pitchFamily="66" charset="0"/>
              </a:rPr>
              <a:t>In particular, look at the triangle </a:t>
            </a:r>
            <a:r>
              <a:rPr lang="en-US" sz="2000" i="1" dirty="0">
                <a:cs typeface="Times New Roman" panose="02020603050405020304" pitchFamily="18" charset="0"/>
              </a:rPr>
              <a:t>POR</a:t>
            </a:r>
            <a:endParaRPr lang="en-GB" sz="2000" i="1" dirty="0">
              <a:cs typeface="Times New Roman" panose="02020603050405020304" pitchFamily="18" charset="0"/>
            </a:endParaRPr>
          </a:p>
        </p:txBody>
      </p:sp>
      <p:sp>
        <p:nvSpPr>
          <p:cNvPr id="56" name="TextBox 55">
            <a:extLst>
              <a:ext uri="{FF2B5EF4-FFF2-40B4-BE49-F238E27FC236}">
                <a16:creationId xmlns:a16="http://schemas.microsoft.com/office/drawing/2014/main" id="{CCC02A64-842A-4070-AA59-2F5488493FBD}"/>
              </a:ext>
            </a:extLst>
          </p:cNvPr>
          <p:cNvSpPr txBox="1"/>
          <p:nvPr/>
        </p:nvSpPr>
        <p:spPr>
          <a:xfrm>
            <a:off x="7362445" y="2662062"/>
            <a:ext cx="266074" cy="369332"/>
          </a:xfrm>
          <a:prstGeom prst="rect">
            <a:avLst/>
          </a:prstGeom>
          <a:noFill/>
        </p:spPr>
        <p:txBody>
          <a:bodyPr wrap="square">
            <a:spAutoFit/>
          </a:bodyPr>
          <a:lstStyle/>
          <a:p>
            <a:r>
              <a:rPr lang="en-US" sz="1800" i="1" dirty="0">
                <a:cs typeface="Times New Roman" panose="02020603050405020304" pitchFamily="18" charset="0"/>
              </a:rPr>
              <a:t>P</a:t>
            </a:r>
            <a:endParaRPr lang="en-GB" sz="1800" dirty="0"/>
          </a:p>
        </p:txBody>
      </p:sp>
      <p:sp>
        <p:nvSpPr>
          <p:cNvPr id="57" name="TextBox 56">
            <a:extLst>
              <a:ext uri="{FF2B5EF4-FFF2-40B4-BE49-F238E27FC236}">
                <a16:creationId xmlns:a16="http://schemas.microsoft.com/office/drawing/2014/main" id="{74977479-4EC1-4079-8959-2112E4360966}"/>
              </a:ext>
            </a:extLst>
          </p:cNvPr>
          <p:cNvSpPr txBox="1"/>
          <p:nvPr/>
        </p:nvSpPr>
        <p:spPr>
          <a:xfrm>
            <a:off x="7326333" y="3655711"/>
            <a:ext cx="266074" cy="369332"/>
          </a:xfrm>
          <a:prstGeom prst="rect">
            <a:avLst/>
          </a:prstGeom>
          <a:noFill/>
        </p:spPr>
        <p:txBody>
          <a:bodyPr wrap="square">
            <a:spAutoFit/>
          </a:bodyPr>
          <a:lstStyle/>
          <a:p>
            <a:r>
              <a:rPr lang="en-US" sz="1800" i="1" dirty="0">
                <a:cs typeface="Times New Roman" panose="02020603050405020304" pitchFamily="18" charset="0"/>
              </a:rPr>
              <a:t>O</a:t>
            </a:r>
            <a:endParaRPr lang="en-GB" sz="1800" dirty="0"/>
          </a:p>
        </p:txBody>
      </p:sp>
      <p:sp>
        <p:nvSpPr>
          <p:cNvPr id="58" name="TextBox 57">
            <a:extLst>
              <a:ext uri="{FF2B5EF4-FFF2-40B4-BE49-F238E27FC236}">
                <a16:creationId xmlns:a16="http://schemas.microsoft.com/office/drawing/2014/main" id="{317D8709-9AEE-4D49-81DC-56F8ECBC70B7}"/>
              </a:ext>
            </a:extLst>
          </p:cNvPr>
          <p:cNvSpPr txBox="1"/>
          <p:nvPr/>
        </p:nvSpPr>
        <p:spPr>
          <a:xfrm>
            <a:off x="8192911" y="2693349"/>
            <a:ext cx="266074" cy="369332"/>
          </a:xfrm>
          <a:prstGeom prst="rect">
            <a:avLst/>
          </a:prstGeom>
          <a:noFill/>
        </p:spPr>
        <p:txBody>
          <a:bodyPr wrap="square">
            <a:spAutoFit/>
          </a:bodyPr>
          <a:lstStyle/>
          <a:p>
            <a:r>
              <a:rPr lang="en-US" sz="1800" i="1" dirty="0">
                <a:cs typeface="Times New Roman" panose="02020603050405020304" pitchFamily="18" charset="0"/>
              </a:rPr>
              <a:t>R</a:t>
            </a:r>
            <a:endParaRPr lang="en-GB" sz="1800" dirty="0"/>
          </a:p>
        </p:txBody>
      </p:sp>
      <p:cxnSp>
        <p:nvCxnSpPr>
          <p:cNvPr id="30" name="Straight Connector 29">
            <a:extLst>
              <a:ext uri="{FF2B5EF4-FFF2-40B4-BE49-F238E27FC236}">
                <a16:creationId xmlns:a16="http://schemas.microsoft.com/office/drawing/2014/main" id="{F73F91FE-2F59-4409-8E46-FAE6195A989C}"/>
              </a:ext>
            </a:extLst>
          </p:cNvPr>
          <p:cNvCxnSpPr>
            <a:cxnSpLocks/>
          </p:cNvCxnSpPr>
          <p:nvPr/>
        </p:nvCxnSpPr>
        <p:spPr>
          <a:xfrm flipV="1">
            <a:off x="7623992" y="2977166"/>
            <a:ext cx="613182" cy="76747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DE71D7CF-4ED9-4A33-B8D5-C890271D58FF}"/>
              </a:ext>
            </a:extLst>
          </p:cNvPr>
          <p:cNvSpPr txBox="1"/>
          <p:nvPr/>
        </p:nvSpPr>
        <p:spPr>
          <a:xfrm>
            <a:off x="7879661" y="3199739"/>
            <a:ext cx="266074" cy="400110"/>
          </a:xfrm>
          <a:prstGeom prst="rect">
            <a:avLst/>
          </a:prstGeom>
          <a:noFill/>
        </p:spPr>
        <p:txBody>
          <a:bodyPr wrap="square">
            <a:spAutoFit/>
          </a:bodyPr>
          <a:lstStyle/>
          <a:p>
            <a:r>
              <a:rPr lang="en-US" sz="2000" i="1" dirty="0">
                <a:cs typeface="Times New Roman" panose="02020603050405020304" pitchFamily="18" charset="0"/>
              </a:rPr>
              <a:t>r</a:t>
            </a:r>
            <a:endParaRPr lang="en-GB" sz="2000" dirty="0"/>
          </a:p>
        </p:txBody>
      </p:sp>
      <p:sp>
        <p:nvSpPr>
          <p:cNvPr id="61" name="TextBox 60">
            <a:extLst>
              <a:ext uri="{FF2B5EF4-FFF2-40B4-BE49-F238E27FC236}">
                <a16:creationId xmlns:a16="http://schemas.microsoft.com/office/drawing/2014/main" id="{8B63936D-681A-4097-A3F8-02D1529BF40D}"/>
              </a:ext>
            </a:extLst>
          </p:cNvPr>
          <p:cNvSpPr txBox="1"/>
          <p:nvPr/>
        </p:nvSpPr>
        <p:spPr>
          <a:xfrm>
            <a:off x="6416525" y="2484921"/>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62" name="Straight Arrow Connector 61">
            <a:extLst>
              <a:ext uri="{FF2B5EF4-FFF2-40B4-BE49-F238E27FC236}">
                <a16:creationId xmlns:a16="http://schemas.microsoft.com/office/drawing/2014/main" id="{7FA791E4-8F8D-4D0D-B673-AA4C6684A541}"/>
              </a:ext>
            </a:extLst>
          </p:cNvPr>
          <p:cNvCxnSpPr>
            <a:cxnSpLocks/>
          </p:cNvCxnSpPr>
          <p:nvPr/>
        </p:nvCxnSpPr>
        <p:spPr>
          <a:xfrm>
            <a:off x="6998068" y="2710380"/>
            <a:ext cx="235379" cy="24402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CEB2E874-91AB-4EE2-9578-AE515E11CF7D}"/>
              </a:ext>
            </a:extLst>
          </p:cNvPr>
          <p:cNvSpPr txBox="1"/>
          <p:nvPr/>
        </p:nvSpPr>
        <p:spPr>
          <a:xfrm>
            <a:off x="7739351" y="2662062"/>
            <a:ext cx="266074" cy="369332"/>
          </a:xfrm>
          <a:prstGeom prst="rect">
            <a:avLst/>
          </a:prstGeom>
          <a:noFill/>
        </p:spPr>
        <p:txBody>
          <a:bodyPr wrap="square">
            <a:spAutoFit/>
          </a:bodyPr>
          <a:lstStyle/>
          <a:p>
            <a:r>
              <a:rPr lang="en-US" sz="1800" i="1" dirty="0">
                <a:cs typeface="Times New Roman" panose="02020603050405020304" pitchFamily="18" charset="0"/>
              </a:rPr>
              <a:t>x</a:t>
            </a:r>
            <a:endParaRPr lang="en-GB" sz="1800" dirty="0"/>
          </a:p>
        </p:txBody>
      </p:sp>
      <p:sp>
        <p:nvSpPr>
          <p:cNvPr id="66" name="TextBox 65">
            <a:extLst>
              <a:ext uri="{FF2B5EF4-FFF2-40B4-BE49-F238E27FC236}">
                <a16:creationId xmlns:a16="http://schemas.microsoft.com/office/drawing/2014/main" id="{10B91F42-CEFF-4411-85D9-47F02F228581}"/>
              </a:ext>
            </a:extLst>
          </p:cNvPr>
          <p:cNvSpPr txBox="1"/>
          <p:nvPr/>
        </p:nvSpPr>
        <p:spPr>
          <a:xfrm>
            <a:off x="7350831" y="3133408"/>
            <a:ext cx="266074" cy="369332"/>
          </a:xfrm>
          <a:prstGeom prst="rect">
            <a:avLst/>
          </a:prstGeom>
          <a:noFill/>
        </p:spPr>
        <p:txBody>
          <a:bodyPr wrap="square">
            <a:spAutoFit/>
          </a:bodyPr>
          <a:lstStyle/>
          <a:p>
            <a:r>
              <a:rPr lang="en-US" sz="1800" i="1" dirty="0">
                <a:cs typeface="Times New Roman" panose="02020603050405020304" pitchFamily="18" charset="0"/>
              </a:rPr>
              <a:t>y</a:t>
            </a:r>
            <a:endParaRPr lang="en-GB" sz="1800" dirty="0"/>
          </a:p>
        </p:txBody>
      </p:sp>
      <p:sp>
        <p:nvSpPr>
          <p:cNvPr id="68" name="TextBox 67">
            <a:extLst>
              <a:ext uri="{FF2B5EF4-FFF2-40B4-BE49-F238E27FC236}">
                <a16:creationId xmlns:a16="http://schemas.microsoft.com/office/drawing/2014/main" id="{165EA913-E50F-449B-AA7F-EFB91D411553}"/>
              </a:ext>
            </a:extLst>
          </p:cNvPr>
          <p:cNvSpPr txBox="1"/>
          <p:nvPr/>
        </p:nvSpPr>
        <p:spPr>
          <a:xfrm>
            <a:off x="3207063" y="3240584"/>
            <a:ext cx="3313369" cy="1938992"/>
          </a:xfrm>
          <a:prstGeom prst="rect">
            <a:avLst/>
          </a:prstGeom>
          <a:noFill/>
        </p:spPr>
        <p:txBody>
          <a:bodyPr wrap="square">
            <a:spAutoFit/>
          </a:bodyPr>
          <a:lstStyle/>
          <a:p>
            <a:r>
              <a:rPr lang="en-US" sz="2000" dirty="0">
                <a:latin typeface="Comic Sans MS" panose="030F0702030302020204" pitchFamily="66" charset="0"/>
              </a:rPr>
              <a:t>Because the point </a:t>
            </a:r>
            <a:r>
              <a:rPr lang="en-US" sz="2000" i="1" dirty="0">
                <a:cs typeface="Times New Roman" panose="02020603050405020304" pitchFamily="18" charset="0"/>
              </a:rPr>
              <a:t>R</a:t>
            </a:r>
            <a:r>
              <a:rPr lang="en-US" sz="2000" dirty="0">
                <a:latin typeface="Comic Sans MS" panose="030F0702030302020204" pitchFamily="66" charset="0"/>
              </a:rPr>
              <a:t> lies on the sphere itself we can see that the length of the hypotenuse of this triangle (OR) is </a:t>
            </a:r>
            <a:r>
              <a:rPr lang="en-US" sz="2000" i="1" dirty="0">
                <a:cs typeface="Times New Roman" panose="02020603050405020304" pitchFamily="18" charset="0"/>
              </a:rPr>
              <a:t>r</a:t>
            </a:r>
            <a:r>
              <a:rPr lang="en-US" sz="2000" dirty="0">
                <a:latin typeface="Comic Sans MS" panose="030F0702030302020204" pitchFamily="66" charset="0"/>
              </a:rPr>
              <a:t>, the radius of the sphere. </a:t>
            </a:r>
            <a:endParaRPr lang="en-GB" sz="2000" dirty="0">
              <a:latin typeface="Comic Sans MS" panose="030F0702030302020204" pitchFamily="66" charset="0"/>
            </a:endParaRPr>
          </a:p>
        </p:txBody>
      </p:sp>
      <p:sp>
        <p:nvSpPr>
          <p:cNvPr id="70" name="TextBox 69">
            <a:extLst>
              <a:ext uri="{FF2B5EF4-FFF2-40B4-BE49-F238E27FC236}">
                <a16:creationId xmlns:a16="http://schemas.microsoft.com/office/drawing/2014/main" id="{D4FA70DB-B235-4EB3-94AC-1F5C06B99786}"/>
              </a:ext>
            </a:extLst>
          </p:cNvPr>
          <p:cNvSpPr txBox="1"/>
          <p:nvPr/>
        </p:nvSpPr>
        <p:spPr>
          <a:xfrm>
            <a:off x="3829455" y="5184654"/>
            <a:ext cx="4359889" cy="400110"/>
          </a:xfrm>
          <a:prstGeom prst="rect">
            <a:avLst/>
          </a:prstGeom>
          <a:noFill/>
        </p:spPr>
        <p:txBody>
          <a:bodyPr wrap="square">
            <a:spAutoFit/>
          </a:bodyPr>
          <a:lstStyle/>
          <a:p>
            <a:r>
              <a:rPr lang="en-US" sz="2000" dirty="0">
                <a:latin typeface="Comic Sans MS" panose="030F0702030302020204" pitchFamily="66" charset="0"/>
              </a:rPr>
              <a:t>and the line </a:t>
            </a:r>
            <a:r>
              <a:rPr lang="en-US" sz="2000" i="1" dirty="0"/>
              <a:t>OP</a:t>
            </a:r>
            <a:r>
              <a:rPr lang="en-US" sz="2000" dirty="0"/>
              <a:t> </a:t>
            </a:r>
            <a:r>
              <a:rPr lang="en-US" sz="2000" dirty="0">
                <a:latin typeface="Comic Sans MS" panose="030F0702030302020204" pitchFamily="66" charset="0"/>
              </a:rPr>
              <a:t>has length </a:t>
            </a:r>
            <a:r>
              <a:rPr lang="en-US" sz="2000" i="1" dirty="0">
                <a:cs typeface="Times New Roman" panose="02020603050405020304" pitchFamily="18" charset="0"/>
              </a:rPr>
              <a:t>y</a:t>
            </a:r>
            <a:endParaRPr lang="en-GB" sz="2000" dirty="0"/>
          </a:p>
        </p:txBody>
      </p:sp>
      <p:sp>
        <p:nvSpPr>
          <p:cNvPr id="71" name="TextBox 70">
            <a:extLst>
              <a:ext uri="{FF2B5EF4-FFF2-40B4-BE49-F238E27FC236}">
                <a16:creationId xmlns:a16="http://schemas.microsoft.com/office/drawing/2014/main" id="{E17B8481-7078-4BC3-9B5C-0B892522EBCB}"/>
              </a:ext>
            </a:extLst>
          </p:cNvPr>
          <p:cNvSpPr txBox="1"/>
          <p:nvPr/>
        </p:nvSpPr>
        <p:spPr>
          <a:xfrm>
            <a:off x="519280" y="6090370"/>
            <a:ext cx="2091186" cy="461665"/>
          </a:xfrm>
          <a:prstGeom prst="rect">
            <a:avLst/>
          </a:prstGeom>
          <a:noFill/>
        </p:spPr>
        <p:txBody>
          <a:bodyPr wrap="square">
            <a:spAutoFit/>
          </a:bodyPr>
          <a:lstStyle/>
          <a:p>
            <a:r>
              <a:rPr lang="en-US" i="1" dirty="0">
                <a:cs typeface="Times New Roman" panose="02020603050405020304" pitchFamily="18" charset="0"/>
              </a:rPr>
              <a:t>⸫ x</a:t>
            </a:r>
            <a:r>
              <a:rPr lang="en-US" baseline="30000" dirty="0">
                <a:cs typeface="Times New Roman" panose="02020603050405020304" pitchFamily="18" charset="0"/>
              </a:rPr>
              <a:t>2</a:t>
            </a:r>
            <a:r>
              <a:rPr lang="en-US" i="1" dirty="0">
                <a:cs typeface="Times New Roman" panose="02020603050405020304" pitchFamily="18" charset="0"/>
              </a:rPr>
              <a:t> </a:t>
            </a:r>
            <a:r>
              <a:rPr lang="en-GB" dirty="0"/>
              <a:t>= </a:t>
            </a:r>
            <a:r>
              <a:rPr lang="en-US" i="1" dirty="0">
                <a:cs typeface="Times New Roman" panose="02020603050405020304" pitchFamily="18" charset="0"/>
              </a:rPr>
              <a:t>r</a:t>
            </a:r>
            <a:r>
              <a:rPr lang="en-US" baseline="30000" dirty="0">
                <a:cs typeface="Times New Roman" panose="02020603050405020304" pitchFamily="18" charset="0"/>
              </a:rPr>
              <a:t>2 </a:t>
            </a:r>
            <a:r>
              <a:rPr lang="en-US" dirty="0">
                <a:cs typeface="Times New Roman" panose="02020603050405020304" pitchFamily="18" charset="0"/>
              </a:rPr>
              <a:t>– </a:t>
            </a:r>
            <a:r>
              <a:rPr lang="en-US" i="1" dirty="0">
                <a:cs typeface="Times New Roman" panose="02020603050405020304" pitchFamily="18" charset="0"/>
              </a:rPr>
              <a:t>y</a:t>
            </a:r>
            <a:r>
              <a:rPr lang="en-US" baseline="30000" dirty="0">
                <a:cs typeface="Times New Roman" panose="02020603050405020304" pitchFamily="18" charset="0"/>
              </a:rPr>
              <a:t>2</a:t>
            </a:r>
            <a:endParaRPr lang="en-GB" dirty="0"/>
          </a:p>
        </p:txBody>
      </p:sp>
    </p:spTree>
    <p:extLst>
      <p:ext uri="{BB962C8B-B14F-4D97-AF65-F5344CB8AC3E}">
        <p14:creationId xmlns:p14="http://schemas.microsoft.com/office/powerpoint/2010/main" val="8219676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left)">
                                      <p:cBhvr>
                                        <p:cTn id="11" dur="500"/>
                                        <p:tgtEl>
                                          <p:spTgt spid="4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wipe(down)">
                                      <p:cBhvr>
                                        <p:cTn id="20" dur="500"/>
                                        <p:tgtEl>
                                          <p:spTgt spid="4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left)">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1"/>
                                        </p:tgtEl>
                                        <p:attrNameLst>
                                          <p:attrName>style.visibility</p:attrName>
                                        </p:attrNameLst>
                                      </p:cBhvr>
                                      <p:to>
                                        <p:strVal val="visible"/>
                                      </p:to>
                                    </p:set>
                                  </p:childTnLst>
                                </p:cTn>
                              </p:par>
                              <p:par>
                                <p:cTn id="46" presetID="22" presetClass="entr" presetSubtype="1" fill="hold" nodeType="withEffect">
                                  <p:stCondLst>
                                    <p:cond delay="0"/>
                                  </p:stCondLst>
                                  <p:childTnLst>
                                    <p:set>
                                      <p:cBhvr>
                                        <p:cTn id="47" dur="1" fill="hold">
                                          <p:stCondLst>
                                            <p:cond delay="0"/>
                                          </p:stCondLst>
                                        </p:cTn>
                                        <p:tgtEl>
                                          <p:spTgt spid="62"/>
                                        </p:tgtEl>
                                        <p:attrNameLst>
                                          <p:attrName>style.visibility</p:attrName>
                                        </p:attrNameLst>
                                      </p:cBhvr>
                                      <p:to>
                                        <p:strVal val="visible"/>
                                      </p:to>
                                    </p:set>
                                    <p:animEffect transition="in" filter="wipe(up)">
                                      <p:cBhvr>
                                        <p:cTn id="48" dur="500"/>
                                        <p:tgtEl>
                                          <p:spTgt spid="62"/>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down)">
                                      <p:cBhvr>
                                        <p:cTn id="57" dur="500"/>
                                        <p:tgtEl>
                                          <p:spTgt spid="30"/>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5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58"/>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68"/>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6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4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65"/>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7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66"/>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4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50"/>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46" grpId="0"/>
      <p:bldP spid="48" grpId="0"/>
      <p:bldP spid="50" grpId="0"/>
      <p:bldP spid="49" grpId="0"/>
      <p:bldP spid="51" grpId="0"/>
      <p:bldP spid="26" grpId="0" animBg="1"/>
      <p:bldP spid="55" grpId="0"/>
      <p:bldP spid="56" grpId="0"/>
      <p:bldP spid="57" grpId="0"/>
      <p:bldP spid="58" grpId="0"/>
      <p:bldP spid="60" grpId="0"/>
      <p:bldP spid="61" grpId="0"/>
      <p:bldP spid="65" grpId="0"/>
      <p:bldP spid="66" grpId="0"/>
      <p:bldP spid="68" grpId="0"/>
      <p:bldP spid="70" grpId="0"/>
      <p:bldP spid="7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17776302-140B-4926-B89A-78FDE2323B19}"/>
              </a:ext>
            </a:extLst>
          </p:cNvPr>
          <p:cNvSpPr/>
          <p:nvPr/>
        </p:nvSpPr>
        <p:spPr>
          <a:xfrm>
            <a:off x="6600535" y="2747067"/>
            <a:ext cx="2011680" cy="2011680"/>
          </a:xfrm>
          <a:prstGeom prst="ellipse">
            <a:avLst/>
          </a:prstGeom>
          <a:gradFill flip="none" rotWithShape="1">
            <a:gsLst>
              <a:gs pos="0">
                <a:schemeClr val="accent1">
                  <a:lumMod val="5000"/>
                  <a:lumOff val="95000"/>
                </a:schemeClr>
              </a:gs>
              <a:gs pos="74000">
                <a:srgbClr val="91BDFF"/>
              </a:gs>
              <a:gs pos="83000">
                <a:srgbClr val="76ADFF"/>
              </a:gs>
              <a:gs pos="100000">
                <a:srgbClr val="5D9DFF"/>
              </a:gs>
            </a:gsLst>
            <a:lin ang="81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830997"/>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For a sphere of radius </a:t>
            </a:r>
            <a:r>
              <a:rPr lang="en-US" i="1" dirty="0">
                <a:cs typeface="Times New Roman" panose="02020603050405020304" pitchFamily="18" charset="0"/>
              </a:rPr>
              <a:t>r</a:t>
            </a:r>
            <a:r>
              <a:rPr lang="en-US" dirty="0">
                <a:latin typeface="Comic Sans MS" panose="030F0702030302020204" pitchFamily="66" charset="0"/>
              </a:rPr>
              <a:t> find the volume of the cap of height </a:t>
            </a:r>
            <a:r>
              <a:rPr lang="en-US" i="1" dirty="0">
                <a:cs typeface="Times New Roman" panose="02020603050405020304" pitchFamily="18" charset="0"/>
              </a:rPr>
              <a:t>h.</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3</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15235" y="1391813"/>
            <a:ext cx="8374965" cy="830997"/>
          </a:xfrm>
          <a:prstGeom prst="rect">
            <a:avLst/>
          </a:prstGeom>
          <a:noFill/>
        </p:spPr>
        <p:txBody>
          <a:bodyPr wrap="square">
            <a:spAutoFit/>
          </a:bodyPr>
          <a:lstStyle/>
          <a:p>
            <a:pPr algn="l"/>
            <a:r>
              <a:rPr lang="en-US" sz="2300" dirty="0">
                <a:latin typeface="Comic Sans MS" panose="030F0702030302020204" pitchFamily="66" charset="0"/>
              </a:rPr>
              <a:t>So, what we really need to determine what </a:t>
            </a:r>
            <a:r>
              <a:rPr lang="en-US" sz="2300" i="1" dirty="0">
                <a:cs typeface="Times New Roman" panose="02020603050405020304" pitchFamily="18" charset="0"/>
              </a:rPr>
              <a:t>x</a:t>
            </a:r>
            <a:r>
              <a:rPr lang="en-US" sz="2300" baseline="30000" dirty="0">
                <a:cs typeface="Times New Roman" panose="02020603050405020304" pitchFamily="18" charset="0"/>
              </a:rPr>
              <a:t>2</a:t>
            </a:r>
            <a:r>
              <a:rPr lang="en-US" sz="2300" dirty="0">
                <a:latin typeface="Comic Sans MS" panose="030F0702030302020204" pitchFamily="66" charset="0"/>
              </a:rPr>
              <a:t> will be for any given </a:t>
            </a:r>
            <a:r>
              <a:rPr lang="en-US" sz="2300" i="1" dirty="0">
                <a:cs typeface="Times New Roman" panose="02020603050405020304" pitchFamily="18" charset="0"/>
              </a:rPr>
              <a:t> y </a:t>
            </a:r>
            <a:r>
              <a:rPr lang="en-US" sz="2300" dirty="0">
                <a:latin typeface="Comic Sans MS" panose="030F0702030302020204" pitchFamily="66" charset="0"/>
              </a:rPr>
              <a:t> at the cross-section. </a:t>
            </a:r>
            <a:endParaRPr lang="en-GB" sz="2300" dirty="0">
              <a:latin typeface="Comic Sans MS" panose="030F0702030302020204" pitchFamily="66" charset="0"/>
            </a:endParaRPr>
          </a:p>
        </p:txBody>
      </p:sp>
      <p:sp>
        <p:nvSpPr>
          <p:cNvPr id="12" name="TextBox 11">
            <a:extLst>
              <a:ext uri="{FF2B5EF4-FFF2-40B4-BE49-F238E27FC236}">
                <a16:creationId xmlns:a16="http://schemas.microsoft.com/office/drawing/2014/main" id="{42AA2DD7-D4B5-4C3A-9CB8-2E7E62B679FE}"/>
              </a:ext>
            </a:extLst>
          </p:cNvPr>
          <p:cNvSpPr txBox="1"/>
          <p:nvPr/>
        </p:nvSpPr>
        <p:spPr>
          <a:xfrm>
            <a:off x="2874802" y="2145140"/>
            <a:ext cx="6269197" cy="400110"/>
          </a:xfrm>
          <a:prstGeom prst="rect">
            <a:avLst/>
          </a:prstGeom>
          <a:noFill/>
        </p:spPr>
        <p:txBody>
          <a:bodyPr wrap="square">
            <a:spAutoFit/>
          </a:bodyPr>
          <a:lstStyle/>
          <a:p>
            <a:r>
              <a:rPr lang="en-US" sz="2000" dirty="0">
                <a:latin typeface="Comic Sans MS" panose="030F0702030302020204" pitchFamily="66" charset="0"/>
              </a:rPr>
              <a:t>So, we now know what </a:t>
            </a:r>
            <a:r>
              <a:rPr lang="en-US" sz="2000" i="1" dirty="0">
                <a:cs typeface="Times New Roman" panose="02020603050405020304" pitchFamily="18" charset="0"/>
              </a:rPr>
              <a:t>x</a:t>
            </a:r>
            <a:r>
              <a:rPr lang="en-US" sz="2000" baseline="30000" dirty="0">
                <a:cs typeface="Times New Roman" panose="02020603050405020304" pitchFamily="18" charset="0"/>
              </a:rPr>
              <a:t>2</a:t>
            </a:r>
            <a:r>
              <a:rPr lang="en-US" sz="2000" dirty="0">
                <a:latin typeface="Comic Sans MS" panose="030F0702030302020204" pitchFamily="66" charset="0"/>
              </a:rPr>
              <a:t> is </a:t>
            </a:r>
            <a:endParaRPr lang="en-GB" sz="2000" dirty="0">
              <a:latin typeface="Comic Sans MS" panose="030F0702030302020204" pitchFamily="66" charset="0"/>
            </a:endParaRPr>
          </a:p>
        </p:txBody>
      </p:sp>
      <p:sp>
        <p:nvSpPr>
          <p:cNvPr id="13" name="Oval 9">
            <a:extLst>
              <a:ext uri="{FF2B5EF4-FFF2-40B4-BE49-F238E27FC236}">
                <a16:creationId xmlns:a16="http://schemas.microsoft.com/office/drawing/2014/main" id="{D85200DE-B7C2-48CE-8A4A-3171E80F4DF2}"/>
              </a:ext>
            </a:extLst>
          </p:cNvPr>
          <p:cNvSpPr>
            <a:spLocks noChangeArrowheads="1"/>
          </p:cNvSpPr>
          <p:nvPr/>
        </p:nvSpPr>
        <p:spPr bwMode="auto">
          <a:xfrm>
            <a:off x="813888" y="2627488"/>
            <a:ext cx="2011680" cy="2011680"/>
          </a:xfrm>
          <a:prstGeom prst="ellipse">
            <a:avLst/>
          </a:prstGeom>
          <a:noFill/>
          <a:ln w="28575">
            <a:noFill/>
            <a:round/>
            <a:headEnd/>
            <a:tailEnd/>
          </a:ln>
          <a:effectLst/>
        </p:spPr>
        <p:txBody>
          <a:bodyPr wrap="none" anchor="ctr"/>
          <a:lstStyle/>
          <a:p>
            <a:endParaRPr lang="en-GB" sz="2400"/>
          </a:p>
        </p:txBody>
      </p:sp>
      <p:pic>
        <p:nvPicPr>
          <p:cNvPr id="14" name="Picture 8">
            <a:extLst>
              <a:ext uri="{FF2B5EF4-FFF2-40B4-BE49-F238E27FC236}">
                <a16:creationId xmlns:a16="http://schemas.microsoft.com/office/drawing/2014/main" id="{F8DD551E-E965-4CA2-89CE-02C449CDD0D3}"/>
              </a:ext>
            </a:extLst>
          </p:cNvPr>
          <p:cNvPicPr>
            <a:picLocks noChangeAspect="1" noChangeArrowheads="1"/>
          </p:cNvPicPr>
          <p:nvPr/>
        </p:nvPicPr>
        <p:blipFill>
          <a:blip r:embed="rId2" cstate="print"/>
          <a:srcRect/>
          <a:stretch>
            <a:fillRect/>
          </a:stretch>
        </p:blipFill>
        <p:spPr bwMode="auto">
          <a:xfrm>
            <a:off x="815874" y="2603064"/>
            <a:ext cx="2011680" cy="2011680"/>
          </a:xfrm>
          <a:prstGeom prst="rect">
            <a:avLst/>
          </a:prstGeom>
          <a:noFill/>
          <a:ln w="9525">
            <a:noFill/>
            <a:miter lim="800000"/>
            <a:headEnd/>
            <a:tailEnd/>
          </a:ln>
          <a:effectLst/>
        </p:spPr>
      </p:pic>
      <p:sp>
        <p:nvSpPr>
          <p:cNvPr id="3" name="Oval 2">
            <a:extLst>
              <a:ext uri="{FF2B5EF4-FFF2-40B4-BE49-F238E27FC236}">
                <a16:creationId xmlns:a16="http://schemas.microsoft.com/office/drawing/2014/main" id="{C4957460-4064-45F1-A8AD-AE1B9C7DE74E}"/>
              </a:ext>
            </a:extLst>
          </p:cNvPr>
          <p:cNvSpPr/>
          <p:nvPr/>
        </p:nvSpPr>
        <p:spPr>
          <a:xfrm>
            <a:off x="817860" y="3368041"/>
            <a:ext cx="2011680" cy="53057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EBDB5979-3CDE-48C1-878F-B112DDA9943E}"/>
              </a:ext>
            </a:extLst>
          </p:cNvPr>
          <p:cNvCxnSpPr/>
          <p:nvPr/>
        </p:nvCxnSpPr>
        <p:spPr>
          <a:xfrm>
            <a:off x="519280" y="3608904"/>
            <a:ext cx="2604919" cy="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8B58661-A599-4720-AAAB-774888570402}"/>
              </a:ext>
            </a:extLst>
          </p:cNvPr>
          <p:cNvCxnSpPr/>
          <p:nvPr/>
        </p:nvCxnSpPr>
        <p:spPr>
          <a:xfrm>
            <a:off x="1814680" y="3063240"/>
            <a:ext cx="0" cy="1737360"/>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1280BE4-1C5F-4341-A04B-FBCEB278761F}"/>
              </a:ext>
            </a:extLst>
          </p:cNvPr>
          <p:cNvSpPr txBox="1"/>
          <p:nvPr/>
        </p:nvSpPr>
        <p:spPr>
          <a:xfrm>
            <a:off x="2934326" y="350274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20" name="TextBox 19">
            <a:extLst>
              <a:ext uri="{FF2B5EF4-FFF2-40B4-BE49-F238E27FC236}">
                <a16:creationId xmlns:a16="http://schemas.microsoft.com/office/drawing/2014/main" id="{F3847905-8163-4EA2-9CB7-418E8801D496}"/>
              </a:ext>
            </a:extLst>
          </p:cNvPr>
          <p:cNvSpPr txBox="1"/>
          <p:nvPr/>
        </p:nvSpPr>
        <p:spPr>
          <a:xfrm>
            <a:off x="1567343" y="2223589"/>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grpSp>
        <p:nvGrpSpPr>
          <p:cNvPr id="24" name="Group 23">
            <a:extLst>
              <a:ext uri="{FF2B5EF4-FFF2-40B4-BE49-F238E27FC236}">
                <a16:creationId xmlns:a16="http://schemas.microsoft.com/office/drawing/2014/main" id="{8D58C959-AFC9-4C29-858D-030B214D13EF}"/>
              </a:ext>
            </a:extLst>
          </p:cNvPr>
          <p:cNvGrpSpPr/>
          <p:nvPr/>
        </p:nvGrpSpPr>
        <p:grpSpPr>
          <a:xfrm>
            <a:off x="936856" y="2601434"/>
            <a:ext cx="1755648" cy="660373"/>
            <a:chOff x="1815366" y="1961398"/>
            <a:chExt cx="1755648" cy="660373"/>
          </a:xfrm>
          <a:solidFill>
            <a:srgbClr val="0033CC"/>
          </a:solidFill>
        </p:grpSpPr>
        <p:sp>
          <p:nvSpPr>
            <p:cNvPr id="22" name="Arc 21">
              <a:extLst>
                <a:ext uri="{FF2B5EF4-FFF2-40B4-BE49-F238E27FC236}">
                  <a16:creationId xmlns:a16="http://schemas.microsoft.com/office/drawing/2014/main" id="{DB23CD58-E1CA-44AA-A725-D6AA6223F46B}"/>
                </a:ext>
              </a:extLst>
            </p:cNvPr>
            <p:cNvSpPr/>
            <p:nvPr/>
          </p:nvSpPr>
          <p:spPr>
            <a:xfrm>
              <a:off x="1817319" y="1961398"/>
              <a:ext cx="1753246" cy="513979"/>
            </a:xfrm>
            <a:custGeom>
              <a:avLst/>
              <a:gdLst>
                <a:gd name="connsiteX0" fmla="*/ 129969 w 2011680"/>
                <a:gd name="connsiteY0" fmla="*/ 511304 h 2011677"/>
                <a:gd name="connsiteX1" fmla="*/ 1007374 w 2011680"/>
                <a:gd name="connsiteY1" fmla="*/ 0 h 2011677"/>
                <a:gd name="connsiteX2" fmla="*/ 1883215 w 2011680"/>
                <a:gd name="connsiteY2" fmla="*/ 513978 h 2011677"/>
                <a:gd name="connsiteX3" fmla="*/ 1005840 w 2011680"/>
                <a:gd name="connsiteY3" fmla="*/ 1005839 h 2011677"/>
                <a:gd name="connsiteX4" fmla="*/ 129969 w 2011680"/>
                <a:gd name="connsiteY4" fmla="*/ 511304 h 2011677"/>
                <a:gd name="connsiteX0" fmla="*/ 129969 w 2011680"/>
                <a:gd name="connsiteY0" fmla="*/ 511304 h 2011677"/>
                <a:gd name="connsiteX1" fmla="*/ 1007374 w 2011680"/>
                <a:gd name="connsiteY1" fmla="*/ 0 h 2011677"/>
                <a:gd name="connsiteX2" fmla="*/ 1883215 w 2011680"/>
                <a:gd name="connsiteY2" fmla="*/ 513978 h 2011677"/>
                <a:gd name="connsiteX0" fmla="*/ 0 w 1753246"/>
                <a:gd name="connsiteY0" fmla="*/ 511305 h 513979"/>
                <a:gd name="connsiteX1" fmla="*/ 877405 w 1753246"/>
                <a:gd name="connsiteY1" fmla="*/ 1 h 513979"/>
                <a:gd name="connsiteX2" fmla="*/ 1753246 w 1753246"/>
                <a:gd name="connsiteY2" fmla="*/ 513979 h 513979"/>
                <a:gd name="connsiteX3" fmla="*/ 0 w 1753246"/>
                <a:gd name="connsiteY3" fmla="*/ 511305 h 513979"/>
                <a:gd name="connsiteX0" fmla="*/ 0 w 1753246"/>
                <a:gd name="connsiteY0" fmla="*/ 511305 h 513979"/>
                <a:gd name="connsiteX1" fmla="*/ 877405 w 1753246"/>
                <a:gd name="connsiteY1" fmla="*/ 1 h 513979"/>
                <a:gd name="connsiteX2" fmla="*/ 1753246 w 1753246"/>
                <a:gd name="connsiteY2" fmla="*/ 513979 h 513979"/>
              </a:gdLst>
              <a:ahLst/>
              <a:cxnLst>
                <a:cxn ang="0">
                  <a:pos x="connsiteX0" y="connsiteY0"/>
                </a:cxn>
                <a:cxn ang="0">
                  <a:pos x="connsiteX1" y="connsiteY1"/>
                </a:cxn>
                <a:cxn ang="0">
                  <a:pos x="connsiteX2" y="connsiteY2"/>
                </a:cxn>
              </a:cxnLst>
              <a:rect l="l" t="t" r="r" b="b"/>
              <a:pathLst>
                <a:path w="1753246" h="513979" stroke="0" extrusionOk="0">
                  <a:moveTo>
                    <a:pt x="0" y="511305"/>
                  </a:moveTo>
                  <a:cubicBezTo>
                    <a:pt x="178647" y="194903"/>
                    <a:pt x="514053" y="-553"/>
                    <a:pt x="877405" y="1"/>
                  </a:cubicBezTo>
                  <a:cubicBezTo>
                    <a:pt x="1240757" y="555"/>
                    <a:pt x="1575565" y="197033"/>
                    <a:pt x="1753246" y="513979"/>
                  </a:cubicBezTo>
                  <a:lnTo>
                    <a:pt x="0" y="511305"/>
                  </a:lnTo>
                  <a:close/>
                </a:path>
                <a:path w="1753246" h="513979" fill="none">
                  <a:moveTo>
                    <a:pt x="0" y="511305"/>
                  </a:moveTo>
                  <a:cubicBezTo>
                    <a:pt x="178647" y="194903"/>
                    <a:pt x="514053" y="-553"/>
                    <a:pt x="877405" y="1"/>
                  </a:cubicBezTo>
                  <a:cubicBezTo>
                    <a:pt x="1240757" y="555"/>
                    <a:pt x="1575565" y="197033"/>
                    <a:pt x="1753246" y="513979"/>
                  </a:cubicBezTo>
                </a:path>
              </a:pathLst>
            </a:custGeom>
            <a:grp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0087AB3B-87F0-4C7F-830A-4B8D0BCCC073}"/>
                </a:ext>
              </a:extLst>
            </p:cNvPr>
            <p:cNvSpPr/>
            <p:nvPr/>
          </p:nvSpPr>
          <p:spPr>
            <a:xfrm>
              <a:off x="1815366" y="2347451"/>
              <a:ext cx="1755648" cy="274320"/>
            </a:xfrm>
            <a:prstGeom prst="arc">
              <a:avLst>
                <a:gd name="adj1" fmla="val 10850335"/>
                <a:gd name="adj2" fmla="val 0"/>
              </a:avLst>
            </a:prstGeom>
            <a:grp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1" name="Oval 20">
            <a:extLst>
              <a:ext uri="{FF2B5EF4-FFF2-40B4-BE49-F238E27FC236}">
                <a16:creationId xmlns:a16="http://schemas.microsoft.com/office/drawing/2014/main" id="{EEBCC3E1-56A4-4F92-AAA2-9B6CB1D5ED36}"/>
              </a:ext>
            </a:extLst>
          </p:cNvPr>
          <p:cNvSpPr/>
          <p:nvPr/>
        </p:nvSpPr>
        <p:spPr>
          <a:xfrm>
            <a:off x="945414" y="2977166"/>
            <a:ext cx="1752600" cy="273126"/>
          </a:xfrm>
          <a:prstGeom prst="ellipse">
            <a:avLst/>
          </a:prstGeom>
          <a:solidFill>
            <a:srgbClr val="66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a:extLst>
              <a:ext uri="{FF2B5EF4-FFF2-40B4-BE49-F238E27FC236}">
                <a16:creationId xmlns:a16="http://schemas.microsoft.com/office/drawing/2014/main" id="{CFD8CFC4-8C8C-4FEA-B86E-66BB9AF8D6DF}"/>
              </a:ext>
            </a:extLst>
          </p:cNvPr>
          <p:cNvCxnSpPr>
            <a:endCxn id="20" idx="3"/>
          </p:cNvCxnSpPr>
          <p:nvPr/>
        </p:nvCxnSpPr>
        <p:spPr>
          <a:xfrm flipV="1">
            <a:off x="1814680" y="2423644"/>
            <a:ext cx="0" cy="68179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30E58A0-26E6-4947-85E4-BEA90253420F}"/>
              </a:ext>
            </a:extLst>
          </p:cNvPr>
          <p:cNvCxnSpPr/>
          <p:nvPr/>
        </p:nvCxnSpPr>
        <p:spPr>
          <a:xfrm>
            <a:off x="600990" y="3105437"/>
            <a:ext cx="36576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817A2C3-DEAE-4249-BB3B-B2EC0C1870E9}"/>
              </a:ext>
            </a:extLst>
          </p:cNvPr>
          <p:cNvCxnSpPr/>
          <p:nvPr/>
        </p:nvCxnSpPr>
        <p:spPr>
          <a:xfrm>
            <a:off x="756060" y="3114277"/>
            <a:ext cx="0" cy="4572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8D06E45-D8FD-4F9A-AD24-8763CED323BC}"/>
              </a:ext>
            </a:extLst>
          </p:cNvPr>
          <p:cNvCxnSpPr/>
          <p:nvPr/>
        </p:nvCxnSpPr>
        <p:spPr>
          <a:xfrm>
            <a:off x="756060" y="2606448"/>
            <a:ext cx="0" cy="4572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0740C139-F1B6-452C-90B7-443DC617FCCE}"/>
              </a:ext>
            </a:extLst>
          </p:cNvPr>
          <p:cNvSpPr txBox="1"/>
          <p:nvPr/>
        </p:nvSpPr>
        <p:spPr>
          <a:xfrm>
            <a:off x="337577" y="2636575"/>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35" name="TextBox 34">
            <a:extLst>
              <a:ext uri="{FF2B5EF4-FFF2-40B4-BE49-F238E27FC236}">
                <a16:creationId xmlns:a16="http://schemas.microsoft.com/office/drawing/2014/main" id="{D1587C2D-2183-4FAF-AEDE-D9ADDCD4729C}"/>
              </a:ext>
            </a:extLst>
          </p:cNvPr>
          <p:cNvSpPr txBox="1"/>
          <p:nvPr/>
        </p:nvSpPr>
        <p:spPr>
          <a:xfrm>
            <a:off x="126705" y="3159614"/>
            <a:ext cx="687183" cy="400110"/>
          </a:xfrm>
          <a:prstGeom prst="rect">
            <a:avLst/>
          </a:prstGeom>
          <a:noFill/>
        </p:spPr>
        <p:txBody>
          <a:bodyPr wrap="square">
            <a:spAutoFit/>
          </a:bodyPr>
          <a:lstStyle/>
          <a:p>
            <a:r>
              <a:rPr lang="en-US" sz="2000" i="1" dirty="0">
                <a:cs typeface="Times New Roman" panose="02020603050405020304" pitchFamily="18" charset="0"/>
              </a:rPr>
              <a:t>r – h </a:t>
            </a:r>
            <a:endParaRPr lang="en-GB" sz="2000" dirty="0"/>
          </a:p>
        </p:txBody>
      </p:sp>
      <p:cxnSp>
        <p:nvCxnSpPr>
          <p:cNvPr id="36" name="Straight Connector 35">
            <a:extLst>
              <a:ext uri="{FF2B5EF4-FFF2-40B4-BE49-F238E27FC236}">
                <a16:creationId xmlns:a16="http://schemas.microsoft.com/office/drawing/2014/main" id="{723769BB-F7FF-43E0-AB07-C7E9590F6C04}"/>
              </a:ext>
            </a:extLst>
          </p:cNvPr>
          <p:cNvCxnSpPr/>
          <p:nvPr/>
        </p:nvCxnSpPr>
        <p:spPr>
          <a:xfrm>
            <a:off x="612452" y="2593666"/>
            <a:ext cx="11887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FBA51F-B29A-4647-BD8D-29FF9B3ACB63}"/>
              </a:ext>
            </a:extLst>
          </p:cNvPr>
          <p:cNvSpPr txBox="1"/>
          <p:nvPr/>
        </p:nvSpPr>
        <p:spPr>
          <a:xfrm>
            <a:off x="2398691" y="2281372"/>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sp>
        <p:nvSpPr>
          <p:cNvPr id="42" name="TextBox 41">
            <a:extLst>
              <a:ext uri="{FF2B5EF4-FFF2-40B4-BE49-F238E27FC236}">
                <a16:creationId xmlns:a16="http://schemas.microsoft.com/office/drawing/2014/main" id="{D08F5887-E413-45D1-9348-CED222DF46D0}"/>
              </a:ext>
            </a:extLst>
          </p:cNvPr>
          <p:cNvSpPr txBox="1"/>
          <p:nvPr/>
        </p:nvSpPr>
        <p:spPr>
          <a:xfrm>
            <a:off x="1808757" y="2013451"/>
            <a:ext cx="801709" cy="400110"/>
          </a:xfrm>
          <a:prstGeom prst="rect">
            <a:avLst/>
          </a:prstGeom>
          <a:noFill/>
        </p:spPr>
        <p:txBody>
          <a:bodyPr wrap="square">
            <a:spAutoFit/>
          </a:bodyPr>
          <a:lstStyle/>
          <a:p>
            <a:r>
              <a:rPr lang="en-US" sz="2000" i="1" dirty="0">
                <a:cs typeface="Times New Roman" panose="02020603050405020304" pitchFamily="18" charset="0"/>
              </a:rPr>
              <a:t>y = r</a:t>
            </a:r>
            <a:endParaRPr lang="en-GB" sz="2000" dirty="0"/>
          </a:p>
        </p:txBody>
      </p:sp>
      <p:cxnSp>
        <p:nvCxnSpPr>
          <p:cNvPr id="43" name="Straight Arrow Connector 42">
            <a:extLst>
              <a:ext uri="{FF2B5EF4-FFF2-40B4-BE49-F238E27FC236}">
                <a16:creationId xmlns:a16="http://schemas.microsoft.com/office/drawing/2014/main" id="{F2579A66-92B6-47D3-8432-63A92BE37377}"/>
              </a:ext>
            </a:extLst>
          </p:cNvPr>
          <p:cNvCxnSpPr>
            <a:cxnSpLocks/>
          </p:cNvCxnSpPr>
          <p:nvPr/>
        </p:nvCxnSpPr>
        <p:spPr>
          <a:xfrm flipH="1">
            <a:off x="1839203" y="2361582"/>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08E31F48-B596-4AC5-A6A0-3B905DFCFFF1}"/>
              </a:ext>
            </a:extLst>
          </p:cNvPr>
          <p:cNvSpPr/>
          <p:nvPr/>
        </p:nvSpPr>
        <p:spPr>
          <a:xfrm>
            <a:off x="1783585" y="2560590"/>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5" name="Straight Arrow Connector 44">
            <a:extLst>
              <a:ext uri="{FF2B5EF4-FFF2-40B4-BE49-F238E27FC236}">
                <a16:creationId xmlns:a16="http://schemas.microsoft.com/office/drawing/2014/main" id="{519EC9B9-CA6E-4FA1-A518-073EBDB3BE2E}"/>
              </a:ext>
            </a:extLst>
          </p:cNvPr>
          <p:cNvCxnSpPr/>
          <p:nvPr/>
        </p:nvCxnSpPr>
        <p:spPr>
          <a:xfrm>
            <a:off x="6310480" y="3754154"/>
            <a:ext cx="2604919" cy="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CDF869B6-ECB6-4608-A09B-48B096B55105}"/>
              </a:ext>
            </a:extLst>
          </p:cNvPr>
          <p:cNvSpPr txBox="1"/>
          <p:nvPr/>
        </p:nvSpPr>
        <p:spPr>
          <a:xfrm>
            <a:off x="8725526" y="364799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51" name="TextBox 50">
            <a:extLst>
              <a:ext uri="{FF2B5EF4-FFF2-40B4-BE49-F238E27FC236}">
                <a16:creationId xmlns:a16="http://schemas.microsoft.com/office/drawing/2014/main" id="{4B5EB801-D142-427C-99FE-40F13B53BC8D}"/>
              </a:ext>
            </a:extLst>
          </p:cNvPr>
          <p:cNvSpPr txBox="1"/>
          <p:nvPr/>
        </p:nvSpPr>
        <p:spPr>
          <a:xfrm>
            <a:off x="7358543" y="2368839"/>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26" name="Chord 25">
            <a:extLst>
              <a:ext uri="{FF2B5EF4-FFF2-40B4-BE49-F238E27FC236}">
                <a16:creationId xmlns:a16="http://schemas.microsoft.com/office/drawing/2014/main" id="{026D0B2F-0496-448F-A875-CACF78AB66C0}"/>
              </a:ext>
            </a:extLst>
          </p:cNvPr>
          <p:cNvSpPr/>
          <p:nvPr/>
        </p:nvSpPr>
        <p:spPr>
          <a:xfrm>
            <a:off x="6596633" y="2747027"/>
            <a:ext cx="2011680" cy="2011680"/>
          </a:xfrm>
          <a:prstGeom prst="chord">
            <a:avLst>
              <a:gd name="adj1" fmla="val 12828779"/>
              <a:gd name="adj2" fmla="val 19572769"/>
            </a:avLst>
          </a:prstGeom>
          <a:solidFill>
            <a:srgbClr val="0033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EE836144-8DDC-4426-AE93-825A12F71828}"/>
              </a:ext>
            </a:extLst>
          </p:cNvPr>
          <p:cNvCxnSpPr/>
          <p:nvPr/>
        </p:nvCxnSpPr>
        <p:spPr>
          <a:xfrm>
            <a:off x="6957014" y="2981723"/>
            <a:ext cx="1280160"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02EFD066-6D87-4F6A-934E-287FE2938DE1}"/>
              </a:ext>
            </a:extLst>
          </p:cNvPr>
          <p:cNvCxnSpPr/>
          <p:nvPr/>
        </p:nvCxnSpPr>
        <p:spPr>
          <a:xfrm>
            <a:off x="7624617" y="2560320"/>
            <a:ext cx="0" cy="246888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0A5B352C-DCB1-41D8-B061-679B6814C676}"/>
              </a:ext>
            </a:extLst>
          </p:cNvPr>
          <p:cNvSpPr/>
          <p:nvPr/>
        </p:nvSpPr>
        <p:spPr>
          <a:xfrm>
            <a:off x="1175352" y="2711962"/>
            <a:ext cx="1280160" cy="273126"/>
          </a:xfrm>
          <a:prstGeom prst="ellipse">
            <a:avLst/>
          </a:prstGeom>
          <a:solidFill>
            <a:srgbClr val="CC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Arrow Connector 53">
            <a:extLst>
              <a:ext uri="{FF2B5EF4-FFF2-40B4-BE49-F238E27FC236}">
                <a16:creationId xmlns:a16="http://schemas.microsoft.com/office/drawing/2014/main" id="{535DB500-39FD-4D20-A964-96885F0208EA}"/>
              </a:ext>
            </a:extLst>
          </p:cNvPr>
          <p:cNvCxnSpPr/>
          <p:nvPr/>
        </p:nvCxnSpPr>
        <p:spPr>
          <a:xfrm flipV="1">
            <a:off x="1812207" y="2431936"/>
            <a:ext cx="0" cy="40233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BE9CA4DE-E5AF-432B-BF0C-2D82B262779B}"/>
              </a:ext>
            </a:extLst>
          </p:cNvPr>
          <p:cNvCxnSpPr>
            <a:cxnSpLocks/>
          </p:cNvCxnSpPr>
          <p:nvPr/>
        </p:nvCxnSpPr>
        <p:spPr>
          <a:xfrm flipH="1">
            <a:off x="2021490" y="2623699"/>
            <a:ext cx="514470" cy="42082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82519C6-90A0-4549-92AE-7170E112A5BA}"/>
              </a:ext>
            </a:extLst>
          </p:cNvPr>
          <p:cNvCxnSpPr/>
          <p:nvPr/>
        </p:nvCxnSpPr>
        <p:spPr>
          <a:xfrm>
            <a:off x="1811415" y="2839540"/>
            <a:ext cx="64008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2F1B170-918F-4BB1-8BAA-392E3AC5938D}"/>
              </a:ext>
            </a:extLst>
          </p:cNvPr>
          <p:cNvSpPr txBox="1"/>
          <p:nvPr/>
        </p:nvSpPr>
        <p:spPr>
          <a:xfrm>
            <a:off x="1787772" y="2680191"/>
            <a:ext cx="454824" cy="400110"/>
          </a:xfrm>
          <a:prstGeom prst="rect">
            <a:avLst/>
          </a:prstGeom>
          <a:noFill/>
        </p:spPr>
        <p:txBody>
          <a:bodyPr wrap="square">
            <a:spAutoFit/>
          </a:bodyPr>
          <a:lstStyle/>
          <a:p>
            <a:r>
              <a:rPr lang="en-US" sz="2000" i="1" dirty="0">
                <a:cs typeface="Times New Roman" panose="02020603050405020304" pitchFamily="18" charset="0"/>
              </a:rPr>
              <a:t>x </a:t>
            </a:r>
            <a:endParaRPr lang="en-GB" sz="2000" dirty="0"/>
          </a:p>
        </p:txBody>
      </p:sp>
      <p:sp>
        <p:nvSpPr>
          <p:cNvPr id="55" name="TextBox 54">
            <a:extLst>
              <a:ext uri="{FF2B5EF4-FFF2-40B4-BE49-F238E27FC236}">
                <a16:creationId xmlns:a16="http://schemas.microsoft.com/office/drawing/2014/main" id="{7EF80345-8AF5-45E4-B9A8-E682F8E29B5D}"/>
              </a:ext>
            </a:extLst>
          </p:cNvPr>
          <p:cNvSpPr txBox="1"/>
          <p:nvPr/>
        </p:nvSpPr>
        <p:spPr>
          <a:xfrm>
            <a:off x="3174553" y="2558698"/>
            <a:ext cx="3370091" cy="1015663"/>
          </a:xfrm>
          <a:prstGeom prst="rect">
            <a:avLst/>
          </a:prstGeom>
          <a:noFill/>
        </p:spPr>
        <p:txBody>
          <a:bodyPr wrap="square">
            <a:spAutoFit/>
          </a:bodyPr>
          <a:lstStyle/>
          <a:p>
            <a:r>
              <a:rPr lang="en-US" sz="2000" i="1" dirty="0">
                <a:cs typeface="Times New Roman" panose="02020603050405020304" pitchFamily="18" charset="0"/>
              </a:rPr>
              <a:t>x</a:t>
            </a:r>
            <a:r>
              <a:rPr lang="en-US" sz="2000" baseline="30000" dirty="0">
                <a:cs typeface="Times New Roman" panose="02020603050405020304" pitchFamily="18" charset="0"/>
              </a:rPr>
              <a:t>2 </a:t>
            </a:r>
            <a:r>
              <a:rPr lang="en-US" sz="2000" dirty="0">
                <a:latin typeface="Comic Sans MS" panose="030F0702030302020204" pitchFamily="66" charset="0"/>
              </a:rPr>
              <a:t> will be for any given </a:t>
            </a:r>
            <a:r>
              <a:rPr lang="en-US" sz="2000" i="1" dirty="0">
                <a:cs typeface="Times New Roman" panose="02020603050405020304" pitchFamily="18" charset="0"/>
              </a:rPr>
              <a:t>y</a:t>
            </a:r>
          </a:p>
          <a:p>
            <a:r>
              <a:rPr lang="en-US" sz="2000" dirty="0">
                <a:latin typeface="Comic Sans MS" panose="030F0702030302020204" pitchFamily="66" charset="0"/>
              </a:rPr>
              <a:t> and so the cross-sectional area is</a:t>
            </a:r>
            <a:endParaRPr lang="en-GB" sz="2000" dirty="0"/>
          </a:p>
        </p:txBody>
      </p:sp>
      <p:sp>
        <p:nvSpPr>
          <p:cNvPr id="56" name="TextBox 55">
            <a:extLst>
              <a:ext uri="{FF2B5EF4-FFF2-40B4-BE49-F238E27FC236}">
                <a16:creationId xmlns:a16="http://schemas.microsoft.com/office/drawing/2014/main" id="{CCC02A64-842A-4070-AA59-2F5488493FBD}"/>
              </a:ext>
            </a:extLst>
          </p:cNvPr>
          <p:cNvSpPr txBox="1"/>
          <p:nvPr/>
        </p:nvSpPr>
        <p:spPr>
          <a:xfrm>
            <a:off x="7362445" y="2662062"/>
            <a:ext cx="266074" cy="369332"/>
          </a:xfrm>
          <a:prstGeom prst="rect">
            <a:avLst/>
          </a:prstGeom>
          <a:noFill/>
        </p:spPr>
        <p:txBody>
          <a:bodyPr wrap="square">
            <a:spAutoFit/>
          </a:bodyPr>
          <a:lstStyle/>
          <a:p>
            <a:r>
              <a:rPr lang="en-US" sz="1800" i="1" dirty="0">
                <a:cs typeface="Times New Roman" panose="02020603050405020304" pitchFamily="18" charset="0"/>
              </a:rPr>
              <a:t>P</a:t>
            </a:r>
            <a:endParaRPr lang="en-GB" sz="1800" dirty="0"/>
          </a:p>
        </p:txBody>
      </p:sp>
      <p:sp>
        <p:nvSpPr>
          <p:cNvPr id="57" name="TextBox 56">
            <a:extLst>
              <a:ext uri="{FF2B5EF4-FFF2-40B4-BE49-F238E27FC236}">
                <a16:creationId xmlns:a16="http://schemas.microsoft.com/office/drawing/2014/main" id="{74977479-4EC1-4079-8959-2112E4360966}"/>
              </a:ext>
            </a:extLst>
          </p:cNvPr>
          <p:cNvSpPr txBox="1"/>
          <p:nvPr/>
        </p:nvSpPr>
        <p:spPr>
          <a:xfrm>
            <a:off x="7326333" y="3655711"/>
            <a:ext cx="266074" cy="369332"/>
          </a:xfrm>
          <a:prstGeom prst="rect">
            <a:avLst/>
          </a:prstGeom>
          <a:noFill/>
        </p:spPr>
        <p:txBody>
          <a:bodyPr wrap="square">
            <a:spAutoFit/>
          </a:bodyPr>
          <a:lstStyle/>
          <a:p>
            <a:r>
              <a:rPr lang="en-US" sz="1800" i="1" dirty="0">
                <a:cs typeface="Times New Roman" panose="02020603050405020304" pitchFamily="18" charset="0"/>
              </a:rPr>
              <a:t>O</a:t>
            </a:r>
            <a:endParaRPr lang="en-GB" sz="1800" dirty="0"/>
          </a:p>
        </p:txBody>
      </p:sp>
      <p:sp>
        <p:nvSpPr>
          <p:cNvPr id="58" name="TextBox 57">
            <a:extLst>
              <a:ext uri="{FF2B5EF4-FFF2-40B4-BE49-F238E27FC236}">
                <a16:creationId xmlns:a16="http://schemas.microsoft.com/office/drawing/2014/main" id="{317D8709-9AEE-4D49-81DC-56F8ECBC70B7}"/>
              </a:ext>
            </a:extLst>
          </p:cNvPr>
          <p:cNvSpPr txBox="1"/>
          <p:nvPr/>
        </p:nvSpPr>
        <p:spPr>
          <a:xfrm>
            <a:off x="8192911" y="2693349"/>
            <a:ext cx="266074" cy="369332"/>
          </a:xfrm>
          <a:prstGeom prst="rect">
            <a:avLst/>
          </a:prstGeom>
          <a:noFill/>
        </p:spPr>
        <p:txBody>
          <a:bodyPr wrap="square">
            <a:spAutoFit/>
          </a:bodyPr>
          <a:lstStyle/>
          <a:p>
            <a:r>
              <a:rPr lang="en-US" sz="1800" i="1" dirty="0">
                <a:cs typeface="Times New Roman" panose="02020603050405020304" pitchFamily="18" charset="0"/>
              </a:rPr>
              <a:t>R</a:t>
            </a:r>
            <a:endParaRPr lang="en-GB" sz="1800" dirty="0"/>
          </a:p>
        </p:txBody>
      </p:sp>
      <p:cxnSp>
        <p:nvCxnSpPr>
          <p:cNvPr id="30" name="Straight Connector 29">
            <a:extLst>
              <a:ext uri="{FF2B5EF4-FFF2-40B4-BE49-F238E27FC236}">
                <a16:creationId xmlns:a16="http://schemas.microsoft.com/office/drawing/2014/main" id="{F73F91FE-2F59-4409-8E46-FAE6195A989C}"/>
              </a:ext>
            </a:extLst>
          </p:cNvPr>
          <p:cNvCxnSpPr>
            <a:cxnSpLocks/>
          </p:cNvCxnSpPr>
          <p:nvPr/>
        </p:nvCxnSpPr>
        <p:spPr>
          <a:xfrm flipV="1">
            <a:off x="7623992" y="2977166"/>
            <a:ext cx="613182" cy="76747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DE71D7CF-4ED9-4A33-B8D5-C890271D58FF}"/>
              </a:ext>
            </a:extLst>
          </p:cNvPr>
          <p:cNvSpPr txBox="1"/>
          <p:nvPr/>
        </p:nvSpPr>
        <p:spPr>
          <a:xfrm>
            <a:off x="7879661" y="3199739"/>
            <a:ext cx="266074" cy="400110"/>
          </a:xfrm>
          <a:prstGeom prst="rect">
            <a:avLst/>
          </a:prstGeom>
          <a:noFill/>
        </p:spPr>
        <p:txBody>
          <a:bodyPr wrap="square">
            <a:spAutoFit/>
          </a:bodyPr>
          <a:lstStyle/>
          <a:p>
            <a:r>
              <a:rPr lang="en-US" sz="2000" i="1" dirty="0">
                <a:cs typeface="Times New Roman" panose="02020603050405020304" pitchFamily="18" charset="0"/>
              </a:rPr>
              <a:t>r</a:t>
            </a:r>
            <a:endParaRPr lang="en-GB" sz="2000" dirty="0"/>
          </a:p>
        </p:txBody>
      </p:sp>
      <p:sp>
        <p:nvSpPr>
          <p:cNvPr id="61" name="TextBox 60">
            <a:extLst>
              <a:ext uri="{FF2B5EF4-FFF2-40B4-BE49-F238E27FC236}">
                <a16:creationId xmlns:a16="http://schemas.microsoft.com/office/drawing/2014/main" id="{8B63936D-681A-4097-A3F8-02D1529BF40D}"/>
              </a:ext>
            </a:extLst>
          </p:cNvPr>
          <p:cNvSpPr txBox="1"/>
          <p:nvPr/>
        </p:nvSpPr>
        <p:spPr>
          <a:xfrm>
            <a:off x="6416525" y="2484921"/>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62" name="Straight Arrow Connector 61">
            <a:extLst>
              <a:ext uri="{FF2B5EF4-FFF2-40B4-BE49-F238E27FC236}">
                <a16:creationId xmlns:a16="http://schemas.microsoft.com/office/drawing/2014/main" id="{7FA791E4-8F8D-4D0D-B673-AA4C6684A541}"/>
              </a:ext>
            </a:extLst>
          </p:cNvPr>
          <p:cNvCxnSpPr>
            <a:cxnSpLocks/>
          </p:cNvCxnSpPr>
          <p:nvPr/>
        </p:nvCxnSpPr>
        <p:spPr>
          <a:xfrm>
            <a:off x="6998068" y="2710380"/>
            <a:ext cx="235379" cy="24402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CEB2E874-91AB-4EE2-9578-AE515E11CF7D}"/>
              </a:ext>
            </a:extLst>
          </p:cNvPr>
          <p:cNvSpPr txBox="1"/>
          <p:nvPr/>
        </p:nvSpPr>
        <p:spPr>
          <a:xfrm>
            <a:off x="7739351" y="2662062"/>
            <a:ext cx="266074" cy="369332"/>
          </a:xfrm>
          <a:prstGeom prst="rect">
            <a:avLst/>
          </a:prstGeom>
          <a:noFill/>
        </p:spPr>
        <p:txBody>
          <a:bodyPr wrap="square">
            <a:spAutoFit/>
          </a:bodyPr>
          <a:lstStyle/>
          <a:p>
            <a:r>
              <a:rPr lang="en-US" sz="1800" i="1" dirty="0">
                <a:cs typeface="Times New Roman" panose="02020603050405020304" pitchFamily="18" charset="0"/>
              </a:rPr>
              <a:t>x</a:t>
            </a:r>
            <a:endParaRPr lang="en-GB" sz="1800" dirty="0"/>
          </a:p>
        </p:txBody>
      </p:sp>
      <p:sp>
        <p:nvSpPr>
          <p:cNvPr id="66" name="TextBox 65">
            <a:extLst>
              <a:ext uri="{FF2B5EF4-FFF2-40B4-BE49-F238E27FC236}">
                <a16:creationId xmlns:a16="http://schemas.microsoft.com/office/drawing/2014/main" id="{10B91F42-CEFF-4411-85D9-47F02F228581}"/>
              </a:ext>
            </a:extLst>
          </p:cNvPr>
          <p:cNvSpPr txBox="1"/>
          <p:nvPr/>
        </p:nvSpPr>
        <p:spPr>
          <a:xfrm>
            <a:off x="7350831" y="3133408"/>
            <a:ext cx="266074" cy="369332"/>
          </a:xfrm>
          <a:prstGeom prst="rect">
            <a:avLst/>
          </a:prstGeom>
          <a:noFill/>
        </p:spPr>
        <p:txBody>
          <a:bodyPr wrap="square">
            <a:spAutoFit/>
          </a:bodyPr>
          <a:lstStyle/>
          <a:p>
            <a:r>
              <a:rPr lang="en-US" sz="1800" i="1" dirty="0">
                <a:cs typeface="Times New Roman" panose="02020603050405020304" pitchFamily="18" charset="0"/>
              </a:rPr>
              <a:t>y</a:t>
            </a:r>
            <a:endParaRPr lang="en-GB" sz="1800" dirty="0"/>
          </a:p>
        </p:txBody>
      </p:sp>
      <p:sp>
        <p:nvSpPr>
          <p:cNvPr id="68" name="TextBox 67">
            <a:extLst>
              <a:ext uri="{FF2B5EF4-FFF2-40B4-BE49-F238E27FC236}">
                <a16:creationId xmlns:a16="http://schemas.microsoft.com/office/drawing/2014/main" id="{165EA913-E50F-449B-AA7F-EFB91D411553}"/>
              </a:ext>
            </a:extLst>
          </p:cNvPr>
          <p:cNvSpPr txBox="1"/>
          <p:nvPr/>
        </p:nvSpPr>
        <p:spPr>
          <a:xfrm>
            <a:off x="2825568" y="4023021"/>
            <a:ext cx="3714409" cy="1015663"/>
          </a:xfrm>
          <a:prstGeom prst="rect">
            <a:avLst/>
          </a:prstGeom>
          <a:noFill/>
        </p:spPr>
        <p:txBody>
          <a:bodyPr wrap="square">
            <a:spAutoFit/>
          </a:bodyPr>
          <a:lstStyle/>
          <a:p>
            <a:r>
              <a:rPr lang="en-US" sz="2000" dirty="0">
                <a:latin typeface="Comic Sans MS" panose="030F0702030302020204" pitchFamily="66" charset="0"/>
              </a:rPr>
              <a:t>As we noted earlier the limits on </a:t>
            </a:r>
            <a:r>
              <a:rPr lang="en-US" sz="2000" i="1" dirty="0">
                <a:cs typeface="Times New Roman" panose="02020603050405020304" pitchFamily="18" charset="0"/>
              </a:rPr>
              <a:t>y</a:t>
            </a:r>
            <a:r>
              <a:rPr lang="en-US" sz="2000" i="1" dirty="0">
                <a:latin typeface="Comic Sans MS" panose="030F0702030302020204" pitchFamily="66" charset="0"/>
                <a:cs typeface="Times New Roman" panose="02020603050405020304" pitchFamily="18" charset="0"/>
              </a:rPr>
              <a:t> </a:t>
            </a:r>
            <a:r>
              <a:rPr lang="en-US" sz="2000" dirty="0">
                <a:latin typeface="Comic Sans MS" panose="030F0702030302020204" pitchFamily="66" charset="0"/>
              </a:rPr>
              <a:t>will be </a:t>
            </a:r>
            <a:r>
              <a:rPr lang="en-US" sz="2000" i="1" dirty="0">
                <a:cs typeface="Times New Roman" panose="02020603050405020304" pitchFamily="18" charset="0"/>
              </a:rPr>
              <a:t>r − h </a:t>
            </a:r>
            <a:r>
              <a:rPr lang="en-US" sz="2000" dirty="0">
                <a:cs typeface="Times New Roman" panose="02020603050405020304" pitchFamily="18" charset="0"/>
              </a:rPr>
              <a:t>≤ </a:t>
            </a:r>
            <a:r>
              <a:rPr lang="en-US" sz="2000" i="1" dirty="0">
                <a:cs typeface="Times New Roman" panose="02020603050405020304" pitchFamily="18" charset="0"/>
              </a:rPr>
              <a:t>y</a:t>
            </a:r>
            <a:r>
              <a:rPr lang="en-US" sz="2000" dirty="0">
                <a:cs typeface="Times New Roman" panose="02020603050405020304" pitchFamily="18" charset="0"/>
              </a:rPr>
              <a:t> ≤ </a:t>
            </a:r>
            <a:r>
              <a:rPr lang="en-US" sz="2000" i="1" dirty="0">
                <a:cs typeface="Times New Roman" panose="02020603050405020304" pitchFamily="18" charset="0"/>
              </a:rPr>
              <a:t>r</a:t>
            </a:r>
            <a:r>
              <a:rPr lang="en-US" sz="2000" dirty="0">
                <a:cs typeface="Times New Roman" panose="02020603050405020304" pitchFamily="18" charset="0"/>
              </a:rPr>
              <a:t> </a:t>
            </a:r>
            <a:r>
              <a:rPr lang="en-US" sz="2000" dirty="0">
                <a:latin typeface="Comic Sans MS" panose="030F0702030302020204" pitchFamily="66" charset="0"/>
              </a:rPr>
              <a:t>and so the volume is,</a:t>
            </a:r>
            <a:endParaRPr lang="en-GB" sz="2000" dirty="0">
              <a:latin typeface="Comic Sans MS" panose="030F0702030302020204" pitchFamily="66" charset="0"/>
            </a:endParaRPr>
          </a:p>
        </p:txBody>
      </p:sp>
      <p:sp>
        <p:nvSpPr>
          <p:cNvPr id="64" name="TextBox 63">
            <a:extLst>
              <a:ext uri="{FF2B5EF4-FFF2-40B4-BE49-F238E27FC236}">
                <a16:creationId xmlns:a16="http://schemas.microsoft.com/office/drawing/2014/main" id="{849CCF36-61A3-421B-ADAC-8662A5DCD690}"/>
              </a:ext>
            </a:extLst>
          </p:cNvPr>
          <p:cNvSpPr txBox="1"/>
          <p:nvPr/>
        </p:nvSpPr>
        <p:spPr>
          <a:xfrm>
            <a:off x="6233911" y="2088669"/>
            <a:ext cx="2091186" cy="461665"/>
          </a:xfrm>
          <a:prstGeom prst="rect">
            <a:avLst/>
          </a:prstGeom>
          <a:noFill/>
        </p:spPr>
        <p:txBody>
          <a:bodyPr wrap="square">
            <a:spAutoFit/>
          </a:bodyPr>
          <a:lstStyle/>
          <a:p>
            <a:r>
              <a:rPr lang="en-US" i="1" dirty="0">
                <a:cs typeface="Times New Roman" panose="02020603050405020304" pitchFamily="18" charset="0"/>
              </a:rPr>
              <a:t>x</a:t>
            </a:r>
            <a:r>
              <a:rPr lang="en-US" baseline="30000" dirty="0">
                <a:cs typeface="Times New Roman" panose="02020603050405020304" pitchFamily="18" charset="0"/>
              </a:rPr>
              <a:t>2</a:t>
            </a:r>
            <a:r>
              <a:rPr lang="en-US" i="1" dirty="0">
                <a:cs typeface="Times New Roman" panose="02020603050405020304" pitchFamily="18" charset="0"/>
              </a:rPr>
              <a:t> </a:t>
            </a:r>
            <a:r>
              <a:rPr lang="en-GB" dirty="0"/>
              <a:t>= </a:t>
            </a:r>
            <a:r>
              <a:rPr lang="en-US" i="1" dirty="0">
                <a:cs typeface="Times New Roman" panose="02020603050405020304" pitchFamily="18" charset="0"/>
              </a:rPr>
              <a:t>r</a:t>
            </a:r>
            <a:r>
              <a:rPr lang="en-US" baseline="30000" dirty="0">
                <a:cs typeface="Times New Roman" panose="02020603050405020304" pitchFamily="18" charset="0"/>
              </a:rPr>
              <a:t>2 </a:t>
            </a:r>
            <a:r>
              <a:rPr lang="en-US" dirty="0">
                <a:cs typeface="Times New Roman" panose="02020603050405020304" pitchFamily="18" charset="0"/>
              </a:rPr>
              <a:t>– </a:t>
            </a:r>
            <a:r>
              <a:rPr lang="en-US" i="1" dirty="0">
                <a:cs typeface="Times New Roman" panose="02020603050405020304" pitchFamily="18" charset="0"/>
              </a:rPr>
              <a:t>y</a:t>
            </a:r>
            <a:r>
              <a:rPr lang="en-US" baseline="30000" dirty="0">
                <a:cs typeface="Times New Roman" panose="02020603050405020304" pitchFamily="18" charset="0"/>
              </a:rPr>
              <a:t>2</a:t>
            </a:r>
            <a:endParaRPr lang="en-GB" dirty="0"/>
          </a:p>
        </p:txBody>
      </p:sp>
      <p:sp>
        <p:nvSpPr>
          <p:cNvPr id="67" name="TextBox 66">
            <a:extLst>
              <a:ext uri="{FF2B5EF4-FFF2-40B4-BE49-F238E27FC236}">
                <a16:creationId xmlns:a16="http://schemas.microsoft.com/office/drawing/2014/main" id="{CB78C4D4-319B-4FF3-847C-43833F0939F2}"/>
              </a:ext>
            </a:extLst>
          </p:cNvPr>
          <p:cNvSpPr txBox="1"/>
          <p:nvPr/>
        </p:nvSpPr>
        <p:spPr>
          <a:xfrm>
            <a:off x="3666760" y="3552794"/>
            <a:ext cx="1079604" cy="461665"/>
          </a:xfrm>
          <a:prstGeom prst="rect">
            <a:avLst/>
          </a:prstGeom>
          <a:noFill/>
        </p:spPr>
        <p:txBody>
          <a:bodyPr wrap="square">
            <a:spAutoFit/>
          </a:bodyPr>
          <a:lstStyle/>
          <a:p>
            <a:r>
              <a:rPr lang="en-US" i="1" dirty="0">
                <a:cs typeface="Times New Roman" panose="02020603050405020304" pitchFamily="18" charset="0"/>
              </a:rPr>
              <a:t>A</a:t>
            </a:r>
            <a:r>
              <a:rPr lang="en-US" dirty="0">
                <a:cs typeface="Times New Roman" panose="02020603050405020304" pitchFamily="18" charset="0"/>
              </a:rPr>
              <a:t>(</a:t>
            </a:r>
            <a:r>
              <a:rPr lang="en-US" i="1" dirty="0">
                <a:cs typeface="Times New Roman" panose="02020603050405020304" pitchFamily="18" charset="0"/>
              </a:rPr>
              <a:t>y</a:t>
            </a:r>
            <a:r>
              <a:rPr lang="en-US" dirty="0">
                <a:cs typeface="Times New Roman" panose="02020603050405020304" pitchFamily="18" charset="0"/>
              </a:rPr>
              <a:t>) =</a:t>
            </a:r>
            <a:endParaRPr lang="en-GB" dirty="0"/>
          </a:p>
        </p:txBody>
      </p:sp>
      <p:sp>
        <p:nvSpPr>
          <p:cNvPr id="69" name="TextBox 68">
            <a:extLst>
              <a:ext uri="{FF2B5EF4-FFF2-40B4-BE49-F238E27FC236}">
                <a16:creationId xmlns:a16="http://schemas.microsoft.com/office/drawing/2014/main" id="{EC5C6C3B-3980-4E0D-BEDF-8C0F1CB71842}"/>
              </a:ext>
            </a:extLst>
          </p:cNvPr>
          <p:cNvSpPr txBox="1"/>
          <p:nvPr/>
        </p:nvSpPr>
        <p:spPr>
          <a:xfrm>
            <a:off x="4553393" y="3539346"/>
            <a:ext cx="1636973" cy="461665"/>
          </a:xfrm>
          <a:prstGeom prst="rect">
            <a:avLst/>
          </a:prstGeom>
          <a:noFill/>
        </p:spPr>
        <p:txBody>
          <a:bodyPr wrap="square">
            <a:spAutoFit/>
          </a:bodyPr>
          <a:lstStyle/>
          <a:p>
            <a:r>
              <a:rPr lang="en-US" dirty="0">
                <a:latin typeface="Symbol" panose="05050102010706020507" pitchFamily="18" charset="2"/>
                <a:cs typeface="Times New Roman" panose="02020603050405020304" pitchFamily="18" charset="0"/>
              </a:rPr>
              <a:t>p</a:t>
            </a:r>
            <a:r>
              <a:rPr lang="en-US" dirty="0">
                <a:cs typeface="Times New Roman" panose="02020603050405020304" pitchFamily="18" charset="0"/>
              </a:rPr>
              <a:t>(</a:t>
            </a:r>
            <a:r>
              <a:rPr lang="en-US" i="1" dirty="0">
                <a:cs typeface="Times New Roman" panose="02020603050405020304" pitchFamily="18" charset="0"/>
              </a:rPr>
              <a:t>r</a:t>
            </a:r>
            <a:r>
              <a:rPr lang="en-US" baseline="30000" dirty="0">
                <a:cs typeface="Times New Roman" panose="02020603050405020304" pitchFamily="18" charset="0"/>
              </a:rPr>
              <a:t>2 </a:t>
            </a:r>
            <a:r>
              <a:rPr lang="en-US" dirty="0">
                <a:cs typeface="Times New Roman" panose="02020603050405020304" pitchFamily="18" charset="0"/>
              </a:rPr>
              <a:t>– </a:t>
            </a:r>
            <a:r>
              <a:rPr lang="en-US" i="1" dirty="0">
                <a:cs typeface="Times New Roman" panose="02020603050405020304" pitchFamily="18" charset="0"/>
              </a:rPr>
              <a:t>y</a:t>
            </a:r>
            <a:r>
              <a:rPr lang="en-US" baseline="30000" dirty="0">
                <a:cs typeface="Times New Roman" panose="02020603050405020304" pitchFamily="18" charset="0"/>
              </a:rPr>
              <a:t>2</a:t>
            </a:r>
            <a:r>
              <a:rPr lang="en-US" dirty="0">
                <a:cs typeface="Times New Roman" panose="02020603050405020304" pitchFamily="18" charset="0"/>
              </a:rPr>
              <a:t>)</a:t>
            </a:r>
            <a:endParaRPr lang="en-GB" dirty="0"/>
          </a:p>
        </p:txBody>
      </p:sp>
      <mc:AlternateContent xmlns:mc="http://schemas.openxmlformats.org/markup-compatibility/2006">
        <mc:Choice xmlns:a14="http://schemas.microsoft.com/office/drawing/2010/main" Requires="a14">
          <p:sp>
            <p:nvSpPr>
              <p:cNvPr id="72" name="TextBox 71">
                <a:extLst>
                  <a:ext uri="{FF2B5EF4-FFF2-40B4-BE49-F238E27FC236}">
                    <a16:creationId xmlns:a16="http://schemas.microsoft.com/office/drawing/2014/main" id="{B871B8E7-22A2-4923-A697-DB28A954D313}"/>
                  </a:ext>
                </a:extLst>
              </p:cNvPr>
              <p:cNvSpPr txBox="1"/>
              <p:nvPr/>
            </p:nvSpPr>
            <p:spPr>
              <a:xfrm>
                <a:off x="532991" y="5117250"/>
                <a:ext cx="2720425" cy="8000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𝑟</m:t>
                          </m:r>
                          <m:r>
                            <a:rPr lang="en-US" b="0" i="1" smtClean="0">
                              <a:latin typeface="Cambria Math" panose="02040503050406030204" pitchFamily="18" charset="0"/>
                            </a:rPr>
                            <m:t>−</m:t>
                          </m:r>
                          <m:r>
                            <a:rPr lang="en-US" b="0" i="1" smtClean="0">
                              <a:latin typeface="Cambria Math" panose="02040503050406030204" pitchFamily="18" charset="0"/>
                            </a:rPr>
                            <m:t>h</m:t>
                          </m:r>
                        </m:sub>
                        <m:sup>
                          <m:r>
                            <a:rPr lang="en-US" b="0" i="1" smtClean="0">
                              <a:latin typeface="Cambria Math" panose="02040503050406030204" pitchFamily="18" charset="0"/>
                            </a:rPr>
                            <m:t>𝑟</m:t>
                          </m:r>
                        </m:sup>
                        <m:e>
                          <m:r>
                            <m:rPr>
                              <m:nor/>
                            </m:rPr>
                            <a:rPr lang="en-US" dirty="0">
                              <a:latin typeface="Symbol" panose="05050102010706020507" pitchFamily="18" charset="2"/>
                              <a:cs typeface="Times New Roman" panose="02020603050405020304" pitchFamily="18" charset="0"/>
                            </a:rPr>
                            <m:t>p</m:t>
                          </m:r>
                          <m:r>
                            <m:rPr>
                              <m:nor/>
                            </m:rPr>
                            <a:rPr lang="en-US" dirty="0">
                              <a:cs typeface="Times New Roman" panose="02020603050405020304" pitchFamily="18" charset="0"/>
                            </a:rPr>
                            <m:t>(</m:t>
                          </m:r>
                          <m:r>
                            <m:rPr>
                              <m:nor/>
                            </m:rPr>
                            <a:rPr lang="en-US" i="1" dirty="0">
                              <a:cs typeface="Times New Roman" panose="02020603050405020304" pitchFamily="18" charset="0"/>
                            </a:rPr>
                            <m:t>r</m:t>
                          </m:r>
                          <m:r>
                            <m:rPr>
                              <m:nor/>
                            </m:rPr>
                            <a:rPr lang="en-US" baseline="30000" dirty="0">
                              <a:cs typeface="Times New Roman" panose="02020603050405020304" pitchFamily="18" charset="0"/>
                            </a:rPr>
                            <m:t>2 </m:t>
                          </m:r>
                          <m:r>
                            <m:rPr>
                              <m:nor/>
                            </m:rPr>
                            <a:rPr lang="en-US" dirty="0">
                              <a:cs typeface="Times New Roman" panose="02020603050405020304" pitchFamily="18" charset="0"/>
                            </a:rPr>
                            <m:t>–</m:t>
                          </m:r>
                          <m:r>
                            <m:rPr>
                              <m:nor/>
                            </m:rPr>
                            <a:rPr lang="en-US" b="0" i="0" dirty="0" smtClean="0">
                              <a:cs typeface="Times New Roman" panose="02020603050405020304" pitchFamily="18" charset="0"/>
                            </a:rPr>
                            <m:t> </m:t>
                          </m:r>
                          <m:r>
                            <m:rPr>
                              <m:nor/>
                            </m:rPr>
                            <a:rPr lang="en-US" i="1" dirty="0">
                              <a:cs typeface="Times New Roman" panose="02020603050405020304" pitchFamily="18" charset="0"/>
                            </a:rPr>
                            <m:t>y</m:t>
                          </m:r>
                          <m:r>
                            <m:rPr>
                              <m:nor/>
                            </m:rPr>
                            <a:rPr lang="en-US" baseline="30000" dirty="0">
                              <a:cs typeface="Times New Roman" panose="02020603050405020304" pitchFamily="18" charset="0"/>
                            </a:rPr>
                            <m:t>2</m:t>
                          </m:r>
                          <m:r>
                            <m:rPr>
                              <m:nor/>
                            </m:rPr>
                            <a:rPr lang="en-US" dirty="0">
                              <a:cs typeface="Times New Roman" panose="02020603050405020304" pitchFamily="18" charset="0"/>
                            </a:rPr>
                            <m:t>)</m:t>
                          </m:r>
                          <m:r>
                            <a:rPr lang="en-US" b="0" i="1" smtClean="0">
                              <a:latin typeface="Cambria Math" panose="02040503050406030204" pitchFamily="18" charset="0"/>
                            </a:rPr>
                            <m:t>𝑑𝑦</m:t>
                          </m:r>
                        </m:e>
                      </m:nary>
                    </m:oMath>
                  </m:oMathPara>
                </a14:m>
                <a:endParaRPr lang="en-GB" dirty="0"/>
              </a:p>
            </p:txBody>
          </p:sp>
        </mc:Choice>
        <mc:Fallback>
          <p:sp>
            <p:nvSpPr>
              <p:cNvPr id="72" name="TextBox 71">
                <a:extLst>
                  <a:ext uri="{FF2B5EF4-FFF2-40B4-BE49-F238E27FC236}">
                    <a16:creationId xmlns:a16="http://schemas.microsoft.com/office/drawing/2014/main" id="{B871B8E7-22A2-4923-A697-DB28A954D313}"/>
                  </a:ext>
                </a:extLst>
              </p:cNvPr>
              <p:cNvSpPr txBox="1">
                <a:spLocks noRot="1" noChangeAspect="1" noMove="1" noResize="1" noEditPoints="1" noAdjustHandles="1" noChangeArrowheads="1" noChangeShapeType="1" noTextEdit="1"/>
              </p:cNvSpPr>
              <p:nvPr/>
            </p:nvSpPr>
            <p:spPr>
              <a:xfrm>
                <a:off x="532991" y="5117250"/>
                <a:ext cx="2720425" cy="80002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73" name="TextBox 72">
                <a:extLst>
                  <a:ext uri="{FF2B5EF4-FFF2-40B4-BE49-F238E27FC236}">
                    <a16:creationId xmlns:a16="http://schemas.microsoft.com/office/drawing/2014/main" id="{71091AC7-E5FA-4A69-9077-78E64C86659D}"/>
                  </a:ext>
                </a:extLst>
              </p:cNvPr>
              <p:cNvSpPr txBox="1"/>
              <p:nvPr/>
            </p:nvSpPr>
            <p:spPr>
              <a:xfrm>
                <a:off x="3532273" y="5081010"/>
                <a:ext cx="2811347" cy="8377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𝜋</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𝑟</m:t>
                          </m:r>
                          <m:r>
                            <a:rPr lang="en-US" b="0" i="1" smtClean="0">
                              <a:latin typeface="Cambria Math" panose="02040503050406030204" pitchFamily="18" charset="0"/>
                            </a:rPr>
                            <m:t>−</m:t>
                          </m:r>
                          <m:r>
                            <a:rPr lang="en-US" b="0" i="1" smtClean="0">
                              <a:latin typeface="Cambria Math" panose="02040503050406030204" pitchFamily="18" charset="0"/>
                            </a:rPr>
                            <m:t>h</m:t>
                          </m:r>
                        </m:sub>
                        <m:sup>
                          <m:r>
                            <a:rPr lang="en-US" b="0" i="1" smtClean="0">
                              <a:latin typeface="Cambria Math" panose="02040503050406030204" pitchFamily="18" charset="0"/>
                            </a:rPr>
                            <m:t>h</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𝑦</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𝑑𝑦</m:t>
                          </m:r>
                        </m:e>
                      </m:nary>
                    </m:oMath>
                  </m:oMathPara>
                </a14:m>
                <a:endParaRPr lang="en-GB" dirty="0"/>
              </a:p>
            </p:txBody>
          </p:sp>
        </mc:Choice>
        <mc:Fallback>
          <p:sp>
            <p:nvSpPr>
              <p:cNvPr id="73" name="TextBox 72">
                <a:extLst>
                  <a:ext uri="{FF2B5EF4-FFF2-40B4-BE49-F238E27FC236}">
                    <a16:creationId xmlns:a16="http://schemas.microsoft.com/office/drawing/2014/main" id="{71091AC7-E5FA-4A69-9077-78E64C86659D}"/>
                  </a:ext>
                </a:extLst>
              </p:cNvPr>
              <p:cNvSpPr txBox="1">
                <a:spLocks noRot="1" noChangeAspect="1" noMove="1" noResize="1" noEditPoints="1" noAdjustHandles="1" noChangeArrowheads="1" noChangeShapeType="1" noTextEdit="1"/>
              </p:cNvSpPr>
              <p:nvPr/>
            </p:nvSpPr>
            <p:spPr>
              <a:xfrm>
                <a:off x="3532273" y="5081010"/>
                <a:ext cx="2811347" cy="837730"/>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Rectangle 73">
                <a:extLst>
                  <a:ext uri="{FF2B5EF4-FFF2-40B4-BE49-F238E27FC236}">
                    <a16:creationId xmlns:a16="http://schemas.microsoft.com/office/drawing/2014/main" id="{FE581AD1-E9A0-45CF-BCA4-1C3807CB9770}"/>
                  </a:ext>
                </a:extLst>
              </p:cNvPr>
              <p:cNvSpPr/>
              <p:nvPr/>
            </p:nvSpPr>
            <p:spPr>
              <a:xfrm>
                <a:off x="6272513" y="5092124"/>
                <a:ext cx="2844559" cy="88909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𝜋</m:t>
                      </m:r>
                      <m:sSubSup>
                        <m:sSubSupPr>
                          <m:ctrlPr>
                            <a:rPr lang="en-US" i="1" smtClean="0">
                              <a:latin typeface="Cambria Math" panose="02040503050406030204" pitchFamily="18" charset="0"/>
                            </a:rPr>
                          </m:ctrlPr>
                        </m:sSubSupPr>
                        <m:e>
                          <m:d>
                            <m:dPr>
                              <m:begChr m:val="["/>
                              <m:endChr m:val="]"/>
                              <m:ctrlPr>
                                <a:rPr lang="en-US" i="1" smtClean="0">
                                  <a:latin typeface="Cambria Math" panose="02040503050406030204" pitchFamily="18" charset="0"/>
                                </a:rPr>
                              </m:ctrlPr>
                            </m:dPr>
                            <m:e>
                              <m:sSup>
                                <m:sSupPr>
                                  <m:ctrlPr>
                                    <a:rPr lang="en-US"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2</m:t>
                                  </m:r>
                                </m:sup>
                              </m:sSup>
                              <m:r>
                                <a:rPr lang="en-US" b="0" i="1" smtClean="0">
                                  <a:latin typeface="Cambria Math" panose="02040503050406030204" pitchFamily="18" charset="0"/>
                                </a:rPr>
                                <m:t>𝑦</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p>
                                <m:sSupPr>
                                  <m:ctrlPr>
                                    <a:rPr lang="en-US" b="0" i="1" smtClean="0">
                                      <a:latin typeface="Cambria Math" panose="02040503050406030204" pitchFamily="18" charset="0"/>
                                    </a:rPr>
                                  </m:ctrlPr>
                                </m:sSupPr>
                                <m:e>
                                  <m:r>
                                    <a:rPr lang="en-US" b="0" i="1" smtClean="0">
                                      <a:latin typeface="Cambria Math" panose="02040503050406030204" pitchFamily="18" charset="0"/>
                                    </a:rPr>
                                    <m:t>𝑦</m:t>
                                  </m:r>
                                </m:e>
                                <m:sup>
                                  <m:r>
                                    <a:rPr lang="en-US" b="0" i="1" smtClean="0">
                                      <a:latin typeface="Cambria Math" panose="02040503050406030204" pitchFamily="18" charset="0"/>
                                    </a:rPr>
                                    <m:t>3</m:t>
                                  </m:r>
                                </m:sup>
                              </m:sSup>
                            </m:e>
                          </m:d>
                        </m:e>
                        <m:sub>
                          <m:r>
                            <a:rPr lang="en-US" b="0" i="1" smtClean="0">
                              <a:latin typeface="Cambria Math" panose="02040503050406030204" pitchFamily="18" charset="0"/>
                            </a:rPr>
                            <m:t>𝑟</m:t>
                          </m:r>
                          <m:r>
                            <a:rPr lang="en-US" b="0" i="1" smtClean="0">
                              <a:latin typeface="Cambria Math" panose="02040503050406030204" pitchFamily="18" charset="0"/>
                            </a:rPr>
                            <m:t>−</m:t>
                          </m:r>
                          <m:r>
                            <a:rPr lang="en-US" b="0" i="1" smtClean="0">
                              <a:latin typeface="Cambria Math" panose="02040503050406030204" pitchFamily="18" charset="0"/>
                            </a:rPr>
                            <m:t>h</m:t>
                          </m:r>
                        </m:sub>
                        <m:sup>
                          <m:r>
                            <a:rPr lang="en-US" b="0" i="1" smtClean="0">
                              <a:latin typeface="Cambria Math" panose="02040503050406030204" pitchFamily="18" charset="0"/>
                            </a:rPr>
                            <m:t>𝑟</m:t>
                          </m:r>
                        </m:sup>
                      </m:sSubSup>
                    </m:oMath>
                  </m:oMathPara>
                </a14:m>
                <a:endParaRPr lang="en-GB" dirty="0"/>
              </a:p>
            </p:txBody>
          </p:sp>
        </mc:Choice>
        <mc:Fallback xmlns="">
          <p:sp>
            <p:nvSpPr>
              <p:cNvPr id="74" name="Rectangle 73">
                <a:extLst>
                  <a:ext uri="{FF2B5EF4-FFF2-40B4-BE49-F238E27FC236}">
                    <a16:creationId xmlns:a16="http://schemas.microsoft.com/office/drawing/2014/main" id="{FE581AD1-E9A0-45CF-BCA4-1C3807CB9770}"/>
                  </a:ext>
                </a:extLst>
              </p:cNvPr>
              <p:cNvSpPr>
                <a:spLocks noRot="1" noChangeAspect="1" noMove="1" noResize="1" noEditPoints="1" noAdjustHandles="1" noChangeArrowheads="1" noChangeShapeType="1" noTextEdit="1"/>
              </p:cNvSpPr>
              <p:nvPr/>
            </p:nvSpPr>
            <p:spPr>
              <a:xfrm>
                <a:off x="6272513" y="5092124"/>
                <a:ext cx="2844559" cy="88909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Rectangle 74">
                <a:extLst>
                  <a:ext uri="{FF2B5EF4-FFF2-40B4-BE49-F238E27FC236}">
                    <a16:creationId xmlns:a16="http://schemas.microsoft.com/office/drawing/2014/main" id="{895428A5-8607-4E23-85D5-002E9361A41C}"/>
                  </a:ext>
                </a:extLst>
              </p:cNvPr>
              <p:cNvSpPr/>
              <p:nvPr/>
            </p:nvSpPr>
            <p:spPr>
              <a:xfrm>
                <a:off x="3314213" y="6052219"/>
                <a:ext cx="2478360" cy="642355"/>
              </a:xfrm>
              <a:prstGeom prst="rect">
                <a:avLst/>
              </a:prstGeom>
            </p:spPr>
            <p:txBody>
              <a:bodyPr wrap="square">
                <a:spAutoFit/>
              </a:bodyPr>
              <a:lstStyle/>
              <a:p>
                <a14:m>
                  <m:oMath xmlns:m="http://schemas.openxmlformats.org/officeDocument/2006/math">
                    <m:r>
                      <a:rPr lang="en-US"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𝜋</m:t>
                    </m:r>
                  </m:oMath>
                </a14:m>
                <a:r>
                  <a:rPr lang="en-US" dirty="0"/>
                  <a:t> </a:t>
                </a:r>
                <a14:m>
                  <m:oMath xmlns:m="http://schemas.openxmlformats.org/officeDocument/2006/math">
                    <m:d>
                      <m:dPr>
                        <m:begChr m:val="["/>
                        <m:endChr m:val="]"/>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h</m:t>
                            </m:r>
                          </m:e>
                          <m:sup>
                            <m:r>
                              <a:rPr lang="en-US" i="1">
                                <a:latin typeface="Cambria Math" panose="02040503050406030204" pitchFamily="18" charset="0"/>
                              </a:rPr>
                              <m:t>2</m:t>
                            </m:r>
                          </m:sup>
                        </m:sSup>
                        <m:r>
                          <a:rPr lang="en-US" i="1">
                            <a:latin typeface="Cambria Math" panose="02040503050406030204" pitchFamily="18" charset="0"/>
                          </a:rPr>
                          <m:t>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3</m:t>
                            </m:r>
                          </m:den>
                        </m:f>
                        <m:sSup>
                          <m:sSupPr>
                            <m:ctrlPr>
                              <a:rPr lang="en-US" i="1">
                                <a:latin typeface="Cambria Math" panose="02040503050406030204" pitchFamily="18" charset="0"/>
                              </a:rPr>
                            </m:ctrlPr>
                          </m:sSupPr>
                          <m:e>
                            <m:r>
                              <a:rPr lang="en-US" i="1">
                                <a:latin typeface="Cambria Math" panose="02040503050406030204" pitchFamily="18" charset="0"/>
                              </a:rPr>
                              <m:t>h</m:t>
                            </m:r>
                          </m:e>
                          <m:sup>
                            <m:r>
                              <a:rPr lang="en-US" i="1">
                                <a:latin typeface="Cambria Math" panose="02040503050406030204" pitchFamily="18" charset="0"/>
                              </a:rPr>
                              <m:t>3</m:t>
                            </m:r>
                          </m:sup>
                        </m:sSup>
                      </m:e>
                    </m:d>
                  </m:oMath>
                </a14:m>
                <a:endParaRPr lang="en-GB" dirty="0"/>
              </a:p>
            </p:txBody>
          </p:sp>
        </mc:Choice>
        <mc:Fallback xmlns="">
          <p:sp>
            <p:nvSpPr>
              <p:cNvPr id="75" name="Rectangle 74">
                <a:extLst>
                  <a:ext uri="{FF2B5EF4-FFF2-40B4-BE49-F238E27FC236}">
                    <a16:creationId xmlns:a16="http://schemas.microsoft.com/office/drawing/2014/main" id="{895428A5-8607-4E23-85D5-002E9361A41C}"/>
                  </a:ext>
                </a:extLst>
              </p:cNvPr>
              <p:cNvSpPr>
                <a:spLocks noRot="1" noChangeAspect="1" noMove="1" noResize="1" noEditPoints="1" noAdjustHandles="1" noChangeArrowheads="1" noChangeShapeType="1" noTextEdit="1"/>
              </p:cNvSpPr>
              <p:nvPr/>
            </p:nvSpPr>
            <p:spPr>
              <a:xfrm>
                <a:off x="3314213" y="6052219"/>
                <a:ext cx="2478360" cy="642355"/>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Rectangle 75">
                <a:extLst>
                  <a:ext uri="{FF2B5EF4-FFF2-40B4-BE49-F238E27FC236}">
                    <a16:creationId xmlns:a16="http://schemas.microsoft.com/office/drawing/2014/main" id="{BB607538-8262-40A4-93BB-0E16F9B82344}"/>
                  </a:ext>
                </a:extLst>
              </p:cNvPr>
              <p:cNvSpPr/>
              <p:nvPr/>
            </p:nvSpPr>
            <p:spPr>
              <a:xfrm>
                <a:off x="5693477" y="6009848"/>
                <a:ext cx="2319221" cy="642355"/>
              </a:xfrm>
              <a:prstGeom prst="rect">
                <a:avLst/>
              </a:prstGeom>
            </p:spPr>
            <p:txBody>
              <a:bodyPr wrap="square">
                <a:spAutoFit/>
              </a:bodyPr>
              <a:lstStyle/>
              <a:p>
                <a14:m>
                  <m:oMath xmlns:m="http://schemas.openxmlformats.org/officeDocument/2006/math">
                    <m:r>
                      <a:rPr lang="en-US"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𝜋</m:t>
                    </m:r>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h</m:t>
                        </m:r>
                      </m:e>
                      <m:sup>
                        <m:r>
                          <a:rPr lang="en-US" b="0" i="1" smtClean="0">
                            <a:latin typeface="Cambria Math" panose="02040503050406030204" pitchFamily="18" charset="0"/>
                            <a:ea typeface="Cambria Math" panose="02040503050406030204" pitchFamily="18" charset="0"/>
                          </a:rPr>
                          <m:t>2</m:t>
                        </m:r>
                      </m:sup>
                    </m:sSup>
                  </m:oMath>
                </a14:m>
                <a:r>
                  <a:rPr lang="en-US" dirty="0"/>
                  <a:t> </a:t>
                </a:r>
                <a14:m>
                  <m:oMath xmlns:m="http://schemas.openxmlformats.org/officeDocument/2006/math">
                    <m:d>
                      <m:dPr>
                        <m:begChr m:val="["/>
                        <m:endChr m:val="]"/>
                        <m:ctrlPr>
                          <a:rPr lang="en-US" i="1">
                            <a:latin typeface="Cambria Math" panose="02040503050406030204" pitchFamily="18" charset="0"/>
                          </a:rPr>
                        </m:ctrlPr>
                      </m:dPr>
                      <m:e>
                        <m:r>
                          <a:rPr lang="en-US" i="1">
                            <a:latin typeface="Cambria Math" panose="02040503050406030204" pitchFamily="18" charset="0"/>
                          </a:rPr>
                          <m:t>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3</m:t>
                            </m:r>
                          </m:den>
                        </m:f>
                        <m:r>
                          <a:rPr lang="en-US" i="1">
                            <a:latin typeface="Cambria Math" panose="02040503050406030204" pitchFamily="18" charset="0"/>
                          </a:rPr>
                          <m:t>h</m:t>
                        </m:r>
                      </m:e>
                    </m:d>
                  </m:oMath>
                </a14:m>
                <a:endParaRPr lang="en-GB" dirty="0"/>
              </a:p>
            </p:txBody>
          </p:sp>
        </mc:Choice>
        <mc:Fallback xmlns="">
          <p:sp>
            <p:nvSpPr>
              <p:cNvPr id="76" name="Rectangle 75">
                <a:extLst>
                  <a:ext uri="{FF2B5EF4-FFF2-40B4-BE49-F238E27FC236}">
                    <a16:creationId xmlns:a16="http://schemas.microsoft.com/office/drawing/2014/main" id="{BB607538-8262-40A4-93BB-0E16F9B82344}"/>
                  </a:ext>
                </a:extLst>
              </p:cNvPr>
              <p:cNvSpPr>
                <a:spLocks noRot="1" noChangeAspect="1" noMove="1" noResize="1" noEditPoints="1" noAdjustHandles="1" noChangeArrowheads="1" noChangeShapeType="1" noTextEdit="1"/>
              </p:cNvSpPr>
              <p:nvPr/>
            </p:nvSpPr>
            <p:spPr>
              <a:xfrm>
                <a:off x="5693477" y="6009848"/>
                <a:ext cx="2319221" cy="642355"/>
              </a:xfrm>
              <a:prstGeom prst="rect">
                <a:avLst/>
              </a:prstGeom>
              <a:blipFill>
                <a:blip r:embed="rId7"/>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1801565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5" grpId="0"/>
      <p:bldP spid="68" grpId="0"/>
      <p:bldP spid="64" grpId="0"/>
      <p:bldP spid="67" grpId="0"/>
      <p:bldP spid="69" grpId="0"/>
      <p:bldP spid="72" grpId="0"/>
      <p:bldP spid="73" grpId="0"/>
      <p:bldP spid="74" grpId="0"/>
      <p:bldP spid="75" grpId="0"/>
      <p:bldP spid="7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1200329"/>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the solid whose base is a disk of radius </a:t>
            </a:r>
            <a:r>
              <a:rPr lang="en-US" i="1" dirty="0">
                <a:cs typeface="Times New Roman" panose="02020603050405020304" pitchFamily="18" charset="0"/>
              </a:rPr>
              <a:t>r</a:t>
            </a:r>
            <a:r>
              <a:rPr lang="en-US" dirty="0">
                <a:latin typeface="Comic Sans MS" panose="030F0702030302020204" pitchFamily="66" charset="0"/>
              </a:rPr>
              <a:t> and whose cross-sections are equilateral triangles.</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4</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34564" y="1748243"/>
            <a:ext cx="8215532" cy="400110"/>
          </a:xfrm>
          <a:prstGeom prst="rect">
            <a:avLst/>
          </a:prstGeom>
          <a:noFill/>
        </p:spPr>
        <p:txBody>
          <a:bodyPr wrap="square">
            <a:spAutoFit/>
          </a:bodyPr>
          <a:lstStyle/>
          <a:p>
            <a:r>
              <a:rPr lang="en-US" sz="2000" dirty="0">
                <a:latin typeface="Comic Sans MS" panose="030F0702030302020204" pitchFamily="66" charset="0"/>
              </a:rPr>
              <a:t>Let’s start off with a couple of sketches of this solid</a:t>
            </a:r>
            <a:r>
              <a:rPr lang="en-US" sz="2000" b="0" i="0" dirty="0">
                <a:solidFill>
                  <a:srgbClr val="000000"/>
                </a:solidFill>
                <a:effectLst/>
                <a:latin typeface="Helvetica" panose="020B0604020202020204" pitchFamily="34" charset="0"/>
              </a:rPr>
              <a:t>.</a:t>
            </a:r>
            <a:endParaRPr lang="en-GB" sz="2000" dirty="0">
              <a:latin typeface="Comic Sans MS" panose="030F0702030302020204" pitchFamily="66" charset="0"/>
            </a:endParaRPr>
          </a:p>
        </p:txBody>
      </p:sp>
      <p:pic>
        <p:nvPicPr>
          <p:cNvPr id="6" name="Picture 5">
            <a:extLst>
              <a:ext uri="{FF2B5EF4-FFF2-40B4-BE49-F238E27FC236}">
                <a16:creationId xmlns:a16="http://schemas.microsoft.com/office/drawing/2014/main" id="{CC237BBB-7D33-4C98-903A-B43B0C828019}"/>
              </a:ext>
            </a:extLst>
          </p:cNvPr>
          <p:cNvPicPr>
            <a:picLocks noChangeAspect="1"/>
          </p:cNvPicPr>
          <p:nvPr/>
        </p:nvPicPr>
        <p:blipFill>
          <a:blip r:embed="rId2"/>
          <a:stretch>
            <a:fillRect/>
          </a:stretch>
        </p:blipFill>
        <p:spPr>
          <a:xfrm>
            <a:off x="105522" y="2426299"/>
            <a:ext cx="4648200" cy="2286000"/>
          </a:xfrm>
          <a:prstGeom prst="rect">
            <a:avLst/>
          </a:prstGeom>
        </p:spPr>
      </p:pic>
      <p:sp>
        <p:nvSpPr>
          <p:cNvPr id="46" name="TextBox 45">
            <a:extLst>
              <a:ext uri="{FF2B5EF4-FFF2-40B4-BE49-F238E27FC236}">
                <a16:creationId xmlns:a16="http://schemas.microsoft.com/office/drawing/2014/main" id="{D98AC410-ECA9-4FB6-8B65-533D05FECD3C}"/>
              </a:ext>
            </a:extLst>
          </p:cNvPr>
          <p:cNvSpPr txBox="1"/>
          <p:nvPr/>
        </p:nvSpPr>
        <p:spPr>
          <a:xfrm>
            <a:off x="4725586" y="2057400"/>
            <a:ext cx="4301951" cy="1323439"/>
          </a:xfrm>
          <a:prstGeom prst="rect">
            <a:avLst/>
          </a:prstGeom>
          <a:noFill/>
        </p:spPr>
        <p:txBody>
          <a:bodyPr wrap="square">
            <a:spAutoFit/>
          </a:bodyPr>
          <a:lstStyle/>
          <a:p>
            <a:r>
              <a:rPr lang="en-US" sz="2000" dirty="0">
                <a:latin typeface="Comic Sans MS" panose="030F0702030302020204" pitchFamily="66" charset="0"/>
              </a:rPr>
              <a:t>The base of this solid is the disk of radius </a:t>
            </a:r>
            <a:r>
              <a:rPr lang="en-US" sz="2000" i="1" dirty="0">
                <a:cs typeface="Times New Roman" panose="02020603050405020304" pitchFamily="18" charset="0"/>
              </a:rPr>
              <a:t>r</a:t>
            </a:r>
            <a:r>
              <a:rPr lang="en-US" sz="2000" dirty="0">
                <a:latin typeface="Comic Sans MS" panose="030F0702030302020204" pitchFamily="66" charset="0"/>
              </a:rPr>
              <a:t> and we move from the back of the disk at </a:t>
            </a:r>
            <a:r>
              <a:rPr lang="en-US" sz="2000" i="1" dirty="0">
                <a:cs typeface="Times New Roman" panose="02020603050405020304" pitchFamily="18" charset="0"/>
              </a:rPr>
              <a:t>x = −r </a:t>
            </a:r>
            <a:r>
              <a:rPr lang="en-US" sz="2000" dirty="0">
                <a:latin typeface="Comic Sans MS" panose="030F0702030302020204" pitchFamily="66" charset="0"/>
              </a:rPr>
              <a:t>to the front of the disk at </a:t>
            </a:r>
            <a:r>
              <a:rPr lang="en-US" sz="2000" i="1" dirty="0">
                <a:cs typeface="Times New Roman" panose="02020603050405020304" pitchFamily="18" charset="0"/>
              </a:rPr>
              <a:t>x = r </a:t>
            </a:r>
            <a:endParaRPr lang="en-GB" sz="2000" i="1" dirty="0">
              <a:cs typeface="Times New Roman" panose="02020603050405020304" pitchFamily="18" charset="0"/>
            </a:endParaRPr>
          </a:p>
        </p:txBody>
      </p:sp>
      <p:sp>
        <p:nvSpPr>
          <p:cNvPr id="45" name="TextBox 44">
            <a:extLst>
              <a:ext uri="{FF2B5EF4-FFF2-40B4-BE49-F238E27FC236}">
                <a16:creationId xmlns:a16="http://schemas.microsoft.com/office/drawing/2014/main" id="{40853B83-CDBE-49F9-BA0D-EC8A07AF6E66}"/>
              </a:ext>
            </a:extLst>
          </p:cNvPr>
          <p:cNvSpPr txBox="1"/>
          <p:nvPr/>
        </p:nvSpPr>
        <p:spPr>
          <a:xfrm>
            <a:off x="388034" y="2116275"/>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Front view</a:t>
            </a:r>
            <a:endParaRPr lang="en-GB" sz="2000" dirty="0"/>
          </a:p>
        </p:txBody>
      </p:sp>
      <p:sp>
        <p:nvSpPr>
          <p:cNvPr id="47" name="TextBox 46">
            <a:extLst>
              <a:ext uri="{FF2B5EF4-FFF2-40B4-BE49-F238E27FC236}">
                <a16:creationId xmlns:a16="http://schemas.microsoft.com/office/drawing/2014/main" id="{3482860A-42D0-4540-9CEB-A49258B53A39}"/>
              </a:ext>
            </a:extLst>
          </p:cNvPr>
          <p:cNvSpPr txBox="1"/>
          <p:nvPr/>
        </p:nvSpPr>
        <p:spPr>
          <a:xfrm>
            <a:off x="2888190" y="2102520"/>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Top view</a:t>
            </a:r>
            <a:endParaRPr lang="en-GB" sz="2000" dirty="0"/>
          </a:p>
        </p:txBody>
      </p:sp>
      <p:sp>
        <p:nvSpPr>
          <p:cNvPr id="49" name="TextBox 48">
            <a:extLst>
              <a:ext uri="{FF2B5EF4-FFF2-40B4-BE49-F238E27FC236}">
                <a16:creationId xmlns:a16="http://schemas.microsoft.com/office/drawing/2014/main" id="{EE0D0242-AF89-4121-9BD7-E4215A198FB7}"/>
              </a:ext>
            </a:extLst>
          </p:cNvPr>
          <p:cNvSpPr txBox="1"/>
          <p:nvPr/>
        </p:nvSpPr>
        <p:spPr>
          <a:xfrm>
            <a:off x="4697451" y="3263830"/>
            <a:ext cx="4301951" cy="707886"/>
          </a:xfrm>
          <a:prstGeom prst="rect">
            <a:avLst/>
          </a:prstGeom>
          <a:noFill/>
        </p:spPr>
        <p:txBody>
          <a:bodyPr wrap="square">
            <a:spAutoFit/>
          </a:bodyPr>
          <a:lstStyle/>
          <a:p>
            <a:r>
              <a:rPr lang="en-US" sz="2000" dirty="0">
                <a:latin typeface="Comic Sans MS" panose="030F0702030302020204" pitchFamily="66" charset="0"/>
              </a:rPr>
              <a:t>We form equilateral triangles to form the solid.</a:t>
            </a:r>
            <a:endParaRPr lang="en-GB" sz="2000" dirty="0">
              <a:latin typeface="Comic Sans MS" panose="030F0702030302020204" pitchFamily="66" charset="0"/>
            </a:endParaRPr>
          </a:p>
        </p:txBody>
      </p:sp>
      <p:pic>
        <p:nvPicPr>
          <p:cNvPr id="25" name="Picture 24">
            <a:extLst>
              <a:ext uri="{FF2B5EF4-FFF2-40B4-BE49-F238E27FC236}">
                <a16:creationId xmlns:a16="http://schemas.microsoft.com/office/drawing/2014/main" id="{9C183FF4-DD9F-4525-B740-2CB29692EF56}"/>
              </a:ext>
            </a:extLst>
          </p:cNvPr>
          <p:cNvPicPr>
            <a:picLocks noChangeAspect="1"/>
          </p:cNvPicPr>
          <p:nvPr/>
        </p:nvPicPr>
        <p:blipFill>
          <a:blip r:embed="rId3"/>
          <a:stretch>
            <a:fillRect/>
          </a:stretch>
        </p:blipFill>
        <p:spPr>
          <a:xfrm>
            <a:off x="87205" y="4634464"/>
            <a:ext cx="4695825" cy="2000250"/>
          </a:xfrm>
          <a:prstGeom prst="rect">
            <a:avLst/>
          </a:prstGeom>
        </p:spPr>
      </p:pic>
      <p:sp>
        <p:nvSpPr>
          <p:cNvPr id="48" name="TextBox 47">
            <a:extLst>
              <a:ext uri="{FF2B5EF4-FFF2-40B4-BE49-F238E27FC236}">
                <a16:creationId xmlns:a16="http://schemas.microsoft.com/office/drawing/2014/main" id="{4CA7F6A2-B1AA-4648-8922-DF09CDDA7BB8}"/>
              </a:ext>
            </a:extLst>
          </p:cNvPr>
          <p:cNvSpPr txBox="1"/>
          <p:nvPr/>
        </p:nvSpPr>
        <p:spPr>
          <a:xfrm>
            <a:off x="4697451" y="3873430"/>
            <a:ext cx="4484795" cy="707886"/>
          </a:xfrm>
          <a:prstGeom prst="rect">
            <a:avLst/>
          </a:prstGeom>
          <a:noFill/>
        </p:spPr>
        <p:txBody>
          <a:bodyPr wrap="square">
            <a:spAutoFit/>
          </a:bodyPr>
          <a:lstStyle/>
          <a:p>
            <a:r>
              <a:rPr lang="en-US" sz="2000" dirty="0">
                <a:latin typeface="Comic Sans MS" panose="030F0702030302020204" pitchFamily="66" charset="0"/>
              </a:rPr>
              <a:t>Now, let’s get a formula for the cross-sectional area</a:t>
            </a:r>
            <a:endParaRPr lang="en-GB" sz="2000" dirty="0">
              <a:latin typeface="Comic Sans MS" panose="030F0702030302020204" pitchFamily="66" charset="0"/>
            </a:endParaRPr>
          </a:p>
        </p:txBody>
      </p:sp>
      <p:sp>
        <p:nvSpPr>
          <p:cNvPr id="52" name="TextBox 51">
            <a:extLst>
              <a:ext uri="{FF2B5EF4-FFF2-40B4-BE49-F238E27FC236}">
                <a16:creationId xmlns:a16="http://schemas.microsoft.com/office/drawing/2014/main" id="{9122BB74-708D-47A3-99A2-7D073D847C45}"/>
              </a:ext>
            </a:extLst>
          </p:cNvPr>
          <p:cNvSpPr txBox="1"/>
          <p:nvPr/>
        </p:nvSpPr>
        <p:spPr>
          <a:xfrm>
            <a:off x="4725586" y="4483030"/>
            <a:ext cx="4418414" cy="400110"/>
          </a:xfrm>
          <a:prstGeom prst="rect">
            <a:avLst/>
          </a:prstGeom>
          <a:noFill/>
        </p:spPr>
        <p:txBody>
          <a:bodyPr wrap="square">
            <a:spAutoFit/>
          </a:bodyPr>
          <a:lstStyle/>
          <a:p>
            <a:r>
              <a:rPr lang="en-US" sz="2000" dirty="0">
                <a:latin typeface="Comic Sans MS" panose="030F0702030302020204" pitchFamily="66" charset="0"/>
              </a:rPr>
              <a:t>Let’s start with this two sketches</a:t>
            </a:r>
            <a:r>
              <a:rPr lang="en-US" sz="2000" dirty="0"/>
              <a:t>.</a:t>
            </a:r>
            <a:endParaRPr lang="en-GB" sz="2000" dirty="0"/>
          </a:p>
        </p:txBody>
      </p:sp>
      <p:sp>
        <p:nvSpPr>
          <p:cNvPr id="51" name="TextBox 50">
            <a:extLst>
              <a:ext uri="{FF2B5EF4-FFF2-40B4-BE49-F238E27FC236}">
                <a16:creationId xmlns:a16="http://schemas.microsoft.com/office/drawing/2014/main" id="{E97773E9-736A-452E-9C84-A2F4D2DF6A5E}"/>
              </a:ext>
            </a:extLst>
          </p:cNvPr>
          <p:cNvSpPr txBox="1"/>
          <p:nvPr/>
        </p:nvSpPr>
        <p:spPr>
          <a:xfrm>
            <a:off x="4745515" y="4763520"/>
            <a:ext cx="4455537" cy="2000548"/>
          </a:xfrm>
          <a:prstGeom prst="rect">
            <a:avLst/>
          </a:prstGeom>
          <a:noFill/>
        </p:spPr>
        <p:txBody>
          <a:bodyPr wrap="square">
            <a:spAutoFit/>
          </a:bodyPr>
          <a:lstStyle/>
          <a:p>
            <a:r>
              <a:rPr lang="en-US" sz="2000" dirty="0">
                <a:latin typeface="Comic Sans MS" panose="030F0702030302020204" pitchFamily="66" charset="0"/>
              </a:rPr>
              <a:t>In the left hand sketch we are looking at the solid from directly above and notice that we “reoriented” the sketch a little to put the </a:t>
            </a:r>
            <a:r>
              <a:rPr lang="en-US" i="1" dirty="0">
                <a:cs typeface="Times New Roman" panose="02020603050405020304" pitchFamily="18" charset="0"/>
              </a:rPr>
              <a:t>x</a:t>
            </a:r>
            <a:r>
              <a:rPr lang="en-US" sz="2000" dirty="0">
                <a:latin typeface="Comic Sans MS" panose="030F0702030302020204" pitchFamily="66" charset="0"/>
              </a:rPr>
              <a:t> and </a:t>
            </a:r>
            <a:r>
              <a:rPr lang="en-US" i="1" dirty="0">
                <a:cs typeface="Times New Roman" panose="02020603050405020304" pitchFamily="18" charset="0"/>
              </a:rPr>
              <a:t>y</a:t>
            </a:r>
            <a:r>
              <a:rPr lang="en-US" sz="2000" dirty="0">
                <a:latin typeface="Comic Sans MS" panose="030F0702030302020204" pitchFamily="66" charset="0"/>
              </a:rPr>
              <a:t>-axis in the </a:t>
            </a:r>
          </a:p>
          <a:p>
            <a:r>
              <a:rPr lang="en-US" sz="2000" dirty="0">
                <a:latin typeface="Comic Sans MS" panose="030F0702030302020204" pitchFamily="66" charset="0"/>
              </a:rPr>
              <a:t>“normal”  orientation. </a:t>
            </a:r>
            <a:endParaRPr lang="en-GB" sz="2000" dirty="0">
              <a:latin typeface="Comic Sans MS" panose="030F0702030302020204" pitchFamily="66" charset="0"/>
            </a:endParaRPr>
          </a:p>
        </p:txBody>
      </p:sp>
      <p:sp>
        <p:nvSpPr>
          <p:cNvPr id="55" name="Rectangle 54">
            <a:extLst>
              <a:ext uri="{FF2B5EF4-FFF2-40B4-BE49-F238E27FC236}">
                <a16:creationId xmlns:a16="http://schemas.microsoft.com/office/drawing/2014/main" id="{93284EA3-FE9A-4180-A61A-53A87AE98557}"/>
              </a:ext>
            </a:extLst>
          </p:cNvPr>
          <p:cNvSpPr/>
          <p:nvPr/>
        </p:nvSpPr>
        <p:spPr>
          <a:xfrm>
            <a:off x="4010464" y="5534464"/>
            <a:ext cx="228600" cy="381000"/>
          </a:xfrm>
          <a:prstGeom prst="rect">
            <a:avLst/>
          </a:prstGeom>
          <a:solidFill>
            <a:srgbClr val="FC9999"/>
          </a:solidFill>
          <a:ln>
            <a:solidFill>
              <a:srgbClr val="FC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420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5" grpId="0"/>
      <p:bldP spid="47" grpId="0"/>
      <p:bldP spid="49" grpId="0"/>
      <p:bldP spid="48" grpId="0"/>
      <p:bldP spid="52" grpId="0"/>
      <p:bldP spid="51" grpId="0"/>
      <p:bldP spid="5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1200329"/>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the solid whose base is a disk of radius </a:t>
            </a:r>
            <a:r>
              <a:rPr lang="en-US" i="1" dirty="0">
                <a:cs typeface="Times New Roman" panose="02020603050405020304" pitchFamily="18" charset="0"/>
              </a:rPr>
              <a:t>r</a:t>
            </a:r>
            <a:r>
              <a:rPr lang="en-US" dirty="0">
                <a:latin typeface="Comic Sans MS" panose="030F0702030302020204" pitchFamily="66" charset="0"/>
              </a:rPr>
              <a:t> and whose cross-sections are equilateral triangles.</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4</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34564" y="1748243"/>
            <a:ext cx="8215532" cy="400110"/>
          </a:xfrm>
          <a:prstGeom prst="rect">
            <a:avLst/>
          </a:prstGeom>
          <a:noFill/>
        </p:spPr>
        <p:txBody>
          <a:bodyPr wrap="square">
            <a:spAutoFit/>
          </a:bodyPr>
          <a:lstStyle/>
          <a:p>
            <a:r>
              <a:rPr lang="en-US" sz="2000" dirty="0">
                <a:latin typeface="Comic Sans MS" panose="030F0702030302020204" pitchFamily="66" charset="0"/>
              </a:rPr>
              <a:t>Let’s start off with a couple of sketches of this solid</a:t>
            </a:r>
            <a:r>
              <a:rPr lang="en-US" sz="2000" b="0" i="0" dirty="0">
                <a:solidFill>
                  <a:srgbClr val="000000"/>
                </a:solidFill>
                <a:effectLst/>
                <a:latin typeface="Helvetica" panose="020B0604020202020204" pitchFamily="34" charset="0"/>
              </a:rPr>
              <a:t>.</a:t>
            </a:r>
            <a:endParaRPr lang="en-GB" sz="2000" dirty="0">
              <a:latin typeface="Comic Sans MS" panose="030F0702030302020204" pitchFamily="66" charset="0"/>
            </a:endParaRPr>
          </a:p>
        </p:txBody>
      </p:sp>
      <p:pic>
        <p:nvPicPr>
          <p:cNvPr id="6" name="Picture 5">
            <a:extLst>
              <a:ext uri="{FF2B5EF4-FFF2-40B4-BE49-F238E27FC236}">
                <a16:creationId xmlns:a16="http://schemas.microsoft.com/office/drawing/2014/main" id="{CC237BBB-7D33-4C98-903A-B43B0C828019}"/>
              </a:ext>
            </a:extLst>
          </p:cNvPr>
          <p:cNvPicPr>
            <a:picLocks noChangeAspect="1"/>
          </p:cNvPicPr>
          <p:nvPr/>
        </p:nvPicPr>
        <p:blipFill>
          <a:blip r:embed="rId2"/>
          <a:stretch>
            <a:fillRect/>
          </a:stretch>
        </p:blipFill>
        <p:spPr>
          <a:xfrm>
            <a:off x="105522" y="2426299"/>
            <a:ext cx="4648200" cy="2286000"/>
          </a:xfrm>
          <a:prstGeom prst="rect">
            <a:avLst/>
          </a:prstGeom>
        </p:spPr>
      </p:pic>
      <p:sp>
        <p:nvSpPr>
          <p:cNvPr id="45" name="TextBox 44">
            <a:extLst>
              <a:ext uri="{FF2B5EF4-FFF2-40B4-BE49-F238E27FC236}">
                <a16:creationId xmlns:a16="http://schemas.microsoft.com/office/drawing/2014/main" id="{40853B83-CDBE-49F9-BA0D-EC8A07AF6E66}"/>
              </a:ext>
            </a:extLst>
          </p:cNvPr>
          <p:cNvSpPr txBox="1"/>
          <p:nvPr/>
        </p:nvSpPr>
        <p:spPr>
          <a:xfrm>
            <a:off x="388034" y="2116275"/>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Front view</a:t>
            </a:r>
            <a:endParaRPr lang="en-GB" sz="2000" dirty="0"/>
          </a:p>
        </p:txBody>
      </p:sp>
      <p:sp>
        <p:nvSpPr>
          <p:cNvPr id="47" name="TextBox 46">
            <a:extLst>
              <a:ext uri="{FF2B5EF4-FFF2-40B4-BE49-F238E27FC236}">
                <a16:creationId xmlns:a16="http://schemas.microsoft.com/office/drawing/2014/main" id="{3482860A-42D0-4540-9CEB-A49258B53A39}"/>
              </a:ext>
            </a:extLst>
          </p:cNvPr>
          <p:cNvSpPr txBox="1"/>
          <p:nvPr/>
        </p:nvSpPr>
        <p:spPr>
          <a:xfrm>
            <a:off x="2888190" y="2102520"/>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Top view</a:t>
            </a:r>
            <a:endParaRPr lang="en-GB" sz="2000" dirty="0"/>
          </a:p>
        </p:txBody>
      </p:sp>
      <p:sp>
        <p:nvSpPr>
          <p:cNvPr id="49" name="TextBox 48">
            <a:extLst>
              <a:ext uri="{FF2B5EF4-FFF2-40B4-BE49-F238E27FC236}">
                <a16:creationId xmlns:a16="http://schemas.microsoft.com/office/drawing/2014/main" id="{EE0D0242-AF89-4121-9BD7-E4215A198FB7}"/>
              </a:ext>
            </a:extLst>
          </p:cNvPr>
          <p:cNvSpPr txBox="1"/>
          <p:nvPr/>
        </p:nvSpPr>
        <p:spPr>
          <a:xfrm>
            <a:off x="4666189" y="2072356"/>
            <a:ext cx="4455537" cy="707886"/>
          </a:xfrm>
          <a:prstGeom prst="rect">
            <a:avLst/>
          </a:prstGeom>
          <a:noFill/>
        </p:spPr>
        <p:txBody>
          <a:bodyPr wrap="square">
            <a:spAutoFit/>
          </a:bodyPr>
          <a:lstStyle/>
          <a:p>
            <a:r>
              <a:rPr lang="en-US" sz="2000" dirty="0">
                <a:latin typeface="Comic Sans MS" panose="030F0702030302020204" pitchFamily="66" charset="0"/>
              </a:rPr>
              <a:t>The solid vertical line in this sketch is the cross-sectional area. </a:t>
            </a:r>
            <a:endParaRPr lang="en-GB" sz="2000" dirty="0">
              <a:latin typeface="Comic Sans MS" panose="030F0702030302020204" pitchFamily="66" charset="0"/>
            </a:endParaRPr>
          </a:p>
        </p:txBody>
      </p:sp>
      <p:pic>
        <p:nvPicPr>
          <p:cNvPr id="25" name="Picture 24">
            <a:extLst>
              <a:ext uri="{FF2B5EF4-FFF2-40B4-BE49-F238E27FC236}">
                <a16:creationId xmlns:a16="http://schemas.microsoft.com/office/drawing/2014/main" id="{9C183FF4-DD9F-4525-B740-2CB29692EF56}"/>
              </a:ext>
            </a:extLst>
          </p:cNvPr>
          <p:cNvPicPr>
            <a:picLocks noChangeAspect="1"/>
          </p:cNvPicPr>
          <p:nvPr/>
        </p:nvPicPr>
        <p:blipFill>
          <a:blip r:embed="rId3"/>
          <a:stretch>
            <a:fillRect/>
          </a:stretch>
        </p:blipFill>
        <p:spPr>
          <a:xfrm>
            <a:off x="87205" y="4634464"/>
            <a:ext cx="4695825" cy="2000250"/>
          </a:xfrm>
          <a:prstGeom prst="rect">
            <a:avLst/>
          </a:prstGeom>
        </p:spPr>
      </p:pic>
      <p:sp>
        <p:nvSpPr>
          <p:cNvPr id="52" name="TextBox 51">
            <a:extLst>
              <a:ext uri="{FF2B5EF4-FFF2-40B4-BE49-F238E27FC236}">
                <a16:creationId xmlns:a16="http://schemas.microsoft.com/office/drawing/2014/main" id="{9122BB74-708D-47A3-99A2-7D073D847C45}"/>
              </a:ext>
            </a:extLst>
          </p:cNvPr>
          <p:cNvSpPr txBox="1"/>
          <p:nvPr/>
        </p:nvSpPr>
        <p:spPr>
          <a:xfrm>
            <a:off x="4743949" y="2681956"/>
            <a:ext cx="4377777" cy="1938992"/>
          </a:xfrm>
          <a:prstGeom prst="rect">
            <a:avLst/>
          </a:prstGeom>
          <a:noFill/>
        </p:spPr>
        <p:txBody>
          <a:bodyPr wrap="square">
            <a:spAutoFit/>
          </a:bodyPr>
          <a:lstStyle/>
          <a:p>
            <a:r>
              <a:rPr lang="en-US" sz="2000" dirty="0">
                <a:latin typeface="Comic Sans MS" panose="030F0702030302020204" pitchFamily="66" charset="0"/>
              </a:rPr>
              <a:t>From this we can see that the cross-section occurs at a given </a:t>
            </a:r>
            <a:r>
              <a:rPr lang="en-US" sz="2000" i="1" dirty="0">
                <a:cs typeface="Times New Roman" panose="02020603050405020304" pitchFamily="18" charset="0"/>
              </a:rPr>
              <a:t>x</a:t>
            </a:r>
            <a:r>
              <a:rPr lang="en-US" sz="2000" dirty="0">
                <a:latin typeface="Comic Sans MS" panose="030F0702030302020204" pitchFamily="66" charset="0"/>
              </a:rPr>
              <a:t> and the top half will have a length of </a:t>
            </a:r>
            <a:r>
              <a:rPr lang="en-US" sz="2000" i="1" dirty="0">
                <a:cs typeface="Times New Roman" panose="02020603050405020304" pitchFamily="18" charset="0"/>
              </a:rPr>
              <a:t>y</a:t>
            </a:r>
            <a:r>
              <a:rPr lang="en-US" sz="2000" dirty="0">
                <a:latin typeface="Comic Sans MS" panose="030F0702030302020204" pitchFamily="66" charset="0"/>
              </a:rPr>
              <a:t> where the value of </a:t>
            </a:r>
            <a:r>
              <a:rPr lang="en-US" sz="2000" i="1" dirty="0">
                <a:cs typeface="Times New Roman" panose="02020603050405020304" pitchFamily="18" charset="0"/>
              </a:rPr>
              <a:t> y </a:t>
            </a:r>
            <a:r>
              <a:rPr lang="en-US" sz="2000" dirty="0">
                <a:latin typeface="Comic Sans MS" panose="030F0702030302020204" pitchFamily="66" charset="0"/>
              </a:rPr>
              <a:t> will be the </a:t>
            </a:r>
            <a:r>
              <a:rPr lang="en-US" sz="2000" i="1" dirty="0">
                <a:cs typeface="Times New Roman" panose="02020603050405020304" pitchFamily="18" charset="0"/>
              </a:rPr>
              <a:t> y</a:t>
            </a:r>
            <a:r>
              <a:rPr lang="en-US" sz="2000" dirty="0">
                <a:latin typeface="Comic Sans MS" panose="030F0702030302020204" pitchFamily="66" charset="0"/>
              </a:rPr>
              <a:t>-coordinate of the point on the circle and so is,</a:t>
            </a:r>
            <a:endParaRPr lang="en-GB" sz="2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E84D800-FE92-48E9-81F0-7A6340B4B9DC}"/>
                  </a:ext>
                </a:extLst>
              </p:cNvPr>
              <p:cNvSpPr txBox="1"/>
              <p:nvPr/>
            </p:nvSpPr>
            <p:spPr>
              <a:xfrm>
                <a:off x="7206345" y="4207619"/>
                <a:ext cx="1568378" cy="3838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𝑦</m:t>
                      </m:r>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𝑟</m:t>
                              </m:r>
                            </m:e>
                            <m:sup>
                              <m:r>
                                <a:rPr lang="en-US" sz="2000" b="0" i="1" smtClean="0">
                                  <a:latin typeface="Cambria Math" panose="02040503050406030204" pitchFamily="18" charset="0"/>
                                </a:rPr>
                                <m:t>2</m:t>
                              </m:r>
                            </m:sup>
                          </m:sSup>
                          <m:r>
                            <a:rPr lang="en-US" sz="2000" b="0" i="1" smtClean="0">
                              <a:latin typeface="Cambria Math" panose="02040503050406030204" pitchFamily="18" charset="0"/>
                            </a:rPr>
                            <m:t>−</m:t>
                          </m:r>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𝑥</m:t>
                              </m:r>
                            </m:e>
                            <m:sup>
                              <m:r>
                                <a:rPr lang="en-US" sz="2000" b="0" i="1" smtClean="0">
                                  <a:latin typeface="Cambria Math" panose="02040503050406030204" pitchFamily="18" charset="0"/>
                                </a:rPr>
                                <m:t>2</m:t>
                              </m:r>
                            </m:sup>
                          </m:sSup>
                        </m:e>
                      </m:rad>
                    </m:oMath>
                  </m:oMathPara>
                </a14:m>
                <a:endParaRPr lang="en-GB" sz="2000" dirty="0"/>
              </a:p>
            </p:txBody>
          </p:sp>
        </mc:Choice>
        <mc:Fallback xmlns="">
          <p:sp>
            <p:nvSpPr>
              <p:cNvPr id="5" name="TextBox 4">
                <a:extLst>
                  <a:ext uri="{FF2B5EF4-FFF2-40B4-BE49-F238E27FC236}">
                    <a16:creationId xmlns:a16="http://schemas.microsoft.com/office/drawing/2014/main" id="{4E84D800-FE92-48E9-81F0-7A6340B4B9DC}"/>
                  </a:ext>
                </a:extLst>
              </p:cNvPr>
              <p:cNvSpPr txBox="1">
                <a:spLocks noRot="1" noChangeAspect="1" noMove="1" noResize="1" noEditPoints="1" noAdjustHandles="1" noChangeArrowheads="1" noChangeShapeType="1" noTextEdit="1"/>
              </p:cNvSpPr>
              <p:nvPr/>
            </p:nvSpPr>
            <p:spPr>
              <a:xfrm>
                <a:off x="7206345" y="4207619"/>
                <a:ext cx="1568378" cy="383823"/>
              </a:xfrm>
              <a:prstGeom prst="rect">
                <a:avLst/>
              </a:prstGeom>
              <a:blipFill>
                <a:blip r:embed="rId4"/>
                <a:stretch>
                  <a:fillRect/>
                </a:stretch>
              </a:blipFill>
            </p:spPr>
            <p:txBody>
              <a:bodyPr/>
              <a:lstStyle/>
              <a:p>
                <a:r>
                  <a:rPr lang="en-GB">
                    <a:noFill/>
                  </a:rPr>
                  <a:t> </a:t>
                </a:r>
              </a:p>
            </p:txBody>
          </p:sp>
        </mc:Fallback>
      </mc:AlternateContent>
      <p:sp>
        <p:nvSpPr>
          <p:cNvPr id="18" name="TextBox 17">
            <a:extLst>
              <a:ext uri="{FF2B5EF4-FFF2-40B4-BE49-F238E27FC236}">
                <a16:creationId xmlns:a16="http://schemas.microsoft.com/office/drawing/2014/main" id="{4C9E6DA6-780E-405D-AD04-7824561FD2C7}"/>
              </a:ext>
            </a:extLst>
          </p:cNvPr>
          <p:cNvSpPr txBox="1"/>
          <p:nvPr/>
        </p:nvSpPr>
        <p:spPr>
          <a:xfrm>
            <a:off x="4743948" y="4591442"/>
            <a:ext cx="4377777" cy="2246769"/>
          </a:xfrm>
          <a:prstGeom prst="rect">
            <a:avLst/>
          </a:prstGeom>
          <a:noFill/>
        </p:spPr>
        <p:txBody>
          <a:bodyPr wrap="square">
            <a:spAutoFit/>
          </a:bodyPr>
          <a:lstStyle/>
          <a:p>
            <a:r>
              <a:rPr lang="en-US" sz="2000" dirty="0">
                <a:latin typeface="Comic Sans MS" panose="030F0702030302020204" pitchFamily="66" charset="0"/>
              </a:rPr>
              <a:t>Also, because the cross-section is an equilateral triangle that is centered on the </a:t>
            </a:r>
            <a:r>
              <a:rPr lang="en-US" sz="2000" i="1" dirty="0">
                <a:cs typeface="Times New Roman" panose="02020603050405020304" pitchFamily="18" charset="0"/>
              </a:rPr>
              <a:t> x</a:t>
            </a:r>
            <a:r>
              <a:rPr lang="en-US" sz="2000" dirty="0">
                <a:latin typeface="Comic Sans MS" panose="030F0702030302020204" pitchFamily="66" charset="0"/>
              </a:rPr>
              <a:t>-axis the bottom half will also have a length of</a:t>
            </a:r>
            <a:r>
              <a:rPr lang="en-US" sz="2000" i="1" dirty="0">
                <a:cs typeface="Times New Roman" panose="02020603050405020304" pitchFamily="18" charset="0"/>
              </a:rPr>
              <a:t> y</a:t>
            </a:r>
            <a:r>
              <a:rPr lang="en-US" sz="2000" dirty="0">
                <a:latin typeface="Comic Sans MS" panose="030F0702030302020204" pitchFamily="66" charset="0"/>
              </a:rPr>
              <a:t>. Thus, the base of the cross-section must have a length </a:t>
            </a:r>
          </a:p>
          <a:p>
            <a:r>
              <a:rPr lang="en-US" sz="2000" dirty="0">
                <a:latin typeface="Comic Sans MS" panose="030F0702030302020204" pitchFamily="66" charset="0"/>
              </a:rPr>
              <a:t>of 2</a:t>
            </a:r>
            <a:r>
              <a:rPr lang="en-US" sz="2000" i="1" dirty="0">
                <a:cs typeface="Times New Roman" panose="02020603050405020304" pitchFamily="18" charset="0"/>
              </a:rPr>
              <a:t>y</a:t>
            </a:r>
            <a:r>
              <a:rPr lang="en-US" sz="2000" dirty="0">
                <a:latin typeface="Comic Sans MS" panose="030F0702030302020204" pitchFamily="66" charset="0"/>
              </a:rPr>
              <a:t>.</a:t>
            </a:r>
            <a:endParaRPr lang="en-GB" sz="2000" dirty="0">
              <a:latin typeface="Comic Sans MS" panose="030F0702030302020204" pitchFamily="66" charset="0"/>
            </a:endParaRPr>
          </a:p>
        </p:txBody>
      </p:sp>
      <p:sp>
        <p:nvSpPr>
          <p:cNvPr id="19" name="Rectangle 18">
            <a:extLst>
              <a:ext uri="{FF2B5EF4-FFF2-40B4-BE49-F238E27FC236}">
                <a16:creationId xmlns:a16="http://schemas.microsoft.com/office/drawing/2014/main" id="{31BA7B06-A19D-41A8-88E5-61F3EC6EC1A2}"/>
              </a:ext>
            </a:extLst>
          </p:cNvPr>
          <p:cNvSpPr/>
          <p:nvPr/>
        </p:nvSpPr>
        <p:spPr>
          <a:xfrm>
            <a:off x="4010464" y="5534464"/>
            <a:ext cx="228600" cy="381000"/>
          </a:xfrm>
          <a:prstGeom prst="rect">
            <a:avLst/>
          </a:prstGeom>
          <a:solidFill>
            <a:srgbClr val="FC9999"/>
          </a:solidFill>
          <a:ln>
            <a:solidFill>
              <a:srgbClr val="FC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088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1200329"/>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the solid whose base is a disk of radius </a:t>
            </a:r>
            <a:r>
              <a:rPr lang="en-US" i="1" dirty="0">
                <a:cs typeface="Times New Roman" panose="02020603050405020304" pitchFamily="18" charset="0"/>
              </a:rPr>
              <a:t>r</a:t>
            </a:r>
            <a:r>
              <a:rPr lang="en-US" dirty="0">
                <a:latin typeface="Comic Sans MS" panose="030F0702030302020204" pitchFamily="66" charset="0"/>
              </a:rPr>
              <a:t> and whose cross-sections are equilateral triangles.</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4</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34564" y="1748243"/>
            <a:ext cx="8215532" cy="400110"/>
          </a:xfrm>
          <a:prstGeom prst="rect">
            <a:avLst/>
          </a:prstGeom>
          <a:noFill/>
        </p:spPr>
        <p:txBody>
          <a:bodyPr wrap="square">
            <a:spAutoFit/>
          </a:bodyPr>
          <a:lstStyle/>
          <a:p>
            <a:r>
              <a:rPr lang="en-US" sz="2000" dirty="0">
                <a:latin typeface="Comic Sans MS" panose="030F0702030302020204" pitchFamily="66" charset="0"/>
              </a:rPr>
              <a:t>Let’s start off with a couple of sketches of this solid</a:t>
            </a:r>
            <a:r>
              <a:rPr lang="en-US" sz="2000" b="0" i="0" dirty="0">
                <a:solidFill>
                  <a:srgbClr val="000000"/>
                </a:solidFill>
                <a:effectLst/>
                <a:latin typeface="Helvetica" panose="020B0604020202020204" pitchFamily="34" charset="0"/>
              </a:rPr>
              <a:t>.</a:t>
            </a:r>
            <a:endParaRPr lang="en-GB" sz="2000" dirty="0">
              <a:latin typeface="Comic Sans MS" panose="030F0702030302020204" pitchFamily="66" charset="0"/>
            </a:endParaRPr>
          </a:p>
        </p:txBody>
      </p:sp>
      <p:pic>
        <p:nvPicPr>
          <p:cNvPr id="6" name="Picture 5">
            <a:extLst>
              <a:ext uri="{FF2B5EF4-FFF2-40B4-BE49-F238E27FC236}">
                <a16:creationId xmlns:a16="http://schemas.microsoft.com/office/drawing/2014/main" id="{CC237BBB-7D33-4C98-903A-B43B0C828019}"/>
              </a:ext>
            </a:extLst>
          </p:cNvPr>
          <p:cNvPicPr>
            <a:picLocks noChangeAspect="1"/>
          </p:cNvPicPr>
          <p:nvPr/>
        </p:nvPicPr>
        <p:blipFill>
          <a:blip r:embed="rId2"/>
          <a:stretch>
            <a:fillRect/>
          </a:stretch>
        </p:blipFill>
        <p:spPr>
          <a:xfrm>
            <a:off x="105522" y="2426299"/>
            <a:ext cx="4648200" cy="2286000"/>
          </a:xfrm>
          <a:prstGeom prst="rect">
            <a:avLst/>
          </a:prstGeom>
        </p:spPr>
      </p:pic>
      <p:sp>
        <p:nvSpPr>
          <p:cNvPr id="45" name="TextBox 44">
            <a:extLst>
              <a:ext uri="{FF2B5EF4-FFF2-40B4-BE49-F238E27FC236}">
                <a16:creationId xmlns:a16="http://schemas.microsoft.com/office/drawing/2014/main" id="{40853B83-CDBE-49F9-BA0D-EC8A07AF6E66}"/>
              </a:ext>
            </a:extLst>
          </p:cNvPr>
          <p:cNvSpPr txBox="1"/>
          <p:nvPr/>
        </p:nvSpPr>
        <p:spPr>
          <a:xfrm>
            <a:off x="388034" y="2116275"/>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Front view</a:t>
            </a:r>
            <a:endParaRPr lang="en-GB" sz="2000" dirty="0"/>
          </a:p>
        </p:txBody>
      </p:sp>
      <p:sp>
        <p:nvSpPr>
          <p:cNvPr id="47" name="TextBox 46">
            <a:extLst>
              <a:ext uri="{FF2B5EF4-FFF2-40B4-BE49-F238E27FC236}">
                <a16:creationId xmlns:a16="http://schemas.microsoft.com/office/drawing/2014/main" id="{3482860A-42D0-4540-9CEB-A49258B53A39}"/>
              </a:ext>
            </a:extLst>
          </p:cNvPr>
          <p:cNvSpPr txBox="1"/>
          <p:nvPr/>
        </p:nvSpPr>
        <p:spPr>
          <a:xfrm>
            <a:off x="2888190" y="2102520"/>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Top view</a:t>
            </a:r>
            <a:endParaRPr lang="en-GB" sz="2000" dirty="0"/>
          </a:p>
        </p:txBody>
      </p:sp>
      <p:sp>
        <p:nvSpPr>
          <p:cNvPr id="49" name="TextBox 48">
            <a:extLst>
              <a:ext uri="{FF2B5EF4-FFF2-40B4-BE49-F238E27FC236}">
                <a16:creationId xmlns:a16="http://schemas.microsoft.com/office/drawing/2014/main" id="{EE0D0242-AF89-4121-9BD7-E4215A198FB7}"/>
              </a:ext>
            </a:extLst>
          </p:cNvPr>
          <p:cNvSpPr txBox="1"/>
          <p:nvPr/>
        </p:nvSpPr>
        <p:spPr>
          <a:xfrm>
            <a:off x="4666189" y="2072356"/>
            <a:ext cx="4455537" cy="707886"/>
          </a:xfrm>
          <a:prstGeom prst="rect">
            <a:avLst/>
          </a:prstGeom>
          <a:noFill/>
        </p:spPr>
        <p:txBody>
          <a:bodyPr wrap="square">
            <a:spAutoFit/>
          </a:bodyPr>
          <a:lstStyle/>
          <a:p>
            <a:r>
              <a:rPr lang="en-US" sz="2000" dirty="0">
                <a:latin typeface="Comic Sans MS" panose="030F0702030302020204" pitchFamily="66" charset="0"/>
              </a:rPr>
              <a:t>The sketch to the right is of one of the cross-sections. </a:t>
            </a:r>
            <a:endParaRPr lang="en-GB" sz="2000" dirty="0">
              <a:latin typeface="Comic Sans MS" panose="030F0702030302020204" pitchFamily="66" charset="0"/>
            </a:endParaRPr>
          </a:p>
        </p:txBody>
      </p:sp>
      <p:pic>
        <p:nvPicPr>
          <p:cNvPr id="25" name="Picture 24">
            <a:extLst>
              <a:ext uri="{FF2B5EF4-FFF2-40B4-BE49-F238E27FC236}">
                <a16:creationId xmlns:a16="http://schemas.microsoft.com/office/drawing/2014/main" id="{9C183FF4-DD9F-4525-B740-2CB29692EF56}"/>
              </a:ext>
            </a:extLst>
          </p:cNvPr>
          <p:cNvPicPr>
            <a:picLocks noChangeAspect="1"/>
          </p:cNvPicPr>
          <p:nvPr/>
        </p:nvPicPr>
        <p:blipFill>
          <a:blip r:embed="rId3"/>
          <a:stretch>
            <a:fillRect/>
          </a:stretch>
        </p:blipFill>
        <p:spPr>
          <a:xfrm>
            <a:off x="87205" y="4634464"/>
            <a:ext cx="4695825" cy="2000250"/>
          </a:xfrm>
          <a:prstGeom prst="rect">
            <a:avLst/>
          </a:prstGeom>
        </p:spPr>
      </p:pic>
      <p:sp>
        <p:nvSpPr>
          <p:cNvPr id="52" name="TextBox 51">
            <a:extLst>
              <a:ext uri="{FF2B5EF4-FFF2-40B4-BE49-F238E27FC236}">
                <a16:creationId xmlns:a16="http://schemas.microsoft.com/office/drawing/2014/main" id="{9122BB74-708D-47A3-99A2-7D073D847C45}"/>
              </a:ext>
            </a:extLst>
          </p:cNvPr>
          <p:cNvSpPr txBox="1"/>
          <p:nvPr/>
        </p:nvSpPr>
        <p:spPr>
          <a:xfrm>
            <a:off x="4743949" y="2681956"/>
            <a:ext cx="4377777" cy="707886"/>
          </a:xfrm>
          <a:prstGeom prst="rect">
            <a:avLst/>
          </a:prstGeom>
          <a:noFill/>
        </p:spPr>
        <p:txBody>
          <a:bodyPr wrap="square">
            <a:spAutoFit/>
          </a:bodyPr>
          <a:lstStyle/>
          <a:p>
            <a:r>
              <a:rPr lang="en-US" sz="2000" dirty="0">
                <a:latin typeface="Comic Sans MS" panose="030F0702030302020204" pitchFamily="66" charset="0"/>
              </a:rPr>
              <a:t>As noted before, the base of the triangle has a length of 2</a:t>
            </a:r>
            <a:r>
              <a:rPr lang="en-US" sz="2000" i="1" dirty="0">
                <a:cs typeface="Times New Roman" panose="02020603050405020304" pitchFamily="18" charset="0"/>
              </a:rPr>
              <a:t>y</a:t>
            </a:r>
            <a:endParaRPr lang="en-GB" sz="2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E84D800-FE92-48E9-81F0-7A6340B4B9DC}"/>
                  </a:ext>
                </a:extLst>
              </p:cNvPr>
              <p:cNvSpPr txBox="1"/>
              <p:nvPr/>
            </p:nvSpPr>
            <p:spPr>
              <a:xfrm>
                <a:off x="4714919" y="3395548"/>
                <a:ext cx="4406806" cy="727763"/>
              </a:xfrm>
              <a:prstGeom prst="rect">
                <a:avLst/>
              </a:prstGeom>
              <a:noFill/>
            </p:spPr>
            <p:txBody>
              <a:bodyPr wrap="square" lIns="0" tIns="0" rIns="0" bIns="0" rtlCol="0">
                <a:spAutoFit/>
              </a:bodyPr>
              <a:lstStyle/>
              <a:p>
                <a:r>
                  <a:rPr lang="en-US" sz="2000" b="0" dirty="0"/>
                  <a:t>  </a:t>
                </a:r>
                <a:r>
                  <a:rPr lang="en-US" sz="2000" dirty="0">
                    <a:latin typeface="Comic Sans MS" panose="030F0702030302020204" pitchFamily="66" charset="0"/>
                  </a:rPr>
                  <a:t>Because it is an equilateral triangle the angles are all </a:t>
                </a:r>
                <a14:m>
                  <m:oMath xmlns:m="http://schemas.openxmlformats.org/officeDocument/2006/math">
                    <m:r>
                      <a:rPr lang="en-US" sz="2000" b="0" i="1" smtClean="0">
                        <a:latin typeface="Cambria Math" panose="02040503050406030204" pitchFamily="18" charset="0"/>
                      </a:rPr>
                      <m:t> </m:t>
                    </m:r>
                    <m:f>
                      <m:fPr>
                        <m:ctrlPr>
                          <a:rPr lang="en-US" sz="2000" b="0" i="1" smtClean="0">
                            <a:latin typeface="Cambria Math" panose="02040503050406030204" pitchFamily="18" charset="0"/>
                          </a:rPr>
                        </m:ctrlPr>
                      </m:fPr>
                      <m:num>
                        <m:r>
                          <a:rPr lang="en-US" sz="2000" b="0" i="1" smtClean="0">
                            <a:latin typeface="Cambria Math" panose="02040503050406030204" pitchFamily="18" charset="0"/>
                            <a:ea typeface="Cambria Math" panose="02040503050406030204" pitchFamily="18" charset="0"/>
                          </a:rPr>
                          <m:t>𝜋</m:t>
                        </m:r>
                      </m:num>
                      <m:den>
                        <m:r>
                          <a:rPr lang="en-US" sz="2000" b="0" i="1" smtClean="0">
                            <a:latin typeface="Cambria Math" panose="02040503050406030204" pitchFamily="18" charset="0"/>
                          </a:rPr>
                          <m:t>3</m:t>
                        </m:r>
                      </m:den>
                    </m:f>
                  </m:oMath>
                </a14:m>
                <a:endParaRPr lang="en-GB" sz="2000" dirty="0"/>
              </a:p>
            </p:txBody>
          </p:sp>
        </mc:Choice>
        <mc:Fallback xmlns="">
          <p:sp>
            <p:nvSpPr>
              <p:cNvPr id="5" name="TextBox 4">
                <a:extLst>
                  <a:ext uri="{FF2B5EF4-FFF2-40B4-BE49-F238E27FC236}">
                    <a16:creationId xmlns:a16="http://schemas.microsoft.com/office/drawing/2014/main" id="{4E84D800-FE92-48E9-81F0-7A6340B4B9DC}"/>
                  </a:ext>
                </a:extLst>
              </p:cNvPr>
              <p:cNvSpPr txBox="1">
                <a:spLocks noRot="1" noChangeAspect="1" noMove="1" noResize="1" noEditPoints="1" noAdjustHandles="1" noChangeArrowheads="1" noChangeShapeType="1" noTextEdit="1"/>
              </p:cNvSpPr>
              <p:nvPr/>
            </p:nvSpPr>
            <p:spPr>
              <a:xfrm>
                <a:off x="4714919" y="3395548"/>
                <a:ext cx="4406806" cy="727763"/>
              </a:xfrm>
              <a:prstGeom prst="rect">
                <a:avLst/>
              </a:prstGeom>
              <a:blipFill>
                <a:blip r:embed="rId4"/>
                <a:stretch>
                  <a:fillRect l="-3458" t="-10924" r="-2628" b="-10084"/>
                </a:stretch>
              </a:blipFill>
            </p:spPr>
            <p:txBody>
              <a:bodyPr/>
              <a:lstStyle/>
              <a:p>
                <a:r>
                  <a:rPr lang="en-GB">
                    <a:noFill/>
                  </a:rPr>
                  <a:t> </a:t>
                </a:r>
              </a:p>
            </p:txBody>
          </p:sp>
        </mc:Fallback>
      </mc:AlternateContent>
      <p:sp>
        <p:nvSpPr>
          <p:cNvPr id="18" name="TextBox 17">
            <a:extLst>
              <a:ext uri="{FF2B5EF4-FFF2-40B4-BE49-F238E27FC236}">
                <a16:creationId xmlns:a16="http://schemas.microsoft.com/office/drawing/2014/main" id="{4C9E6DA6-780E-405D-AD04-7824561FD2C7}"/>
              </a:ext>
            </a:extLst>
          </p:cNvPr>
          <p:cNvSpPr txBox="1"/>
          <p:nvPr/>
        </p:nvSpPr>
        <p:spPr>
          <a:xfrm>
            <a:off x="4631020" y="4017963"/>
            <a:ext cx="4377777" cy="1938992"/>
          </a:xfrm>
          <a:prstGeom prst="rect">
            <a:avLst/>
          </a:prstGeom>
          <a:noFill/>
        </p:spPr>
        <p:txBody>
          <a:bodyPr wrap="square">
            <a:spAutoFit/>
          </a:bodyPr>
          <a:lstStyle/>
          <a:p>
            <a:r>
              <a:rPr lang="en-US" sz="2000" dirty="0">
                <a:latin typeface="Comic Sans MS" panose="030F0702030302020204" pitchFamily="66" charset="0"/>
              </a:rPr>
              <a:t>If we divide the cross-section in two (as shown with the dashed line) we now have two right triangles and using right triangle trig we can see that the length of the dashed line is,</a:t>
            </a:r>
            <a:endParaRPr lang="en-GB" sz="2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C175B106-B2D5-44E6-B4B3-0DE09D2D157D}"/>
                  </a:ext>
                </a:extLst>
              </p:cNvPr>
              <p:cNvSpPr txBox="1"/>
              <p:nvPr/>
            </p:nvSpPr>
            <p:spPr>
              <a:xfrm>
                <a:off x="4768962" y="5890167"/>
                <a:ext cx="2684570" cy="564065"/>
              </a:xfrm>
              <a:prstGeom prst="rect">
                <a:avLst/>
              </a:prstGeom>
              <a:noFill/>
            </p:spPr>
            <p:txBody>
              <a:bodyPr wrap="square">
                <a:spAutoFit/>
              </a:bodyPr>
              <a:lstStyle/>
              <a:p>
                <a:r>
                  <a:rPr lang="en-US" sz="2000" dirty="0">
                    <a:latin typeface="Comic Sans MS" panose="030F0702030302020204" pitchFamily="66" charset="0"/>
                  </a:rPr>
                  <a:t>dashed line </a:t>
                </a:r>
                <a:r>
                  <a:rPr lang="en-US" sz="2000" dirty="0">
                    <a:cs typeface="Times New Roman" panose="02020603050405020304" pitchFamily="18" charset="0"/>
                  </a:rPr>
                  <a:t>= </a:t>
                </a:r>
                <a:r>
                  <a:rPr lang="en-US" sz="2000" i="1" dirty="0">
                    <a:cs typeface="Times New Roman" panose="02020603050405020304" pitchFamily="18" charset="0"/>
                  </a:rPr>
                  <a:t>y </a:t>
                </a:r>
                <a:r>
                  <a:rPr lang="en-US" sz="2000" dirty="0">
                    <a:cs typeface="Times New Roman" panose="02020603050405020304" pitchFamily="18" charset="0"/>
                  </a:rPr>
                  <a:t>tan</a:t>
                </a:r>
                <a14:m>
                  <m:oMath xmlns:m="http://schemas.openxmlformats.org/officeDocument/2006/math">
                    <m:d>
                      <m:dPr>
                        <m:ctrlPr>
                          <a:rPr lang="en-US" sz="2000" i="1" smtClean="0">
                            <a:latin typeface="Cambria Math" panose="02040503050406030204" pitchFamily="18" charset="0"/>
                            <a:cs typeface="Times New Roman" panose="02020603050405020304" pitchFamily="18" charset="0"/>
                          </a:rPr>
                        </m:ctrlPr>
                      </m:dPr>
                      <m:e>
                        <m:f>
                          <m:fPr>
                            <m:ctrlPr>
                              <a:rPr lang="en-US" sz="2000" i="1" smtClean="0">
                                <a:latin typeface="Cambria Math" panose="02040503050406030204" pitchFamily="18" charset="0"/>
                                <a:cs typeface="Times New Roman" panose="02020603050405020304" pitchFamily="18" charset="0"/>
                              </a:rPr>
                            </m:ctrlPr>
                          </m:fPr>
                          <m:num>
                            <m:r>
                              <a:rPr lang="en-US" sz="2000" i="1" smtClean="0">
                                <a:latin typeface="Cambria Math" panose="02040503050406030204" pitchFamily="18" charset="0"/>
                                <a:ea typeface="Cambria Math" panose="02040503050406030204" pitchFamily="18" charset="0"/>
                                <a:cs typeface="Times New Roman" panose="02020603050405020304" pitchFamily="18" charset="0"/>
                              </a:rPr>
                              <m:t>𝜋</m:t>
                            </m:r>
                          </m:num>
                          <m:den>
                            <m:r>
                              <a:rPr lang="en-US" sz="2000" b="0" i="1" smtClean="0">
                                <a:latin typeface="Cambria Math" panose="02040503050406030204" pitchFamily="18" charset="0"/>
                                <a:cs typeface="Times New Roman" panose="02020603050405020304" pitchFamily="18" charset="0"/>
                              </a:rPr>
                              <m:t>3</m:t>
                            </m:r>
                          </m:den>
                        </m:f>
                      </m:e>
                    </m:d>
                  </m:oMath>
                </a14:m>
                <a:r>
                  <a:rPr lang="en-US" sz="2000" dirty="0">
                    <a:latin typeface="Comic Sans MS" panose="030F0702030302020204" pitchFamily="66" charset="0"/>
                  </a:rPr>
                  <a:t>  </a:t>
                </a:r>
                <a:endParaRPr lang="en-GB" sz="2000" dirty="0"/>
              </a:p>
            </p:txBody>
          </p:sp>
        </mc:Choice>
        <mc:Fallback xmlns="">
          <p:sp>
            <p:nvSpPr>
              <p:cNvPr id="17" name="TextBox 16">
                <a:extLst>
                  <a:ext uri="{FF2B5EF4-FFF2-40B4-BE49-F238E27FC236}">
                    <a16:creationId xmlns:a16="http://schemas.microsoft.com/office/drawing/2014/main" id="{C175B106-B2D5-44E6-B4B3-0DE09D2D157D}"/>
                  </a:ext>
                </a:extLst>
              </p:cNvPr>
              <p:cNvSpPr txBox="1">
                <a:spLocks noRot="1" noChangeAspect="1" noMove="1" noResize="1" noEditPoints="1" noAdjustHandles="1" noChangeArrowheads="1" noChangeShapeType="1" noTextEdit="1"/>
              </p:cNvSpPr>
              <p:nvPr/>
            </p:nvSpPr>
            <p:spPr>
              <a:xfrm>
                <a:off x="4768962" y="5890167"/>
                <a:ext cx="2684570" cy="564065"/>
              </a:xfrm>
              <a:prstGeom prst="rect">
                <a:avLst/>
              </a:prstGeom>
              <a:blipFill>
                <a:blip r:embed="rId5"/>
                <a:stretch>
                  <a:fillRect l="-2268" b="-21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4500109-4ADE-46F3-AC5F-18D2C91B2F7C}"/>
                  </a:ext>
                </a:extLst>
              </p:cNvPr>
              <p:cNvSpPr txBox="1"/>
              <p:nvPr/>
            </p:nvSpPr>
            <p:spPr>
              <a:xfrm>
                <a:off x="7301901" y="5951765"/>
                <a:ext cx="787459" cy="344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m:t>
                      </m:r>
                      <m:rad>
                        <m:radPr>
                          <m:degHide m:val="on"/>
                          <m:ctrlPr>
                            <a:rPr lang="en-US" sz="2000" b="0" i="1" smtClean="0">
                              <a:latin typeface="Cambria Math" panose="02040503050406030204" pitchFamily="18" charset="0"/>
                            </a:rPr>
                          </m:ctrlPr>
                        </m:radPr>
                        <m:deg/>
                        <m:e>
                          <m:r>
                            <a:rPr lang="en-US" sz="2000" b="0" i="1" smtClean="0">
                              <a:latin typeface="Cambria Math" panose="02040503050406030204" pitchFamily="18" charset="0"/>
                            </a:rPr>
                            <m:t>3</m:t>
                          </m:r>
                        </m:e>
                      </m:rad>
                      <m:r>
                        <a:rPr lang="en-US" sz="2000" b="0" i="1" smtClean="0">
                          <a:latin typeface="Cambria Math" panose="02040503050406030204" pitchFamily="18" charset="0"/>
                        </a:rPr>
                        <m:t>𝑦</m:t>
                      </m:r>
                    </m:oMath>
                  </m:oMathPara>
                </a14:m>
                <a:endParaRPr lang="en-GB" sz="2000" dirty="0"/>
              </a:p>
            </p:txBody>
          </p:sp>
        </mc:Choice>
        <mc:Fallback xmlns="">
          <p:sp>
            <p:nvSpPr>
              <p:cNvPr id="11" name="TextBox 10">
                <a:extLst>
                  <a:ext uri="{FF2B5EF4-FFF2-40B4-BE49-F238E27FC236}">
                    <a16:creationId xmlns:a16="http://schemas.microsoft.com/office/drawing/2014/main" id="{04500109-4ADE-46F3-AC5F-18D2C91B2F7C}"/>
                  </a:ext>
                </a:extLst>
              </p:cNvPr>
              <p:cNvSpPr txBox="1">
                <a:spLocks noRot="1" noChangeAspect="1" noMove="1" noResize="1" noEditPoints="1" noAdjustHandles="1" noChangeArrowheads="1" noChangeShapeType="1" noTextEdit="1"/>
              </p:cNvSpPr>
              <p:nvPr/>
            </p:nvSpPr>
            <p:spPr>
              <a:xfrm>
                <a:off x="7301901" y="5951765"/>
                <a:ext cx="787459" cy="344069"/>
              </a:xfrm>
              <a:prstGeom prst="rect">
                <a:avLst/>
              </a:prstGeom>
              <a:blipFill>
                <a:blip r:embed="rId6"/>
                <a:stretch>
                  <a:fillRect l="-3101" r="-7752" b="-22807"/>
                </a:stretch>
              </a:blipFill>
            </p:spPr>
            <p:txBody>
              <a:bodyPr/>
              <a:lstStyle/>
              <a:p>
                <a:r>
                  <a:rPr lang="en-GB">
                    <a:noFill/>
                  </a:rPr>
                  <a:t> </a:t>
                </a:r>
              </a:p>
            </p:txBody>
          </p:sp>
        </mc:Fallback>
      </mc:AlternateContent>
      <p:sp>
        <p:nvSpPr>
          <p:cNvPr id="12" name="Rectangle 11">
            <a:extLst>
              <a:ext uri="{FF2B5EF4-FFF2-40B4-BE49-F238E27FC236}">
                <a16:creationId xmlns:a16="http://schemas.microsoft.com/office/drawing/2014/main" id="{435828E8-FA64-4306-9099-83D9864C78A5}"/>
              </a:ext>
            </a:extLst>
          </p:cNvPr>
          <p:cNvSpPr/>
          <p:nvPr/>
        </p:nvSpPr>
        <p:spPr>
          <a:xfrm>
            <a:off x="4010464" y="5534464"/>
            <a:ext cx="228600" cy="381000"/>
          </a:xfrm>
          <a:prstGeom prst="rect">
            <a:avLst/>
          </a:prstGeom>
          <a:solidFill>
            <a:srgbClr val="FC9999"/>
          </a:solidFill>
          <a:ln>
            <a:solidFill>
              <a:srgbClr val="FC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9430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 grpId="0"/>
      <p:bldP spid="18" grpId="0"/>
      <p:bldP spid="17" grpId="0"/>
      <p:bldP spid="11"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1200329"/>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the solid whose base is a disk of radius </a:t>
            </a:r>
            <a:r>
              <a:rPr lang="en-US" i="1" dirty="0">
                <a:cs typeface="Times New Roman" panose="02020603050405020304" pitchFamily="18" charset="0"/>
              </a:rPr>
              <a:t>r</a:t>
            </a:r>
            <a:r>
              <a:rPr lang="en-US" dirty="0">
                <a:latin typeface="Comic Sans MS" panose="030F0702030302020204" pitchFamily="66" charset="0"/>
              </a:rPr>
              <a:t> and whose cross-sections are equilateral triangles.</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4</a:t>
            </a:r>
            <a:endParaRPr lang="en-GB" b="1" dirty="0">
              <a:latin typeface="Comic Sans MS" panose="030F0702030302020204" pitchFamily="66" charset="0"/>
            </a:endParaRPr>
          </a:p>
        </p:txBody>
      </p:sp>
      <p:pic>
        <p:nvPicPr>
          <p:cNvPr id="6" name="Picture 5">
            <a:extLst>
              <a:ext uri="{FF2B5EF4-FFF2-40B4-BE49-F238E27FC236}">
                <a16:creationId xmlns:a16="http://schemas.microsoft.com/office/drawing/2014/main" id="{CC237BBB-7D33-4C98-903A-B43B0C828019}"/>
              </a:ext>
            </a:extLst>
          </p:cNvPr>
          <p:cNvPicPr>
            <a:picLocks noChangeAspect="1"/>
          </p:cNvPicPr>
          <p:nvPr/>
        </p:nvPicPr>
        <p:blipFill>
          <a:blip r:embed="rId2"/>
          <a:stretch>
            <a:fillRect/>
          </a:stretch>
        </p:blipFill>
        <p:spPr>
          <a:xfrm>
            <a:off x="105522" y="2426299"/>
            <a:ext cx="4648200" cy="2286000"/>
          </a:xfrm>
          <a:prstGeom prst="rect">
            <a:avLst/>
          </a:prstGeom>
        </p:spPr>
      </p:pic>
      <p:sp>
        <p:nvSpPr>
          <p:cNvPr id="45" name="TextBox 44">
            <a:extLst>
              <a:ext uri="{FF2B5EF4-FFF2-40B4-BE49-F238E27FC236}">
                <a16:creationId xmlns:a16="http://schemas.microsoft.com/office/drawing/2014/main" id="{40853B83-CDBE-49F9-BA0D-EC8A07AF6E66}"/>
              </a:ext>
            </a:extLst>
          </p:cNvPr>
          <p:cNvSpPr txBox="1"/>
          <p:nvPr/>
        </p:nvSpPr>
        <p:spPr>
          <a:xfrm>
            <a:off x="388034" y="2116275"/>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Front view</a:t>
            </a:r>
            <a:endParaRPr lang="en-GB" sz="2000" dirty="0"/>
          </a:p>
        </p:txBody>
      </p:sp>
      <p:sp>
        <p:nvSpPr>
          <p:cNvPr id="47" name="TextBox 46">
            <a:extLst>
              <a:ext uri="{FF2B5EF4-FFF2-40B4-BE49-F238E27FC236}">
                <a16:creationId xmlns:a16="http://schemas.microsoft.com/office/drawing/2014/main" id="{3482860A-42D0-4540-9CEB-A49258B53A39}"/>
              </a:ext>
            </a:extLst>
          </p:cNvPr>
          <p:cNvSpPr txBox="1"/>
          <p:nvPr/>
        </p:nvSpPr>
        <p:spPr>
          <a:xfrm>
            <a:off x="2888190" y="2102520"/>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Top view</a:t>
            </a:r>
            <a:endParaRPr lang="en-GB" sz="2000" dirty="0"/>
          </a:p>
        </p:txBody>
      </p:sp>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EE0D0242-AF89-4121-9BD7-E4215A198FB7}"/>
                  </a:ext>
                </a:extLst>
              </p:cNvPr>
              <p:cNvSpPr txBox="1"/>
              <p:nvPr/>
            </p:nvSpPr>
            <p:spPr>
              <a:xfrm>
                <a:off x="4633562" y="1600200"/>
                <a:ext cx="4455537" cy="736868"/>
              </a:xfrm>
              <a:prstGeom prst="rect">
                <a:avLst/>
              </a:prstGeom>
              <a:noFill/>
            </p:spPr>
            <p:txBody>
              <a:bodyPr wrap="square">
                <a:spAutoFit/>
              </a:bodyPr>
              <a:lstStyle/>
              <a:p>
                <a:r>
                  <a:rPr lang="en-US" sz="2000" dirty="0">
                    <a:latin typeface="Comic Sans MS" panose="030F0702030302020204" pitchFamily="66" charset="0"/>
                  </a:rPr>
                  <a:t>Therefore, the height of the cross-section is </a:t>
                </a:r>
                <a:r>
                  <a:rPr lang="en-US" sz="2000" b="0" dirty="0"/>
                  <a:t> </a:t>
                </a:r>
                <a14:m>
                  <m:oMath xmlns:m="http://schemas.openxmlformats.org/officeDocument/2006/math">
                    <m:rad>
                      <m:radPr>
                        <m:degHide m:val="on"/>
                        <m:ctrlPr>
                          <a:rPr lang="en-US" sz="2000" b="0" i="1" smtClean="0">
                            <a:latin typeface="Cambria Math" panose="02040503050406030204" pitchFamily="18" charset="0"/>
                          </a:rPr>
                        </m:ctrlPr>
                      </m:radPr>
                      <m:deg/>
                      <m:e>
                        <m:r>
                          <a:rPr lang="en-US" sz="2000" b="0" i="1" smtClean="0">
                            <a:latin typeface="Cambria Math" panose="02040503050406030204" pitchFamily="18" charset="0"/>
                          </a:rPr>
                          <m:t>3</m:t>
                        </m:r>
                      </m:e>
                    </m:rad>
                    <m:r>
                      <a:rPr lang="en-US" sz="2000" b="0" i="1" smtClean="0">
                        <a:latin typeface="Cambria Math" panose="02040503050406030204" pitchFamily="18" charset="0"/>
                      </a:rPr>
                      <m:t>𝑦</m:t>
                    </m:r>
                  </m:oMath>
                </a14:m>
                <a:r>
                  <a:rPr lang="en-US" sz="2000" dirty="0">
                    <a:latin typeface="Comic Sans MS" panose="030F0702030302020204" pitchFamily="66" charset="0"/>
                  </a:rPr>
                  <a:t>. </a:t>
                </a:r>
                <a:endParaRPr lang="en-GB" sz="2000" dirty="0">
                  <a:latin typeface="Comic Sans MS" panose="030F0702030302020204" pitchFamily="66" charset="0"/>
                </a:endParaRPr>
              </a:p>
            </p:txBody>
          </p:sp>
        </mc:Choice>
        <mc:Fallback xmlns="">
          <p:sp>
            <p:nvSpPr>
              <p:cNvPr id="49" name="TextBox 48">
                <a:extLst>
                  <a:ext uri="{FF2B5EF4-FFF2-40B4-BE49-F238E27FC236}">
                    <a16:creationId xmlns:a16="http://schemas.microsoft.com/office/drawing/2014/main" id="{EE0D0242-AF89-4121-9BD7-E4215A198FB7}"/>
                  </a:ext>
                </a:extLst>
              </p:cNvPr>
              <p:cNvSpPr txBox="1">
                <a:spLocks noRot="1" noChangeAspect="1" noMove="1" noResize="1" noEditPoints="1" noAdjustHandles="1" noChangeArrowheads="1" noChangeShapeType="1" noTextEdit="1"/>
              </p:cNvSpPr>
              <p:nvPr/>
            </p:nvSpPr>
            <p:spPr>
              <a:xfrm>
                <a:off x="4633562" y="1600200"/>
                <a:ext cx="4455537" cy="736868"/>
              </a:xfrm>
              <a:prstGeom prst="rect">
                <a:avLst/>
              </a:prstGeom>
              <a:blipFill>
                <a:blip r:embed="rId3"/>
                <a:stretch>
                  <a:fillRect l="-1368" t="-5000" r="-1231" b="-13333"/>
                </a:stretch>
              </a:blipFill>
            </p:spPr>
            <p:txBody>
              <a:bodyPr/>
              <a:lstStyle/>
              <a:p>
                <a:r>
                  <a:rPr lang="en-GB">
                    <a:noFill/>
                  </a:rPr>
                  <a:t> </a:t>
                </a:r>
              </a:p>
            </p:txBody>
          </p:sp>
        </mc:Fallback>
      </mc:AlternateContent>
      <p:pic>
        <p:nvPicPr>
          <p:cNvPr id="25" name="Picture 24">
            <a:extLst>
              <a:ext uri="{FF2B5EF4-FFF2-40B4-BE49-F238E27FC236}">
                <a16:creationId xmlns:a16="http://schemas.microsoft.com/office/drawing/2014/main" id="{9C183FF4-DD9F-4525-B740-2CB29692EF56}"/>
              </a:ext>
            </a:extLst>
          </p:cNvPr>
          <p:cNvPicPr>
            <a:picLocks noChangeAspect="1"/>
          </p:cNvPicPr>
          <p:nvPr/>
        </p:nvPicPr>
        <p:blipFill>
          <a:blip r:embed="rId4"/>
          <a:stretch>
            <a:fillRect/>
          </a:stretch>
        </p:blipFill>
        <p:spPr>
          <a:xfrm>
            <a:off x="87205" y="4634464"/>
            <a:ext cx="4695825" cy="2000250"/>
          </a:xfrm>
          <a:prstGeom prst="rect">
            <a:avLst/>
          </a:prstGeom>
        </p:spPr>
      </p:pic>
      <p:sp>
        <p:nvSpPr>
          <p:cNvPr id="52" name="TextBox 51">
            <a:extLst>
              <a:ext uri="{FF2B5EF4-FFF2-40B4-BE49-F238E27FC236}">
                <a16:creationId xmlns:a16="http://schemas.microsoft.com/office/drawing/2014/main" id="{9122BB74-708D-47A3-99A2-7D073D847C45}"/>
              </a:ext>
            </a:extLst>
          </p:cNvPr>
          <p:cNvSpPr txBox="1"/>
          <p:nvPr/>
        </p:nvSpPr>
        <p:spPr>
          <a:xfrm>
            <a:off x="4672441" y="1956289"/>
            <a:ext cx="4377777" cy="1015663"/>
          </a:xfrm>
          <a:prstGeom prst="rect">
            <a:avLst/>
          </a:prstGeom>
          <a:noFill/>
        </p:spPr>
        <p:txBody>
          <a:bodyPr wrap="square">
            <a:spAutoFit/>
          </a:bodyPr>
          <a:lstStyle/>
          <a:p>
            <a:r>
              <a:rPr lang="en-US" sz="2000" dirty="0">
                <a:latin typeface="Comic Sans MS" panose="030F0702030302020204" pitchFamily="66" charset="0"/>
              </a:rPr>
              <a:t>                       Because the cross-section is a triangle, we know that that it’s area must then be,</a:t>
            </a:r>
            <a:endParaRPr lang="en-GB" sz="2000" dirty="0">
              <a:latin typeface="Comic Sans MS" panose="030F0702030302020204" pitchFamily="66" charset="0"/>
            </a:endParaRPr>
          </a:p>
        </p:txBody>
      </p:sp>
      <p:sp>
        <p:nvSpPr>
          <p:cNvPr id="18" name="TextBox 17">
            <a:extLst>
              <a:ext uri="{FF2B5EF4-FFF2-40B4-BE49-F238E27FC236}">
                <a16:creationId xmlns:a16="http://schemas.microsoft.com/office/drawing/2014/main" id="{4C9E6DA6-780E-405D-AD04-7824561FD2C7}"/>
              </a:ext>
            </a:extLst>
          </p:cNvPr>
          <p:cNvSpPr txBox="1"/>
          <p:nvPr/>
        </p:nvSpPr>
        <p:spPr>
          <a:xfrm>
            <a:off x="4633562" y="3318529"/>
            <a:ext cx="2455580" cy="461665"/>
          </a:xfrm>
          <a:prstGeom prst="rect">
            <a:avLst/>
          </a:prstGeom>
          <a:noFill/>
        </p:spPr>
        <p:txBody>
          <a:bodyPr wrap="square">
            <a:spAutoFit/>
          </a:bodyPr>
          <a:lstStyle/>
          <a:p>
            <a:r>
              <a:rPr lang="en-US" sz="2000" dirty="0">
                <a:latin typeface="Comic Sans MS" panose="030F0702030302020204" pitchFamily="66" charset="0"/>
              </a:rPr>
              <a:t>Substituting </a:t>
            </a:r>
            <a:r>
              <a:rPr lang="en-US" i="1" dirty="0">
                <a:cs typeface="Times New Roman" panose="02020603050405020304" pitchFamily="18" charset="0"/>
              </a:rPr>
              <a:t>y</a:t>
            </a:r>
            <a:endParaRPr lang="en-GB" i="1" dirty="0">
              <a:cs typeface="Times New Roman" panose="02020603050405020304" pitchFamily="18" charset="0"/>
            </a:endParaRPr>
          </a:p>
        </p:txBody>
      </p:sp>
      <p:sp>
        <p:nvSpPr>
          <p:cNvPr id="19" name="TextBox 18">
            <a:extLst>
              <a:ext uri="{FF2B5EF4-FFF2-40B4-BE49-F238E27FC236}">
                <a16:creationId xmlns:a16="http://schemas.microsoft.com/office/drawing/2014/main" id="{6E89EEA7-06EC-49C6-BE14-79C9A4F80AA5}"/>
              </a:ext>
            </a:extLst>
          </p:cNvPr>
          <p:cNvSpPr txBox="1"/>
          <p:nvPr/>
        </p:nvSpPr>
        <p:spPr>
          <a:xfrm>
            <a:off x="4685863" y="2993600"/>
            <a:ext cx="1079604"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x</a:t>
            </a:r>
            <a:r>
              <a:rPr lang="en-US" sz="2000" dirty="0">
                <a:cs typeface="Times New Roman" panose="02020603050405020304" pitchFamily="18" charset="0"/>
              </a:rPr>
              <a:t>) =</a:t>
            </a:r>
            <a:endParaRPr lang="en-GB" sz="2000" dirty="0"/>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BFFBD2EB-6655-4A3B-8DC4-E79514503BC5}"/>
                  </a:ext>
                </a:extLst>
              </p:cNvPr>
              <p:cNvSpPr txBox="1"/>
              <p:nvPr/>
            </p:nvSpPr>
            <p:spPr>
              <a:xfrm>
                <a:off x="5338528" y="2826179"/>
                <a:ext cx="1788604" cy="66851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2000" i="1" dirty="0" smtClean="0">
                              <a:latin typeface="Cambria Math" panose="02040503050406030204" pitchFamily="18" charset="0"/>
                              <a:cs typeface="Times New Roman" panose="02020603050405020304" pitchFamily="18" charset="0"/>
                            </a:rPr>
                          </m:ctrlPr>
                        </m:fPr>
                        <m:num>
                          <m:r>
                            <a:rPr lang="en-US" sz="2000" b="0" i="1" dirty="0" smtClean="0">
                              <a:latin typeface="Cambria Math" panose="02040503050406030204" pitchFamily="18" charset="0"/>
                              <a:cs typeface="Times New Roman" panose="02020603050405020304" pitchFamily="18" charset="0"/>
                            </a:rPr>
                            <m:t>1</m:t>
                          </m:r>
                        </m:num>
                        <m:den>
                          <m:r>
                            <a:rPr lang="en-US" sz="2000" b="0" i="1" dirty="0" smtClean="0">
                              <a:latin typeface="Cambria Math" panose="02040503050406030204" pitchFamily="18" charset="0"/>
                              <a:cs typeface="Times New Roman" panose="02020603050405020304" pitchFamily="18" charset="0"/>
                            </a:rPr>
                            <m:t>2</m:t>
                          </m:r>
                        </m:den>
                      </m:f>
                      <m:r>
                        <a:rPr lang="en-US" sz="2000" b="0" i="1" dirty="0" smtClean="0">
                          <a:latin typeface="Cambria Math" panose="02040503050406030204" pitchFamily="18" charset="0"/>
                          <a:cs typeface="Times New Roman" panose="02020603050405020304" pitchFamily="18" charset="0"/>
                        </a:rPr>
                        <m:t>(2</m:t>
                      </m:r>
                      <m:r>
                        <a:rPr lang="en-US" sz="2000" b="0" i="1" dirty="0" smtClean="0">
                          <a:latin typeface="Cambria Math" panose="02040503050406030204" pitchFamily="18" charset="0"/>
                          <a:cs typeface="Times New Roman" panose="02020603050405020304" pitchFamily="18" charset="0"/>
                        </a:rPr>
                        <m:t>𝑦</m:t>
                      </m:r>
                      <m:r>
                        <a:rPr lang="en-US" sz="2000" b="0" i="1" dirty="0" smtClean="0">
                          <a:latin typeface="Cambria Math" panose="02040503050406030204" pitchFamily="18" charset="0"/>
                          <a:cs typeface="Times New Roman" panose="02020603050405020304" pitchFamily="18" charset="0"/>
                        </a:rPr>
                        <m:t>)(</m:t>
                      </m:r>
                      <m:rad>
                        <m:radPr>
                          <m:degHide m:val="on"/>
                          <m:ctrlPr>
                            <a:rPr lang="en-US" sz="2000" b="0" i="1" dirty="0" smtClean="0">
                              <a:latin typeface="Cambria Math" panose="02040503050406030204" pitchFamily="18" charset="0"/>
                              <a:cs typeface="Times New Roman" panose="02020603050405020304" pitchFamily="18" charset="0"/>
                            </a:rPr>
                          </m:ctrlPr>
                        </m:radPr>
                        <m:deg/>
                        <m:e>
                          <m:r>
                            <a:rPr lang="en-US" sz="2000" b="0" i="1" dirty="0" smtClean="0">
                              <a:latin typeface="Cambria Math" panose="02040503050406030204" pitchFamily="18" charset="0"/>
                              <a:cs typeface="Times New Roman" panose="02020603050405020304" pitchFamily="18" charset="0"/>
                            </a:rPr>
                            <m:t>3</m:t>
                          </m:r>
                        </m:e>
                      </m:rad>
                      <m:r>
                        <a:rPr lang="en-US" sz="2000" b="0" i="1" dirty="0" smtClean="0">
                          <a:latin typeface="Cambria Math" panose="02040503050406030204" pitchFamily="18" charset="0"/>
                          <a:cs typeface="Times New Roman" panose="02020603050405020304" pitchFamily="18" charset="0"/>
                        </a:rPr>
                        <m:t>𝑦</m:t>
                      </m:r>
                      <m:r>
                        <a:rPr lang="en-US" sz="2000" b="0" i="1" dirty="0" smtClean="0">
                          <a:latin typeface="Cambria Math" panose="02040503050406030204" pitchFamily="18" charset="0"/>
                          <a:cs typeface="Times New Roman" panose="02020603050405020304" pitchFamily="18" charset="0"/>
                        </a:rPr>
                        <m:t>)</m:t>
                      </m:r>
                    </m:oMath>
                  </m:oMathPara>
                </a14:m>
                <a:endParaRPr lang="en-GB" sz="2000" dirty="0"/>
              </a:p>
            </p:txBody>
          </p:sp>
        </mc:Choice>
        <mc:Fallback xmlns="">
          <p:sp>
            <p:nvSpPr>
              <p:cNvPr id="20" name="TextBox 19">
                <a:extLst>
                  <a:ext uri="{FF2B5EF4-FFF2-40B4-BE49-F238E27FC236}">
                    <a16:creationId xmlns:a16="http://schemas.microsoft.com/office/drawing/2014/main" id="{BFFBD2EB-6655-4A3B-8DC4-E79514503BC5}"/>
                  </a:ext>
                </a:extLst>
              </p:cNvPr>
              <p:cNvSpPr txBox="1">
                <a:spLocks noRot="1" noChangeAspect="1" noMove="1" noResize="1" noEditPoints="1" noAdjustHandles="1" noChangeArrowheads="1" noChangeShapeType="1" noTextEdit="1"/>
              </p:cNvSpPr>
              <p:nvPr/>
            </p:nvSpPr>
            <p:spPr>
              <a:xfrm>
                <a:off x="5338528" y="2826179"/>
                <a:ext cx="1788604" cy="668516"/>
              </a:xfrm>
              <a:prstGeom prst="rect">
                <a:avLst/>
              </a:prstGeom>
              <a:blipFill>
                <a:blip r:embed="rId5"/>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A6CC0911-D9CD-4944-8448-97F0195C2F7D}"/>
              </a:ext>
            </a:extLst>
          </p:cNvPr>
          <p:cNvSpPr txBox="1"/>
          <p:nvPr/>
        </p:nvSpPr>
        <p:spPr>
          <a:xfrm>
            <a:off x="4777168" y="3822186"/>
            <a:ext cx="1079604"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x</a:t>
            </a:r>
            <a:r>
              <a:rPr lang="en-US" sz="2000" dirty="0">
                <a:cs typeface="Times New Roman" panose="02020603050405020304" pitchFamily="18" charset="0"/>
              </a:rPr>
              <a:t>) =</a:t>
            </a:r>
            <a:endParaRPr lang="en-GB" sz="2000" dirty="0"/>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A51D38D3-BE98-49E3-9100-B29858DEF1F0}"/>
                  </a:ext>
                </a:extLst>
              </p:cNvPr>
              <p:cNvSpPr txBox="1"/>
              <p:nvPr/>
            </p:nvSpPr>
            <p:spPr>
              <a:xfrm>
                <a:off x="5527096" y="3657600"/>
                <a:ext cx="3434241" cy="66851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2000" i="1" dirty="0" smtClean="0">
                              <a:latin typeface="Cambria Math" panose="02040503050406030204" pitchFamily="18" charset="0"/>
                              <a:cs typeface="Times New Roman" panose="02020603050405020304" pitchFamily="18" charset="0"/>
                            </a:rPr>
                          </m:ctrlPr>
                        </m:fPr>
                        <m:num>
                          <m:r>
                            <a:rPr lang="en-US" sz="2000" b="0" i="1" dirty="0" smtClean="0">
                              <a:latin typeface="Cambria Math" panose="02040503050406030204" pitchFamily="18" charset="0"/>
                              <a:cs typeface="Times New Roman" panose="02020603050405020304" pitchFamily="18" charset="0"/>
                            </a:rPr>
                            <m:t>1</m:t>
                          </m:r>
                        </m:num>
                        <m:den>
                          <m:r>
                            <a:rPr lang="en-US" sz="2000" b="0" i="1" dirty="0" smtClean="0">
                              <a:latin typeface="Cambria Math" panose="02040503050406030204" pitchFamily="18" charset="0"/>
                              <a:cs typeface="Times New Roman" panose="02020603050405020304" pitchFamily="18" charset="0"/>
                            </a:rPr>
                            <m:t>2</m:t>
                          </m:r>
                        </m:den>
                      </m:f>
                      <m:d>
                        <m:dPr>
                          <m:ctrlPr>
                            <a:rPr lang="en-US" sz="2000" i="1" dirty="0" smtClean="0">
                              <a:latin typeface="Cambria Math" panose="02040503050406030204" pitchFamily="18" charset="0"/>
                              <a:cs typeface="Times New Roman" panose="02020603050405020304" pitchFamily="18" charset="0"/>
                            </a:rPr>
                          </m:ctrlPr>
                        </m:dPr>
                        <m:e>
                          <m:r>
                            <a:rPr lang="en-US" sz="2000" i="1" dirty="0">
                              <a:latin typeface="Cambria Math" panose="02040503050406030204" pitchFamily="18" charset="0"/>
                              <a:cs typeface="Times New Roman" panose="02020603050405020304" pitchFamily="18" charset="0"/>
                            </a:rPr>
                            <m:t>2</m:t>
                          </m:r>
                          <m:rad>
                            <m:radPr>
                              <m:degHide m:val="on"/>
                              <m:ctrlPr>
                                <a:rPr lang="en-US" sz="2000" i="1">
                                  <a:latin typeface="Cambria Math" panose="02040503050406030204" pitchFamily="18" charset="0"/>
                                </a:rPr>
                              </m:ctrlPr>
                            </m:radPr>
                            <m:deg/>
                            <m:e>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𝑥</m:t>
                                  </m:r>
                                </m:e>
                                <m:sup>
                                  <m:r>
                                    <a:rPr lang="en-US" sz="2000" i="1">
                                      <a:latin typeface="Cambria Math" panose="02040503050406030204" pitchFamily="18" charset="0"/>
                                    </a:rPr>
                                    <m:t>2</m:t>
                                  </m:r>
                                </m:sup>
                              </m:sSup>
                            </m:e>
                          </m:rad>
                        </m:e>
                      </m:d>
                      <m:d>
                        <m:dPr>
                          <m:ctrlPr>
                            <a:rPr lang="en-US" sz="2000" b="0" i="1" dirty="0" smtClean="0">
                              <a:latin typeface="Cambria Math" panose="02040503050406030204" pitchFamily="18" charset="0"/>
                              <a:cs typeface="Times New Roman" panose="02020603050405020304" pitchFamily="18" charset="0"/>
                            </a:rPr>
                          </m:ctrlPr>
                        </m:dPr>
                        <m:e>
                          <m:rad>
                            <m:radPr>
                              <m:degHide m:val="on"/>
                              <m:ctrlPr>
                                <a:rPr lang="en-US" sz="2000" i="1" dirty="0">
                                  <a:latin typeface="Cambria Math" panose="02040503050406030204" pitchFamily="18" charset="0"/>
                                  <a:cs typeface="Times New Roman" panose="02020603050405020304" pitchFamily="18" charset="0"/>
                                </a:rPr>
                              </m:ctrlPr>
                            </m:radPr>
                            <m:deg/>
                            <m:e>
                              <m:r>
                                <a:rPr lang="en-US" sz="2000" i="1" dirty="0">
                                  <a:latin typeface="Cambria Math" panose="02040503050406030204" pitchFamily="18" charset="0"/>
                                  <a:cs typeface="Times New Roman" panose="02020603050405020304" pitchFamily="18" charset="0"/>
                                </a:rPr>
                                <m:t>3</m:t>
                              </m:r>
                            </m:e>
                          </m:rad>
                          <m:rad>
                            <m:radPr>
                              <m:degHide m:val="on"/>
                              <m:ctrlPr>
                                <a:rPr lang="en-US" sz="2000" i="1">
                                  <a:latin typeface="Cambria Math" panose="02040503050406030204" pitchFamily="18" charset="0"/>
                                </a:rPr>
                              </m:ctrlPr>
                            </m:radPr>
                            <m:deg/>
                            <m:e>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𝑥</m:t>
                                  </m:r>
                                </m:e>
                                <m:sup>
                                  <m:r>
                                    <a:rPr lang="en-US" sz="2000" i="1">
                                      <a:latin typeface="Cambria Math" panose="02040503050406030204" pitchFamily="18" charset="0"/>
                                    </a:rPr>
                                    <m:t>2</m:t>
                                  </m:r>
                                </m:sup>
                              </m:sSup>
                            </m:e>
                          </m:rad>
                        </m:e>
                      </m:d>
                    </m:oMath>
                  </m:oMathPara>
                </a14:m>
                <a:endParaRPr lang="en-GB" sz="2000" dirty="0"/>
              </a:p>
            </p:txBody>
          </p:sp>
        </mc:Choice>
        <mc:Fallback xmlns="">
          <p:sp>
            <p:nvSpPr>
              <p:cNvPr id="22" name="TextBox 21">
                <a:extLst>
                  <a:ext uri="{FF2B5EF4-FFF2-40B4-BE49-F238E27FC236}">
                    <a16:creationId xmlns:a16="http://schemas.microsoft.com/office/drawing/2014/main" id="{A51D38D3-BE98-49E3-9100-B29858DEF1F0}"/>
                  </a:ext>
                </a:extLst>
              </p:cNvPr>
              <p:cNvSpPr txBox="1">
                <a:spLocks noRot="1" noChangeAspect="1" noMove="1" noResize="1" noEditPoints="1" noAdjustHandles="1" noChangeArrowheads="1" noChangeShapeType="1" noTextEdit="1"/>
              </p:cNvSpPr>
              <p:nvPr/>
            </p:nvSpPr>
            <p:spPr>
              <a:xfrm>
                <a:off x="5527096" y="3657600"/>
                <a:ext cx="3434241" cy="668516"/>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C9F651F7-475C-4F1C-85DE-2E0CB5D68E4A}"/>
                  </a:ext>
                </a:extLst>
              </p:cNvPr>
              <p:cNvSpPr txBox="1"/>
              <p:nvPr/>
            </p:nvSpPr>
            <p:spPr>
              <a:xfrm>
                <a:off x="5527096" y="4326116"/>
                <a:ext cx="1764968" cy="43640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ad>
                        <m:radPr>
                          <m:degHide m:val="on"/>
                          <m:ctrlPr>
                            <a:rPr lang="en-US" sz="2000" i="1" dirty="0" smtClean="0">
                              <a:latin typeface="Cambria Math" panose="02040503050406030204" pitchFamily="18" charset="0"/>
                              <a:cs typeface="Times New Roman" panose="02020603050405020304" pitchFamily="18" charset="0"/>
                            </a:rPr>
                          </m:ctrlPr>
                        </m:radPr>
                        <m:deg/>
                        <m:e>
                          <m:r>
                            <a:rPr lang="en-US" sz="2000" i="1" dirty="0">
                              <a:latin typeface="Cambria Math" panose="02040503050406030204" pitchFamily="18" charset="0"/>
                              <a:cs typeface="Times New Roman" panose="02020603050405020304" pitchFamily="18" charset="0"/>
                            </a:rPr>
                            <m:t>3</m:t>
                          </m:r>
                        </m:e>
                      </m:rad>
                      <m:d>
                        <m:dPr>
                          <m:ctrlPr>
                            <a:rPr lang="en-US" sz="2000" i="1" dirty="0" smtClean="0">
                              <a:latin typeface="Cambria Math" panose="02040503050406030204" pitchFamily="18" charset="0"/>
                              <a:cs typeface="Times New Roman" panose="02020603050405020304" pitchFamily="18" charset="0"/>
                            </a:rPr>
                          </m:ctrlPr>
                        </m:dPr>
                        <m:e>
                          <m:sSup>
                            <m:sSupPr>
                              <m:ctrlPr>
                                <a:rPr lang="en-US" sz="2000" i="1">
                                  <a:latin typeface="Cambria Math" panose="02040503050406030204" pitchFamily="18" charset="0"/>
                                </a:rPr>
                              </m:ctrlPr>
                            </m:sSupPr>
                            <m:e>
                              <m:r>
                                <a:rPr lang="en-US" sz="2000" i="1">
                                  <a:latin typeface="Cambria Math" panose="02040503050406030204" pitchFamily="18" charset="0"/>
                                </a:rPr>
                                <m:t>𝑟</m:t>
                              </m:r>
                            </m:e>
                            <m:sup>
                              <m:r>
                                <a:rPr lang="en-US" sz="2000" i="1">
                                  <a:latin typeface="Cambria Math" panose="02040503050406030204" pitchFamily="18" charset="0"/>
                                </a:rPr>
                                <m:t>2</m:t>
                              </m:r>
                            </m:sup>
                          </m:sSup>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𝑥</m:t>
                              </m:r>
                            </m:e>
                            <m:sup>
                              <m:r>
                                <a:rPr lang="en-US" sz="2000" i="1">
                                  <a:latin typeface="Cambria Math" panose="02040503050406030204" pitchFamily="18" charset="0"/>
                                </a:rPr>
                                <m:t>2</m:t>
                              </m:r>
                            </m:sup>
                          </m:sSup>
                        </m:e>
                      </m:d>
                    </m:oMath>
                  </m:oMathPara>
                </a14:m>
                <a:endParaRPr lang="en-GB" sz="2000" dirty="0"/>
              </a:p>
            </p:txBody>
          </p:sp>
        </mc:Choice>
        <mc:Fallback xmlns="">
          <p:sp>
            <p:nvSpPr>
              <p:cNvPr id="23" name="TextBox 22">
                <a:extLst>
                  <a:ext uri="{FF2B5EF4-FFF2-40B4-BE49-F238E27FC236}">
                    <a16:creationId xmlns:a16="http://schemas.microsoft.com/office/drawing/2014/main" id="{C9F651F7-475C-4F1C-85DE-2E0CB5D68E4A}"/>
                  </a:ext>
                </a:extLst>
              </p:cNvPr>
              <p:cNvSpPr txBox="1">
                <a:spLocks noRot="1" noChangeAspect="1" noMove="1" noResize="1" noEditPoints="1" noAdjustHandles="1" noChangeArrowheads="1" noChangeShapeType="1" noTextEdit="1"/>
              </p:cNvSpPr>
              <p:nvPr/>
            </p:nvSpPr>
            <p:spPr>
              <a:xfrm>
                <a:off x="5527096" y="4326116"/>
                <a:ext cx="1764968" cy="436402"/>
              </a:xfrm>
              <a:prstGeom prst="rect">
                <a:avLst/>
              </a:prstGeom>
              <a:blipFill>
                <a:blip r:embed="rId7"/>
                <a:stretch>
                  <a:fillRect/>
                </a:stretch>
              </a:blipFill>
            </p:spPr>
            <p:txBody>
              <a:bodyPr/>
              <a:lstStyle/>
              <a:p>
                <a:r>
                  <a:rPr lang="en-GB">
                    <a:noFill/>
                  </a:rPr>
                  <a:t> </a:t>
                </a:r>
              </a:p>
            </p:txBody>
          </p:sp>
        </mc:Fallback>
      </mc:AlternateContent>
      <p:sp>
        <p:nvSpPr>
          <p:cNvPr id="24" name="TextBox 23">
            <a:extLst>
              <a:ext uri="{FF2B5EF4-FFF2-40B4-BE49-F238E27FC236}">
                <a16:creationId xmlns:a16="http://schemas.microsoft.com/office/drawing/2014/main" id="{FC47DA17-4B1C-4004-BC4A-D439D4B5059E}"/>
              </a:ext>
            </a:extLst>
          </p:cNvPr>
          <p:cNvSpPr txBox="1"/>
          <p:nvPr/>
        </p:nvSpPr>
        <p:spPr>
          <a:xfrm>
            <a:off x="4812942" y="4368565"/>
            <a:ext cx="1079604"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x</a:t>
            </a:r>
            <a:r>
              <a:rPr lang="en-US" sz="2000" dirty="0">
                <a:cs typeface="Times New Roman" panose="02020603050405020304" pitchFamily="18" charset="0"/>
              </a:rPr>
              <a:t>) =</a:t>
            </a:r>
            <a:endParaRPr lang="en-GB" sz="2000" dirty="0"/>
          </a:p>
        </p:txBody>
      </p:sp>
      <p:sp>
        <p:nvSpPr>
          <p:cNvPr id="26" name="TextBox 25">
            <a:extLst>
              <a:ext uri="{FF2B5EF4-FFF2-40B4-BE49-F238E27FC236}">
                <a16:creationId xmlns:a16="http://schemas.microsoft.com/office/drawing/2014/main" id="{D52EFFF1-1FF5-4F27-BE7F-D95AA6E06E80}"/>
              </a:ext>
            </a:extLst>
          </p:cNvPr>
          <p:cNvSpPr txBox="1"/>
          <p:nvPr/>
        </p:nvSpPr>
        <p:spPr>
          <a:xfrm>
            <a:off x="4754032" y="4710795"/>
            <a:ext cx="4377777" cy="1938992"/>
          </a:xfrm>
          <a:prstGeom prst="rect">
            <a:avLst/>
          </a:prstGeom>
          <a:noFill/>
        </p:spPr>
        <p:txBody>
          <a:bodyPr wrap="square">
            <a:spAutoFit/>
          </a:bodyPr>
          <a:lstStyle/>
          <a:p>
            <a:r>
              <a:rPr lang="en-US" sz="2000" dirty="0">
                <a:latin typeface="Comic Sans MS" panose="030F0702030302020204" pitchFamily="66" charset="0"/>
              </a:rPr>
              <a:t>We used the cross-sectional area in terms of </a:t>
            </a:r>
            <a:r>
              <a:rPr lang="en-US" sz="2000" i="1" dirty="0">
                <a:cs typeface="Times New Roman" panose="02020603050405020304" pitchFamily="18" charset="0"/>
              </a:rPr>
              <a:t>x</a:t>
            </a:r>
            <a:r>
              <a:rPr lang="en-US" sz="2000" dirty="0">
                <a:latin typeface="Comic Sans MS" panose="030F0702030302020204" pitchFamily="66" charset="0"/>
              </a:rPr>
              <a:t> because each of the cross-sections is perpendicular to the </a:t>
            </a:r>
            <a:r>
              <a:rPr lang="en-US" sz="2000" i="1" dirty="0">
                <a:cs typeface="Times New Roman" panose="02020603050405020304" pitchFamily="18" charset="0"/>
              </a:rPr>
              <a:t> x </a:t>
            </a:r>
            <a:r>
              <a:rPr lang="en-US" sz="2000" dirty="0">
                <a:latin typeface="Comic Sans MS" panose="030F0702030302020204" pitchFamily="66" charset="0"/>
              </a:rPr>
              <a:t>-axis and this pretty much forces us to integrate with </a:t>
            </a:r>
          </a:p>
          <a:p>
            <a:r>
              <a:rPr lang="en-US" sz="2000" dirty="0">
                <a:latin typeface="Comic Sans MS" panose="030F0702030302020204" pitchFamily="66" charset="0"/>
              </a:rPr>
              <a:t>respect to </a:t>
            </a:r>
            <a:r>
              <a:rPr lang="en-US" sz="2000" i="1" dirty="0">
                <a:cs typeface="Times New Roman" panose="02020603050405020304" pitchFamily="18" charset="0"/>
              </a:rPr>
              <a:t> x</a:t>
            </a:r>
            <a:r>
              <a:rPr lang="en-US" sz="2000" i="1" dirty="0">
                <a:latin typeface="Comic Sans MS" panose="030F0702030302020204" pitchFamily="66" charset="0"/>
                <a:cs typeface="Times New Roman" panose="02020603050405020304" pitchFamily="18" charset="0"/>
              </a:rPr>
              <a:t>.</a:t>
            </a:r>
            <a:endParaRPr lang="en-GB" sz="2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52831D53-7501-484C-9E18-1BAD563AB951}"/>
                  </a:ext>
                </a:extLst>
              </p:cNvPr>
              <p:cNvSpPr txBox="1"/>
              <p:nvPr/>
            </p:nvSpPr>
            <p:spPr>
              <a:xfrm>
                <a:off x="3404587" y="5756350"/>
                <a:ext cx="1257959" cy="33316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ad>
                        <m:radPr>
                          <m:degHide m:val="on"/>
                          <m:ctrlPr>
                            <a:rPr lang="en-US" sz="1400" i="1" dirty="0" smtClean="0">
                              <a:latin typeface="Cambria Math" panose="02040503050406030204" pitchFamily="18" charset="0"/>
                              <a:cs typeface="Times New Roman" panose="02020603050405020304" pitchFamily="18" charset="0"/>
                            </a:rPr>
                          </m:ctrlPr>
                        </m:radPr>
                        <m:deg/>
                        <m:e>
                          <m:r>
                            <a:rPr lang="en-US" sz="1400" i="1" dirty="0">
                              <a:latin typeface="Cambria Math" panose="02040503050406030204" pitchFamily="18" charset="0"/>
                              <a:cs typeface="Times New Roman" panose="02020603050405020304" pitchFamily="18" charset="0"/>
                            </a:rPr>
                            <m:t>3</m:t>
                          </m:r>
                        </m:e>
                      </m:rad>
                      <m:d>
                        <m:dPr>
                          <m:ctrlPr>
                            <a:rPr lang="en-US" sz="1400" i="1" dirty="0" smtClean="0">
                              <a:latin typeface="Cambria Math" panose="02040503050406030204" pitchFamily="18" charset="0"/>
                              <a:cs typeface="Times New Roman" panose="020206030504050203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𝑟</m:t>
                              </m:r>
                            </m:e>
                            <m:sup>
                              <m:r>
                                <a:rPr lang="en-US" sz="1400" i="1">
                                  <a:latin typeface="Cambria Math" panose="02040503050406030204" pitchFamily="18" charset="0"/>
                                </a:rPr>
                                <m:t>2</m:t>
                              </m:r>
                            </m:sup>
                          </m:sSup>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𝑥</m:t>
                              </m:r>
                            </m:e>
                            <m:sup>
                              <m:r>
                                <a:rPr lang="en-US" sz="1400" i="1">
                                  <a:latin typeface="Cambria Math" panose="02040503050406030204" pitchFamily="18" charset="0"/>
                                </a:rPr>
                                <m:t>2</m:t>
                              </m:r>
                            </m:sup>
                          </m:sSup>
                        </m:e>
                      </m:d>
                    </m:oMath>
                  </m:oMathPara>
                </a14:m>
                <a:endParaRPr lang="en-GB" sz="1400" dirty="0"/>
              </a:p>
            </p:txBody>
          </p:sp>
        </mc:Choice>
        <mc:Fallback xmlns="">
          <p:sp>
            <p:nvSpPr>
              <p:cNvPr id="27" name="TextBox 26">
                <a:extLst>
                  <a:ext uri="{FF2B5EF4-FFF2-40B4-BE49-F238E27FC236}">
                    <a16:creationId xmlns:a16="http://schemas.microsoft.com/office/drawing/2014/main" id="{52831D53-7501-484C-9E18-1BAD563AB951}"/>
                  </a:ext>
                </a:extLst>
              </p:cNvPr>
              <p:cNvSpPr txBox="1">
                <a:spLocks noRot="1" noChangeAspect="1" noMove="1" noResize="1" noEditPoints="1" noAdjustHandles="1" noChangeArrowheads="1" noChangeShapeType="1" noTextEdit="1"/>
              </p:cNvSpPr>
              <p:nvPr/>
            </p:nvSpPr>
            <p:spPr>
              <a:xfrm>
                <a:off x="3404587" y="5756350"/>
                <a:ext cx="1257959" cy="333168"/>
              </a:xfrm>
              <a:prstGeom prst="rect">
                <a:avLst/>
              </a:prstGeom>
              <a:blipFill>
                <a:blip r:embed="rId8"/>
                <a:stretch>
                  <a:fillRect/>
                </a:stretch>
              </a:blipFill>
            </p:spPr>
            <p:txBody>
              <a:bodyPr/>
              <a:lstStyle/>
              <a:p>
                <a:r>
                  <a:rPr lang="en-GB">
                    <a:noFill/>
                  </a:rPr>
                  <a:t> </a:t>
                </a:r>
              </a:p>
            </p:txBody>
          </p:sp>
        </mc:Fallback>
      </mc:AlternateContent>
      <p:sp>
        <p:nvSpPr>
          <p:cNvPr id="28" name="TextBox 27">
            <a:extLst>
              <a:ext uri="{FF2B5EF4-FFF2-40B4-BE49-F238E27FC236}">
                <a16:creationId xmlns:a16="http://schemas.microsoft.com/office/drawing/2014/main" id="{F31D8D98-470B-45B0-9E3D-B8EC34CA05CB}"/>
              </a:ext>
            </a:extLst>
          </p:cNvPr>
          <p:cNvSpPr txBox="1"/>
          <p:nvPr/>
        </p:nvSpPr>
        <p:spPr>
          <a:xfrm>
            <a:off x="2850901" y="5748915"/>
            <a:ext cx="745660" cy="307777"/>
          </a:xfrm>
          <a:prstGeom prst="rect">
            <a:avLst/>
          </a:prstGeom>
          <a:noFill/>
        </p:spPr>
        <p:txBody>
          <a:bodyPr wrap="square">
            <a:spAutoFit/>
          </a:bodyPr>
          <a:lstStyle/>
          <a:p>
            <a:r>
              <a:rPr lang="en-US" sz="1400" i="1" dirty="0">
                <a:cs typeface="Times New Roman" panose="02020603050405020304" pitchFamily="18" charset="0"/>
              </a:rPr>
              <a:t>A</a:t>
            </a:r>
            <a:r>
              <a:rPr lang="en-US" sz="1400" dirty="0">
                <a:cs typeface="Times New Roman" panose="02020603050405020304" pitchFamily="18" charset="0"/>
              </a:rPr>
              <a:t>(</a:t>
            </a:r>
            <a:r>
              <a:rPr lang="en-US" sz="1400" i="1" dirty="0">
                <a:cs typeface="Times New Roman" panose="02020603050405020304" pitchFamily="18" charset="0"/>
              </a:rPr>
              <a:t>x</a:t>
            </a:r>
            <a:r>
              <a:rPr lang="en-US" sz="1400" dirty="0">
                <a:cs typeface="Times New Roman" panose="02020603050405020304" pitchFamily="18" charset="0"/>
              </a:rPr>
              <a:t>) =</a:t>
            </a:r>
            <a:endParaRPr lang="en-GB" sz="1400" dirty="0"/>
          </a:p>
        </p:txBody>
      </p:sp>
    </p:spTree>
    <p:extLst>
      <p:ext uri="{BB962C8B-B14F-4D97-AF65-F5344CB8AC3E}">
        <p14:creationId xmlns:p14="http://schemas.microsoft.com/office/powerpoint/2010/main" val="186879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18" grpId="0"/>
      <p:bldP spid="19" grpId="0"/>
      <p:bldP spid="20" grpId="0"/>
      <p:bldP spid="21" grpId="0"/>
      <p:bldP spid="22" grpId="0"/>
      <p:bldP spid="23" grpId="0"/>
      <p:bldP spid="24" grpId="0"/>
      <p:bldP spid="26" grpId="0"/>
      <p:bldP spid="27" grpId="0"/>
      <p:bldP spid="2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685800"/>
            <a:ext cx="8374966" cy="1200329"/>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the solid whose base is a disk of radius </a:t>
            </a:r>
            <a:r>
              <a:rPr lang="en-US" i="1" dirty="0">
                <a:cs typeface="Times New Roman" panose="02020603050405020304" pitchFamily="18" charset="0"/>
              </a:rPr>
              <a:t>r</a:t>
            </a:r>
            <a:r>
              <a:rPr lang="en-US" dirty="0">
                <a:latin typeface="Comic Sans MS" panose="030F0702030302020204" pitchFamily="66" charset="0"/>
              </a:rPr>
              <a:t> and whose cross-sections are equilateral triangles.</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685800"/>
            <a:ext cx="2209800" cy="461665"/>
          </a:xfrm>
          <a:prstGeom prst="rect">
            <a:avLst/>
          </a:prstGeom>
          <a:noFill/>
        </p:spPr>
        <p:txBody>
          <a:bodyPr wrap="square">
            <a:spAutoFit/>
          </a:bodyPr>
          <a:lstStyle/>
          <a:p>
            <a:r>
              <a:rPr lang="en-US" b="1" dirty="0">
                <a:latin typeface="Comic Sans MS" panose="030F0702030302020204" pitchFamily="66" charset="0"/>
              </a:rPr>
              <a:t>Example 4</a:t>
            </a:r>
            <a:endParaRPr lang="en-GB" b="1" dirty="0">
              <a:latin typeface="Comic Sans MS" panose="030F0702030302020204" pitchFamily="66" charset="0"/>
            </a:endParaRPr>
          </a:p>
        </p:txBody>
      </p:sp>
      <p:pic>
        <p:nvPicPr>
          <p:cNvPr id="6" name="Picture 5">
            <a:extLst>
              <a:ext uri="{FF2B5EF4-FFF2-40B4-BE49-F238E27FC236}">
                <a16:creationId xmlns:a16="http://schemas.microsoft.com/office/drawing/2014/main" id="{CC237BBB-7D33-4C98-903A-B43B0C828019}"/>
              </a:ext>
            </a:extLst>
          </p:cNvPr>
          <p:cNvPicPr>
            <a:picLocks noChangeAspect="1"/>
          </p:cNvPicPr>
          <p:nvPr/>
        </p:nvPicPr>
        <p:blipFill>
          <a:blip r:embed="rId2"/>
          <a:stretch>
            <a:fillRect/>
          </a:stretch>
        </p:blipFill>
        <p:spPr>
          <a:xfrm>
            <a:off x="105522" y="2426299"/>
            <a:ext cx="4648200" cy="2286000"/>
          </a:xfrm>
          <a:prstGeom prst="rect">
            <a:avLst/>
          </a:prstGeom>
        </p:spPr>
      </p:pic>
      <p:sp>
        <p:nvSpPr>
          <p:cNvPr id="45" name="TextBox 44">
            <a:extLst>
              <a:ext uri="{FF2B5EF4-FFF2-40B4-BE49-F238E27FC236}">
                <a16:creationId xmlns:a16="http://schemas.microsoft.com/office/drawing/2014/main" id="{40853B83-CDBE-49F9-BA0D-EC8A07AF6E66}"/>
              </a:ext>
            </a:extLst>
          </p:cNvPr>
          <p:cNvSpPr txBox="1"/>
          <p:nvPr/>
        </p:nvSpPr>
        <p:spPr>
          <a:xfrm>
            <a:off x="388034" y="2116275"/>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Front view</a:t>
            </a:r>
            <a:endParaRPr lang="en-GB" sz="2000" dirty="0"/>
          </a:p>
        </p:txBody>
      </p:sp>
      <p:sp>
        <p:nvSpPr>
          <p:cNvPr id="47" name="TextBox 46">
            <a:extLst>
              <a:ext uri="{FF2B5EF4-FFF2-40B4-BE49-F238E27FC236}">
                <a16:creationId xmlns:a16="http://schemas.microsoft.com/office/drawing/2014/main" id="{3482860A-42D0-4540-9CEB-A49258B53A39}"/>
              </a:ext>
            </a:extLst>
          </p:cNvPr>
          <p:cNvSpPr txBox="1"/>
          <p:nvPr/>
        </p:nvSpPr>
        <p:spPr>
          <a:xfrm>
            <a:off x="2888190" y="2102520"/>
            <a:ext cx="1880772" cy="400110"/>
          </a:xfrm>
          <a:prstGeom prst="rect">
            <a:avLst/>
          </a:prstGeom>
          <a:noFill/>
        </p:spPr>
        <p:txBody>
          <a:bodyPr wrap="square">
            <a:spAutoFit/>
          </a:bodyPr>
          <a:lstStyle/>
          <a:p>
            <a:r>
              <a:rPr lang="en-GB" sz="2000" b="0" i="0" dirty="0">
                <a:solidFill>
                  <a:srgbClr val="000000"/>
                </a:solidFill>
                <a:effectLst/>
                <a:latin typeface="Helvetica" panose="020B0604020202020204" pitchFamily="34" charset="0"/>
              </a:rPr>
              <a:t>Top view</a:t>
            </a:r>
            <a:endParaRPr lang="en-GB" sz="2000" dirty="0"/>
          </a:p>
        </p:txBody>
      </p:sp>
      <p:sp>
        <p:nvSpPr>
          <p:cNvPr id="49" name="TextBox 48">
            <a:extLst>
              <a:ext uri="{FF2B5EF4-FFF2-40B4-BE49-F238E27FC236}">
                <a16:creationId xmlns:a16="http://schemas.microsoft.com/office/drawing/2014/main" id="{EE0D0242-AF89-4121-9BD7-E4215A198FB7}"/>
              </a:ext>
            </a:extLst>
          </p:cNvPr>
          <p:cNvSpPr txBox="1"/>
          <p:nvPr/>
        </p:nvSpPr>
        <p:spPr>
          <a:xfrm>
            <a:off x="4633562" y="1600200"/>
            <a:ext cx="4455537" cy="400110"/>
          </a:xfrm>
          <a:prstGeom prst="rect">
            <a:avLst/>
          </a:prstGeom>
          <a:noFill/>
        </p:spPr>
        <p:txBody>
          <a:bodyPr wrap="square">
            <a:spAutoFit/>
          </a:bodyPr>
          <a:lstStyle/>
          <a:p>
            <a:r>
              <a:rPr lang="en-US" sz="2000" dirty="0">
                <a:latin typeface="Comic Sans MS" panose="030F0702030302020204" pitchFamily="66" charset="0"/>
              </a:rPr>
              <a:t>The volume of the solid is then,</a:t>
            </a:r>
            <a:endParaRPr lang="en-GB" sz="2000" dirty="0">
              <a:latin typeface="Comic Sans MS" panose="030F0702030302020204" pitchFamily="66" charset="0"/>
            </a:endParaRPr>
          </a:p>
        </p:txBody>
      </p:sp>
      <p:pic>
        <p:nvPicPr>
          <p:cNvPr id="25" name="Picture 24">
            <a:extLst>
              <a:ext uri="{FF2B5EF4-FFF2-40B4-BE49-F238E27FC236}">
                <a16:creationId xmlns:a16="http://schemas.microsoft.com/office/drawing/2014/main" id="{9C183FF4-DD9F-4525-B740-2CB29692EF56}"/>
              </a:ext>
            </a:extLst>
          </p:cNvPr>
          <p:cNvPicPr>
            <a:picLocks noChangeAspect="1"/>
          </p:cNvPicPr>
          <p:nvPr/>
        </p:nvPicPr>
        <p:blipFill>
          <a:blip r:embed="rId3"/>
          <a:stretch>
            <a:fillRect/>
          </a:stretch>
        </p:blipFill>
        <p:spPr>
          <a:xfrm>
            <a:off x="87205" y="4634464"/>
            <a:ext cx="4695825" cy="2000250"/>
          </a:xfrm>
          <a:prstGeom prst="rect">
            <a:avLst/>
          </a:prstGeom>
        </p:spPr>
      </p:pic>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D19E2495-5BBC-4BC9-BD1F-83CF657704AA}"/>
                  </a:ext>
                </a:extLst>
              </p:cNvPr>
              <p:cNvSpPr txBox="1"/>
              <p:nvPr/>
            </p:nvSpPr>
            <p:spPr>
              <a:xfrm>
                <a:off x="3404587" y="5756350"/>
                <a:ext cx="1257959" cy="33316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ad>
                        <m:radPr>
                          <m:degHide m:val="on"/>
                          <m:ctrlPr>
                            <a:rPr lang="en-US" sz="1400" i="1" dirty="0" smtClean="0">
                              <a:latin typeface="Cambria Math" panose="02040503050406030204" pitchFamily="18" charset="0"/>
                              <a:cs typeface="Times New Roman" panose="02020603050405020304" pitchFamily="18" charset="0"/>
                            </a:rPr>
                          </m:ctrlPr>
                        </m:radPr>
                        <m:deg/>
                        <m:e>
                          <m:r>
                            <a:rPr lang="en-US" sz="1400" i="1" dirty="0">
                              <a:latin typeface="Cambria Math" panose="02040503050406030204" pitchFamily="18" charset="0"/>
                              <a:cs typeface="Times New Roman" panose="02020603050405020304" pitchFamily="18" charset="0"/>
                            </a:rPr>
                            <m:t>3</m:t>
                          </m:r>
                        </m:e>
                      </m:rad>
                      <m:d>
                        <m:dPr>
                          <m:ctrlPr>
                            <a:rPr lang="en-US" sz="1400" i="1" dirty="0" smtClean="0">
                              <a:latin typeface="Cambria Math" panose="02040503050406030204" pitchFamily="18" charset="0"/>
                              <a:cs typeface="Times New Roman" panose="020206030504050203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𝑟</m:t>
                              </m:r>
                            </m:e>
                            <m:sup>
                              <m:r>
                                <a:rPr lang="en-US" sz="1400" i="1">
                                  <a:latin typeface="Cambria Math" panose="02040503050406030204" pitchFamily="18" charset="0"/>
                                </a:rPr>
                                <m:t>2</m:t>
                              </m:r>
                            </m:sup>
                          </m:sSup>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𝑥</m:t>
                              </m:r>
                            </m:e>
                            <m:sup>
                              <m:r>
                                <a:rPr lang="en-US" sz="1400" i="1">
                                  <a:latin typeface="Cambria Math" panose="02040503050406030204" pitchFamily="18" charset="0"/>
                                </a:rPr>
                                <m:t>2</m:t>
                              </m:r>
                            </m:sup>
                          </m:sSup>
                        </m:e>
                      </m:d>
                    </m:oMath>
                  </m:oMathPara>
                </a14:m>
                <a:endParaRPr lang="en-GB" sz="1400" dirty="0"/>
              </a:p>
            </p:txBody>
          </p:sp>
        </mc:Choice>
        <mc:Fallback xmlns="">
          <p:sp>
            <p:nvSpPr>
              <p:cNvPr id="27" name="TextBox 26">
                <a:extLst>
                  <a:ext uri="{FF2B5EF4-FFF2-40B4-BE49-F238E27FC236}">
                    <a16:creationId xmlns:a16="http://schemas.microsoft.com/office/drawing/2014/main" id="{D19E2495-5BBC-4BC9-BD1F-83CF657704AA}"/>
                  </a:ext>
                </a:extLst>
              </p:cNvPr>
              <p:cNvSpPr txBox="1">
                <a:spLocks noRot="1" noChangeAspect="1" noMove="1" noResize="1" noEditPoints="1" noAdjustHandles="1" noChangeArrowheads="1" noChangeShapeType="1" noTextEdit="1"/>
              </p:cNvSpPr>
              <p:nvPr/>
            </p:nvSpPr>
            <p:spPr>
              <a:xfrm>
                <a:off x="3404587" y="5756350"/>
                <a:ext cx="1257959" cy="333168"/>
              </a:xfrm>
              <a:prstGeom prst="rect">
                <a:avLst/>
              </a:prstGeom>
              <a:blipFill>
                <a:blip r:embed="rId4"/>
                <a:stretch>
                  <a:fillRect/>
                </a:stretch>
              </a:blipFill>
            </p:spPr>
            <p:txBody>
              <a:bodyPr/>
              <a:lstStyle/>
              <a:p>
                <a:r>
                  <a:rPr lang="en-GB">
                    <a:noFill/>
                  </a:rPr>
                  <a:t> </a:t>
                </a:r>
              </a:p>
            </p:txBody>
          </p:sp>
        </mc:Fallback>
      </mc:AlternateContent>
      <p:sp>
        <p:nvSpPr>
          <p:cNvPr id="28" name="TextBox 27">
            <a:extLst>
              <a:ext uri="{FF2B5EF4-FFF2-40B4-BE49-F238E27FC236}">
                <a16:creationId xmlns:a16="http://schemas.microsoft.com/office/drawing/2014/main" id="{BC4E7862-754A-4092-8D84-2674D732D5D4}"/>
              </a:ext>
            </a:extLst>
          </p:cNvPr>
          <p:cNvSpPr txBox="1"/>
          <p:nvPr/>
        </p:nvSpPr>
        <p:spPr>
          <a:xfrm>
            <a:off x="2850901" y="5748915"/>
            <a:ext cx="745660" cy="307777"/>
          </a:xfrm>
          <a:prstGeom prst="rect">
            <a:avLst/>
          </a:prstGeom>
          <a:noFill/>
        </p:spPr>
        <p:txBody>
          <a:bodyPr wrap="square">
            <a:spAutoFit/>
          </a:bodyPr>
          <a:lstStyle/>
          <a:p>
            <a:r>
              <a:rPr lang="en-US" sz="1400" i="1" dirty="0">
                <a:cs typeface="Times New Roman" panose="02020603050405020304" pitchFamily="18" charset="0"/>
              </a:rPr>
              <a:t>A</a:t>
            </a:r>
            <a:r>
              <a:rPr lang="en-US" sz="1400" dirty="0">
                <a:cs typeface="Times New Roman" panose="02020603050405020304" pitchFamily="18" charset="0"/>
              </a:rPr>
              <a:t>(</a:t>
            </a:r>
            <a:r>
              <a:rPr lang="en-US" sz="1400" i="1" dirty="0">
                <a:cs typeface="Times New Roman" panose="02020603050405020304" pitchFamily="18" charset="0"/>
              </a:rPr>
              <a:t>x</a:t>
            </a:r>
            <a:r>
              <a:rPr lang="en-US" sz="1400" dirty="0">
                <a:cs typeface="Times New Roman" panose="02020603050405020304" pitchFamily="18" charset="0"/>
              </a:rPr>
              <a:t>) =</a:t>
            </a:r>
            <a:endParaRPr lang="en-GB" sz="1400" dirty="0"/>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1F75E3E0-2ADD-4AC7-BEB9-7334EC9AD767}"/>
                  </a:ext>
                </a:extLst>
              </p:cNvPr>
              <p:cNvSpPr txBox="1"/>
              <p:nvPr/>
            </p:nvSpPr>
            <p:spPr>
              <a:xfrm>
                <a:off x="4768962" y="1994031"/>
                <a:ext cx="2774990" cy="7980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m:t>
                          </m:r>
                          <m:r>
                            <a:rPr lang="en-US" b="0" i="1" smtClean="0">
                              <a:latin typeface="Cambria Math" panose="02040503050406030204" pitchFamily="18" charset="0"/>
                            </a:rPr>
                            <m:t>𝑟</m:t>
                          </m:r>
                        </m:sub>
                        <m:sup>
                          <m:r>
                            <a:rPr lang="en-US" b="0" i="1" smtClean="0">
                              <a:latin typeface="Cambria Math" panose="02040503050406030204" pitchFamily="18" charset="0"/>
                            </a:rPr>
                            <m:t>𝑟</m:t>
                          </m:r>
                        </m:sup>
                        <m:e>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3</m:t>
                              </m:r>
                            </m:e>
                          </m:rad>
                          <m:r>
                            <m:rPr>
                              <m:nor/>
                            </m:rPr>
                            <a:rPr lang="en-US" dirty="0">
                              <a:cs typeface="Times New Roman" panose="02020603050405020304" pitchFamily="18" charset="0"/>
                            </a:rPr>
                            <m:t>(</m:t>
                          </m:r>
                          <m:r>
                            <m:rPr>
                              <m:nor/>
                            </m:rPr>
                            <a:rPr lang="en-US" i="1" dirty="0">
                              <a:cs typeface="Times New Roman" panose="02020603050405020304" pitchFamily="18" charset="0"/>
                            </a:rPr>
                            <m:t>r</m:t>
                          </m:r>
                          <m:r>
                            <m:rPr>
                              <m:nor/>
                            </m:rPr>
                            <a:rPr lang="en-US" baseline="30000" dirty="0">
                              <a:cs typeface="Times New Roman" panose="02020603050405020304" pitchFamily="18" charset="0"/>
                            </a:rPr>
                            <m:t>2 </m:t>
                          </m:r>
                          <m:r>
                            <m:rPr>
                              <m:nor/>
                            </m:rPr>
                            <a:rPr lang="en-US" dirty="0">
                              <a:cs typeface="Times New Roman" panose="02020603050405020304" pitchFamily="18" charset="0"/>
                            </a:rPr>
                            <m:t>–</m:t>
                          </m:r>
                          <m:r>
                            <m:rPr>
                              <m:nor/>
                            </m:rPr>
                            <a:rPr lang="en-US" b="0" i="0" dirty="0" smtClean="0">
                              <a:cs typeface="Times New Roman" panose="02020603050405020304" pitchFamily="18" charset="0"/>
                            </a:rPr>
                            <m:t> </m:t>
                          </m:r>
                          <m:r>
                            <m:rPr>
                              <m:nor/>
                            </m:rPr>
                            <a:rPr lang="en-US" b="0" i="1" dirty="0" smtClean="0">
                              <a:cs typeface="Times New Roman" panose="02020603050405020304" pitchFamily="18" charset="0"/>
                            </a:rPr>
                            <m:t>x</m:t>
                          </m:r>
                          <m:r>
                            <m:rPr>
                              <m:nor/>
                            </m:rPr>
                            <a:rPr lang="en-US" baseline="30000" dirty="0">
                              <a:cs typeface="Times New Roman" panose="02020603050405020304" pitchFamily="18" charset="0"/>
                            </a:rPr>
                            <m:t>2</m:t>
                          </m:r>
                          <m:r>
                            <m:rPr>
                              <m:nor/>
                            </m:rPr>
                            <a:rPr lang="en-US" dirty="0">
                              <a:cs typeface="Times New Roman" panose="02020603050405020304" pitchFamily="18" charset="0"/>
                            </a:rPr>
                            <m:t>)</m:t>
                          </m:r>
                          <m:r>
                            <a:rPr lang="en-US" b="0" i="1" smtClean="0">
                              <a:latin typeface="Cambria Math" panose="02040503050406030204" pitchFamily="18" charset="0"/>
                            </a:rPr>
                            <m:t>𝑑𝑥</m:t>
                          </m:r>
                        </m:e>
                      </m:nary>
                    </m:oMath>
                  </m:oMathPara>
                </a14:m>
                <a:endParaRPr lang="en-GB" dirty="0"/>
              </a:p>
            </p:txBody>
          </p:sp>
        </mc:Choice>
        <mc:Fallback xmlns="">
          <p:sp>
            <p:nvSpPr>
              <p:cNvPr id="29" name="TextBox 28">
                <a:extLst>
                  <a:ext uri="{FF2B5EF4-FFF2-40B4-BE49-F238E27FC236}">
                    <a16:creationId xmlns:a16="http://schemas.microsoft.com/office/drawing/2014/main" id="{1F75E3E0-2ADD-4AC7-BEB9-7334EC9AD767}"/>
                  </a:ext>
                </a:extLst>
              </p:cNvPr>
              <p:cNvSpPr txBox="1">
                <a:spLocks noRot="1" noChangeAspect="1" noMove="1" noResize="1" noEditPoints="1" noAdjustHandles="1" noChangeArrowheads="1" noChangeShapeType="1" noTextEdit="1"/>
              </p:cNvSpPr>
              <p:nvPr/>
            </p:nvSpPr>
            <p:spPr>
              <a:xfrm>
                <a:off x="4768962" y="1994031"/>
                <a:ext cx="2774990" cy="798039"/>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0" name="TextBox 29">
                <a:extLst>
                  <a:ext uri="{FF2B5EF4-FFF2-40B4-BE49-F238E27FC236}">
                    <a16:creationId xmlns:a16="http://schemas.microsoft.com/office/drawing/2014/main" id="{33A155ED-DE14-4E7A-B007-BFC9AB23AB0D}"/>
                  </a:ext>
                </a:extLst>
              </p:cNvPr>
              <p:cNvSpPr txBox="1"/>
              <p:nvPr/>
            </p:nvSpPr>
            <p:spPr>
              <a:xfrm>
                <a:off x="5056116" y="2800529"/>
                <a:ext cx="2838662" cy="7980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3</m:t>
                          </m:r>
                        </m:e>
                      </m:rad>
                      <m:nary>
                        <m:naryPr>
                          <m:ctrlPr>
                            <a:rPr lang="en-US" b="0" i="1" smtClean="0">
                              <a:latin typeface="Cambria Math" panose="02040503050406030204" pitchFamily="18" charset="0"/>
                            </a:rPr>
                          </m:ctrlPr>
                        </m:naryPr>
                        <m:sub>
                          <m:r>
                            <a:rPr lang="en-US" b="0" i="1" smtClean="0">
                              <a:latin typeface="Cambria Math" panose="02040503050406030204" pitchFamily="18" charset="0"/>
                            </a:rPr>
                            <m:t>−</m:t>
                          </m:r>
                          <m:r>
                            <a:rPr lang="en-US" b="0" i="1" smtClean="0">
                              <a:latin typeface="Cambria Math" panose="02040503050406030204" pitchFamily="18" charset="0"/>
                            </a:rPr>
                            <m:t>𝑟</m:t>
                          </m:r>
                        </m:sub>
                        <m:sup>
                          <m:r>
                            <a:rPr lang="en-US" b="0" i="1" smtClean="0">
                              <a:latin typeface="Cambria Math" panose="02040503050406030204" pitchFamily="18" charset="0"/>
                            </a:rPr>
                            <m:t>𝑟</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𝑑𝑥</m:t>
                          </m:r>
                        </m:e>
                      </m:nary>
                    </m:oMath>
                  </m:oMathPara>
                </a14:m>
                <a:endParaRPr lang="en-GB" dirty="0"/>
              </a:p>
            </p:txBody>
          </p:sp>
        </mc:Choice>
        <mc:Fallback>
          <p:sp>
            <p:nvSpPr>
              <p:cNvPr id="30" name="TextBox 29">
                <a:extLst>
                  <a:ext uri="{FF2B5EF4-FFF2-40B4-BE49-F238E27FC236}">
                    <a16:creationId xmlns:a16="http://schemas.microsoft.com/office/drawing/2014/main" id="{33A155ED-DE14-4E7A-B007-BFC9AB23AB0D}"/>
                  </a:ext>
                </a:extLst>
              </p:cNvPr>
              <p:cNvSpPr txBox="1">
                <a:spLocks noRot="1" noChangeAspect="1" noMove="1" noResize="1" noEditPoints="1" noAdjustHandles="1" noChangeArrowheads="1" noChangeShapeType="1" noTextEdit="1"/>
              </p:cNvSpPr>
              <p:nvPr/>
            </p:nvSpPr>
            <p:spPr>
              <a:xfrm>
                <a:off x="5056116" y="2800529"/>
                <a:ext cx="2838662" cy="798039"/>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Rectangle 30">
                <a:extLst>
                  <a:ext uri="{FF2B5EF4-FFF2-40B4-BE49-F238E27FC236}">
                    <a16:creationId xmlns:a16="http://schemas.microsoft.com/office/drawing/2014/main" id="{4354DE9A-F024-437A-9B38-B48E634F54A3}"/>
                  </a:ext>
                </a:extLst>
              </p:cNvPr>
              <p:cNvSpPr/>
              <p:nvPr/>
            </p:nvSpPr>
            <p:spPr>
              <a:xfrm>
                <a:off x="4974500" y="3582527"/>
                <a:ext cx="2889692" cy="88909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m:t>
                      </m:r>
                      <m:rad>
                        <m:radPr>
                          <m:degHide m:val="on"/>
                          <m:ctrlPr>
                            <a:rPr lang="en-US" i="1">
                              <a:latin typeface="Cambria Math" panose="02040503050406030204" pitchFamily="18" charset="0"/>
                            </a:rPr>
                          </m:ctrlPr>
                        </m:radPr>
                        <m:deg/>
                        <m:e>
                          <m:r>
                            <a:rPr lang="en-US" i="1">
                              <a:latin typeface="Cambria Math" panose="02040503050406030204" pitchFamily="18" charset="0"/>
                            </a:rPr>
                            <m:t>3</m:t>
                          </m:r>
                        </m:e>
                      </m:rad>
                      <m:sSubSup>
                        <m:sSubSupPr>
                          <m:ctrlPr>
                            <a:rPr lang="en-US" i="1" smtClean="0">
                              <a:latin typeface="Cambria Math" panose="02040503050406030204" pitchFamily="18" charset="0"/>
                            </a:rPr>
                          </m:ctrlPr>
                        </m:sSubSupPr>
                        <m:e>
                          <m:d>
                            <m:dPr>
                              <m:begChr m:val="["/>
                              <m:endChr m:val="]"/>
                              <m:ctrlPr>
                                <a:rPr lang="en-US" i="1" smtClean="0">
                                  <a:latin typeface="Cambria Math" panose="02040503050406030204" pitchFamily="18" charset="0"/>
                                </a:rPr>
                              </m:ctrlPr>
                            </m:dPr>
                            <m:e>
                              <m:sSup>
                                <m:sSupPr>
                                  <m:ctrlPr>
                                    <a:rPr lang="en-US"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2</m:t>
                                  </m:r>
                                </m:sup>
                              </m:sSup>
                              <m:r>
                                <a:rPr lang="en-US" b="0" i="1" smtClean="0">
                                  <a:latin typeface="Cambria Math" panose="02040503050406030204" pitchFamily="18" charset="0"/>
                                </a:rPr>
                                <m:t>𝑥</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3</m:t>
                                  </m:r>
                                </m:sup>
                              </m:sSup>
                            </m:e>
                          </m:d>
                        </m:e>
                        <m:sub>
                          <m:r>
                            <a:rPr lang="en-US" b="0" i="1" smtClean="0">
                              <a:latin typeface="Cambria Math" panose="02040503050406030204" pitchFamily="18" charset="0"/>
                            </a:rPr>
                            <m:t>−</m:t>
                          </m:r>
                          <m:r>
                            <a:rPr lang="en-US" b="0" i="1" smtClean="0">
                              <a:latin typeface="Cambria Math" panose="02040503050406030204" pitchFamily="18" charset="0"/>
                            </a:rPr>
                            <m:t>𝑟</m:t>
                          </m:r>
                        </m:sub>
                        <m:sup>
                          <m:r>
                            <a:rPr lang="en-US" b="0" i="1" smtClean="0">
                              <a:latin typeface="Cambria Math" panose="02040503050406030204" pitchFamily="18" charset="0"/>
                            </a:rPr>
                            <m:t>𝑟</m:t>
                          </m:r>
                        </m:sup>
                      </m:sSubSup>
                    </m:oMath>
                  </m:oMathPara>
                </a14:m>
                <a:endParaRPr lang="en-GB" dirty="0"/>
              </a:p>
            </p:txBody>
          </p:sp>
        </mc:Choice>
        <mc:Fallback xmlns="">
          <p:sp>
            <p:nvSpPr>
              <p:cNvPr id="31" name="Rectangle 30">
                <a:extLst>
                  <a:ext uri="{FF2B5EF4-FFF2-40B4-BE49-F238E27FC236}">
                    <a16:creationId xmlns:a16="http://schemas.microsoft.com/office/drawing/2014/main" id="{4354DE9A-F024-437A-9B38-B48E634F54A3}"/>
                  </a:ext>
                </a:extLst>
              </p:cNvPr>
              <p:cNvSpPr>
                <a:spLocks noRot="1" noChangeAspect="1" noMove="1" noResize="1" noEditPoints="1" noAdjustHandles="1" noChangeArrowheads="1" noChangeShapeType="1" noTextEdit="1"/>
              </p:cNvSpPr>
              <p:nvPr/>
            </p:nvSpPr>
            <p:spPr>
              <a:xfrm>
                <a:off x="4974500" y="3582527"/>
                <a:ext cx="2889692" cy="88909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Rectangle 31">
                <a:extLst>
                  <a:ext uri="{FF2B5EF4-FFF2-40B4-BE49-F238E27FC236}">
                    <a16:creationId xmlns:a16="http://schemas.microsoft.com/office/drawing/2014/main" id="{35EC7270-3066-45F5-9227-5C735280D095}"/>
                  </a:ext>
                </a:extLst>
              </p:cNvPr>
              <p:cNvSpPr/>
              <p:nvPr/>
            </p:nvSpPr>
            <p:spPr>
              <a:xfrm>
                <a:off x="5015308" y="4634464"/>
                <a:ext cx="1614092" cy="88646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4</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3</m:t>
                              </m:r>
                            </m:e>
                          </m:rad>
                        </m:num>
                        <m:den>
                          <m:r>
                            <a:rPr lang="en-US" i="1">
                              <a:latin typeface="Cambria Math" panose="02040503050406030204" pitchFamily="18" charset="0"/>
                            </a:rPr>
                            <m:t>3</m:t>
                          </m:r>
                        </m:den>
                      </m:f>
                      <m:sSup>
                        <m:sSupPr>
                          <m:ctrlPr>
                            <a:rPr lang="en-US" i="1">
                              <a:latin typeface="Cambria Math" panose="02040503050406030204" pitchFamily="18" charset="0"/>
                            </a:rPr>
                          </m:ctrlPr>
                        </m:sSupPr>
                        <m:e>
                          <m:r>
                            <a:rPr lang="en-US" b="0" i="1" smtClean="0">
                              <a:latin typeface="Cambria Math" panose="02040503050406030204" pitchFamily="18" charset="0"/>
                            </a:rPr>
                            <m:t>𝑟</m:t>
                          </m:r>
                        </m:e>
                        <m:sup>
                          <m:r>
                            <a:rPr lang="en-US" i="1">
                              <a:latin typeface="Cambria Math" panose="02040503050406030204" pitchFamily="18" charset="0"/>
                            </a:rPr>
                            <m:t>3</m:t>
                          </m:r>
                        </m:sup>
                      </m:sSup>
                    </m:oMath>
                  </m:oMathPara>
                </a14:m>
                <a:endParaRPr lang="en-GB" dirty="0"/>
              </a:p>
            </p:txBody>
          </p:sp>
        </mc:Choice>
        <mc:Fallback xmlns="">
          <p:sp>
            <p:nvSpPr>
              <p:cNvPr id="32" name="Rectangle 31">
                <a:extLst>
                  <a:ext uri="{FF2B5EF4-FFF2-40B4-BE49-F238E27FC236}">
                    <a16:creationId xmlns:a16="http://schemas.microsoft.com/office/drawing/2014/main" id="{35EC7270-3066-45F5-9227-5C735280D095}"/>
                  </a:ext>
                </a:extLst>
              </p:cNvPr>
              <p:cNvSpPr>
                <a:spLocks noRot="1" noChangeAspect="1" noMove="1" noResize="1" noEditPoints="1" noAdjustHandles="1" noChangeArrowheads="1" noChangeShapeType="1" noTextEdit="1"/>
              </p:cNvSpPr>
              <p:nvPr/>
            </p:nvSpPr>
            <p:spPr>
              <a:xfrm>
                <a:off x="5015308" y="4634464"/>
                <a:ext cx="1614092" cy="886461"/>
              </a:xfrm>
              <a:prstGeom prst="rect">
                <a:avLst/>
              </a:prstGeom>
              <a:blipFill>
                <a:blip r:embed="rId8"/>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26585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hlinkClick r:id="rId2"/>
              </a:rPr>
              <a:t>https://www.mathssupport.org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hlinkClick r:id="rId4"/>
              </a:rPr>
              <a:t>info@mathssupport.org</a:t>
            </a: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Tree>
    <p:extLst>
      <p:ext uri="{BB962C8B-B14F-4D97-AF65-F5344CB8AC3E}">
        <p14:creationId xmlns:p14="http://schemas.microsoft.com/office/powerpoint/2010/main" val="70894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1831" y="74284"/>
            <a:ext cx="7543800" cy="863600"/>
          </a:xfrm>
        </p:spPr>
        <p:txBody>
          <a:bodyPr/>
          <a:lstStyle/>
          <a:p>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1" name="TextBox 40"/>
          <p:cNvSpPr txBox="1"/>
          <p:nvPr/>
        </p:nvSpPr>
        <p:spPr>
          <a:xfrm>
            <a:off x="468814" y="805259"/>
            <a:ext cx="8357491" cy="830997"/>
          </a:xfrm>
          <a:prstGeom prst="rect">
            <a:avLst/>
          </a:prstGeom>
          <a:noFill/>
        </p:spPr>
        <p:txBody>
          <a:bodyPr wrap="square" rtlCol="0">
            <a:spAutoFit/>
          </a:bodyPr>
          <a:lstStyle/>
          <a:p>
            <a:r>
              <a:rPr lang="en-US" dirty="0">
                <a:latin typeface="Comic Sans MS" panose="030F0702030302020204" pitchFamily="66" charset="0"/>
              </a:rPr>
              <a:t>In this section we’re going to take a look at some more volume problems. </a:t>
            </a:r>
          </a:p>
        </p:txBody>
      </p:sp>
      <p:sp>
        <p:nvSpPr>
          <p:cNvPr id="42" name="TextBox 41"/>
          <p:cNvSpPr txBox="1"/>
          <p:nvPr/>
        </p:nvSpPr>
        <p:spPr>
          <a:xfrm>
            <a:off x="440769" y="1529298"/>
            <a:ext cx="8475803" cy="1200329"/>
          </a:xfrm>
          <a:prstGeom prst="rect">
            <a:avLst/>
          </a:prstGeom>
          <a:noFill/>
        </p:spPr>
        <p:txBody>
          <a:bodyPr wrap="square" rtlCol="0">
            <a:spAutoFit/>
          </a:bodyPr>
          <a:lstStyle/>
          <a:p>
            <a:r>
              <a:rPr lang="en-US" dirty="0">
                <a:latin typeface="Comic Sans MS" panose="030F0702030302020204" pitchFamily="66" charset="0"/>
              </a:rPr>
              <a:t>However, the problems we’ll be looking at here will not be solids of revolution as we looked at in the previous two sections. </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D90BD05-4E59-474F-9D4C-DC84EFF848C0}"/>
                  </a:ext>
                </a:extLst>
              </p:cNvPr>
              <p:cNvSpPr txBox="1"/>
              <p:nvPr/>
            </p:nvSpPr>
            <p:spPr>
              <a:xfrm>
                <a:off x="2867801" y="5734265"/>
                <a:ext cx="2111860" cy="8608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𝑎</m:t>
                          </m:r>
                        </m:sub>
                        <m:sup>
                          <m:r>
                            <a:rPr lang="en-US" b="0" i="1" smtClean="0">
                              <a:latin typeface="Cambria Math" panose="02040503050406030204" pitchFamily="18" charset="0"/>
                            </a:rPr>
                            <m:t>𝑏</m:t>
                          </m:r>
                        </m:sup>
                        <m:e>
                          <m:r>
                            <a:rPr lang="en-US" b="0" i="1" smtClean="0">
                              <a:latin typeface="Cambria Math" panose="02040503050406030204" pitchFamily="18" charset="0"/>
                            </a:rPr>
                            <m:t>𝐴</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𝑑𝑥</m:t>
                          </m:r>
                        </m:e>
                      </m:nary>
                    </m:oMath>
                  </m:oMathPara>
                </a14:m>
                <a:endParaRPr lang="en-GB" dirty="0"/>
              </a:p>
            </p:txBody>
          </p:sp>
        </mc:Choice>
        <mc:Fallback xmlns="">
          <p:sp>
            <p:nvSpPr>
              <p:cNvPr id="7" name="TextBox 6">
                <a:extLst>
                  <a:ext uri="{FF2B5EF4-FFF2-40B4-BE49-F238E27FC236}">
                    <a16:creationId xmlns:a16="http://schemas.microsoft.com/office/drawing/2014/main" id="{4D90BD05-4E59-474F-9D4C-DC84EFF848C0}"/>
                  </a:ext>
                </a:extLst>
              </p:cNvPr>
              <p:cNvSpPr txBox="1">
                <a:spLocks noRot="1" noChangeAspect="1" noMove="1" noResize="1" noEditPoints="1" noAdjustHandles="1" noChangeArrowheads="1" noChangeShapeType="1" noTextEdit="1"/>
              </p:cNvSpPr>
              <p:nvPr/>
            </p:nvSpPr>
            <p:spPr>
              <a:xfrm>
                <a:off x="2867801" y="5734265"/>
                <a:ext cx="2111860" cy="860813"/>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4EC66691-0FDC-43AE-A230-215870899B99}"/>
                  </a:ext>
                </a:extLst>
              </p:cNvPr>
              <p:cNvSpPr txBox="1"/>
              <p:nvPr/>
            </p:nvSpPr>
            <p:spPr>
              <a:xfrm>
                <a:off x="5269042" y="5734264"/>
                <a:ext cx="2111860" cy="8608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𝑐</m:t>
                          </m:r>
                        </m:sub>
                        <m:sup>
                          <m:r>
                            <a:rPr lang="en-US" b="0" i="1" smtClean="0">
                              <a:latin typeface="Cambria Math" panose="02040503050406030204" pitchFamily="18" charset="0"/>
                            </a:rPr>
                            <m:t>𝑑</m:t>
                          </m:r>
                        </m:sup>
                        <m:e>
                          <m:r>
                            <a:rPr lang="en-US" b="0" i="1" smtClean="0">
                              <a:latin typeface="Cambria Math" panose="02040503050406030204" pitchFamily="18" charset="0"/>
                            </a:rPr>
                            <m:t>𝐴</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e>
                          </m:d>
                          <m:r>
                            <a:rPr lang="en-US" b="0" i="1" smtClean="0">
                              <a:latin typeface="Cambria Math" panose="02040503050406030204" pitchFamily="18" charset="0"/>
                            </a:rPr>
                            <m:t>𝑑𝑦</m:t>
                          </m:r>
                        </m:e>
                      </m:nary>
                    </m:oMath>
                  </m:oMathPara>
                </a14:m>
                <a:endParaRPr lang="en-GB" dirty="0"/>
              </a:p>
            </p:txBody>
          </p:sp>
        </mc:Choice>
        <mc:Fallback xmlns="">
          <p:sp>
            <p:nvSpPr>
              <p:cNvPr id="18" name="TextBox 17">
                <a:extLst>
                  <a:ext uri="{FF2B5EF4-FFF2-40B4-BE49-F238E27FC236}">
                    <a16:creationId xmlns:a16="http://schemas.microsoft.com/office/drawing/2014/main" id="{4EC66691-0FDC-43AE-A230-215870899B99}"/>
                  </a:ext>
                </a:extLst>
              </p:cNvPr>
              <p:cNvSpPr txBox="1">
                <a:spLocks noRot="1" noChangeAspect="1" noMove="1" noResize="1" noEditPoints="1" noAdjustHandles="1" noChangeArrowheads="1" noChangeShapeType="1" noTextEdit="1"/>
              </p:cNvSpPr>
              <p:nvPr/>
            </p:nvSpPr>
            <p:spPr>
              <a:xfrm>
                <a:off x="5269042" y="5734264"/>
                <a:ext cx="2111860" cy="860813"/>
              </a:xfrm>
              <a:prstGeom prst="rect">
                <a:avLst/>
              </a:prstGeom>
              <a:blipFill>
                <a:blip r:embed="rId3"/>
                <a:stretch>
                  <a:fillRect/>
                </a:stretch>
              </a:blipFill>
            </p:spPr>
            <p:txBody>
              <a:bodyPr/>
              <a:lstStyle/>
              <a:p>
                <a:r>
                  <a:rPr lang="en-GB">
                    <a:noFill/>
                  </a:rPr>
                  <a:t> </a:t>
                </a:r>
              </a:p>
            </p:txBody>
          </p:sp>
        </mc:Fallback>
      </mc:AlternateContent>
      <p:sp>
        <p:nvSpPr>
          <p:cNvPr id="21" name="TextBox 20">
            <a:extLst>
              <a:ext uri="{FF2B5EF4-FFF2-40B4-BE49-F238E27FC236}">
                <a16:creationId xmlns:a16="http://schemas.microsoft.com/office/drawing/2014/main" id="{E316FE3C-9638-462B-9CB0-0D4E1231B68F}"/>
              </a:ext>
            </a:extLst>
          </p:cNvPr>
          <p:cNvSpPr txBox="1"/>
          <p:nvPr/>
        </p:nvSpPr>
        <p:spPr>
          <a:xfrm>
            <a:off x="439597" y="3800148"/>
            <a:ext cx="8534418" cy="830997"/>
          </a:xfrm>
          <a:prstGeom prst="rect">
            <a:avLst/>
          </a:prstGeom>
          <a:noFill/>
        </p:spPr>
        <p:txBody>
          <a:bodyPr wrap="square">
            <a:spAutoFit/>
          </a:bodyPr>
          <a:lstStyle/>
          <a:p>
            <a:r>
              <a:rPr lang="en-US" dirty="0">
                <a:latin typeface="Comic Sans MS" panose="030F0702030302020204" pitchFamily="66" charset="0"/>
              </a:rPr>
              <a:t>But even though these will not be solids of revolutions they will still be worked in pretty much the same manner.</a:t>
            </a:r>
            <a:endParaRPr lang="en-GB" dirty="0">
              <a:latin typeface="Comic Sans MS" panose="030F0702030302020204" pitchFamily="66" charset="0"/>
            </a:endParaRPr>
          </a:p>
        </p:txBody>
      </p:sp>
      <p:sp>
        <p:nvSpPr>
          <p:cNvPr id="22" name="TextBox 21">
            <a:extLst>
              <a:ext uri="{FF2B5EF4-FFF2-40B4-BE49-F238E27FC236}">
                <a16:creationId xmlns:a16="http://schemas.microsoft.com/office/drawing/2014/main" id="{16E646EC-EBCF-4BEE-B8AA-83C582F8E5DE}"/>
              </a:ext>
            </a:extLst>
          </p:cNvPr>
          <p:cNvSpPr txBox="1"/>
          <p:nvPr/>
        </p:nvSpPr>
        <p:spPr>
          <a:xfrm>
            <a:off x="466560" y="4533936"/>
            <a:ext cx="8418900" cy="1200329"/>
          </a:xfrm>
          <a:prstGeom prst="rect">
            <a:avLst/>
          </a:prstGeom>
          <a:noFill/>
        </p:spPr>
        <p:txBody>
          <a:bodyPr wrap="square">
            <a:spAutoFit/>
          </a:bodyPr>
          <a:lstStyle/>
          <a:p>
            <a:r>
              <a:rPr lang="en-US" dirty="0">
                <a:latin typeface="Comic Sans MS" panose="030F0702030302020204" pitchFamily="66" charset="0"/>
              </a:rPr>
              <a:t>For each solid we’ll need to determine the cross-sectional area, either </a:t>
            </a:r>
            <a:r>
              <a:rPr lang="en-US" i="1" dirty="0">
                <a:cs typeface="Times New Roman" panose="02020603050405020304" pitchFamily="18" charset="0"/>
              </a:rPr>
              <a:t>A</a:t>
            </a:r>
            <a:r>
              <a:rPr lang="en-US" dirty="0">
                <a:cs typeface="Times New Roman" panose="02020603050405020304" pitchFamily="18" charset="0"/>
              </a:rPr>
              <a:t>(</a:t>
            </a:r>
            <a:r>
              <a:rPr lang="en-US" i="1" dirty="0">
                <a:cs typeface="Times New Roman" panose="02020603050405020304" pitchFamily="18" charset="0"/>
              </a:rPr>
              <a:t>x</a:t>
            </a:r>
            <a:r>
              <a:rPr lang="en-US" dirty="0">
                <a:cs typeface="Times New Roman" panose="02020603050405020304" pitchFamily="18" charset="0"/>
              </a:rPr>
              <a:t>)</a:t>
            </a:r>
            <a:r>
              <a:rPr lang="en-US" dirty="0">
                <a:latin typeface="Comic Sans MS" panose="030F0702030302020204" pitchFamily="66" charset="0"/>
              </a:rPr>
              <a:t> or </a:t>
            </a:r>
            <a:r>
              <a:rPr lang="en-US" i="1" dirty="0">
                <a:cs typeface="Times New Roman" panose="02020603050405020304" pitchFamily="18" charset="0"/>
              </a:rPr>
              <a:t>A</a:t>
            </a:r>
            <a:r>
              <a:rPr lang="en-US" dirty="0">
                <a:cs typeface="Times New Roman" panose="02020603050405020304" pitchFamily="18" charset="0"/>
              </a:rPr>
              <a:t>(</a:t>
            </a:r>
            <a:r>
              <a:rPr lang="en-US" i="1" dirty="0">
                <a:cs typeface="Times New Roman" panose="02020603050405020304" pitchFamily="18" charset="0"/>
              </a:rPr>
              <a:t>y</a:t>
            </a:r>
            <a:r>
              <a:rPr lang="en-US" dirty="0">
                <a:cs typeface="Times New Roman" panose="02020603050405020304" pitchFamily="18" charset="0"/>
              </a:rPr>
              <a:t>)</a:t>
            </a:r>
            <a:r>
              <a:rPr lang="en-US" dirty="0">
                <a:latin typeface="Comic Sans MS" panose="030F0702030302020204" pitchFamily="66" charset="0"/>
              </a:rPr>
              <a:t>, and they use the formulas we used in the previous two sections,</a:t>
            </a:r>
            <a:endParaRPr lang="en-GB" dirty="0">
              <a:latin typeface="Comic Sans MS" panose="030F0702030302020204" pitchFamily="66" charset="0"/>
            </a:endParaRPr>
          </a:p>
        </p:txBody>
      </p:sp>
      <p:sp>
        <p:nvSpPr>
          <p:cNvPr id="12" name="TextBox 11">
            <a:extLst>
              <a:ext uri="{FF2B5EF4-FFF2-40B4-BE49-F238E27FC236}">
                <a16:creationId xmlns:a16="http://schemas.microsoft.com/office/drawing/2014/main" id="{59A89282-C025-4C8C-9102-80BEA486DA0A}"/>
              </a:ext>
            </a:extLst>
          </p:cNvPr>
          <p:cNvSpPr txBox="1"/>
          <p:nvPr/>
        </p:nvSpPr>
        <p:spPr>
          <a:xfrm>
            <a:off x="409657" y="2658751"/>
            <a:ext cx="8475803" cy="1200329"/>
          </a:xfrm>
          <a:prstGeom prst="rect">
            <a:avLst/>
          </a:prstGeom>
          <a:noFill/>
        </p:spPr>
        <p:txBody>
          <a:bodyPr wrap="square">
            <a:spAutoFit/>
          </a:bodyPr>
          <a:lstStyle/>
          <a:p>
            <a:r>
              <a:rPr lang="en-US" dirty="0">
                <a:latin typeface="Comic Sans MS" panose="030F0702030302020204" pitchFamily="66" charset="0"/>
              </a:rPr>
              <a:t>There are many solids out there that cannot be generated as solids of revolution, or at least not easily and so we need to take a look at how to do some of these problems.</a:t>
            </a:r>
            <a:endParaRPr lang="en-GB" dirty="0">
              <a:latin typeface="Comic Sans MS" panose="030F0702030302020204" pitchFamily="66" charset="0"/>
            </a:endParaRPr>
          </a:p>
        </p:txBody>
      </p:sp>
    </p:spTree>
    <p:extLst>
      <p:ext uri="{BB962C8B-B14F-4D97-AF65-F5344CB8AC3E}">
        <p14:creationId xmlns:p14="http://schemas.microsoft.com/office/powerpoint/2010/main" val="356645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P spid="21" grpId="0"/>
      <p:bldP spid="22"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4517" y="750574"/>
            <a:ext cx="8374966" cy="830997"/>
          </a:xfrm>
          <a:prstGeom prst="rect">
            <a:avLst/>
          </a:prstGeom>
          <a:noFill/>
        </p:spPr>
        <p:txBody>
          <a:bodyPr wrap="square">
            <a:spAutoFit/>
          </a:bodyPr>
          <a:lstStyle/>
          <a:p>
            <a:r>
              <a:rPr lang="en-US" dirty="0">
                <a:latin typeface="Comic Sans MS" panose="030F0702030302020204" pitchFamily="66" charset="0"/>
              </a:rPr>
              <a:t>The “hard” part of these problems will be determining what the cross-sectional area for each solid is. </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7" name="TextBox 6">
            <a:extLst>
              <a:ext uri="{FF2B5EF4-FFF2-40B4-BE49-F238E27FC236}">
                <a16:creationId xmlns:a16="http://schemas.microsoft.com/office/drawing/2014/main" id="{26DCA3EC-72EF-4A59-AEA9-BED491CA5B6D}"/>
              </a:ext>
            </a:extLst>
          </p:cNvPr>
          <p:cNvSpPr txBox="1"/>
          <p:nvPr/>
        </p:nvSpPr>
        <p:spPr>
          <a:xfrm>
            <a:off x="384517" y="1581571"/>
            <a:ext cx="8077200" cy="830997"/>
          </a:xfrm>
          <a:prstGeom prst="rect">
            <a:avLst/>
          </a:prstGeom>
          <a:noFill/>
        </p:spPr>
        <p:txBody>
          <a:bodyPr wrap="square">
            <a:spAutoFit/>
          </a:bodyPr>
          <a:lstStyle/>
          <a:p>
            <a:r>
              <a:rPr lang="en-US" dirty="0">
                <a:latin typeface="Comic Sans MS" panose="030F0702030302020204" pitchFamily="66" charset="0"/>
              </a:rPr>
              <a:t>Each problem will be different and so each cross-sectional area will be determined by different means.</a:t>
            </a:r>
            <a:endParaRPr lang="en-GB" dirty="0">
              <a:latin typeface="Comic Sans MS" panose="030F0702030302020204" pitchFamily="66" charset="0"/>
            </a:endParaRPr>
          </a:p>
        </p:txBody>
      </p:sp>
      <p:sp>
        <p:nvSpPr>
          <p:cNvPr id="11" name="TextBox 10">
            <a:extLst>
              <a:ext uri="{FF2B5EF4-FFF2-40B4-BE49-F238E27FC236}">
                <a16:creationId xmlns:a16="http://schemas.microsoft.com/office/drawing/2014/main" id="{F710024A-B388-4AD8-A830-CE86FBE665B5}"/>
              </a:ext>
            </a:extLst>
          </p:cNvPr>
          <p:cNvSpPr txBox="1"/>
          <p:nvPr/>
        </p:nvSpPr>
        <p:spPr>
          <a:xfrm>
            <a:off x="271976" y="3505200"/>
            <a:ext cx="8600048" cy="461665"/>
          </a:xfrm>
          <a:prstGeom prst="rect">
            <a:avLst/>
          </a:prstGeom>
          <a:noFill/>
        </p:spPr>
        <p:txBody>
          <a:bodyPr wrap="square">
            <a:spAutoFit/>
          </a:bodyPr>
          <a:lstStyle/>
          <a:p>
            <a:r>
              <a:rPr lang="en-US" dirty="0">
                <a:latin typeface="Comic Sans MS" panose="030F0702030302020204" pitchFamily="66" charset="0"/>
              </a:rPr>
              <a:t>There are going to be very few numbers in these problems.</a:t>
            </a:r>
            <a:endParaRPr lang="en-GB" dirty="0">
              <a:latin typeface="Comic Sans MS" panose="030F0702030302020204" pitchFamily="66" charset="0"/>
            </a:endParaRPr>
          </a:p>
        </p:txBody>
      </p:sp>
      <p:sp>
        <p:nvSpPr>
          <p:cNvPr id="14" name="TextBox 13">
            <a:extLst>
              <a:ext uri="{FF2B5EF4-FFF2-40B4-BE49-F238E27FC236}">
                <a16:creationId xmlns:a16="http://schemas.microsoft.com/office/drawing/2014/main" id="{0CDAFA1E-FA06-475E-ABA2-1FD241DD0095}"/>
              </a:ext>
            </a:extLst>
          </p:cNvPr>
          <p:cNvSpPr txBox="1"/>
          <p:nvPr/>
        </p:nvSpPr>
        <p:spPr>
          <a:xfrm>
            <a:off x="384517" y="2382516"/>
            <a:ext cx="8248358" cy="1200329"/>
          </a:xfrm>
          <a:prstGeom prst="rect">
            <a:avLst/>
          </a:prstGeom>
          <a:noFill/>
        </p:spPr>
        <p:txBody>
          <a:bodyPr wrap="square">
            <a:spAutoFit/>
          </a:bodyPr>
          <a:lstStyle/>
          <a:p>
            <a:r>
              <a:rPr lang="en-US" dirty="0">
                <a:latin typeface="Comic Sans MS" panose="030F0702030302020204" pitchFamily="66" charset="0"/>
              </a:rPr>
              <a:t>Also, before we proceed with any examples, we need to acknowledge that the integrals in this section might look a little tricky at first.</a:t>
            </a:r>
            <a:endParaRPr lang="en-GB" dirty="0">
              <a:latin typeface="Comic Sans MS" panose="030F0702030302020204" pitchFamily="66" charset="0"/>
            </a:endParaRPr>
          </a:p>
        </p:txBody>
      </p:sp>
      <p:sp>
        <p:nvSpPr>
          <p:cNvPr id="12" name="TextBox 11">
            <a:extLst>
              <a:ext uri="{FF2B5EF4-FFF2-40B4-BE49-F238E27FC236}">
                <a16:creationId xmlns:a16="http://schemas.microsoft.com/office/drawing/2014/main" id="{6CD4B8FD-8013-4BFC-A7F7-5424BD313FA2}"/>
              </a:ext>
            </a:extLst>
          </p:cNvPr>
          <p:cNvSpPr txBox="1"/>
          <p:nvPr/>
        </p:nvSpPr>
        <p:spPr>
          <a:xfrm>
            <a:off x="384516" y="3890647"/>
            <a:ext cx="8487507" cy="830997"/>
          </a:xfrm>
          <a:prstGeom prst="rect">
            <a:avLst/>
          </a:prstGeom>
          <a:noFill/>
        </p:spPr>
        <p:txBody>
          <a:bodyPr wrap="square">
            <a:spAutoFit/>
          </a:bodyPr>
          <a:lstStyle/>
          <a:p>
            <a:r>
              <a:rPr lang="en-US" dirty="0">
                <a:latin typeface="Comic Sans MS" panose="030F0702030302020204" pitchFamily="66" charset="0"/>
              </a:rPr>
              <a:t>All of the examples in this section are going to be more general derivation of volume formulas for certain solids.</a:t>
            </a:r>
            <a:endParaRPr lang="en-GB" dirty="0">
              <a:latin typeface="Comic Sans MS" panose="030F0702030302020204" pitchFamily="66" charset="0"/>
            </a:endParaRPr>
          </a:p>
        </p:txBody>
      </p:sp>
      <p:sp>
        <p:nvSpPr>
          <p:cNvPr id="15" name="TextBox 14">
            <a:extLst>
              <a:ext uri="{FF2B5EF4-FFF2-40B4-BE49-F238E27FC236}">
                <a16:creationId xmlns:a16="http://schemas.microsoft.com/office/drawing/2014/main" id="{132FA6A6-F8F7-4257-BFD4-72448B45908F}"/>
              </a:ext>
            </a:extLst>
          </p:cNvPr>
          <p:cNvSpPr txBox="1"/>
          <p:nvPr/>
        </p:nvSpPr>
        <p:spPr>
          <a:xfrm>
            <a:off x="402101" y="4736332"/>
            <a:ext cx="8469922" cy="1200329"/>
          </a:xfrm>
          <a:prstGeom prst="rect">
            <a:avLst/>
          </a:prstGeom>
          <a:noFill/>
        </p:spPr>
        <p:txBody>
          <a:bodyPr wrap="square">
            <a:spAutoFit/>
          </a:bodyPr>
          <a:lstStyle/>
          <a:p>
            <a:r>
              <a:rPr lang="en-US" dirty="0">
                <a:latin typeface="Comic Sans MS" panose="030F0702030302020204" pitchFamily="66" charset="0"/>
              </a:rPr>
              <a:t>As such we’ll be working with things like circles of radius </a:t>
            </a:r>
            <a:r>
              <a:rPr lang="en-US" i="1" dirty="0">
                <a:cs typeface="Times New Roman" panose="02020603050405020304" pitchFamily="18" charset="0"/>
              </a:rPr>
              <a:t>r </a:t>
            </a:r>
            <a:r>
              <a:rPr lang="en-US" dirty="0">
                <a:latin typeface="Comic Sans MS" panose="030F0702030302020204" pitchFamily="66" charset="0"/>
              </a:rPr>
              <a:t>and we’ll not be giving a specific value of </a:t>
            </a:r>
            <a:r>
              <a:rPr lang="en-US" i="1" dirty="0">
                <a:cs typeface="Times New Roman" panose="02020603050405020304" pitchFamily="18" charset="0"/>
              </a:rPr>
              <a:t> r </a:t>
            </a:r>
            <a:r>
              <a:rPr lang="en-US" dirty="0">
                <a:latin typeface="Comic Sans MS" panose="030F0702030302020204" pitchFamily="66" charset="0"/>
              </a:rPr>
              <a:t> and we’ll have heights of </a:t>
            </a:r>
            <a:r>
              <a:rPr lang="en-US" i="1" dirty="0">
                <a:cs typeface="Times New Roman" panose="02020603050405020304" pitchFamily="18" charset="0"/>
              </a:rPr>
              <a:t>h</a:t>
            </a:r>
            <a:r>
              <a:rPr lang="en-US" dirty="0">
                <a:latin typeface="Comic Sans MS" panose="030F0702030302020204" pitchFamily="66" charset="0"/>
              </a:rPr>
              <a:t> instead of specific heights, etc.</a:t>
            </a:r>
            <a:endParaRPr lang="en-GB" dirty="0">
              <a:latin typeface="Comic Sans MS" panose="030F0702030302020204" pitchFamily="66" charset="0"/>
            </a:endParaRPr>
          </a:p>
        </p:txBody>
      </p:sp>
    </p:spTree>
    <p:extLst>
      <p:ext uri="{BB962C8B-B14F-4D97-AF65-F5344CB8AC3E}">
        <p14:creationId xmlns:p14="http://schemas.microsoft.com/office/powerpoint/2010/main" val="116768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p:bldP spid="12"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55B3C-BB4B-4A34-BF48-6062DE6AE149}"/>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0331DD03-E85F-4B9F-8793-09B34532AF2B}"/>
              </a:ext>
            </a:extLst>
          </p:cNvPr>
          <p:cNvSpPr txBox="1"/>
          <p:nvPr/>
        </p:nvSpPr>
        <p:spPr>
          <a:xfrm>
            <a:off x="533400" y="4020955"/>
            <a:ext cx="8229600" cy="1569660"/>
          </a:xfrm>
          <a:prstGeom prst="rect">
            <a:avLst/>
          </a:prstGeom>
          <a:noFill/>
        </p:spPr>
        <p:txBody>
          <a:bodyPr wrap="square">
            <a:spAutoFit/>
          </a:bodyPr>
          <a:lstStyle/>
          <a:p>
            <a:r>
              <a:rPr lang="en-US" dirty="0">
                <a:latin typeface="Comic Sans MS" panose="030F0702030302020204" pitchFamily="66" charset="0"/>
              </a:rPr>
              <a:t>Let’s start with a simple example that we don’t actually need to do an integral that will illustrate how these problems work in general and will get us used to seeing multiple letters in integrals.</a:t>
            </a:r>
            <a:endParaRPr lang="en-GB" dirty="0">
              <a:latin typeface="Comic Sans MS" panose="030F0702030302020204" pitchFamily="66" charset="0"/>
            </a:endParaRPr>
          </a:p>
        </p:txBody>
      </p:sp>
      <p:sp>
        <p:nvSpPr>
          <p:cNvPr id="6" name="TextBox 5">
            <a:extLst>
              <a:ext uri="{FF2B5EF4-FFF2-40B4-BE49-F238E27FC236}">
                <a16:creationId xmlns:a16="http://schemas.microsoft.com/office/drawing/2014/main" id="{C94B4E1B-FA44-45D1-9699-A148586492F6}"/>
              </a:ext>
            </a:extLst>
          </p:cNvPr>
          <p:cNvSpPr txBox="1"/>
          <p:nvPr/>
        </p:nvSpPr>
        <p:spPr>
          <a:xfrm>
            <a:off x="533400" y="851155"/>
            <a:ext cx="8458769" cy="1569660"/>
          </a:xfrm>
          <a:prstGeom prst="rect">
            <a:avLst/>
          </a:prstGeom>
          <a:noFill/>
        </p:spPr>
        <p:txBody>
          <a:bodyPr wrap="square">
            <a:spAutoFit/>
          </a:bodyPr>
          <a:lstStyle/>
          <a:p>
            <a:r>
              <a:rPr lang="en-US" dirty="0">
                <a:latin typeface="Comic Sans MS" panose="030F0702030302020204" pitchFamily="66" charset="0"/>
              </a:rPr>
              <a:t>All the letters in the integrals are going to make the integrals look a little tricky, but all you have to remember is that the </a:t>
            </a:r>
            <a:r>
              <a:rPr lang="en-US" i="1" dirty="0">
                <a:cs typeface="Times New Roman" panose="02020603050405020304" pitchFamily="18" charset="0"/>
              </a:rPr>
              <a:t>r</a:t>
            </a:r>
            <a:r>
              <a:rPr lang="en-US" dirty="0">
                <a:latin typeface="Comic Sans MS" panose="030F0702030302020204" pitchFamily="66" charset="0"/>
              </a:rPr>
              <a:t>’s and the </a:t>
            </a:r>
            <a:r>
              <a:rPr lang="en-US" i="1" dirty="0">
                <a:cs typeface="Times New Roman" panose="02020603050405020304" pitchFamily="18" charset="0"/>
              </a:rPr>
              <a:t>h</a:t>
            </a:r>
            <a:r>
              <a:rPr lang="en-US" dirty="0">
                <a:latin typeface="Comic Sans MS" panose="030F0702030302020204" pitchFamily="66" charset="0"/>
              </a:rPr>
              <a:t>’s are just letters being used to represent a fixed quantity for the problem.</a:t>
            </a:r>
            <a:endParaRPr lang="en-GB" dirty="0">
              <a:latin typeface="Comic Sans MS" panose="030F0702030302020204" pitchFamily="66" charset="0"/>
            </a:endParaRPr>
          </a:p>
        </p:txBody>
      </p:sp>
      <p:sp>
        <p:nvSpPr>
          <p:cNvPr id="8" name="TextBox 7">
            <a:extLst>
              <a:ext uri="{FF2B5EF4-FFF2-40B4-BE49-F238E27FC236}">
                <a16:creationId xmlns:a16="http://schemas.microsoft.com/office/drawing/2014/main" id="{43BF2B19-2541-431D-9BA5-92DC55CBB946}"/>
              </a:ext>
            </a:extLst>
          </p:cNvPr>
          <p:cNvSpPr txBox="1"/>
          <p:nvPr/>
        </p:nvSpPr>
        <p:spPr>
          <a:xfrm>
            <a:off x="533400" y="2421987"/>
            <a:ext cx="8229600" cy="1569660"/>
          </a:xfrm>
          <a:prstGeom prst="rect">
            <a:avLst/>
          </a:prstGeom>
          <a:noFill/>
        </p:spPr>
        <p:txBody>
          <a:bodyPr wrap="square">
            <a:spAutoFit/>
          </a:bodyPr>
          <a:lstStyle/>
          <a:p>
            <a:r>
              <a:rPr lang="en-US" dirty="0">
                <a:latin typeface="Comic Sans MS" panose="030F0702030302020204" pitchFamily="66" charset="0"/>
              </a:rPr>
              <a:t>So, when we integrate, we only need to worry about the letter in the differential as that is the variable we’re actually integrating with respect to. All other letters in the integral should be thought of as constants.</a:t>
            </a:r>
            <a:endParaRPr lang="en-GB" dirty="0">
              <a:latin typeface="Comic Sans MS" panose="030F0702030302020204" pitchFamily="66" charset="0"/>
            </a:endParaRPr>
          </a:p>
        </p:txBody>
      </p:sp>
    </p:spTree>
    <p:extLst>
      <p:ext uri="{BB962C8B-B14F-4D97-AF65-F5344CB8AC3E}">
        <p14:creationId xmlns:p14="http://schemas.microsoft.com/office/powerpoint/2010/main" val="345553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 of Revolution </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851385"/>
            <a:ext cx="2209800" cy="461665"/>
          </a:xfrm>
          <a:prstGeom prst="rect">
            <a:avLst/>
          </a:prstGeom>
          <a:noFill/>
        </p:spPr>
        <p:txBody>
          <a:bodyPr wrap="square">
            <a:spAutoFit/>
          </a:bodyPr>
          <a:lstStyle/>
          <a:p>
            <a:r>
              <a:rPr lang="en-US" b="1" dirty="0">
                <a:latin typeface="Comic Sans MS" panose="030F0702030302020204" pitchFamily="66" charset="0"/>
              </a:rPr>
              <a:t>Example 1</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2942230" y="1437781"/>
            <a:ext cx="6184106" cy="2308324"/>
          </a:xfrm>
          <a:prstGeom prst="rect">
            <a:avLst/>
          </a:prstGeom>
          <a:noFill/>
        </p:spPr>
        <p:txBody>
          <a:bodyPr wrap="square">
            <a:spAutoFit/>
          </a:bodyPr>
          <a:lstStyle/>
          <a:p>
            <a:r>
              <a:rPr lang="en-US" dirty="0">
                <a:latin typeface="Comic Sans MS" panose="030F0702030302020204" pitchFamily="66" charset="0"/>
              </a:rPr>
              <a:t>Now, as we mentioned before starting this example we really don’t need to use an integral to find this volume, but it is a good example to illustrate the method we’ll need to </a:t>
            </a:r>
            <a:r>
              <a:rPr lang="en-US" b="0" i="0" dirty="0">
                <a:solidFill>
                  <a:srgbClr val="000000"/>
                </a:solidFill>
                <a:effectLst/>
                <a:latin typeface="Helvetica" panose="020B0604020202020204" pitchFamily="34" charset="0"/>
              </a:rPr>
              <a:t>use for these types of problems</a:t>
            </a:r>
            <a:r>
              <a:rPr lang="en-US" dirty="0">
                <a:latin typeface="Comic Sans MS" panose="030F0702030302020204" pitchFamily="66" charset="0"/>
              </a:rPr>
              <a:t> </a:t>
            </a:r>
            <a:endParaRPr lang="en-GB" dirty="0">
              <a:latin typeface="Comic Sans MS" panose="030F0702030302020204" pitchFamily="66" charset="0"/>
            </a:endParaRPr>
          </a:p>
        </p:txBody>
      </p:sp>
      <p:sp>
        <p:nvSpPr>
          <p:cNvPr id="9" name="TextBox 8">
            <a:extLst>
              <a:ext uri="{FF2B5EF4-FFF2-40B4-BE49-F238E27FC236}">
                <a16:creationId xmlns:a16="http://schemas.microsoft.com/office/drawing/2014/main" id="{E4827FA3-D914-466B-B70F-7D0A4A27CF66}"/>
              </a:ext>
            </a:extLst>
          </p:cNvPr>
          <p:cNvSpPr txBox="1"/>
          <p:nvPr/>
        </p:nvSpPr>
        <p:spPr>
          <a:xfrm>
            <a:off x="388034" y="851385"/>
            <a:ext cx="8374966" cy="830997"/>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a cylinder of radius </a:t>
            </a:r>
            <a:r>
              <a:rPr lang="en-US" i="1" dirty="0">
                <a:cs typeface="Times New Roman" panose="02020603050405020304" pitchFamily="18" charset="0"/>
              </a:rPr>
              <a:t>r</a:t>
            </a:r>
            <a:r>
              <a:rPr lang="en-US" dirty="0">
                <a:latin typeface="Comic Sans MS" panose="030F0702030302020204" pitchFamily="66" charset="0"/>
              </a:rPr>
              <a:t> and height </a:t>
            </a:r>
            <a:r>
              <a:rPr lang="en-US" i="1" dirty="0">
                <a:cs typeface="Times New Roman" panose="02020603050405020304" pitchFamily="18" charset="0"/>
              </a:rPr>
              <a:t>h</a:t>
            </a:r>
            <a:r>
              <a:rPr lang="en-US" dirty="0">
                <a:latin typeface="Comic Sans MS" panose="030F0702030302020204" pitchFamily="66" charset="0"/>
              </a:rPr>
              <a:t>.</a:t>
            </a:r>
            <a:endParaRPr lang="en-GB" dirty="0">
              <a:latin typeface="Comic Sans MS" panose="030F0702030302020204" pitchFamily="66" charset="0"/>
            </a:endParaRPr>
          </a:p>
        </p:txBody>
      </p:sp>
      <p:sp>
        <p:nvSpPr>
          <p:cNvPr id="12" name="TextBox 11">
            <a:extLst>
              <a:ext uri="{FF2B5EF4-FFF2-40B4-BE49-F238E27FC236}">
                <a16:creationId xmlns:a16="http://schemas.microsoft.com/office/drawing/2014/main" id="{B8DFD9E9-00C3-4921-A711-8E85FBDA6A19}"/>
              </a:ext>
            </a:extLst>
          </p:cNvPr>
          <p:cNvSpPr txBox="1"/>
          <p:nvPr/>
        </p:nvSpPr>
        <p:spPr>
          <a:xfrm>
            <a:off x="346897" y="3633329"/>
            <a:ext cx="7882823" cy="461665"/>
          </a:xfrm>
          <a:prstGeom prst="rect">
            <a:avLst/>
          </a:prstGeom>
          <a:noFill/>
        </p:spPr>
        <p:txBody>
          <a:bodyPr wrap="square">
            <a:spAutoFit/>
          </a:bodyPr>
          <a:lstStyle/>
          <a:p>
            <a:r>
              <a:rPr lang="en-US" dirty="0">
                <a:latin typeface="Comic Sans MS" panose="030F0702030302020204" pitchFamily="66" charset="0"/>
              </a:rPr>
              <a:t>We’ll start off with the sketch of the cylinder above.</a:t>
            </a:r>
            <a:endParaRPr lang="en-GB" dirty="0">
              <a:latin typeface="Comic Sans MS" panose="030F0702030302020204" pitchFamily="66" charset="0"/>
            </a:endParaRPr>
          </a:p>
        </p:txBody>
      </p:sp>
      <p:grpSp>
        <p:nvGrpSpPr>
          <p:cNvPr id="48" name="Group 47">
            <a:extLst>
              <a:ext uri="{FF2B5EF4-FFF2-40B4-BE49-F238E27FC236}">
                <a16:creationId xmlns:a16="http://schemas.microsoft.com/office/drawing/2014/main" id="{8F712271-E802-4CAD-8A7E-8D002266DA44}"/>
              </a:ext>
            </a:extLst>
          </p:cNvPr>
          <p:cNvGrpSpPr/>
          <p:nvPr/>
        </p:nvGrpSpPr>
        <p:grpSpPr>
          <a:xfrm>
            <a:off x="556320" y="2076398"/>
            <a:ext cx="2024063" cy="1122529"/>
            <a:chOff x="596577" y="1978631"/>
            <a:chExt cx="2024063" cy="1122529"/>
          </a:xfrm>
        </p:grpSpPr>
        <p:sp>
          <p:nvSpPr>
            <p:cNvPr id="47" name="Oval 46">
              <a:extLst>
                <a:ext uri="{FF2B5EF4-FFF2-40B4-BE49-F238E27FC236}">
                  <a16:creationId xmlns:a16="http://schemas.microsoft.com/office/drawing/2014/main" id="{1C8A7303-5FD8-4612-9FB8-804988B470A0}"/>
                </a:ext>
              </a:extLst>
            </p:cNvPr>
            <p:cNvSpPr/>
            <p:nvPr/>
          </p:nvSpPr>
          <p:spPr>
            <a:xfrm>
              <a:off x="1325657" y="1988327"/>
              <a:ext cx="533400" cy="1097280"/>
            </a:xfrm>
            <a:prstGeom prst="ellipse">
              <a:avLst/>
            </a:prstGeom>
            <a:solidFill>
              <a:srgbClr val="99CCFF"/>
            </a:solidFill>
            <a:ln w="15875">
              <a:solidFill>
                <a:srgbClr val="99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Shape 4">
              <a:extLst>
                <a:ext uri="{FF2B5EF4-FFF2-40B4-BE49-F238E27FC236}">
                  <a16:creationId xmlns:a16="http://schemas.microsoft.com/office/drawing/2014/main" id="{57DA00A9-0C7E-4142-8D92-3F46719EF577}"/>
                </a:ext>
              </a:extLst>
            </p:cNvPr>
            <p:cNvSpPr/>
            <p:nvPr/>
          </p:nvSpPr>
          <p:spPr>
            <a:xfrm>
              <a:off x="912124" y="1978631"/>
              <a:ext cx="641445" cy="1119117"/>
            </a:xfrm>
            <a:custGeom>
              <a:avLst/>
              <a:gdLst>
                <a:gd name="connsiteX0" fmla="*/ 0 w 641445"/>
                <a:gd name="connsiteY0" fmla="*/ 0 h 1119117"/>
                <a:gd name="connsiteX1" fmla="*/ 638033 w 641445"/>
                <a:gd name="connsiteY1" fmla="*/ 3412 h 1119117"/>
                <a:gd name="connsiteX2" fmla="*/ 597089 w 641445"/>
                <a:gd name="connsiteY2" fmla="*/ 34120 h 1119117"/>
                <a:gd name="connsiteX3" fmla="*/ 545910 w 641445"/>
                <a:gd name="connsiteY3" fmla="*/ 75063 h 1119117"/>
                <a:gd name="connsiteX4" fmla="*/ 511791 w 641445"/>
                <a:gd name="connsiteY4" fmla="*/ 133066 h 1119117"/>
                <a:gd name="connsiteX5" fmla="*/ 481083 w 641445"/>
                <a:gd name="connsiteY5" fmla="*/ 197893 h 1119117"/>
                <a:gd name="connsiteX6" fmla="*/ 457200 w 641445"/>
                <a:gd name="connsiteY6" fmla="*/ 262720 h 1119117"/>
                <a:gd name="connsiteX7" fmla="*/ 440140 w 641445"/>
                <a:gd name="connsiteY7" fmla="*/ 324135 h 1119117"/>
                <a:gd name="connsiteX8" fmla="*/ 426492 w 641445"/>
                <a:gd name="connsiteY8" fmla="*/ 388962 h 1119117"/>
                <a:gd name="connsiteX9" fmla="*/ 416257 w 641445"/>
                <a:gd name="connsiteY9" fmla="*/ 457200 h 1119117"/>
                <a:gd name="connsiteX10" fmla="*/ 416257 w 641445"/>
                <a:gd name="connsiteY10" fmla="*/ 528851 h 1119117"/>
                <a:gd name="connsiteX11" fmla="*/ 416257 w 641445"/>
                <a:gd name="connsiteY11" fmla="*/ 600502 h 1119117"/>
                <a:gd name="connsiteX12" fmla="*/ 416257 w 641445"/>
                <a:gd name="connsiteY12" fmla="*/ 658505 h 1119117"/>
                <a:gd name="connsiteX13" fmla="*/ 426492 w 641445"/>
                <a:gd name="connsiteY13" fmla="*/ 726744 h 1119117"/>
                <a:gd name="connsiteX14" fmla="*/ 440140 w 641445"/>
                <a:gd name="connsiteY14" fmla="*/ 791571 h 1119117"/>
                <a:gd name="connsiteX15" fmla="*/ 450376 w 641445"/>
                <a:gd name="connsiteY15" fmla="*/ 849574 h 1119117"/>
                <a:gd name="connsiteX16" fmla="*/ 477672 w 641445"/>
                <a:gd name="connsiteY16" fmla="*/ 917812 h 1119117"/>
                <a:gd name="connsiteX17" fmla="*/ 501555 w 641445"/>
                <a:gd name="connsiteY17" fmla="*/ 965580 h 1119117"/>
                <a:gd name="connsiteX18" fmla="*/ 518615 w 641445"/>
                <a:gd name="connsiteY18" fmla="*/ 1009935 h 1119117"/>
                <a:gd name="connsiteX19" fmla="*/ 552734 w 641445"/>
                <a:gd name="connsiteY19" fmla="*/ 1054290 h 1119117"/>
                <a:gd name="connsiteX20" fmla="*/ 593677 w 641445"/>
                <a:gd name="connsiteY20" fmla="*/ 1084997 h 1119117"/>
                <a:gd name="connsiteX21" fmla="*/ 607325 w 641445"/>
                <a:gd name="connsiteY21" fmla="*/ 1102057 h 1119117"/>
                <a:gd name="connsiteX22" fmla="*/ 641445 w 641445"/>
                <a:gd name="connsiteY22" fmla="*/ 1119117 h 1119117"/>
                <a:gd name="connsiteX23" fmla="*/ 3412 w 641445"/>
                <a:gd name="connsiteY23" fmla="*/ 1119117 h 1119117"/>
                <a:gd name="connsiteX24" fmla="*/ 44355 w 641445"/>
                <a:gd name="connsiteY24" fmla="*/ 1098645 h 1119117"/>
                <a:gd name="connsiteX25" fmla="*/ 98946 w 641445"/>
                <a:gd name="connsiteY25" fmla="*/ 1054290 h 1119117"/>
                <a:gd name="connsiteX26" fmla="*/ 136477 w 641445"/>
                <a:gd name="connsiteY26" fmla="*/ 996287 h 1119117"/>
                <a:gd name="connsiteX27" fmla="*/ 163773 w 641445"/>
                <a:gd name="connsiteY27" fmla="*/ 934872 h 1119117"/>
                <a:gd name="connsiteX28" fmla="*/ 187657 w 641445"/>
                <a:gd name="connsiteY28" fmla="*/ 863221 h 1119117"/>
                <a:gd name="connsiteX29" fmla="*/ 208128 w 641445"/>
                <a:gd name="connsiteY29" fmla="*/ 798394 h 1119117"/>
                <a:gd name="connsiteX30" fmla="*/ 218364 w 641445"/>
                <a:gd name="connsiteY30" fmla="*/ 736980 h 1119117"/>
                <a:gd name="connsiteX31" fmla="*/ 228600 w 641445"/>
                <a:gd name="connsiteY31" fmla="*/ 672153 h 1119117"/>
                <a:gd name="connsiteX32" fmla="*/ 232012 w 641445"/>
                <a:gd name="connsiteY32" fmla="*/ 603914 h 1119117"/>
                <a:gd name="connsiteX33" fmla="*/ 232012 w 641445"/>
                <a:gd name="connsiteY33" fmla="*/ 549323 h 1119117"/>
                <a:gd name="connsiteX34" fmla="*/ 228600 w 641445"/>
                <a:gd name="connsiteY34" fmla="*/ 481084 h 1119117"/>
                <a:gd name="connsiteX35" fmla="*/ 225188 w 641445"/>
                <a:gd name="connsiteY35" fmla="*/ 423081 h 1119117"/>
                <a:gd name="connsiteX36" fmla="*/ 214952 w 641445"/>
                <a:gd name="connsiteY36" fmla="*/ 344606 h 1119117"/>
                <a:gd name="connsiteX37" fmla="*/ 191069 w 641445"/>
                <a:gd name="connsiteY37" fmla="*/ 269544 h 1119117"/>
                <a:gd name="connsiteX38" fmla="*/ 170597 w 641445"/>
                <a:gd name="connsiteY38" fmla="*/ 208129 h 1119117"/>
                <a:gd name="connsiteX39" fmla="*/ 143301 w 641445"/>
                <a:gd name="connsiteY39" fmla="*/ 153538 h 1119117"/>
                <a:gd name="connsiteX40" fmla="*/ 116006 w 641445"/>
                <a:gd name="connsiteY40" fmla="*/ 95535 h 1119117"/>
                <a:gd name="connsiteX41" fmla="*/ 75063 w 641445"/>
                <a:gd name="connsiteY41" fmla="*/ 58003 h 1119117"/>
                <a:gd name="connsiteX42" fmla="*/ 47767 w 641445"/>
                <a:gd name="connsiteY42" fmla="*/ 34120 h 1119117"/>
                <a:gd name="connsiteX43" fmla="*/ 0 w 641445"/>
                <a:gd name="connsiteY43" fmla="*/ 0 h 111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1445" h="1119117">
                  <a:moveTo>
                    <a:pt x="0" y="0"/>
                  </a:moveTo>
                  <a:lnTo>
                    <a:pt x="638033" y="3412"/>
                  </a:lnTo>
                  <a:lnTo>
                    <a:pt x="597089" y="34120"/>
                  </a:lnTo>
                  <a:lnTo>
                    <a:pt x="545910" y="75063"/>
                  </a:lnTo>
                  <a:lnTo>
                    <a:pt x="511791" y="133066"/>
                  </a:lnTo>
                  <a:lnTo>
                    <a:pt x="481083" y="197893"/>
                  </a:lnTo>
                  <a:lnTo>
                    <a:pt x="457200" y="262720"/>
                  </a:lnTo>
                  <a:lnTo>
                    <a:pt x="440140" y="324135"/>
                  </a:lnTo>
                  <a:lnTo>
                    <a:pt x="426492" y="388962"/>
                  </a:lnTo>
                  <a:lnTo>
                    <a:pt x="416257" y="457200"/>
                  </a:lnTo>
                  <a:lnTo>
                    <a:pt x="416257" y="528851"/>
                  </a:lnTo>
                  <a:lnTo>
                    <a:pt x="416257" y="600502"/>
                  </a:lnTo>
                  <a:lnTo>
                    <a:pt x="416257" y="658505"/>
                  </a:lnTo>
                  <a:lnTo>
                    <a:pt x="426492" y="726744"/>
                  </a:lnTo>
                  <a:lnTo>
                    <a:pt x="440140" y="791571"/>
                  </a:lnTo>
                  <a:lnTo>
                    <a:pt x="450376" y="849574"/>
                  </a:lnTo>
                  <a:lnTo>
                    <a:pt x="477672" y="917812"/>
                  </a:lnTo>
                  <a:lnTo>
                    <a:pt x="501555" y="965580"/>
                  </a:lnTo>
                  <a:lnTo>
                    <a:pt x="518615" y="1009935"/>
                  </a:lnTo>
                  <a:lnTo>
                    <a:pt x="552734" y="1054290"/>
                  </a:lnTo>
                  <a:lnTo>
                    <a:pt x="593677" y="1084997"/>
                  </a:lnTo>
                  <a:lnTo>
                    <a:pt x="607325" y="1102057"/>
                  </a:lnTo>
                  <a:lnTo>
                    <a:pt x="641445" y="1119117"/>
                  </a:lnTo>
                  <a:lnTo>
                    <a:pt x="3412" y="1119117"/>
                  </a:lnTo>
                  <a:lnTo>
                    <a:pt x="44355" y="1098645"/>
                  </a:lnTo>
                  <a:lnTo>
                    <a:pt x="98946" y="1054290"/>
                  </a:lnTo>
                  <a:lnTo>
                    <a:pt x="136477" y="996287"/>
                  </a:lnTo>
                  <a:lnTo>
                    <a:pt x="163773" y="934872"/>
                  </a:lnTo>
                  <a:lnTo>
                    <a:pt x="187657" y="863221"/>
                  </a:lnTo>
                  <a:lnTo>
                    <a:pt x="208128" y="798394"/>
                  </a:lnTo>
                  <a:lnTo>
                    <a:pt x="218364" y="736980"/>
                  </a:lnTo>
                  <a:lnTo>
                    <a:pt x="228600" y="672153"/>
                  </a:lnTo>
                  <a:lnTo>
                    <a:pt x="232012" y="603914"/>
                  </a:lnTo>
                  <a:lnTo>
                    <a:pt x="232012" y="549323"/>
                  </a:lnTo>
                  <a:lnTo>
                    <a:pt x="228600" y="481084"/>
                  </a:lnTo>
                  <a:lnTo>
                    <a:pt x="225188" y="423081"/>
                  </a:lnTo>
                  <a:lnTo>
                    <a:pt x="214952" y="344606"/>
                  </a:lnTo>
                  <a:lnTo>
                    <a:pt x="191069" y="269544"/>
                  </a:lnTo>
                  <a:lnTo>
                    <a:pt x="170597" y="208129"/>
                  </a:lnTo>
                  <a:lnTo>
                    <a:pt x="143301" y="153538"/>
                  </a:lnTo>
                  <a:lnTo>
                    <a:pt x="116006" y="95535"/>
                  </a:lnTo>
                  <a:lnTo>
                    <a:pt x="75063" y="58003"/>
                  </a:lnTo>
                  <a:lnTo>
                    <a:pt x="47767" y="34120"/>
                  </a:lnTo>
                  <a:lnTo>
                    <a:pt x="0" y="0"/>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Freeform: Shape 2">
              <a:extLst>
                <a:ext uri="{FF2B5EF4-FFF2-40B4-BE49-F238E27FC236}">
                  <a16:creationId xmlns:a16="http://schemas.microsoft.com/office/drawing/2014/main" id="{A3E39DB4-60C3-4D52-B728-C64B4AAC70A3}"/>
                </a:ext>
              </a:extLst>
            </p:cNvPr>
            <p:cNvSpPr/>
            <p:nvPr/>
          </p:nvSpPr>
          <p:spPr>
            <a:xfrm>
              <a:off x="1632043" y="1982043"/>
              <a:ext cx="699448" cy="1119117"/>
            </a:xfrm>
            <a:custGeom>
              <a:avLst/>
              <a:gdLst>
                <a:gd name="connsiteX0" fmla="*/ 13648 w 699448"/>
                <a:gd name="connsiteY0" fmla="*/ 0 h 1119117"/>
                <a:gd name="connsiteX1" fmla="*/ 678976 w 699448"/>
                <a:gd name="connsiteY1" fmla="*/ 0 h 1119117"/>
                <a:gd name="connsiteX2" fmla="*/ 631209 w 699448"/>
                <a:gd name="connsiteY2" fmla="*/ 34120 h 1119117"/>
                <a:gd name="connsiteX3" fmla="*/ 566382 w 699448"/>
                <a:gd name="connsiteY3" fmla="*/ 95535 h 1119117"/>
                <a:gd name="connsiteX4" fmla="*/ 474260 w 699448"/>
                <a:gd name="connsiteY4" fmla="*/ 348018 h 1119117"/>
                <a:gd name="connsiteX5" fmla="*/ 457200 w 699448"/>
                <a:gd name="connsiteY5" fmla="*/ 494732 h 1119117"/>
                <a:gd name="connsiteX6" fmla="*/ 457200 w 699448"/>
                <a:gd name="connsiteY6" fmla="*/ 607326 h 1119117"/>
                <a:gd name="connsiteX7" fmla="*/ 474260 w 699448"/>
                <a:gd name="connsiteY7" fmla="*/ 750627 h 1119117"/>
                <a:gd name="connsiteX8" fmla="*/ 494732 w 699448"/>
                <a:gd name="connsiteY8" fmla="*/ 832514 h 1119117"/>
                <a:gd name="connsiteX9" fmla="*/ 518615 w 699448"/>
                <a:gd name="connsiteY9" fmla="*/ 914400 h 1119117"/>
                <a:gd name="connsiteX10" fmla="*/ 545911 w 699448"/>
                <a:gd name="connsiteY10" fmla="*/ 972403 h 1119117"/>
                <a:gd name="connsiteX11" fmla="*/ 580030 w 699448"/>
                <a:gd name="connsiteY11" fmla="*/ 1026994 h 1119117"/>
                <a:gd name="connsiteX12" fmla="*/ 614150 w 699448"/>
                <a:gd name="connsiteY12" fmla="*/ 1071350 h 1119117"/>
                <a:gd name="connsiteX13" fmla="*/ 651681 w 699448"/>
                <a:gd name="connsiteY13" fmla="*/ 1095233 h 1119117"/>
                <a:gd name="connsiteX14" fmla="*/ 699448 w 699448"/>
                <a:gd name="connsiteY14" fmla="*/ 1119117 h 1119117"/>
                <a:gd name="connsiteX15" fmla="*/ 0 w 699448"/>
                <a:gd name="connsiteY15" fmla="*/ 1115705 h 1119117"/>
                <a:gd name="connsiteX16" fmla="*/ 58003 w 699448"/>
                <a:gd name="connsiteY16" fmla="*/ 1074762 h 1119117"/>
                <a:gd name="connsiteX17" fmla="*/ 98947 w 699448"/>
                <a:gd name="connsiteY17" fmla="*/ 1037230 h 1119117"/>
                <a:gd name="connsiteX18" fmla="*/ 126242 w 699448"/>
                <a:gd name="connsiteY18" fmla="*/ 992875 h 1119117"/>
                <a:gd name="connsiteX19" fmla="*/ 153538 w 699448"/>
                <a:gd name="connsiteY19" fmla="*/ 941696 h 1119117"/>
                <a:gd name="connsiteX20" fmla="*/ 177421 w 699448"/>
                <a:gd name="connsiteY20" fmla="*/ 883693 h 1119117"/>
                <a:gd name="connsiteX21" fmla="*/ 201305 w 699448"/>
                <a:gd name="connsiteY21" fmla="*/ 818866 h 1119117"/>
                <a:gd name="connsiteX22" fmla="*/ 211541 w 699448"/>
                <a:gd name="connsiteY22" fmla="*/ 754039 h 1119117"/>
                <a:gd name="connsiteX23" fmla="*/ 218364 w 699448"/>
                <a:gd name="connsiteY23" fmla="*/ 696036 h 1119117"/>
                <a:gd name="connsiteX24" fmla="*/ 228600 w 699448"/>
                <a:gd name="connsiteY24" fmla="*/ 627797 h 1119117"/>
                <a:gd name="connsiteX25" fmla="*/ 228600 w 699448"/>
                <a:gd name="connsiteY25" fmla="*/ 556147 h 1119117"/>
                <a:gd name="connsiteX26" fmla="*/ 225188 w 699448"/>
                <a:gd name="connsiteY26" fmla="*/ 487908 h 1119117"/>
                <a:gd name="connsiteX27" fmla="*/ 221776 w 699448"/>
                <a:gd name="connsiteY27" fmla="*/ 416257 h 1119117"/>
                <a:gd name="connsiteX28" fmla="*/ 211541 w 699448"/>
                <a:gd name="connsiteY28" fmla="*/ 344606 h 1119117"/>
                <a:gd name="connsiteX29" fmla="*/ 191069 w 699448"/>
                <a:gd name="connsiteY29" fmla="*/ 279779 h 1119117"/>
                <a:gd name="connsiteX30" fmla="*/ 167185 w 699448"/>
                <a:gd name="connsiteY30" fmla="*/ 194481 h 1119117"/>
                <a:gd name="connsiteX31" fmla="*/ 139890 w 699448"/>
                <a:gd name="connsiteY31" fmla="*/ 146714 h 1119117"/>
                <a:gd name="connsiteX32" fmla="*/ 105770 w 699448"/>
                <a:gd name="connsiteY32" fmla="*/ 92123 h 1119117"/>
                <a:gd name="connsiteX33" fmla="*/ 68239 w 699448"/>
                <a:gd name="connsiteY33" fmla="*/ 54591 h 1119117"/>
                <a:gd name="connsiteX34" fmla="*/ 13648 w 699448"/>
                <a:gd name="connsiteY34" fmla="*/ 0 h 111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99448" h="1119117">
                  <a:moveTo>
                    <a:pt x="13648" y="0"/>
                  </a:moveTo>
                  <a:lnTo>
                    <a:pt x="678976" y="0"/>
                  </a:lnTo>
                  <a:lnTo>
                    <a:pt x="631209" y="34120"/>
                  </a:lnTo>
                  <a:lnTo>
                    <a:pt x="566382" y="95535"/>
                  </a:lnTo>
                  <a:lnTo>
                    <a:pt x="474260" y="348018"/>
                  </a:lnTo>
                  <a:lnTo>
                    <a:pt x="457200" y="494732"/>
                  </a:lnTo>
                  <a:lnTo>
                    <a:pt x="457200" y="607326"/>
                  </a:lnTo>
                  <a:lnTo>
                    <a:pt x="474260" y="750627"/>
                  </a:lnTo>
                  <a:lnTo>
                    <a:pt x="494732" y="832514"/>
                  </a:lnTo>
                  <a:lnTo>
                    <a:pt x="518615" y="914400"/>
                  </a:lnTo>
                  <a:lnTo>
                    <a:pt x="545911" y="972403"/>
                  </a:lnTo>
                  <a:lnTo>
                    <a:pt x="580030" y="1026994"/>
                  </a:lnTo>
                  <a:lnTo>
                    <a:pt x="614150" y="1071350"/>
                  </a:lnTo>
                  <a:lnTo>
                    <a:pt x="651681" y="1095233"/>
                  </a:lnTo>
                  <a:lnTo>
                    <a:pt x="699448" y="1119117"/>
                  </a:lnTo>
                  <a:lnTo>
                    <a:pt x="0" y="1115705"/>
                  </a:lnTo>
                  <a:lnTo>
                    <a:pt x="58003" y="1074762"/>
                  </a:lnTo>
                  <a:lnTo>
                    <a:pt x="98947" y="1037230"/>
                  </a:lnTo>
                  <a:lnTo>
                    <a:pt x="126242" y="992875"/>
                  </a:lnTo>
                  <a:lnTo>
                    <a:pt x="153538" y="941696"/>
                  </a:lnTo>
                  <a:lnTo>
                    <a:pt x="177421" y="883693"/>
                  </a:lnTo>
                  <a:lnTo>
                    <a:pt x="201305" y="818866"/>
                  </a:lnTo>
                  <a:lnTo>
                    <a:pt x="211541" y="754039"/>
                  </a:lnTo>
                  <a:lnTo>
                    <a:pt x="218364" y="696036"/>
                  </a:lnTo>
                  <a:lnTo>
                    <a:pt x="228600" y="627797"/>
                  </a:lnTo>
                  <a:lnTo>
                    <a:pt x="228600" y="556147"/>
                  </a:lnTo>
                  <a:lnTo>
                    <a:pt x="225188" y="487908"/>
                  </a:lnTo>
                  <a:lnTo>
                    <a:pt x="221776" y="416257"/>
                  </a:lnTo>
                  <a:lnTo>
                    <a:pt x="211541" y="344606"/>
                  </a:lnTo>
                  <a:lnTo>
                    <a:pt x="191069" y="279779"/>
                  </a:lnTo>
                  <a:lnTo>
                    <a:pt x="167185" y="194481"/>
                  </a:lnTo>
                  <a:lnTo>
                    <a:pt x="139890" y="146714"/>
                  </a:lnTo>
                  <a:lnTo>
                    <a:pt x="105770" y="92123"/>
                  </a:lnTo>
                  <a:lnTo>
                    <a:pt x="68239" y="54591"/>
                  </a:lnTo>
                  <a:lnTo>
                    <a:pt x="13648" y="0"/>
                  </a:lnTo>
                  <a:close/>
                </a:path>
              </a:pathLst>
            </a:cu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4D4BACC0-30AA-41AB-B5A4-599706650F51}"/>
                </a:ext>
              </a:extLst>
            </p:cNvPr>
            <p:cNvSpPr/>
            <p:nvPr/>
          </p:nvSpPr>
          <p:spPr>
            <a:xfrm>
              <a:off x="610032" y="1985249"/>
              <a:ext cx="533400" cy="1112890"/>
            </a:xfrm>
            <a:prstGeom prst="ellipse">
              <a:avLst/>
            </a:prstGeom>
            <a:solidFill>
              <a:srgbClr val="A8AE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c 14">
              <a:extLst>
                <a:ext uri="{FF2B5EF4-FFF2-40B4-BE49-F238E27FC236}">
                  <a16:creationId xmlns:a16="http://schemas.microsoft.com/office/drawing/2014/main" id="{737C815E-ED23-4FA0-AF67-FE6B18031352}"/>
                </a:ext>
              </a:extLst>
            </p:cNvPr>
            <p:cNvSpPr/>
            <p:nvPr/>
          </p:nvSpPr>
          <p:spPr>
            <a:xfrm>
              <a:off x="602844" y="1982571"/>
              <a:ext cx="530352" cy="1115568"/>
            </a:xfrm>
            <a:prstGeom prst="arc">
              <a:avLst>
                <a:gd name="adj1" fmla="val 16200000"/>
                <a:gd name="adj2" fmla="val 542116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4" name="Group 23">
              <a:extLst>
                <a:ext uri="{FF2B5EF4-FFF2-40B4-BE49-F238E27FC236}">
                  <a16:creationId xmlns:a16="http://schemas.microsoft.com/office/drawing/2014/main" id="{8E301AEC-4FC2-46E4-8817-83D071B5E875}"/>
                </a:ext>
              </a:extLst>
            </p:cNvPr>
            <p:cNvGrpSpPr/>
            <p:nvPr/>
          </p:nvGrpSpPr>
          <p:grpSpPr>
            <a:xfrm>
              <a:off x="596577" y="1982812"/>
              <a:ext cx="2024063" cy="1117111"/>
              <a:chOff x="1750700" y="4035922"/>
              <a:chExt cx="2024063" cy="1117111"/>
            </a:xfrm>
          </p:grpSpPr>
          <p:sp>
            <p:nvSpPr>
              <p:cNvPr id="19" name="Arc 18">
                <a:extLst>
                  <a:ext uri="{FF2B5EF4-FFF2-40B4-BE49-F238E27FC236}">
                    <a16:creationId xmlns:a16="http://schemas.microsoft.com/office/drawing/2014/main" id="{7EF6C140-0081-4A59-AE84-3338D3B3041E}"/>
                  </a:ext>
                </a:extLst>
              </p:cNvPr>
              <p:cNvSpPr/>
              <p:nvPr/>
            </p:nvSpPr>
            <p:spPr>
              <a:xfrm>
                <a:off x="1750700" y="4035922"/>
                <a:ext cx="530352" cy="1115568"/>
              </a:xfrm>
              <a:prstGeom prst="arc">
                <a:avLst>
                  <a:gd name="adj1" fmla="val 5400000"/>
                  <a:gd name="adj2" fmla="val 16324644"/>
                </a:avLst>
              </a:prstGeom>
              <a:ln w="1587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3" name="Straight Connector 22">
                <a:extLst>
                  <a:ext uri="{FF2B5EF4-FFF2-40B4-BE49-F238E27FC236}">
                    <a16:creationId xmlns:a16="http://schemas.microsoft.com/office/drawing/2014/main" id="{7527FF62-E4C7-433D-BA65-8B685A4B6574}"/>
                  </a:ext>
                </a:extLst>
              </p:cNvPr>
              <p:cNvCxnSpPr>
                <a:cxnSpLocks/>
              </p:cNvCxnSpPr>
              <p:nvPr/>
            </p:nvCxnSpPr>
            <p:spPr>
              <a:xfrm>
                <a:off x="2017670" y="5151490"/>
                <a:ext cx="1472013" cy="15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73796BA-4FE0-47C1-B91D-868136B94038}"/>
                  </a:ext>
                </a:extLst>
              </p:cNvPr>
              <p:cNvCxnSpPr>
                <a:cxnSpLocks/>
                <a:stCxn id="19" idx="2"/>
                <a:endCxn id="18" idx="0"/>
              </p:cNvCxnSpPr>
              <p:nvPr/>
            </p:nvCxnSpPr>
            <p:spPr>
              <a:xfrm>
                <a:off x="2036050" y="4037539"/>
                <a:ext cx="1472013" cy="15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A27EE2EC-0736-4D87-9714-011FE414BEF9}"/>
                  </a:ext>
                </a:extLst>
              </p:cNvPr>
              <p:cNvSpPr/>
              <p:nvPr/>
            </p:nvSpPr>
            <p:spPr>
              <a:xfrm>
                <a:off x="3241363" y="4039082"/>
                <a:ext cx="533400" cy="1112890"/>
              </a:xfrm>
              <a:prstGeom prst="ellipse">
                <a:avLst/>
              </a:prstGeom>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cxnSp>
        <p:nvCxnSpPr>
          <p:cNvPr id="13" name="Straight Arrow Connector 12">
            <a:extLst>
              <a:ext uri="{FF2B5EF4-FFF2-40B4-BE49-F238E27FC236}">
                <a16:creationId xmlns:a16="http://schemas.microsoft.com/office/drawing/2014/main" id="{2BB83648-7E7A-4258-8F35-94C09FE1A48F}"/>
              </a:ext>
            </a:extLst>
          </p:cNvPr>
          <p:cNvCxnSpPr/>
          <p:nvPr/>
        </p:nvCxnSpPr>
        <p:spPr>
          <a:xfrm>
            <a:off x="830417" y="1849045"/>
            <a:ext cx="0" cy="164592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B553790-B297-4FBC-A084-DF6B88B8D1C2}"/>
              </a:ext>
            </a:extLst>
          </p:cNvPr>
          <p:cNvCxnSpPr/>
          <p:nvPr/>
        </p:nvCxnSpPr>
        <p:spPr>
          <a:xfrm>
            <a:off x="830417" y="2099391"/>
            <a:ext cx="0" cy="109728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2D0C45E-0AA1-4889-BD41-DD8133FACAD0}"/>
              </a:ext>
            </a:extLst>
          </p:cNvPr>
          <p:cNvCxnSpPr/>
          <p:nvPr/>
        </p:nvCxnSpPr>
        <p:spPr>
          <a:xfrm>
            <a:off x="871867" y="2605375"/>
            <a:ext cx="20116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A8A34BBA-A299-49B1-9AA1-8F6981F2C01B}"/>
              </a:ext>
            </a:extLst>
          </p:cNvPr>
          <p:cNvSpPr txBox="1"/>
          <p:nvPr/>
        </p:nvSpPr>
        <p:spPr>
          <a:xfrm>
            <a:off x="595513" y="1523655"/>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30" name="TextBox 29">
            <a:extLst>
              <a:ext uri="{FF2B5EF4-FFF2-40B4-BE49-F238E27FC236}">
                <a16:creationId xmlns:a16="http://schemas.microsoft.com/office/drawing/2014/main" id="{CAD2BA21-2046-4B02-8406-B7963D0C9FB0}"/>
              </a:ext>
            </a:extLst>
          </p:cNvPr>
          <p:cNvSpPr txBox="1"/>
          <p:nvPr/>
        </p:nvSpPr>
        <p:spPr>
          <a:xfrm>
            <a:off x="2638832" y="2515866"/>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cxnSp>
        <p:nvCxnSpPr>
          <p:cNvPr id="31" name="Straight Connector 30">
            <a:extLst>
              <a:ext uri="{FF2B5EF4-FFF2-40B4-BE49-F238E27FC236}">
                <a16:creationId xmlns:a16="http://schemas.microsoft.com/office/drawing/2014/main" id="{2A95351E-2433-4C5D-B907-384C26B4E542}"/>
              </a:ext>
            </a:extLst>
          </p:cNvPr>
          <p:cNvCxnSpPr/>
          <p:nvPr/>
        </p:nvCxnSpPr>
        <p:spPr>
          <a:xfrm>
            <a:off x="2310637" y="2089691"/>
            <a:ext cx="0" cy="1097280"/>
          </a:xfrm>
          <a:prstGeom prst="line">
            <a:avLst/>
          </a:prstGeom>
          <a:ln w="19050">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3" name="Left Brace 32">
            <a:extLst>
              <a:ext uri="{FF2B5EF4-FFF2-40B4-BE49-F238E27FC236}">
                <a16:creationId xmlns:a16="http://schemas.microsoft.com/office/drawing/2014/main" id="{F7779F55-BA6B-4D1D-9D5F-212D39CE781A}"/>
              </a:ext>
            </a:extLst>
          </p:cNvPr>
          <p:cNvSpPr/>
          <p:nvPr/>
        </p:nvSpPr>
        <p:spPr>
          <a:xfrm rot="5400000">
            <a:off x="1492619" y="1248382"/>
            <a:ext cx="155448" cy="14798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TextBox 33">
            <a:extLst>
              <a:ext uri="{FF2B5EF4-FFF2-40B4-BE49-F238E27FC236}">
                <a16:creationId xmlns:a16="http://schemas.microsoft.com/office/drawing/2014/main" id="{D8E9270B-7ED6-4B29-A3E9-FDF038C2E56C}"/>
              </a:ext>
            </a:extLst>
          </p:cNvPr>
          <p:cNvSpPr txBox="1"/>
          <p:nvPr/>
        </p:nvSpPr>
        <p:spPr>
          <a:xfrm>
            <a:off x="1400817" y="1527435"/>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35" name="TextBox 34">
            <a:extLst>
              <a:ext uri="{FF2B5EF4-FFF2-40B4-BE49-F238E27FC236}">
                <a16:creationId xmlns:a16="http://schemas.microsoft.com/office/drawing/2014/main" id="{92155127-8E60-40F8-B87A-992445E5117F}"/>
              </a:ext>
            </a:extLst>
          </p:cNvPr>
          <p:cNvSpPr txBox="1"/>
          <p:nvPr/>
        </p:nvSpPr>
        <p:spPr>
          <a:xfrm>
            <a:off x="2301217" y="2027938"/>
            <a:ext cx="801709" cy="400110"/>
          </a:xfrm>
          <a:prstGeom prst="rect">
            <a:avLst/>
          </a:prstGeom>
          <a:noFill/>
        </p:spPr>
        <p:txBody>
          <a:bodyPr wrap="square">
            <a:spAutoFit/>
          </a:bodyPr>
          <a:lstStyle/>
          <a:p>
            <a:r>
              <a:rPr lang="en-US" sz="2000" i="1" dirty="0">
                <a:cs typeface="Times New Roman" panose="02020603050405020304" pitchFamily="18" charset="0"/>
              </a:rPr>
              <a:t>x = h</a:t>
            </a:r>
            <a:endParaRPr lang="en-GB" sz="2000" dirty="0"/>
          </a:p>
        </p:txBody>
      </p:sp>
      <p:cxnSp>
        <p:nvCxnSpPr>
          <p:cNvPr id="39" name="Straight Connector 38">
            <a:extLst>
              <a:ext uri="{FF2B5EF4-FFF2-40B4-BE49-F238E27FC236}">
                <a16:creationId xmlns:a16="http://schemas.microsoft.com/office/drawing/2014/main" id="{2AF6A18A-151F-465A-9E09-BE82626A56E0}"/>
              </a:ext>
            </a:extLst>
          </p:cNvPr>
          <p:cNvCxnSpPr>
            <a:cxnSpLocks/>
          </p:cNvCxnSpPr>
          <p:nvPr/>
        </p:nvCxnSpPr>
        <p:spPr>
          <a:xfrm>
            <a:off x="2054597" y="2604372"/>
            <a:ext cx="237744" cy="0"/>
          </a:xfrm>
          <a:prstGeom prst="line">
            <a:avLst/>
          </a:prstGeom>
          <a:ln w="22225">
            <a:solidFill>
              <a:srgbClr val="AD84C6"/>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706E9DA1-EC87-4939-AFF3-B5689B1FB4DB}"/>
              </a:ext>
            </a:extLst>
          </p:cNvPr>
          <p:cNvCxnSpPr>
            <a:cxnSpLocks/>
          </p:cNvCxnSpPr>
          <p:nvPr/>
        </p:nvCxnSpPr>
        <p:spPr>
          <a:xfrm flipH="1">
            <a:off x="2331663" y="2376069"/>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7FC0009A-E068-446A-BB52-6AE517877ECA}"/>
              </a:ext>
            </a:extLst>
          </p:cNvPr>
          <p:cNvSpPr txBox="1"/>
          <p:nvPr/>
        </p:nvSpPr>
        <p:spPr>
          <a:xfrm>
            <a:off x="308222" y="4839322"/>
            <a:ext cx="8663536" cy="1200329"/>
          </a:xfrm>
          <a:prstGeom prst="rect">
            <a:avLst/>
          </a:prstGeom>
          <a:noFill/>
        </p:spPr>
        <p:txBody>
          <a:bodyPr wrap="square">
            <a:spAutoFit/>
          </a:bodyPr>
          <a:lstStyle/>
          <a:p>
            <a:r>
              <a:rPr lang="en-US" dirty="0">
                <a:latin typeface="Comic Sans MS" panose="030F0702030302020204" pitchFamily="66" charset="0"/>
              </a:rPr>
              <a:t>Note that we’re only choosing this particular set up to get an integral in terms of </a:t>
            </a:r>
            <a:r>
              <a:rPr lang="en-US" i="1" dirty="0">
                <a:cs typeface="Times New Roman" panose="02020603050405020304" pitchFamily="18" charset="0"/>
              </a:rPr>
              <a:t>x </a:t>
            </a:r>
            <a:r>
              <a:rPr lang="en-US" dirty="0">
                <a:latin typeface="Comic Sans MS" panose="030F0702030302020204" pitchFamily="66" charset="0"/>
              </a:rPr>
              <a:t>and to make the limits nice to deal with. There are many other orientations that we could use.</a:t>
            </a:r>
            <a:endParaRPr lang="en-GB" dirty="0">
              <a:latin typeface="Comic Sans MS" panose="030F0702030302020204" pitchFamily="66" charset="0"/>
            </a:endParaRPr>
          </a:p>
        </p:txBody>
      </p:sp>
      <p:sp>
        <p:nvSpPr>
          <p:cNvPr id="45" name="Left Brace 44">
            <a:extLst>
              <a:ext uri="{FF2B5EF4-FFF2-40B4-BE49-F238E27FC236}">
                <a16:creationId xmlns:a16="http://schemas.microsoft.com/office/drawing/2014/main" id="{C80C3212-C694-46D8-A3A1-DF1E05DA10E2}"/>
              </a:ext>
            </a:extLst>
          </p:cNvPr>
          <p:cNvSpPr/>
          <p:nvPr/>
        </p:nvSpPr>
        <p:spPr>
          <a:xfrm>
            <a:off x="705453" y="2076398"/>
            <a:ext cx="77214" cy="51519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a:extLst>
              <a:ext uri="{FF2B5EF4-FFF2-40B4-BE49-F238E27FC236}">
                <a16:creationId xmlns:a16="http://schemas.microsoft.com/office/drawing/2014/main" id="{ED174510-8B31-4492-8582-C96636D2BD4E}"/>
              </a:ext>
            </a:extLst>
          </p:cNvPr>
          <p:cNvSpPr txBox="1"/>
          <p:nvPr/>
        </p:nvSpPr>
        <p:spPr>
          <a:xfrm>
            <a:off x="394779" y="2105115"/>
            <a:ext cx="266074" cy="400110"/>
          </a:xfrm>
          <a:prstGeom prst="rect">
            <a:avLst/>
          </a:prstGeom>
          <a:noFill/>
        </p:spPr>
        <p:txBody>
          <a:bodyPr wrap="square">
            <a:spAutoFit/>
          </a:bodyPr>
          <a:lstStyle/>
          <a:p>
            <a:r>
              <a:rPr lang="en-US" sz="2000" i="1" dirty="0">
                <a:cs typeface="Times New Roman" panose="02020603050405020304" pitchFamily="18" charset="0"/>
              </a:rPr>
              <a:t>r</a:t>
            </a:r>
            <a:endParaRPr lang="en-GB" sz="2000" dirty="0"/>
          </a:p>
        </p:txBody>
      </p:sp>
      <p:sp>
        <p:nvSpPr>
          <p:cNvPr id="52" name="TextBox 51">
            <a:extLst>
              <a:ext uri="{FF2B5EF4-FFF2-40B4-BE49-F238E27FC236}">
                <a16:creationId xmlns:a16="http://schemas.microsoft.com/office/drawing/2014/main" id="{4C128FC5-C74E-48C3-B4CF-2E7B00E77AA0}"/>
              </a:ext>
            </a:extLst>
          </p:cNvPr>
          <p:cNvSpPr txBox="1"/>
          <p:nvPr/>
        </p:nvSpPr>
        <p:spPr>
          <a:xfrm>
            <a:off x="350520" y="4011124"/>
            <a:ext cx="8653895" cy="830997"/>
          </a:xfrm>
          <a:prstGeom prst="rect">
            <a:avLst/>
          </a:prstGeom>
          <a:noFill/>
        </p:spPr>
        <p:txBody>
          <a:bodyPr wrap="square">
            <a:spAutoFit/>
          </a:bodyPr>
          <a:lstStyle/>
          <a:p>
            <a:r>
              <a:rPr lang="en-US" dirty="0">
                <a:latin typeface="Comic Sans MS" panose="030F0702030302020204" pitchFamily="66" charset="0"/>
              </a:rPr>
              <a:t>We’ll center the cylinder on the </a:t>
            </a:r>
            <a:r>
              <a:rPr lang="en-US" i="1" dirty="0">
                <a:cs typeface="Times New Roman" panose="02020603050405020304" pitchFamily="18" charset="0"/>
              </a:rPr>
              <a:t>x</a:t>
            </a:r>
            <a:r>
              <a:rPr lang="en-US" dirty="0">
                <a:latin typeface="Comic Sans MS" panose="030F0702030302020204" pitchFamily="66" charset="0"/>
              </a:rPr>
              <a:t>-axis and the cylinder will start at </a:t>
            </a:r>
            <a:r>
              <a:rPr lang="en-US" i="1" dirty="0">
                <a:cs typeface="Times New Roman" panose="02020603050405020304" pitchFamily="18" charset="0"/>
              </a:rPr>
              <a:t>x </a:t>
            </a:r>
            <a:r>
              <a:rPr lang="en-US" dirty="0">
                <a:cs typeface="Times New Roman" panose="02020603050405020304" pitchFamily="18" charset="0"/>
              </a:rPr>
              <a:t>= 0</a:t>
            </a:r>
            <a:r>
              <a:rPr lang="en-US" dirty="0">
                <a:latin typeface="Comic Sans MS" panose="030F0702030302020204" pitchFamily="66" charset="0"/>
              </a:rPr>
              <a:t> and end at </a:t>
            </a:r>
            <a:r>
              <a:rPr lang="en-US" i="1" dirty="0">
                <a:cs typeface="Times New Roman" panose="02020603050405020304" pitchFamily="18" charset="0"/>
              </a:rPr>
              <a:t>x</a:t>
            </a:r>
            <a:r>
              <a:rPr lang="en-US" dirty="0">
                <a:cs typeface="Times New Roman" panose="02020603050405020304" pitchFamily="18" charset="0"/>
              </a:rPr>
              <a:t> = </a:t>
            </a:r>
            <a:r>
              <a:rPr lang="en-US" i="1" dirty="0">
                <a:cs typeface="Times New Roman" panose="02020603050405020304" pitchFamily="18" charset="0"/>
              </a:rPr>
              <a:t>h</a:t>
            </a:r>
            <a:r>
              <a:rPr lang="en-US" dirty="0">
                <a:latin typeface="Comic Sans MS" panose="030F0702030302020204" pitchFamily="66" charset="0"/>
              </a:rPr>
              <a:t> as shown. </a:t>
            </a:r>
            <a:endParaRPr lang="en-GB" dirty="0">
              <a:latin typeface="Comic Sans MS" panose="030F0702030302020204" pitchFamily="66" charset="0"/>
            </a:endParaRPr>
          </a:p>
        </p:txBody>
      </p:sp>
      <p:sp>
        <p:nvSpPr>
          <p:cNvPr id="32" name="Oval 31">
            <a:extLst>
              <a:ext uri="{FF2B5EF4-FFF2-40B4-BE49-F238E27FC236}">
                <a16:creationId xmlns:a16="http://schemas.microsoft.com/office/drawing/2014/main" id="{2F7F2803-782F-45B1-ACFA-877427D9786D}"/>
              </a:ext>
            </a:extLst>
          </p:cNvPr>
          <p:cNvSpPr/>
          <p:nvPr/>
        </p:nvSpPr>
        <p:spPr>
          <a:xfrm>
            <a:off x="2276045" y="2575077"/>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494E0A77-856E-4BE6-B981-A82E84C635DA}"/>
              </a:ext>
            </a:extLst>
          </p:cNvPr>
          <p:cNvSpPr txBox="1"/>
          <p:nvPr/>
        </p:nvSpPr>
        <p:spPr>
          <a:xfrm>
            <a:off x="592808" y="2534978"/>
            <a:ext cx="266074" cy="400110"/>
          </a:xfrm>
          <a:prstGeom prst="rect">
            <a:avLst/>
          </a:prstGeom>
          <a:noFill/>
        </p:spPr>
        <p:txBody>
          <a:bodyPr wrap="square">
            <a:spAutoFit/>
          </a:bodyPr>
          <a:lstStyle/>
          <a:p>
            <a:r>
              <a:rPr lang="en-US" sz="2000" dirty="0">
                <a:cs typeface="Times New Roman" panose="02020603050405020304" pitchFamily="18" charset="0"/>
              </a:rPr>
              <a:t>0</a:t>
            </a:r>
            <a:endParaRPr lang="en-GB" sz="2000" dirty="0"/>
          </a:p>
        </p:txBody>
      </p:sp>
      <p:cxnSp>
        <p:nvCxnSpPr>
          <p:cNvPr id="54" name="Straight Connector 53">
            <a:extLst>
              <a:ext uri="{FF2B5EF4-FFF2-40B4-BE49-F238E27FC236}">
                <a16:creationId xmlns:a16="http://schemas.microsoft.com/office/drawing/2014/main" id="{B849C6C4-2F08-48AD-9911-2C23474475EF}"/>
              </a:ext>
            </a:extLst>
          </p:cNvPr>
          <p:cNvCxnSpPr>
            <a:cxnSpLocks/>
          </p:cNvCxnSpPr>
          <p:nvPr/>
        </p:nvCxnSpPr>
        <p:spPr>
          <a:xfrm>
            <a:off x="831942" y="2609236"/>
            <a:ext cx="1225296"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0C577B7E-3E39-4176-8C79-CF5686880651}"/>
              </a:ext>
            </a:extLst>
          </p:cNvPr>
          <p:cNvSpPr/>
          <p:nvPr/>
        </p:nvSpPr>
        <p:spPr>
          <a:xfrm>
            <a:off x="801016" y="2570726"/>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0136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down)">
                                      <p:cBhvr>
                                        <p:cTn id="19" dur="500"/>
                                        <p:tgtEl>
                                          <p:spTgt spid="13"/>
                                        </p:tgtEl>
                                      </p:cBhvr>
                                    </p:animEffect>
                                  </p:childTnLst>
                                </p:cTn>
                              </p:par>
                              <p:par>
                                <p:cTn id="20" presetID="22" presetClass="entr" presetSubtype="4"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down)">
                                      <p:cBhvr>
                                        <p:cTn id="31" dur="500"/>
                                        <p:tgtEl>
                                          <p:spTgt spid="22"/>
                                        </p:tgtEl>
                                      </p:cBhvr>
                                    </p:animEffect>
                                  </p:childTnLst>
                                </p:cTn>
                              </p:par>
                              <p:par>
                                <p:cTn id="32" presetID="22" presetClass="entr" presetSubtype="4" fill="hold" nodeType="with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down)">
                                      <p:cBhvr>
                                        <p:cTn id="34" dur="500"/>
                                        <p:tgtEl>
                                          <p:spTgt spid="54"/>
                                        </p:tgtEl>
                                      </p:cBhvr>
                                    </p:animEffect>
                                  </p:childTnLst>
                                </p:cTn>
                              </p:par>
                              <p:par>
                                <p:cTn id="35" presetID="1" presetClass="entr" presetSubtype="0" fill="hold" nodeType="with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down)">
                                      <p:cBhvr>
                                        <p:cTn id="45" dur="500"/>
                                        <p:tgtEl>
                                          <p:spTgt spid="31"/>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32"/>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5"/>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wipe(up)">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29" grpId="0"/>
      <p:bldP spid="30" grpId="0"/>
      <p:bldP spid="35" grpId="0"/>
      <p:bldP spid="44" grpId="0"/>
      <p:bldP spid="52" grpId="0"/>
      <p:bldP spid="32" grpId="0" animBg="1"/>
      <p:bldP spid="5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8636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 of Revolution </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851385"/>
            <a:ext cx="2209800" cy="461665"/>
          </a:xfrm>
          <a:prstGeom prst="rect">
            <a:avLst/>
          </a:prstGeom>
          <a:noFill/>
        </p:spPr>
        <p:txBody>
          <a:bodyPr wrap="square">
            <a:spAutoFit/>
          </a:bodyPr>
          <a:lstStyle/>
          <a:p>
            <a:r>
              <a:rPr lang="en-US" b="1" dirty="0">
                <a:latin typeface="Comic Sans MS" panose="030F0702030302020204" pitchFamily="66" charset="0"/>
              </a:rPr>
              <a:t>Example 1</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26DCA3EC-72EF-4A59-AEA9-BED491CA5B6D}"/>
              </a:ext>
            </a:extLst>
          </p:cNvPr>
          <p:cNvSpPr txBox="1"/>
          <p:nvPr/>
        </p:nvSpPr>
        <p:spPr>
          <a:xfrm>
            <a:off x="3087448" y="1426741"/>
            <a:ext cx="6028249" cy="830997"/>
          </a:xfrm>
          <a:prstGeom prst="rect">
            <a:avLst/>
          </a:prstGeom>
          <a:noFill/>
        </p:spPr>
        <p:txBody>
          <a:bodyPr wrap="square">
            <a:spAutoFit/>
          </a:bodyPr>
          <a:lstStyle/>
          <a:p>
            <a:r>
              <a:rPr lang="en-US" dirty="0">
                <a:solidFill>
                  <a:srgbClr val="000000"/>
                </a:solidFill>
                <a:latin typeface="Helvetica" panose="020B0604020202020204" pitchFamily="34" charset="0"/>
              </a:rPr>
              <a:t>W</a:t>
            </a:r>
            <a:r>
              <a:rPr lang="en-US" dirty="0">
                <a:latin typeface="Comic Sans MS" panose="030F0702030302020204" pitchFamily="66" charset="0"/>
              </a:rPr>
              <a:t>hat we need here is to get a formula for the cross-sectional area at any </a:t>
            </a:r>
            <a:r>
              <a:rPr lang="en-US" i="1" dirty="0">
                <a:cs typeface="Times New Roman" panose="02020603050405020304" pitchFamily="18" charset="0"/>
              </a:rPr>
              <a:t>x</a:t>
            </a:r>
            <a:r>
              <a:rPr lang="en-US" dirty="0">
                <a:solidFill>
                  <a:srgbClr val="000000"/>
                </a:solidFill>
                <a:latin typeface="Helvetica" panose="020B0604020202020204" pitchFamily="34" charset="0"/>
              </a:rPr>
              <a:t>.</a:t>
            </a:r>
            <a:endParaRPr lang="en-GB" dirty="0">
              <a:latin typeface="Comic Sans MS" panose="030F0702030302020204" pitchFamily="66" charset="0"/>
            </a:endParaRPr>
          </a:p>
        </p:txBody>
      </p:sp>
      <p:sp>
        <p:nvSpPr>
          <p:cNvPr id="9" name="TextBox 8">
            <a:extLst>
              <a:ext uri="{FF2B5EF4-FFF2-40B4-BE49-F238E27FC236}">
                <a16:creationId xmlns:a16="http://schemas.microsoft.com/office/drawing/2014/main" id="{E4827FA3-D914-466B-B70F-7D0A4A27CF66}"/>
              </a:ext>
            </a:extLst>
          </p:cNvPr>
          <p:cNvSpPr txBox="1"/>
          <p:nvPr/>
        </p:nvSpPr>
        <p:spPr>
          <a:xfrm>
            <a:off x="388034" y="851385"/>
            <a:ext cx="8374966" cy="830997"/>
          </a:xfrm>
          <a:prstGeom prst="rect">
            <a:avLst/>
          </a:prstGeom>
          <a:noFill/>
        </p:spPr>
        <p:txBody>
          <a:bodyPr wrap="square">
            <a:spAutoFit/>
          </a:bodyPr>
          <a:lstStyle/>
          <a:p>
            <a:r>
              <a:rPr lang="en-US" b="0" i="0" dirty="0">
                <a:solidFill>
                  <a:srgbClr val="000000"/>
                </a:solidFill>
                <a:effectLst/>
                <a:latin typeface="Helvetica" panose="020B0604020202020204" pitchFamily="34" charset="0"/>
              </a:rPr>
              <a:t>                   </a:t>
            </a:r>
            <a:r>
              <a:rPr lang="en-US" dirty="0">
                <a:latin typeface="Comic Sans MS" panose="030F0702030302020204" pitchFamily="66" charset="0"/>
              </a:rPr>
              <a:t>Find the volume of a cylinder of radius </a:t>
            </a:r>
            <a:r>
              <a:rPr lang="en-US" i="1" dirty="0">
                <a:cs typeface="Times New Roman" panose="02020603050405020304" pitchFamily="18" charset="0"/>
              </a:rPr>
              <a:t>r</a:t>
            </a:r>
            <a:r>
              <a:rPr lang="en-US" dirty="0">
                <a:latin typeface="Comic Sans MS" panose="030F0702030302020204" pitchFamily="66" charset="0"/>
              </a:rPr>
              <a:t> and height </a:t>
            </a:r>
            <a:r>
              <a:rPr lang="en-US" i="1" dirty="0">
                <a:cs typeface="Times New Roman" panose="02020603050405020304" pitchFamily="18" charset="0"/>
              </a:rPr>
              <a:t>h</a:t>
            </a:r>
            <a:r>
              <a:rPr lang="en-US" dirty="0">
                <a:latin typeface="Comic Sans MS" panose="030F0702030302020204" pitchFamily="66" charset="0"/>
              </a:rPr>
              <a:t>.</a:t>
            </a:r>
            <a:endParaRPr lang="en-GB" dirty="0">
              <a:latin typeface="Comic Sans MS" panose="030F0702030302020204" pitchFamily="66" charset="0"/>
            </a:endParaRPr>
          </a:p>
        </p:txBody>
      </p:sp>
      <p:grpSp>
        <p:nvGrpSpPr>
          <p:cNvPr id="48" name="Group 47">
            <a:extLst>
              <a:ext uri="{FF2B5EF4-FFF2-40B4-BE49-F238E27FC236}">
                <a16:creationId xmlns:a16="http://schemas.microsoft.com/office/drawing/2014/main" id="{8F712271-E802-4CAD-8A7E-8D002266DA44}"/>
              </a:ext>
            </a:extLst>
          </p:cNvPr>
          <p:cNvGrpSpPr/>
          <p:nvPr/>
        </p:nvGrpSpPr>
        <p:grpSpPr>
          <a:xfrm>
            <a:off x="556320" y="2076398"/>
            <a:ext cx="2024063" cy="1122529"/>
            <a:chOff x="596577" y="1978631"/>
            <a:chExt cx="2024063" cy="1122529"/>
          </a:xfrm>
        </p:grpSpPr>
        <p:sp>
          <p:nvSpPr>
            <p:cNvPr id="47" name="Oval 46">
              <a:extLst>
                <a:ext uri="{FF2B5EF4-FFF2-40B4-BE49-F238E27FC236}">
                  <a16:creationId xmlns:a16="http://schemas.microsoft.com/office/drawing/2014/main" id="{1C8A7303-5FD8-4612-9FB8-804988B470A0}"/>
                </a:ext>
              </a:extLst>
            </p:cNvPr>
            <p:cNvSpPr/>
            <p:nvPr/>
          </p:nvSpPr>
          <p:spPr>
            <a:xfrm>
              <a:off x="1325657" y="1988327"/>
              <a:ext cx="533400" cy="1097280"/>
            </a:xfrm>
            <a:prstGeom prst="ellipse">
              <a:avLst/>
            </a:prstGeom>
            <a:solidFill>
              <a:srgbClr val="99CCFF"/>
            </a:solidFill>
            <a:ln w="15875">
              <a:solidFill>
                <a:srgbClr val="99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Shape 4">
              <a:extLst>
                <a:ext uri="{FF2B5EF4-FFF2-40B4-BE49-F238E27FC236}">
                  <a16:creationId xmlns:a16="http://schemas.microsoft.com/office/drawing/2014/main" id="{57DA00A9-0C7E-4142-8D92-3F46719EF577}"/>
                </a:ext>
              </a:extLst>
            </p:cNvPr>
            <p:cNvSpPr/>
            <p:nvPr/>
          </p:nvSpPr>
          <p:spPr>
            <a:xfrm>
              <a:off x="912124" y="1978631"/>
              <a:ext cx="641445" cy="1119117"/>
            </a:xfrm>
            <a:custGeom>
              <a:avLst/>
              <a:gdLst>
                <a:gd name="connsiteX0" fmla="*/ 0 w 641445"/>
                <a:gd name="connsiteY0" fmla="*/ 0 h 1119117"/>
                <a:gd name="connsiteX1" fmla="*/ 638033 w 641445"/>
                <a:gd name="connsiteY1" fmla="*/ 3412 h 1119117"/>
                <a:gd name="connsiteX2" fmla="*/ 597089 w 641445"/>
                <a:gd name="connsiteY2" fmla="*/ 34120 h 1119117"/>
                <a:gd name="connsiteX3" fmla="*/ 545910 w 641445"/>
                <a:gd name="connsiteY3" fmla="*/ 75063 h 1119117"/>
                <a:gd name="connsiteX4" fmla="*/ 511791 w 641445"/>
                <a:gd name="connsiteY4" fmla="*/ 133066 h 1119117"/>
                <a:gd name="connsiteX5" fmla="*/ 481083 w 641445"/>
                <a:gd name="connsiteY5" fmla="*/ 197893 h 1119117"/>
                <a:gd name="connsiteX6" fmla="*/ 457200 w 641445"/>
                <a:gd name="connsiteY6" fmla="*/ 262720 h 1119117"/>
                <a:gd name="connsiteX7" fmla="*/ 440140 w 641445"/>
                <a:gd name="connsiteY7" fmla="*/ 324135 h 1119117"/>
                <a:gd name="connsiteX8" fmla="*/ 426492 w 641445"/>
                <a:gd name="connsiteY8" fmla="*/ 388962 h 1119117"/>
                <a:gd name="connsiteX9" fmla="*/ 416257 w 641445"/>
                <a:gd name="connsiteY9" fmla="*/ 457200 h 1119117"/>
                <a:gd name="connsiteX10" fmla="*/ 416257 w 641445"/>
                <a:gd name="connsiteY10" fmla="*/ 528851 h 1119117"/>
                <a:gd name="connsiteX11" fmla="*/ 416257 w 641445"/>
                <a:gd name="connsiteY11" fmla="*/ 600502 h 1119117"/>
                <a:gd name="connsiteX12" fmla="*/ 416257 w 641445"/>
                <a:gd name="connsiteY12" fmla="*/ 658505 h 1119117"/>
                <a:gd name="connsiteX13" fmla="*/ 426492 w 641445"/>
                <a:gd name="connsiteY13" fmla="*/ 726744 h 1119117"/>
                <a:gd name="connsiteX14" fmla="*/ 440140 w 641445"/>
                <a:gd name="connsiteY14" fmla="*/ 791571 h 1119117"/>
                <a:gd name="connsiteX15" fmla="*/ 450376 w 641445"/>
                <a:gd name="connsiteY15" fmla="*/ 849574 h 1119117"/>
                <a:gd name="connsiteX16" fmla="*/ 477672 w 641445"/>
                <a:gd name="connsiteY16" fmla="*/ 917812 h 1119117"/>
                <a:gd name="connsiteX17" fmla="*/ 501555 w 641445"/>
                <a:gd name="connsiteY17" fmla="*/ 965580 h 1119117"/>
                <a:gd name="connsiteX18" fmla="*/ 518615 w 641445"/>
                <a:gd name="connsiteY18" fmla="*/ 1009935 h 1119117"/>
                <a:gd name="connsiteX19" fmla="*/ 552734 w 641445"/>
                <a:gd name="connsiteY19" fmla="*/ 1054290 h 1119117"/>
                <a:gd name="connsiteX20" fmla="*/ 593677 w 641445"/>
                <a:gd name="connsiteY20" fmla="*/ 1084997 h 1119117"/>
                <a:gd name="connsiteX21" fmla="*/ 607325 w 641445"/>
                <a:gd name="connsiteY21" fmla="*/ 1102057 h 1119117"/>
                <a:gd name="connsiteX22" fmla="*/ 641445 w 641445"/>
                <a:gd name="connsiteY22" fmla="*/ 1119117 h 1119117"/>
                <a:gd name="connsiteX23" fmla="*/ 3412 w 641445"/>
                <a:gd name="connsiteY23" fmla="*/ 1119117 h 1119117"/>
                <a:gd name="connsiteX24" fmla="*/ 44355 w 641445"/>
                <a:gd name="connsiteY24" fmla="*/ 1098645 h 1119117"/>
                <a:gd name="connsiteX25" fmla="*/ 98946 w 641445"/>
                <a:gd name="connsiteY25" fmla="*/ 1054290 h 1119117"/>
                <a:gd name="connsiteX26" fmla="*/ 136477 w 641445"/>
                <a:gd name="connsiteY26" fmla="*/ 996287 h 1119117"/>
                <a:gd name="connsiteX27" fmla="*/ 163773 w 641445"/>
                <a:gd name="connsiteY27" fmla="*/ 934872 h 1119117"/>
                <a:gd name="connsiteX28" fmla="*/ 187657 w 641445"/>
                <a:gd name="connsiteY28" fmla="*/ 863221 h 1119117"/>
                <a:gd name="connsiteX29" fmla="*/ 208128 w 641445"/>
                <a:gd name="connsiteY29" fmla="*/ 798394 h 1119117"/>
                <a:gd name="connsiteX30" fmla="*/ 218364 w 641445"/>
                <a:gd name="connsiteY30" fmla="*/ 736980 h 1119117"/>
                <a:gd name="connsiteX31" fmla="*/ 228600 w 641445"/>
                <a:gd name="connsiteY31" fmla="*/ 672153 h 1119117"/>
                <a:gd name="connsiteX32" fmla="*/ 232012 w 641445"/>
                <a:gd name="connsiteY32" fmla="*/ 603914 h 1119117"/>
                <a:gd name="connsiteX33" fmla="*/ 232012 w 641445"/>
                <a:gd name="connsiteY33" fmla="*/ 549323 h 1119117"/>
                <a:gd name="connsiteX34" fmla="*/ 228600 w 641445"/>
                <a:gd name="connsiteY34" fmla="*/ 481084 h 1119117"/>
                <a:gd name="connsiteX35" fmla="*/ 225188 w 641445"/>
                <a:gd name="connsiteY35" fmla="*/ 423081 h 1119117"/>
                <a:gd name="connsiteX36" fmla="*/ 214952 w 641445"/>
                <a:gd name="connsiteY36" fmla="*/ 344606 h 1119117"/>
                <a:gd name="connsiteX37" fmla="*/ 191069 w 641445"/>
                <a:gd name="connsiteY37" fmla="*/ 269544 h 1119117"/>
                <a:gd name="connsiteX38" fmla="*/ 170597 w 641445"/>
                <a:gd name="connsiteY38" fmla="*/ 208129 h 1119117"/>
                <a:gd name="connsiteX39" fmla="*/ 143301 w 641445"/>
                <a:gd name="connsiteY39" fmla="*/ 153538 h 1119117"/>
                <a:gd name="connsiteX40" fmla="*/ 116006 w 641445"/>
                <a:gd name="connsiteY40" fmla="*/ 95535 h 1119117"/>
                <a:gd name="connsiteX41" fmla="*/ 75063 w 641445"/>
                <a:gd name="connsiteY41" fmla="*/ 58003 h 1119117"/>
                <a:gd name="connsiteX42" fmla="*/ 47767 w 641445"/>
                <a:gd name="connsiteY42" fmla="*/ 34120 h 1119117"/>
                <a:gd name="connsiteX43" fmla="*/ 0 w 641445"/>
                <a:gd name="connsiteY43" fmla="*/ 0 h 111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1445" h="1119117">
                  <a:moveTo>
                    <a:pt x="0" y="0"/>
                  </a:moveTo>
                  <a:lnTo>
                    <a:pt x="638033" y="3412"/>
                  </a:lnTo>
                  <a:lnTo>
                    <a:pt x="597089" y="34120"/>
                  </a:lnTo>
                  <a:lnTo>
                    <a:pt x="545910" y="75063"/>
                  </a:lnTo>
                  <a:lnTo>
                    <a:pt x="511791" y="133066"/>
                  </a:lnTo>
                  <a:lnTo>
                    <a:pt x="481083" y="197893"/>
                  </a:lnTo>
                  <a:lnTo>
                    <a:pt x="457200" y="262720"/>
                  </a:lnTo>
                  <a:lnTo>
                    <a:pt x="440140" y="324135"/>
                  </a:lnTo>
                  <a:lnTo>
                    <a:pt x="426492" y="388962"/>
                  </a:lnTo>
                  <a:lnTo>
                    <a:pt x="416257" y="457200"/>
                  </a:lnTo>
                  <a:lnTo>
                    <a:pt x="416257" y="528851"/>
                  </a:lnTo>
                  <a:lnTo>
                    <a:pt x="416257" y="600502"/>
                  </a:lnTo>
                  <a:lnTo>
                    <a:pt x="416257" y="658505"/>
                  </a:lnTo>
                  <a:lnTo>
                    <a:pt x="426492" y="726744"/>
                  </a:lnTo>
                  <a:lnTo>
                    <a:pt x="440140" y="791571"/>
                  </a:lnTo>
                  <a:lnTo>
                    <a:pt x="450376" y="849574"/>
                  </a:lnTo>
                  <a:lnTo>
                    <a:pt x="477672" y="917812"/>
                  </a:lnTo>
                  <a:lnTo>
                    <a:pt x="501555" y="965580"/>
                  </a:lnTo>
                  <a:lnTo>
                    <a:pt x="518615" y="1009935"/>
                  </a:lnTo>
                  <a:lnTo>
                    <a:pt x="552734" y="1054290"/>
                  </a:lnTo>
                  <a:lnTo>
                    <a:pt x="593677" y="1084997"/>
                  </a:lnTo>
                  <a:lnTo>
                    <a:pt x="607325" y="1102057"/>
                  </a:lnTo>
                  <a:lnTo>
                    <a:pt x="641445" y="1119117"/>
                  </a:lnTo>
                  <a:lnTo>
                    <a:pt x="3412" y="1119117"/>
                  </a:lnTo>
                  <a:lnTo>
                    <a:pt x="44355" y="1098645"/>
                  </a:lnTo>
                  <a:lnTo>
                    <a:pt x="98946" y="1054290"/>
                  </a:lnTo>
                  <a:lnTo>
                    <a:pt x="136477" y="996287"/>
                  </a:lnTo>
                  <a:lnTo>
                    <a:pt x="163773" y="934872"/>
                  </a:lnTo>
                  <a:lnTo>
                    <a:pt x="187657" y="863221"/>
                  </a:lnTo>
                  <a:lnTo>
                    <a:pt x="208128" y="798394"/>
                  </a:lnTo>
                  <a:lnTo>
                    <a:pt x="218364" y="736980"/>
                  </a:lnTo>
                  <a:lnTo>
                    <a:pt x="228600" y="672153"/>
                  </a:lnTo>
                  <a:lnTo>
                    <a:pt x="232012" y="603914"/>
                  </a:lnTo>
                  <a:lnTo>
                    <a:pt x="232012" y="549323"/>
                  </a:lnTo>
                  <a:lnTo>
                    <a:pt x="228600" y="481084"/>
                  </a:lnTo>
                  <a:lnTo>
                    <a:pt x="225188" y="423081"/>
                  </a:lnTo>
                  <a:lnTo>
                    <a:pt x="214952" y="344606"/>
                  </a:lnTo>
                  <a:lnTo>
                    <a:pt x="191069" y="269544"/>
                  </a:lnTo>
                  <a:lnTo>
                    <a:pt x="170597" y="208129"/>
                  </a:lnTo>
                  <a:lnTo>
                    <a:pt x="143301" y="153538"/>
                  </a:lnTo>
                  <a:lnTo>
                    <a:pt x="116006" y="95535"/>
                  </a:lnTo>
                  <a:lnTo>
                    <a:pt x="75063" y="58003"/>
                  </a:lnTo>
                  <a:lnTo>
                    <a:pt x="47767" y="34120"/>
                  </a:lnTo>
                  <a:lnTo>
                    <a:pt x="0" y="0"/>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Freeform: Shape 2">
              <a:extLst>
                <a:ext uri="{FF2B5EF4-FFF2-40B4-BE49-F238E27FC236}">
                  <a16:creationId xmlns:a16="http://schemas.microsoft.com/office/drawing/2014/main" id="{A3E39DB4-60C3-4D52-B728-C64B4AAC70A3}"/>
                </a:ext>
              </a:extLst>
            </p:cNvPr>
            <p:cNvSpPr/>
            <p:nvPr/>
          </p:nvSpPr>
          <p:spPr>
            <a:xfrm>
              <a:off x="1632043" y="1982043"/>
              <a:ext cx="699448" cy="1119117"/>
            </a:xfrm>
            <a:custGeom>
              <a:avLst/>
              <a:gdLst>
                <a:gd name="connsiteX0" fmla="*/ 13648 w 699448"/>
                <a:gd name="connsiteY0" fmla="*/ 0 h 1119117"/>
                <a:gd name="connsiteX1" fmla="*/ 678976 w 699448"/>
                <a:gd name="connsiteY1" fmla="*/ 0 h 1119117"/>
                <a:gd name="connsiteX2" fmla="*/ 631209 w 699448"/>
                <a:gd name="connsiteY2" fmla="*/ 34120 h 1119117"/>
                <a:gd name="connsiteX3" fmla="*/ 566382 w 699448"/>
                <a:gd name="connsiteY3" fmla="*/ 95535 h 1119117"/>
                <a:gd name="connsiteX4" fmla="*/ 474260 w 699448"/>
                <a:gd name="connsiteY4" fmla="*/ 348018 h 1119117"/>
                <a:gd name="connsiteX5" fmla="*/ 457200 w 699448"/>
                <a:gd name="connsiteY5" fmla="*/ 494732 h 1119117"/>
                <a:gd name="connsiteX6" fmla="*/ 457200 w 699448"/>
                <a:gd name="connsiteY6" fmla="*/ 607326 h 1119117"/>
                <a:gd name="connsiteX7" fmla="*/ 474260 w 699448"/>
                <a:gd name="connsiteY7" fmla="*/ 750627 h 1119117"/>
                <a:gd name="connsiteX8" fmla="*/ 494732 w 699448"/>
                <a:gd name="connsiteY8" fmla="*/ 832514 h 1119117"/>
                <a:gd name="connsiteX9" fmla="*/ 518615 w 699448"/>
                <a:gd name="connsiteY9" fmla="*/ 914400 h 1119117"/>
                <a:gd name="connsiteX10" fmla="*/ 545911 w 699448"/>
                <a:gd name="connsiteY10" fmla="*/ 972403 h 1119117"/>
                <a:gd name="connsiteX11" fmla="*/ 580030 w 699448"/>
                <a:gd name="connsiteY11" fmla="*/ 1026994 h 1119117"/>
                <a:gd name="connsiteX12" fmla="*/ 614150 w 699448"/>
                <a:gd name="connsiteY12" fmla="*/ 1071350 h 1119117"/>
                <a:gd name="connsiteX13" fmla="*/ 651681 w 699448"/>
                <a:gd name="connsiteY13" fmla="*/ 1095233 h 1119117"/>
                <a:gd name="connsiteX14" fmla="*/ 699448 w 699448"/>
                <a:gd name="connsiteY14" fmla="*/ 1119117 h 1119117"/>
                <a:gd name="connsiteX15" fmla="*/ 0 w 699448"/>
                <a:gd name="connsiteY15" fmla="*/ 1115705 h 1119117"/>
                <a:gd name="connsiteX16" fmla="*/ 58003 w 699448"/>
                <a:gd name="connsiteY16" fmla="*/ 1074762 h 1119117"/>
                <a:gd name="connsiteX17" fmla="*/ 98947 w 699448"/>
                <a:gd name="connsiteY17" fmla="*/ 1037230 h 1119117"/>
                <a:gd name="connsiteX18" fmla="*/ 126242 w 699448"/>
                <a:gd name="connsiteY18" fmla="*/ 992875 h 1119117"/>
                <a:gd name="connsiteX19" fmla="*/ 153538 w 699448"/>
                <a:gd name="connsiteY19" fmla="*/ 941696 h 1119117"/>
                <a:gd name="connsiteX20" fmla="*/ 177421 w 699448"/>
                <a:gd name="connsiteY20" fmla="*/ 883693 h 1119117"/>
                <a:gd name="connsiteX21" fmla="*/ 201305 w 699448"/>
                <a:gd name="connsiteY21" fmla="*/ 818866 h 1119117"/>
                <a:gd name="connsiteX22" fmla="*/ 211541 w 699448"/>
                <a:gd name="connsiteY22" fmla="*/ 754039 h 1119117"/>
                <a:gd name="connsiteX23" fmla="*/ 218364 w 699448"/>
                <a:gd name="connsiteY23" fmla="*/ 696036 h 1119117"/>
                <a:gd name="connsiteX24" fmla="*/ 228600 w 699448"/>
                <a:gd name="connsiteY24" fmla="*/ 627797 h 1119117"/>
                <a:gd name="connsiteX25" fmla="*/ 228600 w 699448"/>
                <a:gd name="connsiteY25" fmla="*/ 556147 h 1119117"/>
                <a:gd name="connsiteX26" fmla="*/ 225188 w 699448"/>
                <a:gd name="connsiteY26" fmla="*/ 487908 h 1119117"/>
                <a:gd name="connsiteX27" fmla="*/ 221776 w 699448"/>
                <a:gd name="connsiteY27" fmla="*/ 416257 h 1119117"/>
                <a:gd name="connsiteX28" fmla="*/ 211541 w 699448"/>
                <a:gd name="connsiteY28" fmla="*/ 344606 h 1119117"/>
                <a:gd name="connsiteX29" fmla="*/ 191069 w 699448"/>
                <a:gd name="connsiteY29" fmla="*/ 279779 h 1119117"/>
                <a:gd name="connsiteX30" fmla="*/ 167185 w 699448"/>
                <a:gd name="connsiteY30" fmla="*/ 194481 h 1119117"/>
                <a:gd name="connsiteX31" fmla="*/ 139890 w 699448"/>
                <a:gd name="connsiteY31" fmla="*/ 146714 h 1119117"/>
                <a:gd name="connsiteX32" fmla="*/ 105770 w 699448"/>
                <a:gd name="connsiteY32" fmla="*/ 92123 h 1119117"/>
                <a:gd name="connsiteX33" fmla="*/ 68239 w 699448"/>
                <a:gd name="connsiteY33" fmla="*/ 54591 h 1119117"/>
                <a:gd name="connsiteX34" fmla="*/ 13648 w 699448"/>
                <a:gd name="connsiteY34" fmla="*/ 0 h 111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99448" h="1119117">
                  <a:moveTo>
                    <a:pt x="13648" y="0"/>
                  </a:moveTo>
                  <a:lnTo>
                    <a:pt x="678976" y="0"/>
                  </a:lnTo>
                  <a:lnTo>
                    <a:pt x="631209" y="34120"/>
                  </a:lnTo>
                  <a:lnTo>
                    <a:pt x="566382" y="95535"/>
                  </a:lnTo>
                  <a:lnTo>
                    <a:pt x="474260" y="348018"/>
                  </a:lnTo>
                  <a:lnTo>
                    <a:pt x="457200" y="494732"/>
                  </a:lnTo>
                  <a:lnTo>
                    <a:pt x="457200" y="607326"/>
                  </a:lnTo>
                  <a:lnTo>
                    <a:pt x="474260" y="750627"/>
                  </a:lnTo>
                  <a:lnTo>
                    <a:pt x="494732" y="832514"/>
                  </a:lnTo>
                  <a:lnTo>
                    <a:pt x="518615" y="914400"/>
                  </a:lnTo>
                  <a:lnTo>
                    <a:pt x="545911" y="972403"/>
                  </a:lnTo>
                  <a:lnTo>
                    <a:pt x="580030" y="1026994"/>
                  </a:lnTo>
                  <a:lnTo>
                    <a:pt x="614150" y="1071350"/>
                  </a:lnTo>
                  <a:lnTo>
                    <a:pt x="651681" y="1095233"/>
                  </a:lnTo>
                  <a:lnTo>
                    <a:pt x="699448" y="1119117"/>
                  </a:lnTo>
                  <a:lnTo>
                    <a:pt x="0" y="1115705"/>
                  </a:lnTo>
                  <a:lnTo>
                    <a:pt x="58003" y="1074762"/>
                  </a:lnTo>
                  <a:lnTo>
                    <a:pt x="98947" y="1037230"/>
                  </a:lnTo>
                  <a:lnTo>
                    <a:pt x="126242" y="992875"/>
                  </a:lnTo>
                  <a:lnTo>
                    <a:pt x="153538" y="941696"/>
                  </a:lnTo>
                  <a:lnTo>
                    <a:pt x="177421" y="883693"/>
                  </a:lnTo>
                  <a:lnTo>
                    <a:pt x="201305" y="818866"/>
                  </a:lnTo>
                  <a:lnTo>
                    <a:pt x="211541" y="754039"/>
                  </a:lnTo>
                  <a:lnTo>
                    <a:pt x="218364" y="696036"/>
                  </a:lnTo>
                  <a:lnTo>
                    <a:pt x="228600" y="627797"/>
                  </a:lnTo>
                  <a:lnTo>
                    <a:pt x="228600" y="556147"/>
                  </a:lnTo>
                  <a:lnTo>
                    <a:pt x="225188" y="487908"/>
                  </a:lnTo>
                  <a:lnTo>
                    <a:pt x="221776" y="416257"/>
                  </a:lnTo>
                  <a:lnTo>
                    <a:pt x="211541" y="344606"/>
                  </a:lnTo>
                  <a:lnTo>
                    <a:pt x="191069" y="279779"/>
                  </a:lnTo>
                  <a:lnTo>
                    <a:pt x="167185" y="194481"/>
                  </a:lnTo>
                  <a:lnTo>
                    <a:pt x="139890" y="146714"/>
                  </a:lnTo>
                  <a:lnTo>
                    <a:pt x="105770" y="92123"/>
                  </a:lnTo>
                  <a:lnTo>
                    <a:pt x="68239" y="54591"/>
                  </a:lnTo>
                  <a:lnTo>
                    <a:pt x="13648" y="0"/>
                  </a:lnTo>
                  <a:close/>
                </a:path>
              </a:pathLst>
            </a:cu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4D4BACC0-30AA-41AB-B5A4-599706650F51}"/>
                </a:ext>
              </a:extLst>
            </p:cNvPr>
            <p:cNvSpPr/>
            <p:nvPr/>
          </p:nvSpPr>
          <p:spPr>
            <a:xfrm>
              <a:off x="610032" y="1985249"/>
              <a:ext cx="533400" cy="1112890"/>
            </a:xfrm>
            <a:prstGeom prst="ellipse">
              <a:avLst/>
            </a:prstGeom>
            <a:solidFill>
              <a:srgbClr val="A8AE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c 14">
              <a:extLst>
                <a:ext uri="{FF2B5EF4-FFF2-40B4-BE49-F238E27FC236}">
                  <a16:creationId xmlns:a16="http://schemas.microsoft.com/office/drawing/2014/main" id="{737C815E-ED23-4FA0-AF67-FE6B18031352}"/>
                </a:ext>
              </a:extLst>
            </p:cNvPr>
            <p:cNvSpPr/>
            <p:nvPr/>
          </p:nvSpPr>
          <p:spPr>
            <a:xfrm>
              <a:off x="602844" y="1982571"/>
              <a:ext cx="530352" cy="1115568"/>
            </a:xfrm>
            <a:prstGeom prst="arc">
              <a:avLst>
                <a:gd name="adj1" fmla="val 16200000"/>
                <a:gd name="adj2" fmla="val 542116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4" name="Group 23">
              <a:extLst>
                <a:ext uri="{FF2B5EF4-FFF2-40B4-BE49-F238E27FC236}">
                  <a16:creationId xmlns:a16="http://schemas.microsoft.com/office/drawing/2014/main" id="{8E301AEC-4FC2-46E4-8817-83D071B5E875}"/>
                </a:ext>
              </a:extLst>
            </p:cNvPr>
            <p:cNvGrpSpPr/>
            <p:nvPr/>
          </p:nvGrpSpPr>
          <p:grpSpPr>
            <a:xfrm>
              <a:off x="596577" y="1982812"/>
              <a:ext cx="2024063" cy="1117111"/>
              <a:chOff x="1750700" y="4035922"/>
              <a:chExt cx="2024063" cy="1117111"/>
            </a:xfrm>
          </p:grpSpPr>
          <p:sp>
            <p:nvSpPr>
              <p:cNvPr id="19" name="Arc 18">
                <a:extLst>
                  <a:ext uri="{FF2B5EF4-FFF2-40B4-BE49-F238E27FC236}">
                    <a16:creationId xmlns:a16="http://schemas.microsoft.com/office/drawing/2014/main" id="{7EF6C140-0081-4A59-AE84-3338D3B3041E}"/>
                  </a:ext>
                </a:extLst>
              </p:cNvPr>
              <p:cNvSpPr/>
              <p:nvPr/>
            </p:nvSpPr>
            <p:spPr>
              <a:xfrm>
                <a:off x="1750700" y="4035922"/>
                <a:ext cx="530352" cy="1115568"/>
              </a:xfrm>
              <a:prstGeom prst="arc">
                <a:avLst>
                  <a:gd name="adj1" fmla="val 5400000"/>
                  <a:gd name="adj2" fmla="val 16324644"/>
                </a:avLst>
              </a:prstGeom>
              <a:ln w="1587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3" name="Straight Connector 22">
                <a:extLst>
                  <a:ext uri="{FF2B5EF4-FFF2-40B4-BE49-F238E27FC236}">
                    <a16:creationId xmlns:a16="http://schemas.microsoft.com/office/drawing/2014/main" id="{7527FF62-E4C7-433D-BA65-8B685A4B6574}"/>
                  </a:ext>
                </a:extLst>
              </p:cNvPr>
              <p:cNvCxnSpPr>
                <a:cxnSpLocks/>
              </p:cNvCxnSpPr>
              <p:nvPr/>
            </p:nvCxnSpPr>
            <p:spPr>
              <a:xfrm>
                <a:off x="2017670" y="5151490"/>
                <a:ext cx="1472013" cy="15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73796BA-4FE0-47C1-B91D-868136B94038}"/>
                  </a:ext>
                </a:extLst>
              </p:cNvPr>
              <p:cNvCxnSpPr>
                <a:cxnSpLocks/>
                <a:stCxn id="19" idx="2"/>
                <a:endCxn id="18" idx="0"/>
              </p:cNvCxnSpPr>
              <p:nvPr/>
            </p:nvCxnSpPr>
            <p:spPr>
              <a:xfrm>
                <a:off x="2036050" y="4037539"/>
                <a:ext cx="1472013" cy="15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A27EE2EC-0736-4D87-9714-011FE414BEF9}"/>
                  </a:ext>
                </a:extLst>
              </p:cNvPr>
              <p:cNvSpPr/>
              <p:nvPr/>
            </p:nvSpPr>
            <p:spPr>
              <a:xfrm>
                <a:off x="3241363" y="4039082"/>
                <a:ext cx="533400" cy="1112890"/>
              </a:xfrm>
              <a:prstGeom prst="ellipse">
                <a:avLst/>
              </a:prstGeom>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cxnSp>
        <p:nvCxnSpPr>
          <p:cNvPr id="13" name="Straight Arrow Connector 12">
            <a:extLst>
              <a:ext uri="{FF2B5EF4-FFF2-40B4-BE49-F238E27FC236}">
                <a16:creationId xmlns:a16="http://schemas.microsoft.com/office/drawing/2014/main" id="{2BB83648-7E7A-4258-8F35-94C09FE1A48F}"/>
              </a:ext>
            </a:extLst>
          </p:cNvPr>
          <p:cNvCxnSpPr/>
          <p:nvPr/>
        </p:nvCxnSpPr>
        <p:spPr>
          <a:xfrm>
            <a:off x="830417" y="1849045"/>
            <a:ext cx="0" cy="164592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B553790-B297-4FBC-A084-DF6B88B8D1C2}"/>
              </a:ext>
            </a:extLst>
          </p:cNvPr>
          <p:cNvCxnSpPr/>
          <p:nvPr/>
        </p:nvCxnSpPr>
        <p:spPr>
          <a:xfrm>
            <a:off x="830417" y="2099391"/>
            <a:ext cx="0" cy="109728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2D0C45E-0AA1-4889-BD41-DD8133FACAD0}"/>
              </a:ext>
            </a:extLst>
          </p:cNvPr>
          <p:cNvCxnSpPr/>
          <p:nvPr/>
        </p:nvCxnSpPr>
        <p:spPr>
          <a:xfrm>
            <a:off x="871867" y="2605375"/>
            <a:ext cx="20116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A8A34BBA-A299-49B1-9AA1-8F6981F2C01B}"/>
              </a:ext>
            </a:extLst>
          </p:cNvPr>
          <p:cNvSpPr txBox="1"/>
          <p:nvPr/>
        </p:nvSpPr>
        <p:spPr>
          <a:xfrm>
            <a:off x="595513" y="1523655"/>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30" name="TextBox 29">
            <a:extLst>
              <a:ext uri="{FF2B5EF4-FFF2-40B4-BE49-F238E27FC236}">
                <a16:creationId xmlns:a16="http://schemas.microsoft.com/office/drawing/2014/main" id="{CAD2BA21-2046-4B02-8406-B7963D0C9FB0}"/>
              </a:ext>
            </a:extLst>
          </p:cNvPr>
          <p:cNvSpPr txBox="1"/>
          <p:nvPr/>
        </p:nvSpPr>
        <p:spPr>
          <a:xfrm>
            <a:off x="2638832" y="2515866"/>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cxnSp>
        <p:nvCxnSpPr>
          <p:cNvPr id="31" name="Straight Connector 30">
            <a:extLst>
              <a:ext uri="{FF2B5EF4-FFF2-40B4-BE49-F238E27FC236}">
                <a16:creationId xmlns:a16="http://schemas.microsoft.com/office/drawing/2014/main" id="{2A95351E-2433-4C5D-B907-384C26B4E542}"/>
              </a:ext>
            </a:extLst>
          </p:cNvPr>
          <p:cNvCxnSpPr/>
          <p:nvPr/>
        </p:nvCxnSpPr>
        <p:spPr>
          <a:xfrm>
            <a:off x="2310637" y="2089691"/>
            <a:ext cx="0" cy="1097280"/>
          </a:xfrm>
          <a:prstGeom prst="line">
            <a:avLst/>
          </a:prstGeom>
          <a:ln w="19050">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3" name="Left Brace 32">
            <a:extLst>
              <a:ext uri="{FF2B5EF4-FFF2-40B4-BE49-F238E27FC236}">
                <a16:creationId xmlns:a16="http://schemas.microsoft.com/office/drawing/2014/main" id="{F7779F55-BA6B-4D1D-9D5F-212D39CE781A}"/>
              </a:ext>
            </a:extLst>
          </p:cNvPr>
          <p:cNvSpPr/>
          <p:nvPr/>
        </p:nvSpPr>
        <p:spPr>
          <a:xfrm rot="5400000">
            <a:off x="1492619" y="1248382"/>
            <a:ext cx="155448" cy="14798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TextBox 33">
            <a:extLst>
              <a:ext uri="{FF2B5EF4-FFF2-40B4-BE49-F238E27FC236}">
                <a16:creationId xmlns:a16="http://schemas.microsoft.com/office/drawing/2014/main" id="{D8E9270B-7ED6-4B29-A3E9-FDF038C2E56C}"/>
              </a:ext>
            </a:extLst>
          </p:cNvPr>
          <p:cNvSpPr txBox="1"/>
          <p:nvPr/>
        </p:nvSpPr>
        <p:spPr>
          <a:xfrm>
            <a:off x="1400817" y="1527435"/>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35" name="TextBox 34">
            <a:extLst>
              <a:ext uri="{FF2B5EF4-FFF2-40B4-BE49-F238E27FC236}">
                <a16:creationId xmlns:a16="http://schemas.microsoft.com/office/drawing/2014/main" id="{92155127-8E60-40F8-B87A-992445E5117F}"/>
              </a:ext>
            </a:extLst>
          </p:cNvPr>
          <p:cNvSpPr txBox="1"/>
          <p:nvPr/>
        </p:nvSpPr>
        <p:spPr>
          <a:xfrm>
            <a:off x="2301217" y="2027938"/>
            <a:ext cx="801709" cy="400110"/>
          </a:xfrm>
          <a:prstGeom prst="rect">
            <a:avLst/>
          </a:prstGeom>
          <a:noFill/>
        </p:spPr>
        <p:txBody>
          <a:bodyPr wrap="square">
            <a:spAutoFit/>
          </a:bodyPr>
          <a:lstStyle/>
          <a:p>
            <a:r>
              <a:rPr lang="en-US" sz="2000" i="1" dirty="0">
                <a:cs typeface="Times New Roman" panose="02020603050405020304" pitchFamily="18" charset="0"/>
              </a:rPr>
              <a:t>x = h</a:t>
            </a:r>
            <a:endParaRPr lang="en-GB" sz="2000" dirty="0"/>
          </a:p>
        </p:txBody>
      </p:sp>
      <p:cxnSp>
        <p:nvCxnSpPr>
          <p:cNvPr id="39" name="Straight Connector 38">
            <a:extLst>
              <a:ext uri="{FF2B5EF4-FFF2-40B4-BE49-F238E27FC236}">
                <a16:creationId xmlns:a16="http://schemas.microsoft.com/office/drawing/2014/main" id="{2AF6A18A-151F-465A-9E09-BE82626A56E0}"/>
              </a:ext>
            </a:extLst>
          </p:cNvPr>
          <p:cNvCxnSpPr>
            <a:cxnSpLocks/>
          </p:cNvCxnSpPr>
          <p:nvPr/>
        </p:nvCxnSpPr>
        <p:spPr>
          <a:xfrm>
            <a:off x="2054597" y="2604372"/>
            <a:ext cx="237744" cy="0"/>
          </a:xfrm>
          <a:prstGeom prst="line">
            <a:avLst/>
          </a:prstGeom>
          <a:ln w="22225">
            <a:solidFill>
              <a:srgbClr val="AD84C6"/>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706E9DA1-EC87-4939-AFF3-B5689B1FB4DB}"/>
              </a:ext>
            </a:extLst>
          </p:cNvPr>
          <p:cNvCxnSpPr>
            <a:cxnSpLocks/>
          </p:cNvCxnSpPr>
          <p:nvPr/>
        </p:nvCxnSpPr>
        <p:spPr>
          <a:xfrm flipH="1">
            <a:off x="2331663" y="2376069"/>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7FC0009A-E068-446A-BB52-6AE517877ECA}"/>
              </a:ext>
            </a:extLst>
          </p:cNvPr>
          <p:cNvSpPr txBox="1"/>
          <p:nvPr/>
        </p:nvSpPr>
        <p:spPr>
          <a:xfrm>
            <a:off x="219158" y="4969594"/>
            <a:ext cx="5354612" cy="461665"/>
          </a:xfrm>
          <a:prstGeom prst="rect">
            <a:avLst/>
          </a:prstGeom>
          <a:noFill/>
        </p:spPr>
        <p:txBody>
          <a:bodyPr wrap="square">
            <a:spAutoFit/>
          </a:bodyPr>
          <a:lstStyle/>
          <a:p>
            <a:r>
              <a:rPr lang="en-US" dirty="0">
                <a:latin typeface="Comic Sans MS" panose="030F0702030302020204" pitchFamily="66" charset="0"/>
              </a:rPr>
              <a:t>Here is the integral for the volume</a:t>
            </a:r>
            <a:endParaRPr lang="en-GB" dirty="0">
              <a:latin typeface="Comic Sans MS" panose="030F0702030302020204" pitchFamily="66" charset="0"/>
            </a:endParaRPr>
          </a:p>
        </p:txBody>
      </p:sp>
      <p:sp>
        <p:nvSpPr>
          <p:cNvPr id="45" name="Left Brace 44">
            <a:extLst>
              <a:ext uri="{FF2B5EF4-FFF2-40B4-BE49-F238E27FC236}">
                <a16:creationId xmlns:a16="http://schemas.microsoft.com/office/drawing/2014/main" id="{C80C3212-C694-46D8-A3A1-DF1E05DA10E2}"/>
              </a:ext>
            </a:extLst>
          </p:cNvPr>
          <p:cNvSpPr/>
          <p:nvPr/>
        </p:nvSpPr>
        <p:spPr>
          <a:xfrm>
            <a:off x="705453" y="2076398"/>
            <a:ext cx="77214" cy="51519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a:extLst>
              <a:ext uri="{FF2B5EF4-FFF2-40B4-BE49-F238E27FC236}">
                <a16:creationId xmlns:a16="http://schemas.microsoft.com/office/drawing/2014/main" id="{ED174510-8B31-4492-8582-C96636D2BD4E}"/>
              </a:ext>
            </a:extLst>
          </p:cNvPr>
          <p:cNvSpPr txBox="1"/>
          <p:nvPr/>
        </p:nvSpPr>
        <p:spPr>
          <a:xfrm>
            <a:off x="394779" y="2105115"/>
            <a:ext cx="266074" cy="400110"/>
          </a:xfrm>
          <a:prstGeom prst="rect">
            <a:avLst/>
          </a:prstGeom>
          <a:noFill/>
        </p:spPr>
        <p:txBody>
          <a:bodyPr wrap="square">
            <a:spAutoFit/>
          </a:bodyPr>
          <a:lstStyle/>
          <a:p>
            <a:r>
              <a:rPr lang="en-US" sz="2000" i="1" dirty="0">
                <a:cs typeface="Times New Roman" panose="02020603050405020304" pitchFamily="18" charset="0"/>
              </a:rPr>
              <a:t>r</a:t>
            </a:r>
            <a:endParaRPr lang="en-GB" sz="2000" dirty="0"/>
          </a:p>
        </p:txBody>
      </p:sp>
      <p:sp>
        <p:nvSpPr>
          <p:cNvPr id="49" name="Oval 48">
            <a:extLst>
              <a:ext uri="{FF2B5EF4-FFF2-40B4-BE49-F238E27FC236}">
                <a16:creationId xmlns:a16="http://schemas.microsoft.com/office/drawing/2014/main" id="{0C577B7E-3E39-4176-8C79-CF5686880651}"/>
              </a:ext>
            </a:extLst>
          </p:cNvPr>
          <p:cNvSpPr/>
          <p:nvPr/>
        </p:nvSpPr>
        <p:spPr>
          <a:xfrm>
            <a:off x="801016" y="2570726"/>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4C128FC5-C74E-48C3-B4CF-2E7B00E77AA0}"/>
              </a:ext>
            </a:extLst>
          </p:cNvPr>
          <p:cNvSpPr txBox="1"/>
          <p:nvPr/>
        </p:nvSpPr>
        <p:spPr>
          <a:xfrm>
            <a:off x="217629" y="4077295"/>
            <a:ext cx="8653895" cy="830997"/>
          </a:xfrm>
          <a:prstGeom prst="rect">
            <a:avLst/>
          </a:prstGeom>
          <a:noFill/>
        </p:spPr>
        <p:txBody>
          <a:bodyPr wrap="square">
            <a:spAutoFit/>
          </a:bodyPr>
          <a:lstStyle/>
          <a:p>
            <a:r>
              <a:rPr lang="en-US" dirty="0">
                <a:latin typeface="Comic Sans MS" panose="030F0702030302020204" pitchFamily="66" charset="0"/>
              </a:rPr>
              <a:t>Next the limits for the integral will be </a:t>
            </a:r>
            <a:r>
              <a:rPr lang="en-US" dirty="0">
                <a:cs typeface="Times New Roman" panose="02020603050405020304" pitchFamily="18" charset="0"/>
              </a:rPr>
              <a:t>0 ≤ </a:t>
            </a:r>
            <a:r>
              <a:rPr lang="en-US" i="1" dirty="0">
                <a:cs typeface="Times New Roman" panose="02020603050405020304" pitchFamily="18" charset="0"/>
              </a:rPr>
              <a:t>x</a:t>
            </a:r>
            <a:r>
              <a:rPr lang="en-US" dirty="0">
                <a:cs typeface="Times New Roman" panose="02020603050405020304" pitchFamily="18" charset="0"/>
              </a:rPr>
              <a:t> ≤ </a:t>
            </a:r>
            <a:r>
              <a:rPr lang="en-US" i="1" dirty="0">
                <a:cs typeface="Times New Roman" panose="02020603050405020304" pitchFamily="18" charset="0"/>
              </a:rPr>
              <a:t>h</a:t>
            </a:r>
            <a:r>
              <a:rPr lang="en-US" dirty="0">
                <a:cs typeface="Times New Roman" panose="02020603050405020304" pitchFamily="18" charset="0"/>
              </a:rPr>
              <a:t> </a:t>
            </a:r>
            <a:r>
              <a:rPr lang="en-US" dirty="0">
                <a:latin typeface="Comic Sans MS" panose="030F0702030302020204" pitchFamily="66" charset="0"/>
              </a:rPr>
              <a:t>since that is the range of </a:t>
            </a:r>
            <a:r>
              <a:rPr lang="en-US" i="1" dirty="0">
                <a:cs typeface="Times New Roman" panose="02020603050405020304" pitchFamily="18" charset="0"/>
              </a:rPr>
              <a:t>x </a:t>
            </a:r>
            <a:r>
              <a:rPr lang="en-US" dirty="0">
                <a:latin typeface="Comic Sans MS" panose="030F0702030302020204" pitchFamily="66" charset="0"/>
              </a:rPr>
              <a:t>in which the cylinder is defined.</a:t>
            </a:r>
            <a:endParaRPr lang="en-GB" dirty="0">
              <a:latin typeface="Comic Sans MS" panose="030F0702030302020204" pitchFamily="66" charset="0"/>
            </a:endParaRPr>
          </a:p>
        </p:txBody>
      </p:sp>
      <p:sp>
        <p:nvSpPr>
          <p:cNvPr id="32" name="Oval 31">
            <a:extLst>
              <a:ext uri="{FF2B5EF4-FFF2-40B4-BE49-F238E27FC236}">
                <a16:creationId xmlns:a16="http://schemas.microsoft.com/office/drawing/2014/main" id="{2F7F2803-782F-45B1-ACFA-877427D9786D}"/>
              </a:ext>
            </a:extLst>
          </p:cNvPr>
          <p:cNvSpPr/>
          <p:nvPr/>
        </p:nvSpPr>
        <p:spPr>
          <a:xfrm>
            <a:off x="2276045" y="2575077"/>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494E0A77-856E-4BE6-B981-A82E84C635DA}"/>
              </a:ext>
            </a:extLst>
          </p:cNvPr>
          <p:cNvSpPr txBox="1"/>
          <p:nvPr/>
        </p:nvSpPr>
        <p:spPr>
          <a:xfrm>
            <a:off x="592808" y="2534978"/>
            <a:ext cx="266074" cy="400110"/>
          </a:xfrm>
          <a:prstGeom prst="rect">
            <a:avLst/>
          </a:prstGeom>
          <a:noFill/>
        </p:spPr>
        <p:txBody>
          <a:bodyPr wrap="square">
            <a:spAutoFit/>
          </a:bodyPr>
          <a:lstStyle/>
          <a:p>
            <a:r>
              <a:rPr lang="en-US" sz="2000" dirty="0">
                <a:cs typeface="Times New Roman" panose="02020603050405020304" pitchFamily="18" charset="0"/>
              </a:rPr>
              <a:t>0</a:t>
            </a:r>
            <a:endParaRPr lang="en-GB" sz="2000" dirty="0"/>
          </a:p>
        </p:txBody>
      </p:sp>
      <p:sp>
        <p:nvSpPr>
          <p:cNvPr id="42" name="TextBox 41">
            <a:extLst>
              <a:ext uri="{FF2B5EF4-FFF2-40B4-BE49-F238E27FC236}">
                <a16:creationId xmlns:a16="http://schemas.microsoft.com/office/drawing/2014/main" id="{325B4600-0A65-4C33-AB6A-62EA2B079F4B}"/>
              </a:ext>
            </a:extLst>
          </p:cNvPr>
          <p:cNvSpPr txBox="1"/>
          <p:nvPr/>
        </p:nvSpPr>
        <p:spPr>
          <a:xfrm>
            <a:off x="3087448" y="2966521"/>
            <a:ext cx="5916967" cy="830997"/>
          </a:xfrm>
          <a:prstGeom prst="rect">
            <a:avLst/>
          </a:prstGeom>
          <a:noFill/>
        </p:spPr>
        <p:txBody>
          <a:bodyPr wrap="square">
            <a:spAutoFit/>
          </a:bodyPr>
          <a:lstStyle/>
          <a:p>
            <a:r>
              <a:rPr lang="en-US" dirty="0">
                <a:latin typeface="Comic Sans MS" panose="030F0702030302020204" pitchFamily="66" charset="0"/>
              </a:rPr>
              <a:t>Therefore, for any </a:t>
            </a:r>
            <a:r>
              <a:rPr lang="en-US" i="1" dirty="0">
                <a:cs typeface="Times New Roman" panose="02020603050405020304" pitchFamily="18" charset="0"/>
              </a:rPr>
              <a:t> x </a:t>
            </a:r>
            <a:r>
              <a:rPr lang="en-US" dirty="0">
                <a:latin typeface="Comic Sans MS" panose="030F0702030302020204" pitchFamily="66" charset="0"/>
              </a:rPr>
              <a:t> we’ll have the following cross-sectional area</a:t>
            </a:r>
            <a:endParaRPr lang="en-GB" dirty="0">
              <a:latin typeface="Comic Sans MS" panose="030F0702030302020204" pitchFamily="66" charset="0"/>
            </a:endParaRPr>
          </a:p>
        </p:txBody>
      </p:sp>
      <p:sp>
        <p:nvSpPr>
          <p:cNvPr id="17" name="Oval 16">
            <a:extLst>
              <a:ext uri="{FF2B5EF4-FFF2-40B4-BE49-F238E27FC236}">
                <a16:creationId xmlns:a16="http://schemas.microsoft.com/office/drawing/2014/main" id="{8E915338-30F7-429E-9D2E-2F8A107D3825}"/>
              </a:ext>
            </a:extLst>
          </p:cNvPr>
          <p:cNvSpPr/>
          <p:nvPr/>
        </p:nvSpPr>
        <p:spPr>
          <a:xfrm>
            <a:off x="1291981" y="2075348"/>
            <a:ext cx="533400" cy="1112890"/>
          </a:xfrm>
          <a:prstGeom prst="ellipse">
            <a:avLst/>
          </a:prstGeom>
          <a:solidFill>
            <a:srgbClr val="A8AED8"/>
          </a:solid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a:extLst>
              <a:ext uri="{FF2B5EF4-FFF2-40B4-BE49-F238E27FC236}">
                <a16:creationId xmlns:a16="http://schemas.microsoft.com/office/drawing/2014/main" id="{D8AB470E-4D89-4807-8E5D-718D6AEC237B}"/>
              </a:ext>
            </a:extLst>
          </p:cNvPr>
          <p:cNvCxnSpPr>
            <a:cxnSpLocks/>
          </p:cNvCxnSpPr>
          <p:nvPr/>
        </p:nvCxnSpPr>
        <p:spPr>
          <a:xfrm>
            <a:off x="831942" y="2609236"/>
            <a:ext cx="1225296"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76855EAD-478A-4E20-990B-9ED24A8A1C91}"/>
              </a:ext>
            </a:extLst>
          </p:cNvPr>
          <p:cNvCxnSpPr>
            <a:cxnSpLocks/>
          </p:cNvCxnSpPr>
          <p:nvPr/>
        </p:nvCxnSpPr>
        <p:spPr>
          <a:xfrm>
            <a:off x="1285400" y="2604372"/>
            <a:ext cx="274320" cy="0"/>
          </a:xfrm>
          <a:prstGeom prst="line">
            <a:avLst/>
          </a:prstGeom>
          <a:ln w="19050">
            <a:solidFill>
              <a:srgbClr val="A8AED8"/>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204EF123-E0D8-41E8-8A5F-71E92DAEAFA2}"/>
              </a:ext>
            </a:extLst>
          </p:cNvPr>
          <p:cNvSpPr txBox="1"/>
          <p:nvPr/>
        </p:nvSpPr>
        <p:spPr>
          <a:xfrm>
            <a:off x="3064998" y="2178924"/>
            <a:ext cx="5906760" cy="830997"/>
          </a:xfrm>
          <a:prstGeom prst="rect">
            <a:avLst/>
          </a:prstGeom>
          <a:noFill/>
        </p:spPr>
        <p:txBody>
          <a:bodyPr wrap="square">
            <a:spAutoFit/>
          </a:bodyPr>
          <a:lstStyle/>
          <a:p>
            <a:r>
              <a:rPr lang="en-US" dirty="0">
                <a:latin typeface="Comic Sans MS" panose="030F0702030302020204" pitchFamily="66" charset="0"/>
              </a:rPr>
              <a:t>In this case the cross-sectional area is constant and will be a disk of radius </a:t>
            </a:r>
            <a:r>
              <a:rPr lang="en-US" i="1" dirty="0">
                <a:cs typeface="Times New Roman" panose="02020603050405020304" pitchFamily="18" charset="0"/>
              </a:rPr>
              <a:t>r</a:t>
            </a:r>
            <a:r>
              <a:rPr lang="en-US" b="0" i="0" dirty="0">
                <a:solidFill>
                  <a:srgbClr val="000000"/>
                </a:solidFill>
                <a:effectLst/>
                <a:latin typeface="Helvetica" panose="020B0604020202020204" pitchFamily="34" charset="0"/>
              </a:rPr>
              <a:t>. </a:t>
            </a:r>
            <a:endParaRPr lang="en-GB" dirty="0"/>
          </a:p>
        </p:txBody>
      </p:sp>
      <p:sp>
        <p:nvSpPr>
          <p:cNvPr id="51" name="TextBox 50">
            <a:extLst>
              <a:ext uri="{FF2B5EF4-FFF2-40B4-BE49-F238E27FC236}">
                <a16:creationId xmlns:a16="http://schemas.microsoft.com/office/drawing/2014/main" id="{9660CAF6-9BC7-4418-A97C-59464D4B6760}"/>
              </a:ext>
            </a:extLst>
          </p:cNvPr>
          <p:cNvSpPr txBox="1"/>
          <p:nvPr/>
        </p:nvSpPr>
        <p:spPr>
          <a:xfrm>
            <a:off x="3923731" y="3734808"/>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x</a:t>
            </a:r>
            <a:r>
              <a:rPr lang="en-US" sz="2000" dirty="0">
                <a:cs typeface="Times New Roman" panose="02020603050405020304" pitchFamily="18" charset="0"/>
              </a:rPr>
              <a:t>)</a:t>
            </a:r>
            <a:endParaRPr lang="en-GB" sz="2000" dirty="0"/>
          </a:p>
        </p:txBody>
      </p:sp>
      <p:sp>
        <p:nvSpPr>
          <p:cNvPr id="36" name="TextBox 35">
            <a:extLst>
              <a:ext uri="{FF2B5EF4-FFF2-40B4-BE49-F238E27FC236}">
                <a16:creationId xmlns:a16="http://schemas.microsoft.com/office/drawing/2014/main" id="{1532E70F-9963-4F15-B6E1-3DB224CC0DC2}"/>
              </a:ext>
            </a:extLst>
          </p:cNvPr>
          <p:cNvSpPr txBox="1"/>
          <p:nvPr/>
        </p:nvSpPr>
        <p:spPr>
          <a:xfrm>
            <a:off x="1273596" y="2173529"/>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x</a:t>
            </a:r>
            <a:r>
              <a:rPr lang="en-US" sz="2000" dirty="0">
                <a:cs typeface="Times New Roman" panose="02020603050405020304" pitchFamily="18" charset="0"/>
              </a:rPr>
              <a:t>)</a:t>
            </a:r>
            <a:endParaRPr lang="en-GB" sz="2000" dirty="0"/>
          </a:p>
        </p:txBody>
      </p:sp>
      <p:sp>
        <p:nvSpPr>
          <p:cNvPr id="54" name="TextBox 53">
            <a:extLst>
              <a:ext uri="{FF2B5EF4-FFF2-40B4-BE49-F238E27FC236}">
                <a16:creationId xmlns:a16="http://schemas.microsoft.com/office/drawing/2014/main" id="{09B34445-8D25-49FE-B2A1-505DD7D1F119}"/>
              </a:ext>
            </a:extLst>
          </p:cNvPr>
          <p:cNvSpPr txBox="1"/>
          <p:nvPr/>
        </p:nvSpPr>
        <p:spPr>
          <a:xfrm>
            <a:off x="4430796" y="3748433"/>
            <a:ext cx="801709" cy="400110"/>
          </a:xfrm>
          <a:prstGeom prst="rect">
            <a:avLst/>
          </a:prstGeom>
          <a:noFill/>
        </p:spPr>
        <p:txBody>
          <a:bodyPr wrap="square">
            <a:spAutoFit/>
          </a:bodyPr>
          <a:lstStyle/>
          <a:p>
            <a:r>
              <a:rPr lang="en-US" sz="2000" dirty="0">
                <a:latin typeface="Symbol" panose="05050102010706020507" pitchFamily="18" charset="2"/>
                <a:cs typeface="Times New Roman" panose="02020603050405020304" pitchFamily="18" charset="0"/>
              </a:rPr>
              <a:t>= p</a:t>
            </a:r>
            <a:r>
              <a:rPr lang="en-US" sz="2000" i="1" dirty="0">
                <a:cs typeface="Times New Roman" panose="02020603050405020304" pitchFamily="18" charset="0"/>
              </a:rPr>
              <a:t>r</a:t>
            </a:r>
            <a:r>
              <a:rPr lang="en-US" sz="2000" baseline="30000" dirty="0">
                <a:cs typeface="Times New Roman" panose="02020603050405020304" pitchFamily="18" charset="0"/>
              </a:rPr>
              <a:t>2</a:t>
            </a:r>
            <a:endParaRPr lang="en-GB" sz="2000" dirty="0"/>
          </a:p>
        </p:txBody>
      </p: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DE162B56-B8CC-4CA9-9149-F4B9702E6FFE}"/>
                  </a:ext>
                </a:extLst>
              </p:cNvPr>
              <p:cNvSpPr txBox="1"/>
              <p:nvPr/>
            </p:nvSpPr>
            <p:spPr>
              <a:xfrm>
                <a:off x="5628361" y="4757662"/>
                <a:ext cx="2111860" cy="8608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𝑎</m:t>
                          </m:r>
                        </m:sub>
                        <m:sup>
                          <m:r>
                            <a:rPr lang="en-US" b="0" i="1" smtClean="0">
                              <a:latin typeface="Cambria Math" panose="02040503050406030204" pitchFamily="18" charset="0"/>
                            </a:rPr>
                            <m:t>𝑏</m:t>
                          </m:r>
                        </m:sup>
                        <m:e>
                          <m:r>
                            <a:rPr lang="en-US" b="0" i="1" smtClean="0">
                              <a:latin typeface="Cambria Math" panose="02040503050406030204" pitchFamily="18" charset="0"/>
                            </a:rPr>
                            <m:t>𝐴</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𝑑𝑥</m:t>
                          </m:r>
                        </m:e>
                      </m:nary>
                    </m:oMath>
                  </m:oMathPara>
                </a14:m>
                <a:endParaRPr lang="en-GB" dirty="0"/>
              </a:p>
            </p:txBody>
          </p:sp>
        </mc:Choice>
        <mc:Fallback xmlns="">
          <p:sp>
            <p:nvSpPr>
              <p:cNvPr id="56" name="TextBox 55">
                <a:extLst>
                  <a:ext uri="{FF2B5EF4-FFF2-40B4-BE49-F238E27FC236}">
                    <a16:creationId xmlns:a16="http://schemas.microsoft.com/office/drawing/2014/main" id="{DE162B56-B8CC-4CA9-9149-F4B9702E6FFE}"/>
                  </a:ext>
                </a:extLst>
              </p:cNvPr>
              <p:cNvSpPr txBox="1">
                <a:spLocks noRot="1" noChangeAspect="1" noMove="1" noResize="1" noEditPoints="1" noAdjustHandles="1" noChangeArrowheads="1" noChangeShapeType="1" noTextEdit="1"/>
              </p:cNvSpPr>
              <p:nvPr/>
            </p:nvSpPr>
            <p:spPr>
              <a:xfrm>
                <a:off x="5628361" y="4757662"/>
                <a:ext cx="2111860" cy="860813"/>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648B21A0-5EAD-4F7F-8349-EA02AA203752}"/>
                  </a:ext>
                </a:extLst>
              </p:cNvPr>
              <p:cNvSpPr txBox="1"/>
              <p:nvPr/>
            </p:nvSpPr>
            <p:spPr>
              <a:xfrm>
                <a:off x="578632" y="5568518"/>
                <a:ext cx="1814536" cy="8377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0</m:t>
                          </m:r>
                        </m:sub>
                        <m:sup>
                          <m:r>
                            <a:rPr lang="en-US" b="0" i="1" smtClean="0">
                              <a:latin typeface="Cambria Math" panose="02040503050406030204" pitchFamily="18" charset="0"/>
                            </a:rPr>
                            <m:t>h</m:t>
                          </m:r>
                        </m:sup>
                        <m:e>
                          <m:r>
                            <m:rPr>
                              <m:nor/>
                            </m:rPr>
                            <a:rPr lang="en-US" dirty="0">
                              <a:latin typeface="Symbol" panose="05050102010706020507" pitchFamily="18" charset="2"/>
                              <a:cs typeface="Times New Roman" panose="02020603050405020304" pitchFamily="18" charset="0"/>
                            </a:rPr>
                            <m:t>p</m:t>
                          </m:r>
                          <m:r>
                            <m:rPr>
                              <m:nor/>
                            </m:rPr>
                            <a:rPr lang="en-US" i="1" dirty="0">
                              <a:cs typeface="Times New Roman" panose="02020603050405020304" pitchFamily="18" charset="0"/>
                            </a:rPr>
                            <m:t>r</m:t>
                          </m:r>
                          <m:r>
                            <m:rPr>
                              <m:nor/>
                            </m:rPr>
                            <a:rPr lang="en-US" baseline="30000" dirty="0">
                              <a:cs typeface="Times New Roman" panose="02020603050405020304" pitchFamily="18" charset="0"/>
                            </a:rPr>
                            <m:t>2</m:t>
                          </m:r>
                          <m:r>
                            <a:rPr lang="en-US" b="0" i="1" smtClean="0">
                              <a:latin typeface="Cambria Math" panose="02040503050406030204" pitchFamily="18" charset="0"/>
                            </a:rPr>
                            <m:t>𝑑𝑥</m:t>
                          </m:r>
                        </m:e>
                      </m:nary>
                    </m:oMath>
                  </m:oMathPara>
                </a14:m>
                <a:endParaRPr lang="en-GB" dirty="0"/>
              </a:p>
            </p:txBody>
          </p:sp>
        </mc:Choice>
        <mc:Fallback xmlns="">
          <p:sp>
            <p:nvSpPr>
              <p:cNvPr id="57" name="TextBox 56">
                <a:extLst>
                  <a:ext uri="{FF2B5EF4-FFF2-40B4-BE49-F238E27FC236}">
                    <a16:creationId xmlns:a16="http://schemas.microsoft.com/office/drawing/2014/main" id="{648B21A0-5EAD-4F7F-8349-EA02AA203752}"/>
                  </a:ext>
                </a:extLst>
              </p:cNvPr>
              <p:cNvSpPr txBox="1">
                <a:spLocks noRot="1" noChangeAspect="1" noMove="1" noResize="1" noEditPoints="1" noAdjustHandles="1" noChangeArrowheads="1" noChangeShapeType="1" noTextEdit="1"/>
              </p:cNvSpPr>
              <p:nvPr/>
            </p:nvSpPr>
            <p:spPr>
              <a:xfrm>
                <a:off x="578632" y="5568518"/>
                <a:ext cx="1814536" cy="83773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a:extLst>
                  <a:ext uri="{FF2B5EF4-FFF2-40B4-BE49-F238E27FC236}">
                    <a16:creationId xmlns:a16="http://schemas.microsoft.com/office/drawing/2014/main" id="{D787B17D-45E6-416B-92DD-36C4F1893285}"/>
                  </a:ext>
                </a:extLst>
              </p:cNvPr>
              <p:cNvSpPr txBox="1"/>
              <p:nvPr/>
            </p:nvSpPr>
            <p:spPr>
              <a:xfrm>
                <a:off x="2593075" y="5568198"/>
                <a:ext cx="1578253" cy="8380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r>
                        <m:rPr>
                          <m:nor/>
                        </m:rPr>
                        <a:rPr lang="en-US" dirty="0">
                          <a:latin typeface="Symbol" panose="05050102010706020507" pitchFamily="18" charset="2"/>
                          <a:cs typeface="Times New Roman" panose="02020603050405020304" pitchFamily="18" charset="0"/>
                        </a:rPr>
                        <m:t>p</m:t>
                      </m:r>
                      <m:r>
                        <m:rPr>
                          <m:nor/>
                        </m:rPr>
                        <a:rPr lang="en-US" i="1" dirty="0">
                          <a:cs typeface="Times New Roman" panose="02020603050405020304" pitchFamily="18" charset="0"/>
                        </a:rPr>
                        <m:t>r</m:t>
                      </m:r>
                      <m:r>
                        <m:rPr>
                          <m:nor/>
                        </m:rPr>
                        <a:rPr lang="en-US" baseline="30000" dirty="0">
                          <a:cs typeface="Times New Roman" panose="02020603050405020304" pitchFamily="18" charset="0"/>
                        </a:rPr>
                        <m:t>2</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0</m:t>
                          </m:r>
                        </m:sub>
                        <m:sup>
                          <m:r>
                            <a:rPr lang="en-US" b="0" i="1" smtClean="0">
                              <a:latin typeface="Cambria Math" panose="02040503050406030204" pitchFamily="18" charset="0"/>
                            </a:rPr>
                            <m:t>h</m:t>
                          </m:r>
                        </m:sup>
                        <m:e>
                          <m:r>
                            <a:rPr lang="en-US" b="0" i="1" smtClean="0">
                              <a:latin typeface="Cambria Math" panose="02040503050406030204" pitchFamily="18" charset="0"/>
                            </a:rPr>
                            <m:t>𝑑𝑥</m:t>
                          </m:r>
                        </m:e>
                      </m:nary>
                    </m:oMath>
                  </m:oMathPara>
                </a14:m>
                <a:endParaRPr lang="en-GB" dirty="0"/>
              </a:p>
            </p:txBody>
          </p:sp>
        </mc:Choice>
        <mc:Fallback xmlns="">
          <p:sp>
            <p:nvSpPr>
              <p:cNvPr id="58" name="TextBox 57">
                <a:extLst>
                  <a:ext uri="{FF2B5EF4-FFF2-40B4-BE49-F238E27FC236}">
                    <a16:creationId xmlns:a16="http://schemas.microsoft.com/office/drawing/2014/main" id="{D787B17D-45E6-416B-92DD-36C4F1893285}"/>
                  </a:ext>
                </a:extLst>
              </p:cNvPr>
              <p:cNvSpPr txBox="1">
                <a:spLocks noRot="1" noChangeAspect="1" noMove="1" noResize="1" noEditPoints="1" noAdjustHandles="1" noChangeArrowheads="1" noChangeShapeType="1" noTextEdit="1"/>
              </p:cNvSpPr>
              <p:nvPr/>
            </p:nvSpPr>
            <p:spPr>
              <a:xfrm>
                <a:off x="2593075" y="5568198"/>
                <a:ext cx="1578253" cy="838050"/>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Rectangle 58">
                <a:extLst>
                  <a:ext uri="{FF2B5EF4-FFF2-40B4-BE49-F238E27FC236}">
                    <a16:creationId xmlns:a16="http://schemas.microsoft.com/office/drawing/2014/main" id="{7F0D988F-4074-4EAE-9CBB-874B0EF760D1}"/>
                  </a:ext>
                </a:extLst>
              </p:cNvPr>
              <p:cNvSpPr/>
              <p:nvPr/>
            </p:nvSpPr>
            <p:spPr>
              <a:xfrm>
                <a:off x="4305251" y="5768327"/>
                <a:ext cx="2031269" cy="47859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𝜋</m:t>
                      </m:r>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𝑟</m:t>
                          </m:r>
                        </m:e>
                        <m:sup>
                          <m:r>
                            <a:rPr lang="en-US" b="0" i="1" smtClean="0">
                              <a:latin typeface="Cambria Math" panose="02040503050406030204" pitchFamily="18" charset="0"/>
                              <a:ea typeface="Cambria Math" panose="02040503050406030204" pitchFamily="18" charset="0"/>
                            </a:rPr>
                            <m:t>2</m:t>
                          </m:r>
                        </m:sup>
                      </m:sSup>
                      <m:sSubSup>
                        <m:sSubSupPr>
                          <m:ctrlPr>
                            <a:rPr lang="en-US" b="0" i="1" smtClean="0">
                              <a:latin typeface="Cambria Math" panose="02040503050406030204" pitchFamily="18" charset="0"/>
                            </a:rPr>
                          </m:ctrlPr>
                        </m:sSubSupPr>
                        <m:e>
                          <m:d>
                            <m:dPr>
                              <m:begChr m:val="["/>
                              <m:endChr m:val="]"/>
                              <m:ctrlPr>
                                <a:rPr lang="en-US" i="1">
                                  <a:latin typeface="Cambria Math" panose="02040503050406030204" pitchFamily="18" charset="0"/>
                                </a:rPr>
                              </m:ctrlPr>
                            </m:dPr>
                            <m:e>
                              <m:r>
                                <a:rPr lang="en-US" i="1">
                                  <a:latin typeface="Cambria Math" panose="02040503050406030204" pitchFamily="18" charset="0"/>
                                </a:rPr>
                                <m:t>𝑥</m:t>
                              </m:r>
                            </m:e>
                          </m:d>
                        </m:e>
                        <m:sub>
                          <m:r>
                            <a:rPr lang="en-US" b="0" i="1" smtClean="0">
                              <a:latin typeface="Cambria Math" panose="02040503050406030204" pitchFamily="18" charset="0"/>
                            </a:rPr>
                            <m:t>0</m:t>
                          </m:r>
                        </m:sub>
                        <m:sup>
                          <m:r>
                            <a:rPr lang="en-US" b="0" i="1" smtClean="0">
                              <a:latin typeface="Cambria Math" panose="02040503050406030204" pitchFamily="18" charset="0"/>
                            </a:rPr>
                            <m:t>h</m:t>
                          </m:r>
                        </m:sup>
                      </m:sSubSup>
                    </m:oMath>
                  </m:oMathPara>
                </a14:m>
                <a:endParaRPr lang="en-GB" dirty="0"/>
              </a:p>
            </p:txBody>
          </p:sp>
        </mc:Choice>
        <mc:Fallback xmlns="">
          <p:sp>
            <p:nvSpPr>
              <p:cNvPr id="59" name="Rectangle 58">
                <a:extLst>
                  <a:ext uri="{FF2B5EF4-FFF2-40B4-BE49-F238E27FC236}">
                    <a16:creationId xmlns:a16="http://schemas.microsoft.com/office/drawing/2014/main" id="{7F0D988F-4074-4EAE-9CBB-874B0EF760D1}"/>
                  </a:ext>
                </a:extLst>
              </p:cNvPr>
              <p:cNvSpPr>
                <a:spLocks noRot="1" noChangeAspect="1" noMove="1" noResize="1" noEditPoints="1" noAdjustHandles="1" noChangeArrowheads="1" noChangeShapeType="1" noTextEdit="1"/>
              </p:cNvSpPr>
              <p:nvPr/>
            </p:nvSpPr>
            <p:spPr>
              <a:xfrm>
                <a:off x="4305251" y="5768327"/>
                <a:ext cx="2031269" cy="478593"/>
              </a:xfrm>
              <a:prstGeom prst="rect">
                <a:avLst/>
              </a:prstGeom>
              <a:blipFill>
                <a:blip r:embed="rId5"/>
                <a:stretch>
                  <a:fillRect/>
                </a:stretch>
              </a:blipFill>
            </p:spPr>
            <p:txBody>
              <a:bodyPr/>
              <a:lstStyle/>
              <a:p>
                <a:r>
                  <a:rPr lang="en-GB">
                    <a:noFill/>
                  </a:rPr>
                  <a:t> </a:t>
                </a:r>
              </a:p>
            </p:txBody>
          </p:sp>
        </mc:Fallback>
      </mc:AlternateContent>
      <p:sp>
        <p:nvSpPr>
          <p:cNvPr id="60" name="TextBox 59">
            <a:extLst>
              <a:ext uri="{FF2B5EF4-FFF2-40B4-BE49-F238E27FC236}">
                <a16:creationId xmlns:a16="http://schemas.microsoft.com/office/drawing/2014/main" id="{EA6BB5D2-9D4D-4621-8C03-BF9A41325FC8}"/>
              </a:ext>
            </a:extLst>
          </p:cNvPr>
          <p:cNvSpPr txBox="1"/>
          <p:nvPr/>
        </p:nvSpPr>
        <p:spPr>
          <a:xfrm>
            <a:off x="6101572" y="5768327"/>
            <a:ext cx="1165438" cy="461665"/>
          </a:xfrm>
          <a:prstGeom prst="rect">
            <a:avLst/>
          </a:prstGeom>
          <a:noFill/>
        </p:spPr>
        <p:txBody>
          <a:bodyPr wrap="square">
            <a:spAutoFit/>
          </a:bodyPr>
          <a:lstStyle/>
          <a:p>
            <a:r>
              <a:rPr lang="en-US" dirty="0">
                <a:latin typeface="Symbol" panose="05050102010706020507" pitchFamily="18" charset="2"/>
                <a:cs typeface="Times New Roman" panose="02020603050405020304" pitchFamily="18" charset="0"/>
              </a:rPr>
              <a:t>= p</a:t>
            </a:r>
            <a:r>
              <a:rPr lang="en-US" i="1" dirty="0">
                <a:cs typeface="Times New Roman" panose="02020603050405020304" pitchFamily="18" charset="0"/>
              </a:rPr>
              <a:t>r</a:t>
            </a:r>
            <a:r>
              <a:rPr lang="en-US" baseline="30000" dirty="0">
                <a:cs typeface="Times New Roman" panose="02020603050405020304" pitchFamily="18" charset="0"/>
              </a:rPr>
              <a:t>2</a:t>
            </a:r>
            <a:r>
              <a:rPr lang="en-US" i="1" dirty="0">
                <a:cs typeface="Times New Roman" panose="02020603050405020304" pitchFamily="18" charset="0"/>
              </a:rPr>
              <a:t>h</a:t>
            </a:r>
            <a:endParaRPr lang="en-GB" i="1" dirty="0"/>
          </a:p>
        </p:txBody>
      </p:sp>
      <p:sp>
        <p:nvSpPr>
          <p:cNvPr id="61" name="TextBox 60">
            <a:extLst>
              <a:ext uri="{FF2B5EF4-FFF2-40B4-BE49-F238E27FC236}">
                <a16:creationId xmlns:a16="http://schemas.microsoft.com/office/drawing/2014/main" id="{9AA3956C-D5FD-40B3-8E34-60B3304F973C}"/>
              </a:ext>
            </a:extLst>
          </p:cNvPr>
          <p:cNvSpPr txBox="1"/>
          <p:nvPr/>
        </p:nvSpPr>
        <p:spPr>
          <a:xfrm>
            <a:off x="2883547" y="6353155"/>
            <a:ext cx="5027402" cy="461665"/>
          </a:xfrm>
          <a:prstGeom prst="rect">
            <a:avLst/>
          </a:prstGeom>
          <a:noFill/>
        </p:spPr>
        <p:txBody>
          <a:bodyPr wrap="square">
            <a:spAutoFit/>
          </a:bodyPr>
          <a:lstStyle/>
          <a:p>
            <a:r>
              <a:rPr lang="en-US" dirty="0">
                <a:latin typeface="Comic Sans MS" panose="030F0702030302020204" pitchFamily="66" charset="0"/>
              </a:rPr>
              <a:t>So, we get the expected formula.</a:t>
            </a:r>
            <a:endParaRPr lang="en-GB" dirty="0">
              <a:latin typeface="Comic Sans MS" panose="030F0702030302020204" pitchFamily="66" charset="0"/>
            </a:endParaRPr>
          </a:p>
        </p:txBody>
      </p:sp>
    </p:spTree>
    <p:extLst>
      <p:ext uri="{BB962C8B-B14F-4D97-AF65-F5344CB8AC3E}">
        <p14:creationId xmlns:p14="http://schemas.microsoft.com/office/powerpoint/2010/main" val="248092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p:bldP spid="52" grpId="0"/>
      <p:bldP spid="42" grpId="0"/>
      <p:bldP spid="17" grpId="0" animBg="1"/>
      <p:bldP spid="50" grpId="0"/>
      <p:bldP spid="51" grpId="0"/>
      <p:bldP spid="36" grpId="0"/>
      <p:bldP spid="54" grpId="0"/>
      <p:bldP spid="56" grpId="0"/>
      <p:bldP spid="57" grpId="0"/>
      <p:bldP spid="58" grpId="0"/>
      <p:bldP spid="59" grpId="0"/>
      <p:bldP spid="60" grpId="0"/>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762000"/>
            <a:ext cx="8374966" cy="830997"/>
          </a:xfrm>
          <a:prstGeom prst="rect">
            <a:avLst/>
          </a:prstGeom>
          <a:noFill/>
        </p:spPr>
        <p:txBody>
          <a:bodyPr wrap="square">
            <a:spAutoFit/>
          </a:bodyPr>
          <a:lstStyle/>
          <a:p>
            <a:r>
              <a:rPr lang="en-US" dirty="0">
                <a:latin typeface="Comic Sans MS" panose="030F0702030302020204" pitchFamily="66" charset="0"/>
              </a:rPr>
              <a:t>                  Find the volume of a pyramid whose base is a square with sides of length </a:t>
            </a:r>
            <a:r>
              <a:rPr lang="en-US" i="1" dirty="0">
                <a:cs typeface="Times New Roman" panose="02020603050405020304" pitchFamily="18" charset="0"/>
              </a:rPr>
              <a:t>L</a:t>
            </a:r>
            <a:r>
              <a:rPr lang="en-US" dirty="0">
                <a:latin typeface="Comic Sans MS" panose="030F0702030302020204" pitchFamily="66" charset="0"/>
              </a:rPr>
              <a:t> and whose height is </a:t>
            </a:r>
            <a:r>
              <a:rPr lang="en-US" i="1" dirty="0">
                <a:cs typeface="Times New Roman" panose="02020603050405020304" pitchFamily="18" charset="0"/>
              </a:rPr>
              <a:t>h</a:t>
            </a:r>
            <a:r>
              <a:rPr lang="en-US" dirty="0">
                <a:latin typeface="Comic Sans MS" panose="030F0702030302020204" pitchFamily="66" charset="0"/>
              </a:rPr>
              <a:t>.</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686914"/>
          </a:xfrm>
          <a:prstGeom prst="rect">
            <a:avLst/>
          </a:prstGeom>
        </p:spPr>
        <p:txBody>
          <a:bodyPr bIns="91440" anchor="b" anchorCtr="0">
            <a:normAutofit fontScale="925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762000"/>
            <a:ext cx="2209800" cy="461665"/>
          </a:xfrm>
          <a:prstGeom prst="rect">
            <a:avLst/>
          </a:prstGeom>
          <a:noFill/>
        </p:spPr>
        <p:txBody>
          <a:bodyPr wrap="square">
            <a:spAutoFit/>
          </a:bodyPr>
          <a:lstStyle/>
          <a:p>
            <a:r>
              <a:rPr lang="en-US" b="1" dirty="0">
                <a:latin typeface="Comic Sans MS" panose="030F0702030302020204" pitchFamily="66" charset="0"/>
              </a:rPr>
              <a:t>Example 2</a:t>
            </a:r>
            <a:endParaRPr lang="en-GB" b="1" dirty="0">
              <a:latin typeface="Comic Sans MS" panose="030F0702030302020204" pitchFamily="66" charset="0"/>
            </a:endParaRPr>
          </a:p>
        </p:txBody>
      </p:sp>
      <p:sp>
        <p:nvSpPr>
          <p:cNvPr id="11" name="TextBox 10">
            <a:extLst>
              <a:ext uri="{FF2B5EF4-FFF2-40B4-BE49-F238E27FC236}">
                <a16:creationId xmlns:a16="http://schemas.microsoft.com/office/drawing/2014/main" id="{F710024A-B388-4AD8-A830-CE86FBE665B5}"/>
              </a:ext>
            </a:extLst>
          </p:cNvPr>
          <p:cNvSpPr txBox="1"/>
          <p:nvPr/>
        </p:nvSpPr>
        <p:spPr>
          <a:xfrm>
            <a:off x="2743199" y="3176129"/>
            <a:ext cx="6308035" cy="1107996"/>
          </a:xfrm>
          <a:prstGeom prst="rect">
            <a:avLst/>
          </a:prstGeom>
          <a:noFill/>
        </p:spPr>
        <p:txBody>
          <a:bodyPr wrap="square">
            <a:spAutoFit/>
          </a:bodyPr>
          <a:lstStyle/>
          <a:p>
            <a:r>
              <a:rPr lang="en-US" sz="2200" dirty="0">
                <a:latin typeface="Comic Sans MS" panose="030F0702030302020204" pitchFamily="66" charset="0"/>
              </a:rPr>
              <a:t>Now, as shown here the cross-sectional area will be a function of </a:t>
            </a:r>
            <a:r>
              <a:rPr lang="en-US" sz="2200" i="1" dirty="0">
                <a:cs typeface="Times New Roman" panose="02020603050405020304" pitchFamily="18" charset="0"/>
              </a:rPr>
              <a:t>y</a:t>
            </a:r>
            <a:r>
              <a:rPr lang="en-US" sz="2200" dirty="0">
                <a:latin typeface="Comic Sans MS" panose="030F0702030302020204" pitchFamily="66" charset="0"/>
              </a:rPr>
              <a:t> and it will also be a square with sides of length </a:t>
            </a:r>
            <a:r>
              <a:rPr lang="en-US" sz="2200" i="1" dirty="0">
                <a:cs typeface="Times New Roman" panose="02020603050405020304" pitchFamily="18" charset="0"/>
              </a:rPr>
              <a:t>s</a:t>
            </a:r>
            <a:r>
              <a:rPr lang="en-US" sz="2200" dirty="0">
                <a:latin typeface="Comic Sans MS" panose="030F0702030302020204" pitchFamily="66" charset="0"/>
              </a:rPr>
              <a:t>. </a:t>
            </a:r>
            <a:endParaRPr lang="en-GB" sz="2200" dirty="0">
              <a:latin typeface="Comic Sans MS" panose="030F0702030302020204" pitchFamily="66" charset="0"/>
            </a:endParaRPr>
          </a:p>
        </p:txBody>
      </p:sp>
      <p:sp>
        <p:nvSpPr>
          <p:cNvPr id="14" name="TextBox 13">
            <a:extLst>
              <a:ext uri="{FF2B5EF4-FFF2-40B4-BE49-F238E27FC236}">
                <a16:creationId xmlns:a16="http://schemas.microsoft.com/office/drawing/2014/main" id="{0CDAFA1E-FA06-475E-ABA2-1FD241DD0095}"/>
              </a:ext>
            </a:extLst>
          </p:cNvPr>
          <p:cNvSpPr txBox="1"/>
          <p:nvPr/>
        </p:nvSpPr>
        <p:spPr>
          <a:xfrm>
            <a:off x="2746203" y="1861254"/>
            <a:ext cx="6301898" cy="1446550"/>
          </a:xfrm>
          <a:prstGeom prst="rect">
            <a:avLst/>
          </a:prstGeom>
          <a:noFill/>
        </p:spPr>
        <p:txBody>
          <a:bodyPr wrap="square">
            <a:spAutoFit/>
          </a:bodyPr>
          <a:lstStyle/>
          <a:p>
            <a:r>
              <a:rPr lang="en-US" sz="2200" dirty="0">
                <a:latin typeface="Comic Sans MS" panose="030F0702030302020204" pitchFamily="66" charset="0"/>
              </a:rPr>
              <a:t>In this case we’ll center the pyramid on the</a:t>
            </a:r>
          </a:p>
          <a:p>
            <a:r>
              <a:rPr lang="en-US" sz="2200" i="1" dirty="0">
                <a:cs typeface="Times New Roman" panose="02020603050405020304" pitchFamily="18" charset="0"/>
              </a:rPr>
              <a:t>y</a:t>
            </a:r>
            <a:r>
              <a:rPr lang="en-US" sz="2200" dirty="0">
                <a:latin typeface="Comic Sans MS" panose="030F0702030302020204" pitchFamily="66" charset="0"/>
              </a:rPr>
              <a:t>-axis and to make the equations easier we are going to position the apex of the pyramid at the origin.</a:t>
            </a:r>
            <a:endParaRPr lang="en-GB" sz="2200" dirty="0">
              <a:latin typeface="Comic Sans MS" panose="030F0702030302020204" pitchFamily="66" charset="0"/>
            </a:endParaRPr>
          </a:p>
        </p:txBody>
      </p:sp>
      <p:sp>
        <p:nvSpPr>
          <p:cNvPr id="15" name="TextBox 14">
            <a:extLst>
              <a:ext uri="{FF2B5EF4-FFF2-40B4-BE49-F238E27FC236}">
                <a16:creationId xmlns:a16="http://schemas.microsoft.com/office/drawing/2014/main" id="{7DACD959-6EDE-4A9C-B370-FE3EF44CC524}"/>
              </a:ext>
            </a:extLst>
          </p:cNvPr>
          <p:cNvSpPr txBox="1"/>
          <p:nvPr/>
        </p:nvSpPr>
        <p:spPr>
          <a:xfrm>
            <a:off x="2743200" y="4196499"/>
            <a:ext cx="6400800" cy="769441"/>
          </a:xfrm>
          <a:prstGeom prst="rect">
            <a:avLst/>
          </a:prstGeom>
          <a:noFill/>
        </p:spPr>
        <p:txBody>
          <a:bodyPr wrap="square">
            <a:spAutoFit/>
          </a:bodyPr>
          <a:lstStyle/>
          <a:p>
            <a:r>
              <a:rPr lang="en-US" sz="2200" dirty="0">
                <a:latin typeface="Comic Sans MS" panose="030F0702030302020204" pitchFamily="66" charset="0"/>
              </a:rPr>
              <a:t>The area of the square is easy, but we’ll need to get the length of the side in terms of </a:t>
            </a:r>
            <a:r>
              <a:rPr lang="en-US" sz="2200" i="1" dirty="0">
                <a:cs typeface="Times New Roman" panose="02020603050405020304" pitchFamily="18" charset="0"/>
              </a:rPr>
              <a:t>y</a:t>
            </a:r>
            <a:r>
              <a:rPr lang="en-US" sz="2200" dirty="0">
                <a:latin typeface="Comic Sans MS" panose="030F0702030302020204" pitchFamily="66" charset="0"/>
              </a:rPr>
              <a:t>.</a:t>
            </a:r>
            <a:endParaRPr lang="en-GB" sz="2200" dirty="0">
              <a:latin typeface="Comic Sans MS" panose="030F0702030302020204" pitchFamily="66" charset="0"/>
            </a:endParaRPr>
          </a:p>
        </p:txBody>
      </p:sp>
      <p:sp>
        <p:nvSpPr>
          <p:cNvPr id="17" name="TextBox 16">
            <a:extLst>
              <a:ext uri="{FF2B5EF4-FFF2-40B4-BE49-F238E27FC236}">
                <a16:creationId xmlns:a16="http://schemas.microsoft.com/office/drawing/2014/main" id="{E6D12D6B-3E17-47F3-BA1F-1434F5CD86A6}"/>
              </a:ext>
            </a:extLst>
          </p:cNvPr>
          <p:cNvSpPr txBox="1"/>
          <p:nvPr/>
        </p:nvSpPr>
        <p:spPr>
          <a:xfrm>
            <a:off x="2743200" y="5481598"/>
            <a:ext cx="6304901" cy="1200329"/>
          </a:xfrm>
          <a:prstGeom prst="rect">
            <a:avLst/>
          </a:prstGeom>
          <a:noFill/>
        </p:spPr>
        <p:txBody>
          <a:bodyPr wrap="square">
            <a:spAutoFit/>
          </a:bodyPr>
          <a:lstStyle/>
          <a:p>
            <a:r>
              <a:rPr lang="en-US" dirty="0">
                <a:latin typeface="Comic Sans MS" panose="030F0702030302020204" pitchFamily="66" charset="0"/>
              </a:rPr>
              <a:t>If we look at the pyramid directly from the front, we’ll see that we have two similar triangles</a:t>
            </a:r>
            <a:endParaRPr lang="en-GB" dirty="0">
              <a:latin typeface="Comic Sans MS" panose="030F0702030302020204" pitchFamily="66" charset="0"/>
            </a:endParaRPr>
          </a:p>
        </p:txBody>
      </p:sp>
      <p:sp>
        <p:nvSpPr>
          <p:cNvPr id="12" name="TextBox 11">
            <a:extLst>
              <a:ext uri="{FF2B5EF4-FFF2-40B4-BE49-F238E27FC236}">
                <a16:creationId xmlns:a16="http://schemas.microsoft.com/office/drawing/2014/main" id="{8A3F1626-50D2-4305-9B65-B0ED0B7CF138}"/>
              </a:ext>
            </a:extLst>
          </p:cNvPr>
          <p:cNvSpPr txBox="1"/>
          <p:nvPr/>
        </p:nvSpPr>
        <p:spPr>
          <a:xfrm>
            <a:off x="2743199" y="1489693"/>
            <a:ext cx="6134221" cy="430887"/>
          </a:xfrm>
          <a:prstGeom prst="rect">
            <a:avLst/>
          </a:prstGeom>
          <a:noFill/>
        </p:spPr>
        <p:txBody>
          <a:bodyPr wrap="square">
            <a:spAutoFit/>
          </a:bodyPr>
          <a:lstStyle/>
          <a:p>
            <a:r>
              <a:rPr lang="en-US" sz="2200" dirty="0">
                <a:latin typeface="Comic Sans MS" panose="030F0702030302020204" pitchFamily="66" charset="0"/>
              </a:rPr>
              <a:t>Let’s start off with a sketch of the pyramid. </a:t>
            </a:r>
            <a:endParaRPr lang="en-GB" sz="2200" dirty="0">
              <a:latin typeface="Comic Sans MS" panose="030F0702030302020204" pitchFamily="66" charset="0"/>
            </a:endParaRPr>
          </a:p>
        </p:txBody>
      </p:sp>
      <p:cxnSp>
        <p:nvCxnSpPr>
          <p:cNvPr id="20" name="Straight Arrow Connector 19">
            <a:extLst>
              <a:ext uri="{FF2B5EF4-FFF2-40B4-BE49-F238E27FC236}">
                <a16:creationId xmlns:a16="http://schemas.microsoft.com/office/drawing/2014/main" id="{AD089F08-6332-413B-B920-73A3A2DA7AB7}"/>
              </a:ext>
            </a:extLst>
          </p:cNvPr>
          <p:cNvCxnSpPr>
            <a:cxnSpLocks/>
          </p:cNvCxnSpPr>
          <p:nvPr/>
        </p:nvCxnSpPr>
        <p:spPr>
          <a:xfrm>
            <a:off x="292909" y="3654017"/>
            <a:ext cx="1964216" cy="3892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9D6A1F13-3B62-4789-BFE1-BA110E5E82CD}"/>
              </a:ext>
            </a:extLst>
          </p:cNvPr>
          <p:cNvGrpSpPr/>
          <p:nvPr/>
        </p:nvGrpSpPr>
        <p:grpSpPr>
          <a:xfrm>
            <a:off x="285181" y="1447800"/>
            <a:ext cx="1991616" cy="2404021"/>
            <a:chOff x="285181" y="1747843"/>
            <a:chExt cx="1991616" cy="2404021"/>
          </a:xfrm>
        </p:grpSpPr>
        <p:sp>
          <p:nvSpPr>
            <p:cNvPr id="10" name="Diamond 9">
              <a:extLst>
                <a:ext uri="{FF2B5EF4-FFF2-40B4-BE49-F238E27FC236}">
                  <a16:creationId xmlns:a16="http://schemas.microsoft.com/office/drawing/2014/main" id="{26A29D5F-B02C-4F98-84D4-C084285B0168}"/>
                </a:ext>
              </a:extLst>
            </p:cNvPr>
            <p:cNvSpPr/>
            <p:nvPr/>
          </p:nvSpPr>
          <p:spPr>
            <a:xfrm>
              <a:off x="285181" y="2210940"/>
              <a:ext cx="1991616" cy="611086"/>
            </a:xfrm>
            <a:custGeom>
              <a:avLst/>
              <a:gdLst>
                <a:gd name="connsiteX0" fmla="*/ 0 w 914400"/>
                <a:gd name="connsiteY0" fmla="*/ 457200 h 914400"/>
                <a:gd name="connsiteX1" fmla="*/ 457200 w 914400"/>
                <a:gd name="connsiteY1" fmla="*/ 0 h 914400"/>
                <a:gd name="connsiteX2" fmla="*/ 914400 w 914400"/>
                <a:gd name="connsiteY2" fmla="*/ 457200 h 914400"/>
                <a:gd name="connsiteX3" fmla="*/ 457200 w 914400"/>
                <a:gd name="connsiteY3" fmla="*/ 914400 h 914400"/>
                <a:gd name="connsiteX4" fmla="*/ 0 w 914400"/>
                <a:gd name="connsiteY4" fmla="*/ 457200 h 914400"/>
                <a:gd name="connsiteX0" fmla="*/ 0 w 1583140"/>
                <a:gd name="connsiteY0" fmla="*/ 457200 h 914400"/>
                <a:gd name="connsiteX1" fmla="*/ 457200 w 1583140"/>
                <a:gd name="connsiteY1" fmla="*/ 0 h 914400"/>
                <a:gd name="connsiteX2" fmla="*/ 1583140 w 1583140"/>
                <a:gd name="connsiteY2" fmla="*/ 225188 h 914400"/>
                <a:gd name="connsiteX3" fmla="*/ 457200 w 1583140"/>
                <a:gd name="connsiteY3" fmla="*/ 914400 h 914400"/>
                <a:gd name="connsiteX4" fmla="*/ 0 w 1583140"/>
                <a:gd name="connsiteY4" fmla="*/ 457200 h 914400"/>
                <a:gd name="connsiteX0" fmla="*/ 0 w 1583140"/>
                <a:gd name="connsiteY0" fmla="*/ 408135 h 865335"/>
                <a:gd name="connsiteX1" fmla="*/ 359069 w 1583140"/>
                <a:gd name="connsiteY1" fmla="*/ 0 h 865335"/>
                <a:gd name="connsiteX2" fmla="*/ 1583140 w 1583140"/>
                <a:gd name="connsiteY2" fmla="*/ 176123 h 865335"/>
                <a:gd name="connsiteX3" fmla="*/ 457200 w 1583140"/>
                <a:gd name="connsiteY3" fmla="*/ 865335 h 865335"/>
                <a:gd name="connsiteX4" fmla="*/ 0 w 1583140"/>
                <a:gd name="connsiteY4" fmla="*/ 408135 h 865335"/>
                <a:gd name="connsiteX0" fmla="*/ 0 w 2029188"/>
                <a:gd name="connsiteY0" fmla="*/ 327847 h 865335"/>
                <a:gd name="connsiteX1" fmla="*/ 805117 w 2029188"/>
                <a:gd name="connsiteY1" fmla="*/ 0 h 865335"/>
                <a:gd name="connsiteX2" fmla="*/ 2029188 w 2029188"/>
                <a:gd name="connsiteY2" fmla="*/ 176123 h 865335"/>
                <a:gd name="connsiteX3" fmla="*/ 903248 w 2029188"/>
                <a:gd name="connsiteY3" fmla="*/ 865335 h 865335"/>
                <a:gd name="connsiteX4" fmla="*/ 0 w 2029188"/>
                <a:gd name="connsiteY4" fmla="*/ 327847 h 865335"/>
                <a:gd name="connsiteX0" fmla="*/ 0 w 2029188"/>
                <a:gd name="connsiteY0" fmla="*/ 327847 h 615547"/>
                <a:gd name="connsiteX1" fmla="*/ 805117 w 2029188"/>
                <a:gd name="connsiteY1" fmla="*/ 0 h 615547"/>
                <a:gd name="connsiteX2" fmla="*/ 2029188 w 2029188"/>
                <a:gd name="connsiteY2" fmla="*/ 176123 h 615547"/>
                <a:gd name="connsiteX3" fmla="*/ 1496493 w 2029188"/>
                <a:gd name="connsiteY3" fmla="*/ 615547 h 615547"/>
                <a:gd name="connsiteX4" fmla="*/ 0 w 2029188"/>
                <a:gd name="connsiteY4" fmla="*/ 327847 h 615547"/>
                <a:gd name="connsiteX0" fmla="*/ 0 w 1975662"/>
                <a:gd name="connsiteY0" fmla="*/ 327847 h 615547"/>
                <a:gd name="connsiteX1" fmla="*/ 805117 w 1975662"/>
                <a:gd name="connsiteY1" fmla="*/ 0 h 615547"/>
                <a:gd name="connsiteX2" fmla="*/ 1975662 w 1975662"/>
                <a:gd name="connsiteY2" fmla="*/ 158282 h 615547"/>
                <a:gd name="connsiteX3" fmla="*/ 1496493 w 1975662"/>
                <a:gd name="connsiteY3" fmla="*/ 615547 h 615547"/>
                <a:gd name="connsiteX4" fmla="*/ 0 w 1975662"/>
                <a:gd name="connsiteY4" fmla="*/ 327847 h 615547"/>
                <a:gd name="connsiteX0" fmla="*/ 0 w 1980122"/>
                <a:gd name="connsiteY0" fmla="*/ 327847 h 615547"/>
                <a:gd name="connsiteX1" fmla="*/ 805117 w 1980122"/>
                <a:gd name="connsiteY1" fmla="*/ 0 h 615547"/>
                <a:gd name="connsiteX2" fmla="*/ 1980122 w 1980122"/>
                <a:gd name="connsiteY2" fmla="*/ 176124 h 615547"/>
                <a:gd name="connsiteX3" fmla="*/ 1496493 w 1980122"/>
                <a:gd name="connsiteY3" fmla="*/ 615547 h 615547"/>
                <a:gd name="connsiteX4" fmla="*/ 0 w 1980122"/>
                <a:gd name="connsiteY4" fmla="*/ 327847 h 615547"/>
                <a:gd name="connsiteX0" fmla="*/ 0 w 1984583"/>
                <a:gd name="connsiteY0" fmla="*/ 327847 h 615547"/>
                <a:gd name="connsiteX1" fmla="*/ 805117 w 1984583"/>
                <a:gd name="connsiteY1" fmla="*/ 0 h 615547"/>
                <a:gd name="connsiteX2" fmla="*/ 1984583 w 1984583"/>
                <a:gd name="connsiteY2" fmla="*/ 162742 h 615547"/>
                <a:gd name="connsiteX3" fmla="*/ 1496493 w 1984583"/>
                <a:gd name="connsiteY3" fmla="*/ 615547 h 615547"/>
                <a:gd name="connsiteX4" fmla="*/ 0 w 1984583"/>
                <a:gd name="connsiteY4" fmla="*/ 327847 h 615547"/>
                <a:gd name="connsiteX0" fmla="*/ 0 w 1984583"/>
                <a:gd name="connsiteY0" fmla="*/ 296623 h 584323"/>
                <a:gd name="connsiteX1" fmla="*/ 814038 w 1984583"/>
                <a:gd name="connsiteY1" fmla="*/ 0 h 584323"/>
                <a:gd name="connsiteX2" fmla="*/ 1984583 w 1984583"/>
                <a:gd name="connsiteY2" fmla="*/ 131518 h 584323"/>
                <a:gd name="connsiteX3" fmla="*/ 1496493 w 1984583"/>
                <a:gd name="connsiteY3" fmla="*/ 584323 h 584323"/>
                <a:gd name="connsiteX4" fmla="*/ 0 w 1984583"/>
                <a:gd name="connsiteY4" fmla="*/ 296623 h 584323"/>
                <a:gd name="connsiteX0" fmla="*/ 0 w 1984583"/>
                <a:gd name="connsiteY0" fmla="*/ 323386 h 611086"/>
                <a:gd name="connsiteX1" fmla="*/ 791736 w 1984583"/>
                <a:gd name="connsiteY1" fmla="*/ 0 h 611086"/>
                <a:gd name="connsiteX2" fmla="*/ 1984583 w 1984583"/>
                <a:gd name="connsiteY2" fmla="*/ 158281 h 611086"/>
                <a:gd name="connsiteX3" fmla="*/ 1496493 w 1984583"/>
                <a:gd name="connsiteY3" fmla="*/ 611086 h 611086"/>
                <a:gd name="connsiteX4" fmla="*/ 0 w 1984583"/>
                <a:gd name="connsiteY4" fmla="*/ 323386 h 611086"/>
                <a:gd name="connsiteX0" fmla="*/ 0 w 1991616"/>
                <a:gd name="connsiteY0" fmla="*/ 323386 h 611086"/>
                <a:gd name="connsiteX1" fmla="*/ 791736 w 1991616"/>
                <a:gd name="connsiteY1" fmla="*/ 0 h 611086"/>
                <a:gd name="connsiteX2" fmla="*/ 1991616 w 1991616"/>
                <a:gd name="connsiteY2" fmla="*/ 165315 h 611086"/>
                <a:gd name="connsiteX3" fmla="*/ 1496493 w 1991616"/>
                <a:gd name="connsiteY3" fmla="*/ 611086 h 611086"/>
                <a:gd name="connsiteX4" fmla="*/ 0 w 1991616"/>
                <a:gd name="connsiteY4" fmla="*/ 323386 h 611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616" h="611086">
                  <a:moveTo>
                    <a:pt x="0" y="323386"/>
                  </a:moveTo>
                  <a:lnTo>
                    <a:pt x="791736" y="0"/>
                  </a:lnTo>
                  <a:lnTo>
                    <a:pt x="1991616" y="165315"/>
                  </a:lnTo>
                  <a:lnTo>
                    <a:pt x="1496493" y="611086"/>
                  </a:lnTo>
                  <a:lnTo>
                    <a:pt x="0" y="323386"/>
                  </a:lnTo>
                  <a:close/>
                </a:path>
              </a:pathLst>
            </a:custGeom>
            <a:solidFill>
              <a:srgbClr val="99CC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F2197576-8873-44A7-9B69-B3A872722D2D}"/>
                </a:ext>
              </a:extLst>
            </p:cNvPr>
            <p:cNvSpPr/>
            <p:nvPr/>
          </p:nvSpPr>
          <p:spPr>
            <a:xfrm flipV="1">
              <a:off x="294844" y="2532139"/>
              <a:ext cx="1479767" cy="1619725"/>
            </a:xfrm>
            <a:custGeom>
              <a:avLst/>
              <a:gdLst>
                <a:gd name="connsiteX0" fmla="*/ 0 w 685800"/>
                <a:gd name="connsiteY0" fmla="*/ 473379 h 473379"/>
                <a:gd name="connsiteX1" fmla="*/ 342900 w 685800"/>
                <a:gd name="connsiteY1" fmla="*/ 0 h 473379"/>
                <a:gd name="connsiteX2" fmla="*/ 685800 w 685800"/>
                <a:gd name="connsiteY2" fmla="*/ 473379 h 473379"/>
                <a:gd name="connsiteX3" fmla="*/ 0 w 685800"/>
                <a:gd name="connsiteY3" fmla="*/ 473379 h 473379"/>
                <a:gd name="connsiteX0" fmla="*/ 0 w 1506530"/>
                <a:gd name="connsiteY0" fmla="*/ 473379 h 473379"/>
                <a:gd name="connsiteX1" fmla="*/ 342900 w 1506530"/>
                <a:gd name="connsiteY1" fmla="*/ 0 h 473379"/>
                <a:gd name="connsiteX2" fmla="*/ 1506530 w 1506530"/>
                <a:gd name="connsiteY2" fmla="*/ 187908 h 473379"/>
                <a:gd name="connsiteX3" fmla="*/ 0 w 1506530"/>
                <a:gd name="connsiteY3" fmla="*/ 473379 h 473379"/>
                <a:gd name="connsiteX0" fmla="*/ 0 w 1506530"/>
                <a:gd name="connsiteY0" fmla="*/ 473379 h 473379"/>
                <a:gd name="connsiteX1" fmla="*/ 342900 w 1506530"/>
                <a:gd name="connsiteY1" fmla="*/ 0 h 473379"/>
                <a:gd name="connsiteX2" fmla="*/ 1506530 w 1506530"/>
                <a:gd name="connsiteY2" fmla="*/ 201290 h 473379"/>
                <a:gd name="connsiteX3" fmla="*/ 0 w 1506530"/>
                <a:gd name="connsiteY3" fmla="*/ 473379 h 473379"/>
                <a:gd name="connsiteX0" fmla="*/ 0 w 1479767"/>
                <a:gd name="connsiteY0" fmla="*/ 482300 h 482300"/>
                <a:gd name="connsiteX1" fmla="*/ 316137 w 1479767"/>
                <a:gd name="connsiteY1" fmla="*/ 0 h 482300"/>
                <a:gd name="connsiteX2" fmla="*/ 1479767 w 1479767"/>
                <a:gd name="connsiteY2" fmla="*/ 201290 h 482300"/>
                <a:gd name="connsiteX3" fmla="*/ 0 w 1479767"/>
                <a:gd name="connsiteY3" fmla="*/ 482300 h 482300"/>
                <a:gd name="connsiteX0" fmla="*/ 0 w 1479767"/>
                <a:gd name="connsiteY0" fmla="*/ 1619725 h 1619725"/>
                <a:gd name="connsiteX1" fmla="*/ 1047657 w 1479767"/>
                <a:gd name="connsiteY1" fmla="*/ 0 h 1619725"/>
                <a:gd name="connsiteX2" fmla="*/ 1479767 w 1479767"/>
                <a:gd name="connsiteY2" fmla="*/ 1338715 h 1619725"/>
                <a:gd name="connsiteX3" fmla="*/ 0 w 1479767"/>
                <a:gd name="connsiteY3" fmla="*/ 1619725 h 1619725"/>
              </a:gdLst>
              <a:ahLst/>
              <a:cxnLst>
                <a:cxn ang="0">
                  <a:pos x="connsiteX0" y="connsiteY0"/>
                </a:cxn>
                <a:cxn ang="0">
                  <a:pos x="connsiteX1" y="connsiteY1"/>
                </a:cxn>
                <a:cxn ang="0">
                  <a:pos x="connsiteX2" y="connsiteY2"/>
                </a:cxn>
                <a:cxn ang="0">
                  <a:pos x="connsiteX3" y="connsiteY3"/>
                </a:cxn>
              </a:cxnLst>
              <a:rect l="l" t="t" r="r" b="b"/>
              <a:pathLst>
                <a:path w="1479767" h="1619725">
                  <a:moveTo>
                    <a:pt x="0" y="1619725"/>
                  </a:moveTo>
                  <a:lnTo>
                    <a:pt x="1047657" y="0"/>
                  </a:lnTo>
                  <a:lnTo>
                    <a:pt x="1479767" y="1338715"/>
                  </a:lnTo>
                  <a:lnTo>
                    <a:pt x="0" y="1619725"/>
                  </a:lnTo>
                  <a:close/>
                </a:path>
              </a:pathLst>
            </a:custGeom>
            <a:solidFill>
              <a:srgbClr val="0097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Isosceles Triangle 12">
              <a:extLst>
                <a:ext uri="{FF2B5EF4-FFF2-40B4-BE49-F238E27FC236}">
                  <a16:creationId xmlns:a16="http://schemas.microsoft.com/office/drawing/2014/main" id="{647D2F5A-82F1-45B4-B13B-17DDC840628B}"/>
                </a:ext>
              </a:extLst>
            </p:cNvPr>
            <p:cNvSpPr/>
            <p:nvPr/>
          </p:nvSpPr>
          <p:spPr>
            <a:xfrm flipV="1">
              <a:off x="1346772" y="2383009"/>
              <a:ext cx="927223" cy="1762461"/>
            </a:xfrm>
            <a:custGeom>
              <a:avLst/>
              <a:gdLst>
                <a:gd name="connsiteX0" fmla="*/ 0 w 685800"/>
                <a:gd name="connsiteY0" fmla="*/ 473379 h 473379"/>
                <a:gd name="connsiteX1" fmla="*/ 342900 w 685800"/>
                <a:gd name="connsiteY1" fmla="*/ 0 h 473379"/>
                <a:gd name="connsiteX2" fmla="*/ 685800 w 685800"/>
                <a:gd name="connsiteY2" fmla="*/ 473379 h 473379"/>
                <a:gd name="connsiteX3" fmla="*/ 0 w 685800"/>
                <a:gd name="connsiteY3" fmla="*/ 473379 h 473379"/>
                <a:gd name="connsiteX0" fmla="*/ 0 w 1506530"/>
                <a:gd name="connsiteY0" fmla="*/ 473379 h 473379"/>
                <a:gd name="connsiteX1" fmla="*/ 342900 w 1506530"/>
                <a:gd name="connsiteY1" fmla="*/ 0 h 473379"/>
                <a:gd name="connsiteX2" fmla="*/ 1506530 w 1506530"/>
                <a:gd name="connsiteY2" fmla="*/ 187908 h 473379"/>
                <a:gd name="connsiteX3" fmla="*/ 0 w 1506530"/>
                <a:gd name="connsiteY3" fmla="*/ 473379 h 473379"/>
                <a:gd name="connsiteX0" fmla="*/ 0 w 1506530"/>
                <a:gd name="connsiteY0" fmla="*/ 473379 h 473379"/>
                <a:gd name="connsiteX1" fmla="*/ 342900 w 1506530"/>
                <a:gd name="connsiteY1" fmla="*/ 0 h 473379"/>
                <a:gd name="connsiteX2" fmla="*/ 1506530 w 1506530"/>
                <a:gd name="connsiteY2" fmla="*/ 201290 h 473379"/>
                <a:gd name="connsiteX3" fmla="*/ 0 w 1506530"/>
                <a:gd name="connsiteY3" fmla="*/ 473379 h 473379"/>
                <a:gd name="connsiteX0" fmla="*/ 0 w 1479767"/>
                <a:gd name="connsiteY0" fmla="*/ 482300 h 482300"/>
                <a:gd name="connsiteX1" fmla="*/ 316137 w 1479767"/>
                <a:gd name="connsiteY1" fmla="*/ 0 h 482300"/>
                <a:gd name="connsiteX2" fmla="*/ 1479767 w 1479767"/>
                <a:gd name="connsiteY2" fmla="*/ 201290 h 482300"/>
                <a:gd name="connsiteX3" fmla="*/ 0 w 1479767"/>
                <a:gd name="connsiteY3" fmla="*/ 482300 h 482300"/>
                <a:gd name="connsiteX0" fmla="*/ 0 w 1479767"/>
                <a:gd name="connsiteY0" fmla="*/ 1619725 h 1619725"/>
                <a:gd name="connsiteX1" fmla="*/ 1047657 w 1479767"/>
                <a:gd name="connsiteY1" fmla="*/ 0 h 1619725"/>
                <a:gd name="connsiteX2" fmla="*/ 1479767 w 1479767"/>
                <a:gd name="connsiteY2" fmla="*/ 1338715 h 1619725"/>
                <a:gd name="connsiteX3" fmla="*/ 0 w 1479767"/>
                <a:gd name="connsiteY3" fmla="*/ 1619725 h 1619725"/>
                <a:gd name="connsiteX0" fmla="*/ 0 w 1047657"/>
                <a:gd name="connsiteY0" fmla="*/ 1619725 h 2052393"/>
                <a:gd name="connsiteX1" fmla="*/ 1047657 w 1047657"/>
                <a:gd name="connsiteY1" fmla="*/ 0 h 2052393"/>
                <a:gd name="connsiteX2" fmla="*/ 498459 w 1047657"/>
                <a:gd name="connsiteY2" fmla="*/ 2052393 h 2052393"/>
                <a:gd name="connsiteX3" fmla="*/ 0 w 1047657"/>
                <a:gd name="connsiteY3" fmla="*/ 1619725 h 2052393"/>
                <a:gd name="connsiteX0" fmla="*/ 428764 w 927223"/>
                <a:gd name="connsiteY0" fmla="*/ 1329793 h 1762461"/>
                <a:gd name="connsiteX1" fmla="*/ 0 w 927223"/>
                <a:gd name="connsiteY1" fmla="*/ 0 h 1762461"/>
                <a:gd name="connsiteX2" fmla="*/ 927223 w 927223"/>
                <a:gd name="connsiteY2" fmla="*/ 1762461 h 1762461"/>
                <a:gd name="connsiteX3" fmla="*/ 428764 w 927223"/>
                <a:gd name="connsiteY3" fmla="*/ 1329793 h 1762461"/>
              </a:gdLst>
              <a:ahLst/>
              <a:cxnLst>
                <a:cxn ang="0">
                  <a:pos x="connsiteX0" y="connsiteY0"/>
                </a:cxn>
                <a:cxn ang="0">
                  <a:pos x="connsiteX1" y="connsiteY1"/>
                </a:cxn>
                <a:cxn ang="0">
                  <a:pos x="connsiteX2" y="connsiteY2"/>
                </a:cxn>
                <a:cxn ang="0">
                  <a:pos x="connsiteX3" y="connsiteY3"/>
                </a:cxn>
              </a:cxnLst>
              <a:rect l="l" t="t" r="r" b="b"/>
              <a:pathLst>
                <a:path w="927223" h="1762461">
                  <a:moveTo>
                    <a:pt x="428764" y="1329793"/>
                  </a:moveTo>
                  <a:lnTo>
                    <a:pt x="0" y="0"/>
                  </a:lnTo>
                  <a:lnTo>
                    <a:pt x="927223" y="1762461"/>
                  </a:lnTo>
                  <a:lnTo>
                    <a:pt x="428764" y="1329793"/>
                  </a:lnTo>
                  <a:close/>
                </a:path>
              </a:pathLst>
            </a:custGeom>
            <a:solidFill>
              <a:srgbClr val="00B0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C3CB672F-0C9A-4CEA-8038-BA1F44C30A35}"/>
                </a:ext>
              </a:extLst>
            </p:cNvPr>
            <p:cNvCxnSpPr>
              <a:stCxn id="10" idx="1"/>
              <a:endCxn id="13" idx="1"/>
            </p:cNvCxnSpPr>
            <p:nvPr/>
          </p:nvCxnSpPr>
          <p:spPr>
            <a:xfrm>
              <a:off x="1076917" y="2210940"/>
              <a:ext cx="265584" cy="194092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306E05D-BF35-4CA4-9CB3-A0247E0BBAC0}"/>
                </a:ext>
              </a:extLst>
            </p:cNvPr>
            <p:cNvCxnSpPr>
              <a:cxnSpLocks/>
              <a:stCxn id="13" idx="1"/>
            </p:cNvCxnSpPr>
            <p:nvPr/>
          </p:nvCxnSpPr>
          <p:spPr>
            <a:xfrm flipH="1" flipV="1">
              <a:off x="1340643" y="1884199"/>
              <a:ext cx="1858" cy="5486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F014628-0C37-418D-A569-D956BC805779}"/>
                </a:ext>
              </a:extLst>
            </p:cNvPr>
            <p:cNvCxnSpPr/>
            <p:nvPr/>
          </p:nvCxnSpPr>
          <p:spPr>
            <a:xfrm>
              <a:off x="1340643" y="3359086"/>
              <a:ext cx="0" cy="78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958F9D59-BF4C-4257-B6A2-DE9A56EB4319}"/>
                </a:ext>
              </a:extLst>
            </p:cNvPr>
            <p:cNvSpPr/>
            <p:nvPr/>
          </p:nvSpPr>
          <p:spPr>
            <a:xfrm>
              <a:off x="1314463" y="2405321"/>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2885D7B8-22F9-408F-8F69-21407D5CE377}"/>
                </a:ext>
              </a:extLst>
            </p:cNvPr>
            <p:cNvCxnSpPr/>
            <p:nvPr/>
          </p:nvCxnSpPr>
          <p:spPr>
            <a:xfrm>
              <a:off x="1345504" y="3176206"/>
              <a:ext cx="0" cy="18288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4" name="Isosceles Triangle 53">
              <a:extLst>
                <a:ext uri="{FF2B5EF4-FFF2-40B4-BE49-F238E27FC236}">
                  <a16:creationId xmlns:a16="http://schemas.microsoft.com/office/drawing/2014/main" id="{EC727904-5F66-497A-9CE0-1130200D36AF}"/>
                </a:ext>
              </a:extLst>
            </p:cNvPr>
            <p:cNvSpPr/>
            <p:nvPr/>
          </p:nvSpPr>
          <p:spPr>
            <a:xfrm>
              <a:off x="350673" y="2238627"/>
              <a:ext cx="786384" cy="436098"/>
            </a:xfrm>
            <a:custGeom>
              <a:avLst/>
              <a:gdLst>
                <a:gd name="connsiteX0" fmla="*/ 0 w 1060704"/>
                <a:gd name="connsiteY0" fmla="*/ 914400 h 914400"/>
                <a:gd name="connsiteX1" fmla="*/ 530352 w 1060704"/>
                <a:gd name="connsiteY1" fmla="*/ 0 h 914400"/>
                <a:gd name="connsiteX2" fmla="*/ 1060704 w 1060704"/>
                <a:gd name="connsiteY2" fmla="*/ 914400 h 914400"/>
                <a:gd name="connsiteX3" fmla="*/ 0 w 1060704"/>
                <a:gd name="connsiteY3" fmla="*/ 914400 h 914400"/>
                <a:gd name="connsiteX0" fmla="*/ 0 w 786384"/>
                <a:gd name="connsiteY0" fmla="*/ 914400 h 1055077"/>
                <a:gd name="connsiteX1" fmla="*/ 530352 w 786384"/>
                <a:gd name="connsiteY1" fmla="*/ 0 h 1055077"/>
                <a:gd name="connsiteX2" fmla="*/ 786384 w 786384"/>
                <a:gd name="connsiteY2" fmla="*/ 1055077 h 1055077"/>
                <a:gd name="connsiteX3" fmla="*/ 0 w 786384"/>
                <a:gd name="connsiteY3" fmla="*/ 914400 h 1055077"/>
                <a:gd name="connsiteX0" fmla="*/ 0 w 786384"/>
                <a:gd name="connsiteY0" fmla="*/ 295421 h 436098"/>
                <a:gd name="connsiteX1" fmla="*/ 706199 w 786384"/>
                <a:gd name="connsiteY1" fmla="*/ 0 h 436098"/>
                <a:gd name="connsiteX2" fmla="*/ 786384 w 786384"/>
                <a:gd name="connsiteY2" fmla="*/ 436098 h 436098"/>
                <a:gd name="connsiteX3" fmla="*/ 0 w 786384"/>
                <a:gd name="connsiteY3" fmla="*/ 295421 h 436098"/>
              </a:gdLst>
              <a:ahLst/>
              <a:cxnLst>
                <a:cxn ang="0">
                  <a:pos x="connsiteX0" y="connsiteY0"/>
                </a:cxn>
                <a:cxn ang="0">
                  <a:pos x="connsiteX1" y="connsiteY1"/>
                </a:cxn>
                <a:cxn ang="0">
                  <a:pos x="connsiteX2" y="connsiteY2"/>
                </a:cxn>
                <a:cxn ang="0">
                  <a:pos x="connsiteX3" y="connsiteY3"/>
                </a:cxn>
              </a:cxnLst>
              <a:rect l="l" t="t" r="r" b="b"/>
              <a:pathLst>
                <a:path w="786384" h="436098">
                  <a:moveTo>
                    <a:pt x="0" y="295421"/>
                  </a:moveTo>
                  <a:lnTo>
                    <a:pt x="706199" y="0"/>
                  </a:lnTo>
                  <a:lnTo>
                    <a:pt x="786384" y="436098"/>
                  </a:lnTo>
                  <a:lnTo>
                    <a:pt x="0" y="295421"/>
                  </a:lnTo>
                  <a:close/>
                </a:path>
              </a:pathLst>
            </a:custGeom>
            <a:solidFill>
              <a:srgbClr val="B9E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a:extLst>
                <a:ext uri="{FF2B5EF4-FFF2-40B4-BE49-F238E27FC236}">
                  <a16:creationId xmlns:a16="http://schemas.microsoft.com/office/drawing/2014/main" id="{1C6F1058-18DE-46DC-9E69-ADB843F9D14D}"/>
                </a:ext>
              </a:extLst>
            </p:cNvPr>
            <p:cNvSpPr txBox="1"/>
            <p:nvPr/>
          </p:nvSpPr>
          <p:spPr>
            <a:xfrm>
              <a:off x="1076428" y="1747843"/>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grpSp>
      <p:sp>
        <p:nvSpPr>
          <p:cNvPr id="56" name="TextBox 55">
            <a:extLst>
              <a:ext uri="{FF2B5EF4-FFF2-40B4-BE49-F238E27FC236}">
                <a16:creationId xmlns:a16="http://schemas.microsoft.com/office/drawing/2014/main" id="{3D566272-ABA1-47DF-A5A7-01F2BF02F638}"/>
              </a:ext>
            </a:extLst>
          </p:cNvPr>
          <p:cNvSpPr txBox="1"/>
          <p:nvPr/>
        </p:nvSpPr>
        <p:spPr>
          <a:xfrm>
            <a:off x="2021933" y="3643121"/>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58" name="TextBox 57">
            <a:extLst>
              <a:ext uri="{FF2B5EF4-FFF2-40B4-BE49-F238E27FC236}">
                <a16:creationId xmlns:a16="http://schemas.microsoft.com/office/drawing/2014/main" id="{250B4195-0680-4D03-A027-65520703897B}"/>
              </a:ext>
            </a:extLst>
          </p:cNvPr>
          <p:cNvSpPr txBox="1"/>
          <p:nvPr/>
        </p:nvSpPr>
        <p:spPr>
          <a:xfrm>
            <a:off x="1462446" y="1583418"/>
            <a:ext cx="801709" cy="400110"/>
          </a:xfrm>
          <a:prstGeom prst="rect">
            <a:avLst/>
          </a:prstGeom>
          <a:noFill/>
        </p:spPr>
        <p:txBody>
          <a:bodyPr wrap="square">
            <a:spAutoFit/>
          </a:bodyPr>
          <a:lstStyle/>
          <a:p>
            <a:r>
              <a:rPr lang="en-US" sz="2000" i="1" dirty="0">
                <a:cs typeface="Times New Roman" panose="02020603050405020304" pitchFamily="18" charset="0"/>
              </a:rPr>
              <a:t>y = h</a:t>
            </a:r>
            <a:endParaRPr lang="en-GB" sz="2000" dirty="0"/>
          </a:p>
        </p:txBody>
      </p:sp>
      <p:cxnSp>
        <p:nvCxnSpPr>
          <p:cNvPr id="59" name="Straight Arrow Connector 58">
            <a:extLst>
              <a:ext uri="{FF2B5EF4-FFF2-40B4-BE49-F238E27FC236}">
                <a16:creationId xmlns:a16="http://schemas.microsoft.com/office/drawing/2014/main" id="{CEB728EE-FEC1-417E-989D-E709523BC37D}"/>
              </a:ext>
            </a:extLst>
          </p:cNvPr>
          <p:cNvCxnSpPr>
            <a:cxnSpLocks/>
          </p:cNvCxnSpPr>
          <p:nvPr/>
        </p:nvCxnSpPr>
        <p:spPr>
          <a:xfrm flipH="1">
            <a:off x="1492892" y="1931549"/>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Diamond 35">
            <a:extLst>
              <a:ext uri="{FF2B5EF4-FFF2-40B4-BE49-F238E27FC236}">
                <a16:creationId xmlns:a16="http://schemas.microsoft.com/office/drawing/2014/main" id="{68FF5C87-D3AA-427C-8E5D-2380466C6BCD}"/>
              </a:ext>
            </a:extLst>
          </p:cNvPr>
          <p:cNvSpPr/>
          <p:nvPr/>
        </p:nvSpPr>
        <p:spPr>
          <a:xfrm>
            <a:off x="770557" y="2767161"/>
            <a:ext cx="1101741" cy="334537"/>
          </a:xfrm>
          <a:custGeom>
            <a:avLst/>
            <a:gdLst>
              <a:gd name="connsiteX0" fmla="*/ 0 w 914400"/>
              <a:gd name="connsiteY0" fmla="*/ 457200 h 914400"/>
              <a:gd name="connsiteX1" fmla="*/ 457200 w 914400"/>
              <a:gd name="connsiteY1" fmla="*/ 0 h 914400"/>
              <a:gd name="connsiteX2" fmla="*/ 914400 w 914400"/>
              <a:gd name="connsiteY2" fmla="*/ 457200 h 914400"/>
              <a:gd name="connsiteX3" fmla="*/ 457200 w 914400"/>
              <a:gd name="connsiteY3" fmla="*/ 914400 h 914400"/>
              <a:gd name="connsiteX4" fmla="*/ 0 w 914400"/>
              <a:gd name="connsiteY4" fmla="*/ 457200 h 914400"/>
              <a:gd name="connsiteX0" fmla="*/ 0 w 1101741"/>
              <a:gd name="connsiteY0" fmla="*/ 457200 h 914400"/>
              <a:gd name="connsiteX1" fmla="*/ 457200 w 1101741"/>
              <a:gd name="connsiteY1" fmla="*/ 0 h 914400"/>
              <a:gd name="connsiteX2" fmla="*/ 1101741 w 1101741"/>
              <a:gd name="connsiteY2" fmla="*/ 376911 h 914400"/>
              <a:gd name="connsiteX3" fmla="*/ 457200 w 1101741"/>
              <a:gd name="connsiteY3" fmla="*/ 914400 h 914400"/>
              <a:gd name="connsiteX4" fmla="*/ 0 w 1101741"/>
              <a:gd name="connsiteY4" fmla="*/ 457200 h 914400"/>
              <a:gd name="connsiteX0" fmla="*/ 0 w 1101741"/>
              <a:gd name="connsiteY0" fmla="*/ 457200 h 602166"/>
              <a:gd name="connsiteX1" fmla="*/ 457200 w 1101741"/>
              <a:gd name="connsiteY1" fmla="*/ 0 h 602166"/>
              <a:gd name="connsiteX2" fmla="*/ 1101741 w 1101741"/>
              <a:gd name="connsiteY2" fmla="*/ 376911 h 602166"/>
              <a:gd name="connsiteX3" fmla="*/ 769434 w 1101741"/>
              <a:gd name="connsiteY3" fmla="*/ 602166 h 602166"/>
              <a:gd name="connsiteX4" fmla="*/ 0 w 1101741"/>
              <a:gd name="connsiteY4" fmla="*/ 457200 h 602166"/>
              <a:gd name="connsiteX0" fmla="*/ 0 w 1101741"/>
              <a:gd name="connsiteY0" fmla="*/ 457200 h 620008"/>
              <a:gd name="connsiteX1" fmla="*/ 457200 w 1101741"/>
              <a:gd name="connsiteY1" fmla="*/ 0 h 620008"/>
              <a:gd name="connsiteX2" fmla="*/ 1101741 w 1101741"/>
              <a:gd name="connsiteY2" fmla="*/ 376911 h 620008"/>
              <a:gd name="connsiteX3" fmla="*/ 809579 w 1101741"/>
              <a:gd name="connsiteY3" fmla="*/ 620008 h 620008"/>
              <a:gd name="connsiteX4" fmla="*/ 0 w 1101741"/>
              <a:gd name="connsiteY4" fmla="*/ 457200 h 620008"/>
              <a:gd name="connsiteX0" fmla="*/ 0 w 1101741"/>
              <a:gd name="connsiteY0" fmla="*/ 269860 h 432668"/>
              <a:gd name="connsiteX1" fmla="*/ 425976 w 1101741"/>
              <a:gd name="connsiteY1" fmla="*/ 0 h 432668"/>
              <a:gd name="connsiteX2" fmla="*/ 1101741 w 1101741"/>
              <a:gd name="connsiteY2" fmla="*/ 189571 h 432668"/>
              <a:gd name="connsiteX3" fmla="*/ 809579 w 1101741"/>
              <a:gd name="connsiteY3" fmla="*/ 432668 h 432668"/>
              <a:gd name="connsiteX4" fmla="*/ 0 w 1101741"/>
              <a:gd name="connsiteY4" fmla="*/ 269860 h 432668"/>
              <a:gd name="connsiteX0" fmla="*/ 0 w 1101741"/>
              <a:gd name="connsiteY0" fmla="*/ 207413 h 370221"/>
              <a:gd name="connsiteX1" fmla="*/ 425976 w 1101741"/>
              <a:gd name="connsiteY1" fmla="*/ 0 h 370221"/>
              <a:gd name="connsiteX2" fmla="*/ 1101741 w 1101741"/>
              <a:gd name="connsiteY2" fmla="*/ 127124 h 370221"/>
              <a:gd name="connsiteX3" fmla="*/ 809579 w 1101741"/>
              <a:gd name="connsiteY3" fmla="*/ 370221 h 370221"/>
              <a:gd name="connsiteX4" fmla="*/ 0 w 1101741"/>
              <a:gd name="connsiteY4" fmla="*/ 207413 h 370221"/>
              <a:gd name="connsiteX0" fmla="*/ 0 w 1101741"/>
              <a:gd name="connsiteY0" fmla="*/ 131585 h 294393"/>
              <a:gd name="connsiteX1" fmla="*/ 434897 w 1101741"/>
              <a:gd name="connsiteY1" fmla="*/ 0 h 294393"/>
              <a:gd name="connsiteX2" fmla="*/ 1101741 w 1101741"/>
              <a:gd name="connsiteY2" fmla="*/ 51296 h 294393"/>
              <a:gd name="connsiteX3" fmla="*/ 809579 w 1101741"/>
              <a:gd name="connsiteY3" fmla="*/ 294393 h 294393"/>
              <a:gd name="connsiteX4" fmla="*/ 0 w 1101741"/>
              <a:gd name="connsiteY4" fmla="*/ 131585 h 294393"/>
              <a:gd name="connsiteX0" fmla="*/ 0 w 1101741"/>
              <a:gd name="connsiteY0" fmla="*/ 171729 h 334537"/>
              <a:gd name="connsiteX1" fmla="*/ 425976 w 1101741"/>
              <a:gd name="connsiteY1" fmla="*/ 0 h 334537"/>
              <a:gd name="connsiteX2" fmla="*/ 1101741 w 1101741"/>
              <a:gd name="connsiteY2" fmla="*/ 91440 h 334537"/>
              <a:gd name="connsiteX3" fmla="*/ 809579 w 1101741"/>
              <a:gd name="connsiteY3" fmla="*/ 334537 h 334537"/>
              <a:gd name="connsiteX4" fmla="*/ 0 w 1101741"/>
              <a:gd name="connsiteY4" fmla="*/ 171729 h 3345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1741" h="334537">
                <a:moveTo>
                  <a:pt x="0" y="171729"/>
                </a:moveTo>
                <a:lnTo>
                  <a:pt x="425976" y="0"/>
                </a:lnTo>
                <a:lnTo>
                  <a:pt x="1101741" y="91440"/>
                </a:lnTo>
                <a:lnTo>
                  <a:pt x="809579" y="334537"/>
                </a:lnTo>
                <a:lnTo>
                  <a:pt x="0" y="171729"/>
                </a:lnTo>
                <a:close/>
              </a:path>
            </a:pathLst>
          </a:custGeom>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a:extLst>
              <a:ext uri="{FF2B5EF4-FFF2-40B4-BE49-F238E27FC236}">
                <a16:creationId xmlns:a16="http://schemas.microsoft.com/office/drawing/2014/main" id="{C016A1D0-0EDF-4052-BFCD-AA2833262230}"/>
              </a:ext>
            </a:extLst>
          </p:cNvPr>
          <p:cNvSpPr txBox="1"/>
          <p:nvPr/>
        </p:nvSpPr>
        <p:spPr>
          <a:xfrm>
            <a:off x="1017981" y="2701157"/>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40" name="Straight Connector 39">
            <a:extLst>
              <a:ext uri="{FF2B5EF4-FFF2-40B4-BE49-F238E27FC236}">
                <a16:creationId xmlns:a16="http://schemas.microsoft.com/office/drawing/2014/main" id="{E2956D66-5EA1-474F-8B9B-9881518B1A9D}"/>
              </a:ext>
            </a:extLst>
          </p:cNvPr>
          <p:cNvCxnSpPr/>
          <p:nvPr/>
        </p:nvCxnSpPr>
        <p:spPr>
          <a:xfrm>
            <a:off x="1338555" y="2156760"/>
            <a:ext cx="0" cy="78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9F2894-16B8-4C8A-B880-B25D7FF7F9DF}"/>
              </a:ext>
            </a:extLst>
          </p:cNvPr>
          <p:cNvCxnSpPr>
            <a:cxnSpLocks/>
          </p:cNvCxnSpPr>
          <p:nvPr/>
        </p:nvCxnSpPr>
        <p:spPr>
          <a:xfrm flipH="1">
            <a:off x="1359007" y="2499622"/>
            <a:ext cx="428764" cy="13297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445CCC9C-DC86-47B4-8B59-B4343410DEF1}"/>
              </a:ext>
            </a:extLst>
          </p:cNvPr>
          <p:cNvSpPr txBox="1"/>
          <p:nvPr/>
        </p:nvSpPr>
        <p:spPr>
          <a:xfrm>
            <a:off x="944545" y="2880331"/>
            <a:ext cx="266074" cy="400110"/>
          </a:xfrm>
          <a:prstGeom prst="rect">
            <a:avLst/>
          </a:prstGeom>
          <a:noFill/>
        </p:spPr>
        <p:txBody>
          <a:bodyPr wrap="square">
            <a:spAutoFit/>
          </a:bodyPr>
          <a:lstStyle/>
          <a:p>
            <a:r>
              <a:rPr lang="en-US" sz="2000" i="1" dirty="0">
                <a:cs typeface="Times New Roman" panose="02020603050405020304" pitchFamily="18" charset="0"/>
              </a:rPr>
              <a:t>s</a:t>
            </a:r>
            <a:endParaRPr lang="en-GB" sz="2000" dirty="0"/>
          </a:p>
        </p:txBody>
      </p:sp>
      <p:grpSp>
        <p:nvGrpSpPr>
          <p:cNvPr id="109" name="Group 108">
            <a:extLst>
              <a:ext uri="{FF2B5EF4-FFF2-40B4-BE49-F238E27FC236}">
                <a16:creationId xmlns:a16="http://schemas.microsoft.com/office/drawing/2014/main" id="{6132CC1C-41A2-4822-9D1C-80918F1A06FB}"/>
              </a:ext>
            </a:extLst>
          </p:cNvPr>
          <p:cNvGrpSpPr/>
          <p:nvPr/>
        </p:nvGrpSpPr>
        <p:grpSpPr>
          <a:xfrm>
            <a:off x="777326" y="4749452"/>
            <a:ext cx="1366641" cy="1727548"/>
            <a:chOff x="777326" y="4749452"/>
            <a:chExt cx="1366641" cy="1727548"/>
          </a:xfrm>
        </p:grpSpPr>
        <p:cxnSp>
          <p:nvCxnSpPr>
            <p:cNvPr id="66" name="Straight Connector 65">
              <a:extLst>
                <a:ext uri="{FF2B5EF4-FFF2-40B4-BE49-F238E27FC236}">
                  <a16:creationId xmlns:a16="http://schemas.microsoft.com/office/drawing/2014/main" id="{A8D7E750-30EE-47A2-8786-2F4E15A2076E}"/>
                </a:ext>
              </a:extLst>
            </p:cNvPr>
            <p:cNvCxnSpPr>
              <a:cxnSpLocks/>
            </p:cNvCxnSpPr>
            <p:nvPr/>
          </p:nvCxnSpPr>
          <p:spPr>
            <a:xfrm>
              <a:off x="780924" y="4749452"/>
              <a:ext cx="1363043"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4BB37B5-E05D-41EB-9B3B-B4C342C920C9}"/>
                </a:ext>
              </a:extLst>
            </p:cNvPr>
            <p:cNvCxnSpPr>
              <a:cxnSpLocks/>
            </p:cNvCxnSpPr>
            <p:nvPr/>
          </p:nvCxnSpPr>
          <p:spPr>
            <a:xfrm>
              <a:off x="777326" y="4749452"/>
              <a:ext cx="670473" cy="1727548"/>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1C1778D-1348-454A-A3AC-B98C7FD69DFF}"/>
                </a:ext>
              </a:extLst>
            </p:cNvPr>
            <p:cNvCxnSpPr>
              <a:cxnSpLocks/>
            </p:cNvCxnSpPr>
            <p:nvPr/>
          </p:nvCxnSpPr>
          <p:spPr>
            <a:xfrm flipH="1">
              <a:off x="1447800" y="4749452"/>
              <a:ext cx="685800" cy="1727548"/>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grpSp>
      <p:cxnSp>
        <p:nvCxnSpPr>
          <p:cNvPr id="75" name="Straight Arrow Connector 74">
            <a:extLst>
              <a:ext uri="{FF2B5EF4-FFF2-40B4-BE49-F238E27FC236}">
                <a16:creationId xmlns:a16="http://schemas.microsoft.com/office/drawing/2014/main" id="{ED5E66CB-972E-4EF8-8A94-8B825022BB5F}"/>
              </a:ext>
            </a:extLst>
          </p:cNvPr>
          <p:cNvCxnSpPr/>
          <p:nvPr/>
        </p:nvCxnSpPr>
        <p:spPr>
          <a:xfrm>
            <a:off x="533400" y="6477000"/>
            <a:ext cx="1723725"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A2AB36B2-C2C0-47B3-8F73-F78A4D3C0618}"/>
              </a:ext>
            </a:extLst>
          </p:cNvPr>
          <p:cNvCxnSpPr/>
          <p:nvPr/>
        </p:nvCxnSpPr>
        <p:spPr>
          <a:xfrm flipV="1">
            <a:off x="1447800" y="4562395"/>
            <a:ext cx="0" cy="191460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C641A24-3FB0-47D0-856A-885F1D922EC8}"/>
              </a:ext>
            </a:extLst>
          </p:cNvPr>
          <p:cNvCxnSpPr/>
          <p:nvPr/>
        </p:nvCxnSpPr>
        <p:spPr>
          <a:xfrm>
            <a:off x="1034727" y="5378918"/>
            <a:ext cx="83757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51A9921-814D-4E1B-84ED-F4C407DD45B2}"/>
              </a:ext>
            </a:extLst>
          </p:cNvPr>
          <p:cNvCxnSpPr/>
          <p:nvPr/>
        </p:nvCxnSpPr>
        <p:spPr>
          <a:xfrm>
            <a:off x="1787771" y="5378918"/>
            <a:ext cx="429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FA9DF4C6-CA8D-4925-B878-86D083AABF62}"/>
              </a:ext>
            </a:extLst>
          </p:cNvPr>
          <p:cNvCxnSpPr/>
          <p:nvPr/>
        </p:nvCxnSpPr>
        <p:spPr>
          <a:xfrm>
            <a:off x="514777" y="4749452"/>
            <a:ext cx="2743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A16F390-85D5-4ED9-9399-E53107C26770}"/>
              </a:ext>
            </a:extLst>
          </p:cNvPr>
          <p:cNvCxnSpPr/>
          <p:nvPr/>
        </p:nvCxnSpPr>
        <p:spPr>
          <a:xfrm>
            <a:off x="1034727" y="5105400"/>
            <a:ext cx="0" cy="27351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2E249B9-7453-4377-88E8-E4091732AB6C}"/>
              </a:ext>
            </a:extLst>
          </p:cNvPr>
          <p:cNvCxnSpPr/>
          <p:nvPr/>
        </p:nvCxnSpPr>
        <p:spPr>
          <a:xfrm>
            <a:off x="1872298" y="5105400"/>
            <a:ext cx="0" cy="27351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68ACA41-3087-4282-A16D-0429C8DC0BBA}"/>
              </a:ext>
            </a:extLst>
          </p:cNvPr>
          <p:cNvCxnSpPr/>
          <p:nvPr/>
        </p:nvCxnSpPr>
        <p:spPr>
          <a:xfrm>
            <a:off x="779944" y="4370371"/>
            <a:ext cx="0" cy="3840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6CBEBA9-19D3-47BE-BFD3-EF08942840F1}"/>
              </a:ext>
            </a:extLst>
          </p:cNvPr>
          <p:cNvCxnSpPr/>
          <p:nvPr/>
        </p:nvCxnSpPr>
        <p:spPr>
          <a:xfrm>
            <a:off x="2140808" y="4370371"/>
            <a:ext cx="0" cy="3840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FBAAF8B2-2AC3-4A4C-93BB-DF4396001FBA}"/>
              </a:ext>
            </a:extLst>
          </p:cNvPr>
          <p:cNvCxnSpPr/>
          <p:nvPr/>
        </p:nvCxnSpPr>
        <p:spPr>
          <a:xfrm>
            <a:off x="789097" y="4413657"/>
            <a:ext cx="1344503" cy="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4E5960AF-EB31-481C-9C4B-DCC891051DCD}"/>
              </a:ext>
            </a:extLst>
          </p:cNvPr>
          <p:cNvCxnSpPr/>
          <p:nvPr/>
        </p:nvCxnSpPr>
        <p:spPr>
          <a:xfrm>
            <a:off x="651937" y="4749452"/>
            <a:ext cx="0" cy="1727548"/>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6968A79E-61BD-4703-B297-038C4B126513}"/>
              </a:ext>
            </a:extLst>
          </p:cNvPr>
          <p:cNvCxnSpPr/>
          <p:nvPr/>
        </p:nvCxnSpPr>
        <p:spPr>
          <a:xfrm>
            <a:off x="2040529" y="5378918"/>
            <a:ext cx="0" cy="109728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87C0720A-5CC1-477E-BBCC-DB43A374994A}"/>
              </a:ext>
            </a:extLst>
          </p:cNvPr>
          <p:cNvSpPr txBox="1"/>
          <p:nvPr/>
        </p:nvSpPr>
        <p:spPr>
          <a:xfrm>
            <a:off x="2166058" y="609600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96" name="TextBox 95">
            <a:extLst>
              <a:ext uri="{FF2B5EF4-FFF2-40B4-BE49-F238E27FC236}">
                <a16:creationId xmlns:a16="http://schemas.microsoft.com/office/drawing/2014/main" id="{6BE321CE-3D3C-4EC8-9F63-1BDCA196DDCF}"/>
              </a:ext>
            </a:extLst>
          </p:cNvPr>
          <p:cNvSpPr txBox="1"/>
          <p:nvPr/>
        </p:nvSpPr>
        <p:spPr>
          <a:xfrm>
            <a:off x="383189" y="5050156"/>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97" name="TextBox 96">
            <a:extLst>
              <a:ext uri="{FF2B5EF4-FFF2-40B4-BE49-F238E27FC236}">
                <a16:creationId xmlns:a16="http://schemas.microsoft.com/office/drawing/2014/main" id="{306C6AE5-82CF-4870-ADA7-77D9167895C6}"/>
              </a:ext>
            </a:extLst>
          </p:cNvPr>
          <p:cNvSpPr txBox="1"/>
          <p:nvPr/>
        </p:nvSpPr>
        <p:spPr>
          <a:xfrm>
            <a:off x="1146533" y="4872334"/>
            <a:ext cx="266074" cy="400110"/>
          </a:xfrm>
          <a:prstGeom prst="rect">
            <a:avLst/>
          </a:prstGeom>
          <a:noFill/>
        </p:spPr>
        <p:txBody>
          <a:bodyPr wrap="square">
            <a:spAutoFit/>
          </a:bodyPr>
          <a:lstStyle/>
          <a:p>
            <a:r>
              <a:rPr lang="en-US" sz="2000" i="1" dirty="0">
                <a:cs typeface="Times New Roman" panose="02020603050405020304" pitchFamily="18" charset="0"/>
              </a:rPr>
              <a:t>s</a:t>
            </a:r>
            <a:endParaRPr lang="en-GB" sz="2000" dirty="0"/>
          </a:p>
        </p:txBody>
      </p:sp>
      <p:sp>
        <p:nvSpPr>
          <p:cNvPr id="98" name="TextBox 97">
            <a:extLst>
              <a:ext uri="{FF2B5EF4-FFF2-40B4-BE49-F238E27FC236}">
                <a16:creationId xmlns:a16="http://schemas.microsoft.com/office/drawing/2014/main" id="{1DFC5157-E87F-4D5E-8CF1-236589F171E1}"/>
              </a:ext>
            </a:extLst>
          </p:cNvPr>
          <p:cNvSpPr txBox="1"/>
          <p:nvPr/>
        </p:nvSpPr>
        <p:spPr>
          <a:xfrm>
            <a:off x="1249150" y="4071732"/>
            <a:ext cx="266074" cy="400110"/>
          </a:xfrm>
          <a:prstGeom prst="rect">
            <a:avLst/>
          </a:prstGeom>
          <a:noFill/>
        </p:spPr>
        <p:txBody>
          <a:bodyPr wrap="square">
            <a:spAutoFit/>
          </a:bodyPr>
          <a:lstStyle/>
          <a:p>
            <a:r>
              <a:rPr lang="en-US" sz="2000" i="1" dirty="0">
                <a:cs typeface="Times New Roman" panose="02020603050405020304" pitchFamily="18" charset="0"/>
              </a:rPr>
              <a:t>L</a:t>
            </a:r>
            <a:endParaRPr lang="en-GB" sz="2000" dirty="0"/>
          </a:p>
        </p:txBody>
      </p:sp>
      <p:sp>
        <p:nvSpPr>
          <p:cNvPr id="99" name="TextBox 98">
            <a:extLst>
              <a:ext uri="{FF2B5EF4-FFF2-40B4-BE49-F238E27FC236}">
                <a16:creationId xmlns:a16="http://schemas.microsoft.com/office/drawing/2014/main" id="{DCA7A043-1AD1-4FFF-BD9B-76FCE22CBB73}"/>
              </a:ext>
            </a:extLst>
          </p:cNvPr>
          <p:cNvSpPr txBox="1"/>
          <p:nvPr/>
        </p:nvSpPr>
        <p:spPr>
          <a:xfrm>
            <a:off x="1208822" y="4334744"/>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100" name="TextBox 99">
            <a:extLst>
              <a:ext uri="{FF2B5EF4-FFF2-40B4-BE49-F238E27FC236}">
                <a16:creationId xmlns:a16="http://schemas.microsoft.com/office/drawing/2014/main" id="{169DD249-C4E4-41F3-AF62-E658C0533BFC}"/>
              </a:ext>
            </a:extLst>
          </p:cNvPr>
          <p:cNvSpPr txBox="1"/>
          <p:nvPr/>
        </p:nvSpPr>
        <p:spPr>
          <a:xfrm>
            <a:off x="2010797" y="5634518"/>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101" name="TextBox 100">
            <a:extLst>
              <a:ext uri="{FF2B5EF4-FFF2-40B4-BE49-F238E27FC236}">
                <a16:creationId xmlns:a16="http://schemas.microsoft.com/office/drawing/2014/main" id="{9F1AF6C2-9E9B-4E70-857B-135E2AB1FC85}"/>
              </a:ext>
            </a:extLst>
          </p:cNvPr>
          <p:cNvSpPr txBox="1"/>
          <p:nvPr/>
        </p:nvSpPr>
        <p:spPr>
          <a:xfrm>
            <a:off x="594731" y="5545962"/>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102" name="Straight Arrow Connector 101">
            <a:extLst>
              <a:ext uri="{FF2B5EF4-FFF2-40B4-BE49-F238E27FC236}">
                <a16:creationId xmlns:a16="http://schemas.microsoft.com/office/drawing/2014/main" id="{A0B714AB-81E9-41D4-B2D6-4DBC0B4A1B16}"/>
              </a:ext>
            </a:extLst>
          </p:cNvPr>
          <p:cNvCxnSpPr>
            <a:cxnSpLocks/>
          </p:cNvCxnSpPr>
          <p:nvPr/>
        </p:nvCxnSpPr>
        <p:spPr>
          <a:xfrm flipV="1">
            <a:off x="1137057" y="5450266"/>
            <a:ext cx="167472" cy="28459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BB59EF8F-BFC9-46EB-899F-733F35BBC243}"/>
              </a:ext>
            </a:extLst>
          </p:cNvPr>
          <p:cNvCxnSpPr/>
          <p:nvPr/>
        </p:nvCxnSpPr>
        <p:spPr>
          <a:xfrm>
            <a:off x="1038627" y="5242159"/>
            <a:ext cx="822960" cy="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75CD9CCC-1B78-4197-9A52-BF87297AA8A4}"/>
              </a:ext>
            </a:extLst>
          </p:cNvPr>
          <p:cNvSpPr txBox="1"/>
          <p:nvPr/>
        </p:nvSpPr>
        <p:spPr>
          <a:xfrm>
            <a:off x="2740066" y="4872334"/>
            <a:ext cx="6308035" cy="769441"/>
          </a:xfrm>
          <a:prstGeom prst="rect">
            <a:avLst/>
          </a:prstGeom>
          <a:noFill/>
        </p:spPr>
        <p:txBody>
          <a:bodyPr wrap="square">
            <a:spAutoFit/>
          </a:bodyPr>
          <a:lstStyle/>
          <a:p>
            <a:r>
              <a:rPr lang="en-US" sz="2200" dirty="0">
                <a:latin typeface="Comic Sans MS" panose="030F0702030302020204" pitchFamily="66" charset="0"/>
              </a:rPr>
              <a:t>To determine this, consider the figure on the left.</a:t>
            </a:r>
            <a:endParaRPr lang="en-GB" sz="2200" dirty="0">
              <a:latin typeface="Comic Sans MS" panose="030F0702030302020204" pitchFamily="66" charset="0"/>
            </a:endParaRPr>
          </a:p>
        </p:txBody>
      </p:sp>
      <p:sp>
        <p:nvSpPr>
          <p:cNvPr id="110" name="TextBox 109">
            <a:extLst>
              <a:ext uri="{FF2B5EF4-FFF2-40B4-BE49-F238E27FC236}">
                <a16:creationId xmlns:a16="http://schemas.microsoft.com/office/drawing/2014/main" id="{C93C68CA-AD81-4211-A96E-E11CFD2FA316}"/>
              </a:ext>
            </a:extLst>
          </p:cNvPr>
          <p:cNvSpPr txBox="1"/>
          <p:nvPr/>
        </p:nvSpPr>
        <p:spPr>
          <a:xfrm>
            <a:off x="504483" y="1754593"/>
            <a:ext cx="266074" cy="400110"/>
          </a:xfrm>
          <a:prstGeom prst="rect">
            <a:avLst/>
          </a:prstGeom>
          <a:noFill/>
        </p:spPr>
        <p:txBody>
          <a:bodyPr wrap="square">
            <a:spAutoFit/>
          </a:bodyPr>
          <a:lstStyle/>
          <a:p>
            <a:r>
              <a:rPr lang="en-US" sz="2000" i="1" dirty="0">
                <a:cs typeface="Times New Roman" panose="02020603050405020304" pitchFamily="18" charset="0"/>
              </a:rPr>
              <a:t>L</a:t>
            </a:r>
            <a:endParaRPr lang="en-GB" sz="2000" dirty="0"/>
          </a:p>
        </p:txBody>
      </p:sp>
      <p:cxnSp>
        <p:nvCxnSpPr>
          <p:cNvPr id="111" name="Straight Arrow Connector 110">
            <a:extLst>
              <a:ext uri="{FF2B5EF4-FFF2-40B4-BE49-F238E27FC236}">
                <a16:creationId xmlns:a16="http://schemas.microsoft.com/office/drawing/2014/main" id="{6A5BF8CF-4BEF-44C5-8F40-92FCDAB61801}"/>
              </a:ext>
            </a:extLst>
          </p:cNvPr>
          <p:cNvCxnSpPr/>
          <p:nvPr/>
        </p:nvCxnSpPr>
        <p:spPr>
          <a:xfrm>
            <a:off x="280660" y="2252425"/>
            <a:ext cx="0" cy="13716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56EDC0E1-77BC-4E51-87DC-B276C928DFCE}"/>
              </a:ext>
            </a:extLst>
          </p:cNvPr>
          <p:cNvSpPr txBox="1"/>
          <p:nvPr/>
        </p:nvSpPr>
        <p:spPr>
          <a:xfrm>
            <a:off x="27268" y="2743089"/>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Tree>
    <p:extLst>
      <p:ext uri="{BB962C8B-B14F-4D97-AF65-F5344CB8AC3E}">
        <p14:creationId xmlns:p14="http://schemas.microsoft.com/office/powerpoint/2010/main" val="352756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down)">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1"/>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40"/>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1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11"/>
                                        </p:tgtEl>
                                        <p:attrNameLst>
                                          <p:attrName>style.visibility</p:attrName>
                                        </p:attrNameLst>
                                      </p:cBhvr>
                                      <p:to>
                                        <p:strVal val="visible"/>
                                      </p:to>
                                    </p:set>
                                    <p:animEffect transition="in" filter="wipe(down)">
                                      <p:cBhvr>
                                        <p:cTn id="36" dur="500"/>
                                        <p:tgtEl>
                                          <p:spTgt spid="111"/>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75"/>
                                        </p:tgtEl>
                                        <p:attrNameLst>
                                          <p:attrName>style.visibility</p:attrName>
                                        </p:attrNameLst>
                                      </p:cBhvr>
                                      <p:to>
                                        <p:strVal val="visible"/>
                                      </p:to>
                                    </p:set>
                                    <p:animEffect transition="in" filter="wipe(left)">
                                      <p:cBhvr>
                                        <p:cTn id="75" dur="500"/>
                                        <p:tgtEl>
                                          <p:spTgt spid="7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95"/>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nodeType="clickEffect">
                                  <p:stCondLst>
                                    <p:cond delay="0"/>
                                  </p:stCondLst>
                                  <p:childTnLst>
                                    <p:set>
                                      <p:cBhvr>
                                        <p:cTn id="83" dur="1" fill="hold">
                                          <p:stCondLst>
                                            <p:cond delay="0"/>
                                          </p:stCondLst>
                                        </p:cTn>
                                        <p:tgtEl>
                                          <p:spTgt spid="77"/>
                                        </p:tgtEl>
                                        <p:attrNameLst>
                                          <p:attrName>style.visibility</p:attrName>
                                        </p:attrNameLst>
                                      </p:cBhvr>
                                      <p:to>
                                        <p:strVal val="visible"/>
                                      </p:to>
                                    </p:set>
                                    <p:animEffect transition="in" filter="wipe(down)">
                                      <p:cBhvr>
                                        <p:cTn id="84" dur="500"/>
                                        <p:tgtEl>
                                          <p:spTgt spid="77"/>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0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88"/>
                                        </p:tgtEl>
                                        <p:attrNameLst>
                                          <p:attrName>style.visibility</p:attrName>
                                        </p:attrNameLst>
                                      </p:cBhvr>
                                      <p:to>
                                        <p:strVal val="visible"/>
                                      </p:to>
                                    </p:set>
                                    <p:animEffect transition="in" filter="wipe(down)">
                                      <p:cBhvr>
                                        <p:cTn id="97" dur="500"/>
                                        <p:tgtEl>
                                          <p:spTgt spid="88"/>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89"/>
                                        </p:tgtEl>
                                        <p:attrNameLst>
                                          <p:attrName>style.visibility</p:attrName>
                                        </p:attrNameLst>
                                      </p:cBhvr>
                                      <p:to>
                                        <p:strVal val="visible"/>
                                      </p:to>
                                    </p:set>
                                    <p:animEffect transition="in" filter="wipe(down)">
                                      <p:cBhvr>
                                        <p:cTn id="102" dur="500"/>
                                        <p:tgtEl>
                                          <p:spTgt spid="8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wipe(left)">
                                      <p:cBhvr>
                                        <p:cTn id="107" dur="500"/>
                                        <p:tgtEl>
                                          <p:spTgt spid="91"/>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98"/>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22" presetClass="entr" presetSubtype="2" fill="hold" nodeType="clickEffect">
                                  <p:stCondLst>
                                    <p:cond delay="0"/>
                                  </p:stCondLst>
                                  <p:childTnLst>
                                    <p:set>
                                      <p:cBhvr>
                                        <p:cTn id="115" dur="1" fill="hold">
                                          <p:stCondLst>
                                            <p:cond delay="0"/>
                                          </p:stCondLst>
                                        </p:cTn>
                                        <p:tgtEl>
                                          <p:spTgt spid="84"/>
                                        </p:tgtEl>
                                        <p:attrNameLst>
                                          <p:attrName>style.visibility</p:attrName>
                                        </p:attrNameLst>
                                      </p:cBhvr>
                                      <p:to>
                                        <p:strVal val="visible"/>
                                      </p:to>
                                    </p:set>
                                    <p:animEffect transition="in" filter="wipe(right)">
                                      <p:cBhvr>
                                        <p:cTn id="116" dur="500"/>
                                        <p:tgtEl>
                                          <p:spTgt spid="84"/>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nodeType="clickEffect">
                                  <p:stCondLst>
                                    <p:cond delay="0"/>
                                  </p:stCondLst>
                                  <p:childTnLst>
                                    <p:set>
                                      <p:cBhvr>
                                        <p:cTn id="120" dur="1" fill="hold">
                                          <p:stCondLst>
                                            <p:cond delay="0"/>
                                          </p:stCondLst>
                                        </p:cTn>
                                        <p:tgtEl>
                                          <p:spTgt spid="93"/>
                                        </p:tgtEl>
                                        <p:attrNameLst>
                                          <p:attrName>style.visibility</p:attrName>
                                        </p:attrNameLst>
                                      </p:cBhvr>
                                      <p:to>
                                        <p:strVal val="visible"/>
                                      </p:to>
                                    </p:set>
                                    <p:animEffect transition="in" filter="wipe(down)">
                                      <p:cBhvr>
                                        <p:cTn id="121" dur="500"/>
                                        <p:tgtEl>
                                          <p:spTgt spid="93"/>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96"/>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17"/>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82"/>
                                        </p:tgtEl>
                                        <p:attrNameLst>
                                          <p:attrName>style.visibility</p:attrName>
                                        </p:attrNameLst>
                                      </p:cBhvr>
                                      <p:to>
                                        <p:strVal val="visible"/>
                                      </p:to>
                                    </p:set>
                                    <p:animEffect transition="in" filter="wipe(left)">
                                      <p:cBhvr>
                                        <p:cTn id="134" dur="500"/>
                                        <p:tgtEl>
                                          <p:spTgt spid="82"/>
                                        </p:tgtEl>
                                      </p:cBhvr>
                                    </p:animEffec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01"/>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102"/>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nodeType="clickEffect">
                                  <p:stCondLst>
                                    <p:cond delay="0"/>
                                  </p:stCondLst>
                                  <p:childTnLst>
                                    <p:set>
                                      <p:cBhvr>
                                        <p:cTn id="146" dur="1" fill="hold">
                                          <p:stCondLst>
                                            <p:cond delay="0"/>
                                          </p:stCondLst>
                                        </p:cTn>
                                        <p:tgtEl>
                                          <p:spTgt spid="86"/>
                                        </p:tgtEl>
                                        <p:attrNameLst>
                                          <p:attrName>style.visibility</p:attrName>
                                        </p:attrNameLst>
                                      </p:cBhvr>
                                      <p:to>
                                        <p:strVal val="visible"/>
                                      </p:to>
                                    </p:set>
                                    <p:animEffect transition="in" filter="wipe(down)">
                                      <p:cBhvr>
                                        <p:cTn id="147" dur="500"/>
                                        <p:tgtEl>
                                          <p:spTgt spid="86"/>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4" fill="hold" nodeType="clickEffect">
                                  <p:stCondLst>
                                    <p:cond delay="0"/>
                                  </p:stCondLst>
                                  <p:childTnLst>
                                    <p:set>
                                      <p:cBhvr>
                                        <p:cTn id="151" dur="1" fill="hold">
                                          <p:stCondLst>
                                            <p:cond delay="0"/>
                                          </p:stCondLst>
                                        </p:cTn>
                                        <p:tgtEl>
                                          <p:spTgt spid="87"/>
                                        </p:tgtEl>
                                        <p:attrNameLst>
                                          <p:attrName>style.visibility</p:attrName>
                                        </p:attrNameLst>
                                      </p:cBhvr>
                                      <p:to>
                                        <p:strVal val="visible"/>
                                      </p:to>
                                    </p:set>
                                    <p:animEffect transition="in" filter="wipe(down)">
                                      <p:cBhvr>
                                        <p:cTn id="152" dur="500"/>
                                        <p:tgtEl>
                                          <p:spTgt spid="87"/>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8" fill="hold" nodeType="clickEffect">
                                  <p:stCondLst>
                                    <p:cond delay="0"/>
                                  </p:stCondLst>
                                  <p:childTnLst>
                                    <p:set>
                                      <p:cBhvr>
                                        <p:cTn id="156" dur="1" fill="hold">
                                          <p:stCondLst>
                                            <p:cond delay="0"/>
                                          </p:stCondLst>
                                        </p:cTn>
                                        <p:tgtEl>
                                          <p:spTgt spid="105"/>
                                        </p:tgtEl>
                                        <p:attrNameLst>
                                          <p:attrName>style.visibility</p:attrName>
                                        </p:attrNameLst>
                                      </p:cBhvr>
                                      <p:to>
                                        <p:strVal val="visible"/>
                                      </p:to>
                                    </p:set>
                                    <p:animEffect transition="in" filter="wipe(left)">
                                      <p:cBhvr>
                                        <p:cTn id="157" dur="500"/>
                                        <p:tgtEl>
                                          <p:spTgt spid="105"/>
                                        </p:tgtEl>
                                      </p:cBhvr>
                                    </p:animEffect>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grpId="0" nodeType="clickEffect">
                                  <p:stCondLst>
                                    <p:cond delay="0"/>
                                  </p:stCondLst>
                                  <p:childTnLst>
                                    <p:set>
                                      <p:cBhvr>
                                        <p:cTn id="161" dur="1" fill="hold">
                                          <p:stCondLst>
                                            <p:cond delay="0"/>
                                          </p:stCondLst>
                                        </p:cTn>
                                        <p:tgtEl>
                                          <p:spTgt spid="97"/>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22" presetClass="entr" presetSubtype="8" fill="hold" nodeType="clickEffect">
                                  <p:stCondLst>
                                    <p:cond delay="0"/>
                                  </p:stCondLst>
                                  <p:childTnLst>
                                    <p:set>
                                      <p:cBhvr>
                                        <p:cTn id="165" dur="1" fill="hold">
                                          <p:stCondLst>
                                            <p:cond delay="0"/>
                                          </p:stCondLst>
                                        </p:cTn>
                                        <p:tgtEl>
                                          <p:spTgt spid="83"/>
                                        </p:tgtEl>
                                        <p:attrNameLst>
                                          <p:attrName>style.visibility</p:attrName>
                                        </p:attrNameLst>
                                      </p:cBhvr>
                                      <p:to>
                                        <p:strVal val="visible"/>
                                      </p:to>
                                    </p:set>
                                    <p:animEffect transition="in" filter="wipe(left)">
                                      <p:cBhvr>
                                        <p:cTn id="166" dur="500"/>
                                        <p:tgtEl>
                                          <p:spTgt spid="83"/>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4" fill="hold" nodeType="clickEffect">
                                  <p:stCondLst>
                                    <p:cond delay="0"/>
                                  </p:stCondLst>
                                  <p:childTnLst>
                                    <p:set>
                                      <p:cBhvr>
                                        <p:cTn id="170" dur="1" fill="hold">
                                          <p:stCondLst>
                                            <p:cond delay="0"/>
                                          </p:stCondLst>
                                        </p:cTn>
                                        <p:tgtEl>
                                          <p:spTgt spid="94"/>
                                        </p:tgtEl>
                                        <p:attrNameLst>
                                          <p:attrName>style.visibility</p:attrName>
                                        </p:attrNameLst>
                                      </p:cBhvr>
                                      <p:to>
                                        <p:strVal val="visible"/>
                                      </p:to>
                                    </p:set>
                                    <p:animEffect transition="in" filter="wipe(down)">
                                      <p:cBhvr>
                                        <p:cTn id="171" dur="500"/>
                                        <p:tgtEl>
                                          <p:spTgt spid="94"/>
                                        </p:tgtEl>
                                      </p:cBhvr>
                                    </p:animEffect>
                                  </p:childTnLst>
                                </p:cTn>
                              </p:par>
                            </p:childTnLst>
                          </p:cTn>
                        </p:par>
                      </p:childTnLst>
                    </p:cTn>
                  </p:par>
                  <p:par>
                    <p:cTn id="172" fill="hold">
                      <p:stCondLst>
                        <p:cond delay="indefinite"/>
                      </p:stCondLst>
                      <p:childTnLst>
                        <p:par>
                          <p:cTn id="173" fill="hold">
                            <p:stCondLst>
                              <p:cond delay="0"/>
                            </p:stCondLst>
                            <p:childTnLst>
                              <p:par>
                                <p:cTn id="174" presetID="1" presetClass="entr" presetSubtype="0" fill="hold" grpId="0" nodeType="clickEffect">
                                  <p:stCondLst>
                                    <p:cond delay="0"/>
                                  </p:stCondLst>
                                  <p:childTnLst>
                                    <p:set>
                                      <p:cBhvr>
                                        <p:cTn id="175"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P spid="17" grpId="0"/>
      <p:bldP spid="12" grpId="0"/>
      <p:bldP spid="56" grpId="0"/>
      <p:bldP spid="58" grpId="0"/>
      <p:bldP spid="36" grpId="0" animBg="1"/>
      <p:bldP spid="57" grpId="0"/>
      <p:bldP spid="62" grpId="0"/>
      <p:bldP spid="95" grpId="0"/>
      <p:bldP spid="96" grpId="0"/>
      <p:bldP spid="97" grpId="0"/>
      <p:bldP spid="98" grpId="0"/>
      <p:bldP spid="99" grpId="0"/>
      <p:bldP spid="100" grpId="0"/>
      <p:bldP spid="101" grpId="0"/>
      <p:bldP spid="107" grpId="0"/>
      <p:bldP spid="110" grpId="0"/>
      <p:bldP spid="1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762000"/>
            <a:ext cx="8374966" cy="830997"/>
          </a:xfrm>
          <a:prstGeom prst="rect">
            <a:avLst/>
          </a:prstGeom>
          <a:noFill/>
        </p:spPr>
        <p:txBody>
          <a:bodyPr wrap="square">
            <a:spAutoFit/>
          </a:bodyPr>
          <a:lstStyle/>
          <a:p>
            <a:r>
              <a:rPr lang="en-US" dirty="0">
                <a:latin typeface="Comic Sans MS" panose="030F0702030302020204" pitchFamily="66" charset="0"/>
              </a:rPr>
              <a:t>                  Find the volume of a pyramid whose base is a square with sides of length </a:t>
            </a:r>
            <a:r>
              <a:rPr lang="en-US" i="1" dirty="0">
                <a:cs typeface="Times New Roman" panose="02020603050405020304" pitchFamily="18" charset="0"/>
              </a:rPr>
              <a:t>L</a:t>
            </a:r>
            <a:r>
              <a:rPr lang="en-US" dirty="0">
                <a:latin typeface="Comic Sans MS" panose="030F0702030302020204" pitchFamily="66" charset="0"/>
              </a:rPr>
              <a:t> and whose height is </a:t>
            </a:r>
            <a:r>
              <a:rPr lang="en-US" i="1" dirty="0">
                <a:cs typeface="Times New Roman" panose="02020603050405020304" pitchFamily="18" charset="0"/>
              </a:rPr>
              <a:t>h</a:t>
            </a:r>
            <a:r>
              <a:rPr lang="en-US" dirty="0">
                <a:latin typeface="Comic Sans MS" panose="030F0702030302020204" pitchFamily="66" charset="0"/>
              </a:rPr>
              <a:t>.</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686914"/>
          </a:xfrm>
          <a:prstGeom prst="rect">
            <a:avLst/>
          </a:prstGeom>
        </p:spPr>
        <p:txBody>
          <a:bodyPr bIns="91440" anchor="b" anchorCtr="0">
            <a:normAutofit fontScale="925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762000"/>
            <a:ext cx="2209800" cy="461665"/>
          </a:xfrm>
          <a:prstGeom prst="rect">
            <a:avLst/>
          </a:prstGeom>
          <a:noFill/>
        </p:spPr>
        <p:txBody>
          <a:bodyPr wrap="square">
            <a:spAutoFit/>
          </a:bodyPr>
          <a:lstStyle/>
          <a:p>
            <a:r>
              <a:rPr lang="en-US" b="1" dirty="0">
                <a:latin typeface="Comic Sans MS" panose="030F0702030302020204" pitchFamily="66" charset="0"/>
              </a:rPr>
              <a:t>Example 2</a:t>
            </a:r>
            <a:endParaRPr lang="en-GB" b="1" dirty="0">
              <a:latin typeface="Comic Sans MS" panose="030F0702030302020204" pitchFamily="66" charset="0"/>
            </a:endParaRPr>
          </a:p>
        </p:txBody>
      </p:sp>
      <p:sp>
        <p:nvSpPr>
          <p:cNvPr id="11" name="TextBox 10">
            <a:extLst>
              <a:ext uri="{FF2B5EF4-FFF2-40B4-BE49-F238E27FC236}">
                <a16:creationId xmlns:a16="http://schemas.microsoft.com/office/drawing/2014/main" id="{F710024A-B388-4AD8-A830-CE86FBE665B5}"/>
              </a:ext>
            </a:extLst>
          </p:cNvPr>
          <p:cNvSpPr txBox="1"/>
          <p:nvPr/>
        </p:nvSpPr>
        <p:spPr>
          <a:xfrm>
            <a:off x="2743199" y="3176129"/>
            <a:ext cx="3581401" cy="430887"/>
          </a:xfrm>
          <a:prstGeom prst="rect">
            <a:avLst/>
          </a:prstGeom>
          <a:noFill/>
        </p:spPr>
        <p:txBody>
          <a:bodyPr wrap="square">
            <a:spAutoFit/>
          </a:bodyPr>
          <a:lstStyle/>
          <a:p>
            <a:r>
              <a:rPr lang="en-US" sz="2200" dirty="0">
                <a:latin typeface="Comic Sans MS" panose="030F0702030302020204" pitchFamily="66" charset="0"/>
              </a:rPr>
              <a:t>Rearranging for </a:t>
            </a:r>
            <a:r>
              <a:rPr lang="en-US" sz="2200" i="1" dirty="0">
                <a:cs typeface="Times New Roman" panose="02020603050405020304" pitchFamily="18" charset="0"/>
              </a:rPr>
              <a:t>s</a:t>
            </a:r>
            <a:r>
              <a:rPr lang="en-US" sz="2200" dirty="0">
                <a:latin typeface="Comic Sans MS" panose="030F0702030302020204" pitchFamily="66" charset="0"/>
              </a:rPr>
              <a:t>. </a:t>
            </a:r>
            <a:endParaRPr lang="en-GB" sz="2200" dirty="0">
              <a:latin typeface="Comic Sans MS" panose="030F0702030302020204" pitchFamily="66" charset="0"/>
            </a:endParaRPr>
          </a:p>
        </p:txBody>
      </p:sp>
      <p:sp>
        <p:nvSpPr>
          <p:cNvPr id="14" name="TextBox 13">
            <a:extLst>
              <a:ext uri="{FF2B5EF4-FFF2-40B4-BE49-F238E27FC236}">
                <a16:creationId xmlns:a16="http://schemas.microsoft.com/office/drawing/2014/main" id="{0CDAFA1E-FA06-475E-ABA2-1FD241DD0095}"/>
              </a:ext>
            </a:extLst>
          </p:cNvPr>
          <p:cNvSpPr txBox="1"/>
          <p:nvPr/>
        </p:nvSpPr>
        <p:spPr>
          <a:xfrm>
            <a:off x="2740066" y="2197402"/>
            <a:ext cx="6301898" cy="461665"/>
          </a:xfrm>
          <a:prstGeom prst="rect">
            <a:avLst/>
          </a:prstGeom>
          <a:noFill/>
        </p:spPr>
        <p:txBody>
          <a:bodyPr wrap="square">
            <a:spAutoFit/>
          </a:bodyPr>
          <a:lstStyle/>
          <a:p>
            <a:r>
              <a:rPr lang="en-GB" dirty="0">
                <a:latin typeface="Comic Sans MS" panose="030F0702030302020204" pitchFamily="66" charset="0"/>
              </a:rPr>
              <a:t>In other words, we have</a:t>
            </a:r>
            <a:r>
              <a:rPr lang="en-GB" dirty="0"/>
              <a:t> </a:t>
            </a:r>
            <a:endParaRPr lang="en-GB" sz="2200" dirty="0">
              <a:latin typeface="Comic Sans MS" panose="030F0702030302020204" pitchFamily="66" charset="0"/>
            </a:endParaRPr>
          </a:p>
        </p:txBody>
      </p:sp>
      <p:sp>
        <p:nvSpPr>
          <p:cNvPr id="15" name="TextBox 14">
            <a:extLst>
              <a:ext uri="{FF2B5EF4-FFF2-40B4-BE49-F238E27FC236}">
                <a16:creationId xmlns:a16="http://schemas.microsoft.com/office/drawing/2014/main" id="{7DACD959-6EDE-4A9C-B370-FE3EF44CC524}"/>
              </a:ext>
            </a:extLst>
          </p:cNvPr>
          <p:cNvSpPr txBox="1"/>
          <p:nvPr/>
        </p:nvSpPr>
        <p:spPr>
          <a:xfrm>
            <a:off x="2740066" y="4141512"/>
            <a:ext cx="6400800" cy="430887"/>
          </a:xfrm>
          <a:prstGeom prst="rect">
            <a:avLst/>
          </a:prstGeom>
          <a:noFill/>
        </p:spPr>
        <p:txBody>
          <a:bodyPr wrap="square">
            <a:spAutoFit/>
          </a:bodyPr>
          <a:lstStyle/>
          <a:p>
            <a:r>
              <a:rPr lang="en-US" sz="2200" dirty="0">
                <a:latin typeface="Comic Sans MS" panose="030F0702030302020204" pitchFamily="66" charset="0"/>
              </a:rPr>
              <a:t>So, the cross-sectional area is then,</a:t>
            </a:r>
            <a:endParaRPr lang="en-GB" sz="2200" dirty="0">
              <a:latin typeface="Comic Sans MS" panose="030F0702030302020204" pitchFamily="66" charset="0"/>
            </a:endParaRPr>
          </a:p>
        </p:txBody>
      </p:sp>
      <p:sp>
        <p:nvSpPr>
          <p:cNvPr id="12" name="TextBox 11">
            <a:extLst>
              <a:ext uri="{FF2B5EF4-FFF2-40B4-BE49-F238E27FC236}">
                <a16:creationId xmlns:a16="http://schemas.microsoft.com/office/drawing/2014/main" id="{8A3F1626-50D2-4305-9B65-B0ED0B7CF138}"/>
              </a:ext>
            </a:extLst>
          </p:cNvPr>
          <p:cNvSpPr txBox="1"/>
          <p:nvPr/>
        </p:nvSpPr>
        <p:spPr>
          <a:xfrm>
            <a:off x="2743199" y="1489693"/>
            <a:ext cx="6173611" cy="769441"/>
          </a:xfrm>
          <a:prstGeom prst="rect">
            <a:avLst/>
          </a:prstGeom>
          <a:noFill/>
        </p:spPr>
        <p:txBody>
          <a:bodyPr wrap="square">
            <a:spAutoFit/>
          </a:bodyPr>
          <a:lstStyle/>
          <a:p>
            <a:r>
              <a:rPr lang="en-US" sz="2200" dirty="0">
                <a:latin typeface="Comic Sans MS" panose="030F0702030302020204" pitchFamily="66" charset="0"/>
              </a:rPr>
              <a:t>The ratio of any two sides of similar triangles must be equal. . </a:t>
            </a:r>
            <a:endParaRPr lang="en-GB" sz="2200" dirty="0">
              <a:latin typeface="Comic Sans MS" panose="030F0702030302020204" pitchFamily="66" charset="0"/>
            </a:endParaRPr>
          </a:p>
        </p:txBody>
      </p:sp>
      <p:cxnSp>
        <p:nvCxnSpPr>
          <p:cNvPr id="20" name="Straight Arrow Connector 19">
            <a:extLst>
              <a:ext uri="{FF2B5EF4-FFF2-40B4-BE49-F238E27FC236}">
                <a16:creationId xmlns:a16="http://schemas.microsoft.com/office/drawing/2014/main" id="{AD089F08-6332-413B-B920-73A3A2DA7AB7}"/>
              </a:ext>
            </a:extLst>
          </p:cNvPr>
          <p:cNvCxnSpPr>
            <a:cxnSpLocks/>
          </p:cNvCxnSpPr>
          <p:nvPr/>
        </p:nvCxnSpPr>
        <p:spPr>
          <a:xfrm>
            <a:off x="292909" y="3654017"/>
            <a:ext cx="1964216" cy="3892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9D6A1F13-3B62-4789-BFE1-BA110E5E82CD}"/>
              </a:ext>
            </a:extLst>
          </p:cNvPr>
          <p:cNvGrpSpPr/>
          <p:nvPr/>
        </p:nvGrpSpPr>
        <p:grpSpPr>
          <a:xfrm>
            <a:off x="285181" y="1447800"/>
            <a:ext cx="1991616" cy="2404021"/>
            <a:chOff x="285181" y="1747843"/>
            <a:chExt cx="1991616" cy="2404021"/>
          </a:xfrm>
        </p:grpSpPr>
        <p:sp>
          <p:nvSpPr>
            <p:cNvPr id="10" name="Diamond 9">
              <a:extLst>
                <a:ext uri="{FF2B5EF4-FFF2-40B4-BE49-F238E27FC236}">
                  <a16:creationId xmlns:a16="http://schemas.microsoft.com/office/drawing/2014/main" id="{26A29D5F-B02C-4F98-84D4-C084285B0168}"/>
                </a:ext>
              </a:extLst>
            </p:cNvPr>
            <p:cNvSpPr/>
            <p:nvPr/>
          </p:nvSpPr>
          <p:spPr>
            <a:xfrm>
              <a:off x="285181" y="2210940"/>
              <a:ext cx="1991616" cy="611086"/>
            </a:xfrm>
            <a:custGeom>
              <a:avLst/>
              <a:gdLst>
                <a:gd name="connsiteX0" fmla="*/ 0 w 914400"/>
                <a:gd name="connsiteY0" fmla="*/ 457200 h 914400"/>
                <a:gd name="connsiteX1" fmla="*/ 457200 w 914400"/>
                <a:gd name="connsiteY1" fmla="*/ 0 h 914400"/>
                <a:gd name="connsiteX2" fmla="*/ 914400 w 914400"/>
                <a:gd name="connsiteY2" fmla="*/ 457200 h 914400"/>
                <a:gd name="connsiteX3" fmla="*/ 457200 w 914400"/>
                <a:gd name="connsiteY3" fmla="*/ 914400 h 914400"/>
                <a:gd name="connsiteX4" fmla="*/ 0 w 914400"/>
                <a:gd name="connsiteY4" fmla="*/ 457200 h 914400"/>
                <a:gd name="connsiteX0" fmla="*/ 0 w 1583140"/>
                <a:gd name="connsiteY0" fmla="*/ 457200 h 914400"/>
                <a:gd name="connsiteX1" fmla="*/ 457200 w 1583140"/>
                <a:gd name="connsiteY1" fmla="*/ 0 h 914400"/>
                <a:gd name="connsiteX2" fmla="*/ 1583140 w 1583140"/>
                <a:gd name="connsiteY2" fmla="*/ 225188 h 914400"/>
                <a:gd name="connsiteX3" fmla="*/ 457200 w 1583140"/>
                <a:gd name="connsiteY3" fmla="*/ 914400 h 914400"/>
                <a:gd name="connsiteX4" fmla="*/ 0 w 1583140"/>
                <a:gd name="connsiteY4" fmla="*/ 457200 h 914400"/>
                <a:gd name="connsiteX0" fmla="*/ 0 w 1583140"/>
                <a:gd name="connsiteY0" fmla="*/ 408135 h 865335"/>
                <a:gd name="connsiteX1" fmla="*/ 359069 w 1583140"/>
                <a:gd name="connsiteY1" fmla="*/ 0 h 865335"/>
                <a:gd name="connsiteX2" fmla="*/ 1583140 w 1583140"/>
                <a:gd name="connsiteY2" fmla="*/ 176123 h 865335"/>
                <a:gd name="connsiteX3" fmla="*/ 457200 w 1583140"/>
                <a:gd name="connsiteY3" fmla="*/ 865335 h 865335"/>
                <a:gd name="connsiteX4" fmla="*/ 0 w 1583140"/>
                <a:gd name="connsiteY4" fmla="*/ 408135 h 865335"/>
                <a:gd name="connsiteX0" fmla="*/ 0 w 2029188"/>
                <a:gd name="connsiteY0" fmla="*/ 327847 h 865335"/>
                <a:gd name="connsiteX1" fmla="*/ 805117 w 2029188"/>
                <a:gd name="connsiteY1" fmla="*/ 0 h 865335"/>
                <a:gd name="connsiteX2" fmla="*/ 2029188 w 2029188"/>
                <a:gd name="connsiteY2" fmla="*/ 176123 h 865335"/>
                <a:gd name="connsiteX3" fmla="*/ 903248 w 2029188"/>
                <a:gd name="connsiteY3" fmla="*/ 865335 h 865335"/>
                <a:gd name="connsiteX4" fmla="*/ 0 w 2029188"/>
                <a:gd name="connsiteY4" fmla="*/ 327847 h 865335"/>
                <a:gd name="connsiteX0" fmla="*/ 0 w 2029188"/>
                <a:gd name="connsiteY0" fmla="*/ 327847 h 615547"/>
                <a:gd name="connsiteX1" fmla="*/ 805117 w 2029188"/>
                <a:gd name="connsiteY1" fmla="*/ 0 h 615547"/>
                <a:gd name="connsiteX2" fmla="*/ 2029188 w 2029188"/>
                <a:gd name="connsiteY2" fmla="*/ 176123 h 615547"/>
                <a:gd name="connsiteX3" fmla="*/ 1496493 w 2029188"/>
                <a:gd name="connsiteY3" fmla="*/ 615547 h 615547"/>
                <a:gd name="connsiteX4" fmla="*/ 0 w 2029188"/>
                <a:gd name="connsiteY4" fmla="*/ 327847 h 615547"/>
                <a:gd name="connsiteX0" fmla="*/ 0 w 1975662"/>
                <a:gd name="connsiteY0" fmla="*/ 327847 h 615547"/>
                <a:gd name="connsiteX1" fmla="*/ 805117 w 1975662"/>
                <a:gd name="connsiteY1" fmla="*/ 0 h 615547"/>
                <a:gd name="connsiteX2" fmla="*/ 1975662 w 1975662"/>
                <a:gd name="connsiteY2" fmla="*/ 158282 h 615547"/>
                <a:gd name="connsiteX3" fmla="*/ 1496493 w 1975662"/>
                <a:gd name="connsiteY3" fmla="*/ 615547 h 615547"/>
                <a:gd name="connsiteX4" fmla="*/ 0 w 1975662"/>
                <a:gd name="connsiteY4" fmla="*/ 327847 h 615547"/>
                <a:gd name="connsiteX0" fmla="*/ 0 w 1980122"/>
                <a:gd name="connsiteY0" fmla="*/ 327847 h 615547"/>
                <a:gd name="connsiteX1" fmla="*/ 805117 w 1980122"/>
                <a:gd name="connsiteY1" fmla="*/ 0 h 615547"/>
                <a:gd name="connsiteX2" fmla="*/ 1980122 w 1980122"/>
                <a:gd name="connsiteY2" fmla="*/ 176124 h 615547"/>
                <a:gd name="connsiteX3" fmla="*/ 1496493 w 1980122"/>
                <a:gd name="connsiteY3" fmla="*/ 615547 h 615547"/>
                <a:gd name="connsiteX4" fmla="*/ 0 w 1980122"/>
                <a:gd name="connsiteY4" fmla="*/ 327847 h 615547"/>
                <a:gd name="connsiteX0" fmla="*/ 0 w 1984583"/>
                <a:gd name="connsiteY0" fmla="*/ 327847 h 615547"/>
                <a:gd name="connsiteX1" fmla="*/ 805117 w 1984583"/>
                <a:gd name="connsiteY1" fmla="*/ 0 h 615547"/>
                <a:gd name="connsiteX2" fmla="*/ 1984583 w 1984583"/>
                <a:gd name="connsiteY2" fmla="*/ 162742 h 615547"/>
                <a:gd name="connsiteX3" fmla="*/ 1496493 w 1984583"/>
                <a:gd name="connsiteY3" fmla="*/ 615547 h 615547"/>
                <a:gd name="connsiteX4" fmla="*/ 0 w 1984583"/>
                <a:gd name="connsiteY4" fmla="*/ 327847 h 615547"/>
                <a:gd name="connsiteX0" fmla="*/ 0 w 1984583"/>
                <a:gd name="connsiteY0" fmla="*/ 296623 h 584323"/>
                <a:gd name="connsiteX1" fmla="*/ 814038 w 1984583"/>
                <a:gd name="connsiteY1" fmla="*/ 0 h 584323"/>
                <a:gd name="connsiteX2" fmla="*/ 1984583 w 1984583"/>
                <a:gd name="connsiteY2" fmla="*/ 131518 h 584323"/>
                <a:gd name="connsiteX3" fmla="*/ 1496493 w 1984583"/>
                <a:gd name="connsiteY3" fmla="*/ 584323 h 584323"/>
                <a:gd name="connsiteX4" fmla="*/ 0 w 1984583"/>
                <a:gd name="connsiteY4" fmla="*/ 296623 h 584323"/>
                <a:gd name="connsiteX0" fmla="*/ 0 w 1984583"/>
                <a:gd name="connsiteY0" fmla="*/ 323386 h 611086"/>
                <a:gd name="connsiteX1" fmla="*/ 791736 w 1984583"/>
                <a:gd name="connsiteY1" fmla="*/ 0 h 611086"/>
                <a:gd name="connsiteX2" fmla="*/ 1984583 w 1984583"/>
                <a:gd name="connsiteY2" fmla="*/ 158281 h 611086"/>
                <a:gd name="connsiteX3" fmla="*/ 1496493 w 1984583"/>
                <a:gd name="connsiteY3" fmla="*/ 611086 h 611086"/>
                <a:gd name="connsiteX4" fmla="*/ 0 w 1984583"/>
                <a:gd name="connsiteY4" fmla="*/ 323386 h 611086"/>
                <a:gd name="connsiteX0" fmla="*/ 0 w 1991616"/>
                <a:gd name="connsiteY0" fmla="*/ 323386 h 611086"/>
                <a:gd name="connsiteX1" fmla="*/ 791736 w 1991616"/>
                <a:gd name="connsiteY1" fmla="*/ 0 h 611086"/>
                <a:gd name="connsiteX2" fmla="*/ 1991616 w 1991616"/>
                <a:gd name="connsiteY2" fmla="*/ 165315 h 611086"/>
                <a:gd name="connsiteX3" fmla="*/ 1496493 w 1991616"/>
                <a:gd name="connsiteY3" fmla="*/ 611086 h 611086"/>
                <a:gd name="connsiteX4" fmla="*/ 0 w 1991616"/>
                <a:gd name="connsiteY4" fmla="*/ 323386 h 611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616" h="611086">
                  <a:moveTo>
                    <a:pt x="0" y="323386"/>
                  </a:moveTo>
                  <a:lnTo>
                    <a:pt x="791736" y="0"/>
                  </a:lnTo>
                  <a:lnTo>
                    <a:pt x="1991616" y="165315"/>
                  </a:lnTo>
                  <a:lnTo>
                    <a:pt x="1496493" y="611086"/>
                  </a:lnTo>
                  <a:lnTo>
                    <a:pt x="0" y="323386"/>
                  </a:lnTo>
                  <a:close/>
                </a:path>
              </a:pathLst>
            </a:custGeom>
            <a:solidFill>
              <a:srgbClr val="99CC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F2197576-8873-44A7-9B69-B3A872722D2D}"/>
                </a:ext>
              </a:extLst>
            </p:cNvPr>
            <p:cNvSpPr/>
            <p:nvPr/>
          </p:nvSpPr>
          <p:spPr>
            <a:xfrm flipV="1">
              <a:off x="294844" y="2532139"/>
              <a:ext cx="1479767" cy="1619725"/>
            </a:xfrm>
            <a:custGeom>
              <a:avLst/>
              <a:gdLst>
                <a:gd name="connsiteX0" fmla="*/ 0 w 685800"/>
                <a:gd name="connsiteY0" fmla="*/ 473379 h 473379"/>
                <a:gd name="connsiteX1" fmla="*/ 342900 w 685800"/>
                <a:gd name="connsiteY1" fmla="*/ 0 h 473379"/>
                <a:gd name="connsiteX2" fmla="*/ 685800 w 685800"/>
                <a:gd name="connsiteY2" fmla="*/ 473379 h 473379"/>
                <a:gd name="connsiteX3" fmla="*/ 0 w 685800"/>
                <a:gd name="connsiteY3" fmla="*/ 473379 h 473379"/>
                <a:gd name="connsiteX0" fmla="*/ 0 w 1506530"/>
                <a:gd name="connsiteY0" fmla="*/ 473379 h 473379"/>
                <a:gd name="connsiteX1" fmla="*/ 342900 w 1506530"/>
                <a:gd name="connsiteY1" fmla="*/ 0 h 473379"/>
                <a:gd name="connsiteX2" fmla="*/ 1506530 w 1506530"/>
                <a:gd name="connsiteY2" fmla="*/ 187908 h 473379"/>
                <a:gd name="connsiteX3" fmla="*/ 0 w 1506530"/>
                <a:gd name="connsiteY3" fmla="*/ 473379 h 473379"/>
                <a:gd name="connsiteX0" fmla="*/ 0 w 1506530"/>
                <a:gd name="connsiteY0" fmla="*/ 473379 h 473379"/>
                <a:gd name="connsiteX1" fmla="*/ 342900 w 1506530"/>
                <a:gd name="connsiteY1" fmla="*/ 0 h 473379"/>
                <a:gd name="connsiteX2" fmla="*/ 1506530 w 1506530"/>
                <a:gd name="connsiteY2" fmla="*/ 201290 h 473379"/>
                <a:gd name="connsiteX3" fmla="*/ 0 w 1506530"/>
                <a:gd name="connsiteY3" fmla="*/ 473379 h 473379"/>
                <a:gd name="connsiteX0" fmla="*/ 0 w 1479767"/>
                <a:gd name="connsiteY0" fmla="*/ 482300 h 482300"/>
                <a:gd name="connsiteX1" fmla="*/ 316137 w 1479767"/>
                <a:gd name="connsiteY1" fmla="*/ 0 h 482300"/>
                <a:gd name="connsiteX2" fmla="*/ 1479767 w 1479767"/>
                <a:gd name="connsiteY2" fmla="*/ 201290 h 482300"/>
                <a:gd name="connsiteX3" fmla="*/ 0 w 1479767"/>
                <a:gd name="connsiteY3" fmla="*/ 482300 h 482300"/>
                <a:gd name="connsiteX0" fmla="*/ 0 w 1479767"/>
                <a:gd name="connsiteY0" fmla="*/ 1619725 h 1619725"/>
                <a:gd name="connsiteX1" fmla="*/ 1047657 w 1479767"/>
                <a:gd name="connsiteY1" fmla="*/ 0 h 1619725"/>
                <a:gd name="connsiteX2" fmla="*/ 1479767 w 1479767"/>
                <a:gd name="connsiteY2" fmla="*/ 1338715 h 1619725"/>
                <a:gd name="connsiteX3" fmla="*/ 0 w 1479767"/>
                <a:gd name="connsiteY3" fmla="*/ 1619725 h 1619725"/>
              </a:gdLst>
              <a:ahLst/>
              <a:cxnLst>
                <a:cxn ang="0">
                  <a:pos x="connsiteX0" y="connsiteY0"/>
                </a:cxn>
                <a:cxn ang="0">
                  <a:pos x="connsiteX1" y="connsiteY1"/>
                </a:cxn>
                <a:cxn ang="0">
                  <a:pos x="connsiteX2" y="connsiteY2"/>
                </a:cxn>
                <a:cxn ang="0">
                  <a:pos x="connsiteX3" y="connsiteY3"/>
                </a:cxn>
              </a:cxnLst>
              <a:rect l="l" t="t" r="r" b="b"/>
              <a:pathLst>
                <a:path w="1479767" h="1619725">
                  <a:moveTo>
                    <a:pt x="0" y="1619725"/>
                  </a:moveTo>
                  <a:lnTo>
                    <a:pt x="1047657" y="0"/>
                  </a:lnTo>
                  <a:lnTo>
                    <a:pt x="1479767" y="1338715"/>
                  </a:lnTo>
                  <a:lnTo>
                    <a:pt x="0" y="1619725"/>
                  </a:lnTo>
                  <a:close/>
                </a:path>
              </a:pathLst>
            </a:custGeom>
            <a:solidFill>
              <a:srgbClr val="0097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Isosceles Triangle 12">
              <a:extLst>
                <a:ext uri="{FF2B5EF4-FFF2-40B4-BE49-F238E27FC236}">
                  <a16:creationId xmlns:a16="http://schemas.microsoft.com/office/drawing/2014/main" id="{647D2F5A-82F1-45B4-B13B-17DDC840628B}"/>
                </a:ext>
              </a:extLst>
            </p:cNvPr>
            <p:cNvSpPr/>
            <p:nvPr/>
          </p:nvSpPr>
          <p:spPr>
            <a:xfrm flipV="1">
              <a:off x="1346772" y="2383009"/>
              <a:ext cx="927223" cy="1762461"/>
            </a:xfrm>
            <a:custGeom>
              <a:avLst/>
              <a:gdLst>
                <a:gd name="connsiteX0" fmla="*/ 0 w 685800"/>
                <a:gd name="connsiteY0" fmla="*/ 473379 h 473379"/>
                <a:gd name="connsiteX1" fmla="*/ 342900 w 685800"/>
                <a:gd name="connsiteY1" fmla="*/ 0 h 473379"/>
                <a:gd name="connsiteX2" fmla="*/ 685800 w 685800"/>
                <a:gd name="connsiteY2" fmla="*/ 473379 h 473379"/>
                <a:gd name="connsiteX3" fmla="*/ 0 w 685800"/>
                <a:gd name="connsiteY3" fmla="*/ 473379 h 473379"/>
                <a:gd name="connsiteX0" fmla="*/ 0 w 1506530"/>
                <a:gd name="connsiteY0" fmla="*/ 473379 h 473379"/>
                <a:gd name="connsiteX1" fmla="*/ 342900 w 1506530"/>
                <a:gd name="connsiteY1" fmla="*/ 0 h 473379"/>
                <a:gd name="connsiteX2" fmla="*/ 1506530 w 1506530"/>
                <a:gd name="connsiteY2" fmla="*/ 187908 h 473379"/>
                <a:gd name="connsiteX3" fmla="*/ 0 w 1506530"/>
                <a:gd name="connsiteY3" fmla="*/ 473379 h 473379"/>
                <a:gd name="connsiteX0" fmla="*/ 0 w 1506530"/>
                <a:gd name="connsiteY0" fmla="*/ 473379 h 473379"/>
                <a:gd name="connsiteX1" fmla="*/ 342900 w 1506530"/>
                <a:gd name="connsiteY1" fmla="*/ 0 h 473379"/>
                <a:gd name="connsiteX2" fmla="*/ 1506530 w 1506530"/>
                <a:gd name="connsiteY2" fmla="*/ 201290 h 473379"/>
                <a:gd name="connsiteX3" fmla="*/ 0 w 1506530"/>
                <a:gd name="connsiteY3" fmla="*/ 473379 h 473379"/>
                <a:gd name="connsiteX0" fmla="*/ 0 w 1479767"/>
                <a:gd name="connsiteY0" fmla="*/ 482300 h 482300"/>
                <a:gd name="connsiteX1" fmla="*/ 316137 w 1479767"/>
                <a:gd name="connsiteY1" fmla="*/ 0 h 482300"/>
                <a:gd name="connsiteX2" fmla="*/ 1479767 w 1479767"/>
                <a:gd name="connsiteY2" fmla="*/ 201290 h 482300"/>
                <a:gd name="connsiteX3" fmla="*/ 0 w 1479767"/>
                <a:gd name="connsiteY3" fmla="*/ 482300 h 482300"/>
                <a:gd name="connsiteX0" fmla="*/ 0 w 1479767"/>
                <a:gd name="connsiteY0" fmla="*/ 1619725 h 1619725"/>
                <a:gd name="connsiteX1" fmla="*/ 1047657 w 1479767"/>
                <a:gd name="connsiteY1" fmla="*/ 0 h 1619725"/>
                <a:gd name="connsiteX2" fmla="*/ 1479767 w 1479767"/>
                <a:gd name="connsiteY2" fmla="*/ 1338715 h 1619725"/>
                <a:gd name="connsiteX3" fmla="*/ 0 w 1479767"/>
                <a:gd name="connsiteY3" fmla="*/ 1619725 h 1619725"/>
                <a:gd name="connsiteX0" fmla="*/ 0 w 1047657"/>
                <a:gd name="connsiteY0" fmla="*/ 1619725 h 2052393"/>
                <a:gd name="connsiteX1" fmla="*/ 1047657 w 1047657"/>
                <a:gd name="connsiteY1" fmla="*/ 0 h 2052393"/>
                <a:gd name="connsiteX2" fmla="*/ 498459 w 1047657"/>
                <a:gd name="connsiteY2" fmla="*/ 2052393 h 2052393"/>
                <a:gd name="connsiteX3" fmla="*/ 0 w 1047657"/>
                <a:gd name="connsiteY3" fmla="*/ 1619725 h 2052393"/>
                <a:gd name="connsiteX0" fmla="*/ 428764 w 927223"/>
                <a:gd name="connsiteY0" fmla="*/ 1329793 h 1762461"/>
                <a:gd name="connsiteX1" fmla="*/ 0 w 927223"/>
                <a:gd name="connsiteY1" fmla="*/ 0 h 1762461"/>
                <a:gd name="connsiteX2" fmla="*/ 927223 w 927223"/>
                <a:gd name="connsiteY2" fmla="*/ 1762461 h 1762461"/>
                <a:gd name="connsiteX3" fmla="*/ 428764 w 927223"/>
                <a:gd name="connsiteY3" fmla="*/ 1329793 h 1762461"/>
              </a:gdLst>
              <a:ahLst/>
              <a:cxnLst>
                <a:cxn ang="0">
                  <a:pos x="connsiteX0" y="connsiteY0"/>
                </a:cxn>
                <a:cxn ang="0">
                  <a:pos x="connsiteX1" y="connsiteY1"/>
                </a:cxn>
                <a:cxn ang="0">
                  <a:pos x="connsiteX2" y="connsiteY2"/>
                </a:cxn>
                <a:cxn ang="0">
                  <a:pos x="connsiteX3" y="connsiteY3"/>
                </a:cxn>
              </a:cxnLst>
              <a:rect l="l" t="t" r="r" b="b"/>
              <a:pathLst>
                <a:path w="927223" h="1762461">
                  <a:moveTo>
                    <a:pt x="428764" y="1329793"/>
                  </a:moveTo>
                  <a:lnTo>
                    <a:pt x="0" y="0"/>
                  </a:lnTo>
                  <a:lnTo>
                    <a:pt x="927223" y="1762461"/>
                  </a:lnTo>
                  <a:lnTo>
                    <a:pt x="428764" y="1329793"/>
                  </a:lnTo>
                  <a:close/>
                </a:path>
              </a:pathLst>
            </a:custGeom>
            <a:solidFill>
              <a:srgbClr val="00B0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C3CB672F-0C9A-4CEA-8038-BA1F44C30A35}"/>
                </a:ext>
              </a:extLst>
            </p:cNvPr>
            <p:cNvCxnSpPr>
              <a:stCxn id="10" idx="1"/>
              <a:endCxn id="13" idx="1"/>
            </p:cNvCxnSpPr>
            <p:nvPr/>
          </p:nvCxnSpPr>
          <p:spPr>
            <a:xfrm>
              <a:off x="1076917" y="2210940"/>
              <a:ext cx="265584" cy="194092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306E05D-BF35-4CA4-9CB3-A0247E0BBAC0}"/>
                </a:ext>
              </a:extLst>
            </p:cNvPr>
            <p:cNvCxnSpPr>
              <a:cxnSpLocks/>
              <a:stCxn id="13" idx="1"/>
            </p:cNvCxnSpPr>
            <p:nvPr/>
          </p:nvCxnSpPr>
          <p:spPr>
            <a:xfrm flipH="1" flipV="1">
              <a:off x="1340643" y="1884199"/>
              <a:ext cx="1858" cy="5486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F014628-0C37-418D-A569-D956BC805779}"/>
                </a:ext>
              </a:extLst>
            </p:cNvPr>
            <p:cNvCxnSpPr/>
            <p:nvPr/>
          </p:nvCxnSpPr>
          <p:spPr>
            <a:xfrm>
              <a:off x="1340643" y="3359086"/>
              <a:ext cx="0" cy="78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958F9D59-BF4C-4257-B6A2-DE9A56EB4319}"/>
                </a:ext>
              </a:extLst>
            </p:cNvPr>
            <p:cNvSpPr/>
            <p:nvPr/>
          </p:nvSpPr>
          <p:spPr>
            <a:xfrm>
              <a:off x="1314463" y="2405321"/>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2885D7B8-22F9-408F-8F69-21407D5CE377}"/>
                </a:ext>
              </a:extLst>
            </p:cNvPr>
            <p:cNvCxnSpPr/>
            <p:nvPr/>
          </p:nvCxnSpPr>
          <p:spPr>
            <a:xfrm>
              <a:off x="1345504" y="3176206"/>
              <a:ext cx="0" cy="18288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4" name="Isosceles Triangle 53">
              <a:extLst>
                <a:ext uri="{FF2B5EF4-FFF2-40B4-BE49-F238E27FC236}">
                  <a16:creationId xmlns:a16="http://schemas.microsoft.com/office/drawing/2014/main" id="{EC727904-5F66-497A-9CE0-1130200D36AF}"/>
                </a:ext>
              </a:extLst>
            </p:cNvPr>
            <p:cNvSpPr/>
            <p:nvPr/>
          </p:nvSpPr>
          <p:spPr>
            <a:xfrm>
              <a:off x="350673" y="2238627"/>
              <a:ext cx="786384" cy="436098"/>
            </a:xfrm>
            <a:custGeom>
              <a:avLst/>
              <a:gdLst>
                <a:gd name="connsiteX0" fmla="*/ 0 w 1060704"/>
                <a:gd name="connsiteY0" fmla="*/ 914400 h 914400"/>
                <a:gd name="connsiteX1" fmla="*/ 530352 w 1060704"/>
                <a:gd name="connsiteY1" fmla="*/ 0 h 914400"/>
                <a:gd name="connsiteX2" fmla="*/ 1060704 w 1060704"/>
                <a:gd name="connsiteY2" fmla="*/ 914400 h 914400"/>
                <a:gd name="connsiteX3" fmla="*/ 0 w 1060704"/>
                <a:gd name="connsiteY3" fmla="*/ 914400 h 914400"/>
                <a:gd name="connsiteX0" fmla="*/ 0 w 786384"/>
                <a:gd name="connsiteY0" fmla="*/ 914400 h 1055077"/>
                <a:gd name="connsiteX1" fmla="*/ 530352 w 786384"/>
                <a:gd name="connsiteY1" fmla="*/ 0 h 1055077"/>
                <a:gd name="connsiteX2" fmla="*/ 786384 w 786384"/>
                <a:gd name="connsiteY2" fmla="*/ 1055077 h 1055077"/>
                <a:gd name="connsiteX3" fmla="*/ 0 w 786384"/>
                <a:gd name="connsiteY3" fmla="*/ 914400 h 1055077"/>
                <a:gd name="connsiteX0" fmla="*/ 0 w 786384"/>
                <a:gd name="connsiteY0" fmla="*/ 295421 h 436098"/>
                <a:gd name="connsiteX1" fmla="*/ 706199 w 786384"/>
                <a:gd name="connsiteY1" fmla="*/ 0 h 436098"/>
                <a:gd name="connsiteX2" fmla="*/ 786384 w 786384"/>
                <a:gd name="connsiteY2" fmla="*/ 436098 h 436098"/>
                <a:gd name="connsiteX3" fmla="*/ 0 w 786384"/>
                <a:gd name="connsiteY3" fmla="*/ 295421 h 436098"/>
              </a:gdLst>
              <a:ahLst/>
              <a:cxnLst>
                <a:cxn ang="0">
                  <a:pos x="connsiteX0" y="connsiteY0"/>
                </a:cxn>
                <a:cxn ang="0">
                  <a:pos x="connsiteX1" y="connsiteY1"/>
                </a:cxn>
                <a:cxn ang="0">
                  <a:pos x="connsiteX2" y="connsiteY2"/>
                </a:cxn>
                <a:cxn ang="0">
                  <a:pos x="connsiteX3" y="connsiteY3"/>
                </a:cxn>
              </a:cxnLst>
              <a:rect l="l" t="t" r="r" b="b"/>
              <a:pathLst>
                <a:path w="786384" h="436098">
                  <a:moveTo>
                    <a:pt x="0" y="295421"/>
                  </a:moveTo>
                  <a:lnTo>
                    <a:pt x="706199" y="0"/>
                  </a:lnTo>
                  <a:lnTo>
                    <a:pt x="786384" y="436098"/>
                  </a:lnTo>
                  <a:lnTo>
                    <a:pt x="0" y="295421"/>
                  </a:lnTo>
                  <a:close/>
                </a:path>
              </a:pathLst>
            </a:custGeom>
            <a:solidFill>
              <a:srgbClr val="B9E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a:extLst>
                <a:ext uri="{FF2B5EF4-FFF2-40B4-BE49-F238E27FC236}">
                  <a16:creationId xmlns:a16="http://schemas.microsoft.com/office/drawing/2014/main" id="{1C6F1058-18DE-46DC-9E69-ADB843F9D14D}"/>
                </a:ext>
              </a:extLst>
            </p:cNvPr>
            <p:cNvSpPr txBox="1"/>
            <p:nvPr/>
          </p:nvSpPr>
          <p:spPr>
            <a:xfrm>
              <a:off x="1076428" y="1747843"/>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grpSp>
      <p:sp>
        <p:nvSpPr>
          <p:cNvPr id="56" name="TextBox 55">
            <a:extLst>
              <a:ext uri="{FF2B5EF4-FFF2-40B4-BE49-F238E27FC236}">
                <a16:creationId xmlns:a16="http://schemas.microsoft.com/office/drawing/2014/main" id="{3D566272-ABA1-47DF-A5A7-01F2BF02F638}"/>
              </a:ext>
            </a:extLst>
          </p:cNvPr>
          <p:cNvSpPr txBox="1"/>
          <p:nvPr/>
        </p:nvSpPr>
        <p:spPr>
          <a:xfrm>
            <a:off x="2021933" y="3643121"/>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58" name="TextBox 57">
            <a:extLst>
              <a:ext uri="{FF2B5EF4-FFF2-40B4-BE49-F238E27FC236}">
                <a16:creationId xmlns:a16="http://schemas.microsoft.com/office/drawing/2014/main" id="{250B4195-0680-4D03-A027-65520703897B}"/>
              </a:ext>
            </a:extLst>
          </p:cNvPr>
          <p:cNvSpPr txBox="1"/>
          <p:nvPr/>
        </p:nvSpPr>
        <p:spPr>
          <a:xfrm>
            <a:off x="1462446" y="1583418"/>
            <a:ext cx="801709" cy="400110"/>
          </a:xfrm>
          <a:prstGeom prst="rect">
            <a:avLst/>
          </a:prstGeom>
          <a:noFill/>
        </p:spPr>
        <p:txBody>
          <a:bodyPr wrap="square">
            <a:spAutoFit/>
          </a:bodyPr>
          <a:lstStyle/>
          <a:p>
            <a:r>
              <a:rPr lang="en-US" sz="2000" i="1" dirty="0">
                <a:cs typeface="Times New Roman" panose="02020603050405020304" pitchFamily="18" charset="0"/>
              </a:rPr>
              <a:t>y = h</a:t>
            </a:r>
            <a:endParaRPr lang="en-GB" sz="2000" dirty="0"/>
          </a:p>
        </p:txBody>
      </p:sp>
      <p:cxnSp>
        <p:nvCxnSpPr>
          <p:cNvPr id="59" name="Straight Arrow Connector 58">
            <a:extLst>
              <a:ext uri="{FF2B5EF4-FFF2-40B4-BE49-F238E27FC236}">
                <a16:creationId xmlns:a16="http://schemas.microsoft.com/office/drawing/2014/main" id="{CEB728EE-FEC1-417E-989D-E709523BC37D}"/>
              </a:ext>
            </a:extLst>
          </p:cNvPr>
          <p:cNvCxnSpPr>
            <a:cxnSpLocks/>
          </p:cNvCxnSpPr>
          <p:nvPr/>
        </p:nvCxnSpPr>
        <p:spPr>
          <a:xfrm flipH="1">
            <a:off x="1492892" y="1931549"/>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Diamond 35">
            <a:extLst>
              <a:ext uri="{FF2B5EF4-FFF2-40B4-BE49-F238E27FC236}">
                <a16:creationId xmlns:a16="http://schemas.microsoft.com/office/drawing/2014/main" id="{68FF5C87-D3AA-427C-8E5D-2380466C6BCD}"/>
              </a:ext>
            </a:extLst>
          </p:cNvPr>
          <p:cNvSpPr/>
          <p:nvPr/>
        </p:nvSpPr>
        <p:spPr>
          <a:xfrm>
            <a:off x="770557" y="2767161"/>
            <a:ext cx="1101741" cy="334537"/>
          </a:xfrm>
          <a:custGeom>
            <a:avLst/>
            <a:gdLst>
              <a:gd name="connsiteX0" fmla="*/ 0 w 914400"/>
              <a:gd name="connsiteY0" fmla="*/ 457200 h 914400"/>
              <a:gd name="connsiteX1" fmla="*/ 457200 w 914400"/>
              <a:gd name="connsiteY1" fmla="*/ 0 h 914400"/>
              <a:gd name="connsiteX2" fmla="*/ 914400 w 914400"/>
              <a:gd name="connsiteY2" fmla="*/ 457200 h 914400"/>
              <a:gd name="connsiteX3" fmla="*/ 457200 w 914400"/>
              <a:gd name="connsiteY3" fmla="*/ 914400 h 914400"/>
              <a:gd name="connsiteX4" fmla="*/ 0 w 914400"/>
              <a:gd name="connsiteY4" fmla="*/ 457200 h 914400"/>
              <a:gd name="connsiteX0" fmla="*/ 0 w 1101741"/>
              <a:gd name="connsiteY0" fmla="*/ 457200 h 914400"/>
              <a:gd name="connsiteX1" fmla="*/ 457200 w 1101741"/>
              <a:gd name="connsiteY1" fmla="*/ 0 h 914400"/>
              <a:gd name="connsiteX2" fmla="*/ 1101741 w 1101741"/>
              <a:gd name="connsiteY2" fmla="*/ 376911 h 914400"/>
              <a:gd name="connsiteX3" fmla="*/ 457200 w 1101741"/>
              <a:gd name="connsiteY3" fmla="*/ 914400 h 914400"/>
              <a:gd name="connsiteX4" fmla="*/ 0 w 1101741"/>
              <a:gd name="connsiteY4" fmla="*/ 457200 h 914400"/>
              <a:gd name="connsiteX0" fmla="*/ 0 w 1101741"/>
              <a:gd name="connsiteY0" fmla="*/ 457200 h 602166"/>
              <a:gd name="connsiteX1" fmla="*/ 457200 w 1101741"/>
              <a:gd name="connsiteY1" fmla="*/ 0 h 602166"/>
              <a:gd name="connsiteX2" fmla="*/ 1101741 w 1101741"/>
              <a:gd name="connsiteY2" fmla="*/ 376911 h 602166"/>
              <a:gd name="connsiteX3" fmla="*/ 769434 w 1101741"/>
              <a:gd name="connsiteY3" fmla="*/ 602166 h 602166"/>
              <a:gd name="connsiteX4" fmla="*/ 0 w 1101741"/>
              <a:gd name="connsiteY4" fmla="*/ 457200 h 602166"/>
              <a:gd name="connsiteX0" fmla="*/ 0 w 1101741"/>
              <a:gd name="connsiteY0" fmla="*/ 457200 h 620008"/>
              <a:gd name="connsiteX1" fmla="*/ 457200 w 1101741"/>
              <a:gd name="connsiteY1" fmla="*/ 0 h 620008"/>
              <a:gd name="connsiteX2" fmla="*/ 1101741 w 1101741"/>
              <a:gd name="connsiteY2" fmla="*/ 376911 h 620008"/>
              <a:gd name="connsiteX3" fmla="*/ 809579 w 1101741"/>
              <a:gd name="connsiteY3" fmla="*/ 620008 h 620008"/>
              <a:gd name="connsiteX4" fmla="*/ 0 w 1101741"/>
              <a:gd name="connsiteY4" fmla="*/ 457200 h 620008"/>
              <a:gd name="connsiteX0" fmla="*/ 0 w 1101741"/>
              <a:gd name="connsiteY0" fmla="*/ 269860 h 432668"/>
              <a:gd name="connsiteX1" fmla="*/ 425976 w 1101741"/>
              <a:gd name="connsiteY1" fmla="*/ 0 h 432668"/>
              <a:gd name="connsiteX2" fmla="*/ 1101741 w 1101741"/>
              <a:gd name="connsiteY2" fmla="*/ 189571 h 432668"/>
              <a:gd name="connsiteX3" fmla="*/ 809579 w 1101741"/>
              <a:gd name="connsiteY3" fmla="*/ 432668 h 432668"/>
              <a:gd name="connsiteX4" fmla="*/ 0 w 1101741"/>
              <a:gd name="connsiteY4" fmla="*/ 269860 h 432668"/>
              <a:gd name="connsiteX0" fmla="*/ 0 w 1101741"/>
              <a:gd name="connsiteY0" fmla="*/ 207413 h 370221"/>
              <a:gd name="connsiteX1" fmla="*/ 425976 w 1101741"/>
              <a:gd name="connsiteY1" fmla="*/ 0 h 370221"/>
              <a:gd name="connsiteX2" fmla="*/ 1101741 w 1101741"/>
              <a:gd name="connsiteY2" fmla="*/ 127124 h 370221"/>
              <a:gd name="connsiteX3" fmla="*/ 809579 w 1101741"/>
              <a:gd name="connsiteY3" fmla="*/ 370221 h 370221"/>
              <a:gd name="connsiteX4" fmla="*/ 0 w 1101741"/>
              <a:gd name="connsiteY4" fmla="*/ 207413 h 370221"/>
              <a:gd name="connsiteX0" fmla="*/ 0 w 1101741"/>
              <a:gd name="connsiteY0" fmla="*/ 131585 h 294393"/>
              <a:gd name="connsiteX1" fmla="*/ 434897 w 1101741"/>
              <a:gd name="connsiteY1" fmla="*/ 0 h 294393"/>
              <a:gd name="connsiteX2" fmla="*/ 1101741 w 1101741"/>
              <a:gd name="connsiteY2" fmla="*/ 51296 h 294393"/>
              <a:gd name="connsiteX3" fmla="*/ 809579 w 1101741"/>
              <a:gd name="connsiteY3" fmla="*/ 294393 h 294393"/>
              <a:gd name="connsiteX4" fmla="*/ 0 w 1101741"/>
              <a:gd name="connsiteY4" fmla="*/ 131585 h 294393"/>
              <a:gd name="connsiteX0" fmla="*/ 0 w 1101741"/>
              <a:gd name="connsiteY0" fmla="*/ 171729 h 334537"/>
              <a:gd name="connsiteX1" fmla="*/ 425976 w 1101741"/>
              <a:gd name="connsiteY1" fmla="*/ 0 h 334537"/>
              <a:gd name="connsiteX2" fmla="*/ 1101741 w 1101741"/>
              <a:gd name="connsiteY2" fmla="*/ 91440 h 334537"/>
              <a:gd name="connsiteX3" fmla="*/ 809579 w 1101741"/>
              <a:gd name="connsiteY3" fmla="*/ 334537 h 334537"/>
              <a:gd name="connsiteX4" fmla="*/ 0 w 1101741"/>
              <a:gd name="connsiteY4" fmla="*/ 171729 h 3345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1741" h="334537">
                <a:moveTo>
                  <a:pt x="0" y="171729"/>
                </a:moveTo>
                <a:lnTo>
                  <a:pt x="425976" y="0"/>
                </a:lnTo>
                <a:lnTo>
                  <a:pt x="1101741" y="91440"/>
                </a:lnTo>
                <a:lnTo>
                  <a:pt x="809579" y="334537"/>
                </a:lnTo>
                <a:lnTo>
                  <a:pt x="0" y="171729"/>
                </a:lnTo>
                <a:close/>
              </a:path>
            </a:pathLst>
          </a:custGeom>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a:extLst>
              <a:ext uri="{FF2B5EF4-FFF2-40B4-BE49-F238E27FC236}">
                <a16:creationId xmlns:a16="http://schemas.microsoft.com/office/drawing/2014/main" id="{C016A1D0-0EDF-4052-BFCD-AA2833262230}"/>
              </a:ext>
            </a:extLst>
          </p:cNvPr>
          <p:cNvSpPr txBox="1"/>
          <p:nvPr/>
        </p:nvSpPr>
        <p:spPr>
          <a:xfrm>
            <a:off x="1017981" y="2701157"/>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40" name="Straight Connector 39">
            <a:extLst>
              <a:ext uri="{FF2B5EF4-FFF2-40B4-BE49-F238E27FC236}">
                <a16:creationId xmlns:a16="http://schemas.microsoft.com/office/drawing/2014/main" id="{E2956D66-5EA1-474F-8B9B-9881518B1A9D}"/>
              </a:ext>
            </a:extLst>
          </p:cNvPr>
          <p:cNvCxnSpPr/>
          <p:nvPr/>
        </p:nvCxnSpPr>
        <p:spPr>
          <a:xfrm>
            <a:off x="1338555" y="2156760"/>
            <a:ext cx="0" cy="78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9F2894-16B8-4C8A-B880-B25D7FF7F9DF}"/>
              </a:ext>
            </a:extLst>
          </p:cNvPr>
          <p:cNvCxnSpPr>
            <a:cxnSpLocks/>
          </p:cNvCxnSpPr>
          <p:nvPr/>
        </p:nvCxnSpPr>
        <p:spPr>
          <a:xfrm flipH="1">
            <a:off x="1359007" y="2499622"/>
            <a:ext cx="428764" cy="13297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445CCC9C-DC86-47B4-8B59-B4343410DEF1}"/>
              </a:ext>
            </a:extLst>
          </p:cNvPr>
          <p:cNvSpPr txBox="1"/>
          <p:nvPr/>
        </p:nvSpPr>
        <p:spPr>
          <a:xfrm>
            <a:off x="944545" y="2880331"/>
            <a:ext cx="266074" cy="400110"/>
          </a:xfrm>
          <a:prstGeom prst="rect">
            <a:avLst/>
          </a:prstGeom>
          <a:noFill/>
        </p:spPr>
        <p:txBody>
          <a:bodyPr wrap="square">
            <a:spAutoFit/>
          </a:bodyPr>
          <a:lstStyle/>
          <a:p>
            <a:r>
              <a:rPr lang="en-US" sz="2000" i="1" dirty="0">
                <a:cs typeface="Times New Roman" panose="02020603050405020304" pitchFamily="18" charset="0"/>
              </a:rPr>
              <a:t>s</a:t>
            </a:r>
            <a:endParaRPr lang="en-GB" sz="2000" dirty="0"/>
          </a:p>
        </p:txBody>
      </p:sp>
      <p:grpSp>
        <p:nvGrpSpPr>
          <p:cNvPr id="109" name="Group 108">
            <a:extLst>
              <a:ext uri="{FF2B5EF4-FFF2-40B4-BE49-F238E27FC236}">
                <a16:creationId xmlns:a16="http://schemas.microsoft.com/office/drawing/2014/main" id="{6132CC1C-41A2-4822-9D1C-80918F1A06FB}"/>
              </a:ext>
            </a:extLst>
          </p:cNvPr>
          <p:cNvGrpSpPr/>
          <p:nvPr/>
        </p:nvGrpSpPr>
        <p:grpSpPr>
          <a:xfrm>
            <a:off x="777326" y="4749452"/>
            <a:ext cx="1366641" cy="1727548"/>
            <a:chOff x="777326" y="4749452"/>
            <a:chExt cx="1366641" cy="1727548"/>
          </a:xfrm>
        </p:grpSpPr>
        <p:cxnSp>
          <p:nvCxnSpPr>
            <p:cNvPr id="66" name="Straight Connector 65">
              <a:extLst>
                <a:ext uri="{FF2B5EF4-FFF2-40B4-BE49-F238E27FC236}">
                  <a16:creationId xmlns:a16="http://schemas.microsoft.com/office/drawing/2014/main" id="{A8D7E750-30EE-47A2-8786-2F4E15A2076E}"/>
                </a:ext>
              </a:extLst>
            </p:cNvPr>
            <p:cNvCxnSpPr>
              <a:cxnSpLocks/>
            </p:cNvCxnSpPr>
            <p:nvPr/>
          </p:nvCxnSpPr>
          <p:spPr>
            <a:xfrm>
              <a:off x="780924" y="4749452"/>
              <a:ext cx="1363043"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4BB37B5-E05D-41EB-9B3B-B4C342C920C9}"/>
                </a:ext>
              </a:extLst>
            </p:cNvPr>
            <p:cNvCxnSpPr>
              <a:cxnSpLocks/>
            </p:cNvCxnSpPr>
            <p:nvPr/>
          </p:nvCxnSpPr>
          <p:spPr>
            <a:xfrm>
              <a:off x="777326" y="4749452"/>
              <a:ext cx="670473" cy="1727548"/>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1C1778D-1348-454A-A3AC-B98C7FD69DFF}"/>
                </a:ext>
              </a:extLst>
            </p:cNvPr>
            <p:cNvCxnSpPr>
              <a:cxnSpLocks/>
            </p:cNvCxnSpPr>
            <p:nvPr/>
          </p:nvCxnSpPr>
          <p:spPr>
            <a:xfrm flipH="1">
              <a:off x="1447800" y="4749452"/>
              <a:ext cx="685800" cy="1727548"/>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grpSp>
      <p:cxnSp>
        <p:nvCxnSpPr>
          <p:cNvPr id="75" name="Straight Arrow Connector 74">
            <a:extLst>
              <a:ext uri="{FF2B5EF4-FFF2-40B4-BE49-F238E27FC236}">
                <a16:creationId xmlns:a16="http://schemas.microsoft.com/office/drawing/2014/main" id="{ED5E66CB-972E-4EF8-8A94-8B825022BB5F}"/>
              </a:ext>
            </a:extLst>
          </p:cNvPr>
          <p:cNvCxnSpPr/>
          <p:nvPr/>
        </p:nvCxnSpPr>
        <p:spPr>
          <a:xfrm>
            <a:off x="533400" y="6477000"/>
            <a:ext cx="1723725"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A2AB36B2-C2C0-47B3-8F73-F78A4D3C0618}"/>
              </a:ext>
            </a:extLst>
          </p:cNvPr>
          <p:cNvCxnSpPr/>
          <p:nvPr/>
        </p:nvCxnSpPr>
        <p:spPr>
          <a:xfrm flipV="1">
            <a:off x="1447800" y="4562395"/>
            <a:ext cx="0" cy="191460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C641A24-3FB0-47D0-856A-885F1D922EC8}"/>
              </a:ext>
            </a:extLst>
          </p:cNvPr>
          <p:cNvCxnSpPr/>
          <p:nvPr/>
        </p:nvCxnSpPr>
        <p:spPr>
          <a:xfrm>
            <a:off x="1034727" y="5378918"/>
            <a:ext cx="83757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51A9921-814D-4E1B-84ED-F4C407DD45B2}"/>
              </a:ext>
            </a:extLst>
          </p:cNvPr>
          <p:cNvCxnSpPr/>
          <p:nvPr/>
        </p:nvCxnSpPr>
        <p:spPr>
          <a:xfrm>
            <a:off x="1787771" y="5378918"/>
            <a:ext cx="429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FA9DF4C6-CA8D-4925-B878-86D083AABF62}"/>
              </a:ext>
            </a:extLst>
          </p:cNvPr>
          <p:cNvCxnSpPr/>
          <p:nvPr/>
        </p:nvCxnSpPr>
        <p:spPr>
          <a:xfrm>
            <a:off x="514777" y="4749452"/>
            <a:ext cx="2743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A16F390-85D5-4ED9-9399-E53107C26770}"/>
              </a:ext>
            </a:extLst>
          </p:cNvPr>
          <p:cNvCxnSpPr/>
          <p:nvPr/>
        </p:nvCxnSpPr>
        <p:spPr>
          <a:xfrm>
            <a:off x="1034727" y="5105400"/>
            <a:ext cx="0" cy="27351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2E249B9-7453-4377-88E8-E4091732AB6C}"/>
              </a:ext>
            </a:extLst>
          </p:cNvPr>
          <p:cNvCxnSpPr/>
          <p:nvPr/>
        </p:nvCxnSpPr>
        <p:spPr>
          <a:xfrm>
            <a:off x="1872298" y="5105400"/>
            <a:ext cx="0" cy="27351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68ACA41-3087-4282-A16D-0429C8DC0BBA}"/>
              </a:ext>
            </a:extLst>
          </p:cNvPr>
          <p:cNvCxnSpPr/>
          <p:nvPr/>
        </p:nvCxnSpPr>
        <p:spPr>
          <a:xfrm>
            <a:off x="779944" y="4370371"/>
            <a:ext cx="0" cy="3840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6CBEBA9-19D3-47BE-BFD3-EF08942840F1}"/>
              </a:ext>
            </a:extLst>
          </p:cNvPr>
          <p:cNvCxnSpPr/>
          <p:nvPr/>
        </p:nvCxnSpPr>
        <p:spPr>
          <a:xfrm>
            <a:off x="2140808" y="4370371"/>
            <a:ext cx="0" cy="3840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FBAAF8B2-2AC3-4A4C-93BB-DF4396001FBA}"/>
              </a:ext>
            </a:extLst>
          </p:cNvPr>
          <p:cNvCxnSpPr/>
          <p:nvPr/>
        </p:nvCxnSpPr>
        <p:spPr>
          <a:xfrm>
            <a:off x="789097" y="4413657"/>
            <a:ext cx="1344503" cy="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4E5960AF-EB31-481C-9C4B-DCC891051DCD}"/>
              </a:ext>
            </a:extLst>
          </p:cNvPr>
          <p:cNvCxnSpPr/>
          <p:nvPr/>
        </p:nvCxnSpPr>
        <p:spPr>
          <a:xfrm>
            <a:off x="651937" y="4749452"/>
            <a:ext cx="0" cy="1727548"/>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6968A79E-61BD-4703-B297-038C4B126513}"/>
              </a:ext>
            </a:extLst>
          </p:cNvPr>
          <p:cNvCxnSpPr/>
          <p:nvPr/>
        </p:nvCxnSpPr>
        <p:spPr>
          <a:xfrm>
            <a:off x="2040529" y="5378918"/>
            <a:ext cx="0" cy="109728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87C0720A-5CC1-477E-BBCC-DB43A374994A}"/>
              </a:ext>
            </a:extLst>
          </p:cNvPr>
          <p:cNvSpPr txBox="1"/>
          <p:nvPr/>
        </p:nvSpPr>
        <p:spPr>
          <a:xfrm>
            <a:off x="2166058" y="609600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96" name="TextBox 95">
            <a:extLst>
              <a:ext uri="{FF2B5EF4-FFF2-40B4-BE49-F238E27FC236}">
                <a16:creationId xmlns:a16="http://schemas.microsoft.com/office/drawing/2014/main" id="{6BE321CE-3D3C-4EC8-9F63-1BDCA196DDCF}"/>
              </a:ext>
            </a:extLst>
          </p:cNvPr>
          <p:cNvSpPr txBox="1"/>
          <p:nvPr/>
        </p:nvSpPr>
        <p:spPr>
          <a:xfrm>
            <a:off x="383189" y="5050156"/>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97" name="TextBox 96">
            <a:extLst>
              <a:ext uri="{FF2B5EF4-FFF2-40B4-BE49-F238E27FC236}">
                <a16:creationId xmlns:a16="http://schemas.microsoft.com/office/drawing/2014/main" id="{306C6AE5-82CF-4870-ADA7-77D9167895C6}"/>
              </a:ext>
            </a:extLst>
          </p:cNvPr>
          <p:cNvSpPr txBox="1"/>
          <p:nvPr/>
        </p:nvSpPr>
        <p:spPr>
          <a:xfrm>
            <a:off x="1146533" y="4872334"/>
            <a:ext cx="266074" cy="400110"/>
          </a:xfrm>
          <a:prstGeom prst="rect">
            <a:avLst/>
          </a:prstGeom>
          <a:noFill/>
        </p:spPr>
        <p:txBody>
          <a:bodyPr wrap="square">
            <a:spAutoFit/>
          </a:bodyPr>
          <a:lstStyle/>
          <a:p>
            <a:r>
              <a:rPr lang="en-US" sz="2000" i="1" dirty="0">
                <a:cs typeface="Times New Roman" panose="02020603050405020304" pitchFamily="18" charset="0"/>
              </a:rPr>
              <a:t>s</a:t>
            </a:r>
            <a:endParaRPr lang="en-GB" sz="2000" dirty="0"/>
          </a:p>
        </p:txBody>
      </p:sp>
      <p:sp>
        <p:nvSpPr>
          <p:cNvPr id="98" name="TextBox 97">
            <a:extLst>
              <a:ext uri="{FF2B5EF4-FFF2-40B4-BE49-F238E27FC236}">
                <a16:creationId xmlns:a16="http://schemas.microsoft.com/office/drawing/2014/main" id="{1DFC5157-E87F-4D5E-8CF1-236589F171E1}"/>
              </a:ext>
            </a:extLst>
          </p:cNvPr>
          <p:cNvSpPr txBox="1"/>
          <p:nvPr/>
        </p:nvSpPr>
        <p:spPr>
          <a:xfrm>
            <a:off x="1249150" y="4071732"/>
            <a:ext cx="266074" cy="400110"/>
          </a:xfrm>
          <a:prstGeom prst="rect">
            <a:avLst/>
          </a:prstGeom>
          <a:noFill/>
        </p:spPr>
        <p:txBody>
          <a:bodyPr wrap="square">
            <a:spAutoFit/>
          </a:bodyPr>
          <a:lstStyle/>
          <a:p>
            <a:r>
              <a:rPr lang="en-US" sz="2000" i="1" dirty="0">
                <a:cs typeface="Times New Roman" panose="02020603050405020304" pitchFamily="18" charset="0"/>
              </a:rPr>
              <a:t>L</a:t>
            </a:r>
            <a:endParaRPr lang="en-GB" sz="2000" dirty="0"/>
          </a:p>
        </p:txBody>
      </p:sp>
      <p:sp>
        <p:nvSpPr>
          <p:cNvPr id="99" name="TextBox 98">
            <a:extLst>
              <a:ext uri="{FF2B5EF4-FFF2-40B4-BE49-F238E27FC236}">
                <a16:creationId xmlns:a16="http://schemas.microsoft.com/office/drawing/2014/main" id="{DCA7A043-1AD1-4FFF-BD9B-76FCE22CBB73}"/>
              </a:ext>
            </a:extLst>
          </p:cNvPr>
          <p:cNvSpPr txBox="1"/>
          <p:nvPr/>
        </p:nvSpPr>
        <p:spPr>
          <a:xfrm>
            <a:off x="1208822" y="4334744"/>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100" name="TextBox 99">
            <a:extLst>
              <a:ext uri="{FF2B5EF4-FFF2-40B4-BE49-F238E27FC236}">
                <a16:creationId xmlns:a16="http://schemas.microsoft.com/office/drawing/2014/main" id="{169DD249-C4E4-41F3-AF62-E658C0533BFC}"/>
              </a:ext>
            </a:extLst>
          </p:cNvPr>
          <p:cNvSpPr txBox="1"/>
          <p:nvPr/>
        </p:nvSpPr>
        <p:spPr>
          <a:xfrm>
            <a:off x="2010797" y="5634518"/>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101" name="TextBox 100">
            <a:extLst>
              <a:ext uri="{FF2B5EF4-FFF2-40B4-BE49-F238E27FC236}">
                <a16:creationId xmlns:a16="http://schemas.microsoft.com/office/drawing/2014/main" id="{9F1AF6C2-9E9B-4E70-857B-135E2AB1FC85}"/>
              </a:ext>
            </a:extLst>
          </p:cNvPr>
          <p:cNvSpPr txBox="1"/>
          <p:nvPr/>
        </p:nvSpPr>
        <p:spPr>
          <a:xfrm>
            <a:off x="594731" y="5545962"/>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102" name="Straight Arrow Connector 101">
            <a:extLst>
              <a:ext uri="{FF2B5EF4-FFF2-40B4-BE49-F238E27FC236}">
                <a16:creationId xmlns:a16="http://schemas.microsoft.com/office/drawing/2014/main" id="{A0B714AB-81E9-41D4-B2D6-4DBC0B4A1B16}"/>
              </a:ext>
            </a:extLst>
          </p:cNvPr>
          <p:cNvCxnSpPr>
            <a:cxnSpLocks/>
          </p:cNvCxnSpPr>
          <p:nvPr/>
        </p:nvCxnSpPr>
        <p:spPr>
          <a:xfrm flipV="1">
            <a:off x="1137057" y="5450266"/>
            <a:ext cx="167472" cy="28459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BB59EF8F-BFC9-46EB-899F-733F35BBC243}"/>
              </a:ext>
            </a:extLst>
          </p:cNvPr>
          <p:cNvCxnSpPr/>
          <p:nvPr/>
        </p:nvCxnSpPr>
        <p:spPr>
          <a:xfrm>
            <a:off x="1038627" y="5242159"/>
            <a:ext cx="822960" cy="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C93C68CA-AD81-4211-A96E-E11CFD2FA316}"/>
              </a:ext>
            </a:extLst>
          </p:cNvPr>
          <p:cNvSpPr txBox="1"/>
          <p:nvPr/>
        </p:nvSpPr>
        <p:spPr>
          <a:xfrm>
            <a:off x="504483" y="1754593"/>
            <a:ext cx="266074" cy="400110"/>
          </a:xfrm>
          <a:prstGeom prst="rect">
            <a:avLst/>
          </a:prstGeom>
          <a:noFill/>
        </p:spPr>
        <p:txBody>
          <a:bodyPr wrap="square">
            <a:spAutoFit/>
          </a:bodyPr>
          <a:lstStyle/>
          <a:p>
            <a:r>
              <a:rPr lang="en-US" sz="2000" i="1" dirty="0">
                <a:cs typeface="Times New Roman" panose="02020603050405020304" pitchFamily="18" charset="0"/>
              </a:rPr>
              <a:t>L</a:t>
            </a:r>
            <a:endParaRPr lang="en-GB" sz="2000" dirty="0"/>
          </a:p>
        </p:txBody>
      </p:sp>
      <p:cxnSp>
        <p:nvCxnSpPr>
          <p:cNvPr id="111" name="Straight Arrow Connector 110">
            <a:extLst>
              <a:ext uri="{FF2B5EF4-FFF2-40B4-BE49-F238E27FC236}">
                <a16:creationId xmlns:a16="http://schemas.microsoft.com/office/drawing/2014/main" id="{6A5BF8CF-4BEF-44C5-8F40-92FCDAB61801}"/>
              </a:ext>
            </a:extLst>
          </p:cNvPr>
          <p:cNvCxnSpPr/>
          <p:nvPr/>
        </p:nvCxnSpPr>
        <p:spPr>
          <a:xfrm>
            <a:off x="280660" y="2252425"/>
            <a:ext cx="0" cy="13716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56EDC0E1-77BC-4E51-87DC-B276C928DFCE}"/>
              </a:ext>
            </a:extLst>
          </p:cNvPr>
          <p:cNvSpPr txBox="1"/>
          <p:nvPr/>
        </p:nvSpPr>
        <p:spPr>
          <a:xfrm>
            <a:off x="27268" y="2743089"/>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60" name="TextBox 59">
            <a:extLst>
              <a:ext uri="{FF2B5EF4-FFF2-40B4-BE49-F238E27FC236}">
                <a16:creationId xmlns:a16="http://schemas.microsoft.com/office/drawing/2014/main" id="{0B4D010C-3AD2-4729-9F55-C760C4C05BEF}"/>
              </a:ext>
            </a:extLst>
          </p:cNvPr>
          <p:cNvSpPr txBox="1"/>
          <p:nvPr/>
        </p:nvSpPr>
        <p:spPr>
          <a:xfrm>
            <a:off x="4305926" y="2510135"/>
            <a:ext cx="266074" cy="461665"/>
          </a:xfrm>
          <a:prstGeom prst="rect">
            <a:avLst/>
          </a:prstGeom>
          <a:noFill/>
        </p:spPr>
        <p:txBody>
          <a:bodyPr wrap="square">
            <a:spAutoFit/>
          </a:bodyPr>
          <a:lstStyle/>
          <a:p>
            <a:r>
              <a:rPr lang="en-US" i="1" dirty="0">
                <a:cs typeface="Times New Roman" panose="02020603050405020304" pitchFamily="18" charset="0"/>
              </a:rPr>
              <a:t>s</a:t>
            </a:r>
            <a:endParaRPr lang="en-GB" dirty="0"/>
          </a:p>
        </p:txBody>
      </p:sp>
      <p:sp>
        <p:nvSpPr>
          <p:cNvPr id="63" name="TextBox 62">
            <a:extLst>
              <a:ext uri="{FF2B5EF4-FFF2-40B4-BE49-F238E27FC236}">
                <a16:creationId xmlns:a16="http://schemas.microsoft.com/office/drawing/2014/main" id="{C3CFCAAB-C8F8-4CF3-A4FD-1D1ADB94093B}"/>
              </a:ext>
            </a:extLst>
          </p:cNvPr>
          <p:cNvSpPr txBox="1"/>
          <p:nvPr/>
        </p:nvSpPr>
        <p:spPr>
          <a:xfrm>
            <a:off x="4304233" y="2898648"/>
            <a:ext cx="266074" cy="461665"/>
          </a:xfrm>
          <a:prstGeom prst="rect">
            <a:avLst/>
          </a:prstGeom>
          <a:noFill/>
        </p:spPr>
        <p:txBody>
          <a:bodyPr wrap="square">
            <a:spAutoFit/>
          </a:bodyPr>
          <a:lstStyle/>
          <a:p>
            <a:r>
              <a:rPr lang="en-US" i="1" dirty="0">
                <a:cs typeface="Times New Roman" panose="02020603050405020304" pitchFamily="18" charset="0"/>
              </a:rPr>
              <a:t>L</a:t>
            </a:r>
            <a:endParaRPr lang="en-GB" dirty="0"/>
          </a:p>
        </p:txBody>
      </p:sp>
      <p:sp>
        <p:nvSpPr>
          <p:cNvPr id="64" name="TextBox 63">
            <a:extLst>
              <a:ext uri="{FF2B5EF4-FFF2-40B4-BE49-F238E27FC236}">
                <a16:creationId xmlns:a16="http://schemas.microsoft.com/office/drawing/2014/main" id="{CDDE63D5-DB6A-4E42-9DC8-DE7D64589513}"/>
              </a:ext>
            </a:extLst>
          </p:cNvPr>
          <p:cNvSpPr txBox="1"/>
          <p:nvPr/>
        </p:nvSpPr>
        <p:spPr>
          <a:xfrm>
            <a:off x="5014646" y="2510135"/>
            <a:ext cx="266074" cy="461665"/>
          </a:xfrm>
          <a:prstGeom prst="rect">
            <a:avLst/>
          </a:prstGeom>
          <a:noFill/>
        </p:spPr>
        <p:txBody>
          <a:bodyPr wrap="square">
            <a:spAutoFit/>
          </a:bodyPr>
          <a:lstStyle/>
          <a:p>
            <a:r>
              <a:rPr lang="en-US" i="1" dirty="0">
                <a:cs typeface="Times New Roman" panose="02020603050405020304" pitchFamily="18" charset="0"/>
              </a:rPr>
              <a:t>y</a:t>
            </a:r>
            <a:endParaRPr lang="en-GB" dirty="0"/>
          </a:p>
        </p:txBody>
      </p:sp>
      <p:sp>
        <p:nvSpPr>
          <p:cNvPr id="65" name="TextBox 64">
            <a:extLst>
              <a:ext uri="{FF2B5EF4-FFF2-40B4-BE49-F238E27FC236}">
                <a16:creationId xmlns:a16="http://schemas.microsoft.com/office/drawing/2014/main" id="{1B1BFFAC-0D9B-47EC-97E2-C38A390B6A35}"/>
              </a:ext>
            </a:extLst>
          </p:cNvPr>
          <p:cNvSpPr txBox="1"/>
          <p:nvPr/>
        </p:nvSpPr>
        <p:spPr>
          <a:xfrm>
            <a:off x="5014646" y="2900052"/>
            <a:ext cx="266074" cy="461665"/>
          </a:xfrm>
          <a:prstGeom prst="rect">
            <a:avLst/>
          </a:prstGeom>
          <a:noFill/>
        </p:spPr>
        <p:txBody>
          <a:bodyPr wrap="square">
            <a:spAutoFit/>
          </a:bodyPr>
          <a:lstStyle/>
          <a:p>
            <a:r>
              <a:rPr lang="en-US" i="1" dirty="0">
                <a:cs typeface="Times New Roman" panose="02020603050405020304" pitchFamily="18" charset="0"/>
              </a:rPr>
              <a:t>h</a:t>
            </a:r>
            <a:endParaRPr lang="en-GB" dirty="0"/>
          </a:p>
        </p:txBody>
      </p:sp>
      <p:cxnSp>
        <p:nvCxnSpPr>
          <p:cNvPr id="5" name="Straight Connector 4">
            <a:extLst>
              <a:ext uri="{FF2B5EF4-FFF2-40B4-BE49-F238E27FC236}">
                <a16:creationId xmlns:a16="http://schemas.microsoft.com/office/drawing/2014/main" id="{080F6FF7-01C3-4B6F-A16D-588BD60917CA}"/>
              </a:ext>
            </a:extLst>
          </p:cNvPr>
          <p:cNvCxnSpPr/>
          <p:nvPr/>
        </p:nvCxnSpPr>
        <p:spPr>
          <a:xfrm>
            <a:off x="5003335" y="2944368"/>
            <a:ext cx="24516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1D60D5C5-BCF3-4182-A425-5A0439563241}"/>
              </a:ext>
            </a:extLst>
          </p:cNvPr>
          <p:cNvCxnSpPr/>
          <p:nvPr/>
        </p:nvCxnSpPr>
        <p:spPr>
          <a:xfrm>
            <a:off x="4304233" y="2943144"/>
            <a:ext cx="24516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89A7DBD5-E5C9-47D1-80A0-B497EB6DECC3}"/>
              </a:ext>
            </a:extLst>
          </p:cNvPr>
          <p:cNvSpPr txBox="1"/>
          <p:nvPr/>
        </p:nvSpPr>
        <p:spPr>
          <a:xfrm>
            <a:off x="4572000" y="2713060"/>
            <a:ext cx="266074" cy="461665"/>
          </a:xfrm>
          <a:prstGeom prst="rect">
            <a:avLst/>
          </a:prstGeom>
          <a:noFill/>
        </p:spPr>
        <p:txBody>
          <a:bodyPr wrap="square">
            <a:spAutoFit/>
          </a:bodyPr>
          <a:lstStyle/>
          <a:p>
            <a:r>
              <a:rPr lang="en-US" i="1" dirty="0">
                <a:cs typeface="Times New Roman" panose="02020603050405020304" pitchFamily="18" charset="0"/>
              </a:rPr>
              <a:t>=</a:t>
            </a:r>
            <a:endParaRPr lang="en-GB" dirty="0"/>
          </a:p>
        </p:txBody>
      </p:sp>
      <p:sp>
        <p:nvSpPr>
          <p:cNvPr id="71" name="TextBox 70">
            <a:extLst>
              <a:ext uri="{FF2B5EF4-FFF2-40B4-BE49-F238E27FC236}">
                <a16:creationId xmlns:a16="http://schemas.microsoft.com/office/drawing/2014/main" id="{2D982B61-8A93-4B2A-A93C-3CB519197C03}"/>
              </a:ext>
            </a:extLst>
          </p:cNvPr>
          <p:cNvSpPr txBox="1"/>
          <p:nvPr/>
        </p:nvSpPr>
        <p:spPr>
          <a:xfrm>
            <a:off x="4305926" y="3581400"/>
            <a:ext cx="266074" cy="461665"/>
          </a:xfrm>
          <a:prstGeom prst="rect">
            <a:avLst/>
          </a:prstGeom>
          <a:noFill/>
        </p:spPr>
        <p:txBody>
          <a:bodyPr wrap="square">
            <a:spAutoFit/>
          </a:bodyPr>
          <a:lstStyle/>
          <a:p>
            <a:r>
              <a:rPr lang="en-US" i="1" dirty="0">
                <a:cs typeface="Times New Roman" panose="02020603050405020304" pitchFamily="18" charset="0"/>
              </a:rPr>
              <a:t>s</a:t>
            </a:r>
            <a:endParaRPr lang="en-GB" dirty="0"/>
          </a:p>
        </p:txBody>
      </p:sp>
      <p:sp>
        <p:nvSpPr>
          <p:cNvPr id="72" name="TextBox 71">
            <a:extLst>
              <a:ext uri="{FF2B5EF4-FFF2-40B4-BE49-F238E27FC236}">
                <a16:creationId xmlns:a16="http://schemas.microsoft.com/office/drawing/2014/main" id="{EAF083A4-0163-495E-8F7C-46DF2DF1646C}"/>
              </a:ext>
            </a:extLst>
          </p:cNvPr>
          <p:cNvSpPr txBox="1"/>
          <p:nvPr/>
        </p:nvSpPr>
        <p:spPr>
          <a:xfrm>
            <a:off x="5037273" y="3443237"/>
            <a:ext cx="266074" cy="461665"/>
          </a:xfrm>
          <a:prstGeom prst="rect">
            <a:avLst/>
          </a:prstGeom>
          <a:noFill/>
        </p:spPr>
        <p:txBody>
          <a:bodyPr wrap="square">
            <a:spAutoFit/>
          </a:bodyPr>
          <a:lstStyle/>
          <a:p>
            <a:r>
              <a:rPr lang="en-US" i="1" dirty="0">
                <a:cs typeface="Times New Roman" panose="02020603050405020304" pitchFamily="18" charset="0"/>
              </a:rPr>
              <a:t>L</a:t>
            </a:r>
            <a:endParaRPr lang="en-GB" dirty="0"/>
          </a:p>
        </p:txBody>
      </p:sp>
      <p:sp>
        <p:nvSpPr>
          <p:cNvPr id="73" name="TextBox 72">
            <a:extLst>
              <a:ext uri="{FF2B5EF4-FFF2-40B4-BE49-F238E27FC236}">
                <a16:creationId xmlns:a16="http://schemas.microsoft.com/office/drawing/2014/main" id="{B1164F46-85A3-4024-AE17-F8A809524D2F}"/>
              </a:ext>
            </a:extLst>
          </p:cNvPr>
          <p:cNvSpPr txBox="1"/>
          <p:nvPr/>
        </p:nvSpPr>
        <p:spPr>
          <a:xfrm>
            <a:off x="5401319" y="3514193"/>
            <a:ext cx="266074" cy="461665"/>
          </a:xfrm>
          <a:prstGeom prst="rect">
            <a:avLst/>
          </a:prstGeom>
          <a:noFill/>
        </p:spPr>
        <p:txBody>
          <a:bodyPr wrap="square">
            <a:spAutoFit/>
          </a:bodyPr>
          <a:lstStyle/>
          <a:p>
            <a:r>
              <a:rPr lang="en-US" i="1" dirty="0">
                <a:cs typeface="Times New Roman" panose="02020603050405020304" pitchFamily="18" charset="0"/>
              </a:rPr>
              <a:t>y</a:t>
            </a:r>
            <a:endParaRPr lang="en-GB" dirty="0"/>
          </a:p>
        </p:txBody>
      </p:sp>
      <p:sp>
        <p:nvSpPr>
          <p:cNvPr id="74" name="TextBox 73">
            <a:extLst>
              <a:ext uri="{FF2B5EF4-FFF2-40B4-BE49-F238E27FC236}">
                <a16:creationId xmlns:a16="http://schemas.microsoft.com/office/drawing/2014/main" id="{A804790B-0012-4211-8281-A80E17C45543}"/>
              </a:ext>
            </a:extLst>
          </p:cNvPr>
          <p:cNvSpPr txBox="1"/>
          <p:nvPr/>
        </p:nvSpPr>
        <p:spPr>
          <a:xfrm>
            <a:off x="5014646" y="3812398"/>
            <a:ext cx="266074" cy="461665"/>
          </a:xfrm>
          <a:prstGeom prst="rect">
            <a:avLst/>
          </a:prstGeom>
          <a:noFill/>
        </p:spPr>
        <p:txBody>
          <a:bodyPr wrap="square">
            <a:spAutoFit/>
          </a:bodyPr>
          <a:lstStyle/>
          <a:p>
            <a:r>
              <a:rPr lang="en-US" i="1" dirty="0">
                <a:cs typeface="Times New Roman" panose="02020603050405020304" pitchFamily="18" charset="0"/>
              </a:rPr>
              <a:t>h</a:t>
            </a:r>
            <a:endParaRPr lang="en-GB" dirty="0"/>
          </a:p>
        </p:txBody>
      </p:sp>
      <p:cxnSp>
        <p:nvCxnSpPr>
          <p:cNvPr id="76" name="Straight Connector 75">
            <a:extLst>
              <a:ext uri="{FF2B5EF4-FFF2-40B4-BE49-F238E27FC236}">
                <a16:creationId xmlns:a16="http://schemas.microsoft.com/office/drawing/2014/main" id="{8C9AAB88-817B-4E6C-B338-5C6E8B346CEF}"/>
              </a:ext>
            </a:extLst>
          </p:cNvPr>
          <p:cNvCxnSpPr/>
          <p:nvPr/>
        </p:nvCxnSpPr>
        <p:spPr>
          <a:xfrm>
            <a:off x="5003335" y="3856714"/>
            <a:ext cx="36576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907B3E04-C6B2-41E4-9828-A6DEABD460B9}"/>
              </a:ext>
            </a:extLst>
          </p:cNvPr>
          <p:cNvSpPr txBox="1"/>
          <p:nvPr/>
        </p:nvSpPr>
        <p:spPr>
          <a:xfrm>
            <a:off x="4572000" y="3625406"/>
            <a:ext cx="266074" cy="461665"/>
          </a:xfrm>
          <a:prstGeom prst="rect">
            <a:avLst/>
          </a:prstGeom>
          <a:noFill/>
        </p:spPr>
        <p:txBody>
          <a:bodyPr wrap="square">
            <a:spAutoFit/>
          </a:bodyPr>
          <a:lstStyle/>
          <a:p>
            <a:r>
              <a:rPr lang="en-US" i="1" dirty="0">
                <a:cs typeface="Times New Roman" panose="02020603050405020304" pitchFamily="18" charset="0"/>
              </a:rPr>
              <a:t>=</a:t>
            </a:r>
            <a:endParaRPr lang="en-GB" dirty="0"/>
          </a:p>
        </p:txBody>
      </p:sp>
      <p:sp>
        <p:nvSpPr>
          <p:cNvPr id="80" name="TextBox 79">
            <a:extLst>
              <a:ext uri="{FF2B5EF4-FFF2-40B4-BE49-F238E27FC236}">
                <a16:creationId xmlns:a16="http://schemas.microsoft.com/office/drawing/2014/main" id="{E8AC92A4-B894-47BD-980E-F4FC91FDD4BA}"/>
              </a:ext>
            </a:extLst>
          </p:cNvPr>
          <p:cNvSpPr txBox="1"/>
          <p:nvPr/>
        </p:nvSpPr>
        <p:spPr>
          <a:xfrm>
            <a:off x="3454295" y="4819323"/>
            <a:ext cx="1079604" cy="461665"/>
          </a:xfrm>
          <a:prstGeom prst="rect">
            <a:avLst/>
          </a:prstGeom>
          <a:noFill/>
        </p:spPr>
        <p:txBody>
          <a:bodyPr wrap="square">
            <a:spAutoFit/>
          </a:bodyPr>
          <a:lstStyle/>
          <a:p>
            <a:r>
              <a:rPr lang="en-US" i="1" dirty="0">
                <a:cs typeface="Times New Roman" panose="02020603050405020304" pitchFamily="18" charset="0"/>
              </a:rPr>
              <a:t>A</a:t>
            </a:r>
            <a:r>
              <a:rPr lang="en-US" dirty="0">
                <a:cs typeface="Times New Roman" panose="02020603050405020304" pitchFamily="18" charset="0"/>
              </a:rPr>
              <a:t>(</a:t>
            </a:r>
            <a:r>
              <a:rPr lang="en-US" i="1" dirty="0">
                <a:cs typeface="Times New Roman" panose="02020603050405020304" pitchFamily="18" charset="0"/>
              </a:rPr>
              <a:t>y</a:t>
            </a:r>
            <a:r>
              <a:rPr lang="en-US" dirty="0">
                <a:cs typeface="Times New Roman" panose="02020603050405020304" pitchFamily="18" charset="0"/>
              </a:rPr>
              <a:t>) =</a:t>
            </a:r>
            <a:endParaRPr lang="en-GB" dirty="0"/>
          </a:p>
        </p:txBody>
      </p:sp>
      <p:sp>
        <p:nvSpPr>
          <p:cNvPr id="81" name="TextBox 80">
            <a:extLst>
              <a:ext uri="{FF2B5EF4-FFF2-40B4-BE49-F238E27FC236}">
                <a16:creationId xmlns:a16="http://schemas.microsoft.com/office/drawing/2014/main" id="{53BCC3DA-725E-431B-AE2B-F8F659B936A1}"/>
              </a:ext>
            </a:extLst>
          </p:cNvPr>
          <p:cNvSpPr txBox="1"/>
          <p:nvPr/>
        </p:nvSpPr>
        <p:spPr>
          <a:xfrm>
            <a:off x="4377944" y="4757603"/>
            <a:ext cx="411032" cy="461665"/>
          </a:xfrm>
          <a:prstGeom prst="rect">
            <a:avLst/>
          </a:prstGeom>
          <a:noFill/>
        </p:spPr>
        <p:txBody>
          <a:bodyPr wrap="square">
            <a:spAutoFit/>
          </a:bodyPr>
          <a:lstStyle/>
          <a:p>
            <a:r>
              <a:rPr lang="en-US" i="1" dirty="0">
                <a:cs typeface="Times New Roman" panose="02020603050405020304" pitchFamily="18" charset="0"/>
              </a:rPr>
              <a:t>s</a:t>
            </a:r>
            <a:r>
              <a:rPr lang="en-US" baseline="30000" dirty="0">
                <a:cs typeface="Times New Roman" panose="02020603050405020304" pitchFamily="18" charset="0"/>
              </a:rPr>
              <a:t>2</a:t>
            </a:r>
            <a:endParaRPr lang="en-GB" baseline="30000" dirty="0"/>
          </a:p>
        </p:txBody>
      </p:sp>
      <p:sp>
        <p:nvSpPr>
          <p:cNvPr id="85" name="TextBox 84">
            <a:extLst>
              <a:ext uri="{FF2B5EF4-FFF2-40B4-BE49-F238E27FC236}">
                <a16:creationId xmlns:a16="http://schemas.microsoft.com/office/drawing/2014/main" id="{71803491-5E10-4340-86CE-3DB18679572E}"/>
              </a:ext>
            </a:extLst>
          </p:cNvPr>
          <p:cNvSpPr txBox="1"/>
          <p:nvPr/>
        </p:nvSpPr>
        <p:spPr>
          <a:xfrm>
            <a:off x="5070623" y="4619440"/>
            <a:ext cx="537303" cy="461665"/>
          </a:xfrm>
          <a:prstGeom prst="rect">
            <a:avLst/>
          </a:prstGeom>
          <a:noFill/>
        </p:spPr>
        <p:txBody>
          <a:bodyPr wrap="square">
            <a:spAutoFit/>
          </a:bodyPr>
          <a:lstStyle/>
          <a:p>
            <a:r>
              <a:rPr lang="en-US" i="1" dirty="0">
                <a:cs typeface="Times New Roman" panose="02020603050405020304" pitchFamily="18" charset="0"/>
              </a:rPr>
              <a:t>L</a:t>
            </a:r>
            <a:r>
              <a:rPr lang="en-US" baseline="30000" dirty="0">
                <a:cs typeface="Times New Roman" panose="02020603050405020304" pitchFamily="18" charset="0"/>
              </a:rPr>
              <a:t>2</a:t>
            </a:r>
            <a:endParaRPr lang="en-GB" baseline="30000" dirty="0"/>
          </a:p>
        </p:txBody>
      </p:sp>
      <p:sp>
        <p:nvSpPr>
          <p:cNvPr id="90" name="TextBox 89">
            <a:extLst>
              <a:ext uri="{FF2B5EF4-FFF2-40B4-BE49-F238E27FC236}">
                <a16:creationId xmlns:a16="http://schemas.microsoft.com/office/drawing/2014/main" id="{D48B7187-6519-435D-B3D0-499A35B2A355}"/>
              </a:ext>
            </a:extLst>
          </p:cNvPr>
          <p:cNvSpPr txBox="1"/>
          <p:nvPr/>
        </p:nvSpPr>
        <p:spPr>
          <a:xfrm>
            <a:off x="5534355" y="4690396"/>
            <a:ext cx="434105" cy="461665"/>
          </a:xfrm>
          <a:prstGeom prst="rect">
            <a:avLst/>
          </a:prstGeom>
          <a:noFill/>
        </p:spPr>
        <p:txBody>
          <a:bodyPr wrap="square">
            <a:spAutoFit/>
          </a:bodyPr>
          <a:lstStyle/>
          <a:p>
            <a:r>
              <a:rPr lang="en-US" i="1" dirty="0">
                <a:cs typeface="Times New Roman" panose="02020603050405020304" pitchFamily="18" charset="0"/>
              </a:rPr>
              <a:t>y</a:t>
            </a:r>
            <a:r>
              <a:rPr lang="en-US" baseline="30000" dirty="0">
                <a:cs typeface="Times New Roman" panose="02020603050405020304" pitchFamily="18" charset="0"/>
              </a:rPr>
              <a:t>2</a:t>
            </a:r>
            <a:endParaRPr lang="en-GB" dirty="0"/>
          </a:p>
        </p:txBody>
      </p:sp>
      <p:sp>
        <p:nvSpPr>
          <p:cNvPr id="92" name="TextBox 91">
            <a:extLst>
              <a:ext uri="{FF2B5EF4-FFF2-40B4-BE49-F238E27FC236}">
                <a16:creationId xmlns:a16="http://schemas.microsoft.com/office/drawing/2014/main" id="{53EF3E51-4FD0-489D-9EF8-6BACA4E1CF57}"/>
              </a:ext>
            </a:extLst>
          </p:cNvPr>
          <p:cNvSpPr txBox="1"/>
          <p:nvPr/>
        </p:nvSpPr>
        <p:spPr>
          <a:xfrm>
            <a:off x="5014646" y="4988601"/>
            <a:ext cx="487486" cy="461665"/>
          </a:xfrm>
          <a:prstGeom prst="rect">
            <a:avLst/>
          </a:prstGeom>
          <a:noFill/>
        </p:spPr>
        <p:txBody>
          <a:bodyPr wrap="square">
            <a:spAutoFit/>
          </a:bodyPr>
          <a:lstStyle/>
          <a:p>
            <a:r>
              <a:rPr lang="en-US" i="1" dirty="0">
                <a:cs typeface="Times New Roman" panose="02020603050405020304" pitchFamily="18" charset="0"/>
              </a:rPr>
              <a:t>h</a:t>
            </a:r>
            <a:r>
              <a:rPr lang="en-US" baseline="30000" dirty="0">
                <a:cs typeface="Times New Roman" panose="02020603050405020304" pitchFamily="18" charset="0"/>
              </a:rPr>
              <a:t>2</a:t>
            </a:r>
            <a:endParaRPr lang="en-GB" dirty="0"/>
          </a:p>
        </p:txBody>
      </p:sp>
      <p:cxnSp>
        <p:nvCxnSpPr>
          <p:cNvPr id="103" name="Straight Connector 102">
            <a:extLst>
              <a:ext uri="{FF2B5EF4-FFF2-40B4-BE49-F238E27FC236}">
                <a16:creationId xmlns:a16="http://schemas.microsoft.com/office/drawing/2014/main" id="{A277F076-8730-478B-9187-CDCF23525B6F}"/>
              </a:ext>
            </a:extLst>
          </p:cNvPr>
          <p:cNvCxnSpPr/>
          <p:nvPr/>
        </p:nvCxnSpPr>
        <p:spPr>
          <a:xfrm>
            <a:off x="5136372" y="5032917"/>
            <a:ext cx="36576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A87DE6BC-D55C-4F3B-94E7-C7D74D10C909}"/>
              </a:ext>
            </a:extLst>
          </p:cNvPr>
          <p:cNvSpPr txBox="1"/>
          <p:nvPr/>
        </p:nvSpPr>
        <p:spPr>
          <a:xfrm>
            <a:off x="4705037" y="4801609"/>
            <a:ext cx="266074" cy="461665"/>
          </a:xfrm>
          <a:prstGeom prst="rect">
            <a:avLst/>
          </a:prstGeom>
          <a:noFill/>
        </p:spPr>
        <p:txBody>
          <a:bodyPr wrap="square">
            <a:spAutoFit/>
          </a:bodyPr>
          <a:lstStyle/>
          <a:p>
            <a:r>
              <a:rPr lang="en-US" i="1" dirty="0">
                <a:cs typeface="Times New Roman" panose="02020603050405020304" pitchFamily="18" charset="0"/>
              </a:rPr>
              <a:t>=</a:t>
            </a:r>
            <a:endParaRPr lang="en-GB" dirty="0"/>
          </a:p>
        </p:txBody>
      </p:sp>
      <p:sp>
        <p:nvSpPr>
          <p:cNvPr id="106" name="TextBox 105">
            <a:extLst>
              <a:ext uri="{FF2B5EF4-FFF2-40B4-BE49-F238E27FC236}">
                <a16:creationId xmlns:a16="http://schemas.microsoft.com/office/drawing/2014/main" id="{F2EF21AE-2FD6-4A08-984E-F80BF66F8A2D}"/>
              </a:ext>
            </a:extLst>
          </p:cNvPr>
          <p:cNvSpPr txBox="1"/>
          <p:nvPr/>
        </p:nvSpPr>
        <p:spPr>
          <a:xfrm>
            <a:off x="2691789" y="5378918"/>
            <a:ext cx="5354612" cy="461665"/>
          </a:xfrm>
          <a:prstGeom prst="rect">
            <a:avLst/>
          </a:prstGeom>
          <a:noFill/>
        </p:spPr>
        <p:txBody>
          <a:bodyPr wrap="square">
            <a:spAutoFit/>
          </a:bodyPr>
          <a:lstStyle/>
          <a:p>
            <a:r>
              <a:rPr lang="en-US" dirty="0">
                <a:latin typeface="Comic Sans MS" panose="030F0702030302020204" pitchFamily="66" charset="0"/>
              </a:rPr>
              <a:t>Here is the integral for the volume</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08" name="TextBox 107">
                <a:extLst>
                  <a:ext uri="{FF2B5EF4-FFF2-40B4-BE49-F238E27FC236}">
                    <a16:creationId xmlns:a16="http://schemas.microsoft.com/office/drawing/2014/main" id="{4B67F1B4-F564-4D45-B6EE-F4B3E3CB04AB}"/>
                  </a:ext>
                </a:extLst>
              </p:cNvPr>
              <p:cNvSpPr txBox="1"/>
              <p:nvPr/>
            </p:nvSpPr>
            <p:spPr>
              <a:xfrm>
                <a:off x="2839867" y="5883053"/>
                <a:ext cx="2064411" cy="8377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𝑐</m:t>
                          </m:r>
                        </m:sub>
                        <m:sup>
                          <m:r>
                            <a:rPr lang="en-US" b="0" i="1" smtClean="0">
                              <a:latin typeface="Cambria Math" panose="02040503050406030204" pitchFamily="18" charset="0"/>
                            </a:rPr>
                            <m:t>𝑑</m:t>
                          </m:r>
                        </m:sup>
                        <m:e>
                          <m:r>
                            <a:rPr lang="en-US" b="0" i="1" smtClean="0">
                              <a:latin typeface="Cambria Math" panose="02040503050406030204" pitchFamily="18" charset="0"/>
                            </a:rPr>
                            <m:t>𝐴</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e>
                          </m:d>
                          <m:r>
                            <a:rPr lang="en-US" b="0" i="1" smtClean="0">
                              <a:latin typeface="Cambria Math" panose="02040503050406030204" pitchFamily="18" charset="0"/>
                            </a:rPr>
                            <m:t>𝑑𝑦</m:t>
                          </m:r>
                        </m:e>
                      </m:nary>
                    </m:oMath>
                  </m:oMathPara>
                </a14:m>
                <a:endParaRPr lang="en-GB" dirty="0"/>
              </a:p>
            </p:txBody>
          </p:sp>
        </mc:Choice>
        <mc:Fallback xmlns="">
          <p:sp>
            <p:nvSpPr>
              <p:cNvPr id="108" name="TextBox 107">
                <a:extLst>
                  <a:ext uri="{FF2B5EF4-FFF2-40B4-BE49-F238E27FC236}">
                    <a16:creationId xmlns:a16="http://schemas.microsoft.com/office/drawing/2014/main" id="{4B67F1B4-F564-4D45-B6EE-F4B3E3CB04AB}"/>
                  </a:ext>
                </a:extLst>
              </p:cNvPr>
              <p:cNvSpPr txBox="1">
                <a:spLocks noRot="1" noChangeAspect="1" noMove="1" noResize="1" noEditPoints="1" noAdjustHandles="1" noChangeArrowheads="1" noChangeShapeType="1" noTextEdit="1"/>
              </p:cNvSpPr>
              <p:nvPr/>
            </p:nvSpPr>
            <p:spPr>
              <a:xfrm>
                <a:off x="2839867" y="5883053"/>
                <a:ext cx="2064411" cy="837730"/>
              </a:xfrm>
              <a:prstGeom prst="rect">
                <a:avLst/>
              </a:prstGeom>
              <a:blipFill>
                <a:blip r:embed="rId2"/>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94118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wipe(down)">
                                      <p:cBhvr>
                                        <p:cTn id="19" dur="500"/>
                                        <p:tgtEl>
                                          <p:spTgt spid="6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down)">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wipe(down)">
                                      <p:cBhvr>
                                        <p:cTn id="61" dur="500"/>
                                        <p:tgtEl>
                                          <p:spTgt spid="76"/>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74"/>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3"/>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80"/>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81"/>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04"/>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85"/>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103"/>
                                        </p:tgtEl>
                                        <p:attrNameLst>
                                          <p:attrName>style.visibility</p:attrName>
                                        </p:attrNameLst>
                                      </p:cBhvr>
                                      <p:to>
                                        <p:strVal val="visible"/>
                                      </p:to>
                                    </p:set>
                                    <p:animEffect transition="in" filter="wipe(down)">
                                      <p:cBhvr>
                                        <p:cTn id="94" dur="500"/>
                                        <p:tgtEl>
                                          <p:spTgt spid="103"/>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0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P spid="12" grpId="0"/>
      <p:bldP spid="60" grpId="0"/>
      <p:bldP spid="63" grpId="0"/>
      <p:bldP spid="64" grpId="0"/>
      <p:bldP spid="65" grpId="0"/>
      <p:bldP spid="69" grpId="0"/>
      <p:bldP spid="71" grpId="0"/>
      <p:bldP spid="72" grpId="0"/>
      <p:bldP spid="73" grpId="0"/>
      <p:bldP spid="74" grpId="0"/>
      <p:bldP spid="79" grpId="0"/>
      <p:bldP spid="80" grpId="0"/>
      <p:bldP spid="81" grpId="0"/>
      <p:bldP spid="85" grpId="0"/>
      <p:bldP spid="90" grpId="0"/>
      <p:bldP spid="92" grpId="0"/>
      <p:bldP spid="104" grpId="0"/>
      <p:bldP spid="106" grpId="0"/>
      <p:bldP spid="10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4827FA3-D914-466B-B70F-7D0A4A27CF66}"/>
              </a:ext>
            </a:extLst>
          </p:cNvPr>
          <p:cNvSpPr txBox="1"/>
          <p:nvPr/>
        </p:nvSpPr>
        <p:spPr>
          <a:xfrm>
            <a:off x="388034" y="762000"/>
            <a:ext cx="8374966" cy="830997"/>
          </a:xfrm>
          <a:prstGeom prst="rect">
            <a:avLst/>
          </a:prstGeom>
          <a:noFill/>
        </p:spPr>
        <p:txBody>
          <a:bodyPr wrap="square">
            <a:spAutoFit/>
          </a:bodyPr>
          <a:lstStyle/>
          <a:p>
            <a:r>
              <a:rPr lang="en-US" dirty="0">
                <a:latin typeface="Comic Sans MS" panose="030F0702030302020204" pitchFamily="66" charset="0"/>
              </a:rPr>
              <a:t>                  Find the volume of a pyramid whose base is a square with sides of length </a:t>
            </a:r>
            <a:r>
              <a:rPr lang="en-US" i="1" dirty="0">
                <a:cs typeface="Times New Roman" panose="02020603050405020304" pitchFamily="18" charset="0"/>
              </a:rPr>
              <a:t>L</a:t>
            </a:r>
            <a:r>
              <a:rPr lang="en-US" dirty="0">
                <a:latin typeface="Comic Sans MS" panose="030F0702030302020204" pitchFamily="66" charset="0"/>
              </a:rPr>
              <a:t> and whose height is </a:t>
            </a:r>
            <a:r>
              <a:rPr lang="en-US" i="1" dirty="0">
                <a:cs typeface="Times New Roman" panose="02020603050405020304" pitchFamily="18" charset="0"/>
              </a:rPr>
              <a:t>h</a:t>
            </a:r>
            <a:r>
              <a:rPr lang="en-US" dirty="0">
                <a:latin typeface="Comic Sans MS" panose="030F0702030302020204" pitchFamily="66" charset="0"/>
              </a:rPr>
              <a:t>.</a:t>
            </a:r>
            <a:endParaRPr lang="en-GB" dirty="0">
              <a:latin typeface="Comic Sans MS" panose="030F0702030302020204" pitchFamily="66" charset="0"/>
            </a:endParaRPr>
          </a:p>
        </p:txBody>
      </p:sp>
      <p:sp>
        <p:nvSpPr>
          <p:cNvPr id="2" name="Title 1">
            <a:extLst>
              <a:ext uri="{FF2B5EF4-FFF2-40B4-BE49-F238E27FC236}">
                <a16:creationId xmlns:a16="http://schemas.microsoft.com/office/drawing/2014/main" id="{2D5D1EB3-DF42-4AB8-AEF7-E3247FB1CCDA}"/>
              </a:ext>
            </a:extLst>
          </p:cNvPr>
          <p:cNvSpPr txBox="1">
            <a:spLocks/>
          </p:cNvSpPr>
          <p:nvPr/>
        </p:nvSpPr>
        <p:spPr>
          <a:xfrm>
            <a:off x="151831" y="74284"/>
            <a:ext cx="7543800" cy="686914"/>
          </a:xfrm>
          <a:prstGeom prst="rect">
            <a:avLst/>
          </a:prstGeom>
        </p:spPr>
        <p:txBody>
          <a:bodyPr bIns="91440" anchor="b" anchorCtr="0">
            <a:normAutofit fontScale="925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dirty="0">
                <a:solidFill>
                  <a:schemeClr val="tx1"/>
                </a:solidFill>
                <a:latin typeface="MV Boli" panose="02000500030200090000" pitchFamily="2" charset="0"/>
                <a:cs typeface="MV Boli" panose="02000500030200090000" pitchFamily="2" charset="0"/>
              </a:rPr>
              <a:t>Volume of solids</a:t>
            </a:r>
            <a:endParaRPr lang="en-GB" dirty="0"/>
          </a:p>
        </p:txBody>
      </p:sp>
      <p:sp>
        <p:nvSpPr>
          <p:cNvPr id="4" name="TextBox 3">
            <a:extLst>
              <a:ext uri="{FF2B5EF4-FFF2-40B4-BE49-F238E27FC236}">
                <a16:creationId xmlns:a16="http://schemas.microsoft.com/office/drawing/2014/main" id="{676C439E-BB18-45E4-A488-45B798666B1A}"/>
              </a:ext>
            </a:extLst>
          </p:cNvPr>
          <p:cNvSpPr txBox="1"/>
          <p:nvPr/>
        </p:nvSpPr>
        <p:spPr>
          <a:xfrm>
            <a:off x="381000" y="762000"/>
            <a:ext cx="2209800" cy="461665"/>
          </a:xfrm>
          <a:prstGeom prst="rect">
            <a:avLst/>
          </a:prstGeom>
          <a:noFill/>
        </p:spPr>
        <p:txBody>
          <a:bodyPr wrap="square">
            <a:spAutoFit/>
          </a:bodyPr>
          <a:lstStyle/>
          <a:p>
            <a:r>
              <a:rPr lang="en-US" b="1" dirty="0">
                <a:latin typeface="Comic Sans MS" panose="030F0702030302020204" pitchFamily="66" charset="0"/>
              </a:rPr>
              <a:t>Example 2</a:t>
            </a:r>
            <a:endParaRPr lang="en-GB" b="1" dirty="0">
              <a:latin typeface="Comic Sans MS" panose="030F0702030302020204" pitchFamily="66" charset="0"/>
            </a:endParaRPr>
          </a:p>
        </p:txBody>
      </p:sp>
      <p:sp>
        <p:nvSpPr>
          <p:cNvPr id="11" name="TextBox 10">
            <a:extLst>
              <a:ext uri="{FF2B5EF4-FFF2-40B4-BE49-F238E27FC236}">
                <a16:creationId xmlns:a16="http://schemas.microsoft.com/office/drawing/2014/main" id="{F710024A-B388-4AD8-A830-CE86FBE665B5}"/>
              </a:ext>
            </a:extLst>
          </p:cNvPr>
          <p:cNvSpPr txBox="1"/>
          <p:nvPr/>
        </p:nvSpPr>
        <p:spPr>
          <a:xfrm>
            <a:off x="2761903" y="3515368"/>
            <a:ext cx="3581401" cy="430887"/>
          </a:xfrm>
          <a:prstGeom prst="rect">
            <a:avLst/>
          </a:prstGeom>
          <a:noFill/>
        </p:spPr>
        <p:txBody>
          <a:bodyPr wrap="square">
            <a:spAutoFit/>
          </a:bodyPr>
          <a:lstStyle/>
          <a:p>
            <a:r>
              <a:rPr lang="en-US" sz="2200" dirty="0">
                <a:latin typeface="Comic Sans MS" panose="030F0702030302020204" pitchFamily="66" charset="0"/>
              </a:rPr>
              <a:t>Rearranging for </a:t>
            </a:r>
            <a:r>
              <a:rPr lang="en-US" sz="2200" i="1" dirty="0">
                <a:cs typeface="Times New Roman" panose="02020603050405020304" pitchFamily="18" charset="0"/>
              </a:rPr>
              <a:t>s</a:t>
            </a:r>
            <a:r>
              <a:rPr lang="en-US" sz="2200" dirty="0">
                <a:latin typeface="Comic Sans MS" panose="030F0702030302020204" pitchFamily="66" charset="0"/>
              </a:rPr>
              <a:t>. </a:t>
            </a:r>
            <a:endParaRPr lang="en-GB" sz="2200" dirty="0">
              <a:latin typeface="Comic Sans MS" panose="030F0702030302020204" pitchFamily="66" charset="0"/>
            </a:endParaRPr>
          </a:p>
        </p:txBody>
      </p:sp>
      <p:sp>
        <p:nvSpPr>
          <p:cNvPr id="14" name="TextBox 13">
            <a:extLst>
              <a:ext uri="{FF2B5EF4-FFF2-40B4-BE49-F238E27FC236}">
                <a16:creationId xmlns:a16="http://schemas.microsoft.com/office/drawing/2014/main" id="{0CDAFA1E-FA06-475E-ABA2-1FD241DD0095}"/>
              </a:ext>
            </a:extLst>
          </p:cNvPr>
          <p:cNvSpPr txBox="1"/>
          <p:nvPr/>
        </p:nvSpPr>
        <p:spPr>
          <a:xfrm>
            <a:off x="2755375" y="2997884"/>
            <a:ext cx="6301898" cy="461665"/>
          </a:xfrm>
          <a:prstGeom prst="rect">
            <a:avLst/>
          </a:prstGeom>
          <a:noFill/>
        </p:spPr>
        <p:txBody>
          <a:bodyPr wrap="square">
            <a:spAutoFit/>
          </a:bodyPr>
          <a:lstStyle/>
          <a:p>
            <a:r>
              <a:rPr lang="en-US" dirty="0">
                <a:latin typeface="Comic Sans MS" panose="030F0702030302020204" pitchFamily="66" charset="0"/>
              </a:rPr>
              <a:t>The limit for the integral will b</a:t>
            </a:r>
            <a:r>
              <a:rPr lang="en-US" dirty="0"/>
              <a:t>e 0 ≤ </a:t>
            </a:r>
            <a:r>
              <a:rPr lang="en-US" i="1" dirty="0"/>
              <a:t>y</a:t>
            </a:r>
            <a:r>
              <a:rPr lang="en-US" dirty="0"/>
              <a:t> ≤ </a:t>
            </a:r>
            <a:r>
              <a:rPr lang="en-US" i="1" dirty="0"/>
              <a:t>h</a:t>
            </a:r>
            <a:endParaRPr lang="en-GB" sz="2200" dirty="0">
              <a:latin typeface="Comic Sans MS" panose="030F0702030302020204" pitchFamily="66" charset="0"/>
            </a:endParaRPr>
          </a:p>
        </p:txBody>
      </p:sp>
      <p:sp>
        <p:nvSpPr>
          <p:cNvPr id="15" name="TextBox 14">
            <a:extLst>
              <a:ext uri="{FF2B5EF4-FFF2-40B4-BE49-F238E27FC236}">
                <a16:creationId xmlns:a16="http://schemas.microsoft.com/office/drawing/2014/main" id="{7DACD959-6EDE-4A9C-B370-FE3EF44CC524}"/>
              </a:ext>
            </a:extLst>
          </p:cNvPr>
          <p:cNvSpPr txBox="1"/>
          <p:nvPr/>
        </p:nvSpPr>
        <p:spPr>
          <a:xfrm>
            <a:off x="2686002" y="3922131"/>
            <a:ext cx="4019598" cy="430887"/>
          </a:xfrm>
          <a:prstGeom prst="rect">
            <a:avLst/>
          </a:prstGeom>
          <a:noFill/>
        </p:spPr>
        <p:txBody>
          <a:bodyPr wrap="square">
            <a:spAutoFit/>
          </a:bodyPr>
          <a:lstStyle/>
          <a:p>
            <a:r>
              <a:rPr lang="en-US" sz="2200" dirty="0">
                <a:latin typeface="Comic Sans MS" panose="030F0702030302020204" pitchFamily="66" charset="0"/>
              </a:rPr>
              <a:t>And the volume will be</a:t>
            </a:r>
            <a:endParaRPr lang="en-GB" sz="2200" dirty="0">
              <a:latin typeface="Comic Sans MS" panose="030F0702030302020204" pitchFamily="66" charset="0"/>
            </a:endParaRPr>
          </a:p>
        </p:txBody>
      </p:sp>
      <p:cxnSp>
        <p:nvCxnSpPr>
          <p:cNvPr id="20" name="Straight Arrow Connector 19">
            <a:extLst>
              <a:ext uri="{FF2B5EF4-FFF2-40B4-BE49-F238E27FC236}">
                <a16:creationId xmlns:a16="http://schemas.microsoft.com/office/drawing/2014/main" id="{AD089F08-6332-413B-B920-73A3A2DA7AB7}"/>
              </a:ext>
            </a:extLst>
          </p:cNvPr>
          <p:cNvCxnSpPr>
            <a:cxnSpLocks/>
          </p:cNvCxnSpPr>
          <p:nvPr/>
        </p:nvCxnSpPr>
        <p:spPr>
          <a:xfrm>
            <a:off x="292909" y="3654017"/>
            <a:ext cx="1964216" cy="3892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9D6A1F13-3B62-4789-BFE1-BA110E5E82CD}"/>
              </a:ext>
            </a:extLst>
          </p:cNvPr>
          <p:cNvGrpSpPr/>
          <p:nvPr/>
        </p:nvGrpSpPr>
        <p:grpSpPr>
          <a:xfrm>
            <a:off x="285181" y="1447800"/>
            <a:ext cx="1991616" cy="2404021"/>
            <a:chOff x="285181" y="1747843"/>
            <a:chExt cx="1991616" cy="2404021"/>
          </a:xfrm>
        </p:grpSpPr>
        <p:sp>
          <p:nvSpPr>
            <p:cNvPr id="10" name="Diamond 9">
              <a:extLst>
                <a:ext uri="{FF2B5EF4-FFF2-40B4-BE49-F238E27FC236}">
                  <a16:creationId xmlns:a16="http://schemas.microsoft.com/office/drawing/2014/main" id="{26A29D5F-B02C-4F98-84D4-C084285B0168}"/>
                </a:ext>
              </a:extLst>
            </p:cNvPr>
            <p:cNvSpPr/>
            <p:nvPr/>
          </p:nvSpPr>
          <p:spPr>
            <a:xfrm>
              <a:off x="285181" y="2210940"/>
              <a:ext cx="1991616" cy="611086"/>
            </a:xfrm>
            <a:custGeom>
              <a:avLst/>
              <a:gdLst>
                <a:gd name="connsiteX0" fmla="*/ 0 w 914400"/>
                <a:gd name="connsiteY0" fmla="*/ 457200 h 914400"/>
                <a:gd name="connsiteX1" fmla="*/ 457200 w 914400"/>
                <a:gd name="connsiteY1" fmla="*/ 0 h 914400"/>
                <a:gd name="connsiteX2" fmla="*/ 914400 w 914400"/>
                <a:gd name="connsiteY2" fmla="*/ 457200 h 914400"/>
                <a:gd name="connsiteX3" fmla="*/ 457200 w 914400"/>
                <a:gd name="connsiteY3" fmla="*/ 914400 h 914400"/>
                <a:gd name="connsiteX4" fmla="*/ 0 w 914400"/>
                <a:gd name="connsiteY4" fmla="*/ 457200 h 914400"/>
                <a:gd name="connsiteX0" fmla="*/ 0 w 1583140"/>
                <a:gd name="connsiteY0" fmla="*/ 457200 h 914400"/>
                <a:gd name="connsiteX1" fmla="*/ 457200 w 1583140"/>
                <a:gd name="connsiteY1" fmla="*/ 0 h 914400"/>
                <a:gd name="connsiteX2" fmla="*/ 1583140 w 1583140"/>
                <a:gd name="connsiteY2" fmla="*/ 225188 h 914400"/>
                <a:gd name="connsiteX3" fmla="*/ 457200 w 1583140"/>
                <a:gd name="connsiteY3" fmla="*/ 914400 h 914400"/>
                <a:gd name="connsiteX4" fmla="*/ 0 w 1583140"/>
                <a:gd name="connsiteY4" fmla="*/ 457200 h 914400"/>
                <a:gd name="connsiteX0" fmla="*/ 0 w 1583140"/>
                <a:gd name="connsiteY0" fmla="*/ 408135 h 865335"/>
                <a:gd name="connsiteX1" fmla="*/ 359069 w 1583140"/>
                <a:gd name="connsiteY1" fmla="*/ 0 h 865335"/>
                <a:gd name="connsiteX2" fmla="*/ 1583140 w 1583140"/>
                <a:gd name="connsiteY2" fmla="*/ 176123 h 865335"/>
                <a:gd name="connsiteX3" fmla="*/ 457200 w 1583140"/>
                <a:gd name="connsiteY3" fmla="*/ 865335 h 865335"/>
                <a:gd name="connsiteX4" fmla="*/ 0 w 1583140"/>
                <a:gd name="connsiteY4" fmla="*/ 408135 h 865335"/>
                <a:gd name="connsiteX0" fmla="*/ 0 w 2029188"/>
                <a:gd name="connsiteY0" fmla="*/ 327847 h 865335"/>
                <a:gd name="connsiteX1" fmla="*/ 805117 w 2029188"/>
                <a:gd name="connsiteY1" fmla="*/ 0 h 865335"/>
                <a:gd name="connsiteX2" fmla="*/ 2029188 w 2029188"/>
                <a:gd name="connsiteY2" fmla="*/ 176123 h 865335"/>
                <a:gd name="connsiteX3" fmla="*/ 903248 w 2029188"/>
                <a:gd name="connsiteY3" fmla="*/ 865335 h 865335"/>
                <a:gd name="connsiteX4" fmla="*/ 0 w 2029188"/>
                <a:gd name="connsiteY4" fmla="*/ 327847 h 865335"/>
                <a:gd name="connsiteX0" fmla="*/ 0 w 2029188"/>
                <a:gd name="connsiteY0" fmla="*/ 327847 h 615547"/>
                <a:gd name="connsiteX1" fmla="*/ 805117 w 2029188"/>
                <a:gd name="connsiteY1" fmla="*/ 0 h 615547"/>
                <a:gd name="connsiteX2" fmla="*/ 2029188 w 2029188"/>
                <a:gd name="connsiteY2" fmla="*/ 176123 h 615547"/>
                <a:gd name="connsiteX3" fmla="*/ 1496493 w 2029188"/>
                <a:gd name="connsiteY3" fmla="*/ 615547 h 615547"/>
                <a:gd name="connsiteX4" fmla="*/ 0 w 2029188"/>
                <a:gd name="connsiteY4" fmla="*/ 327847 h 615547"/>
                <a:gd name="connsiteX0" fmla="*/ 0 w 1975662"/>
                <a:gd name="connsiteY0" fmla="*/ 327847 h 615547"/>
                <a:gd name="connsiteX1" fmla="*/ 805117 w 1975662"/>
                <a:gd name="connsiteY1" fmla="*/ 0 h 615547"/>
                <a:gd name="connsiteX2" fmla="*/ 1975662 w 1975662"/>
                <a:gd name="connsiteY2" fmla="*/ 158282 h 615547"/>
                <a:gd name="connsiteX3" fmla="*/ 1496493 w 1975662"/>
                <a:gd name="connsiteY3" fmla="*/ 615547 h 615547"/>
                <a:gd name="connsiteX4" fmla="*/ 0 w 1975662"/>
                <a:gd name="connsiteY4" fmla="*/ 327847 h 615547"/>
                <a:gd name="connsiteX0" fmla="*/ 0 w 1980122"/>
                <a:gd name="connsiteY0" fmla="*/ 327847 h 615547"/>
                <a:gd name="connsiteX1" fmla="*/ 805117 w 1980122"/>
                <a:gd name="connsiteY1" fmla="*/ 0 h 615547"/>
                <a:gd name="connsiteX2" fmla="*/ 1980122 w 1980122"/>
                <a:gd name="connsiteY2" fmla="*/ 176124 h 615547"/>
                <a:gd name="connsiteX3" fmla="*/ 1496493 w 1980122"/>
                <a:gd name="connsiteY3" fmla="*/ 615547 h 615547"/>
                <a:gd name="connsiteX4" fmla="*/ 0 w 1980122"/>
                <a:gd name="connsiteY4" fmla="*/ 327847 h 615547"/>
                <a:gd name="connsiteX0" fmla="*/ 0 w 1984583"/>
                <a:gd name="connsiteY0" fmla="*/ 327847 h 615547"/>
                <a:gd name="connsiteX1" fmla="*/ 805117 w 1984583"/>
                <a:gd name="connsiteY1" fmla="*/ 0 h 615547"/>
                <a:gd name="connsiteX2" fmla="*/ 1984583 w 1984583"/>
                <a:gd name="connsiteY2" fmla="*/ 162742 h 615547"/>
                <a:gd name="connsiteX3" fmla="*/ 1496493 w 1984583"/>
                <a:gd name="connsiteY3" fmla="*/ 615547 h 615547"/>
                <a:gd name="connsiteX4" fmla="*/ 0 w 1984583"/>
                <a:gd name="connsiteY4" fmla="*/ 327847 h 615547"/>
                <a:gd name="connsiteX0" fmla="*/ 0 w 1984583"/>
                <a:gd name="connsiteY0" fmla="*/ 296623 h 584323"/>
                <a:gd name="connsiteX1" fmla="*/ 814038 w 1984583"/>
                <a:gd name="connsiteY1" fmla="*/ 0 h 584323"/>
                <a:gd name="connsiteX2" fmla="*/ 1984583 w 1984583"/>
                <a:gd name="connsiteY2" fmla="*/ 131518 h 584323"/>
                <a:gd name="connsiteX3" fmla="*/ 1496493 w 1984583"/>
                <a:gd name="connsiteY3" fmla="*/ 584323 h 584323"/>
                <a:gd name="connsiteX4" fmla="*/ 0 w 1984583"/>
                <a:gd name="connsiteY4" fmla="*/ 296623 h 584323"/>
                <a:gd name="connsiteX0" fmla="*/ 0 w 1984583"/>
                <a:gd name="connsiteY0" fmla="*/ 323386 h 611086"/>
                <a:gd name="connsiteX1" fmla="*/ 791736 w 1984583"/>
                <a:gd name="connsiteY1" fmla="*/ 0 h 611086"/>
                <a:gd name="connsiteX2" fmla="*/ 1984583 w 1984583"/>
                <a:gd name="connsiteY2" fmla="*/ 158281 h 611086"/>
                <a:gd name="connsiteX3" fmla="*/ 1496493 w 1984583"/>
                <a:gd name="connsiteY3" fmla="*/ 611086 h 611086"/>
                <a:gd name="connsiteX4" fmla="*/ 0 w 1984583"/>
                <a:gd name="connsiteY4" fmla="*/ 323386 h 611086"/>
                <a:gd name="connsiteX0" fmla="*/ 0 w 1991616"/>
                <a:gd name="connsiteY0" fmla="*/ 323386 h 611086"/>
                <a:gd name="connsiteX1" fmla="*/ 791736 w 1991616"/>
                <a:gd name="connsiteY1" fmla="*/ 0 h 611086"/>
                <a:gd name="connsiteX2" fmla="*/ 1991616 w 1991616"/>
                <a:gd name="connsiteY2" fmla="*/ 165315 h 611086"/>
                <a:gd name="connsiteX3" fmla="*/ 1496493 w 1991616"/>
                <a:gd name="connsiteY3" fmla="*/ 611086 h 611086"/>
                <a:gd name="connsiteX4" fmla="*/ 0 w 1991616"/>
                <a:gd name="connsiteY4" fmla="*/ 323386 h 611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616" h="611086">
                  <a:moveTo>
                    <a:pt x="0" y="323386"/>
                  </a:moveTo>
                  <a:lnTo>
                    <a:pt x="791736" y="0"/>
                  </a:lnTo>
                  <a:lnTo>
                    <a:pt x="1991616" y="165315"/>
                  </a:lnTo>
                  <a:lnTo>
                    <a:pt x="1496493" y="611086"/>
                  </a:lnTo>
                  <a:lnTo>
                    <a:pt x="0" y="323386"/>
                  </a:lnTo>
                  <a:close/>
                </a:path>
              </a:pathLst>
            </a:custGeom>
            <a:solidFill>
              <a:srgbClr val="99CC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F2197576-8873-44A7-9B69-B3A872722D2D}"/>
                </a:ext>
              </a:extLst>
            </p:cNvPr>
            <p:cNvSpPr/>
            <p:nvPr/>
          </p:nvSpPr>
          <p:spPr>
            <a:xfrm flipV="1">
              <a:off x="294844" y="2532139"/>
              <a:ext cx="1479767" cy="1619725"/>
            </a:xfrm>
            <a:custGeom>
              <a:avLst/>
              <a:gdLst>
                <a:gd name="connsiteX0" fmla="*/ 0 w 685800"/>
                <a:gd name="connsiteY0" fmla="*/ 473379 h 473379"/>
                <a:gd name="connsiteX1" fmla="*/ 342900 w 685800"/>
                <a:gd name="connsiteY1" fmla="*/ 0 h 473379"/>
                <a:gd name="connsiteX2" fmla="*/ 685800 w 685800"/>
                <a:gd name="connsiteY2" fmla="*/ 473379 h 473379"/>
                <a:gd name="connsiteX3" fmla="*/ 0 w 685800"/>
                <a:gd name="connsiteY3" fmla="*/ 473379 h 473379"/>
                <a:gd name="connsiteX0" fmla="*/ 0 w 1506530"/>
                <a:gd name="connsiteY0" fmla="*/ 473379 h 473379"/>
                <a:gd name="connsiteX1" fmla="*/ 342900 w 1506530"/>
                <a:gd name="connsiteY1" fmla="*/ 0 h 473379"/>
                <a:gd name="connsiteX2" fmla="*/ 1506530 w 1506530"/>
                <a:gd name="connsiteY2" fmla="*/ 187908 h 473379"/>
                <a:gd name="connsiteX3" fmla="*/ 0 w 1506530"/>
                <a:gd name="connsiteY3" fmla="*/ 473379 h 473379"/>
                <a:gd name="connsiteX0" fmla="*/ 0 w 1506530"/>
                <a:gd name="connsiteY0" fmla="*/ 473379 h 473379"/>
                <a:gd name="connsiteX1" fmla="*/ 342900 w 1506530"/>
                <a:gd name="connsiteY1" fmla="*/ 0 h 473379"/>
                <a:gd name="connsiteX2" fmla="*/ 1506530 w 1506530"/>
                <a:gd name="connsiteY2" fmla="*/ 201290 h 473379"/>
                <a:gd name="connsiteX3" fmla="*/ 0 w 1506530"/>
                <a:gd name="connsiteY3" fmla="*/ 473379 h 473379"/>
                <a:gd name="connsiteX0" fmla="*/ 0 w 1479767"/>
                <a:gd name="connsiteY0" fmla="*/ 482300 h 482300"/>
                <a:gd name="connsiteX1" fmla="*/ 316137 w 1479767"/>
                <a:gd name="connsiteY1" fmla="*/ 0 h 482300"/>
                <a:gd name="connsiteX2" fmla="*/ 1479767 w 1479767"/>
                <a:gd name="connsiteY2" fmla="*/ 201290 h 482300"/>
                <a:gd name="connsiteX3" fmla="*/ 0 w 1479767"/>
                <a:gd name="connsiteY3" fmla="*/ 482300 h 482300"/>
                <a:gd name="connsiteX0" fmla="*/ 0 w 1479767"/>
                <a:gd name="connsiteY0" fmla="*/ 1619725 h 1619725"/>
                <a:gd name="connsiteX1" fmla="*/ 1047657 w 1479767"/>
                <a:gd name="connsiteY1" fmla="*/ 0 h 1619725"/>
                <a:gd name="connsiteX2" fmla="*/ 1479767 w 1479767"/>
                <a:gd name="connsiteY2" fmla="*/ 1338715 h 1619725"/>
                <a:gd name="connsiteX3" fmla="*/ 0 w 1479767"/>
                <a:gd name="connsiteY3" fmla="*/ 1619725 h 1619725"/>
              </a:gdLst>
              <a:ahLst/>
              <a:cxnLst>
                <a:cxn ang="0">
                  <a:pos x="connsiteX0" y="connsiteY0"/>
                </a:cxn>
                <a:cxn ang="0">
                  <a:pos x="connsiteX1" y="connsiteY1"/>
                </a:cxn>
                <a:cxn ang="0">
                  <a:pos x="connsiteX2" y="connsiteY2"/>
                </a:cxn>
                <a:cxn ang="0">
                  <a:pos x="connsiteX3" y="connsiteY3"/>
                </a:cxn>
              </a:cxnLst>
              <a:rect l="l" t="t" r="r" b="b"/>
              <a:pathLst>
                <a:path w="1479767" h="1619725">
                  <a:moveTo>
                    <a:pt x="0" y="1619725"/>
                  </a:moveTo>
                  <a:lnTo>
                    <a:pt x="1047657" y="0"/>
                  </a:lnTo>
                  <a:lnTo>
                    <a:pt x="1479767" y="1338715"/>
                  </a:lnTo>
                  <a:lnTo>
                    <a:pt x="0" y="1619725"/>
                  </a:lnTo>
                  <a:close/>
                </a:path>
              </a:pathLst>
            </a:custGeom>
            <a:solidFill>
              <a:srgbClr val="0097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Isosceles Triangle 12">
              <a:extLst>
                <a:ext uri="{FF2B5EF4-FFF2-40B4-BE49-F238E27FC236}">
                  <a16:creationId xmlns:a16="http://schemas.microsoft.com/office/drawing/2014/main" id="{647D2F5A-82F1-45B4-B13B-17DDC840628B}"/>
                </a:ext>
              </a:extLst>
            </p:cNvPr>
            <p:cNvSpPr/>
            <p:nvPr/>
          </p:nvSpPr>
          <p:spPr>
            <a:xfrm flipV="1">
              <a:off x="1346772" y="2383009"/>
              <a:ext cx="927223" cy="1762461"/>
            </a:xfrm>
            <a:custGeom>
              <a:avLst/>
              <a:gdLst>
                <a:gd name="connsiteX0" fmla="*/ 0 w 685800"/>
                <a:gd name="connsiteY0" fmla="*/ 473379 h 473379"/>
                <a:gd name="connsiteX1" fmla="*/ 342900 w 685800"/>
                <a:gd name="connsiteY1" fmla="*/ 0 h 473379"/>
                <a:gd name="connsiteX2" fmla="*/ 685800 w 685800"/>
                <a:gd name="connsiteY2" fmla="*/ 473379 h 473379"/>
                <a:gd name="connsiteX3" fmla="*/ 0 w 685800"/>
                <a:gd name="connsiteY3" fmla="*/ 473379 h 473379"/>
                <a:gd name="connsiteX0" fmla="*/ 0 w 1506530"/>
                <a:gd name="connsiteY0" fmla="*/ 473379 h 473379"/>
                <a:gd name="connsiteX1" fmla="*/ 342900 w 1506530"/>
                <a:gd name="connsiteY1" fmla="*/ 0 h 473379"/>
                <a:gd name="connsiteX2" fmla="*/ 1506530 w 1506530"/>
                <a:gd name="connsiteY2" fmla="*/ 187908 h 473379"/>
                <a:gd name="connsiteX3" fmla="*/ 0 w 1506530"/>
                <a:gd name="connsiteY3" fmla="*/ 473379 h 473379"/>
                <a:gd name="connsiteX0" fmla="*/ 0 w 1506530"/>
                <a:gd name="connsiteY0" fmla="*/ 473379 h 473379"/>
                <a:gd name="connsiteX1" fmla="*/ 342900 w 1506530"/>
                <a:gd name="connsiteY1" fmla="*/ 0 h 473379"/>
                <a:gd name="connsiteX2" fmla="*/ 1506530 w 1506530"/>
                <a:gd name="connsiteY2" fmla="*/ 201290 h 473379"/>
                <a:gd name="connsiteX3" fmla="*/ 0 w 1506530"/>
                <a:gd name="connsiteY3" fmla="*/ 473379 h 473379"/>
                <a:gd name="connsiteX0" fmla="*/ 0 w 1479767"/>
                <a:gd name="connsiteY0" fmla="*/ 482300 h 482300"/>
                <a:gd name="connsiteX1" fmla="*/ 316137 w 1479767"/>
                <a:gd name="connsiteY1" fmla="*/ 0 h 482300"/>
                <a:gd name="connsiteX2" fmla="*/ 1479767 w 1479767"/>
                <a:gd name="connsiteY2" fmla="*/ 201290 h 482300"/>
                <a:gd name="connsiteX3" fmla="*/ 0 w 1479767"/>
                <a:gd name="connsiteY3" fmla="*/ 482300 h 482300"/>
                <a:gd name="connsiteX0" fmla="*/ 0 w 1479767"/>
                <a:gd name="connsiteY0" fmla="*/ 1619725 h 1619725"/>
                <a:gd name="connsiteX1" fmla="*/ 1047657 w 1479767"/>
                <a:gd name="connsiteY1" fmla="*/ 0 h 1619725"/>
                <a:gd name="connsiteX2" fmla="*/ 1479767 w 1479767"/>
                <a:gd name="connsiteY2" fmla="*/ 1338715 h 1619725"/>
                <a:gd name="connsiteX3" fmla="*/ 0 w 1479767"/>
                <a:gd name="connsiteY3" fmla="*/ 1619725 h 1619725"/>
                <a:gd name="connsiteX0" fmla="*/ 0 w 1047657"/>
                <a:gd name="connsiteY0" fmla="*/ 1619725 h 2052393"/>
                <a:gd name="connsiteX1" fmla="*/ 1047657 w 1047657"/>
                <a:gd name="connsiteY1" fmla="*/ 0 h 2052393"/>
                <a:gd name="connsiteX2" fmla="*/ 498459 w 1047657"/>
                <a:gd name="connsiteY2" fmla="*/ 2052393 h 2052393"/>
                <a:gd name="connsiteX3" fmla="*/ 0 w 1047657"/>
                <a:gd name="connsiteY3" fmla="*/ 1619725 h 2052393"/>
                <a:gd name="connsiteX0" fmla="*/ 428764 w 927223"/>
                <a:gd name="connsiteY0" fmla="*/ 1329793 h 1762461"/>
                <a:gd name="connsiteX1" fmla="*/ 0 w 927223"/>
                <a:gd name="connsiteY1" fmla="*/ 0 h 1762461"/>
                <a:gd name="connsiteX2" fmla="*/ 927223 w 927223"/>
                <a:gd name="connsiteY2" fmla="*/ 1762461 h 1762461"/>
                <a:gd name="connsiteX3" fmla="*/ 428764 w 927223"/>
                <a:gd name="connsiteY3" fmla="*/ 1329793 h 1762461"/>
              </a:gdLst>
              <a:ahLst/>
              <a:cxnLst>
                <a:cxn ang="0">
                  <a:pos x="connsiteX0" y="connsiteY0"/>
                </a:cxn>
                <a:cxn ang="0">
                  <a:pos x="connsiteX1" y="connsiteY1"/>
                </a:cxn>
                <a:cxn ang="0">
                  <a:pos x="connsiteX2" y="connsiteY2"/>
                </a:cxn>
                <a:cxn ang="0">
                  <a:pos x="connsiteX3" y="connsiteY3"/>
                </a:cxn>
              </a:cxnLst>
              <a:rect l="l" t="t" r="r" b="b"/>
              <a:pathLst>
                <a:path w="927223" h="1762461">
                  <a:moveTo>
                    <a:pt x="428764" y="1329793"/>
                  </a:moveTo>
                  <a:lnTo>
                    <a:pt x="0" y="0"/>
                  </a:lnTo>
                  <a:lnTo>
                    <a:pt x="927223" y="1762461"/>
                  </a:lnTo>
                  <a:lnTo>
                    <a:pt x="428764" y="1329793"/>
                  </a:lnTo>
                  <a:close/>
                </a:path>
              </a:pathLst>
            </a:custGeom>
            <a:solidFill>
              <a:srgbClr val="00B0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C3CB672F-0C9A-4CEA-8038-BA1F44C30A35}"/>
                </a:ext>
              </a:extLst>
            </p:cNvPr>
            <p:cNvCxnSpPr>
              <a:stCxn id="10" idx="1"/>
              <a:endCxn id="13" idx="1"/>
            </p:cNvCxnSpPr>
            <p:nvPr/>
          </p:nvCxnSpPr>
          <p:spPr>
            <a:xfrm>
              <a:off x="1076917" y="2210940"/>
              <a:ext cx="265584" cy="194092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306E05D-BF35-4CA4-9CB3-A0247E0BBAC0}"/>
                </a:ext>
              </a:extLst>
            </p:cNvPr>
            <p:cNvCxnSpPr>
              <a:cxnSpLocks/>
              <a:stCxn id="13" idx="1"/>
            </p:cNvCxnSpPr>
            <p:nvPr/>
          </p:nvCxnSpPr>
          <p:spPr>
            <a:xfrm flipH="1" flipV="1">
              <a:off x="1340643" y="1884199"/>
              <a:ext cx="1858" cy="5486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F014628-0C37-418D-A569-D956BC805779}"/>
                </a:ext>
              </a:extLst>
            </p:cNvPr>
            <p:cNvCxnSpPr/>
            <p:nvPr/>
          </p:nvCxnSpPr>
          <p:spPr>
            <a:xfrm>
              <a:off x="1340643" y="3359086"/>
              <a:ext cx="0" cy="78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958F9D59-BF4C-4257-B6A2-DE9A56EB4319}"/>
                </a:ext>
              </a:extLst>
            </p:cNvPr>
            <p:cNvSpPr/>
            <p:nvPr/>
          </p:nvSpPr>
          <p:spPr>
            <a:xfrm>
              <a:off x="1314463" y="2405321"/>
              <a:ext cx="64008" cy="64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Straight Connector 52">
              <a:extLst>
                <a:ext uri="{FF2B5EF4-FFF2-40B4-BE49-F238E27FC236}">
                  <a16:creationId xmlns:a16="http://schemas.microsoft.com/office/drawing/2014/main" id="{2885D7B8-22F9-408F-8F69-21407D5CE377}"/>
                </a:ext>
              </a:extLst>
            </p:cNvPr>
            <p:cNvCxnSpPr/>
            <p:nvPr/>
          </p:nvCxnSpPr>
          <p:spPr>
            <a:xfrm>
              <a:off x="1345504" y="3176206"/>
              <a:ext cx="0" cy="18288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4" name="Isosceles Triangle 53">
              <a:extLst>
                <a:ext uri="{FF2B5EF4-FFF2-40B4-BE49-F238E27FC236}">
                  <a16:creationId xmlns:a16="http://schemas.microsoft.com/office/drawing/2014/main" id="{EC727904-5F66-497A-9CE0-1130200D36AF}"/>
                </a:ext>
              </a:extLst>
            </p:cNvPr>
            <p:cNvSpPr/>
            <p:nvPr/>
          </p:nvSpPr>
          <p:spPr>
            <a:xfrm>
              <a:off x="350673" y="2238627"/>
              <a:ext cx="786384" cy="436098"/>
            </a:xfrm>
            <a:custGeom>
              <a:avLst/>
              <a:gdLst>
                <a:gd name="connsiteX0" fmla="*/ 0 w 1060704"/>
                <a:gd name="connsiteY0" fmla="*/ 914400 h 914400"/>
                <a:gd name="connsiteX1" fmla="*/ 530352 w 1060704"/>
                <a:gd name="connsiteY1" fmla="*/ 0 h 914400"/>
                <a:gd name="connsiteX2" fmla="*/ 1060704 w 1060704"/>
                <a:gd name="connsiteY2" fmla="*/ 914400 h 914400"/>
                <a:gd name="connsiteX3" fmla="*/ 0 w 1060704"/>
                <a:gd name="connsiteY3" fmla="*/ 914400 h 914400"/>
                <a:gd name="connsiteX0" fmla="*/ 0 w 786384"/>
                <a:gd name="connsiteY0" fmla="*/ 914400 h 1055077"/>
                <a:gd name="connsiteX1" fmla="*/ 530352 w 786384"/>
                <a:gd name="connsiteY1" fmla="*/ 0 h 1055077"/>
                <a:gd name="connsiteX2" fmla="*/ 786384 w 786384"/>
                <a:gd name="connsiteY2" fmla="*/ 1055077 h 1055077"/>
                <a:gd name="connsiteX3" fmla="*/ 0 w 786384"/>
                <a:gd name="connsiteY3" fmla="*/ 914400 h 1055077"/>
                <a:gd name="connsiteX0" fmla="*/ 0 w 786384"/>
                <a:gd name="connsiteY0" fmla="*/ 295421 h 436098"/>
                <a:gd name="connsiteX1" fmla="*/ 706199 w 786384"/>
                <a:gd name="connsiteY1" fmla="*/ 0 h 436098"/>
                <a:gd name="connsiteX2" fmla="*/ 786384 w 786384"/>
                <a:gd name="connsiteY2" fmla="*/ 436098 h 436098"/>
                <a:gd name="connsiteX3" fmla="*/ 0 w 786384"/>
                <a:gd name="connsiteY3" fmla="*/ 295421 h 436098"/>
              </a:gdLst>
              <a:ahLst/>
              <a:cxnLst>
                <a:cxn ang="0">
                  <a:pos x="connsiteX0" y="connsiteY0"/>
                </a:cxn>
                <a:cxn ang="0">
                  <a:pos x="connsiteX1" y="connsiteY1"/>
                </a:cxn>
                <a:cxn ang="0">
                  <a:pos x="connsiteX2" y="connsiteY2"/>
                </a:cxn>
                <a:cxn ang="0">
                  <a:pos x="connsiteX3" y="connsiteY3"/>
                </a:cxn>
              </a:cxnLst>
              <a:rect l="l" t="t" r="r" b="b"/>
              <a:pathLst>
                <a:path w="786384" h="436098">
                  <a:moveTo>
                    <a:pt x="0" y="295421"/>
                  </a:moveTo>
                  <a:lnTo>
                    <a:pt x="706199" y="0"/>
                  </a:lnTo>
                  <a:lnTo>
                    <a:pt x="786384" y="436098"/>
                  </a:lnTo>
                  <a:lnTo>
                    <a:pt x="0" y="295421"/>
                  </a:lnTo>
                  <a:close/>
                </a:path>
              </a:pathLst>
            </a:custGeom>
            <a:solidFill>
              <a:srgbClr val="B9E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a:extLst>
                <a:ext uri="{FF2B5EF4-FFF2-40B4-BE49-F238E27FC236}">
                  <a16:creationId xmlns:a16="http://schemas.microsoft.com/office/drawing/2014/main" id="{1C6F1058-18DE-46DC-9E69-ADB843F9D14D}"/>
                </a:ext>
              </a:extLst>
            </p:cNvPr>
            <p:cNvSpPr txBox="1"/>
            <p:nvPr/>
          </p:nvSpPr>
          <p:spPr>
            <a:xfrm>
              <a:off x="1076428" y="1747843"/>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grpSp>
      <p:sp>
        <p:nvSpPr>
          <p:cNvPr id="56" name="TextBox 55">
            <a:extLst>
              <a:ext uri="{FF2B5EF4-FFF2-40B4-BE49-F238E27FC236}">
                <a16:creationId xmlns:a16="http://schemas.microsoft.com/office/drawing/2014/main" id="{3D566272-ABA1-47DF-A5A7-01F2BF02F638}"/>
              </a:ext>
            </a:extLst>
          </p:cNvPr>
          <p:cNvSpPr txBox="1"/>
          <p:nvPr/>
        </p:nvSpPr>
        <p:spPr>
          <a:xfrm>
            <a:off x="2021933" y="3643121"/>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58" name="TextBox 57">
            <a:extLst>
              <a:ext uri="{FF2B5EF4-FFF2-40B4-BE49-F238E27FC236}">
                <a16:creationId xmlns:a16="http://schemas.microsoft.com/office/drawing/2014/main" id="{250B4195-0680-4D03-A027-65520703897B}"/>
              </a:ext>
            </a:extLst>
          </p:cNvPr>
          <p:cNvSpPr txBox="1"/>
          <p:nvPr/>
        </p:nvSpPr>
        <p:spPr>
          <a:xfrm>
            <a:off x="1462446" y="1583418"/>
            <a:ext cx="801709" cy="400110"/>
          </a:xfrm>
          <a:prstGeom prst="rect">
            <a:avLst/>
          </a:prstGeom>
          <a:noFill/>
        </p:spPr>
        <p:txBody>
          <a:bodyPr wrap="square">
            <a:spAutoFit/>
          </a:bodyPr>
          <a:lstStyle/>
          <a:p>
            <a:r>
              <a:rPr lang="en-US" sz="2000" i="1" dirty="0">
                <a:cs typeface="Times New Roman" panose="02020603050405020304" pitchFamily="18" charset="0"/>
              </a:rPr>
              <a:t>y = h</a:t>
            </a:r>
            <a:endParaRPr lang="en-GB" sz="2000" dirty="0"/>
          </a:p>
        </p:txBody>
      </p:sp>
      <p:cxnSp>
        <p:nvCxnSpPr>
          <p:cNvPr id="59" name="Straight Arrow Connector 58">
            <a:extLst>
              <a:ext uri="{FF2B5EF4-FFF2-40B4-BE49-F238E27FC236}">
                <a16:creationId xmlns:a16="http://schemas.microsoft.com/office/drawing/2014/main" id="{CEB728EE-FEC1-417E-989D-E709523BC37D}"/>
              </a:ext>
            </a:extLst>
          </p:cNvPr>
          <p:cNvCxnSpPr>
            <a:cxnSpLocks/>
          </p:cNvCxnSpPr>
          <p:nvPr/>
        </p:nvCxnSpPr>
        <p:spPr>
          <a:xfrm flipH="1">
            <a:off x="1492892" y="1931549"/>
            <a:ext cx="450567" cy="18574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Diamond 35">
            <a:extLst>
              <a:ext uri="{FF2B5EF4-FFF2-40B4-BE49-F238E27FC236}">
                <a16:creationId xmlns:a16="http://schemas.microsoft.com/office/drawing/2014/main" id="{68FF5C87-D3AA-427C-8E5D-2380466C6BCD}"/>
              </a:ext>
            </a:extLst>
          </p:cNvPr>
          <p:cNvSpPr/>
          <p:nvPr/>
        </p:nvSpPr>
        <p:spPr>
          <a:xfrm>
            <a:off x="770557" y="2767161"/>
            <a:ext cx="1101741" cy="334537"/>
          </a:xfrm>
          <a:custGeom>
            <a:avLst/>
            <a:gdLst>
              <a:gd name="connsiteX0" fmla="*/ 0 w 914400"/>
              <a:gd name="connsiteY0" fmla="*/ 457200 h 914400"/>
              <a:gd name="connsiteX1" fmla="*/ 457200 w 914400"/>
              <a:gd name="connsiteY1" fmla="*/ 0 h 914400"/>
              <a:gd name="connsiteX2" fmla="*/ 914400 w 914400"/>
              <a:gd name="connsiteY2" fmla="*/ 457200 h 914400"/>
              <a:gd name="connsiteX3" fmla="*/ 457200 w 914400"/>
              <a:gd name="connsiteY3" fmla="*/ 914400 h 914400"/>
              <a:gd name="connsiteX4" fmla="*/ 0 w 914400"/>
              <a:gd name="connsiteY4" fmla="*/ 457200 h 914400"/>
              <a:gd name="connsiteX0" fmla="*/ 0 w 1101741"/>
              <a:gd name="connsiteY0" fmla="*/ 457200 h 914400"/>
              <a:gd name="connsiteX1" fmla="*/ 457200 w 1101741"/>
              <a:gd name="connsiteY1" fmla="*/ 0 h 914400"/>
              <a:gd name="connsiteX2" fmla="*/ 1101741 w 1101741"/>
              <a:gd name="connsiteY2" fmla="*/ 376911 h 914400"/>
              <a:gd name="connsiteX3" fmla="*/ 457200 w 1101741"/>
              <a:gd name="connsiteY3" fmla="*/ 914400 h 914400"/>
              <a:gd name="connsiteX4" fmla="*/ 0 w 1101741"/>
              <a:gd name="connsiteY4" fmla="*/ 457200 h 914400"/>
              <a:gd name="connsiteX0" fmla="*/ 0 w 1101741"/>
              <a:gd name="connsiteY0" fmla="*/ 457200 h 602166"/>
              <a:gd name="connsiteX1" fmla="*/ 457200 w 1101741"/>
              <a:gd name="connsiteY1" fmla="*/ 0 h 602166"/>
              <a:gd name="connsiteX2" fmla="*/ 1101741 w 1101741"/>
              <a:gd name="connsiteY2" fmla="*/ 376911 h 602166"/>
              <a:gd name="connsiteX3" fmla="*/ 769434 w 1101741"/>
              <a:gd name="connsiteY3" fmla="*/ 602166 h 602166"/>
              <a:gd name="connsiteX4" fmla="*/ 0 w 1101741"/>
              <a:gd name="connsiteY4" fmla="*/ 457200 h 602166"/>
              <a:gd name="connsiteX0" fmla="*/ 0 w 1101741"/>
              <a:gd name="connsiteY0" fmla="*/ 457200 h 620008"/>
              <a:gd name="connsiteX1" fmla="*/ 457200 w 1101741"/>
              <a:gd name="connsiteY1" fmla="*/ 0 h 620008"/>
              <a:gd name="connsiteX2" fmla="*/ 1101741 w 1101741"/>
              <a:gd name="connsiteY2" fmla="*/ 376911 h 620008"/>
              <a:gd name="connsiteX3" fmla="*/ 809579 w 1101741"/>
              <a:gd name="connsiteY3" fmla="*/ 620008 h 620008"/>
              <a:gd name="connsiteX4" fmla="*/ 0 w 1101741"/>
              <a:gd name="connsiteY4" fmla="*/ 457200 h 620008"/>
              <a:gd name="connsiteX0" fmla="*/ 0 w 1101741"/>
              <a:gd name="connsiteY0" fmla="*/ 269860 h 432668"/>
              <a:gd name="connsiteX1" fmla="*/ 425976 w 1101741"/>
              <a:gd name="connsiteY1" fmla="*/ 0 h 432668"/>
              <a:gd name="connsiteX2" fmla="*/ 1101741 w 1101741"/>
              <a:gd name="connsiteY2" fmla="*/ 189571 h 432668"/>
              <a:gd name="connsiteX3" fmla="*/ 809579 w 1101741"/>
              <a:gd name="connsiteY3" fmla="*/ 432668 h 432668"/>
              <a:gd name="connsiteX4" fmla="*/ 0 w 1101741"/>
              <a:gd name="connsiteY4" fmla="*/ 269860 h 432668"/>
              <a:gd name="connsiteX0" fmla="*/ 0 w 1101741"/>
              <a:gd name="connsiteY0" fmla="*/ 207413 h 370221"/>
              <a:gd name="connsiteX1" fmla="*/ 425976 w 1101741"/>
              <a:gd name="connsiteY1" fmla="*/ 0 h 370221"/>
              <a:gd name="connsiteX2" fmla="*/ 1101741 w 1101741"/>
              <a:gd name="connsiteY2" fmla="*/ 127124 h 370221"/>
              <a:gd name="connsiteX3" fmla="*/ 809579 w 1101741"/>
              <a:gd name="connsiteY3" fmla="*/ 370221 h 370221"/>
              <a:gd name="connsiteX4" fmla="*/ 0 w 1101741"/>
              <a:gd name="connsiteY4" fmla="*/ 207413 h 370221"/>
              <a:gd name="connsiteX0" fmla="*/ 0 w 1101741"/>
              <a:gd name="connsiteY0" fmla="*/ 131585 h 294393"/>
              <a:gd name="connsiteX1" fmla="*/ 434897 w 1101741"/>
              <a:gd name="connsiteY1" fmla="*/ 0 h 294393"/>
              <a:gd name="connsiteX2" fmla="*/ 1101741 w 1101741"/>
              <a:gd name="connsiteY2" fmla="*/ 51296 h 294393"/>
              <a:gd name="connsiteX3" fmla="*/ 809579 w 1101741"/>
              <a:gd name="connsiteY3" fmla="*/ 294393 h 294393"/>
              <a:gd name="connsiteX4" fmla="*/ 0 w 1101741"/>
              <a:gd name="connsiteY4" fmla="*/ 131585 h 294393"/>
              <a:gd name="connsiteX0" fmla="*/ 0 w 1101741"/>
              <a:gd name="connsiteY0" fmla="*/ 171729 h 334537"/>
              <a:gd name="connsiteX1" fmla="*/ 425976 w 1101741"/>
              <a:gd name="connsiteY1" fmla="*/ 0 h 334537"/>
              <a:gd name="connsiteX2" fmla="*/ 1101741 w 1101741"/>
              <a:gd name="connsiteY2" fmla="*/ 91440 h 334537"/>
              <a:gd name="connsiteX3" fmla="*/ 809579 w 1101741"/>
              <a:gd name="connsiteY3" fmla="*/ 334537 h 334537"/>
              <a:gd name="connsiteX4" fmla="*/ 0 w 1101741"/>
              <a:gd name="connsiteY4" fmla="*/ 171729 h 3345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1741" h="334537">
                <a:moveTo>
                  <a:pt x="0" y="171729"/>
                </a:moveTo>
                <a:lnTo>
                  <a:pt x="425976" y="0"/>
                </a:lnTo>
                <a:lnTo>
                  <a:pt x="1101741" y="91440"/>
                </a:lnTo>
                <a:lnTo>
                  <a:pt x="809579" y="334537"/>
                </a:lnTo>
                <a:lnTo>
                  <a:pt x="0" y="171729"/>
                </a:lnTo>
                <a:close/>
              </a:path>
            </a:pathLst>
          </a:custGeom>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a:extLst>
              <a:ext uri="{FF2B5EF4-FFF2-40B4-BE49-F238E27FC236}">
                <a16:creationId xmlns:a16="http://schemas.microsoft.com/office/drawing/2014/main" id="{C016A1D0-0EDF-4052-BFCD-AA2833262230}"/>
              </a:ext>
            </a:extLst>
          </p:cNvPr>
          <p:cNvSpPr txBox="1"/>
          <p:nvPr/>
        </p:nvSpPr>
        <p:spPr>
          <a:xfrm>
            <a:off x="1017981" y="2701157"/>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40" name="Straight Connector 39">
            <a:extLst>
              <a:ext uri="{FF2B5EF4-FFF2-40B4-BE49-F238E27FC236}">
                <a16:creationId xmlns:a16="http://schemas.microsoft.com/office/drawing/2014/main" id="{E2956D66-5EA1-474F-8B9B-9881518B1A9D}"/>
              </a:ext>
            </a:extLst>
          </p:cNvPr>
          <p:cNvCxnSpPr/>
          <p:nvPr/>
        </p:nvCxnSpPr>
        <p:spPr>
          <a:xfrm>
            <a:off x="1338555" y="2156760"/>
            <a:ext cx="0" cy="78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9F2894-16B8-4C8A-B880-B25D7FF7F9DF}"/>
              </a:ext>
            </a:extLst>
          </p:cNvPr>
          <p:cNvCxnSpPr>
            <a:cxnSpLocks/>
          </p:cNvCxnSpPr>
          <p:nvPr/>
        </p:nvCxnSpPr>
        <p:spPr>
          <a:xfrm flipH="1">
            <a:off x="1359007" y="2499622"/>
            <a:ext cx="428764" cy="13297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445CCC9C-DC86-47B4-8B59-B4343410DEF1}"/>
              </a:ext>
            </a:extLst>
          </p:cNvPr>
          <p:cNvSpPr txBox="1"/>
          <p:nvPr/>
        </p:nvSpPr>
        <p:spPr>
          <a:xfrm>
            <a:off x="944545" y="2880331"/>
            <a:ext cx="266074" cy="400110"/>
          </a:xfrm>
          <a:prstGeom prst="rect">
            <a:avLst/>
          </a:prstGeom>
          <a:noFill/>
        </p:spPr>
        <p:txBody>
          <a:bodyPr wrap="square">
            <a:spAutoFit/>
          </a:bodyPr>
          <a:lstStyle/>
          <a:p>
            <a:r>
              <a:rPr lang="en-US" sz="2000" i="1" dirty="0">
                <a:cs typeface="Times New Roman" panose="02020603050405020304" pitchFamily="18" charset="0"/>
              </a:rPr>
              <a:t>s</a:t>
            </a:r>
            <a:endParaRPr lang="en-GB" sz="2000" dirty="0"/>
          </a:p>
        </p:txBody>
      </p:sp>
      <p:grpSp>
        <p:nvGrpSpPr>
          <p:cNvPr id="109" name="Group 108">
            <a:extLst>
              <a:ext uri="{FF2B5EF4-FFF2-40B4-BE49-F238E27FC236}">
                <a16:creationId xmlns:a16="http://schemas.microsoft.com/office/drawing/2014/main" id="{6132CC1C-41A2-4822-9D1C-80918F1A06FB}"/>
              </a:ext>
            </a:extLst>
          </p:cNvPr>
          <p:cNvGrpSpPr/>
          <p:nvPr/>
        </p:nvGrpSpPr>
        <p:grpSpPr>
          <a:xfrm>
            <a:off x="777326" y="4749452"/>
            <a:ext cx="1366641" cy="1727548"/>
            <a:chOff x="777326" y="4749452"/>
            <a:chExt cx="1366641" cy="1727548"/>
          </a:xfrm>
        </p:grpSpPr>
        <p:cxnSp>
          <p:nvCxnSpPr>
            <p:cNvPr id="66" name="Straight Connector 65">
              <a:extLst>
                <a:ext uri="{FF2B5EF4-FFF2-40B4-BE49-F238E27FC236}">
                  <a16:creationId xmlns:a16="http://schemas.microsoft.com/office/drawing/2014/main" id="{A8D7E750-30EE-47A2-8786-2F4E15A2076E}"/>
                </a:ext>
              </a:extLst>
            </p:cNvPr>
            <p:cNvCxnSpPr>
              <a:cxnSpLocks/>
            </p:cNvCxnSpPr>
            <p:nvPr/>
          </p:nvCxnSpPr>
          <p:spPr>
            <a:xfrm>
              <a:off x="780924" y="4749452"/>
              <a:ext cx="1363043"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4BB37B5-E05D-41EB-9B3B-B4C342C920C9}"/>
                </a:ext>
              </a:extLst>
            </p:cNvPr>
            <p:cNvCxnSpPr>
              <a:cxnSpLocks/>
            </p:cNvCxnSpPr>
            <p:nvPr/>
          </p:nvCxnSpPr>
          <p:spPr>
            <a:xfrm>
              <a:off x="777326" y="4749452"/>
              <a:ext cx="670473" cy="1727548"/>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1C1778D-1348-454A-A3AC-B98C7FD69DFF}"/>
                </a:ext>
              </a:extLst>
            </p:cNvPr>
            <p:cNvCxnSpPr>
              <a:cxnSpLocks/>
            </p:cNvCxnSpPr>
            <p:nvPr/>
          </p:nvCxnSpPr>
          <p:spPr>
            <a:xfrm flipH="1">
              <a:off x="1447800" y="4749452"/>
              <a:ext cx="685800" cy="1727548"/>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grpSp>
      <p:cxnSp>
        <p:nvCxnSpPr>
          <p:cNvPr id="75" name="Straight Arrow Connector 74">
            <a:extLst>
              <a:ext uri="{FF2B5EF4-FFF2-40B4-BE49-F238E27FC236}">
                <a16:creationId xmlns:a16="http://schemas.microsoft.com/office/drawing/2014/main" id="{ED5E66CB-972E-4EF8-8A94-8B825022BB5F}"/>
              </a:ext>
            </a:extLst>
          </p:cNvPr>
          <p:cNvCxnSpPr/>
          <p:nvPr/>
        </p:nvCxnSpPr>
        <p:spPr>
          <a:xfrm>
            <a:off x="533400" y="6477000"/>
            <a:ext cx="1723725"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A2AB36B2-C2C0-47B3-8F73-F78A4D3C0618}"/>
              </a:ext>
            </a:extLst>
          </p:cNvPr>
          <p:cNvCxnSpPr/>
          <p:nvPr/>
        </p:nvCxnSpPr>
        <p:spPr>
          <a:xfrm flipV="1">
            <a:off x="1447800" y="4562395"/>
            <a:ext cx="0" cy="191460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C641A24-3FB0-47D0-856A-885F1D922EC8}"/>
              </a:ext>
            </a:extLst>
          </p:cNvPr>
          <p:cNvCxnSpPr/>
          <p:nvPr/>
        </p:nvCxnSpPr>
        <p:spPr>
          <a:xfrm>
            <a:off x="1034727" y="5378918"/>
            <a:ext cx="83757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51A9921-814D-4E1B-84ED-F4C407DD45B2}"/>
              </a:ext>
            </a:extLst>
          </p:cNvPr>
          <p:cNvCxnSpPr/>
          <p:nvPr/>
        </p:nvCxnSpPr>
        <p:spPr>
          <a:xfrm>
            <a:off x="1787771" y="5378918"/>
            <a:ext cx="429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FA9DF4C6-CA8D-4925-B878-86D083AABF62}"/>
              </a:ext>
            </a:extLst>
          </p:cNvPr>
          <p:cNvCxnSpPr/>
          <p:nvPr/>
        </p:nvCxnSpPr>
        <p:spPr>
          <a:xfrm>
            <a:off x="514777" y="4749452"/>
            <a:ext cx="2743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A16F390-85D5-4ED9-9399-E53107C26770}"/>
              </a:ext>
            </a:extLst>
          </p:cNvPr>
          <p:cNvCxnSpPr/>
          <p:nvPr/>
        </p:nvCxnSpPr>
        <p:spPr>
          <a:xfrm>
            <a:off x="1034727" y="5105400"/>
            <a:ext cx="0" cy="27351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2E249B9-7453-4377-88E8-E4091732AB6C}"/>
              </a:ext>
            </a:extLst>
          </p:cNvPr>
          <p:cNvCxnSpPr/>
          <p:nvPr/>
        </p:nvCxnSpPr>
        <p:spPr>
          <a:xfrm>
            <a:off x="1872298" y="5105400"/>
            <a:ext cx="0" cy="27351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68ACA41-3087-4282-A16D-0429C8DC0BBA}"/>
              </a:ext>
            </a:extLst>
          </p:cNvPr>
          <p:cNvCxnSpPr/>
          <p:nvPr/>
        </p:nvCxnSpPr>
        <p:spPr>
          <a:xfrm>
            <a:off x="779944" y="4370371"/>
            <a:ext cx="0" cy="3840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6CBEBA9-19D3-47BE-BFD3-EF08942840F1}"/>
              </a:ext>
            </a:extLst>
          </p:cNvPr>
          <p:cNvCxnSpPr/>
          <p:nvPr/>
        </p:nvCxnSpPr>
        <p:spPr>
          <a:xfrm>
            <a:off x="2140808" y="4370371"/>
            <a:ext cx="0" cy="3840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FBAAF8B2-2AC3-4A4C-93BB-DF4396001FBA}"/>
              </a:ext>
            </a:extLst>
          </p:cNvPr>
          <p:cNvCxnSpPr/>
          <p:nvPr/>
        </p:nvCxnSpPr>
        <p:spPr>
          <a:xfrm>
            <a:off x="789097" y="4413657"/>
            <a:ext cx="1344503" cy="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4E5960AF-EB31-481C-9C4B-DCC891051DCD}"/>
              </a:ext>
            </a:extLst>
          </p:cNvPr>
          <p:cNvCxnSpPr/>
          <p:nvPr/>
        </p:nvCxnSpPr>
        <p:spPr>
          <a:xfrm>
            <a:off x="651937" y="4749452"/>
            <a:ext cx="0" cy="1727548"/>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6968A79E-61BD-4703-B297-038C4B126513}"/>
              </a:ext>
            </a:extLst>
          </p:cNvPr>
          <p:cNvCxnSpPr/>
          <p:nvPr/>
        </p:nvCxnSpPr>
        <p:spPr>
          <a:xfrm>
            <a:off x="2040529" y="5378918"/>
            <a:ext cx="0" cy="109728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87C0720A-5CC1-477E-BBCC-DB43A374994A}"/>
              </a:ext>
            </a:extLst>
          </p:cNvPr>
          <p:cNvSpPr txBox="1"/>
          <p:nvPr/>
        </p:nvSpPr>
        <p:spPr>
          <a:xfrm>
            <a:off x="2166058" y="6096000"/>
            <a:ext cx="266074" cy="400110"/>
          </a:xfrm>
          <a:prstGeom prst="rect">
            <a:avLst/>
          </a:prstGeom>
          <a:noFill/>
        </p:spPr>
        <p:txBody>
          <a:bodyPr wrap="square">
            <a:spAutoFit/>
          </a:bodyPr>
          <a:lstStyle/>
          <a:p>
            <a:r>
              <a:rPr lang="en-US" sz="2000" i="1" dirty="0">
                <a:cs typeface="Times New Roman" panose="02020603050405020304" pitchFamily="18" charset="0"/>
              </a:rPr>
              <a:t>x</a:t>
            </a:r>
            <a:endParaRPr lang="en-GB" sz="2000" dirty="0"/>
          </a:p>
        </p:txBody>
      </p:sp>
      <p:sp>
        <p:nvSpPr>
          <p:cNvPr id="96" name="TextBox 95">
            <a:extLst>
              <a:ext uri="{FF2B5EF4-FFF2-40B4-BE49-F238E27FC236}">
                <a16:creationId xmlns:a16="http://schemas.microsoft.com/office/drawing/2014/main" id="{6BE321CE-3D3C-4EC8-9F63-1BDCA196DDCF}"/>
              </a:ext>
            </a:extLst>
          </p:cNvPr>
          <p:cNvSpPr txBox="1"/>
          <p:nvPr/>
        </p:nvSpPr>
        <p:spPr>
          <a:xfrm>
            <a:off x="383189" y="5050156"/>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97" name="TextBox 96">
            <a:extLst>
              <a:ext uri="{FF2B5EF4-FFF2-40B4-BE49-F238E27FC236}">
                <a16:creationId xmlns:a16="http://schemas.microsoft.com/office/drawing/2014/main" id="{306C6AE5-82CF-4870-ADA7-77D9167895C6}"/>
              </a:ext>
            </a:extLst>
          </p:cNvPr>
          <p:cNvSpPr txBox="1"/>
          <p:nvPr/>
        </p:nvSpPr>
        <p:spPr>
          <a:xfrm>
            <a:off x="1146533" y="4872334"/>
            <a:ext cx="266074" cy="400110"/>
          </a:xfrm>
          <a:prstGeom prst="rect">
            <a:avLst/>
          </a:prstGeom>
          <a:noFill/>
        </p:spPr>
        <p:txBody>
          <a:bodyPr wrap="square">
            <a:spAutoFit/>
          </a:bodyPr>
          <a:lstStyle/>
          <a:p>
            <a:r>
              <a:rPr lang="en-US" sz="2000" i="1" dirty="0">
                <a:cs typeface="Times New Roman" panose="02020603050405020304" pitchFamily="18" charset="0"/>
              </a:rPr>
              <a:t>s</a:t>
            </a:r>
            <a:endParaRPr lang="en-GB" sz="2000" dirty="0"/>
          </a:p>
        </p:txBody>
      </p:sp>
      <p:sp>
        <p:nvSpPr>
          <p:cNvPr id="98" name="TextBox 97">
            <a:extLst>
              <a:ext uri="{FF2B5EF4-FFF2-40B4-BE49-F238E27FC236}">
                <a16:creationId xmlns:a16="http://schemas.microsoft.com/office/drawing/2014/main" id="{1DFC5157-E87F-4D5E-8CF1-236589F171E1}"/>
              </a:ext>
            </a:extLst>
          </p:cNvPr>
          <p:cNvSpPr txBox="1"/>
          <p:nvPr/>
        </p:nvSpPr>
        <p:spPr>
          <a:xfrm>
            <a:off x="1249150" y="4071732"/>
            <a:ext cx="266074" cy="400110"/>
          </a:xfrm>
          <a:prstGeom prst="rect">
            <a:avLst/>
          </a:prstGeom>
          <a:noFill/>
        </p:spPr>
        <p:txBody>
          <a:bodyPr wrap="square">
            <a:spAutoFit/>
          </a:bodyPr>
          <a:lstStyle/>
          <a:p>
            <a:r>
              <a:rPr lang="en-US" sz="2000" i="1" dirty="0">
                <a:cs typeface="Times New Roman" panose="02020603050405020304" pitchFamily="18" charset="0"/>
              </a:rPr>
              <a:t>L</a:t>
            </a:r>
            <a:endParaRPr lang="en-GB" sz="2000" dirty="0"/>
          </a:p>
        </p:txBody>
      </p:sp>
      <p:sp>
        <p:nvSpPr>
          <p:cNvPr id="99" name="TextBox 98">
            <a:extLst>
              <a:ext uri="{FF2B5EF4-FFF2-40B4-BE49-F238E27FC236}">
                <a16:creationId xmlns:a16="http://schemas.microsoft.com/office/drawing/2014/main" id="{DCA7A043-1AD1-4FFF-BD9B-76FCE22CBB73}"/>
              </a:ext>
            </a:extLst>
          </p:cNvPr>
          <p:cNvSpPr txBox="1"/>
          <p:nvPr/>
        </p:nvSpPr>
        <p:spPr>
          <a:xfrm>
            <a:off x="1208822" y="4334744"/>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100" name="TextBox 99">
            <a:extLst>
              <a:ext uri="{FF2B5EF4-FFF2-40B4-BE49-F238E27FC236}">
                <a16:creationId xmlns:a16="http://schemas.microsoft.com/office/drawing/2014/main" id="{169DD249-C4E4-41F3-AF62-E658C0533BFC}"/>
              </a:ext>
            </a:extLst>
          </p:cNvPr>
          <p:cNvSpPr txBox="1"/>
          <p:nvPr/>
        </p:nvSpPr>
        <p:spPr>
          <a:xfrm>
            <a:off x="2010797" y="5634518"/>
            <a:ext cx="266074" cy="400110"/>
          </a:xfrm>
          <a:prstGeom prst="rect">
            <a:avLst/>
          </a:prstGeom>
          <a:noFill/>
        </p:spPr>
        <p:txBody>
          <a:bodyPr wrap="square">
            <a:spAutoFit/>
          </a:bodyPr>
          <a:lstStyle/>
          <a:p>
            <a:r>
              <a:rPr lang="en-US" sz="2000" i="1" dirty="0">
                <a:cs typeface="Times New Roman" panose="02020603050405020304" pitchFamily="18" charset="0"/>
              </a:rPr>
              <a:t>y</a:t>
            </a:r>
            <a:endParaRPr lang="en-GB" sz="2000" dirty="0"/>
          </a:p>
        </p:txBody>
      </p:sp>
      <p:sp>
        <p:nvSpPr>
          <p:cNvPr id="101" name="TextBox 100">
            <a:extLst>
              <a:ext uri="{FF2B5EF4-FFF2-40B4-BE49-F238E27FC236}">
                <a16:creationId xmlns:a16="http://schemas.microsoft.com/office/drawing/2014/main" id="{9F1AF6C2-9E9B-4E70-857B-135E2AB1FC85}"/>
              </a:ext>
            </a:extLst>
          </p:cNvPr>
          <p:cNvSpPr txBox="1"/>
          <p:nvPr/>
        </p:nvSpPr>
        <p:spPr>
          <a:xfrm>
            <a:off x="594731" y="5545962"/>
            <a:ext cx="801709" cy="400110"/>
          </a:xfrm>
          <a:prstGeom prst="rect">
            <a:avLst/>
          </a:prstGeom>
          <a:noFill/>
        </p:spPr>
        <p:txBody>
          <a:bodyPr wrap="square">
            <a:spAutoFit/>
          </a:bodyPr>
          <a:lstStyle/>
          <a:p>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y</a:t>
            </a:r>
            <a:r>
              <a:rPr lang="en-US" sz="2000" dirty="0">
                <a:cs typeface="Times New Roman" panose="02020603050405020304" pitchFamily="18" charset="0"/>
              </a:rPr>
              <a:t>)</a:t>
            </a:r>
            <a:endParaRPr lang="en-GB" sz="2000" dirty="0"/>
          </a:p>
        </p:txBody>
      </p:sp>
      <p:cxnSp>
        <p:nvCxnSpPr>
          <p:cNvPr id="102" name="Straight Arrow Connector 101">
            <a:extLst>
              <a:ext uri="{FF2B5EF4-FFF2-40B4-BE49-F238E27FC236}">
                <a16:creationId xmlns:a16="http://schemas.microsoft.com/office/drawing/2014/main" id="{A0B714AB-81E9-41D4-B2D6-4DBC0B4A1B16}"/>
              </a:ext>
            </a:extLst>
          </p:cNvPr>
          <p:cNvCxnSpPr>
            <a:cxnSpLocks/>
          </p:cNvCxnSpPr>
          <p:nvPr/>
        </p:nvCxnSpPr>
        <p:spPr>
          <a:xfrm flipV="1">
            <a:off x="1137057" y="5450266"/>
            <a:ext cx="167472" cy="28459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BB59EF8F-BFC9-46EB-899F-733F35BBC243}"/>
              </a:ext>
            </a:extLst>
          </p:cNvPr>
          <p:cNvCxnSpPr/>
          <p:nvPr/>
        </p:nvCxnSpPr>
        <p:spPr>
          <a:xfrm>
            <a:off x="1038627" y="5242159"/>
            <a:ext cx="822960" cy="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C93C68CA-AD81-4211-A96E-E11CFD2FA316}"/>
              </a:ext>
            </a:extLst>
          </p:cNvPr>
          <p:cNvSpPr txBox="1"/>
          <p:nvPr/>
        </p:nvSpPr>
        <p:spPr>
          <a:xfrm>
            <a:off x="504483" y="1754593"/>
            <a:ext cx="266074" cy="400110"/>
          </a:xfrm>
          <a:prstGeom prst="rect">
            <a:avLst/>
          </a:prstGeom>
          <a:noFill/>
        </p:spPr>
        <p:txBody>
          <a:bodyPr wrap="square">
            <a:spAutoFit/>
          </a:bodyPr>
          <a:lstStyle/>
          <a:p>
            <a:r>
              <a:rPr lang="en-US" sz="2000" i="1" dirty="0">
                <a:cs typeface="Times New Roman" panose="02020603050405020304" pitchFamily="18" charset="0"/>
              </a:rPr>
              <a:t>L</a:t>
            </a:r>
            <a:endParaRPr lang="en-GB" sz="2000" dirty="0"/>
          </a:p>
        </p:txBody>
      </p:sp>
      <p:cxnSp>
        <p:nvCxnSpPr>
          <p:cNvPr id="111" name="Straight Arrow Connector 110">
            <a:extLst>
              <a:ext uri="{FF2B5EF4-FFF2-40B4-BE49-F238E27FC236}">
                <a16:creationId xmlns:a16="http://schemas.microsoft.com/office/drawing/2014/main" id="{6A5BF8CF-4BEF-44C5-8F40-92FCDAB61801}"/>
              </a:ext>
            </a:extLst>
          </p:cNvPr>
          <p:cNvCxnSpPr/>
          <p:nvPr/>
        </p:nvCxnSpPr>
        <p:spPr>
          <a:xfrm>
            <a:off x="280660" y="2252425"/>
            <a:ext cx="0" cy="1371600"/>
          </a:xfrm>
          <a:prstGeom prst="straightConnector1">
            <a:avLst/>
          </a:prstGeom>
          <a:ln w="15875">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56EDC0E1-77BC-4E51-87DC-B276C928DFCE}"/>
              </a:ext>
            </a:extLst>
          </p:cNvPr>
          <p:cNvSpPr txBox="1"/>
          <p:nvPr/>
        </p:nvSpPr>
        <p:spPr>
          <a:xfrm>
            <a:off x="27268" y="2743089"/>
            <a:ext cx="266074" cy="400110"/>
          </a:xfrm>
          <a:prstGeom prst="rect">
            <a:avLst/>
          </a:prstGeom>
          <a:noFill/>
        </p:spPr>
        <p:txBody>
          <a:bodyPr wrap="square">
            <a:spAutoFit/>
          </a:bodyPr>
          <a:lstStyle/>
          <a:p>
            <a:r>
              <a:rPr lang="en-US" sz="2000" i="1" dirty="0">
                <a:cs typeface="Times New Roman" panose="02020603050405020304" pitchFamily="18" charset="0"/>
              </a:rPr>
              <a:t>h</a:t>
            </a:r>
            <a:endParaRPr lang="en-GB" sz="2000" dirty="0"/>
          </a:p>
        </p:txBody>
      </p:sp>
      <p:sp>
        <p:nvSpPr>
          <p:cNvPr id="106" name="TextBox 105">
            <a:extLst>
              <a:ext uri="{FF2B5EF4-FFF2-40B4-BE49-F238E27FC236}">
                <a16:creationId xmlns:a16="http://schemas.microsoft.com/office/drawing/2014/main" id="{F2EF21AE-2FD6-4A08-984E-F80BF66F8A2D}"/>
              </a:ext>
            </a:extLst>
          </p:cNvPr>
          <p:cNvSpPr txBox="1"/>
          <p:nvPr/>
        </p:nvSpPr>
        <p:spPr>
          <a:xfrm>
            <a:off x="2691789" y="1600200"/>
            <a:ext cx="5354612" cy="461665"/>
          </a:xfrm>
          <a:prstGeom prst="rect">
            <a:avLst/>
          </a:prstGeom>
          <a:noFill/>
        </p:spPr>
        <p:txBody>
          <a:bodyPr wrap="square">
            <a:spAutoFit/>
          </a:bodyPr>
          <a:lstStyle/>
          <a:p>
            <a:r>
              <a:rPr lang="en-US" dirty="0">
                <a:latin typeface="Comic Sans MS" panose="030F0702030302020204" pitchFamily="66" charset="0"/>
              </a:rPr>
              <a:t>Here is the integral for the volume</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08" name="TextBox 107">
                <a:extLst>
                  <a:ext uri="{FF2B5EF4-FFF2-40B4-BE49-F238E27FC236}">
                    <a16:creationId xmlns:a16="http://schemas.microsoft.com/office/drawing/2014/main" id="{4B67F1B4-F564-4D45-B6EE-F4B3E3CB04AB}"/>
                  </a:ext>
                </a:extLst>
              </p:cNvPr>
              <p:cNvSpPr txBox="1"/>
              <p:nvPr/>
            </p:nvSpPr>
            <p:spPr>
              <a:xfrm>
                <a:off x="2839867" y="2104335"/>
                <a:ext cx="2064411" cy="8377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𝑐</m:t>
                          </m:r>
                        </m:sub>
                        <m:sup>
                          <m:r>
                            <a:rPr lang="en-US" b="0" i="1" smtClean="0">
                              <a:latin typeface="Cambria Math" panose="02040503050406030204" pitchFamily="18" charset="0"/>
                            </a:rPr>
                            <m:t>𝑑</m:t>
                          </m:r>
                        </m:sup>
                        <m:e>
                          <m:r>
                            <a:rPr lang="en-US" b="0" i="1" smtClean="0">
                              <a:latin typeface="Cambria Math" panose="02040503050406030204" pitchFamily="18" charset="0"/>
                            </a:rPr>
                            <m:t>𝐴</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e>
                          </m:d>
                          <m:r>
                            <a:rPr lang="en-US" b="0" i="1" smtClean="0">
                              <a:latin typeface="Cambria Math" panose="02040503050406030204" pitchFamily="18" charset="0"/>
                            </a:rPr>
                            <m:t>𝑑𝑦</m:t>
                          </m:r>
                        </m:e>
                      </m:nary>
                    </m:oMath>
                  </m:oMathPara>
                </a14:m>
                <a:endParaRPr lang="en-GB" dirty="0"/>
              </a:p>
            </p:txBody>
          </p:sp>
        </mc:Choice>
        <mc:Fallback xmlns="">
          <p:sp>
            <p:nvSpPr>
              <p:cNvPr id="108" name="TextBox 107">
                <a:extLst>
                  <a:ext uri="{FF2B5EF4-FFF2-40B4-BE49-F238E27FC236}">
                    <a16:creationId xmlns:a16="http://schemas.microsoft.com/office/drawing/2014/main" id="{4B67F1B4-F564-4D45-B6EE-F4B3E3CB04AB}"/>
                  </a:ext>
                </a:extLst>
              </p:cNvPr>
              <p:cNvSpPr txBox="1">
                <a:spLocks noRot="1" noChangeAspect="1" noMove="1" noResize="1" noEditPoints="1" noAdjustHandles="1" noChangeArrowheads="1" noChangeShapeType="1" noTextEdit="1"/>
              </p:cNvSpPr>
              <p:nvPr/>
            </p:nvSpPr>
            <p:spPr>
              <a:xfrm>
                <a:off x="2839867" y="2104335"/>
                <a:ext cx="2064411" cy="837730"/>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7" name="TextBox 106">
                <a:extLst>
                  <a:ext uri="{FF2B5EF4-FFF2-40B4-BE49-F238E27FC236}">
                    <a16:creationId xmlns:a16="http://schemas.microsoft.com/office/drawing/2014/main" id="{8510E69E-DA66-4448-93B2-E66A734D84CD}"/>
                  </a:ext>
                </a:extLst>
              </p:cNvPr>
              <p:cNvSpPr txBox="1"/>
              <p:nvPr/>
            </p:nvSpPr>
            <p:spPr>
              <a:xfrm>
                <a:off x="2891525" y="4315989"/>
                <a:ext cx="2255425" cy="8380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r>
                        <a:rPr lang="en-US" i="1" smtClean="0">
                          <a:latin typeface="Cambria Math" panose="02040503050406030204" pitchFamily="18" charset="0"/>
                        </a:rPr>
                        <m:t>=</m:t>
                      </m:r>
                      <m:nary>
                        <m:naryPr>
                          <m:ctrlPr>
                            <a:rPr lang="en-US" b="0" i="1" smtClean="0">
                              <a:latin typeface="Cambria Math" panose="02040503050406030204" pitchFamily="18" charset="0"/>
                            </a:rPr>
                          </m:ctrlPr>
                        </m:naryPr>
                        <m:sub>
                          <m:r>
                            <a:rPr lang="en-US" b="0" i="1" smtClean="0">
                              <a:latin typeface="Cambria Math" panose="02040503050406030204" pitchFamily="18" charset="0"/>
                            </a:rPr>
                            <m:t>0</m:t>
                          </m:r>
                        </m:sub>
                        <m:sup>
                          <m:r>
                            <a:rPr lang="en-US" b="0" i="1" smtClean="0">
                              <a:latin typeface="Cambria Math" panose="02040503050406030204" pitchFamily="18" charset="0"/>
                            </a:rPr>
                            <m:t>h</m:t>
                          </m:r>
                        </m:sup>
                        <m:e>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𝐿</m:t>
                                  </m:r>
                                </m:e>
                                <m:sup>
                                  <m:r>
                                    <a:rPr lang="en-US" b="0" i="1" smtClean="0">
                                      <a:latin typeface="Cambria Math" panose="02040503050406030204" pitchFamily="18" charset="0"/>
                                    </a:rPr>
                                    <m:t>2</m:t>
                                  </m:r>
                                </m:sup>
                              </m:sSup>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h</m:t>
                                  </m:r>
                                </m:e>
                                <m:sup>
                                  <m:r>
                                    <a:rPr lang="en-US" b="0" i="1" smtClean="0">
                                      <a:latin typeface="Cambria Math" panose="02040503050406030204" pitchFamily="18" charset="0"/>
                                    </a:rPr>
                                    <m:t>2</m:t>
                                  </m:r>
                                </m:sup>
                              </m:sSup>
                            </m:den>
                          </m:f>
                          <m:sSup>
                            <m:sSupPr>
                              <m:ctrlPr>
                                <a:rPr lang="en-US" b="0" i="1" smtClean="0">
                                  <a:latin typeface="Cambria Math" panose="02040503050406030204" pitchFamily="18" charset="0"/>
                                </a:rPr>
                              </m:ctrlPr>
                            </m:sSupPr>
                            <m:e>
                              <m:r>
                                <a:rPr lang="en-US" b="0" i="1" smtClean="0">
                                  <a:latin typeface="Cambria Math" panose="02040503050406030204" pitchFamily="18" charset="0"/>
                                </a:rPr>
                                <m:t>𝑦</m:t>
                              </m:r>
                            </m:e>
                            <m:sup>
                              <m:r>
                                <a:rPr lang="en-US" b="0" i="1" smtClean="0">
                                  <a:latin typeface="Cambria Math" panose="02040503050406030204" pitchFamily="18" charset="0"/>
                                </a:rPr>
                                <m:t>2</m:t>
                              </m:r>
                            </m:sup>
                          </m:sSup>
                          <m:r>
                            <a:rPr lang="en-US" b="0" i="1" smtClean="0">
                              <a:latin typeface="Cambria Math" panose="02040503050406030204" pitchFamily="18" charset="0"/>
                            </a:rPr>
                            <m:t>𝑑𝑦</m:t>
                          </m:r>
                        </m:e>
                      </m:nary>
                    </m:oMath>
                  </m:oMathPara>
                </a14:m>
                <a:endParaRPr lang="en-GB" dirty="0"/>
              </a:p>
            </p:txBody>
          </p:sp>
        </mc:Choice>
        <mc:Fallback xmlns="">
          <p:sp>
            <p:nvSpPr>
              <p:cNvPr id="107" name="TextBox 106">
                <a:extLst>
                  <a:ext uri="{FF2B5EF4-FFF2-40B4-BE49-F238E27FC236}">
                    <a16:creationId xmlns:a16="http://schemas.microsoft.com/office/drawing/2014/main" id="{8510E69E-DA66-4448-93B2-E66A734D84CD}"/>
                  </a:ext>
                </a:extLst>
              </p:cNvPr>
              <p:cNvSpPr txBox="1">
                <a:spLocks noRot="1" noChangeAspect="1" noMove="1" noResize="1" noEditPoints="1" noAdjustHandles="1" noChangeArrowheads="1" noChangeShapeType="1" noTextEdit="1"/>
              </p:cNvSpPr>
              <p:nvPr/>
            </p:nvSpPr>
            <p:spPr>
              <a:xfrm>
                <a:off x="2891525" y="4315989"/>
                <a:ext cx="2255425" cy="83805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3" name="TextBox 112">
                <a:extLst>
                  <a:ext uri="{FF2B5EF4-FFF2-40B4-BE49-F238E27FC236}">
                    <a16:creationId xmlns:a16="http://schemas.microsoft.com/office/drawing/2014/main" id="{6A665921-8068-4723-B647-0F748CA942A2}"/>
                  </a:ext>
                </a:extLst>
              </p:cNvPr>
              <p:cNvSpPr txBox="1"/>
              <p:nvPr/>
            </p:nvSpPr>
            <p:spPr>
              <a:xfrm>
                <a:off x="5265292" y="4271787"/>
                <a:ext cx="1839606" cy="8380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𝐿</m:t>
                              </m:r>
                            </m:e>
                            <m:sup>
                              <m:r>
                                <a:rPr lang="en-US" i="1">
                                  <a:latin typeface="Cambria Math" panose="02040503050406030204" pitchFamily="18" charset="0"/>
                                </a:rPr>
                                <m:t>2</m:t>
                              </m:r>
                            </m:sup>
                          </m:sSup>
                        </m:num>
                        <m:den>
                          <m:sSup>
                            <m:sSupPr>
                              <m:ctrlPr>
                                <a:rPr lang="en-US" i="1">
                                  <a:latin typeface="Cambria Math" panose="02040503050406030204" pitchFamily="18" charset="0"/>
                                </a:rPr>
                              </m:ctrlPr>
                            </m:sSupPr>
                            <m:e>
                              <m:r>
                                <a:rPr lang="en-US" i="1">
                                  <a:latin typeface="Cambria Math" panose="02040503050406030204" pitchFamily="18" charset="0"/>
                                </a:rPr>
                                <m:t>h</m:t>
                              </m:r>
                            </m:e>
                            <m:sup>
                              <m:r>
                                <a:rPr lang="en-US" i="1">
                                  <a:latin typeface="Cambria Math" panose="02040503050406030204" pitchFamily="18" charset="0"/>
                                </a:rPr>
                                <m:t>2</m:t>
                              </m:r>
                            </m:sup>
                          </m:sSup>
                        </m:den>
                      </m:f>
                      <m:nary>
                        <m:naryPr>
                          <m:ctrlPr>
                            <a:rPr lang="en-US" b="0" i="1" smtClean="0">
                              <a:latin typeface="Cambria Math" panose="02040503050406030204" pitchFamily="18" charset="0"/>
                            </a:rPr>
                          </m:ctrlPr>
                        </m:naryPr>
                        <m:sub>
                          <m:r>
                            <a:rPr lang="en-US" b="0" i="1" smtClean="0">
                              <a:latin typeface="Cambria Math" panose="02040503050406030204" pitchFamily="18" charset="0"/>
                            </a:rPr>
                            <m:t>0</m:t>
                          </m:r>
                        </m:sub>
                        <m:sup>
                          <m:r>
                            <a:rPr lang="en-US" b="0" i="1" smtClean="0">
                              <a:latin typeface="Cambria Math" panose="02040503050406030204" pitchFamily="18" charset="0"/>
                            </a:rPr>
                            <m:t>h</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𝑦</m:t>
                              </m:r>
                            </m:e>
                            <m:sup>
                              <m:r>
                                <a:rPr lang="en-US" b="0" i="1" smtClean="0">
                                  <a:latin typeface="Cambria Math" panose="02040503050406030204" pitchFamily="18" charset="0"/>
                                </a:rPr>
                                <m:t>2</m:t>
                              </m:r>
                            </m:sup>
                          </m:sSup>
                          <m:r>
                            <a:rPr lang="en-US" b="0" i="1" smtClean="0">
                              <a:latin typeface="Cambria Math" panose="02040503050406030204" pitchFamily="18" charset="0"/>
                            </a:rPr>
                            <m:t>𝑑𝑦</m:t>
                          </m:r>
                        </m:e>
                      </m:nary>
                    </m:oMath>
                  </m:oMathPara>
                </a14:m>
                <a:endParaRPr lang="en-GB" dirty="0"/>
              </a:p>
            </p:txBody>
          </p:sp>
        </mc:Choice>
        <mc:Fallback xmlns="">
          <p:sp>
            <p:nvSpPr>
              <p:cNvPr id="113" name="TextBox 112">
                <a:extLst>
                  <a:ext uri="{FF2B5EF4-FFF2-40B4-BE49-F238E27FC236}">
                    <a16:creationId xmlns:a16="http://schemas.microsoft.com/office/drawing/2014/main" id="{6A665921-8068-4723-B647-0F748CA942A2}"/>
                  </a:ext>
                </a:extLst>
              </p:cNvPr>
              <p:cNvSpPr txBox="1">
                <a:spLocks noRot="1" noChangeAspect="1" noMove="1" noResize="1" noEditPoints="1" noAdjustHandles="1" noChangeArrowheads="1" noChangeShapeType="1" noTextEdit="1"/>
              </p:cNvSpPr>
              <p:nvPr/>
            </p:nvSpPr>
            <p:spPr>
              <a:xfrm>
                <a:off x="5265292" y="4271787"/>
                <a:ext cx="1839606" cy="838050"/>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4" name="Rectangle 113">
                <a:extLst>
                  <a:ext uri="{FF2B5EF4-FFF2-40B4-BE49-F238E27FC236}">
                    <a16:creationId xmlns:a16="http://schemas.microsoft.com/office/drawing/2014/main" id="{CB6D24A0-0063-4715-A9C0-8977F13E2B2F}"/>
                  </a:ext>
                </a:extLst>
              </p:cNvPr>
              <p:cNvSpPr/>
              <p:nvPr/>
            </p:nvSpPr>
            <p:spPr>
              <a:xfrm>
                <a:off x="7154698" y="4195584"/>
                <a:ext cx="1909150" cy="952184"/>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𝐿</m:t>
                              </m:r>
                            </m:e>
                            <m:sup>
                              <m:r>
                                <a:rPr lang="en-US" i="1">
                                  <a:latin typeface="Cambria Math" panose="02040503050406030204" pitchFamily="18" charset="0"/>
                                </a:rPr>
                                <m:t>2</m:t>
                              </m:r>
                            </m:sup>
                          </m:sSup>
                        </m:num>
                        <m:den>
                          <m:sSup>
                            <m:sSupPr>
                              <m:ctrlPr>
                                <a:rPr lang="en-US" i="1">
                                  <a:latin typeface="Cambria Math" panose="02040503050406030204" pitchFamily="18" charset="0"/>
                                </a:rPr>
                              </m:ctrlPr>
                            </m:sSupPr>
                            <m:e>
                              <m:r>
                                <a:rPr lang="en-US" i="1">
                                  <a:latin typeface="Cambria Math" panose="02040503050406030204" pitchFamily="18" charset="0"/>
                                </a:rPr>
                                <m:t>h</m:t>
                              </m:r>
                            </m:e>
                            <m:sup>
                              <m:r>
                                <a:rPr lang="en-US" i="1">
                                  <a:latin typeface="Cambria Math" panose="02040503050406030204" pitchFamily="18" charset="0"/>
                                </a:rPr>
                                <m:t>2</m:t>
                              </m:r>
                            </m:sup>
                          </m:sSup>
                        </m:den>
                      </m:f>
                      <m:sSubSup>
                        <m:sSubSupPr>
                          <m:ctrlPr>
                            <a:rPr lang="en-US" i="1" smtClean="0">
                              <a:latin typeface="Cambria Math" panose="02040503050406030204" pitchFamily="18" charset="0"/>
                            </a:rPr>
                          </m:ctrlPr>
                        </m:sSubSupPr>
                        <m:e>
                          <m:d>
                            <m:dPr>
                              <m:begChr m:val="["/>
                              <m:endChr m:val="]"/>
                              <m:ctrlPr>
                                <a:rPr lang="en-US" i="1" smtClean="0">
                                  <a:latin typeface="Cambria Math" panose="02040503050406030204" pitchFamily="18" charset="0"/>
                                </a:rPr>
                              </m:ctrlPr>
                            </m:dPr>
                            <m:e>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p>
                                <m:sSupPr>
                                  <m:ctrlPr>
                                    <a:rPr lang="en-US" i="1" smtClean="0">
                                      <a:latin typeface="Cambria Math" panose="02040503050406030204" pitchFamily="18" charset="0"/>
                                    </a:rPr>
                                  </m:ctrlPr>
                                </m:sSupPr>
                                <m:e>
                                  <m:r>
                                    <a:rPr lang="en-US" b="0" i="1" smtClean="0">
                                      <a:latin typeface="Cambria Math" panose="02040503050406030204" pitchFamily="18" charset="0"/>
                                    </a:rPr>
                                    <m:t>𝑦</m:t>
                                  </m:r>
                                </m:e>
                                <m:sup>
                                  <m:r>
                                    <a:rPr lang="en-US" b="0" i="1" smtClean="0">
                                      <a:latin typeface="Cambria Math" panose="02040503050406030204" pitchFamily="18" charset="0"/>
                                    </a:rPr>
                                    <m:t>3</m:t>
                                  </m:r>
                                </m:sup>
                              </m:sSup>
                            </m:e>
                          </m:d>
                        </m:e>
                        <m:sub>
                          <m:r>
                            <a:rPr lang="en-US" b="0" i="1" smtClean="0">
                              <a:latin typeface="Cambria Math" panose="02040503050406030204" pitchFamily="18" charset="0"/>
                            </a:rPr>
                            <m:t>0</m:t>
                          </m:r>
                        </m:sub>
                        <m:sup>
                          <m:r>
                            <a:rPr lang="en-US" b="0" i="1" smtClean="0">
                              <a:latin typeface="Cambria Math" panose="02040503050406030204" pitchFamily="18" charset="0"/>
                            </a:rPr>
                            <m:t>h</m:t>
                          </m:r>
                        </m:sup>
                      </m:sSubSup>
                    </m:oMath>
                  </m:oMathPara>
                </a14:m>
                <a:endParaRPr lang="en-GB" dirty="0"/>
              </a:p>
            </p:txBody>
          </p:sp>
        </mc:Choice>
        <mc:Fallback xmlns="">
          <p:sp>
            <p:nvSpPr>
              <p:cNvPr id="114" name="Rectangle 113">
                <a:extLst>
                  <a:ext uri="{FF2B5EF4-FFF2-40B4-BE49-F238E27FC236}">
                    <a16:creationId xmlns:a16="http://schemas.microsoft.com/office/drawing/2014/main" id="{CB6D24A0-0063-4715-A9C0-8977F13E2B2F}"/>
                  </a:ext>
                </a:extLst>
              </p:cNvPr>
              <p:cNvSpPr>
                <a:spLocks noRot="1" noChangeAspect="1" noMove="1" noResize="1" noEditPoints="1" noAdjustHandles="1" noChangeArrowheads="1" noChangeShapeType="1" noTextEdit="1"/>
              </p:cNvSpPr>
              <p:nvPr/>
            </p:nvSpPr>
            <p:spPr>
              <a:xfrm>
                <a:off x="7154698" y="4195584"/>
                <a:ext cx="1909150" cy="95218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Rectangle 114">
                <a:extLst>
                  <a:ext uri="{FF2B5EF4-FFF2-40B4-BE49-F238E27FC236}">
                    <a16:creationId xmlns:a16="http://schemas.microsoft.com/office/drawing/2014/main" id="{3812A654-E605-444A-8785-F9C6FB201127}"/>
                  </a:ext>
                </a:extLst>
              </p:cNvPr>
              <p:cNvSpPr/>
              <p:nvPr/>
            </p:nvSpPr>
            <p:spPr>
              <a:xfrm>
                <a:off x="3191367" y="5545962"/>
                <a:ext cx="1909150" cy="78617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𝑉</m:t>
                      </m:r>
                      <m:r>
                        <a:rPr lang="en-US" b="0" i="0"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3</m:t>
                          </m:r>
                        </m:den>
                      </m:f>
                      <m:sSup>
                        <m:sSupPr>
                          <m:ctrlPr>
                            <a:rPr lang="en-US" i="1">
                              <a:latin typeface="Cambria Math" panose="02040503050406030204" pitchFamily="18" charset="0"/>
                            </a:rPr>
                          </m:ctrlPr>
                        </m:sSupPr>
                        <m:e>
                          <m:r>
                            <a:rPr lang="en-US" b="0" i="1" smtClean="0">
                              <a:latin typeface="Cambria Math" panose="02040503050406030204" pitchFamily="18" charset="0"/>
                            </a:rPr>
                            <m:t>𝐿</m:t>
                          </m:r>
                        </m:e>
                        <m:sup>
                          <m:r>
                            <a:rPr lang="en-US" b="0" i="1" smtClean="0">
                              <a:latin typeface="Cambria Math" panose="02040503050406030204" pitchFamily="18" charset="0"/>
                            </a:rPr>
                            <m:t>2</m:t>
                          </m:r>
                        </m:sup>
                      </m:sSup>
                      <m:r>
                        <a:rPr lang="en-US" b="0" i="1" smtClean="0">
                          <a:latin typeface="Cambria Math" panose="02040503050406030204" pitchFamily="18" charset="0"/>
                        </a:rPr>
                        <m:t>h</m:t>
                      </m:r>
                    </m:oMath>
                  </m:oMathPara>
                </a14:m>
                <a:endParaRPr lang="en-GB" dirty="0"/>
              </a:p>
            </p:txBody>
          </p:sp>
        </mc:Choice>
        <mc:Fallback xmlns="">
          <p:sp>
            <p:nvSpPr>
              <p:cNvPr id="115" name="Rectangle 114">
                <a:extLst>
                  <a:ext uri="{FF2B5EF4-FFF2-40B4-BE49-F238E27FC236}">
                    <a16:creationId xmlns:a16="http://schemas.microsoft.com/office/drawing/2014/main" id="{3812A654-E605-444A-8785-F9C6FB201127}"/>
                  </a:ext>
                </a:extLst>
              </p:cNvPr>
              <p:cNvSpPr>
                <a:spLocks noRot="1" noChangeAspect="1" noMove="1" noResize="1" noEditPoints="1" noAdjustHandles="1" noChangeArrowheads="1" noChangeShapeType="1" noTextEdit="1"/>
              </p:cNvSpPr>
              <p:nvPr/>
            </p:nvSpPr>
            <p:spPr>
              <a:xfrm>
                <a:off x="3191367" y="5545962"/>
                <a:ext cx="1909150" cy="786177"/>
              </a:xfrm>
              <a:prstGeom prst="rect">
                <a:avLst/>
              </a:prstGeom>
              <a:blipFill>
                <a:blip r:embed="rId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80545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P spid="107" grpId="0"/>
      <p:bldP spid="113" grpId="0"/>
      <p:bldP spid="114" grpId="0"/>
      <p:bldP spid="11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366886FE-CDF7-48B4-A8F2-45D19DE436E0}" vid="{373654BB-9A06-437F-ADB5-89B4FE0E01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3181</TotalTime>
  <Words>2151</Words>
  <Application>Microsoft Office PowerPoint</Application>
  <PresentationFormat>On-screen Show (4:3)</PresentationFormat>
  <Paragraphs>295</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Calibri</vt:lpstr>
      <vt:lpstr>Cambria Math</vt:lpstr>
      <vt:lpstr>Comic Sans MS</vt:lpstr>
      <vt:lpstr>Helvetica</vt:lpstr>
      <vt:lpstr>MV Boli</vt:lpstr>
      <vt:lpstr>Symbol</vt:lpstr>
      <vt:lpstr>Times New Roman</vt:lpstr>
      <vt:lpstr>Wingdings 2</vt:lpstr>
      <vt:lpstr>Theme1</vt:lpstr>
      <vt:lpstr>Volume of other solids</vt:lpstr>
      <vt:lpstr>Volume of solids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Area between two curves</dc:title>
  <dc:creator>Mathssupport</dc:creator>
  <cp:lastModifiedBy>Orlando Hurtado</cp:lastModifiedBy>
  <cp:revision>27</cp:revision>
  <dcterms:created xsi:type="dcterms:W3CDTF">2020-06-27T12:37:50Z</dcterms:created>
  <dcterms:modified xsi:type="dcterms:W3CDTF">2022-02-19T14:05:53Z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