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15"/>
  </p:notesMasterIdLst>
  <p:handoutMasterIdLst>
    <p:handoutMasterId r:id="rId16"/>
  </p:handoutMasterIdLst>
  <p:sldIdLst>
    <p:sldId id="256" r:id="rId2"/>
    <p:sldId id="278" r:id="rId3"/>
    <p:sldId id="299" r:id="rId4"/>
    <p:sldId id="301" r:id="rId5"/>
    <p:sldId id="302" r:id="rId6"/>
    <p:sldId id="303" r:id="rId7"/>
    <p:sldId id="304" r:id="rId8"/>
    <p:sldId id="305" r:id="rId9"/>
    <p:sldId id="300" r:id="rId10"/>
    <p:sldId id="306" r:id="rId11"/>
    <p:sldId id="307" r:id="rId12"/>
    <p:sldId id="308" r:id="rId13"/>
    <p:sldId id="298" r:id="rId14"/>
  </p:sldIdLst>
  <p:sldSz cx="9144000" cy="6858000" type="screen4x3"/>
  <p:notesSz cx="9144000" cy="6858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7D5C"/>
    <a:srgbClr val="4D7620"/>
    <a:srgbClr val="FF65D7"/>
    <a:srgbClr val="CC0099"/>
    <a:srgbClr val="010066"/>
    <a:srgbClr val="FF6600"/>
    <a:srgbClr val="FFFF99"/>
    <a:srgbClr val="009900"/>
    <a:srgbClr val="99CCFF"/>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79" d="100"/>
          <a:sy n="79" d="100"/>
        </p:scale>
        <p:origin x="63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7107" name="Rectangle 3"/>
          <p:cNvSpPr>
            <a:spLocks noGrp="1" noChangeArrowheads="1"/>
          </p:cNvSpPr>
          <p:nvPr>
            <p:ph type="dt" sz="quarter"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7108" name="Rectangle 4"/>
          <p:cNvSpPr>
            <a:spLocks noGrp="1" noChangeArrowheads="1"/>
          </p:cNvSpPr>
          <p:nvPr>
            <p:ph type="ftr" sz="quarter" idx="2"/>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7109" name="Rectangle 5"/>
          <p:cNvSpPr>
            <a:spLocks noGrp="1" noChangeArrowheads="1"/>
          </p:cNvSpPr>
          <p:nvPr>
            <p:ph type="sldNum" sz="quarter" idx="3"/>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5B19CAC-4ADF-40D9-80E2-CF329D1A4407}" type="slidenum">
              <a:rPr lang="en-US"/>
              <a:pPr/>
              <a:t>‹#›</a:t>
            </a:fld>
            <a:endParaRPr lang="en-US"/>
          </a:p>
        </p:txBody>
      </p:sp>
    </p:spTree>
    <p:extLst>
      <p:ext uri="{BB962C8B-B14F-4D97-AF65-F5344CB8AC3E}">
        <p14:creationId xmlns:p14="http://schemas.microsoft.com/office/powerpoint/2010/main" val="11801517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24A0EA90-397B-41BE-BFFD-EAEE08333F1D}" type="datetimeFigureOut">
              <a:rPr lang="en-US" smtClean="0"/>
              <a:t>2/5/2022</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FE23FFAF-1E6C-494C-BB6B-3F3017F4AB25}" type="slidenum">
              <a:rPr lang="en-US" smtClean="0"/>
              <a:t>‹#›</a:t>
            </a:fld>
            <a:endParaRPr lang="en-US"/>
          </a:p>
        </p:txBody>
      </p:sp>
    </p:spTree>
    <p:extLst>
      <p:ext uri="{BB962C8B-B14F-4D97-AF65-F5344CB8AC3E}">
        <p14:creationId xmlns:p14="http://schemas.microsoft.com/office/powerpoint/2010/main" val="1667889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2031"/>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l">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28" name="27 Marcador de fecha"/>
          <p:cNvSpPr>
            <a:spLocks noGrp="1"/>
          </p:cNvSpPr>
          <p:nvPr>
            <p:ph type="dt" sz="half" idx="10"/>
          </p:nvPr>
        </p:nvSpPr>
        <p:spPr>
          <a:xfrm>
            <a:off x="6210300" y="243379"/>
            <a:ext cx="2476500" cy="476250"/>
          </a:xfrm>
        </p:spPr>
        <p:txBody>
          <a:bodyPr/>
          <a:lstStyle>
            <a:lvl1pPr>
              <a:defRPr sz="2000"/>
            </a:lvl1pPr>
          </a:lstStyle>
          <a:p>
            <a:fld id="{BC5FDF6F-438B-4719-B23F-CF9DE862B1F0}" type="datetime3">
              <a:rPr lang="en-US" smtClean="0"/>
              <a:pPr/>
              <a:t>5 February 2022</a:t>
            </a:fld>
            <a:endParaRPr lang="en-US" dirty="0"/>
          </a:p>
        </p:txBody>
      </p:sp>
      <p:sp>
        <p:nvSpPr>
          <p:cNvPr id="17" name="16 Marcador de pie de página"/>
          <p:cNvSpPr>
            <a:spLocks noGrp="1"/>
          </p:cNvSpPr>
          <p:nvPr>
            <p:ph type="ftr" sz="quarter" idx="11"/>
          </p:nvPr>
        </p:nvSpPr>
        <p:spPr/>
        <p:txBody>
          <a:bodyPr/>
          <a:lstStyle/>
          <a:p>
            <a:endParaRPr lang="en-US"/>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2608A71D-9D80-4B83-BB05-49E9C2C2F11C}" type="slidenum">
              <a:rPr lang="en-US" smtClean="0"/>
              <a:pPr/>
              <a:t>‹#›</a:t>
            </a:fld>
            <a:endParaRPr lang="en-US"/>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pic>
        <p:nvPicPr>
          <p:cNvPr id="15" name="Picture 14" descr="A close up of a cage&#10;&#10;Description automatically generated">
            <a:extLst>
              <a:ext uri="{FF2B5EF4-FFF2-40B4-BE49-F238E27FC236}">
                <a16:creationId xmlns:a16="http://schemas.microsoft.com/office/drawing/2014/main" id="{8DB13122-E156-4F56-B01E-886703548E0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077954" y="6117152"/>
            <a:ext cx="1003623" cy="644806"/>
          </a:xfrm>
          <a:prstGeom prst="rect">
            <a:avLst/>
          </a:prstGeom>
        </p:spPr>
      </p:pic>
      <p:sp>
        <p:nvSpPr>
          <p:cNvPr id="14" name="Rectangle 13">
            <a:extLst>
              <a:ext uri="{FF2B5EF4-FFF2-40B4-BE49-F238E27FC236}">
                <a16:creationId xmlns:a16="http://schemas.microsoft.com/office/drawing/2014/main" id="{381E29B0-30D1-4948-A8C7-EDC20D5B8B65}"/>
              </a:ext>
            </a:extLst>
          </p:cNvPr>
          <p:cNvSpPr/>
          <p:nvPr userDrawn="1"/>
        </p:nvSpPr>
        <p:spPr>
          <a:xfrm>
            <a:off x="762000" y="6475511"/>
            <a:ext cx="2973096" cy="307777"/>
          </a:xfrm>
          <a:prstGeom prst="rect">
            <a:avLst/>
          </a:prstGeom>
        </p:spPr>
        <p:txBody>
          <a:bodyPr wrap="square">
            <a:spAutoFit/>
          </a:bodyPr>
          <a:lstStyle/>
          <a:p>
            <a:r>
              <a:rPr lang="en-US" sz="1400" dirty="0">
                <a:solidFill>
                  <a:srgbClr val="0070C0"/>
                </a:solidFill>
              </a:rPr>
              <a:t>www.mathssupport.org</a:t>
            </a:r>
          </a:p>
        </p:txBody>
      </p:sp>
    </p:spTree>
    <p:extLst>
      <p:ext uri="{BB962C8B-B14F-4D97-AF65-F5344CB8AC3E}">
        <p14:creationId xmlns:p14="http://schemas.microsoft.com/office/powerpoint/2010/main" val="3899686124"/>
      </p:ext>
    </p:extLst>
  </p:cSld>
  <p:clrMapOvr>
    <a:overrideClrMapping bg1="lt1" tx1="dk1" bg2="lt2" tx2="dk2" accent1="accent1" accent2="accent2" accent3="accent3" accent4="accent4" accent5="accent5" accent6="accent6" hlink="hlink" folHlink="folHlink"/>
  </p:clrMapOvr>
  <p:hf sldNum="0"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n-US"/>
              <a:t>Click to edit Master title style</a:t>
            </a:r>
          </a:p>
        </p:txBody>
      </p:sp>
      <p:sp>
        <p:nvSpPr>
          <p:cNvPr id="3" name="2 Marcador de texto vertical"/>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3 Marcador de fecha"/>
          <p:cNvSpPr>
            <a:spLocks noGrp="1"/>
          </p:cNvSpPr>
          <p:nvPr>
            <p:ph type="dt" sz="half" idx="10"/>
          </p:nvPr>
        </p:nvSpPr>
        <p:spPr/>
        <p:txBody>
          <a:bodyPr/>
          <a:lstStyle/>
          <a:p>
            <a:endParaRPr lang="en-US"/>
          </a:p>
        </p:txBody>
      </p:sp>
      <p:sp>
        <p:nvSpPr>
          <p:cNvPr id="5" name="4 Marcador de pie de página"/>
          <p:cNvSpPr>
            <a:spLocks noGrp="1"/>
          </p:cNvSpPr>
          <p:nvPr>
            <p:ph type="ftr" sz="quarter" idx="11"/>
          </p:nvPr>
        </p:nvSpPr>
        <p:spPr/>
        <p:txBody>
          <a:bodyPr/>
          <a:lstStyle/>
          <a:p>
            <a:r>
              <a:rPr lang="en-US" dirty="0"/>
              <a:t>www.mathssupport.org</a:t>
            </a:r>
          </a:p>
        </p:txBody>
      </p:sp>
      <p:sp>
        <p:nvSpPr>
          <p:cNvPr id="6" name="5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Tree>
    <p:extLst>
      <p:ext uri="{BB962C8B-B14F-4D97-AF65-F5344CB8AC3E}">
        <p14:creationId xmlns:p14="http://schemas.microsoft.com/office/powerpoint/2010/main" val="3509613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3 Marcador de fecha"/>
          <p:cNvSpPr>
            <a:spLocks noGrp="1"/>
          </p:cNvSpPr>
          <p:nvPr>
            <p:ph type="dt" sz="half" idx="10"/>
          </p:nvPr>
        </p:nvSpPr>
        <p:spPr/>
        <p:txBody>
          <a:bodyPr/>
          <a:lstStyle/>
          <a:p>
            <a:endParaRPr lang="en-US"/>
          </a:p>
        </p:txBody>
      </p:sp>
      <p:sp>
        <p:nvSpPr>
          <p:cNvPr id="5" name="4 Marcador de pie de página"/>
          <p:cNvSpPr>
            <a:spLocks noGrp="1"/>
          </p:cNvSpPr>
          <p:nvPr>
            <p:ph type="ftr" sz="quarter" idx="11"/>
          </p:nvPr>
        </p:nvSpPr>
        <p:spPr/>
        <p:txBody>
          <a:bodyPr/>
          <a:lstStyle/>
          <a:p>
            <a:r>
              <a:rPr lang="en-US" dirty="0"/>
              <a:t>www.mathssupport.org</a:t>
            </a:r>
          </a:p>
        </p:txBody>
      </p:sp>
      <p:sp>
        <p:nvSpPr>
          <p:cNvPr id="6" name="5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Tree>
    <p:extLst>
      <p:ext uri="{BB962C8B-B14F-4D97-AF65-F5344CB8AC3E}">
        <p14:creationId xmlns:p14="http://schemas.microsoft.com/office/powerpoint/2010/main" val="1245156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n-US"/>
              <a:t>Click to edit Master title style</a:t>
            </a:r>
          </a:p>
        </p:txBody>
      </p:sp>
      <p:sp>
        <p:nvSpPr>
          <p:cNvPr id="4" name="3 Marcador de fecha"/>
          <p:cNvSpPr>
            <a:spLocks noGrp="1"/>
          </p:cNvSpPr>
          <p:nvPr>
            <p:ph type="dt" sz="half" idx="10"/>
          </p:nvPr>
        </p:nvSpPr>
        <p:spPr/>
        <p:txBody>
          <a:bodyPr/>
          <a:lstStyle/>
          <a:p>
            <a:endParaRPr lang="en-US"/>
          </a:p>
        </p:txBody>
      </p:sp>
      <p:sp>
        <p:nvSpPr>
          <p:cNvPr id="5" name="4 Marcador de pie de página"/>
          <p:cNvSpPr>
            <a:spLocks noGrp="1"/>
          </p:cNvSpPr>
          <p:nvPr>
            <p:ph type="ftr" sz="quarter" idx="11"/>
          </p:nvPr>
        </p:nvSpPr>
        <p:spPr/>
        <p:txBody>
          <a:bodyPr/>
          <a:lstStyle/>
          <a:p>
            <a:r>
              <a:rPr lang="en-US" dirty="0"/>
              <a:t>www.mathssupport.org</a:t>
            </a:r>
          </a:p>
        </p:txBody>
      </p:sp>
      <p:sp>
        <p:nvSpPr>
          <p:cNvPr id="6" name="5 Marcador de número de diapositiva"/>
          <p:cNvSpPr>
            <a:spLocks noGrp="1"/>
          </p:cNvSpPr>
          <p:nvPr>
            <p:ph type="sldNum" sz="quarter" idx="12"/>
          </p:nvPr>
        </p:nvSpPr>
        <p:spPr/>
        <p:txBody>
          <a:bodyPr/>
          <a:lstStyle/>
          <a:p>
            <a:fld id="{2608A71D-9D80-4B83-BB05-49E9C2C2F11C}" type="slidenum">
              <a:rPr lang="en-US" smtClean="0"/>
              <a:pPr/>
              <a:t>‹#›</a:t>
            </a:fld>
            <a:endParaRPr lang="en-US" dirty="0"/>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9" name="Rectangle 8">
            <a:extLst>
              <a:ext uri="{FF2B5EF4-FFF2-40B4-BE49-F238E27FC236}">
                <a16:creationId xmlns:a16="http://schemas.microsoft.com/office/drawing/2014/main" id="{6B5AE6F4-D447-4198-AB9D-8450669138EB}"/>
              </a:ext>
            </a:extLst>
          </p:cNvPr>
          <p:cNvSpPr/>
          <p:nvPr userDrawn="1"/>
        </p:nvSpPr>
        <p:spPr>
          <a:xfrm>
            <a:off x="762000" y="6475511"/>
            <a:ext cx="2973096" cy="307777"/>
          </a:xfrm>
          <a:prstGeom prst="rect">
            <a:avLst/>
          </a:prstGeom>
        </p:spPr>
        <p:txBody>
          <a:bodyPr wrap="square">
            <a:spAutoFit/>
          </a:bodyPr>
          <a:lstStyle/>
          <a:p>
            <a:r>
              <a:rPr lang="en-US" sz="1400" dirty="0">
                <a:solidFill>
                  <a:srgbClr val="0070C0"/>
                </a:solidFill>
              </a:rPr>
              <a:t>www.mathssupport.org</a:t>
            </a:r>
          </a:p>
        </p:txBody>
      </p:sp>
    </p:spTree>
    <p:extLst>
      <p:ext uri="{BB962C8B-B14F-4D97-AF65-F5344CB8AC3E}">
        <p14:creationId xmlns:p14="http://schemas.microsoft.com/office/powerpoint/2010/main" val="3987064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2238"/>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3 Marcador de fecha"/>
          <p:cNvSpPr>
            <a:spLocks noGrp="1"/>
          </p:cNvSpPr>
          <p:nvPr>
            <p:ph type="dt" sz="half" idx="10"/>
          </p:nvPr>
        </p:nvSpPr>
        <p:spPr>
          <a:xfrm>
            <a:off x="5465332" y="6201849"/>
            <a:ext cx="2476500" cy="476250"/>
          </a:xfrm>
        </p:spPr>
        <p:txBody>
          <a:bodyPr/>
          <a:lstStyle/>
          <a:p>
            <a:endParaRPr lang="en-US"/>
          </a:p>
        </p:txBody>
      </p:sp>
      <p:sp>
        <p:nvSpPr>
          <p:cNvPr id="5" name="4 Marcador de pie de página"/>
          <p:cNvSpPr>
            <a:spLocks noGrp="1"/>
          </p:cNvSpPr>
          <p:nvPr>
            <p:ph type="ftr" sz="quarter" idx="11"/>
          </p:nvPr>
        </p:nvSpPr>
        <p:spPr>
          <a:xfrm>
            <a:off x="800100" y="6172200"/>
            <a:ext cx="4000500" cy="457200"/>
          </a:xfrm>
        </p:spPr>
        <p:txBody>
          <a:bodyPr/>
          <a:lstStyle/>
          <a:p>
            <a:r>
              <a:rPr lang="en-US" dirty="0"/>
              <a:t>www.mathssupport.org</a:t>
            </a:r>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2608A71D-9D80-4B83-BB05-49E9C2C2F11C}" type="slidenum">
              <a:rPr lang="en-US" smtClean="0"/>
              <a:pPr/>
              <a:t>‹#›</a:t>
            </a:fld>
            <a:endParaRPr lang="en-US"/>
          </a:p>
        </p:txBody>
      </p:sp>
      <p:pic>
        <p:nvPicPr>
          <p:cNvPr id="13" name="Picture 12" descr="A close up of a cage&#10;&#10;Description automatically generated">
            <a:extLst>
              <a:ext uri="{FF2B5EF4-FFF2-40B4-BE49-F238E27FC236}">
                <a16:creationId xmlns:a16="http://schemas.microsoft.com/office/drawing/2014/main" id="{AD73ABF7-01E0-40C9-AF32-E6F006527797}"/>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077954" y="6117152"/>
            <a:ext cx="1003623" cy="644806"/>
          </a:xfrm>
          <a:prstGeom prst="rect">
            <a:avLst/>
          </a:prstGeom>
        </p:spPr>
      </p:pic>
      <p:sp>
        <p:nvSpPr>
          <p:cNvPr id="15" name="Rectangle 14">
            <a:extLst>
              <a:ext uri="{FF2B5EF4-FFF2-40B4-BE49-F238E27FC236}">
                <a16:creationId xmlns:a16="http://schemas.microsoft.com/office/drawing/2014/main" id="{F119D081-AE8D-41C7-90E9-AD0A0DFB1489}"/>
              </a:ext>
            </a:extLst>
          </p:cNvPr>
          <p:cNvSpPr/>
          <p:nvPr userDrawn="1"/>
        </p:nvSpPr>
        <p:spPr>
          <a:xfrm>
            <a:off x="762000" y="6475511"/>
            <a:ext cx="2973096" cy="307777"/>
          </a:xfrm>
          <a:prstGeom prst="rect">
            <a:avLst/>
          </a:prstGeom>
        </p:spPr>
        <p:txBody>
          <a:bodyPr wrap="square">
            <a:spAutoFit/>
          </a:bodyPr>
          <a:lstStyle/>
          <a:p>
            <a:r>
              <a:rPr lang="en-US" sz="1400" dirty="0">
                <a:solidFill>
                  <a:srgbClr val="0070C0"/>
                </a:solidFill>
              </a:rPr>
              <a:t>www.mathssupport.org</a:t>
            </a:r>
          </a:p>
        </p:txBody>
      </p:sp>
    </p:spTree>
    <p:extLst>
      <p:ext uri="{BB962C8B-B14F-4D97-AF65-F5344CB8AC3E}">
        <p14:creationId xmlns:p14="http://schemas.microsoft.com/office/powerpoint/2010/main" val="17108574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n-US"/>
              <a:t>Click to edit Master title style</a:t>
            </a:r>
          </a:p>
        </p:txBody>
      </p:sp>
      <p:sp>
        <p:nvSpPr>
          <p:cNvPr id="5" name="4 Marcador de fecha"/>
          <p:cNvSpPr>
            <a:spLocks noGrp="1"/>
          </p:cNvSpPr>
          <p:nvPr>
            <p:ph type="dt" sz="half" idx="10"/>
          </p:nvPr>
        </p:nvSpPr>
        <p:spPr/>
        <p:txBody>
          <a:bodyPr/>
          <a:lstStyle/>
          <a:p>
            <a:endParaRPr lang="en-US"/>
          </a:p>
        </p:txBody>
      </p:sp>
      <p:sp>
        <p:nvSpPr>
          <p:cNvPr id="6" name="5 Marcador de pie de página"/>
          <p:cNvSpPr>
            <a:spLocks noGrp="1"/>
          </p:cNvSpPr>
          <p:nvPr>
            <p:ph type="ftr" sz="quarter" idx="11"/>
          </p:nvPr>
        </p:nvSpPr>
        <p:spPr/>
        <p:txBody>
          <a:bodyPr/>
          <a:lstStyle/>
          <a:p>
            <a:r>
              <a:rPr lang="en-US" dirty="0"/>
              <a:t>www.mathssupport.org</a:t>
            </a:r>
          </a:p>
        </p:txBody>
      </p:sp>
      <p:sp>
        <p:nvSpPr>
          <p:cNvPr id="7" name="6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Rectangle 7">
            <a:extLst>
              <a:ext uri="{FF2B5EF4-FFF2-40B4-BE49-F238E27FC236}">
                <a16:creationId xmlns:a16="http://schemas.microsoft.com/office/drawing/2014/main" id="{4C94A031-9F30-44BA-A1B1-4B67D3D312BF}"/>
              </a:ext>
            </a:extLst>
          </p:cNvPr>
          <p:cNvSpPr/>
          <p:nvPr userDrawn="1"/>
        </p:nvSpPr>
        <p:spPr>
          <a:xfrm>
            <a:off x="762000" y="6475511"/>
            <a:ext cx="2973096" cy="307777"/>
          </a:xfrm>
          <a:prstGeom prst="rect">
            <a:avLst/>
          </a:prstGeom>
        </p:spPr>
        <p:txBody>
          <a:bodyPr wrap="square">
            <a:spAutoFit/>
          </a:bodyPr>
          <a:lstStyle/>
          <a:p>
            <a:r>
              <a:rPr lang="en-US" sz="1400" dirty="0">
                <a:solidFill>
                  <a:srgbClr val="0070C0"/>
                </a:solidFill>
              </a:rPr>
              <a:t>www.mathssupport.org</a:t>
            </a:r>
          </a:p>
        </p:txBody>
      </p:sp>
    </p:spTree>
    <p:extLst>
      <p:ext uri="{BB962C8B-B14F-4D97-AF65-F5344CB8AC3E}">
        <p14:creationId xmlns:p14="http://schemas.microsoft.com/office/powerpoint/2010/main" val="459772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6 Marcador de fecha"/>
          <p:cNvSpPr>
            <a:spLocks noGrp="1"/>
          </p:cNvSpPr>
          <p:nvPr>
            <p:ph type="dt" sz="half" idx="10"/>
          </p:nvPr>
        </p:nvSpPr>
        <p:spPr/>
        <p:txBody>
          <a:bodyPr/>
          <a:lstStyle/>
          <a:p>
            <a:endParaRPr lang="en-US"/>
          </a:p>
        </p:txBody>
      </p:sp>
      <p:sp>
        <p:nvSpPr>
          <p:cNvPr id="8" name="7 Marcador de pie de página"/>
          <p:cNvSpPr>
            <a:spLocks noGrp="1"/>
          </p:cNvSpPr>
          <p:nvPr>
            <p:ph type="ftr" sz="quarter" idx="11"/>
          </p:nvPr>
        </p:nvSpPr>
        <p:spPr/>
        <p:txBody>
          <a:bodyPr/>
          <a:lstStyle/>
          <a:p>
            <a:r>
              <a:rPr lang="en-US" dirty="0"/>
              <a:t>www.mathssupport.org</a:t>
            </a:r>
          </a:p>
        </p:txBody>
      </p:sp>
      <p:sp>
        <p:nvSpPr>
          <p:cNvPr id="9" name="8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701882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n-US"/>
              <a:t>Click to edit Master title style</a:t>
            </a:r>
          </a:p>
        </p:txBody>
      </p:sp>
      <p:sp>
        <p:nvSpPr>
          <p:cNvPr id="3" name="2 Marcador de fecha"/>
          <p:cNvSpPr>
            <a:spLocks noGrp="1"/>
          </p:cNvSpPr>
          <p:nvPr>
            <p:ph type="dt" sz="half" idx="10"/>
          </p:nvPr>
        </p:nvSpPr>
        <p:spPr/>
        <p:txBody>
          <a:bodyPr/>
          <a:lstStyle/>
          <a:p>
            <a:endParaRPr lang="en-US"/>
          </a:p>
        </p:txBody>
      </p:sp>
      <p:sp>
        <p:nvSpPr>
          <p:cNvPr id="4" name="3 Marcador de pie de página"/>
          <p:cNvSpPr>
            <a:spLocks noGrp="1"/>
          </p:cNvSpPr>
          <p:nvPr>
            <p:ph type="ftr" sz="quarter" idx="11"/>
          </p:nvPr>
        </p:nvSpPr>
        <p:spPr/>
        <p:txBody>
          <a:bodyPr/>
          <a:lstStyle/>
          <a:p>
            <a:r>
              <a:rPr lang="en-US" dirty="0"/>
              <a:t>www.mathssupport.org</a:t>
            </a:r>
          </a:p>
        </p:txBody>
      </p:sp>
      <p:sp>
        <p:nvSpPr>
          <p:cNvPr id="5" name="4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Tree>
    <p:extLst>
      <p:ext uri="{BB962C8B-B14F-4D97-AF65-F5344CB8AC3E}">
        <p14:creationId xmlns:p14="http://schemas.microsoft.com/office/powerpoint/2010/main" val="2526915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endParaRPr lang="en-US"/>
          </a:p>
        </p:txBody>
      </p:sp>
      <p:sp>
        <p:nvSpPr>
          <p:cNvPr id="3" name="2 Marcador de pie de página"/>
          <p:cNvSpPr>
            <a:spLocks noGrp="1"/>
          </p:cNvSpPr>
          <p:nvPr>
            <p:ph type="ftr" sz="quarter" idx="11"/>
          </p:nvPr>
        </p:nvSpPr>
        <p:spPr/>
        <p:txBody>
          <a:bodyPr/>
          <a:lstStyle/>
          <a:p>
            <a:r>
              <a:rPr lang="en-US" dirty="0"/>
              <a:t>www.mathssupport.org</a:t>
            </a:r>
          </a:p>
        </p:txBody>
      </p:sp>
      <p:sp>
        <p:nvSpPr>
          <p:cNvPr id="4" name="3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Tree>
    <p:extLst>
      <p:ext uri="{BB962C8B-B14F-4D97-AF65-F5344CB8AC3E}">
        <p14:creationId xmlns:p14="http://schemas.microsoft.com/office/powerpoint/2010/main" val="1110463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4 Marcador de fecha"/>
          <p:cNvSpPr>
            <a:spLocks noGrp="1"/>
          </p:cNvSpPr>
          <p:nvPr>
            <p:ph type="dt" sz="half" idx="10"/>
          </p:nvPr>
        </p:nvSpPr>
        <p:spPr/>
        <p:txBody>
          <a:bodyPr/>
          <a:lstStyle/>
          <a:p>
            <a:endParaRPr lang="en-US"/>
          </a:p>
        </p:txBody>
      </p:sp>
      <p:sp>
        <p:nvSpPr>
          <p:cNvPr id="6" name="5 Marcador de pie de página"/>
          <p:cNvSpPr>
            <a:spLocks noGrp="1"/>
          </p:cNvSpPr>
          <p:nvPr>
            <p:ph type="ftr" sz="quarter" idx="11"/>
          </p:nvPr>
        </p:nvSpPr>
        <p:spPr/>
        <p:txBody>
          <a:bodyPr/>
          <a:lstStyle/>
          <a:p>
            <a:r>
              <a:rPr lang="en-US" dirty="0"/>
              <a:t>www.mathssupport.org</a:t>
            </a:r>
          </a:p>
        </p:txBody>
      </p:sp>
      <p:sp>
        <p:nvSpPr>
          <p:cNvPr id="7" name="6 Marcador de número de diapositiva"/>
          <p:cNvSpPr>
            <a:spLocks noGrp="1"/>
          </p:cNvSpPr>
          <p:nvPr>
            <p:ph type="sldNum" sz="quarter" idx="12"/>
          </p:nvPr>
        </p:nvSpPr>
        <p:spPr/>
        <p:txBody>
          <a:bodyPr/>
          <a:lstStyle/>
          <a:p>
            <a:fld id="{2608A71D-9D80-4B83-BB05-49E9C2C2F11C}" type="slidenum">
              <a:rPr lang="en-US" smtClean="0"/>
              <a:pPr/>
              <a:t>‹#›</a:t>
            </a:fld>
            <a:endParaRPr lang="en-US"/>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Rectangle 11">
            <a:extLst>
              <a:ext uri="{FF2B5EF4-FFF2-40B4-BE49-F238E27FC236}">
                <a16:creationId xmlns:a16="http://schemas.microsoft.com/office/drawing/2014/main" id="{83C17ECA-20B4-4577-A86F-8A0DAADAFDE5}"/>
              </a:ext>
            </a:extLst>
          </p:cNvPr>
          <p:cNvSpPr/>
          <p:nvPr userDrawn="1"/>
        </p:nvSpPr>
        <p:spPr>
          <a:xfrm>
            <a:off x="762000" y="6475511"/>
            <a:ext cx="2973096" cy="307777"/>
          </a:xfrm>
          <a:prstGeom prst="rect">
            <a:avLst/>
          </a:prstGeom>
        </p:spPr>
        <p:txBody>
          <a:bodyPr wrap="square">
            <a:spAutoFit/>
          </a:bodyPr>
          <a:lstStyle/>
          <a:p>
            <a:r>
              <a:rPr lang="en-US" sz="1400" dirty="0">
                <a:solidFill>
                  <a:srgbClr val="0070C0"/>
                </a:solidFill>
              </a:rPr>
              <a:t>www.mathssupport.org</a:t>
            </a:r>
          </a:p>
        </p:txBody>
      </p:sp>
    </p:spTree>
    <p:extLst>
      <p:ext uri="{BB962C8B-B14F-4D97-AF65-F5344CB8AC3E}">
        <p14:creationId xmlns:p14="http://schemas.microsoft.com/office/powerpoint/2010/main" val="92378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4 Marcador de fecha"/>
          <p:cNvSpPr>
            <a:spLocks noGrp="1"/>
          </p:cNvSpPr>
          <p:nvPr>
            <p:ph type="dt" sz="half" idx="10"/>
          </p:nvPr>
        </p:nvSpPr>
        <p:spPr/>
        <p:txBody>
          <a:bodyPr/>
          <a:lstStyle/>
          <a:p>
            <a:endParaRPr lang="en-US"/>
          </a:p>
        </p:txBody>
      </p:sp>
      <p:sp>
        <p:nvSpPr>
          <p:cNvPr id="6" name="5 Marcador de pie de página"/>
          <p:cNvSpPr>
            <a:spLocks noGrp="1"/>
          </p:cNvSpPr>
          <p:nvPr>
            <p:ph type="ftr" sz="quarter" idx="11"/>
          </p:nvPr>
        </p:nvSpPr>
        <p:spPr>
          <a:xfrm>
            <a:off x="914400" y="6172200"/>
            <a:ext cx="3886200" cy="457200"/>
          </a:xfrm>
        </p:spPr>
        <p:txBody>
          <a:bodyPr/>
          <a:lstStyle/>
          <a:p>
            <a:r>
              <a:rPr lang="en-US" dirty="0"/>
              <a:t>www.mathssupport.org</a:t>
            </a:r>
          </a:p>
        </p:txBody>
      </p:sp>
      <p:sp>
        <p:nvSpPr>
          <p:cNvPr id="7" name="6 Marcador de número de diapositiva"/>
          <p:cNvSpPr>
            <a:spLocks noGrp="1"/>
          </p:cNvSpPr>
          <p:nvPr>
            <p:ph type="sldNum" sz="quarter" idx="12"/>
          </p:nvPr>
        </p:nvSpPr>
        <p:spPr>
          <a:xfrm>
            <a:off x="146304" y="6208776"/>
            <a:ext cx="457200" cy="457200"/>
          </a:xfrm>
        </p:spPr>
        <p:txBody>
          <a:bodyPr/>
          <a:lstStyle/>
          <a:p>
            <a:fld id="{2608A71D-9D80-4B83-BB05-49E9C2C2F11C}" type="slidenum">
              <a:rPr lang="en-US" smtClean="0"/>
              <a:pPr/>
              <a:t>‹#›</a:t>
            </a:fld>
            <a:endParaRPr lang="en-US"/>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extLst>
      <p:ext uri="{BB962C8B-B14F-4D97-AF65-F5344CB8AC3E}">
        <p14:creationId xmlns:p14="http://schemas.microsoft.com/office/powerpoint/2010/main" val="111877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2238"/>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7C9B81F-C347-4BEF-BFDF-29C42F48304A}" type="datetimeFigureOut">
              <a:rPr lang="en-US" smtClean="0"/>
              <a:pPr/>
              <a:t>2/5/2022</a:t>
            </a:fld>
            <a:endParaRPr lang="en-US" dirty="0">
              <a:solidFill>
                <a:schemeClr val="tx2">
                  <a:shade val="90000"/>
                </a:schemeClr>
              </a:solidFill>
            </a:endParaRPr>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dirty="0">
                <a:solidFill>
                  <a:schemeClr val="tx2">
                    <a:shade val="90000"/>
                  </a:schemeClr>
                </a:solidFill>
              </a:rPr>
              <a:t>www.mathssupport.org</a:t>
            </a:r>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42AED99-7FB4-404E-8A97-64753DCE42EC}" type="slidenum">
              <a:rPr kumimoji="0" lang="en-US" smtClean="0"/>
              <a:pPr/>
              <a:t>‹#›</a:t>
            </a:fld>
            <a:endParaRPr kumimoji="0" lang="en-US" dirty="0">
              <a:solidFill>
                <a:schemeClr val="tx2">
                  <a:shade val="90000"/>
                </a:schemeClr>
              </a:solidFill>
            </a:endParaRPr>
          </a:p>
        </p:txBody>
      </p:sp>
      <p:pic>
        <p:nvPicPr>
          <p:cNvPr id="10" name="Picture 9" descr="A close up of a cage&#10;&#10;Description automatically generated">
            <a:extLst>
              <a:ext uri="{FF2B5EF4-FFF2-40B4-BE49-F238E27FC236}">
                <a16:creationId xmlns:a16="http://schemas.microsoft.com/office/drawing/2014/main" id="{3947B0CA-B858-4459-ACB0-3F8573129FFC}"/>
              </a:ext>
            </a:extLst>
          </p:cNvPr>
          <p:cNvPicPr>
            <a:picLocks noChangeAspect="1"/>
          </p:cNvPicPr>
          <p:nvPr userDrawn="1"/>
        </p:nvPicPr>
        <p:blipFill>
          <a:blip r:embed="rId13" cstate="email">
            <a:extLst>
              <a:ext uri="{28A0092B-C50C-407E-A947-70E740481C1C}">
                <a14:useLocalDpi xmlns:a14="http://schemas.microsoft.com/office/drawing/2010/main"/>
              </a:ext>
            </a:extLst>
          </a:blip>
          <a:stretch>
            <a:fillRect/>
          </a:stretch>
        </p:blipFill>
        <p:spPr>
          <a:xfrm>
            <a:off x="8077954" y="6117152"/>
            <a:ext cx="1003623" cy="644806"/>
          </a:xfrm>
          <a:prstGeom prst="rect">
            <a:avLst/>
          </a:prstGeom>
        </p:spPr>
      </p:pic>
      <p:sp>
        <p:nvSpPr>
          <p:cNvPr id="11" name="Rectangle 10">
            <a:extLst>
              <a:ext uri="{FF2B5EF4-FFF2-40B4-BE49-F238E27FC236}">
                <a16:creationId xmlns:a16="http://schemas.microsoft.com/office/drawing/2014/main" id="{72BF179C-024A-4D64-BCFA-43374F974387}"/>
              </a:ext>
            </a:extLst>
          </p:cNvPr>
          <p:cNvSpPr/>
          <p:nvPr userDrawn="1"/>
        </p:nvSpPr>
        <p:spPr>
          <a:xfrm>
            <a:off x="762000" y="6475511"/>
            <a:ext cx="2973096" cy="307777"/>
          </a:xfrm>
          <a:prstGeom prst="rect">
            <a:avLst/>
          </a:prstGeom>
        </p:spPr>
        <p:txBody>
          <a:bodyPr wrap="square">
            <a:spAutoFit/>
          </a:bodyPr>
          <a:lstStyle/>
          <a:p>
            <a:r>
              <a:rPr lang="en-US" sz="1400" dirty="0">
                <a:solidFill>
                  <a:srgbClr val="0070C0"/>
                </a:solidFill>
              </a:rPr>
              <a:t>www.mathssupport.org</a:t>
            </a:r>
          </a:p>
        </p:txBody>
      </p:sp>
    </p:spTree>
    <p:extLst>
      <p:ext uri="{BB962C8B-B14F-4D97-AF65-F5344CB8AC3E}">
        <p14:creationId xmlns:p14="http://schemas.microsoft.com/office/powerpoint/2010/main" val="2087430425"/>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mathssupport.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19.png"/><Relationship Id="rId4" Type="http://schemas.openxmlformats.org/officeDocument/2006/relationships/image" Target="../media/image22.png"/></Relationships>
</file>

<file path=ppt/slides/_rels/slide12.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1.png"/><Relationship Id="rId7" Type="http://schemas.openxmlformats.org/officeDocument/2006/relationships/image" Target="../media/image24.pn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23.png"/><Relationship Id="rId5" Type="http://schemas.openxmlformats.org/officeDocument/2006/relationships/image" Target="../media/image19.png"/><Relationship Id="rId4" Type="http://schemas.openxmlformats.org/officeDocument/2006/relationships/image" Target="../media/image22.png"/></Relationships>
</file>

<file path=ppt/slides/_rels/slide13.xml.rels><?xml version="1.0" encoding="UTF-8" standalone="yes"?>
<Relationships xmlns="http://schemas.openxmlformats.org/package/2006/relationships"><Relationship Id="rId3" Type="http://schemas.openxmlformats.org/officeDocument/2006/relationships/image" Target="../media/image26.jpg"/><Relationship Id="rId2" Type="http://schemas.openxmlformats.org/officeDocument/2006/relationships/hyperlink" Target="https://www.mathssupport.org/" TargetMode="External"/><Relationship Id="rId1" Type="http://schemas.openxmlformats.org/officeDocument/2006/relationships/slideLayout" Target="../slideLayouts/slideLayout7.xml"/><Relationship Id="rId5" Type="http://schemas.openxmlformats.org/officeDocument/2006/relationships/hyperlink" Target="http://www.mathssupport.org/" TargetMode="External"/><Relationship Id="rId4" Type="http://schemas.openxmlformats.org/officeDocument/2006/relationships/hyperlink" Target="mailto:info@mathssupport.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5486400" y="457200"/>
            <a:ext cx="3200400" cy="457200"/>
          </a:xfrm>
        </p:spPr>
        <p:txBody>
          <a:bodyPr/>
          <a:lstStyle/>
          <a:p>
            <a:fld id="{418FB1FA-1B83-4CC8-939D-C627A9A0057A}" type="datetime3">
              <a:rPr lang="en-US" sz="2400" smtClean="0"/>
              <a:t>5 February 2022</a:t>
            </a:fld>
            <a:endParaRPr lang="en-US" sz="2400" dirty="0"/>
          </a:p>
        </p:txBody>
      </p:sp>
      <p:sp>
        <p:nvSpPr>
          <p:cNvPr id="3074" name="Rectangle 2"/>
          <p:cNvSpPr>
            <a:spLocks noGrp="1" noChangeArrowheads="1"/>
          </p:cNvSpPr>
          <p:nvPr>
            <p:ph type="ctrTitle"/>
          </p:nvPr>
        </p:nvSpPr>
        <p:spPr>
          <a:xfrm>
            <a:off x="609600" y="1676400"/>
            <a:ext cx="7848600" cy="1295400"/>
          </a:xfrm>
        </p:spPr>
        <p:txBody>
          <a:bodyPr>
            <a:normAutofit fontScale="90000"/>
          </a:bodyPr>
          <a:lstStyle/>
          <a:p>
            <a:r>
              <a:rPr lang="en-US" dirty="0"/>
              <a:t>Volume of solids of revolution: Method of cylinders (shells)</a:t>
            </a:r>
          </a:p>
        </p:txBody>
      </p:sp>
      <p:sp>
        <p:nvSpPr>
          <p:cNvPr id="4" name="Subtitle 4"/>
          <p:cNvSpPr>
            <a:spLocks noGrp="1"/>
          </p:cNvSpPr>
          <p:nvPr>
            <p:ph type="subTitle" idx="1"/>
          </p:nvPr>
        </p:nvSpPr>
        <p:spPr>
          <a:xfrm>
            <a:off x="1295400" y="3200400"/>
            <a:ext cx="6400800" cy="1600200"/>
          </a:xfrm>
        </p:spPr>
        <p:txBody>
          <a:bodyPr/>
          <a:lstStyle/>
          <a:p>
            <a:pPr marL="633413" indent="-633413" algn="l"/>
            <a:r>
              <a:rPr lang="en-US" dirty="0"/>
              <a:t>LO: Use integrals to calculate the volume of a solid</a:t>
            </a:r>
            <a:endParaRPr lang="en-GB" dirty="0"/>
          </a:p>
        </p:txBody>
      </p:sp>
      <p:sp>
        <p:nvSpPr>
          <p:cNvPr id="5" name="Rectangle 4">
            <a:hlinkClick r:id="rId2"/>
            <a:extLst>
              <a:ext uri="{FF2B5EF4-FFF2-40B4-BE49-F238E27FC236}">
                <a16:creationId xmlns:a16="http://schemas.microsoft.com/office/drawing/2014/main" id="{A510C1AF-9784-4B00-AC3A-4265D3856EB2}"/>
              </a:ext>
            </a:extLst>
          </p:cNvPr>
          <p:cNvSpPr/>
          <p:nvPr/>
        </p:nvSpPr>
        <p:spPr>
          <a:xfrm>
            <a:off x="8077200" y="6096000"/>
            <a:ext cx="9906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prstClr val="white"/>
              </a:solidFill>
              <a:effectLst/>
              <a:uLnTx/>
              <a:uFillTx/>
              <a:latin typeface="Comic Sans MS"/>
              <a:ea typeface="+mn-ea"/>
              <a:cs typeface="+mn-cs"/>
            </a:endParaRPr>
          </a:p>
        </p:txBody>
      </p:sp>
      <p:sp>
        <p:nvSpPr>
          <p:cNvPr id="6" name="Rectangle 5">
            <a:hlinkClick r:id="rId2"/>
            <a:extLst>
              <a:ext uri="{FF2B5EF4-FFF2-40B4-BE49-F238E27FC236}">
                <a16:creationId xmlns:a16="http://schemas.microsoft.com/office/drawing/2014/main" id="{BA4B6280-9C7E-49D3-988C-5F842FA11EBD}"/>
              </a:ext>
            </a:extLst>
          </p:cNvPr>
          <p:cNvSpPr/>
          <p:nvPr/>
        </p:nvSpPr>
        <p:spPr>
          <a:xfrm>
            <a:off x="800100" y="6553200"/>
            <a:ext cx="17145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prstClr val="white"/>
              </a:solidFill>
              <a:effectLst/>
              <a:uLnTx/>
              <a:uFillTx/>
              <a:latin typeface="Comic Sans MS"/>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7F2FCFAE-1E9E-408D-BF3C-F73C95930ABD}"/>
              </a:ext>
            </a:extLst>
          </p:cNvPr>
          <p:cNvPicPr>
            <a:picLocks noChangeAspect="1"/>
          </p:cNvPicPr>
          <p:nvPr/>
        </p:nvPicPr>
        <p:blipFill>
          <a:blip r:embed="rId2"/>
          <a:stretch>
            <a:fillRect/>
          </a:stretch>
        </p:blipFill>
        <p:spPr>
          <a:xfrm>
            <a:off x="4953000" y="2691498"/>
            <a:ext cx="3017520" cy="2719079"/>
          </a:xfrm>
          <a:prstGeom prst="rect">
            <a:avLst/>
          </a:prstGeom>
        </p:spPr>
      </p:pic>
      <p:sp>
        <p:nvSpPr>
          <p:cNvPr id="14" name="TextBox 13">
            <a:extLst>
              <a:ext uri="{FF2B5EF4-FFF2-40B4-BE49-F238E27FC236}">
                <a16:creationId xmlns:a16="http://schemas.microsoft.com/office/drawing/2014/main" id="{0CDAFA1E-FA06-475E-ABA2-1FD241DD0095}"/>
              </a:ext>
            </a:extLst>
          </p:cNvPr>
          <p:cNvSpPr txBox="1"/>
          <p:nvPr/>
        </p:nvSpPr>
        <p:spPr>
          <a:xfrm>
            <a:off x="362242" y="1880376"/>
            <a:ext cx="8527365" cy="830997"/>
          </a:xfrm>
          <a:prstGeom prst="rect">
            <a:avLst/>
          </a:prstGeom>
          <a:noFill/>
        </p:spPr>
        <p:txBody>
          <a:bodyPr wrap="square">
            <a:spAutoFit/>
          </a:bodyPr>
          <a:lstStyle/>
          <a:p>
            <a:r>
              <a:rPr lang="en-US" dirty="0">
                <a:latin typeface="Comic Sans MS" panose="030F0702030302020204" pitchFamily="66" charset="0"/>
              </a:rPr>
              <a:t>                                                                       and the solid as we rotate it about the </a:t>
            </a:r>
            <a:r>
              <a:rPr lang="en-US" i="1" dirty="0">
                <a:cs typeface="Times New Roman" panose="02020603050405020304" pitchFamily="18" charset="0"/>
              </a:rPr>
              <a:t>x</a:t>
            </a:r>
            <a:r>
              <a:rPr lang="en-US" dirty="0">
                <a:latin typeface="Comic Sans MS" panose="030F0702030302020204" pitchFamily="66" charset="0"/>
              </a:rPr>
              <a:t>-axis. </a:t>
            </a:r>
            <a:endParaRPr lang="en-GB" dirty="0">
              <a:latin typeface="Comic Sans MS" panose="030F0702030302020204" pitchFamily="66" charset="0"/>
            </a:endParaRPr>
          </a:p>
        </p:txBody>
      </p:sp>
      <p:pic>
        <p:nvPicPr>
          <p:cNvPr id="8" name="Picture 7">
            <a:extLst>
              <a:ext uri="{FF2B5EF4-FFF2-40B4-BE49-F238E27FC236}">
                <a16:creationId xmlns:a16="http://schemas.microsoft.com/office/drawing/2014/main" id="{713105A6-82D0-4F98-9C5E-2A48C8D67FA2}"/>
              </a:ext>
            </a:extLst>
          </p:cNvPr>
          <p:cNvPicPr>
            <a:picLocks noChangeAspect="1"/>
          </p:cNvPicPr>
          <p:nvPr/>
        </p:nvPicPr>
        <p:blipFill>
          <a:blip r:embed="rId3"/>
          <a:stretch>
            <a:fillRect/>
          </a:stretch>
        </p:blipFill>
        <p:spPr>
          <a:xfrm>
            <a:off x="914400" y="2788483"/>
            <a:ext cx="3141950" cy="2377440"/>
          </a:xfrm>
          <a:prstGeom prst="rect">
            <a:avLst/>
          </a:prstGeom>
        </p:spPr>
      </p:pic>
      <p:sp>
        <p:nvSpPr>
          <p:cNvPr id="2" name="Title 1">
            <a:extLst>
              <a:ext uri="{FF2B5EF4-FFF2-40B4-BE49-F238E27FC236}">
                <a16:creationId xmlns:a16="http://schemas.microsoft.com/office/drawing/2014/main" id="{2D5D1EB3-DF42-4AB8-AEF7-E3247FB1CCDA}"/>
              </a:ext>
            </a:extLst>
          </p:cNvPr>
          <p:cNvSpPr txBox="1">
            <a:spLocks/>
          </p:cNvSpPr>
          <p:nvPr/>
        </p:nvSpPr>
        <p:spPr>
          <a:xfrm>
            <a:off x="151831" y="74284"/>
            <a:ext cx="7543800" cy="863600"/>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US" dirty="0">
                <a:solidFill>
                  <a:schemeClr val="tx1"/>
                </a:solidFill>
                <a:latin typeface="MV Boli" panose="02000500030200090000" pitchFamily="2" charset="0"/>
                <a:cs typeface="MV Boli" panose="02000500030200090000" pitchFamily="2" charset="0"/>
              </a:rPr>
              <a:t>Volume of solids of Revolution </a:t>
            </a:r>
            <a:endParaRPr lang="en-GB" dirty="0"/>
          </a:p>
        </p:txBody>
      </p:sp>
      <p:sp>
        <p:nvSpPr>
          <p:cNvPr id="7" name="TextBox 6">
            <a:extLst>
              <a:ext uri="{FF2B5EF4-FFF2-40B4-BE49-F238E27FC236}">
                <a16:creationId xmlns:a16="http://schemas.microsoft.com/office/drawing/2014/main" id="{26DCA3EC-72EF-4A59-AEA9-BED491CA5B6D}"/>
              </a:ext>
            </a:extLst>
          </p:cNvPr>
          <p:cNvSpPr txBox="1"/>
          <p:nvPr/>
        </p:nvSpPr>
        <p:spPr>
          <a:xfrm>
            <a:off x="395069" y="1881516"/>
            <a:ext cx="8077200" cy="461665"/>
          </a:xfrm>
          <a:prstGeom prst="rect">
            <a:avLst/>
          </a:prstGeom>
          <a:noFill/>
        </p:spPr>
        <p:txBody>
          <a:bodyPr wrap="square">
            <a:spAutoFit/>
          </a:bodyPr>
          <a:lstStyle/>
          <a:p>
            <a:r>
              <a:rPr lang="en-US" dirty="0">
                <a:latin typeface="Comic Sans MS" panose="030F0702030302020204" pitchFamily="66" charset="0"/>
              </a:rPr>
              <a:t>First let’s get a graph of the bounded region  </a:t>
            </a:r>
            <a:endParaRPr lang="en-GB" dirty="0">
              <a:latin typeface="Comic Sans MS" panose="030F0702030302020204" pitchFamily="66" charset="0"/>
            </a:endParaRPr>
          </a:p>
        </p:txBody>
      </p:sp>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E4827FA3-D914-466B-B70F-7D0A4A27CF66}"/>
                  </a:ext>
                </a:extLst>
              </p:cNvPr>
              <p:cNvSpPr txBox="1"/>
              <p:nvPr/>
            </p:nvSpPr>
            <p:spPr>
              <a:xfrm>
                <a:off x="388034" y="762000"/>
                <a:ext cx="8527366" cy="1204432"/>
              </a:xfrm>
              <a:prstGeom prst="rect">
                <a:avLst/>
              </a:prstGeom>
              <a:noFill/>
            </p:spPr>
            <p:txBody>
              <a:bodyPr wrap="square">
                <a:spAutoFit/>
              </a:bodyPr>
              <a:lstStyle/>
              <a:p>
                <a:r>
                  <a:rPr lang="en-US" b="0" i="0" dirty="0">
                    <a:solidFill>
                      <a:srgbClr val="000000"/>
                    </a:solidFill>
                    <a:effectLst/>
                    <a:latin typeface="Helvetica" panose="020B0604020202020204" pitchFamily="34" charset="0"/>
                  </a:rPr>
                  <a:t>                   </a:t>
                </a:r>
                <a:r>
                  <a:rPr lang="en-US" dirty="0">
                    <a:latin typeface="Comic Sans MS" panose="030F0702030302020204" pitchFamily="66" charset="0"/>
                  </a:rPr>
                  <a:t>Determine the volume of the solid obtained by rotating the region bounded by </a:t>
                </a:r>
                <a:r>
                  <a:rPr lang="en-US" i="1" dirty="0">
                    <a:cs typeface="Times New Roman" panose="02020603050405020304" pitchFamily="18" charset="0"/>
                  </a:rPr>
                  <a:t>y</a:t>
                </a:r>
                <a:r>
                  <a:rPr lang="en-US" dirty="0">
                    <a:cs typeface="Times New Roman" panose="02020603050405020304" pitchFamily="18" charset="0"/>
                  </a:rPr>
                  <a:t> =</a:t>
                </a:r>
                <a:r>
                  <a:rPr lang="en-US" dirty="0">
                    <a:latin typeface="Comic Sans MS" panose="030F0702030302020204" pitchFamily="66" charset="0"/>
                  </a:rPr>
                  <a:t> </a:t>
                </a:r>
                <a14:m>
                  <m:oMath xmlns:m="http://schemas.openxmlformats.org/officeDocument/2006/math">
                    <m:rad>
                      <m:radPr>
                        <m:ctrlPr>
                          <a:rPr lang="en-US" i="1" smtClean="0">
                            <a:latin typeface="Cambria Math" panose="02040503050406030204" pitchFamily="18" charset="0"/>
                          </a:rPr>
                        </m:ctrlPr>
                      </m:radPr>
                      <m:deg>
                        <m:r>
                          <m:rPr>
                            <m:brk m:alnAt="7"/>
                          </m:rPr>
                          <a:rPr lang="en-US" b="0" i="1" smtClean="0">
                            <a:latin typeface="Cambria Math" panose="02040503050406030204" pitchFamily="18" charset="0"/>
                          </a:rPr>
                          <m:t>3</m:t>
                        </m:r>
                      </m:deg>
                      <m:e>
                        <m:r>
                          <a:rPr lang="en-US" b="0" i="1" smtClean="0">
                            <a:latin typeface="Cambria Math" panose="02040503050406030204" pitchFamily="18" charset="0"/>
                          </a:rPr>
                          <m:t>𝑥</m:t>
                        </m:r>
                      </m:e>
                    </m:rad>
                  </m:oMath>
                </a14:m>
                <a:r>
                  <a:rPr lang="en-US" i="1" dirty="0">
                    <a:cs typeface="Times New Roman" panose="02020603050405020304" pitchFamily="18" charset="0"/>
                  </a:rPr>
                  <a:t>, x </a:t>
                </a:r>
                <a:r>
                  <a:rPr lang="en-US" dirty="0">
                    <a:cs typeface="Times New Roman" panose="02020603050405020304" pitchFamily="18" charset="0"/>
                  </a:rPr>
                  <a:t>= 8 </a:t>
                </a:r>
                <a:r>
                  <a:rPr lang="en-US" dirty="0">
                    <a:latin typeface="Comic Sans MS" panose="030F0702030302020204" pitchFamily="66" charset="0"/>
                  </a:rPr>
                  <a:t>and the </a:t>
                </a:r>
                <a:r>
                  <a:rPr lang="en-US" i="1" dirty="0">
                    <a:cs typeface="Times New Roman" panose="02020603050405020304" pitchFamily="18" charset="0"/>
                  </a:rPr>
                  <a:t>x</a:t>
                </a:r>
                <a:r>
                  <a:rPr lang="en-US" dirty="0">
                    <a:latin typeface="Comic Sans MS" panose="030F0702030302020204" pitchFamily="66" charset="0"/>
                  </a:rPr>
                  <a:t>-axis about the </a:t>
                </a:r>
                <a:r>
                  <a:rPr lang="en-US" i="1" dirty="0">
                    <a:cs typeface="Times New Roman" panose="02020603050405020304" pitchFamily="18" charset="0"/>
                  </a:rPr>
                  <a:t>x</a:t>
                </a:r>
                <a:r>
                  <a:rPr lang="en-US" dirty="0">
                    <a:latin typeface="Comic Sans MS" panose="030F0702030302020204" pitchFamily="66" charset="0"/>
                  </a:rPr>
                  <a:t>-axis.</a:t>
                </a:r>
                <a:endParaRPr lang="en-GB" dirty="0">
                  <a:latin typeface="Comic Sans MS" panose="030F0702030302020204" pitchFamily="66" charset="0"/>
                </a:endParaRPr>
              </a:p>
            </p:txBody>
          </p:sp>
        </mc:Choice>
        <mc:Fallback>
          <p:sp>
            <p:nvSpPr>
              <p:cNvPr id="9" name="TextBox 8">
                <a:extLst>
                  <a:ext uri="{FF2B5EF4-FFF2-40B4-BE49-F238E27FC236}">
                    <a16:creationId xmlns:a16="http://schemas.microsoft.com/office/drawing/2014/main" id="{E4827FA3-D914-466B-B70F-7D0A4A27CF66}"/>
                  </a:ext>
                </a:extLst>
              </p:cNvPr>
              <p:cNvSpPr txBox="1">
                <a:spLocks noRot="1" noChangeAspect="1" noMove="1" noResize="1" noEditPoints="1" noAdjustHandles="1" noChangeArrowheads="1" noChangeShapeType="1" noTextEdit="1"/>
              </p:cNvSpPr>
              <p:nvPr/>
            </p:nvSpPr>
            <p:spPr>
              <a:xfrm>
                <a:off x="388034" y="762000"/>
                <a:ext cx="8527366" cy="1204432"/>
              </a:xfrm>
              <a:prstGeom prst="rect">
                <a:avLst/>
              </a:prstGeom>
              <a:blipFill>
                <a:blip r:embed="rId4"/>
                <a:stretch>
                  <a:fillRect l="-1144" t="-3535" r="-572" b="-10606"/>
                </a:stretch>
              </a:blipFill>
            </p:spPr>
            <p:txBody>
              <a:bodyPr/>
              <a:lstStyle/>
              <a:p>
                <a:r>
                  <a:rPr lang="en-GB">
                    <a:noFill/>
                  </a:rPr>
                  <a:t> </a:t>
                </a:r>
              </a:p>
            </p:txBody>
          </p:sp>
        </mc:Fallback>
      </mc:AlternateContent>
      <p:sp>
        <p:nvSpPr>
          <p:cNvPr id="4" name="TextBox 3">
            <a:extLst>
              <a:ext uri="{FF2B5EF4-FFF2-40B4-BE49-F238E27FC236}">
                <a16:creationId xmlns:a16="http://schemas.microsoft.com/office/drawing/2014/main" id="{676C439E-BB18-45E4-A488-45B798666B1A}"/>
              </a:ext>
            </a:extLst>
          </p:cNvPr>
          <p:cNvSpPr txBox="1"/>
          <p:nvPr/>
        </p:nvSpPr>
        <p:spPr>
          <a:xfrm>
            <a:off x="381000" y="762000"/>
            <a:ext cx="2209800" cy="461665"/>
          </a:xfrm>
          <a:prstGeom prst="rect">
            <a:avLst/>
          </a:prstGeom>
          <a:noFill/>
        </p:spPr>
        <p:txBody>
          <a:bodyPr wrap="square">
            <a:spAutoFit/>
          </a:bodyPr>
          <a:lstStyle/>
          <a:p>
            <a:r>
              <a:rPr lang="en-US" b="1" dirty="0">
                <a:latin typeface="Comic Sans MS" panose="030F0702030302020204" pitchFamily="66" charset="0"/>
              </a:rPr>
              <a:t>Example 2</a:t>
            </a:r>
            <a:endParaRPr lang="en-GB" b="1" dirty="0">
              <a:latin typeface="Comic Sans MS" panose="030F0702030302020204" pitchFamily="66" charset="0"/>
            </a:endParaRPr>
          </a:p>
        </p:txBody>
      </p:sp>
      <p:sp>
        <p:nvSpPr>
          <p:cNvPr id="19" name="TextBox 18">
            <a:extLst>
              <a:ext uri="{FF2B5EF4-FFF2-40B4-BE49-F238E27FC236}">
                <a16:creationId xmlns:a16="http://schemas.microsoft.com/office/drawing/2014/main" id="{7094788A-C17A-4B25-A44E-2197BECC5233}"/>
              </a:ext>
            </a:extLst>
          </p:cNvPr>
          <p:cNvSpPr txBox="1"/>
          <p:nvPr/>
        </p:nvSpPr>
        <p:spPr>
          <a:xfrm>
            <a:off x="381000" y="5081916"/>
            <a:ext cx="8501572" cy="461665"/>
          </a:xfrm>
          <a:prstGeom prst="rect">
            <a:avLst/>
          </a:prstGeom>
          <a:noFill/>
        </p:spPr>
        <p:txBody>
          <a:bodyPr wrap="square">
            <a:spAutoFit/>
          </a:bodyPr>
          <a:lstStyle/>
          <a:p>
            <a:pPr algn="l"/>
            <a:r>
              <a:rPr lang="en-US" dirty="0">
                <a:latin typeface="Comic Sans MS" panose="030F0702030302020204" pitchFamily="66" charset="0"/>
              </a:rPr>
              <a:t>We are rotating about a horizontal axis. </a:t>
            </a:r>
            <a:endParaRPr lang="en-GB" dirty="0"/>
          </a:p>
        </p:txBody>
      </p:sp>
      <p:sp>
        <p:nvSpPr>
          <p:cNvPr id="20" name="TextBox 19">
            <a:extLst>
              <a:ext uri="{FF2B5EF4-FFF2-40B4-BE49-F238E27FC236}">
                <a16:creationId xmlns:a16="http://schemas.microsoft.com/office/drawing/2014/main" id="{080E37D2-B9A0-4721-AD5F-4D9C9FF049C7}"/>
              </a:ext>
            </a:extLst>
          </p:cNvPr>
          <p:cNvSpPr txBox="1"/>
          <p:nvPr/>
        </p:nvSpPr>
        <p:spPr>
          <a:xfrm>
            <a:off x="261428" y="5467833"/>
            <a:ext cx="8501572" cy="830997"/>
          </a:xfrm>
          <a:prstGeom prst="rect">
            <a:avLst/>
          </a:prstGeom>
          <a:noFill/>
        </p:spPr>
        <p:txBody>
          <a:bodyPr wrap="square">
            <a:spAutoFit/>
          </a:bodyPr>
          <a:lstStyle/>
          <a:p>
            <a:pPr algn="l"/>
            <a:r>
              <a:rPr lang="en-US" dirty="0">
                <a:latin typeface="Comic Sans MS" panose="030F0702030302020204" pitchFamily="66" charset="0"/>
              </a:rPr>
              <a:t>This means that the area will be a function of </a:t>
            </a:r>
            <a:r>
              <a:rPr lang="en-US" i="1" dirty="0">
                <a:cs typeface="Times New Roman" panose="02020603050405020304" pitchFamily="18" charset="0"/>
              </a:rPr>
              <a:t>y</a:t>
            </a:r>
            <a:r>
              <a:rPr lang="en-US" dirty="0">
                <a:latin typeface="Comic Sans MS" panose="030F0702030302020204" pitchFamily="66" charset="0"/>
              </a:rPr>
              <a:t> and so our equation will also need to be written in </a:t>
            </a:r>
            <a:r>
              <a:rPr lang="en-US" i="1" dirty="0">
                <a:cs typeface="Times New Roman" panose="02020603050405020304" pitchFamily="18" charset="0"/>
              </a:rPr>
              <a:t>x = f</a:t>
            </a:r>
            <a:r>
              <a:rPr lang="en-US" u="sng" dirty="0">
                <a:cs typeface="Times New Roman" panose="02020603050405020304" pitchFamily="18" charset="0"/>
              </a:rPr>
              <a:t>(</a:t>
            </a:r>
            <a:r>
              <a:rPr lang="en-US" i="1" dirty="0">
                <a:cs typeface="Times New Roman" panose="02020603050405020304" pitchFamily="18" charset="0"/>
              </a:rPr>
              <a:t>y</a:t>
            </a:r>
            <a:r>
              <a:rPr lang="en-US" dirty="0">
                <a:cs typeface="Times New Roman" panose="02020603050405020304" pitchFamily="18" charset="0"/>
              </a:rPr>
              <a:t>)</a:t>
            </a:r>
            <a:r>
              <a:rPr lang="en-US" dirty="0">
                <a:latin typeface="Comic Sans MS" panose="030F0702030302020204" pitchFamily="66" charset="0"/>
              </a:rPr>
              <a:t> form.</a:t>
            </a:r>
            <a:endParaRPr lang="en-GB" dirty="0"/>
          </a:p>
        </p:txBody>
      </p:sp>
      <p:sp>
        <p:nvSpPr>
          <p:cNvPr id="22" name="TextBox 21">
            <a:extLst>
              <a:ext uri="{FF2B5EF4-FFF2-40B4-BE49-F238E27FC236}">
                <a16:creationId xmlns:a16="http://schemas.microsoft.com/office/drawing/2014/main" id="{95DA2367-7ED2-4850-B839-3C454025BA75}"/>
              </a:ext>
            </a:extLst>
          </p:cNvPr>
          <p:cNvSpPr txBox="1"/>
          <p:nvPr/>
        </p:nvSpPr>
        <p:spPr>
          <a:xfrm>
            <a:off x="5414657" y="6223082"/>
            <a:ext cx="1024405" cy="461665"/>
          </a:xfrm>
          <a:prstGeom prst="rect">
            <a:avLst/>
          </a:prstGeom>
          <a:noFill/>
        </p:spPr>
        <p:txBody>
          <a:bodyPr wrap="square">
            <a:spAutoFit/>
          </a:bodyPr>
          <a:lstStyle/>
          <a:p>
            <a:r>
              <a:rPr lang="en-US" i="1" dirty="0">
                <a:cs typeface="Times New Roman" panose="02020603050405020304" pitchFamily="18" charset="0"/>
              </a:rPr>
              <a:t>x </a:t>
            </a:r>
            <a:r>
              <a:rPr lang="en-US" dirty="0">
                <a:cs typeface="Times New Roman" panose="02020603050405020304" pitchFamily="18" charset="0"/>
              </a:rPr>
              <a:t>= </a:t>
            </a:r>
            <a:r>
              <a:rPr lang="en-US" i="1" dirty="0">
                <a:cs typeface="Times New Roman" panose="02020603050405020304" pitchFamily="18" charset="0"/>
              </a:rPr>
              <a:t>y</a:t>
            </a:r>
            <a:r>
              <a:rPr lang="en-US" baseline="30000" dirty="0">
                <a:cs typeface="Times New Roman" panose="02020603050405020304" pitchFamily="18" charset="0"/>
              </a:rPr>
              <a:t>3</a:t>
            </a:r>
            <a:r>
              <a:rPr lang="en-US" dirty="0">
                <a:cs typeface="Times New Roman" panose="02020603050405020304" pitchFamily="18" charset="0"/>
              </a:rPr>
              <a:t> </a:t>
            </a:r>
            <a:endParaRPr lang="en-GB" dirty="0"/>
          </a:p>
        </p:txBody>
      </p:sp>
      <mc:AlternateContent xmlns:mc="http://schemas.openxmlformats.org/markup-compatibility/2006">
        <mc:Choice xmlns:a14="http://schemas.microsoft.com/office/drawing/2010/main" Requires="a14">
          <p:sp>
            <p:nvSpPr>
              <p:cNvPr id="24" name="TextBox 23">
                <a:extLst>
                  <a:ext uri="{FF2B5EF4-FFF2-40B4-BE49-F238E27FC236}">
                    <a16:creationId xmlns:a16="http://schemas.microsoft.com/office/drawing/2014/main" id="{A8AFDB9B-D011-4C22-A1EC-AB702042FB73}"/>
                  </a:ext>
                </a:extLst>
              </p:cNvPr>
              <p:cNvSpPr txBox="1"/>
              <p:nvPr/>
            </p:nvSpPr>
            <p:spPr>
              <a:xfrm>
                <a:off x="3381447" y="6258904"/>
                <a:ext cx="1270270" cy="465769"/>
              </a:xfrm>
              <a:prstGeom prst="rect">
                <a:avLst/>
              </a:prstGeom>
              <a:noFill/>
            </p:spPr>
            <p:txBody>
              <a:bodyPr wrap="square">
                <a:spAutoFit/>
              </a:bodyPr>
              <a:lstStyle/>
              <a:p>
                <a:r>
                  <a:rPr lang="en-US" i="1" dirty="0">
                    <a:cs typeface="Times New Roman" panose="02020603050405020304" pitchFamily="18" charset="0"/>
                  </a:rPr>
                  <a:t>y</a:t>
                </a:r>
                <a:r>
                  <a:rPr lang="en-US" dirty="0">
                    <a:cs typeface="Times New Roman" panose="02020603050405020304" pitchFamily="18" charset="0"/>
                  </a:rPr>
                  <a:t> =</a:t>
                </a:r>
                <a:r>
                  <a:rPr lang="en-US" dirty="0">
                    <a:latin typeface="Comic Sans MS" panose="030F0702030302020204" pitchFamily="66" charset="0"/>
                  </a:rPr>
                  <a:t> </a:t>
                </a:r>
                <a14:m>
                  <m:oMath xmlns:m="http://schemas.openxmlformats.org/officeDocument/2006/math">
                    <m:rad>
                      <m:radPr>
                        <m:ctrlPr>
                          <a:rPr lang="en-US" i="1" smtClean="0">
                            <a:latin typeface="Cambria Math" panose="02040503050406030204" pitchFamily="18" charset="0"/>
                          </a:rPr>
                        </m:ctrlPr>
                      </m:radPr>
                      <m:deg>
                        <m:r>
                          <m:rPr>
                            <m:brk m:alnAt="7"/>
                          </m:rPr>
                          <a:rPr lang="en-US" b="0" i="1" smtClean="0">
                            <a:latin typeface="Cambria Math" panose="02040503050406030204" pitchFamily="18" charset="0"/>
                          </a:rPr>
                          <m:t>3</m:t>
                        </m:r>
                      </m:deg>
                      <m:e>
                        <m:r>
                          <a:rPr lang="en-US" b="0" i="1" smtClean="0">
                            <a:latin typeface="Cambria Math" panose="02040503050406030204" pitchFamily="18" charset="0"/>
                          </a:rPr>
                          <m:t>𝑥</m:t>
                        </m:r>
                      </m:e>
                    </m:rad>
                  </m:oMath>
                </a14:m>
                <a:endParaRPr lang="en-GB" dirty="0"/>
              </a:p>
            </p:txBody>
          </p:sp>
        </mc:Choice>
        <mc:Fallback>
          <p:sp>
            <p:nvSpPr>
              <p:cNvPr id="24" name="TextBox 23">
                <a:extLst>
                  <a:ext uri="{FF2B5EF4-FFF2-40B4-BE49-F238E27FC236}">
                    <a16:creationId xmlns:a16="http://schemas.microsoft.com/office/drawing/2014/main" id="{A8AFDB9B-D011-4C22-A1EC-AB702042FB73}"/>
                  </a:ext>
                </a:extLst>
              </p:cNvPr>
              <p:cNvSpPr txBox="1">
                <a:spLocks noRot="1" noChangeAspect="1" noMove="1" noResize="1" noEditPoints="1" noAdjustHandles="1" noChangeArrowheads="1" noChangeShapeType="1" noTextEdit="1"/>
              </p:cNvSpPr>
              <p:nvPr/>
            </p:nvSpPr>
            <p:spPr>
              <a:xfrm>
                <a:off x="3381447" y="6258904"/>
                <a:ext cx="1270270" cy="465769"/>
              </a:xfrm>
              <a:prstGeom prst="rect">
                <a:avLst/>
              </a:prstGeom>
              <a:blipFill>
                <a:blip r:embed="rId5"/>
                <a:stretch>
                  <a:fillRect l="-7692" t="-10526" b="-28947"/>
                </a:stretch>
              </a:blipFill>
            </p:spPr>
            <p:txBody>
              <a:bodyPr/>
              <a:lstStyle/>
              <a:p>
                <a:r>
                  <a:rPr lang="en-GB">
                    <a:noFill/>
                  </a:rPr>
                  <a:t> </a:t>
                </a:r>
              </a:p>
            </p:txBody>
          </p:sp>
        </mc:Fallback>
      </mc:AlternateContent>
      <p:sp>
        <p:nvSpPr>
          <p:cNvPr id="25" name="TextBox 24">
            <a:extLst>
              <a:ext uri="{FF2B5EF4-FFF2-40B4-BE49-F238E27FC236}">
                <a16:creationId xmlns:a16="http://schemas.microsoft.com/office/drawing/2014/main" id="{8C47E9E2-59A4-475C-89B6-A9DF3A8F6AFB}"/>
              </a:ext>
            </a:extLst>
          </p:cNvPr>
          <p:cNvSpPr txBox="1"/>
          <p:nvPr/>
        </p:nvSpPr>
        <p:spPr>
          <a:xfrm>
            <a:off x="4686300" y="6232725"/>
            <a:ext cx="533400" cy="461665"/>
          </a:xfrm>
          <a:prstGeom prst="rect">
            <a:avLst/>
          </a:prstGeom>
          <a:noFill/>
        </p:spPr>
        <p:txBody>
          <a:bodyPr wrap="square">
            <a:spAutoFit/>
          </a:bodyPr>
          <a:lstStyle/>
          <a:p>
            <a:r>
              <a:rPr lang="en-US" dirty="0">
                <a:latin typeface="Cambria Math" panose="02040503050406030204" pitchFamily="18" charset="0"/>
                <a:ea typeface="Cambria Math" panose="02040503050406030204" pitchFamily="18" charset="0"/>
                <a:cs typeface="Times New Roman" panose="02020603050405020304" pitchFamily="18" charset="0"/>
              </a:rPr>
              <a:t>⇒</a:t>
            </a:r>
            <a:endParaRPr lang="en-GB" dirty="0"/>
          </a:p>
        </p:txBody>
      </p:sp>
    </p:spTree>
    <p:extLst>
      <p:ext uri="{BB962C8B-B14F-4D97-AF65-F5344CB8AC3E}">
        <p14:creationId xmlns:p14="http://schemas.microsoft.com/office/powerpoint/2010/main" val="3980173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7" grpId="0"/>
      <p:bldP spid="19" grpId="0"/>
      <p:bldP spid="20" grpId="0"/>
      <p:bldP spid="22" grpId="0"/>
      <p:bldP spid="24" grpId="0"/>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7F2FCFAE-1E9E-408D-BF3C-F73C95930ABD}"/>
              </a:ext>
            </a:extLst>
          </p:cNvPr>
          <p:cNvPicPr>
            <a:picLocks noChangeAspect="1"/>
          </p:cNvPicPr>
          <p:nvPr/>
        </p:nvPicPr>
        <p:blipFill>
          <a:blip r:embed="rId2"/>
          <a:stretch>
            <a:fillRect/>
          </a:stretch>
        </p:blipFill>
        <p:spPr>
          <a:xfrm>
            <a:off x="4953000" y="2867382"/>
            <a:ext cx="3017520" cy="2719079"/>
          </a:xfrm>
          <a:prstGeom prst="rect">
            <a:avLst/>
          </a:prstGeom>
        </p:spPr>
      </p:pic>
      <p:sp>
        <p:nvSpPr>
          <p:cNvPr id="2" name="Title 1">
            <a:extLst>
              <a:ext uri="{FF2B5EF4-FFF2-40B4-BE49-F238E27FC236}">
                <a16:creationId xmlns:a16="http://schemas.microsoft.com/office/drawing/2014/main" id="{2D5D1EB3-DF42-4AB8-AEF7-E3247FB1CCDA}"/>
              </a:ext>
            </a:extLst>
          </p:cNvPr>
          <p:cNvSpPr txBox="1">
            <a:spLocks/>
          </p:cNvSpPr>
          <p:nvPr/>
        </p:nvSpPr>
        <p:spPr>
          <a:xfrm>
            <a:off x="151831" y="74284"/>
            <a:ext cx="7543800" cy="863600"/>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US" dirty="0">
                <a:solidFill>
                  <a:schemeClr val="tx1"/>
                </a:solidFill>
                <a:latin typeface="MV Boli" panose="02000500030200090000" pitchFamily="2" charset="0"/>
                <a:cs typeface="MV Boli" panose="02000500030200090000" pitchFamily="2" charset="0"/>
              </a:rPr>
              <a:t>Volume of solids of Revolution </a:t>
            </a:r>
            <a:endParaRPr lang="en-GB" dirty="0"/>
          </a:p>
        </p:txBody>
      </p:sp>
      <p:sp>
        <p:nvSpPr>
          <p:cNvPr id="7" name="TextBox 6">
            <a:extLst>
              <a:ext uri="{FF2B5EF4-FFF2-40B4-BE49-F238E27FC236}">
                <a16:creationId xmlns:a16="http://schemas.microsoft.com/office/drawing/2014/main" id="{26DCA3EC-72EF-4A59-AEA9-BED491CA5B6D}"/>
              </a:ext>
            </a:extLst>
          </p:cNvPr>
          <p:cNvSpPr txBox="1"/>
          <p:nvPr/>
        </p:nvSpPr>
        <p:spPr>
          <a:xfrm>
            <a:off x="395069" y="1828800"/>
            <a:ext cx="8077200" cy="461665"/>
          </a:xfrm>
          <a:prstGeom prst="rect">
            <a:avLst/>
          </a:prstGeom>
          <a:noFill/>
        </p:spPr>
        <p:txBody>
          <a:bodyPr wrap="square">
            <a:spAutoFit/>
          </a:bodyPr>
          <a:lstStyle/>
          <a:p>
            <a:r>
              <a:rPr lang="en-US" dirty="0">
                <a:latin typeface="Comic Sans MS" panose="030F0702030302020204" pitchFamily="66" charset="0"/>
              </a:rPr>
              <a:t>Let’s take a couple of looks at a typical cylinder.   </a:t>
            </a:r>
            <a:endParaRPr lang="en-GB" dirty="0">
              <a:latin typeface="Comic Sans MS" panose="030F0702030302020204" pitchFamily="66" charset="0"/>
            </a:endParaRPr>
          </a:p>
        </p:txBody>
      </p:sp>
      <p:pic>
        <p:nvPicPr>
          <p:cNvPr id="5" name="Picture 4">
            <a:extLst>
              <a:ext uri="{FF2B5EF4-FFF2-40B4-BE49-F238E27FC236}">
                <a16:creationId xmlns:a16="http://schemas.microsoft.com/office/drawing/2014/main" id="{77F58C7D-0C39-4CDD-B3F6-6E1162B8E7CD}"/>
              </a:ext>
            </a:extLst>
          </p:cNvPr>
          <p:cNvPicPr>
            <a:picLocks noChangeAspect="1"/>
          </p:cNvPicPr>
          <p:nvPr/>
        </p:nvPicPr>
        <p:blipFill>
          <a:blip r:embed="rId3"/>
          <a:stretch>
            <a:fillRect/>
          </a:stretch>
        </p:blipFill>
        <p:spPr>
          <a:xfrm>
            <a:off x="533400" y="2867382"/>
            <a:ext cx="3017520" cy="2474801"/>
          </a:xfrm>
          <a:prstGeom prst="rect">
            <a:avLst/>
          </a:prstGeom>
        </p:spPr>
      </p:pic>
      <p:sp>
        <p:nvSpPr>
          <p:cNvPr id="12" name="TextBox 11">
            <a:extLst>
              <a:ext uri="{FF2B5EF4-FFF2-40B4-BE49-F238E27FC236}">
                <a16:creationId xmlns:a16="http://schemas.microsoft.com/office/drawing/2014/main" id="{F6011CB9-4707-4A08-9EAE-6BC082F8DBCE}"/>
              </a:ext>
            </a:extLst>
          </p:cNvPr>
          <p:cNvSpPr txBox="1"/>
          <p:nvPr/>
        </p:nvSpPr>
        <p:spPr>
          <a:xfrm>
            <a:off x="395068" y="1828800"/>
            <a:ext cx="8748931" cy="830997"/>
          </a:xfrm>
          <a:prstGeom prst="rect">
            <a:avLst/>
          </a:prstGeom>
          <a:noFill/>
        </p:spPr>
        <p:txBody>
          <a:bodyPr wrap="square">
            <a:spAutoFit/>
          </a:bodyPr>
          <a:lstStyle/>
          <a:p>
            <a:r>
              <a:rPr lang="en-US" b="0" i="0" dirty="0">
                <a:solidFill>
                  <a:srgbClr val="000000"/>
                </a:solidFill>
                <a:effectLst/>
                <a:latin typeface="Helvetica" panose="020B0604020202020204" pitchFamily="34" charset="0"/>
              </a:rPr>
              <a:t>                                                                                  To calculate the surface area of this hollow cylinder we need </a:t>
            </a:r>
            <a:endParaRPr lang="en-GB" dirty="0"/>
          </a:p>
        </p:txBody>
      </p:sp>
      <p:pic>
        <p:nvPicPr>
          <p:cNvPr id="11" name="Picture 10">
            <a:extLst>
              <a:ext uri="{FF2B5EF4-FFF2-40B4-BE49-F238E27FC236}">
                <a16:creationId xmlns:a16="http://schemas.microsoft.com/office/drawing/2014/main" id="{249A2403-3D06-4D15-A947-4C033982AC82}"/>
              </a:ext>
            </a:extLst>
          </p:cNvPr>
          <p:cNvPicPr>
            <a:picLocks noChangeAspect="1"/>
          </p:cNvPicPr>
          <p:nvPr/>
        </p:nvPicPr>
        <p:blipFill>
          <a:blip r:embed="rId4"/>
          <a:stretch>
            <a:fillRect/>
          </a:stretch>
        </p:blipFill>
        <p:spPr>
          <a:xfrm>
            <a:off x="4952999" y="2828181"/>
            <a:ext cx="3017520" cy="2517931"/>
          </a:xfrm>
          <a:prstGeom prst="rect">
            <a:avLst/>
          </a:prstGeom>
        </p:spPr>
      </p:pic>
      <p:sp>
        <p:nvSpPr>
          <p:cNvPr id="15" name="TextBox 14">
            <a:extLst>
              <a:ext uri="{FF2B5EF4-FFF2-40B4-BE49-F238E27FC236}">
                <a16:creationId xmlns:a16="http://schemas.microsoft.com/office/drawing/2014/main" id="{FB4893EE-B041-43AE-845D-7A50E258FBA7}"/>
              </a:ext>
            </a:extLst>
          </p:cNvPr>
          <p:cNvSpPr txBox="1"/>
          <p:nvPr/>
        </p:nvSpPr>
        <p:spPr>
          <a:xfrm>
            <a:off x="7862669" y="3637264"/>
            <a:ext cx="1219200" cy="400110"/>
          </a:xfrm>
          <a:prstGeom prst="rect">
            <a:avLst/>
          </a:prstGeom>
          <a:noFill/>
        </p:spPr>
        <p:txBody>
          <a:bodyPr wrap="square">
            <a:spAutoFit/>
          </a:bodyPr>
          <a:lstStyle/>
          <a:p>
            <a:r>
              <a:rPr lang="en-US" sz="2000" dirty="0">
                <a:latin typeface="Comic Sans MS" panose="030F0702030302020204" pitchFamily="66" charset="0"/>
              </a:rPr>
              <a:t>radius</a:t>
            </a:r>
            <a:endParaRPr lang="en-GB" sz="2000" dirty="0"/>
          </a:p>
        </p:txBody>
      </p:sp>
      <p:sp>
        <p:nvSpPr>
          <p:cNvPr id="16" name="TextBox 15">
            <a:extLst>
              <a:ext uri="{FF2B5EF4-FFF2-40B4-BE49-F238E27FC236}">
                <a16:creationId xmlns:a16="http://schemas.microsoft.com/office/drawing/2014/main" id="{6C188961-9111-4B21-96E0-03BB91BE92DC}"/>
              </a:ext>
            </a:extLst>
          </p:cNvPr>
          <p:cNvSpPr txBox="1"/>
          <p:nvPr/>
        </p:nvSpPr>
        <p:spPr>
          <a:xfrm>
            <a:off x="6141720" y="2652510"/>
            <a:ext cx="1219200" cy="400110"/>
          </a:xfrm>
          <a:prstGeom prst="rect">
            <a:avLst/>
          </a:prstGeom>
          <a:noFill/>
        </p:spPr>
        <p:txBody>
          <a:bodyPr wrap="square">
            <a:spAutoFit/>
          </a:bodyPr>
          <a:lstStyle/>
          <a:p>
            <a:r>
              <a:rPr lang="en-US" sz="2000" dirty="0">
                <a:latin typeface="Comic Sans MS" panose="030F0702030302020204" pitchFamily="66" charset="0"/>
              </a:rPr>
              <a:t>length</a:t>
            </a:r>
            <a:endParaRPr lang="en-GB" sz="2000" dirty="0"/>
          </a:p>
        </p:txBody>
      </p:sp>
      <mc:AlternateContent xmlns:mc="http://schemas.openxmlformats.org/markup-compatibility/2006">
        <mc:Choice xmlns:a14="http://schemas.microsoft.com/office/drawing/2010/main" Requires="a14">
          <p:sp>
            <p:nvSpPr>
              <p:cNvPr id="18" name="TextBox 17">
                <a:extLst>
                  <a:ext uri="{FF2B5EF4-FFF2-40B4-BE49-F238E27FC236}">
                    <a16:creationId xmlns:a16="http://schemas.microsoft.com/office/drawing/2014/main" id="{4BF03380-1E69-486D-A635-8E77636FADA0}"/>
                  </a:ext>
                </a:extLst>
              </p:cNvPr>
              <p:cNvSpPr txBox="1"/>
              <p:nvPr/>
            </p:nvSpPr>
            <p:spPr>
              <a:xfrm>
                <a:off x="388034" y="762000"/>
                <a:ext cx="8527366" cy="1204432"/>
              </a:xfrm>
              <a:prstGeom prst="rect">
                <a:avLst/>
              </a:prstGeom>
              <a:noFill/>
            </p:spPr>
            <p:txBody>
              <a:bodyPr wrap="square">
                <a:spAutoFit/>
              </a:bodyPr>
              <a:lstStyle/>
              <a:p>
                <a:r>
                  <a:rPr lang="en-US" b="0" i="0" dirty="0">
                    <a:solidFill>
                      <a:srgbClr val="000000"/>
                    </a:solidFill>
                    <a:effectLst/>
                    <a:latin typeface="Helvetica" panose="020B0604020202020204" pitchFamily="34" charset="0"/>
                  </a:rPr>
                  <a:t>                   </a:t>
                </a:r>
                <a:r>
                  <a:rPr lang="en-US" dirty="0">
                    <a:latin typeface="Comic Sans MS" panose="030F0702030302020204" pitchFamily="66" charset="0"/>
                  </a:rPr>
                  <a:t>Determine the volume of the solid obtained by rotating the region bounded by </a:t>
                </a:r>
                <a:r>
                  <a:rPr lang="en-US" i="1" dirty="0">
                    <a:cs typeface="Times New Roman" panose="02020603050405020304" pitchFamily="18" charset="0"/>
                  </a:rPr>
                  <a:t>y</a:t>
                </a:r>
                <a:r>
                  <a:rPr lang="en-US" dirty="0">
                    <a:cs typeface="Times New Roman" panose="02020603050405020304" pitchFamily="18" charset="0"/>
                  </a:rPr>
                  <a:t> =</a:t>
                </a:r>
                <a:r>
                  <a:rPr lang="en-US" dirty="0">
                    <a:latin typeface="Comic Sans MS" panose="030F0702030302020204" pitchFamily="66" charset="0"/>
                  </a:rPr>
                  <a:t> </a:t>
                </a:r>
                <a14:m>
                  <m:oMath xmlns:m="http://schemas.openxmlformats.org/officeDocument/2006/math">
                    <m:rad>
                      <m:radPr>
                        <m:ctrlPr>
                          <a:rPr lang="en-US" i="1" smtClean="0">
                            <a:latin typeface="Cambria Math" panose="02040503050406030204" pitchFamily="18" charset="0"/>
                          </a:rPr>
                        </m:ctrlPr>
                      </m:radPr>
                      <m:deg>
                        <m:r>
                          <m:rPr>
                            <m:brk m:alnAt="7"/>
                          </m:rPr>
                          <a:rPr lang="en-US" b="0" i="1" smtClean="0">
                            <a:latin typeface="Cambria Math" panose="02040503050406030204" pitchFamily="18" charset="0"/>
                          </a:rPr>
                          <m:t>3</m:t>
                        </m:r>
                      </m:deg>
                      <m:e>
                        <m:r>
                          <a:rPr lang="en-US" b="0" i="1" smtClean="0">
                            <a:latin typeface="Cambria Math" panose="02040503050406030204" pitchFamily="18" charset="0"/>
                          </a:rPr>
                          <m:t>𝑥</m:t>
                        </m:r>
                      </m:e>
                    </m:rad>
                  </m:oMath>
                </a14:m>
                <a:r>
                  <a:rPr lang="en-US" i="1" dirty="0">
                    <a:cs typeface="Times New Roman" panose="02020603050405020304" pitchFamily="18" charset="0"/>
                  </a:rPr>
                  <a:t>, x </a:t>
                </a:r>
                <a:r>
                  <a:rPr lang="en-US" dirty="0">
                    <a:cs typeface="Times New Roman" panose="02020603050405020304" pitchFamily="18" charset="0"/>
                  </a:rPr>
                  <a:t>= 8 </a:t>
                </a:r>
                <a:r>
                  <a:rPr lang="en-US" dirty="0">
                    <a:latin typeface="Comic Sans MS" panose="030F0702030302020204" pitchFamily="66" charset="0"/>
                  </a:rPr>
                  <a:t>and the </a:t>
                </a:r>
                <a:r>
                  <a:rPr lang="en-US" i="1" dirty="0">
                    <a:cs typeface="Times New Roman" panose="02020603050405020304" pitchFamily="18" charset="0"/>
                  </a:rPr>
                  <a:t>x</a:t>
                </a:r>
                <a:r>
                  <a:rPr lang="en-US" dirty="0">
                    <a:latin typeface="Comic Sans MS" panose="030F0702030302020204" pitchFamily="66" charset="0"/>
                  </a:rPr>
                  <a:t>-axis about the </a:t>
                </a:r>
                <a:r>
                  <a:rPr lang="en-US" i="1" dirty="0">
                    <a:cs typeface="Times New Roman" panose="02020603050405020304" pitchFamily="18" charset="0"/>
                  </a:rPr>
                  <a:t>x</a:t>
                </a:r>
                <a:r>
                  <a:rPr lang="en-US" dirty="0">
                    <a:latin typeface="Comic Sans MS" panose="030F0702030302020204" pitchFamily="66" charset="0"/>
                  </a:rPr>
                  <a:t>-axis.</a:t>
                </a:r>
                <a:endParaRPr lang="en-GB" dirty="0">
                  <a:latin typeface="Comic Sans MS" panose="030F0702030302020204" pitchFamily="66" charset="0"/>
                </a:endParaRPr>
              </a:p>
            </p:txBody>
          </p:sp>
        </mc:Choice>
        <mc:Fallback>
          <p:sp>
            <p:nvSpPr>
              <p:cNvPr id="18" name="TextBox 17">
                <a:extLst>
                  <a:ext uri="{FF2B5EF4-FFF2-40B4-BE49-F238E27FC236}">
                    <a16:creationId xmlns:a16="http://schemas.microsoft.com/office/drawing/2014/main" id="{4BF03380-1E69-486D-A635-8E77636FADA0}"/>
                  </a:ext>
                </a:extLst>
              </p:cNvPr>
              <p:cNvSpPr txBox="1">
                <a:spLocks noRot="1" noChangeAspect="1" noMove="1" noResize="1" noEditPoints="1" noAdjustHandles="1" noChangeArrowheads="1" noChangeShapeType="1" noTextEdit="1"/>
              </p:cNvSpPr>
              <p:nvPr/>
            </p:nvSpPr>
            <p:spPr>
              <a:xfrm>
                <a:off x="388034" y="762000"/>
                <a:ext cx="8527366" cy="1204432"/>
              </a:xfrm>
              <a:prstGeom prst="rect">
                <a:avLst/>
              </a:prstGeom>
              <a:blipFill>
                <a:blip r:embed="rId5"/>
                <a:stretch>
                  <a:fillRect l="-1144" t="-3535" r="-572" b="-10606"/>
                </a:stretch>
              </a:blipFill>
            </p:spPr>
            <p:txBody>
              <a:bodyPr/>
              <a:lstStyle/>
              <a:p>
                <a:r>
                  <a:rPr lang="en-GB">
                    <a:noFill/>
                  </a:rPr>
                  <a:t> </a:t>
                </a:r>
              </a:p>
            </p:txBody>
          </p:sp>
        </mc:Fallback>
      </mc:AlternateContent>
      <p:sp>
        <p:nvSpPr>
          <p:cNvPr id="19" name="TextBox 18">
            <a:extLst>
              <a:ext uri="{FF2B5EF4-FFF2-40B4-BE49-F238E27FC236}">
                <a16:creationId xmlns:a16="http://schemas.microsoft.com/office/drawing/2014/main" id="{5BC4EFB5-0AEA-47C5-8838-F69A5D2790B0}"/>
              </a:ext>
            </a:extLst>
          </p:cNvPr>
          <p:cNvSpPr txBox="1"/>
          <p:nvPr/>
        </p:nvSpPr>
        <p:spPr>
          <a:xfrm>
            <a:off x="381000" y="762000"/>
            <a:ext cx="2209800" cy="461665"/>
          </a:xfrm>
          <a:prstGeom prst="rect">
            <a:avLst/>
          </a:prstGeom>
          <a:noFill/>
        </p:spPr>
        <p:txBody>
          <a:bodyPr wrap="square">
            <a:spAutoFit/>
          </a:bodyPr>
          <a:lstStyle/>
          <a:p>
            <a:r>
              <a:rPr lang="en-US" b="1" dirty="0">
                <a:latin typeface="Comic Sans MS" panose="030F0702030302020204" pitchFamily="66" charset="0"/>
              </a:rPr>
              <a:t>Example 2</a:t>
            </a:r>
            <a:endParaRPr lang="en-GB" b="1" dirty="0">
              <a:latin typeface="Comic Sans MS" panose="030F0702030302020204" pitchFamily="66" charset="0"/>
            </a:endParaRPr>
          </a:p>
        </p:txBody>
      </p:sp>
      <p:sp>
        <p:nvSpPr>
          <p:cNvPr id="21" name="TextBox 20">
            <a:extLst>
              <a:ext uri="{FF2B5EF4-FFF2-40B4-BE49-F238E27FC236}">
                <a16:creationId xmlns:a16="http://schemas.microsoft.com/office/drawing/2014/main" id="{C2DB44DC-7E6B-4222-9BF7-4FFE184FBF30}"/>
              </a:ext>
            </a:extLst>
          </p:cNvPr>
          <p:cNvSpPr txBox="1"/>
          <p:nvPr/>
        </p:nvSpPr>
        <p:spPr>
          <a:xfrm>
            <a:off x="526392" y="5252673"/>
            <a:ext cx="7901580" cy="446276"/>
          </a:xfrm>
          <a:prstGeom prst="rect">
            <a:avLst/>
          </a:prstGeom>
          <a:noFill/>
        </p:spPr>
        <p:txBody>
          <a:bodyPr wrap="square">
            <a:spAutoFit/>
          </a:bodyPr>
          <a:lstStyle/>
          <a:p>
            <a:r>
              <a:rPr lang="en-US" sz="2300" dirty="0">
                <a:latin typeface="Comic Sans MS" panose="030F0702030302020204" pitchFamily="66" charset="0"/>
              </a:rPr>
              <a:t>The surface area of this hollow cylinder is:</a:t>
            </a:r>
            <a:endParaRPr lang="en-GB" sz="2300" dirty="0">
              <a:latin typeface="Comic Sans MS" panose="030F0702030302020204" pitchFamily="66" charset="0"/>
            </a:endParaRPr>
          </a:p>
        </p:txBody>
      </p:sp>
      <p:sp>
        <p:nvSpPr>
          <p:cNvPr id="22" name="TextBox 21">
            <a:extLst>
              <a:ext uri="{FF2B5EF4-FFF2-40B4-BE49-F238E27FC236}">
                <a16:creationId xmlns:a16="http://schemas.microsoft.com/office/drawing/2014/main" id="{AE1BECBB-E29A-4FAE-862D-3610F6E69D92}"/>
              </a:ext>
            </a:extLst>
          </p:cNvPr>
          <p:cNvSpPr txBox="1"/>
          <p:nvPr/>
        </p:nvSpPr>
        <p:spPr>
          <a:xfrm>
            <a:off x="3773389" y="5507785"/>
            <a:ext cx="3406870" cy="461665"/>
          </a:xfrm>
          <a:prstGeom prst="rect">
            <a:avLst/>
          </a:prstGeom>
          <a:noFill/>
        </p:spPr>
        <p:txBody>
          <a:bodyPr wrap="square">
            <a:spAutoFit/>
          </a:bodyPr>
          <a:lstStyle/>
          <a:p>
            <a:r>
              <a:rPr lang="en-US" i="1" dirty="0">
                <a:cs typeface="Times New Roman" panose="02020603050405020304" pitchFamily="18" charset="0"/>
              </a:rPr>
              <a:t>A</a:t>
            </a:r>
            <a:r>
              <a:rPr lang="en-US" dirty="0">
                <a:cs typeface="Times New Roman" panose="02020603050405020304" pitchFamily="18" charset="0"/>
              </a:rPr>
              <a:t>(</a:t>
            </a:r>
            <a:r>
              <a:rPr lang="en-US" i="1" dirty="0">
                <a:cs typeface="Times New Roman" panose="02020603050405020304" pitchFamily="18" charset="0"/>
              </a:rPr>
              <a:t>x</a:t>
            </a:r>
            <a:r>
              <a:rPr lang="en-US" dirty="0">
                <a:cs typeface="Times New Roman" panose="02020603050405020304" pitchFamily="18" charset="0"/>
              </a:rPr>
              <a:t>)</a:t>
            </a:r>
            <a:r>
              <a:rPr lang="en-US" i="1" dirty="0">
                <a:cs typeface="Times New Roman" panose="02020603050405020304" pitchFamily="18" charset="0"/>
              </a:rPr>
              <a:t> </a:t>
            </a:r>
            <a:r>
              <a:rPr lang="en-US" dirty="0">
                <a:cs typeface="Times New Roman" panose="02020603050405020304" pitchFamily="18" charset="0"/>
              </a:rPr>
              <a:t>= 2</a:t>
            </a:r>
            <a:r>
              <a:rPr lang="en-US" dirty="0">
                <a:latin typeface="Symbol" panose="05050102010706020507" pitchFamily="18" charset="2"/>
                <a:cs typeface="Times New Roman" panose="02020603050405020304" pitchFamily="18" charset="0"/>
              </a:rPr>
              <a:t>p</a:t>
            </a:r>
            <a:r>
              <a:rPr lang="en-US" dirty="0">
                <a:cs typeface="Times New Roman" panose="02020603050405020304" pitchFamily="18" charset="0"/>
              </a:rPr>
              <a:t>(radius)(</a:t>
            </a:r>
            <a:r>
              <a:rPr lang="en-US" dirty="0" err="1">
                <a:cs typeface="Times New Roman" panose="02020603050405020304" pitchFamily="18" charset="0"/>
              </a:rPr>
              <a:t>lenght</a:t>
            </a:r>
            <a:r>
              <a:rPr lang="en-US" dirty="0">
                <a:cs typeface="Times New Roman" panose="02020603050405020304" pitchFamily="18" charset="0"/>
              </a:rPr>
              <a:t>) </a:t>
            </a:r>
            <a:endParaRPr lang="en-GB" dirty="0"/>
          </a:p>
        </p:txBody>
      </p:sp>
      <p:sp>
        <p:nvSpPr>
          <p:cNvPr id="23" name="TextBox 22">
            <a:extLst>
              <a:ext uri="{FF2B5EF4-FFF2-40B4-BE49-F238E27FC236}">
                <a16:creationId xmlns:a16="http://schemas.microsoft.com/office/drawing/2014/main" id="{721FB4F6-CB71-41C4-B6C0-9D8401C14BC4}"/>
              </a:ext>
            </a:extLst>
          </p:cNvPr>
          <p:cNvSpPr txBox="1"/>
          <p:nvPr/>
        </p:nvSpPr>
        <p:spPr>
          <a:xfrm>
            <a:off x="3732856" y="5894061"/>
            <a:ext cx="1306220" cy="446276"/>
          </a:xfrm>
          <a:prstGeom prst="rect">
            <a:avLst/>
          </a:prstGeom>
          <a:noFill/>
        </p:spPr>
        <p:txBody>
          <a:bodyPr wrap="square">
            <a:spAutoFit/>
          </a:bodyPr>
          <a:lstStyle/>
          <a:p>
            <a:r>
              <a:rPr lang="en-US" sz="2300" i="1" dirty="0">
                <a:cs typeface="Times New Roman" panose="02020603050405020304" pitchFamily="18" charset="0"/>
              </a:rPr>
              <a:t>A</a:t>
            </a:r>
            <a:r>
              <a:rPr lang="en-US" sz="2300" dirty="0">
                <a:cs typeface="Times New Roman" panose="02020603050405020304" pitchFamily="18" charset="0"/>
              </a:rPr>
              <a:t>(</a:t>
            </a:r>
            <a:r>
              <a:rPr lang="en-US" sz="2300" i="1" dirty="0">
                <a:cs typeface="Times New Roman" panose="02020603050405020304" pitchFamily="18" charset="0"/>
              </a:rPr>
              <a:t>x</a:t>
            </a:r>
            <a:r>
              <a:rPr lang="en-US" sz="2300" dirty="0">
                <a:cs typeface="Times New Roman" panose="02020603050405020304" pitchFamily="18" charset="0"/>
              </a:rPr>
              <a:t>)</a:t>
            </a:r>
            <a:r>
              <a:rPr lang="en-US" sz="2300" i="1" dirty="0">
                <a:cs typeface="Times New Roman" panose="02020603050405020304" pitchFamily="18" charset="0"/>
              </a:rPr>
              <a:t> </a:t>
            </a:r>
            <a:r>
              <a:rPr lang="en-US" sz="2300" dirty="0">
                <a:cs typeface="Times New Roman" panose="02020603050405020304" pitchFamily="18" charset="0"/>
              </a:rPr>
              <a:t>= 2</a:t>
            </a:r>
            <a:r>
              <a:rPr lang="en-US" sz="2300" dirty="0">
                <a:latin typeface="Symbol" panose="05050102010706020507" pitchFamily="18" charset="2"/>
                <a:cs typeface="Times New Roman" panose="02020603050405020304" pitchFamily="18" charset="0"/>
              </a:rPr>
              <a:t>p</a:t>
            </a:r>
            <a:endParaRPr lang="en-GB" sz="2300" dirty="0"/>
          </a:p>
        </p:txBody>
      </p:sp>
      <p:sp>
        <p:nvSpPr>
          <p:cNvPr id="24" name="TextBox 23">
            <a:extLst>
              <a:ext uri="{FF2B5EF4-FFF2-40B4-BE49-F238E27FC236}">
                <a16:creationId xmlns:a16="http://schemas.microsoft.com/office/drawing/2014/main" id="{0E4254E0-A97E-42A2-B8E4-433C373AFC8E}"/>
              </a:ext>
            </a:extLst>
          </p:cNvPr>
          <p:cNvSpPr txBox="1"/>
          <p:nvPr/>
        </p:nvSpPr>
        <p:spPr>
          <a:xfrm>
            <a:off x="4896938" y="5894061"/>
            <a:ext cx="579886" cy="446276"/>
          </a:xfrm>
          <a:prstGeom prst="rect">
            <a:avLst/>
          </a:prstGeom>
          <a:noFill/>
        </p:spPr>
        <p:txBody>
          <a:bodyPr wrap="square">
            <a:spAutoFit/>
          </a:bodyPr>
          <a:lstStyle/>
          <a:p>
            <a:r>
              <a:rPr lang="en-US" sz="2300" dirty="0">
                <a:cs typeface="Times New Roman" panose="02020603050405020304" pitchFamily="18" charset="0"/>
              </a:rPr>
              <a:t>(</a:t>
            </a:r>
            <a:r>
              <a:rPr lang="en-US" sz="2300" i="1" dirty="0">
                <a:cs typeface="Times New Roman" panose="02020603050405020304" pitchFamily="18" charset="0"/>
              </a:rPr>
              <a:t>y</a:t>
            </a:r>
            <a:r>
              <a:rPr lang="en-US" sz="2300" dirty="0">
                <a:cs typeface="Times New Roman" panose="02020603050405020304" pitchFamily="18" charset="0"/>
              </a:rPr>
              <a:t>)</a:t>
            </a:r>
            <a:endParaRPr lang="en-GB" sz="2300" dirty="0"/>
          </a:p>
        </p:txBody>
      </p:sp>
      <p:sp>
        <p:nvSpPr>
          <p:cNvPr id="25" name="TextBox 24">
            <a:extLst>
              <a:ext uri="{FF2B5EF4-FFF2-40B4-BE49-F238E27FC236}">
                <a16:creationId xmlns:a16="http://schemas.microsoft.com/office/drawing/2014/main" id="{710646BB-17D3-4E4D-8C44-54946F8AA81B}"/>
              </a:ext>
            </a:extLst>
          </p:cNvPr>
          <p:cNvSpPr txBox="1"/>
          <p:nvPr/>
        </p:nvSpPr>
        <p:spPr>
          <a:xfrm>
            <a:off x="5259571" y="5871286"/>
            <a:ext cx="1217429" cy="446276"/>
          </a:xfrm>
          <a:prstGeom prst="rect">
            <a:avLst/>
          </a:prstGeom>
          <a:noFill/>
        </p:spPr>
        <p:txBody>
          <a:bodyPr wrap="square">
            <a:spAutoFit/>
          </a:bodyPr>
          <a:lstStyle/>
          <a:p>
            <a:r>
              <a:rPr lang="en-US" sz="2300" dirty="0">
                <a:cs typeface="Times New Roman" panose="02020603050405020304" pitchFamily="18" charset="0"/>
              </a:rPr>
              <a:t>(8 − </a:t>
            </a:r>
            <a:r>
              <a:rPr lang="en-US" sz="2300" i="1" dirty="0">
                <a:cs typeface="Times New Roman" panose="02020603050405020304" pitchFamily="18" charset="0"/>
              </a:rPr>
              <a:t>y</a:t>
            </a:r>
            <a:r>
              <a:rPr lang="en-US" sz="2300" baseline="30000" dirty="0">
                <a:latin typeface="Comic Sans MS" panose="030F0702030302020204" pitchFamily="66" charset="0"/>
              </a:rPr>
              <a:t>3</a:t>
            </a:r>
            <a:r>
              <a:rPr lang="en-US" sz="2300" dirty="0">
                <a:cs typeface="Times New Roman" panose="02020603050405020304" pitchFamily="18" charset="0"/>
              </a:rPr>
              <a:t>)</a:t>
            </a:r>
            <a:endParaRPr lang="en-GB" sz="2300" dirty="0"/>
          </a:p>
        </p:txBody>
      </p:sp>
      <p:sp>
        <p:nvSpPr>
          <p:cNvPr id="26" name="TextBox 25">
            <a:extLst>
              <a:ext uri="{FF2B5EF4-FFF2-40B4-BE49-F238E27FC236}">
                <a16:creationId xmlns:a16="http://schemas.microsoft.com/office/drawing/2014/main" id="{EFAAA94A-00EC-4F2B-88DD-52DA0EEB9614}"/>
              </a:ext>
            </a:extLst>
          </p:cNvPr>
          <p:cNvSpPr txBox="1"/>
          <p:nvPr/>
        </p:nvSpPr>
        <p:spPr>
          <a:xfrm>
            <a:off x="3716493" y="6282651"/>
            <a:ext cx="3837182" cy="446276"/>
          </a:xfrm>
          <a:prstGeom prst="rect">
            <a:avLst/>
          </a:prstGeom>
          <a:noFill/>
        </p:spPr>
        <p:txBody>
          <a:bodyPr wrap="square">
            <a:spAutoFit/>
          </a:bodyPr>
          <a:lstStyle/>
          <a:p>
            <a:r>
              <a:rPr lang="en-US" sz="2300" i="1" dirty="0">
                <a:cs typeface="Times New Roman" panose="02020603050405020304" pitchFamily="18" charset="0"/>
              </a:rPr>
              <a:t>A</a:t>
            </a:r>
            <a:r>
              <a:rPr lang="en-US" sz="2300" dirty="0">
                <a:cs typeface="Times New Roman" panose="02020603050405020304" pitchFamily="18" charset="0"/>
              </a:rPr>
              <a:t>(</a:t>
            </a:r>
            <a:r>
              <a:rPr lang="en-US" sz="2300" i="1" dirty="0">
                <a:cs typeface="Times New Roman" panose="02020603050405020304" pitchFamily="18" charset="0"/>
              </a:rPr>
              <a:t>x</a:t>
            </a:r>
            <a:r>
              <a:rPr lang="en-US" sz="2300" dirty="0">
                <a:cs typeface="Times New Roman" panose="02020603050405020304" pitchFamily="18" charset="0"/>
              </a:rPr>
              <a:t>)</a:t>
            </a:r>
            <a:r>
              <a:rPr lang="en-US" sz="2300" i="1" dirty="0">
                <a:cs typeface="Times New Roman" panose="02020603050405020304" pitchFamily="18" charset="0"/>
              </a:rPr>
              <a:t> </a:t>
            </a:r>
            <a:r>
              <a:rPr lang="en-US" sz="2300" dirty="0">
                <a:cs typeface="Times New Roman" panose="02020603050405020304" pitchFamily="18" charset="0"/>
              </a:rPr>
              <a:t>= 2</a:t>
            </a:r>
            <a:r>
              <a:rPr lang="en-US" sz="2300" dirty="0">
                <a:latin typeface="Symbol" panose="05050102010706020507" pitchFamily="18" charset="2"/>
                <a:cs typeface="Times New Roman" panose="02020603050405020304" pitchFamily="18" charset="0"/>
              </a:rPr>
              <a:t>p</a:t>
            </a:r>
            <a:r>
              <a:rPr lang="en-US" sz="2300" dirty="0">
                <a:cs typeface="Times New Roman" panose="02020603050405020304" pitchFamily="18" charset="0"/>
              </a:rPr>
              <a:t>(8</a:t>
            </a:r>
            <a:r>
              <a:rPr lang="en-US" sz="2300" i="1" dirty="0">
                <a:cs typeface="Times New Roman" panose="02020603050405020304" pitchFamily="18" charset="0"/>
              </a:rPr>
              <a:t>y </a:t>
            </a:r>
            <a:r>
              <a:rPr lang="en-US" sz="2300" dirty="0">
                <a:cs typeface="Times New Roman" panose="02020603050405020304" pitchFamily="18" charset="0"/>
              </a:rPr>
              <a:t>− </a:t>
            </a:r>
            <a:r>
              <a:rPr lang="en-US" sz="2300" i="1" dirty="0">
                <a:cs typeface="Times New Roman" panose="02020603050405020304" pitchFamily="18" charset="0"/>
              </a:rPr>
              <a:t>y</a:t>
            </a:r>
            <a:r>
              <a:rPr lang="en-US" sz="2300" baseline="30000" dirty="0">
                <a:cs typeface="Times New Roman" panose="02020603050405020304" pitchFamily="18" charset="0"/>
              </a:rPr>
              <a:t>4</a:t>
            </a:r>
            <a:r>
              <a:rPr lang="en-US" sz="2300" dirty="0">
                <a:cs typeface="Times New Roman" panose="02020603050405020304" pitchFamily="18" charset="0"/>
              </a:rPr>
              <a:t>)</a:t>
            </a:r>
            <a:endParaRPr lang="en-GB" sz="2300" dirty="0">
              <a:cs typeface="Times New Roman" panose="02020603050405020304" pitchFamily="18" charset="0"/>
            </a:endParaRPr>
          </a:p>
        </p:txBody>
      </p:sp>
    </p:spTree>
    <p:extLst>
      <p:ext uri="{BB962C8B-B14F-4D97-AF65-F5344CB8AC3E}">
        <p14:creationId xmlns:p14="http://schemas.microsoft.com/office/powerpoint/2010/main" val="341869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15" grpId="0"/>
      <p:bldP spid="16" grpId="0"/>
      <p:bldP spid="21" grpId="0"/>
      <p:bldP spid="22" grpId="0"/>
      <p:bldP spid="23" grpId="0"/>
      <p:bldP spid="24" grpId="0"/>
      <p:bldP spid="25" grpId="0"/>
      <p:bldP spid="2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7F2FCFAE-1E9E-408D-BF3C-F73C95930ABD}"/>
              </a:ext>
            </a:extLst>
          </p:cNvPr>
          <p:cNvPicPr>
            <a:picLocks noChangeAspect="1"/>
          </p:cNvPicPr>
          <p:nvPr/>
        </p:nvPicPr>
        <p:blipFill>
          <a:blip r:embed="rId2"/>
          <a:stretch>
            <a:fillRect/>
          </a:stretch>
        </p:blipFill>
        <p:spPr>
          <a:xfrm>
            <a:off x="4953000" y="2867382"/>
            <a:ext cx="3017520" cy="2719079"/>
          </a:xfrm>
          <a:prstGeom prst="rect">
            <a:avLst/>
          </a:prstGeom>
        </p:spPr>
      </p:pic>
      <p:sp>
        <p:nvSpPr>
          <p:cNvPr id="2" name="Title 1">
            <a:extLst>
              <a:ext uri="{FF2B5EF4-FFF2-40B4-BE49-F238E27FC236}">
                <a16:creationId xmlns:a16="http://schemas.microsoft.com/office/drawing/2014/main" id="{2D5D1EB3-DF42-4AB8-AEF7-E3247FB1CCDA}"/>
              </a:ext>
            </a:extLst>
          </p:cNvPr>
          <p:cNvSpPr txBox="1">
            <a:spLocks/>
          </p:cNvSpPr>
          <p:nvPr/>
        </p:nvSpPr>
        <p:spPr>
          <a:xfrm>
            <a:off x="151831" y="74284"/>
            <a:ext cx="7543800" cy="863600"/>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US" dirty="0">
                <a:solidFill>
                  <a:schemeClr val="tx1"/>
                </a:solidFill>
                <a:latin typeface="MV Boli" panose="02000500030200090000" pitchFamily="2" charset="0"/>
                <a:cs typeface="MV Boli" panose="02000500030200090000" pitchFamily="2" charset="0"/>
              </a:rPr>
              <a:t>Volume of solids of Revolution </a:t>
            </a:r>
            <a:endParaRPr lang="en-GB" dirty="0"/>
          </a:p>
        </p:txBody>
      </p:sp>
      <p:sp>
        <p:nvSpPr>
          <p:cNvPr id="7" name="TextBox 6">
            <a:extLst>
              <a:ext uri="{FF2B5EF4-FFF2-40B4-BE49-F238E27FC236}">
                <a16:creationId xmlns:a16="http://schemas.microsoft.com/office/drawing/2014/main" id="{26DCA3EC-72EF-4A59-AEA9-BED491CA5B6D}"/>
              </a:ext>
            </a:extLst>
          </p:cNvPr>
          <p:cNvSpPr txBox="1"/>
          <p:nvPr/>
        </p:nvSpPr>
        <p:spPr>
          <a:xfrm>
            <a:off x="395069" y="1828800"/>
            <a:ext cx="8077200" cy="461665"/>
          </a:xfrm>
          <a:prstGeom prst="rect">
            <a:avLst/>
          </a:prstGeom>
          <a:noFill/>
        </p:spPr>
        <p:txBody>
          <a:bodyPr wrap="square">
            <a:spAutoFit/>
          </a:bodyPr>
          <a:lstStyle/>
          <a:p>
            <a:r>
              <a:rPr lang="en-US" dirty="0">
                <a:latin typeface="Comic Sans MS" panose="030F0702030302020204" pitchFamily="66" charset="0"/>
              </a:rPr>
              <a:t>We need to determine the limits of integration.   </a:t>
            </a:r>
            <a:endParaRPr lang="en-GB" dirty="0">
              <a:latin typeface="Comic Sans MS" panose="030F0702030302020204" pitchFamily="66" charset="0"/>
            </a:endParaRPr>
          </a:p>
        </p:txBody>
      </p:sp>
      <p:pic>
        <p:nvPicPr>
          <p:cNvPr id="5" name="Picture 4">
            <a:extLst>
              <a:ext uri="{FF2B5EF4-FFF2-40B4-BE49-F238E27FC236}">
                <a16:creationId xmlns:a16="http://schemas.microsoft.com/office/drawing/2014/main" id="{77F58C7D-0C39-4CDD-B3F6-6E1162B8E7CD}"/>
              </a:ext>
            </a:extLst>
          </p:cNvPr>
          <p:cNvPicPr>
            <a:picLocks noChangeAspect="1"/>
          </p:cNvPicPr>
          <p:nvPr/>
        </p:nvPicPr>
        <p:blipFill>
          <a:blip r:embed="rId3"/>
          <a:stretch>
            <a:fillRect/>
          </a:stretch>
        </p:blipFill>
        <p:spPr>
          <a:xfrm>
            <a:off x="533400" y="2867382"/>
            <a:ext cx="3017520" cy="2474801"/>
          </a:xfrm>
          <a:prstGeom prst="rect">
            <a:avLst/>
          </a:prstGeom>
        </p:spPr>
      </p:pic>
      <p:sp>
        <p:nvSpPr>
          <p:cNvPr id="12" name="TextBox 11">
            <a:extLst>
              <a:ext uri="{FF2B5EF4-FFF2-40B4-BE49-F238E27FC236}">
                <a16:creationId xmlns:a16="http://schemas.microsoft.com/office/drawing/2014/main" id="{F6011CB9-4707-4A08-9EAE-6BC082F8DBCE}"/>
              </a:ext>
            </a:extLst>
          </p:cNvPr>
          <p:cNvSpPr txBox="1"/>
          <p:nvPr/>
        </p:nvSpPr>
        <p:spPr>
          <a:xfrm>
            <a:off x="381000" y="1827968"/>
            <a:ext cx="8748931" cy="830997"/>
          </a:xfrm>
          <a:prstGeom prst="rect">
            <a:avLst/>
          </a:prstGeom>
          <a:noFill/>
        </p:spPr>
        <p:txBody>
          <a:bodyPr wrap="square">
            <a:spAutoFit/>
          </a:bodyPr>
          <a:lstStyle/>
          <a:p>
            <a:r>
              <a:rPr lang="en-US" b="0" i="0" dirty="0">
                <a:solidFill>
                  <a:srgbClr val="000000"/>
                </a:solidFill>
                <a:effectLst/>
                <a:latin typeface="Helvetica" panose="020B0604020202020204" pitchFamily="34" charset="0"/>
              </a:rPr>
              <a:t>                                                                                  The first cylinder occurs at </a:t>
            </a:r>
            <a:r>
              <a:rPr lang="en-US" b="0" i="1" dirty="0">
                <a:solidFill>
                  <a:srgbClr val="000000"/>
                </a:solidFill>
                <a:effectLst/>
                <a:cs typeface="Times New Roman" panose="02020603050405020304" pitchFamily="18" charset="0"/>
              </a:rPr>
              <a:t>y</a:t>
            </a:r>
            <a:r>
              <a:rPr lang="en-US" b="0" i="0" dirty="0">
                <a:solidFill>
                  <a:srgbClr val="000000"/>
                </a:solidFill>
                <a:effectLst/>
                <a:latin typeface="Helvetica" panose="020B0604020202020204" pitchFamily="34" charset="0"/>
              </a:rPr>
              <a:t> = 0</a:t>
            </a:r>
            <a:endParaRPr lang="en-GB" dirty="0"/>
          </a:p>
        </p:txBody>
      </p:sp>
      <p:pic>
        <p:nvPicPr>
          <p:cNvPr id="11" name="Picture 10">
            <a:extLst>
              <a:ext uri="{FF2B5EF4-FFF2-40B4-BE49-F238E27FC236}">
                <a16:creationId xmlns:a16="http://schemas.microsoft.com/office/drawing/2014/main" id="{249A2403-3D06-4D15-A947-4C033982AC82}"/>
              </a:ext>
            </a:extLst>
          </p:cNvPr>
          <p:cNvPicPr>
            <a:picLocks noChangeAspect="1"/>
          </p:cNvPicPr>
          <p:nvPr/>
        </p:nvPicPr>
        <p:blipFill>
          <a:blip r:embed="rId4"/>
          <a:stretch>
            <a:fillRect/>
          </a:stretch>
        </p:blipFill>
        <p:spPr>
          <a:xfrm>
            <a:off x="4952999" y="2828181"/>
            <a:ext cx="3017520" cy="2517931"/>
          </a:xfrm>
          <a:prstGeom prst="rect">
            <a:avLst/>
          </a:prstGeom>
        </p:spPr>
      </p:pic>
      <p:sp>
        <p:nvSpPr>
          <p:cNvPr id="15" name="TextBox 14">
            <a:extLst>
              <a:ext uri="{FF2B5EF4-FFF2-40B4-BE49-F238E27FC236}">
                <a16:creationId xmlns:a16="http://schemas.microsoft.com/office/drawing/2014/main" id="{FB4893EE-B041-43AE-845D-7A50E258FBA7}"/>
              </a:ext>
            </a:extLst>
          </p:cNvPr>
          <p:cNvSpPr txBox="1"/>
          <p:nvPr/>
        </p:nvSpPr>
        <p:spPr>
          <a:xfrm>
            <a:off x="7862669" y="3637264"/>
            <a:ext cx="1219200" cy="400110"/>
          </a:xfrm>
          <a:prstGeom prst="rect">
            <a:avLst/>
          </a:prstGeom>
          <a:noFill/>
        </p:spPr>
        <p:txBody>
          <a:bodyPr wrap="square">
            <a:spAutoFit/>
          </a:bodyPr>
          <a:lstStyle/>
          <a:p>
            <a:r>
              <a:rPr lang="en-US" sz="2000" dirty="0">
                <a:latin typeface="Comic Sans MS" panose="030F0702030302020204" pitchFamily="66" charset="0"/>
              </a:rPr>
              <a:t>radius</a:t>
            </a:r>
            <a:endParaRPr lang="en-GB" sz="2000" dirty="0"/>
          </a:p>
        </p:txBody>
      </p:sp>
      <p:sp>
        <p:nvSpPr>
          <p:cNvPr id="16" name="TextBox 15">
            <a:extLst>
              <a:ext uri="{FF2B5EF4-FFF2-40B4-BE49-F238E27FC236}">
                <a16:creationId xmlns:a16="http://schemas.microsoft.com/office/drawing/2014/main" id="{6C188961-9111-4B21-96E0-03BB91BE92DC}"/>
              </a:ext>
            </a:extLst>
          </p:cNvPr>
          <p:cNvSpPr txBox="1"/>
          <p:nvPr/>
        </p:nvSpPr>
        <p:spPr>
          <a:xfrm>
            <a:off x="6141720" y="2652510"/>
            <a:ext cx="1219200" cy="400110"/>
          </a:xfrm>
          <a:prstGeom prst="rect">
            <a:avLst/>
          </a:prstGeom>
          <a:noFill/>
        </p:spPr>
        <p:txBody>
          <a:bodyPr wrap="square">
            <a:spAutoFit/>
          </a:bodyPr>
          <a:lstStyle/>
          <a:p>
            <a:r>
              <a:rPr lang="en-US" sz="2000" dirty="0">
                <a:latin typeface="Comic Sans MS" panose="030F0702030302020204" pitchFamily="66" charset="0"/>
              </a:rPr>
              <a:t>length</a:t>
            </a:r>
            <a:endParaRPr lang="en-GB" sz="2000" dirty="0"/>
          </a:p>
        </p:txBody>
      </p:sp>
      <mc:AlternateContent xmlns:mc="http://schemas.openxmlformats.org/markup-compatibility/2006">
        <mc:Choice xmlns:a14="http://schemas.microsoft.com/office/drawing/2010/main" Requires="a14">
          <p:sp>
            <p:nvSpPr>
              <p:cNvPr id="18" name="TextBox 17">
                <a:extLst>
                  <a:ext uri="{FF2B5EF4-FFF2-40B4-BE49-F238E27FC236}">
                    <a16:creationId xmlns:a16="http://schemas.microsoft.com/office/drawing/2014/main" id="{4BF03380-1E69-486D-A635-8E77636FADA0}"/>
                  </a:ext>
                </a:extLst>
              </p:cNvPr>
              <p:cNvSpPr txBox="1"/>
              <p:nvPr/>
            </p:nvSpPr>
            <p:spPr>
              <a:xfrm>
                <a:off x="388034" y="762000"/>
                <a:ext cx="8527366" cy="1204432"/>
              </a:xfrm>
              <a:prstGeom prst="rect">
                <a:avLst/>
              </a:prstGeom>
              <a:noFill/>
            </p:spPr>
            <p:txBody>
              <a:bodyPr wrap="square">
                <a:spAutoFit/>
              </a:bodyPr>
              <a:lstStyle/>
              <a:p>
                <a:r>
                  <a:rPr lang="en-US" b="0" i="0" dirty="0">
                    <a:solidFill>
                      <a:srgbClr val="000000"/>
                    </a:solidFill>
                    <a:effectLst/>
                    <a:latin typeface="Helvetica" panose="020B0604020202020204" pitchFamily="34" charset="0"/>
                  </a:rPr>
                  <a:t>                   </a:t>
                </a:r>
                <a:r>
                  <a:rPr lang="en-US" dirty="0">
                    <a:latin typeface="Comic Sans MS" panose="030F0702030302020204" pitchFamily="66" charset="0"/>
                  </a:rPr>
                  <a:t>Determine the volume of the solid obtained by rotating the region bounded by </a:t>
                </a:r>
                <a:r>
                  <a:rPr lang="en-US" i="1" dirty="0">
                    <a:cs typeface="Times New Roman" panose="02020603050405020304" pitchFamily="18" charset="0"/>
                  </a:rPr>
                  <a:t>y</a:t>
                </a:r>
                <a:r>
                  <a:rPr lang="en-US" dirty="0">
                    <a:cs typeface="Times New Roman" panose="02020603050405020304" pitchFamily="18" charset="0"/>
                  </a:rPr>
                  <a:t> =</a:t>
                </a:r>
                <a:r>
                  <a:rPr lang="en-US" dirty="0">
                    <a:latin typeface="Comic Sans MS" panose="030F0702030302020204" pitchFamily="66" charset="0"/>
                  </a:rPr>
                  <a:t> </a:t>
                </a:r>
                <a14:m>
                  <m:oMath xmlns:m="http://schemas.openxmlformats.org/officeDocument/2006/math">
                    <m:rad>
                      <m:radPr>
                        <m:ctrlPr>
                          <a:rPr lang="en-US" i="1" smtClean="0">
                            <a:latin typeface="Cambria Math" panose="02040503050406030204" pitchFamily="18" charset="0"/>
                          </a:rPr>
                        </m:ctrlPr>
                      </m:radPr>
                      <m:deg>
                        <m:r>
                          <m:rPr>
                            <m:brk m:alnAt="7"/>
                          </m:rPr>
                          <a:rPr lang="en-US" b="0" i="1" smtClean="0">
                            <a:latin typeface="Cambria Math" panose="02040503050406030204" pitchFamily="18" charset="0"/>
                          </a:rPr>
                          <m:t>3</m:t>
                        </m:r>
                      </m:deg>
                      <m:e>
                        <m:r>
                          <a:rPr lang="en-US" b="0" i="1" smtClean="0">
                            <a:latin typeface="Cambria Math" panose="02040503050406030204" pitchFamily="18" charset="0"/>
                          </a:rPr>
                          <m:t>𝑥</m:t>
                        </m:r>
                      </m:e>
                    </m:rad>
                  </m:oMath>
                </a14:m>
                <a:r>
                  <a:rPr lang="en-US" i="1" dirty="0">
                    <a:cs typeface="Times New Roman" panose="02020603050405020304" pitchFamily="18" charset="0"/>
                  </a:rPr>
                  <a:t>, x </a:t>
                </a:r>
                <a:r>
                  <a:rPr lang="en-US" dirty="0">
                    <a:cs typeface="Times New Roman" panose="02020603050405020304" pitchFamily="18" charset="0"/>
                  </a:rPr>
                  <a:t>= 8 </a:t>
                </a:r>
                <a:r>
                  <a:rPr lang="en-US" dirty="0">
                    <a:latin typeface="Comic Sans MS" panose="030F0702030302020204" pitchFamily="66" charset="0"/>
                  </a:rPr>
                  <a:t>and the </a:t>
                </a:r>
                <a:r>
                  <a:rPr lang="en-US" i="1" dirty="0">
                    <a:cs typeface="Times New Roman" panose="02020603050405020304" pitchFamily="18" charset="0"/>
                  </a:rPr>
                  <a:t>x</a:t>
                </a:r>
                <a:r>
                  <a:rPr lang="en-US" dirty="0">
                    <a:latin typeface="Comic Sans MS" panose="030F0702030302020204" pitchFamily="66" charset="0"/>
                  </a:rPr>
                  <a:t>-axis about the </a:t>
                </a:r>
                <a:r>
                  <a:rPr lang="en-US" i="1" dirty="0">
                    <a:cs typeface="Times New Roman" panose="02020603050405020304" pitchFamily="18" charset="0"/>
                  </a:rPr>
                  <a:t>x</a:t>
                </a:r>
                <a:r>
                  <a:rPr lang="en-US" dirty="0">
                    <a:latin typeface="Comic Sans MS" panose="030F0702030302020204" pitchFamily="66" charset="0"/>
                  </a:rPr>
                  <a:t>-axis.</a:t>
                </a:r>
                <a:endParaRPr lang="en-GB" dirty="0">
                  <a:latin typeface="Comic Sans MS" panose="030F0702030302020204" pitchFamily="66" charset="0"/>
                </a:endParaRPr>
              </a:p>
            </p:txBody>
          </p:sp>
        </mc:Choice>
        <mc:Fallback>
          <p:sp>
            <p:nvSpPr>
              <p:cNvPr id="18" name="TextBox 17">
                <a:extLst>
                  <a:ext uri="{FF2B5EF4-FFF2-40B4-BE49-F238E27FC236}">
                    <a16:creationId xmlns:a16="http://schemas.microsoft.com/office/drawing/2014/main" id="{4BF03380-1E69-486D-A635-8E77636FADA0}"/>
                  </a:ext>
                </a:extLst>
              </p:cNvPr>
              <p:cNvSpPr txBox="1">
                <a:spLocks noRot="1" noChangeAspect="1" noMove="1" noResize="1" noEditPoints="1" noAdjustHandles="1" noChangeArrowheads="1" noChangeShapeType="1" noTextEdit="1"/>
              </p:cNvSpPr>
              <p:nvPr/>
            </p:nvSpPr>
            <p:spPr>
              <a:xfrm>
                <a:off x="388034" y="762000"/>
                <a:ext cx="8527366" cy="1204432"/>
              </a:xfrm>
              <a:prstGeom prst="rect">
                <a:avLst/>
              </a:prstGeom>
              <a:blipFill>
                <a:blip r:embed="rId5"/>
                <a:stretch>
                  <a:fillRect l="-1144" t="-3535" r="-572" b="-10606"/>
                </a:stretch>
              </a:blipFill>
            </p:spPr>
            <p:txBody>
              <a:bodyPr/>
              <a:lstStyle/>
              <a:p>
                <a:r>
                  <a:rPr lang="en-GB">
                    <a:noFill/>
                  </a:rPr>
                  <a:t> </a:t>
                </a:r>
              </a:p>
            </p:txBody>
          </p:sp>
        </mc:Fallback>
      </mc:AlternateContent>
      <p:sp>
        <p:nvSpPr>
          <p:cNvPr id="19" name="TextBox 18">
            <a:extLst>
              <a:ext uri="{FF2B5EF4-FFF2-40B4-BE49-F238E27FC236}">
                <a16:creationId xmlns:a16="http://schemas.microsoft.com/office/drawing/2014/main" id="{5BC4EFB5-0AEA-47C5-8838-F69A5D2790B0}"/>
              </a:ext>
            </a:extLst>
          </p:cNvPr>
          <p:cNvSpPr txBox="1"/>
          <p:nvPr/>
        </p:nvSpPr>
        <p:spPr>
          <a:xfrm>
            <a:off x="381000" y="762000"/>
            <a:ext cx="2209800" cy="461665"/>
          </a:xfrm>
          <a:prstGeom prst="rect">
            <a:avLst/>
          </a:prstGeom>
          <a:noFill/>
        </p:spPr>
        <p:txBody>
          <a:bodyPr wrap="square">
            <a:spAutoFit/>
          </a:bodyPr>
          <a:lstStyle/>
          <a:p>
            <a:r>
              <a:rPr lang="en-US" b="1" dirty="0">
                <a:latin typeface="Comic Sans MS" panose="030F0702030302020204" pitchFamily="66" charset="0"/>
              </a:rPr>
              <a:t>Example 2</a:t>
            </a:r>
            <a:endParaRPr lang="en-GB" b="1" dirty="0">
              <a:latin typeface="Comic Sans MS" panose="030F0702030302020204" pitchFamily="66" charset="0"/>
            </a:endParaRPr>
          </a:p>
        </p:txBody>
      </p:sp>
      <p:sp>
        <p:nvSpPr>
          <p:cNvPr id="21" name="TextBox 20">
            <a:extLst>
              <a:ext uri="{FF2B5EF4-FFF2-40B4-BE49-F238E27FC236}">
                <a16:creationId xmlns:a16="http://schemas.microsoft.com/office/drawing/2014/main" id="{C2DB44DC-7E6B-4222-9BF7-4FFE184FBF30}"/>
              </a:ext>
            </a:extLst>
          </p:cNvPr>
          <p:cNvSpPr txBox="1"/>
          <p:nvPr/>
        </p:nvSpPr>
        <p:spPr>
          <a:xfrm>
            <a:off x="32227" y="5257885"/>
            <a:ext cx="3893208" cy="461665"/>
          </a:xfrm>
          <a:prstGeom prst="rect">
            <a:avLst/>
          </a:prstGeom>
          <a:noFill/>
        </p:spPr>
        <p:txBody>
          <a:bodyPr wrap="square">
            <a:spAutoFit/>
          </a:bodyPr>
          <a:lstStyle/>
          <a:p>
            <a:r>
              <a:rPr lang="en-US" sz="2300" dirty="0">
                <a:latin typeface="Comic Sans MS" panose="030F0702030302020204" pitchFamily="66" charset="0"/>
              </a:rPr>
              <a:t>The volume of this solid is:</a:t>
            </a:r>
            <a:endParaRPr lang="en-GB" sz="2300" dirty="0">
              <a:latin typeface="Comic Sans MS" panose="030F0702030302020204" pitchFamily="66" charset="0"/>
            </a:endParaRPr>
          </a:p>
        </p:txBody>
      </p:sp>
      <p:sp>
        <p:nvSpPr>
          <p:cNvPr id="3" name="Oval 2">
            <a:extLst>
              <a:ext uri="{FF2B5EF4-FFF2-40B4-BE49-F238E27FC236}">
                <a16:creationId xmlns:a16="http://schemas.microsoft.com/office/drawing/2014/main" id="{A0F83D44-24ED-45FA-8FB1-27499112BA51}"/>
              </a:ext>
            </a:extLst>
          </p:cNvPr>
          <p:cNvSpPr/>
          <p:nvPr/>
        </p:nvSpPr>
        <p:spPr>
          <a:xfrm>
            <a:off x="5027727" y="4037374"/>
            <a:ext cx="274320" cy="274320"/>
          </a:xfrm>
          <a:prstGeom prst="ellipse">
            <a:avLst/>
          </a:prstGeom>
          <a:noFill/>
          <a:ln w="254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44BC0540-638C-40BB-999F-9B872779BF51}"/>
              </a:ext>
            </a:extLst>
          </p:cNvPr>
          <p:cNvSpPr/>
          <p:nvPr/>
        </p:nvSpPr>
        <p:spPr>
          <a:xfrm>
            <a:off x="5039076" y="3187747"/>
            <a:ext cx="274320" cy="274320"/>
          </a:xfrm>
          <a:prstGeom prst="ellipse">
            <a:avLst/>
          </a:prstGeom>
          <a:noFill/>
          <a:ln w="254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F5B75DAB-485A-4D15-AA3B-DC3D6B8491D7}"/>
              </a:ext>
            </a:extLst>
          </p:cNvPr>
          <p:cNvSpPr txBox="1"/>
          <p:nvPr/>
        </p:nvSpPr>
        <p:spPr>
          <a:xfrm>
            <a:off x="332938" y="2183229"/>
            <a:ext cx="8748931" cy="461665"/>
          </a:xfrm>
          <a:prstGeom prst="rect">
            <a:avLst/>
          </a:prstGeom>
          <a:noFill/>
        </p:spPr>
        <p:txBody>
          <a:bodyPr wrap="square">
            <a:spAutoFit/>
          </a:bodyPr>
          <a:lstStyle/>
          <a:p>
            <a:r>
              <a:rPr lang="en-US" b="0" i="0" dirty="0">
                <a:solidFill>
                  <a:srgbClr val="000000"/>
                </a:solidFill>
                <a:effectLst/>
                <a:latin typeface="Helvetica" panose="020B0604020202020204" pitchFamily="34" charset="0"/>
              </a:rPr>
              <a:t>                                      , The last cylinder occurs at </a:t>
            </a:r>
            <a:r>
              <a:rPr lang="en-US" b="0" i="1" dirty="0">
                <a:solidFill>
                  <a:srgbClr val="000000"/>
                </a:solidFill>
                <a:effectLst/>
                <a:cs typeface="Times New Roman" panose="02020603050405020304" pitchFamily="18" charset="0"/>
              </a:rPr>
              <a:t>y</a:t>
            </a:r>
            <a:r>
              <a:rPr lang="en-US" b="0" i="0" dirty="0">
                <a:solidFill>
                  <a:srgbClr val="000000"/>
                </a:solidFill>
                <a:effectLst/>
                <a:latin typeface="Helvetica" panose="020B0604020202020204" pitchFamily="34" charset="0"/>
              </a:rPr>
              <a:t> = 2</a:t>
            </a:r>
            <a:endParaRPr lang="en-GB" dirty="0"/>
          </a:p>
        </p:txBody>
      </p:sp>
      <mc:AlternateContent xmlns:mc="http://schemas.openxmlformats.org/markup-compatibility/2006">
        <mc:Choice xmlns:a14="http://schemas.microsoft.com/office/drawing/2010/main" Requires="a14">
          <p:sp>
            <p:nvSpPr>
              <p:cNvPr id="28" name="TextBox 27">
                <a:extLst>
                  <a:ext uri="{FF2B5EF4-FFF2-40B4-BE49-F238E27FC236}">
                    <a16:creationId xmlns:a16="http://schemas.microsoft.com/office/drawing/2014/main" id="{E3400B96-AA30-42AC-9215-90336CD38811}"/>
                  </a:ext>
                </a:extLst>
              </p:cNvPr>
              <p:cNvSpPr txBox="1"/>
              <p:nvPr/>
            </p:nvSpPr>
            <p:spPr>
              <a:xfrm>
                <a:off x="3841650" y="5029200"/>
                <a:ext cx="2111860" cy="86081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𝑉</m:t>
                      </m:r>
                      <m:r>
                        <a:rPr lang="en-US" i="1" smtClean="0">
                          <a:latin typeface="Cambria Math" panose="02040503050406030204" pitchFamily="18" charset="0"/>
                        </a:rPr>
                        <m:t>=</m:t>
                      </m:r>
                      <m:nary>
                        <m:naryPr>
                          <m:ctrlPr>
                            <a:rPr lang="en-US" b="0" i="1" smtClean="0">
                              <a:latin typeface="Cambria Math" panose="02040503050406030204" pitchFamily="18" charset="0"/>
                            </a:rPr>
                          </m:ctrlPr>
                        </m:naryPr>
                        <m:sub>
                          <m:r>
                            <m:rPr>
                              <m:brk m:alnAt="23"/>
                            </m:rPr>
                            <a:rPr lang="en-US" b="0" i="1" smtClean="0">
                              <a:latin typeface="Cambria Math" panose="02040503050406030204" pitchFamily="18" charset="0"/>
                            </a:rPr>
                            <m:t>𝑎</m:t>
                          </m:r>
                        </m:sub>
                        <m:sup>
                          <m:r>
                            <a:rPr lang="en-US" b="0" i="1" smtClean="0">
                              <a:latin typeface="Cambria Math" panose="02040503050406030204" pitchFamily="18" charset="0"/>
                            </a:rPr>
                            <m:t>𝑏</m:t>
                          </m:r>
                        </m:sup>
                        <m:e>
                          <m:r>
                            <a:rPr lang="en-US" b="0" i="1" smtClean="0">
                              <a:latin typeface="Cambria Math" panose="02040503050406030204" pitchFamily="18" charset="0"/>
                            </a:rPr>
                            <m:t>𝐴</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𝑑𝑥</m:t>
                          </m:r>
                        </m:e>
                      </m:nary>
                    </m:oMath>
                  </m:oMathPara>
                </a14:m>
                <a:endParaRPr lang="en-GB" dirty="0"/>
              </a:p>
            </p:txBody>
          </p:sp>
        </mc:Choice>
        <mc:Fallback>
          <p:sp>
            <p:nvSpPr>
              <p:cNvPr id="28" name="TextBox 27">
                <a:extLst>
                  <a:ext uri="{FF2B5EF4-FFF2-40B4-BE49-F238E27FC236}">
                    <a16:creationId xmlns:a16="http://schemas.microsoft.com/office/drawing/2014/main" id="{E3400B96-AA30-42AC-9215-90336CD38811}"/>
                  </a:ext>
                </a:extLst>
              </p:cNvPr>
              <p:cNvSpPr txBox="1">
                <a:spLocks noRot="1" noChangeAspect="1" noMove="1" noResize="1" noEditPoints="1" noAdjustHandles="1" noChangeArrowheads="1" noChangeShapeType="1" noTextEdit="1"/>
              </p:cNvSpPr>
              <p:nvPr/>
            </p:nvSpPr>
            <p:spPr>
              <a:xfrm>
                <a:off x="3841650" y="5029200"/>
                <a:ext cx="2111860" cy="860813"/>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29" name="TextBox 28">
                <a:extLst>
                  <a:ext uri="{FF2B5EF4-FFF2-40B4-BE49-F238E27FC236}">
                    <a16:creationId xmlns:a16="http://schemas.microsoft.com/office/drawing/2014/main" id="{84B48479-F02F-4BFA-AD25-2B2317D001A2}"/>
                  </a:ext>
                </a:extLst>
              </p:cNvPr>
              <p:cNvSpPr txBox="1"/>
              <p:nvPr/>
            </p:nvSpPr>
            <p:spPr>
              <a:xfrm>
                <a:off x="3894144" y="5867400"/>
                <a:ext cx="2795445" cy="83042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𝑉</m:t>
                      </m:r>
                      <m:r>
                        <a:rPr lang="en-US" i="1" smtClean="0">
                          <a:latin typeface="Cambria Math" panose="02040503050406030204" pitchFamily="18" charset="0"/>
                        </a:rPr>
                        <m:t>=</m:t>
                      </m:r>
                      <m:nary>
                        <m:naryPr>
                          <m:ctrlPr>
                            <a:rPr lang="en-US" b="0" i="1" smtClean="0">
                              <a:latin typeface="Cambria Math" panose="02040503050406030204" pitchFamily="18" charset="0"/>
                            </a:rPr>
                          </m:ctrlPr>
                        </m:naryPr>
                        <m:sub>
                          <m:r>
                            <a:rPr lang="en-US" b="0" i="1" smtClean="0">
                              <a:latin typeface="Cambria Math" panose="02040503050406030204" pitchFamily="18" charset="0"/>
                            </a:rPr>
                            <m:t>0</m:t>
                          </m:r>
                        </m:sub>
                        <m:sup>
                          <m:r>
                            <a:rPr lang="en-US" b="0" i="1" smtClean="0">
                              <a:latin typeface="Cambria Math" panose="02040503050406030204" pitchFamily="18" charset="0"/>
                            </a:rPr>
                            <m:t>2</m:t>
                          </m:r>
                        </m:sup>
                        <m:e>
                          <m:r>
                            <m:rPr>
                              <m:nor/>
                            </m:rPr>
                            <a:rPr lang="en-US" dirty="0">
                              <a:cs typeface="Times New Roman" panose="02020603050405020304" pitchFamily="18" charset="0"/>
                            </a:rPr>
                            <m:t>2</m:t>
                          </m:r>
                          <m:r>
                            <m:rPr>
                              <m:nor/>
                            </m:rPr>
                            <a:rPr lang="en-US" dirty="0">
                              <a:latin typeface="Symbol" panose="05050102010706020507" pitchFamily="18" charset="2"/>
                              <a:cs typeface="Times New Roman" panose="02020603050405020304" pitchFamily="18" charset="0"/>
                            </a:rPr>
                            <m:t>p</m:t>
                          </m:r>
                          <m:r>
                            <m:rPr>
                              <m:nor/>
                            </m:rPr>
                            <a:rPr lang="en-US" dirty="0">
                              <a:cs typeface="Times New Roman" panose="02020603050405020304" pitchFamily="18" charset="0"/>
                            </a:rPr>
                            <m:t>(8</m:t>
                          </m:r>
                          <m:r>
                            <m:rPr>
                              <m:nor/>
                            </m:rPr>
                            <a:rPr lang="en-US" i="1" dirty="0">
                              <a:cs typeface="Times New Roman" panose="02020603050405020304" pitchFamily="18" charset="0"/>
                            </a:rPr>
                            <m:t>y</m:t>
                          </m:r>
                          <m:r>
                            <m:rPr>
                              <m:nor/>
                            </m:rPr>
                            <a:rPr lang="en-US" i="1" dirty="0">
                              <a:cs typeface="Times New Roman" panose="02020603050405020304" pitchFamily="18" charset="0"/>
                            </a:rPr>
                            <m:t> </m:t>
                          </m:r>
                          <m:r>
                            <m:rPr>
                              <m:nor/>
                            </m:rPr>
                            <a:rPr lang="en-US" dirty="0">
                              <a:cs typeface="Times New Roman" panose="02020603050405020304" pitchFamily="18" charset="0"/>
                            </a:rPr>
                            <m:t>− </m:t>
                          </m:r>
                          <m:r>
                            <m:rPr>
                              <m:nor/>
                            </m:rPr>
                            <a:rPr lang="en-US" i="1" dirty="0">
                              <a:cs typeface="Times New Roman" panose="02020603050405020304" pitchFamily="18" charset="0"/>
                            </a:rPr>
                            <m:t>y</m:t>
                          </m:r>
                          <m:r>
                            <m:rPr>
                              <m:nor/>
                            </m:rPr>
                            <a:rPr lang="en-US" baseline="30000" dirty="0">
                              <a:cs typeface="Times New Roman" panose="02020603050405020304" pitchFamily="18" charset="0"/>
                            </a:rPr>
                            <m:t>4</m:t>
                          </m:r>
                          <m:r>
                            <m:rPr>
                              <m:nor/>
                            </m:rPr>
                            <a:rPr lang="en-US" dirty="0">
                              <a:cs typeface="Times New Roman" panose="02020603050405020304" pitchFamily="18" charset="0"/>
                            </a:rPr>
                            <m:t>)</m:t>
                          </m:r>
                          <m:r>
                            <a:rPr lang="en-US" b="0" i="1" smtClean="0">
                              <a:latin typeface="Cambria Math" panose="02040503050406030204" pitchFamily="18" charset="0"/>
                            </a:rPr>
                            <m:t>𝑑</m:t>
                          </m:r>
                          <m:r>
                            <a:rPr lang="en-US" b="0" i="1" smtClean="0">
                              <a:latin typeface="Cambria Math" panose="02040503050406030204" pitchFamily="18" charset="0"/>
                            </a:rPr>
                            <m:t>𝑦</m:t>
                          </m:r>
                        </m:e>
                      </m:nary>
                    </m:oMath>
                  </m:oMathPara>
                </a14:m>
                <a:endParaRPr lang="en-GB" dirty="0"/>
              </a:p>
            </p:txBody>
          </p:sp>
        </mc:Choice>
        <mc:Fallback>
          <p:sp>
            <p:nvSpPr>
              <p:cNvPr id="29" name="TextBox 28">
                <a:extLst>
                  <a:ext uri="{FF2B5EF4-FFF2-40B4-BE49-F238E27FC236}">
                    <a16:creationId xmlns:a16="http://schemas.microsoft.com/office/drawing/2014/main" id="{84B48479-F02F-4BFA-AD25-2B2317D001A2}"/>
                  </a:ext>
                </a:extLst>
              </p:cNvPr>
              <p:cNvSpPr txBox="1">
                <a:spLocks noRot="1" noChangeAspect="1" noMove="1" noResize="1" noEditPoints="1" noAdjustHandles="1" noChangeArrowheads="1" noChangeShapeType="1" noTextEdit="1"/>
              </p:cNvSpPr>
              <p:nvPr/>
            </p:nvSpPr>
            <p:spPr>
              <a:xfrm>
                <a:off x="3894144" y="5867400"/>
                <a:ext cx="2795445" cy="830420"/>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30" name="TextBox 29">
                <a:extLst>
                  <a:ext uri="{FF2B5EF4-FFF2-40B4-BE49-F238E27FC236}">
                    <a16:creationId xmlns:a16="http://schemas.microsoft.com/office/drawing/2014/main" id="{0A357196-C5B0-4E2D-BB1C-FA8BFCC169E3}"/>
                  </a:ext>
                </a:extLst>
              </p:cNvPr>
              <p:cNvSpPr txBox="1"/>
              <p:nvPr/>
            </p:nvSpPr>
            <p:spPr>
              <a:xfrm>
                <a:off x="6774801" y="5935688"/>
                <a:ext cx="920830"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m:t>
                      </m:r>
                      <m:f>
                        <m:fPr>
                          <m:ctrlPr>
                            <a:rPr lang="en-US" i="1" smtClean="0">
                              <a:latin typeface="Cambria Math" panose="02040503050406030204" pitchFamily="18" charset="0"/>
                            </a:rPr>
                          </m:ctrlPr>
                        </m:fPr>
                        <m:num>
                          <m:r>
                            <a:rPr lang="en-US" b="0" i="1" smtClean="0">
                              <a:latin typeface="Cambria Math" panose="02040503050406030204" pitchFamily="18" charset="0"/>
                            </a:rPr>
                            <m:t>96</m:t>
                          </m:r>
                          <m:r>
                            <a:rPr lang="en-US" b="0" i="1" smtClean="0">
                              <a:latin typeface="Cambria Math" panose="02040503050406030204" pitchFamily="18" charset="0"/>
                              <a:ea typeface="Cambria Math" panose="02040503050406030204" pitchFamily="18" charset="0"/>
                            </a:rPr>
                            <m:t>𝜋</m:t>
                          </m:r>
                        </m:num>
                        <m:den>
                          <m:r>
                            <a:rPr lang="en-US" b="0" i="1" smtClean="0">
                              <a:latin typeface="Cambria Math" panose="02040503050406030204" pitchFamily="18" charset="0"/>
                            </a:rPr>
                            <m:t>5</m:t>
                          </m:r>
                        </m:den>
                      </m:f>
                    </m:oMath>
                  </m:oMathPara>
                </a14:m>
                <a:endParaRPr lang="en-GB" dirty="0"/>
              </a:p>
            </p:txBody>
          </p:sp>
        </mc:Choice>
        <mc:Fallback>
          <p:sp>
            <p:nvSpPr>
              <p:cNvPr id="30" name="TextBox 29">
                <a:extLst>
                  <a:ext uri="{FF2B5EF4-FFF2-40B4-BE49-F238E27FC236}">
                    <a16:creationId xmlns:a16="http://schemas.microsoft.com/office/drawing/2014/main" id="{0A357196-C5B0-4E2D-BB1C-FA8BFCC169E3}"/>
                  </a:ext>
                </a:extLst>
              </p:cNvPr>
              <p:cNvSpPr txBox="1">
                <a:spLocks noRot="1" noChangeAspect="1" noMove="1" noResize="1" noEditPoints="1" noAdjustHandles="1" noChangeArrowheads="1" noChangeShapeType="1" noTextEdit="1"/>
              </p:cNvSpPr>
              <p:nvPr/>
            </p:nvSpPr>
            <p:spPr>
              <a:xfrm>
                <a:off x="6774801" y="5935688"/>
                <a:ext cx="920830" cy="693844"/>
              </a:xfrm>
              <a:prstGeom prst="rect">
                <a:avLst/>
              </a:prstGeom>
              <a:blipFill>
                <a:blip r:embed="rId8"/>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999043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21" grpId="0"/>
      <p:bldP spid="3" grpId="0" animBg="1"/>
      <p:bldP spid="20" grpId="0" animBg="1"/>
      <p:bldP spid="27" grpId="0"/>
      <p:bldP spid="28" grpId="0"/>
      <p:bldP spid="29" grpId="0"/>
      <p:bldP spid="3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cage&#10;&#10;Description automatically generated">
            <a:hlinkClick r:id="rId2"/>
            <a:extLst>
              <a:ext uri="{FF2B5EF4-FFF2-40B4-BE49-F238E27FC236}">
                <a16:creationId xmlns:a16="http://schemas.microsoft.com/office/drawing/2014/main" id="{F1229F4D-42CD-45F9-A346-0BEB3F4D814D}"/>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009775" y="762000"/>
            <a:ext cx="5381625" cy="3457575"/>
          </a:xfrm>
          <a:prstGeom prst="rect">
            <a:avLst/>
          </a:prstGeom>
        </p:spPr>
      </p:pic>
      <p:sp>
        <p:nvSpPr>
          <p:cNvPr id="7" name="TextBox 6">
            <a:extLst>
              <a:ext uri="{FF2B5EF4-FFF2-40B4-BE49-F238E27FC236}">
                <a16:creationId xmlns:a16="http://schemas.microsoft.com/office/drawing/2014/main" id="{834A3044-064E-4F4F-9A40-DCB022A1AF45}"/>
              </a:ext>
            </a:extLst>
          </p:cNvPr>
          <p:cNvSpPr txBox="1"/>
          <p:nvPr/>
        </p:nvSpPr>
        <p:spPr>
          <a:xfrm>
            <a:off x="1524000" y="205115"/>
            <a:ext cx="6400800"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itchFamily="18" charset="0"/>
                <a:ea typeface="+mn-ea"/>
                <a:cs typeface="+mn-cs"/>
              </a:rPr>
              <a:t>Thank you for using resources from</a:t>
            </a:r>
            <a:endParaRPr kumimoji="0" lang="en-GB" sz="2800" b="0" i="0" u="none" strike="noStrike" kern="1200" cap="none" spc="0" normalizeH="0" baseline="0" noProof="0" dirty="0">
              <a:ln>
                <a:noFill/>
              </a:ln>
              <a:solidFill>
                <a:prstClr val="black"/>
              </a:solidFill>
              <a:effectLst/>
              <a:uLnTx/>
              <a:uFillTx/>
              <a:latin typeface="Times New Roman" pitchFamily="18" charset="0"/>
              <a:ea typeface="+mn-ea"/>
              <a:cs typeface="+mn-cs"/>
            </a:endParaRPr>
          </a:p>
        </p:txBody>
      </p:sp>
      <p:sp>
        <p:nvSpPr>
          <p:cNvPr id="8" name="TextBox 7">
            <a:extLst>
              <a:ext uri="{FF2B5EF4-FFF2-40B4-BE49-F238E27FC236}">
                <a16:creationId xmlns:a16="http://schemas.microsoft.com/office/drawing/2014/main" id="{63C7B91D-FA43-4DDC-AF24-F0D95F8771D8}"/>
              </a:ext>
            </a:extLst>
          </p:cNvPr>
          <p:cNvSpPr txBox="1"/>
          <p:nvPr/>
        </p:nvSpPr>
        <p:spPr>
          <a:xfrm>
            <a:off x="1828800" y="4678740"/>
            <a:ext cx="5815012"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itchFamily="18" charset="0"/>
                <a:ea typeface="+mn-ea"/>
                <a:cs typeface="+mn-cs"/>
                <a:hlinkClick r:id="rId2"/>
              </a:rPr>
              <a:t>https://www.mathssupport.org</a:t>
            </a:r>
            <a:r>
              <a:rPr kumimoji="0" lang="en-US" sz="2800" b="0" i="0" u="none" strike="noStrike" kern="1200" cap="none" spc="0" normalizeH="0" baseline="0" noProof="0" dirty="0">
                <a:ln>
                  <a:noFill/>
                </a:ln>
                <a:solidFill>
                  <a:prstClr val="black"/>
                </a:solidFill>
                <a:effectLst/>
                <a:uLnTx/>
                <a:uFillTx/>
                <a:latin typeface="Times New Roman" pitchFamily="18" charset="0"/>
                <a:ea typeface="+mn-ea"/>
                <a:cs typeface="+mn-cs"/>
              </a:rPr>
              <a:t> </a:t>
            </a:r>
            <a:endParaRPr kumimoji="0" lang="en-GB" sz="2800" b="0" i="0" u="none" strike="noStrike" kern="1200" cap="none" spc="0" normalizeH="0" baseline="0" noProof="0" dirty="0">
              <a:ln>
                <a:noFill/>
              </a:ln>
              <a:solidFill>
                <a:prstClr val="black"/>
              </a:solidFill>
              <a:effectLst/>
              <a:uLnTx/>
              <a:uFillTx/>
              <a:latin typeface="Times New Roman" pitchFamily="18" charset="0"/>
              <a:ea typeface="+mn-ea"/>
              <a:cs typeface="+mn-cs"/>
            </a:endParaRPr>
          </a:p>
        </p:txBody>
      </p:sp>
      <p:sp>
        <p:nvSpPr>
          <p:cNvPr id="9" name="TextBox 8">
            <a:extLst>
              <a:ext uri="{FF2B5EF4-FFF2-40B4-BE49-F238E27FC236}">
                <a16:creationId xmlns:a16="http://schemas.microsoft.com/office/drawing/2014/main" id="{BF331B16-2188-481D-902D-B24DB2D19006}"/>
              </a:ext>
            </a:extLst>
          </p:cNvPr>
          <p:cNvSpPr txBox="1"/>
          <p:nvPr/>
        </p:nvSpPr>
        <p:spPr>
          <a:xfrm>
            <a:off x="762000" y="5201960"/>
            <a:ext cx="7848600"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itchFamily="18" charset="0"/>
                <a:ea typeface="+mn-ea"/>
                <a:cs typeface="+mn-cs"/>
              </a:rPr>
              <a:t>If you have a special request, drop us an email</a:t>
            </a:r>
            <a:endParaRPr kumimoji="0" lang="en-GB" sz="2800" b="0" i="0" u="none" strike="noStrike" kern="1200" cap="none" spc="0" normalizeH="0" baseline="0" noProof="0" dirty="0">
              <a:ln>
                <a:noFill/>
              </a:ln>
              <a:solidFill>
                <a:prstClr val="black"/>
              </a:solidFill>
              <a:effectLst/>
              <a:uLnTx/>
              <a:uFillTx/>
              <a:latin typeface="Times New Roman" pitchFamily="18" charset="0"/>
              <a:ea typeface="+mn-ea"/>
              <a:cs typeface="+mn-cs"/>
            </a:endParaRPr>
          </a:p>
        </p:txBody>
      </p:sp>
      <p:sp>
        <p:nvSpPr>
          <p:cNvPr id="10" name="TextBox 9">
            <a:extLst>
              <a:ext uri="{FF2B5EF4-FFF2-40B4-BE49-F238E27FC236}">
                <a16:creationId xmlns:a16="http://schemas.microsoft.com/office/drawing/2014/main" id="{B7DDA8DB-4973-4CCB-A3BF-CDF0FC0B875C}"/>
              </a:ext>
            </a:extLst>
          </p:cNvPr>
          <p:cNvSpPr txBox="1"/>
          <p:nvPr/>
        </p:nvSpPr>
        <p:spPr>
          <a:xfrm>
            <a:off x="2286000" y="5725180"/>
            <a:ext cx="4852988"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itchFamily="18" charset="0"/>
                <a:ea typeface="+mn-ea"/>
                <a:cs typeface="+mn-cs"/>
                <a:hlinkClick r:id="rId4"/>
              </a:rPr>
              <a:t>info@mathssupport.org</a:t>
            </a:r>
            <a:r>
              <a:rPr kumimoji="0" lang="en-US" sz="2800" b="0" i="0" u="none" strike="noStrike" kern="1200" cap="none" spc="0" normalizeH="0" baseline="0" noProof="0" dirty="0">
                <a:ln>
                  <a:noFill/>
                </a:ln>
                <a:solidFill>
                  <a:prstClr val="black"/>
                </a:solidFill>
                <a:effectLst/>
                <a:uLnTx/>
                <a:uFillTx/>
                <a:latin typeface="Times New Roman" pitchFamily="18" charset="0"/>
                <a:ea typeface="+mn-ea"/>
                <a:cs typeface="+mn-cs"/>
              </a:rPr>
              <a:t> </a:t>
            </a:r>
            <a:endParaRPr kumimoji="0" lang="en-GB" sz="2800" b="0" i="0" u="none" strike="noStrike" kern="1200" cap="none" spc="0" normalizeH="0" baseline="0" noProof="0" dirty="0">
              <a:ln>
                <a:noFill/>
              </a:ln>
              <a:solidFill>
                <a:prstClr val="black"/>
              </a:solidFill>
              <a:effectLst/>
              <a:uLnTx/>
              <a:uFillTx/>
              <a:latin typeface="Times New Roman" pitchFamily="18" charset="0"/>
              <a:ea typeface="+mn-ea"/>
              <a:cs typeface="+mn-cs"/>
            </a:endParaRPr>
          </a:p>
        </p:txBody>
      </p:sp>
      <p:sp>
        <p:nvSpPr>
          <p:cNvPr id="11" name="Rectangle 10">
            <a:hlinkClick r:id="rId5"/>
            <a:extLst>
              <a:ext uri="{FF2B5EF4-FFF2-40B4-BE49-F238E27FC236}">
                <a16:creationId xmlns:a16="http://schemas.microsoft.com/office/drawing/2014/main" id="{385B5B7E-21DC-4261-B654-DEFEDE6D8129}"/>
              </a:ext>
            </a:extLst>
          </p:cNvPr>
          <p:cNvSpPr/>
          <p:nvPr/>
        </p:nvSpPr>
        <p:spPr>
          <a:xfrm>
            <a:off x="8077200" y="6124136"/>
            <a:ext cx="990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prstClr val="white"/>
              </a:solidFill>
              <a:effectLst/>
              <a:uLnTx/>
              <a:uFillTx/>
              <a:latin typeface="Comic Sans MS"/>
              <a:ea typeface="+mn-ea"/>
              <a:cs typeface="+mn-cs"/>
            </a:endParaRPr>
          </a:p>
        </p:txBody>
      </p:sp>
      <p:sp>
        <p:nvSpPr>
          <p:cNvPr id="12" name="Rectangle 11">
            <a:hlinkClick r:id="rId5"/>
            <a:extLst>
              <a:ext uri="{FF2B5EF4-FFF2-40B4-BE49-F238E27FC236}">
                <a16:creationId xmlns:a16="http://schemas.microsoft.com/office/drawing/2014/main" id="{F35685D4-CF87-4E82-8D62-66EF53CDEA76}"/>
              </a:ext>
            </a:extLst>
          </p:cNvPr>
          <p:cNvSpPr/>
          <p:nvPr/>
        </p:nvSpPr>
        <p:spPr>
          <a:xfrm>
            <a:off x="800100" y="6553200"/>
            <a:ext cx="1714500" cy="199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prstClr val="white"/>
              </a:solidFill>
              <a:effectLst/>
              <a:uLnTx/>
              <a:uFillTx/>
              <a:latin typeface="Comic Sans MS"/>
              <a:ea typeface="+mn-ea"/>
              <a:cs typeface="+mn-cs"/>
            </a:endParaRPr>
          </a:p>
        </p:txBody>
      </p:sp>
      <p:sp>
        <p:nvSpPr>
          <p:cNvPr id="13" name="TextBox 12">
            <a:extLst>
              <a:ext uri="{FF2B5EF4-FFF2-40B4-BE49-F238E27FC236}">
                <a16:creationId xmlns:a16="http://schemas.microsoft.com/office/drawing/2014/main" id="{2E8983EF-CE04-4600-8A87-8640EEF47371}"/>
              </a:ext>
            </a:extLst>
          </p:cNvPr>
          <p:cNvSpPr txBox="1"/>
          <p:nvPr/>
        </p:nvSpPr>
        <p:spPr>
          <a:xfrm>
            <a:off x="1524000" y="4155520"/>
            <a:ext cx="6400800"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itchFamily="18" charset="0"/>
                <a:ea typeface="+mn-ea"/>
                <a:cs typeface="+mn-cs"/>
              </a:rPr>
              <a:t>For more resources visit our website</a:t>
            </a:r>
            <a:endParaRPr kumimoji="0" lang="en-GB" sz="2800" b="0" i="0" u="none" strike="noStrike" kern="1200" cap="none" spc="0" normalizeH="0" baseline="0" noProof="0" dirty="0">
              <a:ln>
                <a:noFill/>
              </a:ln>
              <a:solidFill>
                <a:prstClr val="black"/>
              </a:solidFill>
              <a:effectLst/>
              <a:uLnTx/>
              <a:uFillTx/>
              <a:latin typeface="Times New Roman" pitchFamily="18" charset="0"/>
              <a:ea typeface="+mn-ea"/>
              <a:cs typeface="+mn-cs"/>
            </a:endParaRPr>
          </a:p>
        </p:txBody>
      </p:sp>
      <p:sp>
        <p:nvSpPr>
          <p:cNvPr id="14" name="Rectangle 13">
            <a:hlinkClick r:id="rId5"/>
            <a:extLst>
              <a:ext uri="{FF2B5EF4-FFF2-40B4-BE49-F238E27FC236}">
                <a16:creationId xmlns:a16="http://schemas.microsoft.com/office/drawing/2014/main" id="{0FFB291B-44E3-48C3-811B-20809D6D5FAF}"/>
              </a:ext>
            </a:extLst>
          </p:cNvPr>
          <p:cNvSpPr/>
          <p:nvPr/>
        </p:nvSpPr>
        <p:spPr>
          <a:xfrm>
            <a:off x="8077200" y="6096000"/>
            <a:ext cx="9906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prstClr val="white"/>
              </a:solidFill>
              <a:effectLst/>
              <a:uLnTx/>
              <a:uFillTx/>
              <a:latin typeface="Comic Sans MS"/>
              <a:ea typeface="+mn-ea"/>
              <a:cs typeface="+mn-cs"/>
            </a:endParaRPr>
          </a:p>
        </p:txBody>
      </p:sp>
      <p:sp>
        <p:nvSpPr>
          <p:cNvPr id="15" name="Rectangle 14">
            <a:hlinkClick r:id="rId5"/>
            <a:extLst>
              <a:ext uri="{FF2B5EF4-FFF2-40B4-BE49-F238E27FC236}">
                <a16:creationId xmlns:a16="http://schemas.microsoft.com/office/drawing/2014/main" id="{C5F37A8B-1007-44EE-9F4E-28C2E8B920B8}"/>
              </a:ext>
            </a:extLst>
          </p:cNvPr>
          <p:cNvSpPr/>
          <p:nvPr/>
        </p:nvSpPr>
        <p:spPr>
          <a:xfrm>
            <a:off x="800100" y="6553200"/>
            <a:ext cx="17145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400" b="0" i="0" u="none" strike="noStrike" kern="1200" cap="none" spc="0" normalizeH="0" baseline="0" noProof="0">
              <a:ln>
                <a:noFill/>
              </a:ln>
              <a:solidFill>
                <a:prstClr val="white"/>
              </a:solidFill>
              <a:effectLst/>
              <a:uLnTx/>
              <a:uFillTx/>
              <a:latin typeface="Comic Sans MS"/>
              <a:ea typeface="+mn-ea"/>
              <a:cs typeface="+mn-cs"/>
            </a:endParaRPr>
          </a:p>
        </p:txBody>
      </p:sp>
    </p:spTree>
    <p:extLst>
      <p:ext uri="{BB962C8B-B14F-4D97-AF65-F5344CB8AC3E}">
        <p14:creationId xmlns:p14="http://schemas.microsoft.com/office/powerpoint/2010/main" val="708948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1831" y="74284"/>
            <a:ext cx="7543800" cy="863600"/>
          </a:xfrm>
        </p:spPr>
        <p:txBody>
          <a:bodyPr/>
          <a:lstStyle/>
          <a:p>
            <a:r>
              <a:rPr lang="en-US" dirty="0">
                <a:solidFill>
                  <a:schemeClr val="tx1"/>
                </a:solidFill>
                <a:latin typeface="MV Boli" panose="02000500030200090000" pitchFamily="2" charset="0"/>
                <a:cs typeface="MV Boli" panose="02000500030200090000" pitchFamily="2" charset="0"/>
              </a:rPr>
              <a:t>Volume of solids of Revolution </a:t>
            </a:r>
            <a:endParaRPr lang="en-GB" dirty="0"/>
          </a:p>
        </p:txBody>
      </p:sp>
      <p:sp>
        <p:nvSpPr>
          <p:cNvPr id="41" name="TextBox 40"/>
          <p:cNvSpPr txBox="1"/>
          <p:nvPr/>
        </p:nvSpPr>
        <p:spPr>
          <a:xfrm>
            <a:off x="468814" y="805259"/>
            <a:ext cx="8357491" cy="830997"/>
          </a:xfrm>
          <a:prstGeom prst="rect">
            <a:avLst/>
          </a:prstGeom>
          <a:noFill/>
        </p:spPr>
        <p:txBody>
          <a:bodyPr wrap="square" rtlCol="0">
            <a:spAutoFit/>
          </a:bodyPr>
          <a:lstStyle/>
          <a:p>
            <a:r>
              <a:rPr lang="en-US" dirty="0">
                <a:latin typeface="Comic Sans MS" panose="030F0702030302020204" pitchFamily="66" charset="0"/>
              </a:rPr>
              <a:t>In the previous section we started looking at finding volumes of </a:t>
            </a:r>
            <a:r>
              <a:rPr lang="en-US" b="1" dirty="0">
                <a:latin typeface="Comic Sans MS" panose="030F0702030302020204" pitchFamily="66" charset="0"/>
              </a:rPr>
              <a:t>solids of revolution</a:t>
            </a:r>
            <a:r>
              <a:rPr lang="en-US" dirty="0">
                <a:latin typeface="Comic Sans MS" panose="030F0702030302020204" pitchFamily="66" charset="0"/>
              </a:rPr>
              <a:t>. </a:t>
            </a:r>
            <a:endParaRPr lang="en-US" sz="2400" b="1" dirty="0">
              <a:latin typeface="Comic Sans MS" panose="030F0702030302020204" pitchFamily="66" charset="0"/>
            </a:endParaRPr>
          </a:p>
        </p:txBody>
      </p:sp>
      <p:sp>
        <p:nvSpPr>
          <p:cNvPr id="42" name="TextBox 41"/>
          <p:cNvSpPr txBox="1"/>
          <p:nvPr/>
        </p:nvSpPr>
        <p:spPr>
          <a:xfrm>
            <a:off x="440769" y="1529298"/>
            <a:ext cx="8475803" cy="1200329"/>
          </a:xfrm>
          <a:prstGeom prst="rect">
            <a:avLst/>
          </a:prstGeom>
          <a:noFill/>
        </p:spPr>
        <p:txBody>
          <a:bodyPr wrap="square" rtlCol="0">
            <a:spAutoFit/>
          </a:bodyPr>
          <a:lstStyle/>
          <a:p>
            <a:r>
              <a:rPr lang="en-US" dirty="0">
                <a:latin typeface="Comic Sans MS" panose="030F0702030302020204" pitchFamily="66" charset="0"/>
              </a:rPr>
              <a:t>In that section we took cross sections that were rings or disks, found the cross-sectional area and then used the following formulas to find the volume of the solid.</a:t>
            </a:r>
            <a:endParaRPr lang="en-GB" dirty="0">
              <a:latin typeface="Comic Sans MS" panose="030F0702030302020204" pitchFamily="66" charset="0"/>
            </a:endParaRP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4D90BD05-4E59-474F-9D4C-DC84EFF848C0}"/>
                  </a:ext>
                </a:extLst>
              </p:cNvPr>
              <p:cNvSpPr txBox="1"/>
              <p:nvPr/>
            </p:nvSpPr>
            <p:spPr>
              <a:xfrm>
                <a:off x="1992786" y="2674156"/>
                <a:ext cx="2111860" cy="86081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𝑉</m:t>
                      </m:r>
                      <m:r>
                        <a:rPr lang="en-US" i="1" smtClean="0">
                          <a:latin typeface="Cambria Math" panose="02040503050406030204" pitchFamily="18" charset="0"/>
                        </a:rPr>
                        <m:t>=</m:t>
                      </m:r>
                      <m:nary>
                        <m:naryPr>
                          <m:ctrlPr>
                            <a:rPr lang="en-US" b="0" i="1" smtClean="0">
                              <a:latin typeface="Cambria Math" panose="02040503050406030204" pitchFamily="18" charset="0"/>
                            </a:rPr>
                          </m:ctrlPr>
                        </m:naryPr>
                        <m:sub>
                          <m:r>
                            <m:rPr>
                              <m:brk m:alnAt="23"/>
                            </m:rPr>
                            <a:rPr lang="en-US" b="0" i="1" smtClean="0">
                              <a:latin typeface="Cambria Math" panose="02040503050406030204" pitchFamily="18" charset="0"/>
                            </a:rPr>
                            <m:t>𝑎</m:t>
                          </m:r>
                        </m:sub>
                        <m:sup>
                          <m:r>
                            <a:rPr lang="en-US" b="0" i="1" smtClean="0">
                              <a:latin typeface="Cambria Math" panose="02040503050406030204" pitchFamily="18" charset="0"/>
                            </a:rPr>
                            <m:t>𝑏</m:t>
                          </m:r>
                        </m:sup>
                        <m:e>
                          <m:r>
                            <a:rPr lang="en-US" b="0" i="1" smtClean="0">
                              <a:latin typeface="Cambria Math" panose="02040503050406030204" pitchFamily="18" charset="0"/>
                            </a:rPr>
                            <m:t>𝐴</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𝑑𝑥</m:t>
                          </m:r>
                        </m:e>
                      </m:nary>
                    </m:oMath>
                  </m:oMathPara>
                </a14:m>
                <a:endParaRPr lang="en-GB" dirty="0"/>
              </a:p>
            </p:txBody>
          </p:sp>
        </mc:Choice>
        <mc:Fallback xmlns="">
          <p:sp>
            <p:nvSpPr>
              <p:cNvPr id="7" name="TextBox 6">
                <a:extLst>
                  <a:ext uri="{FF2B5EF4-FFF2-40B4-BE49-F238E27FC236}">
                    <a16:creationId xmlns:a16="http://schemas.microsoft.com/office/drawing/2014/main" id="{4D90BD05-4E59-474F-9D4C-DC84EFF848C0}"/>
                  </a:ext>
                </a:extLst>
              </p:cNvPr>
              <p:cNvSpPr txBox="1">
                <a:spLocks noRot="1" noChangeAspect="1" noMove="1" noResize="1" noEditPoints="1" noAdjustHandles="1" noChangeArrowheads="1" noChangeShapeType="1" noTextEdit="1"/>
              </p:cNvSpPr>
              <p:nvPr/>
            </p:nvSpPr>
            <p:spPr>
              <a:xfrm>
                <a:off x="1992786" y="2674156"/>
                <a:ext cx="2111860" cy="860813"/>
              </a:xfrm>
              <a:prstGeom prst="rect">
                <a:avLst/>
              </a:prstGeom>
              <a:blipFill>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4EC66691-0FDC-43AE-A230-215870899B99}"/>
                  </a:ext>
                </a:extLst>
              </p:cNvPr>
              <p:cNvSpPr txBox="1"/>
              <p:nvPr/>
            </p:nvSpPr>
            <p:spPr>
              <a:xfrm>
                <a:off x="4876800" y="2677673"/>
                <a:ext cx="2111860" cy="86081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𝑉</m:t>
                      </m:r>
                      <m:r>
                        <a:rPr lang="en-US" i="1" smtClean="0">
                          <a:latin typeface="Cambria Math" panose="02040503050406030204" pitchFamily="18" charset="0"/>
                        </a:rPr>
                        <m:t>=</m:t>
                      </m:r>
                      <m:nary>
                        <m:naryPr>
                          <m:ctrlPr>
                            <a:rPr lang="en-US" b="0" i="1" smtClean="0">
                              <a:latin typeface="Cambria Math" panose="02040503050406030204" pitchFamily="18" charset="0"/>
                            </a:rPr>
                          </m:ctrlPr>
                        </m:naryPr>
                        <m:sub>
                          <m:r>
                            <m:rPr>
                              <m:brk m:alnAt="23"/>
                            </m:rPr>
                            <a:rPr lang="en-US" b="0" i="1" smtClean="0">
                              <a:latin typeface="Cambria Math" panose="02040503050406030204" pitchFamily="18" charset="0"/>
                            </a:rPr>
                            <m:t>𝑐</m:t>
                          </m:r>
                        </m:sub>
                        <m:sup>
                          <m:r>
                            <a:rPr lang="en-US" b="0" i="1" smtClean="0">
                              <a:latin typeface="Cambria Math" panose="02040503050406030204" pitchFamily="18" charset="0"/>
                            </a:rPr>
                            <m:t>𝑑</m:t>
                          </m:r>
                        </m:sup>
                        <m:e>
                          <m:r>
                            <a:rPr lang="en-US" b="0" i="1" smtClean="0">
                              <a:latin typeface="Cambria Math" panose="02040503050406030204" pitchFamily="18" charset="0"/>
                            </a:rPr>
                            <m:t>𝐴</m:t>
                          </m:r>
                          <m:d>
                            <m:dPr>
                              <m:ctrlPr>
                                <a:rPr lang="en-US" b="0" i="1" smtClean="0">
                                  <a:latin typeface="Cambria Math" panose="02040503050406030204" pitchFamily="18" charset="0"/>
                                </a:rPr>
                              </m:ctrlPr>
                            </m:dPr>
                            <m:e>
                              <m:r>
                                <a:rPr lang="en-US" b="0" i="1" smtClean="0">
                                  <a:latin typeface="Cambria Math" panose="02040503050406030204" pitchFamily="18" charset="0"/>
                                </a:rPr>
                                <m:t>𝑦</m:t>
                              </m:r>
                            </m:e>
                          </m:d>
                          <m:r>
                            <a:rPr lang="en-US" b="0" i="1" smtClean="0">
                              <a:latin typeface="Cambria Math" panose="02040503050406030204" pitchFamily="18" charset="0"/>
                            </a:rPr>
                            <m:t>𝑑𝑦</m:t>
                          </m:r>
                        </m:e>
                      </m:nary>
                    </m:oMath>
                  </m:oMathPara>
                </a14:m>
                <a:endParaRPr lang="en-GB" dirty="0"/>
              </a:p>
            </p:txBody>
          </p:sp>
        </mc:Choice>
        <mc:Fallback xmlns="">
          <p:sp>
            <p:nvSpPr>
              <p:cNvPr id="18" name="TextBox 17">
                <a:extLst>
                  <a:ext uri="{FF2B5EF4-FFF2-40B4-BE49-F238E27FC236}">
                    <a16:creationId xmlns:a16="http://schemas.microsoft.com/office/drawing/2014/main" id="{4EC66691-0FDC-43AE-A230-215870899B99}"/>
                  </a:ext>
                </a:extLst>
              </p:cNvPr>
              <p:cNvSpPr txBox="1">
                <a:spLocks noRot="1" noChangeAspect="1" noMove="1" noResize="1" noEditPoints="1" noAdjustHandles="1" noChangeArrowheads="1" noChangeShapeType="1" noTextEdit="1"/>
              </p:cNvSpPr>
              <p:nvPr/>
            </p:nvSpPr>
            <p:spPr>
              <a:xfrm>
                <a:off x="4876800" y="2677673"/>
                <a:ext cx="2111860" cy="860813"/>
              </a:xfrm>
              <a:prstGeom prst="rect">
                <a:avLst/>
              </a:prstGeom>
              <a:blipFill>
                <a:blip r:embed="rId3"/>
                <a:stretch>
                  <a:fillRect/>
                </a:stretch>
              </a:blipFill>
            </p:spPr>
            <p:txBody>
              <a:bodyPr/>
              <a:lstStyle/>
              <a:p>
                <a:r>
                  <a:rPr lang="en-GB">
                    <a:noFill/>
                  </a:rPr>
                  <a:t> </a:t>
                </a:r>
              </a:p>
            </p:txBody>
          </p:sp>
        </mc:Fallback>
      </mc:AlternateContent>
      <p:sp>
        <p:nvSpPr>
          <p:cNvPr id="20" name="TextBox 19">
            <a:extLst>
              <a:ext uri="{FF2B5EF4-FFF2-40B4-BE49-F238E27FC236}">
                <a16:creationId xmlns:a16="http://schemas.microsoft.com/office/drawing/2014/main" id="{A2054A1A-46E0-4712-AF8F-D1888C7B2BED}"/>
              </a:ext>
            </a:extLst>
          </p:cNvPr>
          <p:cNvSpPr txBox="1"/>
          <p:nvPr/>
        </p:nvSpPr>
        <p:spPr>
          <a:xfrm>
            <a:off x="493532" y="3479547"/>
            <a:ext cx="8156935" cy="830997"/>
          </a:xfrm>
          <a:prstGeom prst="rect">
            <a:avLst/>
          </a:prstGeom>
          <a:noFill/>
        </p:spPr>
        <p:txBody>
          <a:bodyPr wrap="square">
            <a:spAutoFit/>
          </a:bodyPr>
          <a:lstStyle/>
          <a:p>
            <a:r>
              <a:rPr lang="en-US" dirty="0">
                <a:latin typeface="Comic Sans MS" panose="030F0702030302020204" pitchFamily="66" charset="0"/>
              </a:rPr>
              <a:t>We only used cross sections that were in the shape of a disk or a ring. </a:t>
            </a:r>
            <a:endParaRPr lang="en-GB" dirty="0">
              <a:latin typeface="Comic Sans MS" panose="030F0702030302020204" pitchFamily="66" charset="0"/>
            </a:endParaRPr>
          </a:p>
        </p:txBody>
      </p:sp>
      <p:sp>
        <p:nvSpPr>
          <p:cNvPr id="21" name="TextBox 20">
            <a:extLst>
              <a:ext uri="{FF2B5EF4-FFF2-40B4-BE49-F238E27FC236}">
                <a16:creationId xmlns:a16="http://schemas.microsoft.com/office/drawing/2014/main" id="{E316FE3C-9638-462B-9CB0-0D4E1231B68F}"/>
              </a:ext>
            </a:extLst>
          </p:cNvPr>
          <p:cNvSpPr txBox="1"/>
          <p:nvPr/>
        </p:nvSpPr>
        <p:spPr>
          <a:xfrm>
            <a:off x="466560" y="4194193"/>
            <a:ext cx="8229600" cy="461665"/>
          </a:xfrm>
          <a:prstGeom prst="rect">
            <a:avLst/>
          </a:prstGeom>
          <a:noFill/>
        </p:spPr>
        <p:txBody>
          <a:bodyPr wrap="square">
            <a:spAutoFit/>
          </a:bodyPr>
          <a:lstStyle/>
          <a:p>
            <a:r>
              <a:rPr lang="en-US" dirty="0">
                <a:latin typeface="Comic Sans MS" panose="030F0702030302020204" pitchFamily="66" charset="0"/>
              </a:rPr>
              <a:t>This however does not always need to be the case.</a:t>
            </a:r>
            <a:endParaRPr lang="en-GB" dirty="0">
              <a:latin typeface="Comic Sans MS" panose="030F0702030302020204" pitchFamily="66" charset="0"/>
            </a:endParaRPr>
          </a:p>
        </p:txBody>
      </p:sp>
      <p:sp>
        <p:nvSpPr>
          <p:cNvPr id="22" name="TextBox 21">
            <a:extLst>
              <a:ext uri="{FF2B5EF4-FFF2-40B4-BE49-F238E27FC236}">
                <a16:creationId xmlns:a16="http://schemas.microsoft.com/office/drawing/2014/main" id="{16E646EC-EBCF-4BEE-B8AA-83C582F8E5DE}"/>
              </a:ext>
            </a:extLst>
          </p:cNvPr>
          <p:cNvSpPr txBox="1"/>
          <p:nvPr/>
        </p:nvSpPr>
        <p:spPr>
          <a:xfrm>
            <a:off x="466560" y="4533936"/>
            <a:ext cx="8077200" cy="1200329"/>
          </a:xfrm>
          <a:prstGeom prst="rect">
            <a:avLst/>
          </a:prstGeom>
          <a:noFill/>
        </p:spPr>
        <p:txBody>
          <a:bodyPr wrap="square">
            <a:spAutoFit/>
          </a:bodyPr>
          <a:lstStyle/>
          <a:p>
            <a:r>
              <a:rPr lang="en-US" dirty="0">
                <a:latin typeface="Comic Sans MS" panose="030F0702030302020204" pitchFamily="66" charset="0"/>
              </a:rPr>
              <a:t>We can use any shape for the cross sections as long as it can be expanded or contracted to completely cover the solid we’re looking at. </a:t>
            </a:r>
            <a:endParaRPr lang="en-GB" dirty="0">
              <a:latin typeface="Comic Sans MS" panose="030F0702030302020204" pitchFamily="66" charset="0"/>
            </a:endParaRPr>
          </a:p>
        </p:txBody>
      </p:sp>
      <p:sp>
        <p:nvSpPr>
          <p:cNvPr id="23" name="TextBox 22">
            <a:extLst>
              <a:ext uri="{FF2B5EF4-FFF2-40B4-BE49-F238E27FC236}">
                <a16:creationId xmlns:a16="http://schemas.microsoft.com/office/drawing/2014/main" id="{0DECE12F-3F70-40EC-B1FE-C03F9A801872}"/>
              </a:ext>
            </a:extLst>
          </p:cNvPr>
          <p:cNvSpPr txBox="1"/>
          <p:nvPr/>
        </p:nvSpPr>
        <p:spPr>
          <a:xfrm>
            <a:off x="458354" y="5721700"/>
            <a:ext cx="8077200" cy="830997"/>
          </a:xfrm>
          <a:prstGeom prst="rect">
            <a:avLst/>
          </a:prstGeom>
          <a:noFill/>
        </p:spPr>
        <p:txBody>
          <a:bodyPr wrap="square">
            <a:spAutoFit/>
          </a:bodyPr>
          <a:lstStyle/>
          <a:p>
            <a:r>
              <a:rPr lang="en-US" dirty="0">
                <a:latin typeface="Comic Sans MS" panose="030F0702030302020204" pitchFamily="66" charset="0"/>
              </a:rPr>
              <a:t>This is a good thing because as our first example will show us we can’t always use rings/disks.</a:t>
            </a:r>
            <a:endParaRPr lang="en-GB" dirty="0">
              <a:latin typeface="Comic Sans MS" panose="030F0702030302020204" pitchFamily="66" charset="0"/>
            </a:endParaRPr>
          </a:p>
        </p:txBody>
      </p:sp>
    </p:spTree>
    <p:extLst>
      <p:ext uri="{BB962C8B-B14F-4D97-AF65-F5344CB8AC3E}">
        <p14:creationId xmlns:p14="http://schemas.microsoft.com/office/powerpoint/2010/main" val="3566451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8" grpId="0"/>
      <p:bldP spid="20" grpId="0"/>
      <p:bldP spid="21" grpId="0"/>
      <p:bldP spid="22" grpId="0"/>
      <p:bldP spid="2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D1EB3-DF42-4AB8-AEF7-E3247FB1CCDA}"/>
              </a:ext>
            </a:extLst>
          </p:cNvPr>
          <p:cNvSpPr txBox="1">
            <a:spLocks/>
          </p:cNvSpPr>
          <p:nvPr/>
        </p:nvSpPr>
        <p:spPr>
          <a:xfrm>
            <a:off x="151831" y="74284"/>
            <a:ext cx="7543800" cy="863600"/>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US" dirty="0">
                <a:solidFill>
                  <a:schemeClr val="tx1"/>
                </a:solidFill>
                <a:latin typeface="MV Boli" panose="02000500030200090000" pitchFamily="2" charset="0"/>
                <a:cs typeface="MV Boli" panose="02000500030200090000" pitchFamily="2" charset="0"/>
              </a:rPr>
              <a:t>Volume of solids of Revolution </a:t>
            </a:r>
            <a:endParaRPr lang="en-GB" dirty="0"/>
          </a:p>
        </p:txBody>
      </p:sp>
      <p:sp>
        <p:nvSpPr>
          <p:cNvPr id="4" name="TextBox 3">
            <a:extLst>
              <a:ext uri="{FF2B5EF4-FFF2-40B4-BE49-F238E27FC236}">
                <a16:creationId xmlns:a16="http://schemas.microsoft.com/office/drawing/2014/main" id="{676C439E-BB18-45E4-A488-45B798666B1A}"/>
              </a:ext>
            </a:extLst>
          </p:cNvPr>
          <p:cNvSpPr txBox="1"/>
          <p:nvPr/>
        </p:nvSpPr>
        <p:spPr>
          <a:xfrm>
            <a:off x="381000" y="937884"/>
            <a:ext cx="2209800" cy="461665"/>
          </a:xfrm>
          <a:prstGeom prst="rect">
            <a:avLst/>
          </a:prstGeom>
          <a:noFill/>
        </p:spPr>
        <p:txBody>
          <a:bodyPr wrap="square">
            <a:spAutoFit/>
          </a:bodyPr>
          <a:lstStyle/>
          <a:p>
            <a:r>
              <a:rPr lang="en-US" b="1" dirty="0">
                <a:latin typeface="Comic Sans MS" panose="030F0702030302020204" pitchFamily="66" charset="0"/>
              </a:rPr>
              <a:t>Example 1</a:t>
            </a:r>
            <a:endParaRPr lang="en-GB" b="1" dirty="0">
              <a:latin typeface="Comic Sans MS" panose="030F0702030302020204" pitchFamily="66" charset="0"/>
            </a:endParaRPr>
          </a:p>
        </p:txBody>
      </p:sp>
      <p:sp>
        <p:nvSpPr>
          <p:cNvPr id="7" name="TextBox 6">
            <a:extLst>
              <a:ext uri="{FF2B5EF4-FFF2-40B4-BE49-F238E27FC236}">
                <a16:creationId xmlns:a16="http://schemas.microsoft.com/office/drawing/2014/main" id="{26DCA3EC-72EF-4A59-AEA9-BED491CA5B6D}"/>
              </a:ext>
            </a:extLst>
          </p:cNvPr>
          <p:cNvSpPr txBox="1"/>
          <p:nvPr/>
        </p:nvSpPr>
        <p:spPr>
          <a:xfrm>
            <a:off x="395069" y="2057400"/>
            <a:ext cx="8077200" cy="830997"/>
          </a:xfrm>
          <a:prstGeom prst="rect">
            <a:avLst/>
          </a:prstGeom>
          <a:noFill/>
        </p:spPr>
        <p:txBody>
          <a:bodyPr wrap="square">
            <a:spAutoFit/>
          </a:bodyPr>
          <a:lstStyle/>
          <a:p>
            <a:r>
              <a:rPr lang="en-US" dirty="0">
                <a:latin typeface="Comic Sans MS" panose="030F0702030302020204" pitchFamily="66" charset="0"/>
              </a:rPr>
              <a:t>As we did in the previous section, let’s first graph the bounded region  </a:t>
            </a:r>
            <a:endParaRPr lang="en-GB" dirty="0">
              <a:latin typeface="Comic Sans MS" panose="030F0702030302020204" pitchFamily="66" charset="0"/>
            </a:endParaRPr>
          </a:p>
        </p:txBody>
      </p:sp>
      <p:sp>
        <p:nvSpPr>
          <p:cNvPr id="9" name="TextBox 8">
            <a:extLst>
              <a:ext uri="{FF2B5EF4-FFF2-40B4-BE49-F238E27FC236}">
                <a16:creationId xmlns:a16="http://schemas.microsoft.com/office/drawing/2014/main" id="{E4827FA3-D914-466B-B70F-7D0A4A27CF66}"/>
              </a:ext>
            </a:extLst>
          </p:cNvPr>
          <p:cNvSpPr txBox="1"/>
          <p:nvPr/>
        </p:nvSpPr>
        <p:spPr>
          <a:xfrm>
            <a:off x="388034" y="937884"/>
            <a:ext cx="8374966" cy="1200329"/>
          </a:xfrm>
          <a:prstGeom prst="rect">
            <a:avLst/>
          </a:prstGeom>
          <a:noFill/>
        </p:spPr>
        <p:txBody>
          <a:bodyPr wrap="square">
            <a:spAutoFit/>
          </a:bodyPr>
          <a:lstStyle/>
          <a:p>
            <a:r>
              <a:rPr lang="en-US" b="0" i="0" dirty="0">
                <a:solidFill>
                  <a:srgbClr val="000000"/>
                </a:solidFill>
                <a:effectLst/>
                <a:latin typeface="Helvetica" panose="020B0604020202020204" pitchFamily="34" charset="0"/>
              </a:rPr>
              <a:t>                   </a:t>
            </a:r>
            <a:r>
              <a:rPr lang="en-US" dirty="0">
                <a:latin typeface="Comic Sans MS" panose="030F0702030302020204" pitchFamily="66" charset="0"/>
              </a:rPr>
              <a:t>Determine the volume of the solid obtained by rotating the region bounded by </a:t>
            </a:r>
            <a:r>
              <a:rPr lang="en-US" i="1" dirty="0">
                <a:cs typeface="Times New Roman" panose="02020603050405020304" pitchFamily="18" charset="0"/>
              </a:rPr>
              <a:t>y</a:t>
            </a:r>
            <a:r>
              <a:rPr lang="en-US" dirty="0">
                <a:cs typeface="Times New Roman" panose="02020603050405020304" pitchFamily="18" charset="0"/>
              </a:rPr>
              <a:t> =</a:t>
            </a:r>
            <a:r>
              <a:rPr lang="en-US" dirty="0">
                <a:latin typeface="Comic Sans MS" panose="030F0702030302020204" pitchFamily="66" charset="0"/>
              </a:rPr>
              <a:t> (</a:t>
            </a:r>
            <a:r>
              <a:rPr lang="en-US" i="1" dirty="0">
                <a:cs typeface="Times New Roman" panose="02020603050405020304" pitchFamily="18" charset="0"/>
              </a:rPr>
              <a:t>x </a:t>
            </a:r>
            <a:r>
              <a:rPr lang="en-US" dirty="0">
                <a:cs typeface="Times New Roman" panose="02020603050405020304" pitchFamily="18" charset="0"/>
              </a:rPr>
              <a:t>− 1</a:t>
            </a:r>
            <a:r>
              <a:rPr lang="en-US" dirty="0">
                <a:latin typeface="Comic Sans MS" panose="030F0702030302020204" pitchFamily="66" charset="0"/>
              </a:rPr>
              <a:t>)(</a:t>
            </a:r>
            <a:r>
              <a:rPr lang="en-US" i="1" dirty="0">
                <a:cs typeface="Times New Roman" panose="02020603050405020304" pitchFamily="18" charset="0"/>
              </a:rPr>
              <a:t>x </a:t>
            </a:r>
            <a:r>
              <a:rPr lang="en-US" dirty="0">
                <a:cs typeface="Times New Roman" panose="02020603050405020304" pitchFamily="18" charset="0"/>
              </a:rPr>
              <a:t>− 3</a:t>
            </a:r>
            <a:r>
              <a:rPr lang="en-US" dirty="0">
                <a:latin typeface="Comic Sans MS" panose="030F0702030302020204" pitchFamily="66" charset="0"/>
              </a:rPr>
              <a:t>)</a:t>
            </a:r>
            <a:r>
              <a:rPr lang="en-US" baseline="30000" dirty="0">
                <a:latin typeface="Comic Sans MS" panose="030F0702030302020204" pitchFamily="66" charset="0"/>
              </a:rPr>
              <a:t>2</a:t>
            </a:r>
            <a:r>
              <a:rPr lang="en-US" dirty="0">
                <a:latin typeface="Comic Sans MS" panose="030F0702030302020204" pitchFamily="66" charset="0"/>
              </a:rPr>
              <a:t> and the </a:t>
            </a:r>
            <a:r>
              <a:rPr lang="en-US" i="1" dirty="0">
                <a:cs typeface="Times New Roman" panose="02020603050405020304" pitchFamily="18" charset="0"/>
              </a:rPr>
              <a:t>x</a:t>
            </a:r>
            <a:r>
              <a:rPr lang="en-US" dirty="0">
                <a:latin typeface="Comic Sans MS" panose="030F0702030302020204" pitchFamily="66" charset="0"/>
              </a:rPr>
              <a:t>-axis about the </a:t>
            </a:r>
            <a:r>
              <a:rPr lang="en-US" i="1" dirty="0">
                <a:cs typeface="Times New Roman" panose="02020603050405020304" pitchFamily="18" charset="0"/>
              </a:rPr>
              <a:t>y</a:t>
            </a:r>
            <a:r>
              <a:rPr lang="en-US" dirty="0">
                <a:latin typeface="Comic Sans MS" panose="030F0702030302020204" pitchFamily="66" charset="0"/>
              </a:rPr>
              <a:t>-axis, from </a:t>
            </a:r>
            <a:r>
              <a:rPr lang="en-US" i="1" dirty="0">
                <a:cs typeface="Times New Roman" panose="02020603050405020304" pitchFamily="18" charset="0"/>
              </a:rPr>
              <a:t>x </a:t>
            </a:r>
            <a:r>
              <a:rPr lang="en-US" dirty="0">
                <a:cs typeface="Times New Roman" panose="02020603050405020304" pitchFamily="18" charset="0"/>
              </a:rPr>
              <a:t>= 1 </a:t>
            </a:r>
            <a:r>
              <a:rPr lang="en-US" dirty="0">
                <a:latin typeface="Comic Sans MS" panose="030F0702030302020204" pitchFamily="66" charset="0"/>
              </a:rPr>
              <a:t>to </a:t>
            </a:r>
            <a:r>
              <a:rPr lang="en-US" i="1" dirty="0">
                <a:cs typeface="Times New Roman" panose="02020603050405020304" pitchFamily="18" charset="0"/>
              </a:rPr>
              <a:t>x </a:t>
            </a:r>
            <a:r>
              <a:rPr lang="en-US" dirty="0">
                <a:cs typeface="Times New Roman" panose="02020603050405020304" pitchFamily="18" charset="0"/>
              </a:rPr>
              <a:t>= 3</a:t>
            </a:r>
            <a:r>
              <a:rPr lang="en-US" dirty="0">
                <a:latin typeface="Comic Sans MS" panose="030F0702030302020204" pitchFamily="66" charset="0"/>
              </a:rPr>
              <a:t>.</a:t>
            </a:r>
            <a:endParaRPr lang="en-GB" dirty="0">
              <a:latin typeface="Comic Sans MS" panose="030F0702030302020204" pitchFamily="66" charset="0"/>
            </a:endParaRPr>
          </a:p>
        </p:txBody>
      </p:sp>
      <p:sp>
        <p:nvSpPr>
          <p:cNvPr id="11" name="TextBox 10">
            <a:extLst>
              <a:ext uri="{FF2B5EF4-FFF2-40B4-BE49-F238E27FC236}">
                <a16:creationId xmlns:a16="http://schemas.microsoft.com/office/drawing/2014/main" id="{F710024A-B388-4AD8-A830-CE86FBE665B5}"/>
              </a:ext>
            </a:extLst>
          </p:cNvPr>
          <p:cNvSpPr txBox="1"/>
          <p:nvPr/>
        </p:nvSpPr>
        <p:spPr>
          <a:xfrm>
            <a:off x="414997" y="5504617"/>
            <a:ext cx="8367931" cy="830997"/>
          </a:xfrm>
          <a:prstGeom prst="rect">
            <a:avLst/>
          </a:prstGeom>
          <a:noFill/>
        </p:spPr>
        <p:txBody>
          <a:bodyPr wrap="square">
            <a:spAutoFit/>
          </a:bodyPr>
          <a:lstStyle/>
          <a:p>
            <a:r>
              <a:rPr lang="en-US" dirty="0">
                <a:latin typeface="Comic Sans MS" panose="030F0702030302020204" pitchFamily="66" charset="0"/>
              </a:rPr>
              <a:t>Note that the bounded region here is the shaded portion shown. </a:t>
            </a:r>
            <a:endParaRPr lang="en-GB" dirty="0">
              <a:latin typeface="Comic Sans MS" panose="030F0702030302020204" pitchFamily="66" charset="0"/>
            </a:endParaRPr>
          </a:p>
        </p:txBody>
      </p:sp>
      <p:pic>
        <p:nvPicPr>
          <p:cNvPr id="13" name="Picture 12">
            <a:extLst>
              <a:ext uri="{FF2B5EF4-FFF2-40B4-BE49-F238E27FC236}">
                <a16:creationId xmlns:a16="http://schemas.microsoft.com/office/drawing/2014/main" id="{106254FD-7F5F-49B1-BCF3-62E0035A6741}"/>
              </a:ext>
            </a:extLst>
          </p:cNvPr>
          <p:cNvPicPr>
            <a:picLocks noChangeAspect="1"/>
          </p:cNvPicPr>
          <p:nvPr/>
        </p:nvPicPr>
        <p:blipFill>
          <a:blip r:embed="rId2"/>
          <a:stretch>
            <a:fillRect/>
          </a:stretch>
        </p:blipFill>
        <p:spPr>
          <a:xfrm>
            <a:off x="914400" y="3199121"/>
            <a:ext cx="3402498" cy="2363480"/>
          </a:xfrm>
          <a:prstGeom prst="rect">
            <a:avLst/>
          </a:prstGeom>
        </p:spPr>
      </p:pic>
      <p:sp>
        <p:nvSpPr>
          <p:cNvPr id="14" name="TextBox 13">
            <a:extLst>
              <a:ext uri="{FF2B5EF4-FFF2-40B4-BE49-F238E27FC236}">
                <a16:creationId xmlns:a16="http://schemas.microsoft.com/office/drawing/2014/main" id="{0CDAFA1E-FA06-475E-ABA2-1FD241DD0095}"/>
              </a:ext>
            </a:extLst>
          </p:cNvPr>
          <p:cNvSpPr txBox="1"/>
          <p:nvPr/>
        </p:nvSpPr>
        <p:spPr>
          <a:xfrm>
            <a:off x="362243" y="2426732"/>
            <a:ext cx="8248358" cy="830997"/>
          </a:xfrm>
          <a:prstGeom prst="rect">
            <a:avLst/>
          </a:prstGeom>
          <a:noFill/>
        </p:spPr>
        <p:txBody>
          <a:bodyPr wrap="square">
            <a:spAutoFit/>
          </a:bodyPr>
          <a:lstStyle/>
          <a:p>
            <a:r>
              <a:rPr lang="en-US" dirty="0">
                <a:latin typeface="Comic Sans MS" panose="030F0702030302020204" pitchFamily="66" charset="0"/>
              </a:rPr>
              <a:t>                          and the solid as we rotate it about the </a:t>
            </a:r>
            <a:r>
              <a:rPr lang="en-US" i="1" dirty="0">
                <a:cs typeface="Times New Roman" panose="02020603050405020304" pitchFamily="18" charset="0"/>
              </a:rPr>
              <a:t>y</a:t>
            </a:r>
            <a:r>
              <a:rPr lang="en-US" dirty="0">
                <a:latin typeface="Comic Sans MS" panose="030F0702030302020204" pitchFamily="66" charset="0"/>
              </a:rPr>
              <a:t>-axis. </a:t>
            </a:r>
            <a:endParaRPr lang="en-GB" dirty="0">
              <a:latin typeface="Comic Sans MS" panose="030F0702030302020204" pitchFamily="66" charset="0"/>
            </a:endParaRPr>
          </a:p>
        </p:txBody>
      </p:sp>
      <p:pic>
        <p:nvPicPr>
          <p:cNvPr id="16" name="Picture 15">
            <a:extLst>
              <a:ext uri="{FF2B5EF4-FFF2-40B4-BE49-F238E27FC236}">
                <a16:creationId xmlns:a16="http://schemas.microsoft.com/office/drawing/2014/main" id="{689FC0DC-05E4-4C6F-973E-EF64DB0167CB}"/>
              </a:ext>
            </a:extLst>
          </p:cNvPr>
          <p:cNvPicPr>
            <a:picLocks noChangeAspect="1"/>
          </p:cNvPicPr>
          <p:nvPr/>
        </p:nvPicPr>
        <p:blipFill>
          <a:blip r:embed="rId3"/>
          <a:stretch>
            <a:fillRect/>
          </a:stretch>
        </p:blipFill>
        <p:spPr>
          <a:xfrm>
            <a:off x="5105400" y="3257729"/>
            <a:ext cx="2918173" cy="1804814"/>
          </a:xfrm>
          <a:prstGeom prst="rect">
            <a:avLst/>
          </a:prstGeom>
        </p:spPr>
      </p:pic>
    </p:spTree>
    <p:extLst>
      <p:ext uri="{BB962C8B-B14F-4D97-AF65-F5344CB8AC3E}">
        <p14:creationId xmlns:p14="http://schemas.microsoft.com/office/powerpoint/2010/main" val="1167684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D1EB3-DF42-4AB8-AEF7-E3247FB1CCDA}"/>
              </a:ext>
            </a:extLst>
          </p:cNvPr>
          <p:cNvSpPr txBox="1">
            <a:spLocks/>
          </p:cNvSpPr>
          <p:nvPr/>
        </p:nvSpPr>
        <p:spPr>
          <a:xfrm>
            <a:off x="151831" y="74284"/>
            <a:ext cx="7543800" cy="863600"/>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US" dirty="0">
                <a:solidFill>
                  <a:schemeClr val="tx1"/>
                </a:solidFill>
                <a:latin typeface="MV Boli" panose="02000500030200090000" pitchFamily="2" charset="0"/>
                <a:cs typeface="MV Boli" panose="02000500030200090000" pitchFamily="2" charset="0"/>
              </a:rPr>
              <a:t>Volume of solids of Revolution </a:t>
            </a:r>
            <a:endParaRPr lang="en-GB" dirty="0"/>
          </a:p>
        </p:txBody>
      </p:sp>
      <p:sp>
        <p:nvSpPr>
          <p:cNvPr id="4" name="TextBox 3">
            <a:extLst>
              <a:ext uri="{FF2B5EF4-FFF2-40B4-BE49-F238E27FC236}">
                <a16:creationId xmlns:a16="http://schemas.microsoft.com/office/drawing/2014/main" id="{676C439E-BB18-45E4-A488-45B798666B1A}"/>
              </a:ext>
            </a:extLst>
          </p:cNvPr>
          <p:cNvSpPr txBox="1"/>
          <p:nvPr/>
        </p:nvSpPr>
        <p:spPr>
          <a:xfrm>
            <a:off x="381000" y="937884"/>
            <a:ext cx="2209800" cy="461665"/>
          </a:xfrm>
          <a:prstGeom prst="rect">
            <a:avLst/>
          </a:prstGeom>
          <a:noFill/>
        </p:spPr>
        <p:txBody>
          <a:bodyPr wrap="square">
            <a:spAutoFit/>
          </a:bodyPr>
          <a:lstStyle/>
          <a:p>
            <a:r>
              <a:rPr lang="en-US" b="1" dirty="0">
                <a:latin typeface="Comic Sans MS" panose="030F0702030302020204" pitchFamily="66" charset="0"/>
              </a:rPr>
              <a:t>Example 1</a:t>
            </a:r>
            <a:endParaRPr lang="en-GB" b="1" dirty="0">
              <a:latin typeface="Comic Sans MS" panose="030F0702030302020204" pitchFamily="66" charset="0"/>
            </a:endParaRPr>
          </a:p>
        </p:txBody>
      </p:sp>
      <p:sp>
        <p:nvSpPr>
          <p:cNvPr id="7" name="TextBox 6">
            <a:extLst>
              <a:ext uri="{FF2B5EF4-FFF2-40B4-BE49-F238E27FC236}">
                <a16:creationId xmlns:a16="http://schemas.microsoft.com/office/drawing/2014/main" id="{26DCA3EC-72EF-4A59-AEA9-BED491CA5B6D}"/>
              </a:ext>
            </a:extLst>
          </p:cNvPr>
          <p:cNvSpPr txBox="1"/>
          <p:nvPr/>
        </p:nvSpPr>
        <p:spPr>
          <a:xfrm>
            <a:off x="395069" y="2057400"/>
            <a:ext cx="8077200" cy="830997"/>
          </a:xfrm>
          <a:prstGeom prst="rect">
            <a:avLst/>
          </a:prstGeom>
          <a:noFill/>
        </p:spPr>
        <p:txBody>
          <a:bodyPr wrap="square">
            <a:spAutoFit/>
          </a:bodyPr>
          <a:lstStyle/>
          <a:p>
            <a:r>
              <a:rPr lang="en-US" dirty="0">
                <a:latin typeface="Comic Sans MS" panose="030F0702030302020204" pitchFamily="66" charset="0"/>
              </a:rPr>
              <a:t>As we did in the previous section, let’s first graph the bounded region  </a:t>
            </a:r>
            <a:endParaRPr lang="en-GB" dirty="0">
              <a:latin typeface="Comic Sans MS" panose="030F0702030302020204" pitchFamily="66" charset="0"/>
            </a:endParaRPr>
          </a:p>
        </p:txBody>
      </p:sp>
      <p:sp>
        <p:nvSpPr>
          <p:cNvPr id="9" name="TextBox 8">
            <a:extLst>
              <a:ext uri="{FF2B5EF4-FFF2-40B4-BE49-F238E27FC236}">
                <a16:creationId xmlns:a16="http://schemas.microsoft.com/office/drawing/2014/main" id="{E4827FA3-D914-466B-B70F-7D0A4A27CF66}"/>
              </a:ext>
            </a:extLst>
          </p:cNvPr>
          <p:cNvSpPr txBox="1"/>
          <p:nvPr/>
        </p:nvSpPr>
        <p:spPr>
          <a:xfrm>
            <a:off x="388034" y="937884"/>
            <a:ext cx="8374966" cy="1200329"/>
          </a:xfrm>
          <a:prstGeom prst="rect">
            <a:avLst/>
          </a:prstGeom>
          <a:noFill/>
        </p:spPr>
        <p:txBody>
          <a:bodyPr wrap="square">
            <a:spAutoFit/>
          </a:bodyPr>
          <a:lstStyle/>
          <a:p>
            <a:r>
              <a:rPr lang="en-US" b="0" i="0" dirty="0">
                <a:solidFill>
                  <a:srgbClr val="000000"/>
                </a:solidFill>
                <a:effectLst/>
                <a:latin typeface="Helvetica" panose="020B0604020202020204" pitchFamily="34" charset="0"/>
              </a:rPr>
              <a:t>                   </a:t>
            </a:r>
            <a:r>
              <a:rPr lang="en-US" dirty="0">
                <a:latin typeface="Comic Sans MS" panose="030F0702030302020204" pitchFamily="66" charset="0"/>
              </a:rPr>
              <a:t>Determine the volume of the solid obtained by rotating the region bounded by </a:t>
            </a:r>
            <a:r>
              <a:rPr lang="en-US" i="1" dirty="0">
                <a:cs typeface="Times New Roman" panose="02020603050405020304" pitchFamily="18" charset="0"/>
              </a:rPr>
              <a:t>y</a:t>
            </a:r>
            <a:r>
              <a:rPr lang="en-US" dirty="0">
                <a:cs typeface="Times New Roman" panose="02020603050405020304" pitchFamily="18" charset="0"/>
              </a:rPr>
              <a:t> =</a:t>
            </a:r>
            <a:r>
              <a:rPr lang="en-US" dirty="0">
                <a:latin typeface="Comic Sans MS" panose="030F0702030302020204" pitchFamily="66" charset="0"/>
              </a:rPr>
              <a:t> (</a:t>
            </a:r>
            <a:r>
              <a:rPr lang="en-US" i="1" dirty="0">
                <a:cs typeface="Times New Roman" panose="02020603050405020304" pitchFamily="18" charset="0"/>
              </a:rPr>
              <a:t>x </a:t>
            </a:r>
            <a:r>
              <a:rPr lang="en-US" dirty="0">
                <a:cs typeface="Times New Roman" panose="02020603050405020304" pitchFamily="18" charset="0"/>
              </a:rPr>
              <a:t>− 1</a:t>
            </a:r>
            <a:r>
              <a:rPr lang="en-US" dirty="0">
                <a:latin typeface="Comic Sans MS" panose="030F0702030302020204" pitchFamily="66" charset="0"/>
              </a:rPr>
              <a:t>)(</a:t>
            </a:r>
            <a:r>
              <a:rPr lang="en-US" i="1" dirty="0">
                <a:cs typeface="Times New Roman" panose="02020603050405020304" pitchFamily="18" charset="0"/>
              </a:rPr>
              <a:t>x </a:t>
            </a:r>
            <a:r>
              <a:rPr lang="en-US" dirty="0">
                <a:cs typeface="Times New Roman" panose="02020603050405020304" pitchFamily="18" charset="0"/>
              </a:rPr>
              <a:t>− 3</a:t>
            </a:r>
            <a:r>
              <a:rPr lang="en-US" dirty="0">
                <a:latin typeface="Comic Sans MS" panose="030F0702030302020204" pitchFamily="66" charset="0"/>
              </a:rPr>
              <a:t>)</a:t>
            </a:r>
            <a:r>
              <a:rPr lang="en-US" baseline="30000" dirty="0">
                <a:latin typeface="Comic Sans MS" panose="030F0702030302020204" pitchFamily="66" charset="0"/>
              </a:rPr>
              <a:t>2</a:t>
            </a:r>
            <a:r>
              <a:rPr lang="en-US" dirty="0">
                <a:latin typeface="Comic Sans MS" panose="030F0702030302020204" pitchFamily="66" charset="0"/>
              </a:rPr>
              <a:t> and the </a:t>
            </a:r>
            <a:r>
              <a:rPr lang="en-US" i="1" dirty="0">
                <a:cs typeface="Times New Roman" panose="02020603050405020304" pitchFamily="18" charset="0"/>
              </a:rPr>
              <a:t>x</a:t>
            </a:r>
            <a:r>
              <a:rPr lang="en-US" dirty="0">
                <a:latin typeface="Comic Sans MS" panose="030F0702030302020204" pitchFamily="66" charset="0"/>
              </a:rPr>
              <a:t>-axis about the </a:t>
            </a:r>
            <a:r>
              <a:rPr lang="en-US" i="1" dirty="0">
                <a:cs typeface="Times New Roman" panose="02020603050405020304" pitchFamily="18" charset="0"/>
              </a:rPr>
              <a:t>y</a:t>
            </a:r>
            <a:r>
              <a:rPr lang="en-US" dirty="0">
                <a:latin typeface="Comic Sans MS" panose="030F0702030302020204" pitchFamily="66" charset="0"/>
              </a:rPr>
              <a:t>-axis, from </a:t>
            </a:r>
            <a:r>
              <a:rPr lang="en-US" i="1" dirty="0">
                <a:cs typeface="Times New Roman" panose="02020603050405020304" pitchFamily="18" charset="0"/>
              </a:rPr>
              <a:t>x </a:t>
            </a:r>
            <a:r>
              <a:rPr lang="en-US" dirty="0">
                <a:cs typeface="Times New Roman" panose="02020603050405020304" pitchFamily="18" charset="0"/>
              </a:rPr>
              <a:t>= 1 </a:t>
            </a:r>
            <a:r>
              <a:rPr lang="en-US" dirty="0">
                <a:latin typeface="Comic Sans MS" panose="030F0702030302020204" pitchFamily="66" charset="0"/>
              </a:rPr>
              <a:t>to </a:t>
            </a:r>
            <a:r>
              <a:rPr lang="en-US" i="1" dirty="0">
                <a:cs typeface="Times New Roman" panose="02020603050405020304" pitchFamily="18" charset="0"/>
              </a:rPr>
              <a:t>x </a:t>
            </a:r>
            <a:r>
              <a:rPr lang="en-US" dirty="0">
                <a:cs typeface="Times New Roman" panose="02020603050405020304" pitchFamily="18" charset="0"/>
              </a:rPr>
              <a:t>= 3</a:t>
            </a:r>
            <a:r>
              <a:rPr lang="en-US" dirty="0">
                <a:latin typeface="Comic Sans MS" panose="030F0702030302020204" pitchFamily="66" charset="0"/>
              </a:rPr>
              <a:t>.</a:t>
            </a:r>
            <a:endParaRPr lang="en-GB" dirty="0">
              <a:latin typeface="Comic Sans MS" panose="030F0702030302020204" pitchFamily="66" charset="0"/>
            </a:endParaRPr>
          </a:p>
        </p:txBody>
      </p:sp>
      <p:pic>
        <p:nvPicPr>
          <p:cNvPr id="13" name="Picture 12">
            <a:extLst>
              <a:ext uri="{FF2B5EF4-FFF2-40B4-BE49-F238E27FC236}">
                <a16:creationId xmlns:a16="http://schemas.microsoft.com/office/drawing/2014/main" id="{106254FD-7F5F-49B1-BCF3-62E0035A6741}"/>
              </a:ext>
            </a:extLst>
          </p:cNvPr>
          <p:cNvPicPr>
            <a:picLocks noChangeAspect="1"/>
          </p:cNvPicPr>
          <p:nvPr/>
        </p:nvPicPr>
        <p:blipFill>
          <a:blip r:embed="rId2"/>
          <a:stretch>
            <a:fillRect/>
          </a:stretch>
        </p:blipFill>
        <p:spPr>
          <a:xfrm>
            <a:off x="914400" y="3199121"/>
            <a:ext cx="3402498" cy="2363480"/>
          </a:xfrm>
          <a:prstGeom prst="rect">
            <a:avLst/>
          </a:prstGeom>
        </p:spPr>
      </p:pic>
      <p:sp>
        <p:nvSpPr>
          <p:cNvPr id="14" name="TextBox 13">
            <a:extLst>
              <a:ext uri="{FF2B5EF4-FFF2-40B4-BE49-F238E27FC236}">
                <a16:creationId xmlns:a16="http://schemas.microsoft.com/office/drawing/2014/main" id="{0CDAFA1E-FA06-475E-ABA2-1FD241DD0095}"/>
              </a:ext>
            </a:extLst>
          </p:cNvPr>
          <p:cNvSpPr txBox="1"/>
          <p:nvPr/>
        </p:nvSpPr>
        <p:spPr>
          <a:xfrm>
            <a:off x="362243" y="2426732"/>
            <a:ext cx="8324558" cy="830997"/>
          </a:xfrm>
          <a:prstGeom prst="rect">
            <a:avLst/>
          </a:prstGeom>
          <a:noFill/>
        </p:spPr>
        <p:txBody>
          <a:bodyPr wrap="square">
            <a:spAutoFit/>
          </a:bodyPr>
          <a:lstStyle/>
          <a:p>
            <a:r>
              <a:rPr lang="en-US" dirty="0">
                <a:latin typeface="Comic Sans MS" panose="030F0702030302020204" pitchFamily="66" charset="0"/>
              </a:rPr>
              <a:t>                          and the solid as we rotate it about the </a:t>
            </a:r>
            <a:r>
              <a:rPr lang="en-US" i="1" dirty="0">
                <a:cs typeface="Times New Roman" panose="02020603050405020304" pitchFamily="18" charset="0"/>
              </a:rPr>
              <a:t>y</a:t>
            </a:r>
            <a:r>
              <a:rPr lang="en-US" dirty="0">
                <a:latin typeface="Comic Sans MS" panose="030F0702030302020204" pitchFamily="66" charset="0"/>
              </a:rPr>
              <a:t>-axis. </a:t>
            </a:r>
            <a:endParaRPr lang="en-GB" dirty="0">
              <a:latin typeface="Comic Sans MS" panose="030F0702030302020204" pitchFamily="66" charset="0"/>
            </a:endParaRPr>
          </a:p>
        </p:txBody>
      </p:sp>
      <p:pic>
        <p:nvPicPr>
          <p:cNvPr id="16" name="Picture 15">
            <a:extLst>
              <a:ext uri="{FF2B5EF4-FFF2-40B4-BE49-F238E27FC236}">
                <a16:creationId xmlns:a16="http://schemas.microsoft.com/office/drawing/2014/main" id="{689FC0DC-05E4-4C6F-973E-EF64DB0167CB}"/>
              </a:ext>
            </a:extLst>
          </p:cNvPr>
          <p:cNvPicPr>
            <a:picLocks noChangeAspect="1"/>
          </p:cNvPicPr>
          <p:nvPr/>
        </p:nvPicPr>
        <p:blipFill>
          <a:blip r:embed="rId3"/>
          <a:stretch>
            <a:fillRect/>
          </a:stretch>
        </p:blipFill>
        <p:spPr>
          <a:xfrm>
            <a:off x="5105400" y="3257729"/>
            <a:ext cx="2918173" cy="1804814"/>
          </a:xfrm>
          <a:prstGeom prst="rect">
            <a:avLst/>
          </a:prstGeom>
        </p:spPr>
      </p:pic>
      <p:pic>
        <p:nvPicPr>
          <p:cNvPr id="6" name="Picture 5">
            <a:extLst>
              <a:ext uri="{FF2B5EF4-FFF2-40B4-BE49-F238E27FC236}">
                <a16:creationId xmlns:a16="http://schemas.microsoft.com/office/drawing/2014/main" id="{87526B8D-8F29-41E4-9D65-A3CFD96CAE2E}"/>
              </a:ext>
            </a:extLst>
          </p:cNvPr>
          <p:cNvPicPr>
            <a:picLocks noChangeAspect="1"/>
          </p:cNvPicPr>
          <p:nvPr/>
        </p:nvPicPr>
        <p:blipFill>
          <a:blip r:embed="rId4"/>
          <a:stretch>
            <a:fillRect/>
          </a:stretch>
        </p:blipFill>
        <p:spPr>
          <a:xfrm>
            <a:off x="5105400" y="4916508"/>
            <a:ext cx="3158423" cy="1804813"/>
          </a:xfrm>
          <a:prstGeom prst="rect">
            <a:avLst/>
          </a:prstGeom>
        </p:spPr>
      </p:pic>
      <p:sp>
        <p:nvSpPr>
          <p:cNvPr id="11" name="TextBox 10">
            <a:extLst>
              <a:ext uri="{FF2B5EF4-FFF2-40B4-BE49-F238E27FC236}">
                <a16:creationId xmlns:a16="http://schemas.microsoft.com/office/drawing/2014/main" id="{F710024A-B388-4AD8-A830-CE86FBE665B5}"/>
              </a:ext>
            </a:extLst>
          </p:cNvPr>
          <p:cNvSpPr txBox="1"/>
          <p:nvPr/>
        </p:nvSpPr>
        <p:spPr>
          <a:xfrm>
            <a:off x="223928" y="5410200"/>
            <a:ext cx="4576672" cy="1569660"/>
          </a:xfrm>
          <a:prstGeom prst="rect">
            <a:avLst/>
          </a:prstGeom>
          <a:noFill/>
        </p:spPr>
        <p:txBody>
          <a:bodyPr wrap="square">
            <a:spAutoFit/>
          </a:bodyPr>
          <a:lstStyle/>
          <a:p>
            <a:r>
              <a:rPr lang="en-US" dirty="0">
                <a:latin typeface="Comic Sans MS" panose="030F0702030302020204" pitchFamily="66" charset="0"/>
              </a:rPr>
              <a:t>If we were to use rings on this solid here is what a typical ring would look like.</a:t>
            </a:r>
            <a:endParaRPr lang="en-GB" dirty="0">
              <a:latin typeface="Comic Sans MS" panose="030F0702030302020204" pitchFamily="66" charset="0"/>
            </a:endParaRPr>
          </a:p>
          <a:p>
            <a:endParaRPr lang="en-GB" dirty="0">
              <a:latin typeface="Comic Sans MS" panose="030F0702030302020204" pitchFamily="66" charset="0"/>
            </a:endParaRPr>
          </a:p>
        </p:txBody>
      </p:sp>
    </p:spTree>
    <p:extLst>
      <p:ext uri="{BB962C8B-B14F-4D97-AF65-F5344CB8AC3E}">
        <p14:creationId xmlns:p14="http://schemas.microsoft.com/office/powerpoint/2010/main" val="1601360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D1EB3-DF42-4AB8-AEF7-E3247FB1CCDA}"/>
              </a:ext>
            </a:extLst>
          </p:cNvPr>
          <p:cNvSpPr txBox="1">
            <a:spLocks/>
          </p:cNvSpPr>
          <p:nvPr/>
        </p:nvSpPr>
        <p:spPr>
          <a:xfrm>
            <a:off x="151831" y="74284"/>
            <a:ext cx="7543800" cy="863600"/>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US" dirty="0">
                <a:solidFill>
                  <a:schemeClr val="tx1"/>
                </a:solidFill>
                <a:latin typeface="MV Boli" panose="02000500030200090000" pitchFamily="2" charset="0"/>
                <a:cs typeface="MV Boli" panose="02000500030200090000" pitchFamily="2" charset="0"/>
              </a:rPr>
              <a:t>Volume of solids of Revolution </a:t>
            </a:r>
            <a:endParaRPr lang="en-GB" dirty="0"/>
          </a:p>
        </p:txBody>
      </p:sp>
      <p:sp>
        <p:nvSpPr>
          <p:cNvPr id="4" name="TextBox 3">
            <a:extLst>
              <a:ext uri="{FF2B5EF4-FFF2-40B4-BE49-F238E27FC236}">
                <a16:creationId xmlns:a16="http://schemas.microsoft.com/office/drawing/2014/main" id="{676C439E-BB18-45E4-A488-45B798666B1A}"/>
              </a:ext>
            </a:extLst>
          </p:cNvPr>
          <p:cNvSpPr txBox="1"/>
          <p:nvPr/>
        </p:nvSpPr>
        <p:spPr>
          <a:xfrm>
            <a:off x="381000" y="937884"/>
            <a:ext cx="2209800" cy="461665"/>
          </a:xfrm>
          <a:prstGeom prst="rect">
            <a:avLst/>
          </a:prstGeom>
          <a:noFill/>
        </p:spPr>
        <p:txBody>
          <a:bodyPr wrap="square">
            <a:spAutoFit/>
          </a:bodyPr>
          <a:lstStyle/>
          <a:p>
            <a:r>
              <a:rPr lang="en-US" b="1" dirty="0">
                <a:latin typeface="Comic Sans MS" panose="030F0702030302020204" pitchFamily="66" charset="0"/>
              </a:rPr>
              <a:t>Example 1</a:t>
            </a:r>
            <a:endParaRPr lang="en-GB" b="1" dirty="0">
              <a:latin typeface="Comic Sans MS" panose="030F0702030302020204" pitchFamily="66" charset="0"/>
            </a:endParaRPr>
          </a:p>
        </p:txBody>
      </p:sp>
      <p:sp>
        <p:nvSpPr>
          <p:cNvPr id="7" name="TextBox 6">
            <a:extLst>
              <a:ext uri="{FF2B5EF4-FFF2-40B4-BE49-F238E27FC236}">
                <a16:creationId xmlns:a16="http://schemas.microsoft.com/office/drawing/2014/main" id="{26DCA3EC-72EF-4A59-AEA9-BED491CA5B6D}"/>
              </a:ext>
            </a:extLst>
          </p:cNvPr>
          <p:cNvSpPr txBox="1"/>
          <p:nvPr/>
        </p:nvSpPr>
        <p:spPr>
          <a:xfrm>
            <a:off x="395069" y="2057400"/>
            <a:ext cx="4938931" cy="461665"/>
          </a:xfrm>
          <a:prstGeom prst="rect">
            <a:avLst/>
          </a:prstGeom>
          <a:noFill/>
        </p:spPr>
        <p:txBody>
          <a:bodyPr wrap="square">
            <a:spAutoFit/>
          </a:bodyPr>
          <a:lstStyle/>
          <a:p>
            <a:r>
              <a:rPr lang="en-US" dirty="0">
                <a:latin typeface="Comic Sans MS" panose="030F0702030302020204" pitchFamily="66" charset="0"/>
              </a:rPr>
              <a:t>This leads to several problems.  </a:t>
            </a:r>
            <a:endParaRPr lang="en-GB" dirty="0">
              <a:latin typeface="Comic Sans MS" panose="030F0702030302020204" pitchFamily="66" charset="0"/>
            </a:endParaRPr>
          </a:p>
        </p:txBody>
      </p:sp>
      <p:sp>
        <p:nvSpPr>
          <p:cNvPr id="9" name="TextBox 8">
            <a:extLst>
              <a:ext uri="{FF2B5EF4-FFF2-40B4-BE49-F238E27FC236}">
                <a16:creationId xmlns:a16="http://schemas.microsoft.com/office/drawing/2014/main" id="{E4827FA3-D914-466B-B70F-7D0A4A27CF66}"/>
              </a:ext>
            </a:extLst>
          </p:cNvPr>
          <p:cNvSpPr txBox="1"/>
          <p:nvPr/>
        </p:nvSpPr>
        <p:spPr>
          <a:xfrm>
            <a:off x="388034" y="937884"/>
            <a:ext cx="8374966" cy="1200329"/>
          </a:xfrm>
          <a:prstGeom prst="rect">
            <a:avLst/>
          </a:prstGeom>
          <a:noFill/>
        </p:spPr>
        <p:txBody>
          <a:bodyPr wrap="square">
            <a:spAutoFit/>
          </a:bodyPr>
          <a:lstStyle/>
          <a:p>
            <a:r>
              <a:rPr lang="en-US" b="0" i="0" dirty="0">
                <a:solidFill>
                  <a:srgbClr val="000000"/>
                </a:solidFill>
                <a:effectLst/>
                <a:latin typeface="Helvetica" panose="020B0604020202020204" pitchFamily="34" charset="0"/>
              </a:rPr>
              <a:t>                   </a:t>
            </a:r>
            <a:r>
              <a:rPr lang="en-US" dirty="0">
                <a:latin typeface="Comic Sans MS" panose="030F0702030302020204" pitchFamily="66" charset="0"/>
              </a:rPr>
              <a:t>Determine the volume of the solid obtained by rotating the region bounded by </a:t>
            </a:r>
            <a:r>
              <a:rPr lang="en-US" i="1" dirty="0">
                <a:cs typeface="Times New Roman" panose="02020603050405020304" pitchFamily="18" charset="0"/>
              </a:rPr>
              <a:t>y</a:t>
            </a:r>
            <a:r>
              <a:rPr lang="en-US" dirty="0">
                <a:cs typeface="Times New Roman" panose="02020603050405020304" pitchFamily="18" charset="0"/>
              </a:rPr>
              <a:t> =</a:t>
            </a:r>
            <a:r>
              <a:rPr lang="en-US" dirty="0">
                <a:latin typeface="Comic Sans MS" panose="030F0702030302020204" pitchFamily="66" charset="0"/>
              </a:rPr>
              <a:t> (</a:t>
            </a:r>
            <a:r>
              <a:rPr lang="en-US" i="1" dirty="0">
                <a:cs typeface="Times New Roman" panose="02020603050405020304" pitchFamily="18" charset="0"/>
              </a:rPr>
              <a:t>x </a:t>
            </a:r>
            <a:r>
              <a:rPr lang="en-US" dirty="0">
                <a:cs typeface="Times New Roman" panose="02020603050405020304" pitchFamily="18" charset="0"/>
              </a:rPr>
              <a:t>− 1</a:t>
            </a:r>
            <a:r>
              <a:rPr lang="en-US" dirty="0">
                <a:latin typeface="Comic Sans MS" panose="030F0702030302020204" pitchFamily="66" charset="0"/>
              </a:rPr>
              <a:t>)(</a:t>
            </a:r>
            <a:r>
              <a:rPr lang="en-US" i="1" dirty="0">
                <a:cs typeface="Times New Roman" panose="02020603050405020304" pitchFamily="18" charset="0"/>
              </a:rPr>
              <a:t>x </a:t>
            </a:r>
            <a:r>
              <a:rPr lang="en-US" dirty="0">
                <a:cs typeface="Times New Roman" panose="02020603050405020304" pitchFamily="18" charset="0"/>
              </a:rPr>
              <a:t>− 3</a:t>
            </a:r>
            <a:r>
              <a:rPr lang="en-US" dirty="0">
                <a:latin typeface="Comic Sans MS" panose="030F0702030302020204" pitchFamily="66" charset="0"/>
              </a:rPr>
              <a:t>)</a:t>
            </a:r>
            <a:r>
              <a:rPr lang="en-US" baseline="30000" dirty="0">
                <a:latin typeface="Comic Sans MS" panose="030F0702030302020204" pitchFamily="66" charset="0"/>
              </a:rPr>
              <a:t>2</a:t>
            </a:r>
            <a:r>
              <a:rPr lang="en-US" dirty="0">
                <a:latin typeface="Comic Sans MS" panose="030F0702030302020204" pitchFamily="66" charset="0"/>
              </a:rPr>
              <a:t> and the </a:t>
            </a:r>
            <a:r>
              <a:rPr lang="en-US" i="1" dirty="0">
                <a:cs typeface="Times New Roman" panose="02020603050405020304" pitchFamily="18" charset="0"/>
              </a:rPr>
              <a:t>x</a:t>
            </a:r>
            <a:r>
              <a:rPr lang="en-US" dirty="0">
                <a:latin typeface="Comic Sans MS" panose="030F0702030302020204" pitchFamily="66" charset="0"/>
              </a:rPr>
              <a:t>-axis about the </a:t>
            </a:r>
            <a:r>
              <a:rPr lang="en-US" i="1" dirty="0">
                <a:cs typeface="Times New Roman" panose="02020603050405020304" pitchFamily="18" charset="0"/>
              </a:rPr>
              <a:t>y</a:t>
            </a:r>
            <a:r>
              <a:rPr lang="en-US" dirty="0">
                <a:latin typeface="Comic Sans MS" panose="030F0702030302020204" pitchFamily="66" charset="0"/>
              </a:rPr>
              <a:t>-axis, from </a:t>
            </a:r>
            <a:r>
              <a:rPr lang="en-US" i="1" dirty="0">
                <a:cs typeface="Times New Roman" panose="02020603050405020304" pitchFamily="18" charset="0"/>
              </a:rPr>
              <a:t>x </a:t>
            </a:r>
            <a:r>
              <a:rPr lang="en-US" dirty="0">
                <a:cs typeface="Times New Roman" panose="02020603050405020304" pitchFamily="18" charset="0"/>
              </a:rPr>
              <a:t>= 1 </a:t>
            </a:r>
            <a:r>
              <a:rPr lang="en-US" dirty="0">
                <a:latin typeface="Comic Sans MS" panose="030F0702030302020204" pitchFamily="66" charset="0"/>
              </a:rPr>
              <a:t>to </a:t>
            </a:r>
            <a:r>
              <a:rPr lang="en-US" i="1" dirty="0">
                <a:cs typeface="Times New Roman" panose="02020603050405020304" pitchFamily="18" charset="0"/>
              </a:rPr>
              <a:t>x </a:t>
            </a:r>
            <a:r>
              <a:rPr lang="en-US" dirty="0">
                <a:cs typeface="Times New Roman" panose="02020603050405020304" pitchFamily="18" charset="0"/>
              </a:rPr>
              <a:t>= 3</a:t>
            </a:r>
            <a:r>
              <a:rPr lang="en-US" dirty="0">
                <a:latin typeface="Comic Sans MS" panose="030F0702030302020204" pitchFamily="66" charset="0"/>
              </a:rPr>
              <a:t>.</a:t>
            </a:r>
            <a:endParaRPr lang="en-GB" dirty="0">
              <a:latin typeface="Comic Sans MS" panose="030F0702030302020204" pitchFamily="66" charset="0"/>
            </a:endParaRPr>
          </a:p>
        </p:txBody>
      </p:sp>
      <p:sp>
        <p:nvSpPr>
          <p:cNvPr id="11" name="TextBox 10">
            <a:extLst>
              <a:ext uri="{FF2B5EF4-FFF2-40B4-BE49-F238E27FC236}">
                <a16:creationId xmlns:a16="http://schemas.microsoft.com/office/drawing/2014/main" id="{F710024A-B388-4AD8-A830-CE86FBE665B5}"/>
              </a:ext>
            </a:extLst>
          </p:cNvPr>
          <p:cNvSpPr txBox="1"/>
          <p:nvPr/>
        </p:nvSpPr>
        <p:spPr>
          <a:xfrm>
            <a:off x="3398619" y="3250571"/>
            <a:ext cx="5669181" cy="1154162"/>
          </a:xfrm>
          <a:prstGeom prst="rect">
            <a:avLst/>
          </a:prstGeom>
          <a:noFill/>
        </p:spPr>
        <p:txBody>
          <a:bodyPr wrap="square">
            <a:spAutoFit/>
          </a:bodyPr>
          <a:lstStyle/>
          <a:p>
            <a:r>
              <a:rPr lang="en-US" sz="2300" dirty="0">
                <a:latin typeface="Comic Sans MS" panose="030F0702030302020204" pitchFamily="66" charset="0"/>
              </a:rPr>
              <a:t>The </a:t>
            </a:r>
            <a:r>
              <a:rPr lang="en-US" sz="2300" b="1" dirty="0">
                <a:latin typeface="Comic Sans MS" panose="030F0702030302020204" pitchFamily="66" charset="0"/>
              </a:rPr>
              <a:t>second</a:t>
            </a:r>
            <a:r>
              <a:rPr lang="en-US" sz="2300" dirty="0">
                <a:latin typeface="Comic Sans MS" panose="030F0702030302020204" pitchFamily="66" charset="0"/>
              </a:rPr>
              <a:t> problem we got here is that in order to use rings we would need to put this function into the form </a:t>
            </a:r>
            <a:r>
              <a:rPr lang="en-US" sz="2300" i="1" dirty="0">
                <a:cs typeface="Times New Roman" panose="02020603050405020304" pitchFamily="18" charset="0"/>
              </a:rPr>
              <a:t>x</a:t>
            </a:r>
            <a:r>
              <a:rPr lang="en-US" sz="2300" dirty="0">
                <a:cs typeface="Times New Roman" panose="02020603050405020304" pitchFamily="18" charset="0"/>
              </a:rPr>
              <a:t> = </a:t>
            </a:r>
            <a:r>
              <a:rPr lang="en-US" sz="2300" i="1" dirty="0">
                <a:cs typeface="Times New Roman" panose="02020603050405020304" pitchFamily="18" charset="0"/>
              </a:rPr>
              <a:t>f</a:t>
            </a:r>
            <a:r>
              <a:rPr lang="en-US" sz="2300" dirty="0">
                <a:cs typeface="Times New Roman" panose="02020603050405020304" pitchFamily="18" charset="0"/>
              </a:rPr>
              <a:t>(</a:t>
            </a:r>
            <a:r>
              <a:rPr lang="en-US" sz="2300" i="1" dirty="0">
                <a:cs typeface="Times New Roman" panose="02020603050405020304" pitchFamily="18" charset="0"/>
              </a:rPr>
              <a:t>y</a:t>
            </a:r>
            <a:r>
              <a:rPr lang="en-US" sz="2300" dirty="0">
                <a:cs typeface="Times New Roman" panose="02020603050405020304" pitchFamily="18" charset="0"/>
              </a:rPr>
              <a:t>)</a:t>
            </a:r>
            <a:r>
              <a:rPr lang="en-US" sz="2300" dirty="0">
                <a:latin typeface="Comic Sans MS" panose="030F0702030302020204" pitchFamily="66" charset="0"/>
              </a:rPr>
              <a:t>. </a:t>
            </a:r>
            <a:endParaRPr lang="en-GB" sz="2300" dirty="0">
              <a:latin typeface="Comic Sans MS" panose="030F0702030302020204" pitchFamily="66" charset="0"/>
            </a:endParaRPr>
          </a:p>
        </p:txBody>
      </p:sp>
      <p:sp>
        <p:nvSpPr>
          <p:cNvPr id="14" name="TextBox 13">
            <a:extLst>
              <a:ext uri="{FF2B5EF4-FFF2-40B4-BE49-F238E27FC236}">
                <a16:creationId xmlns:a16="http://schemas.microsoft.com/office/drawing/2014/main" id="{0CDAFA1E-FA06-475E-ABA2-1FD241DD0095}"/>
              </a:ext>
            </a:extLst>
          </p:cNvPr>
          <p:cNvSpPr txBox="1"/>
          <p:nvPr/>
        </p:nvSpPr>
        <p:spPr>
          <a:xfrm>
            <a:off x="3398619" y="2532317"/>
            <a:ext cx="5364381" cy="800219"/>
          </a:xfrm>
          <a:prstGeom prst="rect">
            <a:avLst/>
          </a:prstGeom>
          <a:noFill/>
        </p:spPr>
        <p:txBody>
          <a:bodyPr wrap="square">
            <a:spAutoFit/>
          </a:bodyPr>
          <a:lstStyle/>
          <a:p>
            <a:r>
              <a:rPr lang="en-US" sz="2300" b="1" dirty="0">
                <a:latin typeface="Comic Sans MS" panose="030F0702030302020204" pitchFamily="66" charset="0"/>
              </a:rPr>
              <a:t>First,</a:t>
            </a:r>
            <a:r>
              <a:rPr lang="en-US" sz="2300" dirty="0">
                <a:latin typeface="Comic Sans MS" panose="030F0702030302020204" pitchFamily="66" charset="0"/>
              </a:rPr>
              <a:t> both the inner and outer radius are defined by the same function. </a:t>
            </a:r>
            <a:endParaRPr lang="en-GB" sz="2300" dirty="0">
              <a:latin typeface="Comic Sans MS" panose="030F0702030302020204" pitchFamily="66" charset="0"/>
            </a:endParaRPr>
          </a:p>
        </p:txBody>
      </p:sp>
      <p:pic>
        <p:nvPicPr>
          <p:cNvPr id="5" name="Picture 4">
            <a:extLst>
              <a:ext uri="{FF2B5EF4-FFF2-40B4-BE49-F238E27FC236}">
                <a16:creationId xmlns:a16="http://schemas.microsoft.com/office/drawing/2014/main" id="{F60B0F38-BF13-4764-9BE2-09577936E8CF}"/>
              </a:ext>
            </a:extLst>
          </p:cNvPr>
          <p:cNvPicPr>
            <a:picLocks noChangeAspect="1"/>
          </p:cNvPicPr>
          <p:nvPr/>
        </p:nvPicPr>
        <p:blipFill>
          <a:blip r:embed="rId2"/>
          <a:stretch>
            <a:fillRect/>
          </a:stretch>
        </p:blipFill>
        <p:spPr>
          <a:xfrm>
            <a:off x="381000" y="2511907"/>
            <a:ext cx="3017619" cy="1828860"/>
          </a:xfrm>
          <a:prstGeom prst="rect">
            <a:avLst/>
          </a:prstGeom>
        </p:spPr>
      </p:pic>
      <p:sp>
        <p:nvSpPr>
          <p:cNvPr id="15" name="TextBox 14">
            <a:extLst>
              <a:ext uri="{FF2B5EF4-FFF2-40B4-BE49-F238E27FC236}">
                <a16:creationId xmlns:a16="http://schemas.microsoft.com/office/drawing/2014/main" id="{7DACD959-6EDE-4A9C-B370-FE3EF44CC524}"/>
              </a:ext>
            </a:extLst>
          </p:cNvPr>
          <p:cNvSpPr txBox="1"/>
          <p:nvPr/>
        </p:nvSpPr>
        <p:spPr>
          <a:xfrm>
            <a:off x="250775" y="4413657"/>
            <a:ext cx="8893225" cy="830997"/>
          </a:xfrm>
          <a:prstGeom prst="rect">
            <a:avLst/>
          </a:prstGeom>
          <a:noFill/>
        </p:spPr>
        <p:txBody>
          <a:bodyPr wrap="square">
            <a:spAutoFit/>
          </a:bodyPr>
          <a:lstStyle/>
          <a:p>
            <a:r>
              <a:rPr lang="en-US" dirty="0">
                <a:latin typeface="Comic Sans MS" panose="030F0702030302020204" pitchFamily="66" charset="0"/>
              </a:rPr>
              <a:t>That is NOT easy in general for a cubic polynomial and in other cases may not even be possible to do. </a:t>
            </a:r>
            <a:endParaRPr lang="en-GB" dirty="0">
              <a:latin typeface="Comic Sans MS" panose="030F0702030302020204" pitchFamily="66" charset="0"/>
            </a:endParaRPr>
          </a:p>
        </p:txBody>
      </p:sp>
      <p:sp>
        <p:nvSpPr>
          <p:cNvPr id="17" name="TextBox 16">
            <a:extLst>
              <a:ext uri="{FF2B5EF4-FFF2-40B4-BE49-F238E27FC236}">
                <a16:creationId xmlns:a16="http://schemas.microsoft.com/office/drawing/2014/main" id="{E6D12D6B-3E17-47F3-BA1F-1434F5CD86A6}"/>
              </a:ext>
            </a:extLst>
          </p:cNvPr>
          <p:cNvSpPr txBox="1"/>
          <p:nvPr/>
        </p:nvSpPr>
        <p:spPr>
          <a:xfrm>
            <a:off x="267340" y="5202494"/>
            <a:ext cx="8893225" cy="1200329"/>
          </a:xfrm>
          <a:prstGeom prst="rect">
            <a:avLst/>
          </a:prstGeom>
          <a:noFill/>
        </p:spPr>
        <p:txBody>
          <a:bodyPr wrap="square">
            <a:spAutoFit/>
          </a:bodyPr>
          <a:lstStyle/>
          <a:p>
            <a:r>
              <a:rPr lang="en-US" dirty="0">
                <a:latin typeface="Comic Sans MS" panose="030F0702030302020204" pitchFamily="66" charset="0"/>
              </a:rPr>
              <a:t>Even when it is possible to do this the resulting equation is often significantly messier than the original which can also cause problems.</a:t>
            </a:r>
            <a:endParaRPr lang="en-GB" dirty="0">
              <a:latin typeface="Comic Sans MS" panose="030F0702030302020204" pitchFamily="66" charset="0"/>
            </a:endParaRPr>
          </a:p>
        </p:txBody>
      </p:sp>
    </p:spTree>
    <p:extLst>
      <p:ext uri="{BB962C8B-B14F-4D97-AF65-F5344CB8AC3E}">
        <p14:creationId xmlns:p14="http://schemas.microsoft.com/office/powerpoint/2010/main" val="3527561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4" grpId="0"/>
      <p:bldP spid="15"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D1EB3-DF42-4AB8-AEF7-E3247FB1CCDA}"/>
              </a:ext>
            </a:extLst>
          </p:cNvPr>
          <p:cNvSpPr txBox="1">
            <a:spLocks/>
          </p:cNvSpPr>
          <p:nvPr/>
        </p:nvSpPr>
        <p:spPr>
          <a:xfrm>
            <a:off x="151831" y="74284"/>
            <a:ext cx="7543800" cy="863600"/>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US" dirty="0">
                <a:solidFill>
                  <a:schemeClr val="tx1"/>
                </a:solidFill>
                <a:latin typeface="MV Boli" panose="02000500030200090000" pitchFamily="2" charset="0"/>
                <a:cs typeface="MV Boli" panose="02000500030200090000" pitchFamily="2" charset="0"/>
              </a:rPr>
              <a:t>Volume of solids of Revolution </a:t>
            </a:r>
            <a:endParaRPr lang="en-GB" dirty="0"/>
          </a:p>
        </p:txBody>
      </p:sp>
      <p:sp>
        <p:nvSpPr>
          <p:cNvPr id="4" name="TextBox 3">
            <a:extLst>
              <a:ext uri="{FF2B5EF4-FFF2-40B4-BE49-F238E27FC236}">
                <a16:creationId xmlns:a16="http://schemas.microsoft.com/office/drawing/2014/main" id="{676C439E-BB18-45E4-A488-45B798666B1A}"/>
              </a:ext>
            </a:extLst>
          </p:cNvPr>
          <p:cNvSpPr txBox="1"/>
          <p:nvPr/>
        </p:nvSpPr>
        <p:spPr>
          <a:xfrm>
            <a:off x="381000" y="937884"/>
            <a:ext cx="2209800" cy="461665"/>
          </a:xfrm>
          <a:prstGeom prst="rect">
            <a:avLst/>
          </a:prstGeom>
          <a:noFill/>
        </p:spPr>
        <p:txBody>
          <a:bodyPr wrap="square">
            <a:spAutoFit/>
          </a:bodyPr>
          <a:lstStyle/>
          <a:p>
            <a:r>
              <a:rPr lang="en-US" b="1" dirty="0">
                <a:latin typeface="Comic Sans MS" panose="030F0702030302020204" pitchFamily="66" charset="0"/>
              </a:rPr>
              <a:t>Example 1</a:t>
            </a:r>
            <a:endParaRPr lang="en-GB" b="1" dirty="0">
              <a:latin typeface="Comic Sans MS" panose="030F0702030302020204" pitchFamily="66" charset="0"/>
            </a:endParaRPr>
          </a:p>
        </p:txBody>
      </p:sp>
      <p:sp>
        <p:nvSpPr>
          <p:cNvPr id="7" name="TextBox 6">
            <a:extLst>
              <a:ext uri="{FF2B5EF4-FFF2-40B4-BE49-F238E27FC236}">
                <a16:creationId xmlns:a16="http://schemas.microsoft.com/office/drawing/2014/main" id="{26DCA3EC-72EF-4A59-AEA9-BED491CA5B6D}"/>
              </a:ext>
            </a:extLst>
          </p:cNvPr>
          <p:cNvSpPr txBox="1"/>
          <p:nvPr/>
        </p:nvSpPr>
        <p:spPr>
          <a:xfrm>
            <a:off x="395069" y="2057400"/>
            <a:ext cx="4938931" cy="461665"/>
          </a:xfrm>
          <a:prstGeom prst="rect">
            <a:avLst/>
          </a:prstGeom>
          <a:noFill/>
        </p:spPr>
        <p:txBody>
          <a:bodyPr wrap="square">
            <a:spAutoFit/>
          </a:bodyPr>
          <a:lstStyle/>
          <a:p>
            <a:r>
              <a:rPr lang="en-US" dirty="0">
                <a:latin typeface="Comic Sans MS" panose="030F0702030302020204" pitchFamily="66" charset="0"/>
              </a:rPr>
              <a:t>This leads to several problems.  </a:t>
            </a:r>
            <a:endParaRPr lang="en-GB" dirty="0">
              <a:latin typeface="Comic Sans MS" panose="030F0702030302020204" pitchFamily="66" charset="0"/>
            </a:endParaRPr>
          </a:p>
        </p:txBody>
      </p:sp>
      <p:sp>
        <p:nvSpPr>
          <p:cNvPr id="9" name="TextBox 8">
            <a:extLst>
              <a:ext uri="{FF2B5EF4-FFF2-40B4-BE49-F238E27FC236}">
                <a16:creationId xmlns:a16="http://schemas.microsoft.com/office/drawing/2014/main" id="{E4827FA3-D914-466B-B70F-7D0A4A27CF66}"/>
              </a:ext>
            </a:extLst>
          </p:cNvPr>
          <p:cNvSpPr txBox="1"/>
          <p:nvPr/>
        </p:nvSpPr>
        <p:spPr>
          <a:xfrm>
            <a:off x="388034" y="937884"/>
            <a:ext cx="8374966" cy="1200329"/>
          </a:xfrm>
          <a:prstGeom prst="rect">
            <a:avLst/>
          </a:prstGeom>
          <a:noFill/>
        </p:spPr>
        <p:txBody>
          <a:bodyPr wrap="square">
            <a:spAutoFit/>
          </a:bodyPr>
          <a:lstStyle/>
          <a:p>
            <a:r>
              <a:rPr lang="en-US" b="0" i="0" dirty="0">
                <a:solidFill>
                  <a:srgbClr val="000000"/>
                </a:solidFill>
                <a:effectLst/>
                <a:latin typeface="Helvetica" panose="020B0604020202020204" pitchFamily="34" charset="0"/>
              </a:rPr>
              <a:t>                   </a:t>
            </a:r>
            <a:r>
              <a:rPr lang="en-US" dirty="0">
                <a:latin typeface="Comic Sans MS" panose="030F0702030302020204" pitchFamily="66" charset="0"/>
              </a:rPr>
              <a:t>Determine the volume of the solid obtained by rotating the region bounded by </a:t>
            </a:r>
            <a:r>
              <a:rPr lang="en-US" i="1" dirty="0">
                <a:cs typeface="Times New Roman" panose="02020603050405020304" pitchFamily="18" charset="0"/>
              </a:rPr>
              <a:t>y</a:t>
            </a:r>
            <a:r>
              <a:rPr lang="en-US" dirty="0">
                <a:cs typeface="Times New Roman" panose="02020603050405020304" pitchFamily="18" charset="0"/>
              </a:rPr>
              <a:t> =</a:t>
            </a:r>
            <a:r>
              <a:rPr lang="en-US" dirty="0">
                <a:latin typeface="Comic Sans MS" panose="030F0702030302020204" pitchFamily="66" charset="0"/>
              </a:rPr>
              <a:t> (</a:t>
            </a:r>
            <a:r>
              <a:rPr lang="en-US" i="1" dirty="0">
                <a:cs typeface="Times New Roman" panose="02020603050405020304" pitchFamily="18" charset="0"/>
              </a:rPr>
              <a:t>x </a:t>
            </a:r>
            <a:r>
              <a:rPr lang="en-US" dirty="0">
                <a:cs typeface="Times New Roman" panose="02020603050405020304" pitchFamily="18" charset="0"/>
              </a:rPr>
              <a:t>− 1</a:t>
            </a:r>
            <a:r>
              <a:rPr lang="en-US" dirty="0">
                <a:latin typeface="Comic Sans MS" panose="030F0702030302020204" pitchFamily="66" charset="0"/>
              </a:rPr>
              <a:t>)(</a:t>
            </a:r>
            <a:r>
              <a:rPr lang="en-US" i="1" dirty="0">
                <a:cs typeface="Times New Roman" panose="02020603050405020304" pitchFamily="18" charset="0"/>
              </a:rPr>
              <a:t>x </a:t>
            </a:r>
            <a:r>
              <a:rPr lang="en-US" dirty="0">
                <a:cs typeface="Times New Roman" panose="02020603050405020304" pitchFamily="18" charset="0"/>
              </a:rPr>
              <a:t>− 3</a:t>
            </a:r>
            <a:r>
              <a:rPr lang="en-US" dirty="0">
                <a:latin typeface="Comic Sans MS" panose="030F0702030302020204" pitchFamily="66" charset="0"/>
              </a:rPr>
              <a:t>)</a:t>
            </a:r>
            <a:r>
              <a:rPr lang="en-US" baseline="30000" dirty="0">
                <a:latin typeface="Comic Sans MS" panose="030F0702030302020204" pitchFamily="66" charset="0"/>
              </a:rPr>
              <a:t>2</a:t>
            </a:r>
            <a:r>
              <a:rPr lang="en-US" dirty="0">
                <a:latin typeface="Comic Sans MS" panose="030F0702030302020204" pitchFamily="66" charset="0"/>
              </a:rPr>
              <a:t> and the </a:t>
            </a:r>
            <a:r>
              <a:rPr lang="en-US" i="1" dirty="0">
                <a:cs typeface="Times New Roman" panose="02020603050405020304" pitchFamily="18" charset="0"/>
              </a:rPr>
              <a:t>x</a:t>
            </a:r>
            <a:r>
              <a:rPr lang="en-US" dirty="0">
                <a:latin typeface="Comic Sans MS" panose="030F0702030302020204" pitchFamily="66" charset="0"/>
              </a:rPr>
              <a:t>-axis about the </a:t>
            </a:r>
            <a:r>
              <a:rPr lang="en-US" i="1" dirty="0">
                <a:cs typeface="Times New Roman" panose="02020603050405020304" pitchFamily="18" charset="0"/>
              </a:rPr>
              <a:t>y</a:t>
            </a:r>
            <a:r>
              <a:rPr lang="en-US" dirty="0">
                <a:latin typeface="Comic Sans MS" panose="030F0702030302020204" pitchFamily="66" charset="0"/>
              </a:rPr>
              <a:t>-axis, from </a:t>
            </a:r>
            <a:r>
              <a:rPr lang="en-US" i="1" dirty="0">
                <a:cs typeface="Times New Roman" panose="02020603050405020304" pitchFamily="18" charset="0"/>
              </a:rPr>
              <a:t>x </a:t>
            </a:r>
            <a:r>
              <a:rPr lang="en-US" dirty="0">
                <a:cs typeface="Times New Roman" panose="02020603050405020304" pitchFamily="18" charset="0"/>
              </a:rPr>
              <a:t>= 1 </a:t>
            </a:r>
            <a:r>
              <a:rPr lang="en-US" dirty="0">
                <a:latin typeface="Comic Sans MS" panose="030F0702030302020204" pitchFamily="66" charset="0"/>
              </a:rPr>
              <a:t>to </a:t>
            </a:r>
            <a:r>
              <a:rPr lang="en-US" i="1" dirty="0">
                <a:cs typeface="Times New Roman" panose="02020603050405020304" pitchFamily="18" charset="0"/>
              </a:rPr>
              <a:t>x </a:t>
            </a:r>
            <a:r>
              <a:rPr lang="en-US" dirty="0">
                <a:cs typeface="Times New Roman" panose="02020603050405020304" pitchFamily="18" charset="0"/>
              </a:rPr>
              <a:t>= 3</a:t>
            </a:r>
            <a:r>
              <a:rPr lang="en-US" dirty="0">
                <a:latin typeface="Comic Sans MS" panose="030F0702030302020204" pitchFamily="66" charset="0"/>
              </a:rPr>
              <a:t>.</a:t>
            </a:r>
            <a:endParaRPr lang="en-GB" dirty="0">
              <a:latin typeface="Comic Sans MS" panose="030F0702030302020204" pitchFamily="66" charset="0"/>
            </a:endParaRPr>
          </a:p>
        </p:txBody>
      </p:sp>
      <p:pic>
        <p:nvPicPr>
          <p:cNvPr id="5" name="Picture 4">
            <a:extLst>
              <a:ext uri="{FF2B5EF4-FFF2-40B4-BE49-F238E27FC236}">
                <a16:creationId xmlns:a16="http://schemas.microsoft.com/office/drawing/2014/main" id="{F60B0F38-BF13-4764-9BE2-09577936E8CF}"/>
              </a:ext>
            </a:extLst>
          </p:cNvPr>
          <p:cNvPicPr>
            <a:picLocks noChangeAspect="1"/>
          </p:cNvPicPr>
          <p:nvPr/>
        </p:nvPicPr>
        <p:blipFill>
          <a:blip r:embed="rId2"/>
          <a:stretch>
            <a:fillRect/>
          </a:stretch>
        </p:blipFill>
        <p:spPr>
          <a:xfrm>
            <a:off x="381000" y="2511907"/>
            <a:ext cx="3017619" cy="1828860"/>
          </a:xfrm>
          <a:prstGeom prst="rect">
            <a:avLst/>
          </a:prstGeom>
        </p:spPr>
      </p:pic>
      <p:sp>
        <p:nvSpPr>
          <p:cNvPr id="12" name="TextBox 11">
            <a:extLst>
              <a:ext uri="{FF2B5EF4-FFF2-40B4-BE49-F238E27FC236}">
                <a16:creationId xmlns:a16="http://schemas.microsoft.com/office/drawing/2014/main" id="{42AA2DD7-D4B5-4C3A-9CB8-2E7E62B679FE}"/>
              </a:ext>
            </a:extLst>
          </p:cNvPr>
          <p:cNvSpPr txBox="1"/>
          <p:nvPr/>
        </p:nvSpPr>
        <p:spPr>
          <a:xfrm>
            <a:off x="3412689" y="2433074"/>
            <a:ext cx="5502712" cy="1508105"/>
          </a:xfrm>
          <a:prstGeom prst="rect">
            <a:avLst/>
          </a:prstGeom>
          <a:noFill/>
        </p:spPr>
        <p:txBody>
          <a:bodyPr wrap="square">
            <a:spAutoFit/>
          </a:bodyPr>
          <a:lstStyle/>
          <a:p>
            <a:r>
              <a:rPr lang="en-US" sz="2300" dirty="0">
                <a:latin typeface="Comic Sans MS" panose="030F0702030302020204" pitchFamily="66" charset="0"/>
              </a:rPr>
              <a:t>So, we’ve seen three problems with rings in this case that will either increase our workload or outright prevent us from using rings.</a:t>
            </a:r>
            <a:endParaRPr lang="en-GB" sz="2300" dirty="0">
              <a:latin typeface="Comic Sans MS" panose="030F0702030302020204" pitchFamily="66" charset="0"/>
            </a:endParaRPr>
          </a:p>
        </p:txBody>
      </p:sp>
      <p:sp>
        <p:nvSpPr>
          <p:cNvPr id="16" name="TextBox 15">
            <a:extLst>
              <a:ext uri="{FF2B5EF4-FFF2-40B4-BE49-F238E27FC236}">
                <a16:creationId xmlns:a16="http://schemas.microsoft.com/office/drawing/2014/main" id="{9AD357E9-A495-4471-A4FD-FDF57171C4EC}"/>
              </a:ext>
            </a:extLst>
          </p:cNvPr>
          <p:cNvSpPr txBox="1"/>
          <p:nvPr/>
        </p:nvSpPr>
        <p:spPr>
          <a:xfrm>
            <a:off x="395068" y="3847288"/>
            <a:ext cx="8367931" cy="1154162"/>
          </a:xfrm>
          <a:prstGeom prst="rect">
            <a:avLst/>
          </a:prstGeom>
          <a:noFill/>
        </p:spPr>
        <p:txBody>
          <a:bodyPr wrap="square">
            <a:spAutoFit/>
          </a:bodyPr>
          <a:lstStyle/>
          <a:p>
            <a:r>
              <a:rPr lang="en-US" sz="2300" dirty="0">
                <a:latin typeface="Comic Sans MS" panose="030F0702030302020204" pitchFamily="66" charset="0"/>
              </a:rPr>
              <a:t>                                   What we need to do is to find a different way to cut the solid that will give us a cross-sectional area that we can work with.</a:t>
            </a:r>
            <a:endParaRPr lang="en-GB" sz="2300" dirty="0">
              <a:latin typeface="Comic Sans MS" panose="030F0702030302020204" pitchFamily="66" charset="0"/>
            </a:endParaRPr>
          </a:p>
        </p:txBody>
      </p:sp>
      <p:sp>
        <p:nvSpPr>
          <p:cNvPr id="18" name="TextBox 17">
            <a:extLst>
              <a:ext uri="{FF2B5EF4-FFF2-40B4-BE49-F238E27FC236}">
                <a16:creationId xmlns:a16="http://schemas.microsoft.com/office/drawing/2014/main" id="{85B8BE28-6622-4F3C-8A2B-B2364089725D}"/>
              </a:ext>
            </a:extLst>
          </p:cNvPr>
          <p:cNvSpPr txBox="1"/>
          <p:nvPr/>
        </p:nvSpPr>
        <p:spPr>
          <a:xfrm>
            <a:off x="228600" y="4995208"/>
            <a:ext cx="8610600" cy="1508105"/>
          </a:xfrm>
          <a:prstGeom prst="rect">
            <a:avLst/>
          </a:prstGeom>
          <a:noFill/>
        </p:spPr>
        <p:txBody>
          <a:bodyPr wrap="square">
            <a:spAutoFit/>
          </a:bodyPr>
          <a:lstStyle/>
          <a:p>
            <a:r>
              <a:rPr lang="en-US" sz="2300" dirty="0">
                <a:latin typeface="Comic Sans MS" panose="030F0702030302020204" pitchFamily="66" charset="0"/>
              </a:rPr>
              <a:t>One way to do this is to think of our solid as a lump of cookie dough and instead of cutting it perpendicular to the axis of rotation we could instead center a cylindrical cookie cutter on the axis of rotation and push this down into the solid. </a:t>
            </a:r>
            <a:endParaRPr lang="en-GB" sz="2300" dirty="0">
              <a:latin typeface="Comic Sans MS" panose="030F0702030302020204" pitchFamily="66" charset="0"/>
            </a:endParaRPr>
          </a:p>
        </p:txBody>
      </p:sp>
    </p:spTree>
    <p:extLst>
      <p:ext uri="{BB962C8B-B14F-4D97-AF65-F5344CB8AC3E}">
        <p14:creationId xmlns:p14="http://schemas.microsoft.com/office/powerpoint/2010/main" val="334131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6"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60B0F38-BF13-4764-9BE2-09577936E8CF}"/>
              </a:ext>
            </a:extLst>
          </p:cNvPr>
          <p:cNvPicPr>
            <a:picLocks noChangeAspect="1"/>
          </p:cNvPicPr>
          <p:nvPr/>
        </p:nvPicPr>
        <p:blipFill>
          <a:blip r:embed="rId2"/>
          <a:stretch>
            <a:fillRect/>
          </a:stretch>
        </p:blipFill>
        <p:spPr>
          <a:xfrm>
            <a:off x="381000" y="2511907"/>
            <a:ext cx="3017619" cy="1828860"/>
          </a:xfrm>
          <a:prstGeom prst="rect">
            <a:avLst/>
          </a:prstGeom>
        </p:spPr>
      </p:pic>
      <p:pic>
        <p:nvPicPr>
          <p:cNvPr id="6" name="Picture 5">
            <a:extLst>
              <a:ext uri="{FF2B5EF4-FFF2-40B4-BE49-F238E27FC236}">
                <a16:creationId xmlns:a16="http://schemas.microsoft.com/office/drawing/2014/main" id="{28E65AC1-BFB4-411F-B953-D94B3E9F261A}"/>
              </a:ext>
            </a:extLst>
          </p:cNvPr>
          <p:cNvPicPr>
            <a:picLocks noChangeAspect="1"/>
          </p:cNvPicPr>
          <p:nvPr/>
        </p:nvPicPr>
        <p:blipFill>
          <a:blip r:embed="rId3"/>
          <a:stretch>
            <a:fillRect/>
          </a:stretch>
        </p:blipFill>
        <p:spPr>
          <a:xfrm>
            <a:off x="731619" y="2510136"/>
            <a:ext cx="2743201" cy="1828800"/>
          </a:xfrm>
          <a:prstGeom prst="rect">
            <a:avLst/>
          </a:prstGeom>
        </p:spPr>
      </p:pic>
      <p:sp>
        <p:nvSpPr>
          <p:cNvPr id="2" name="Title 1">
            <a:extLst>
              <a:ext uri="{FF2B5EF4-FFF2-40B4-BE49-F238E27FC236}">
                <a16:creationId xmlns:a16="http://schemas.microsoft.com/office/drawing/2014/main" id="{2D5D1EB3-DF42-4AB8-AEF7-E3247FB1CCDA}"/>
              </a:ext>
            </a:extLst>
          </p:cNvPr>
          <p:cNvSpPr txBox="1">
            <a:spLocks/>
          </p:cNvSpPr>
          <p:nvPr/>
        </p:nvSpPr>
        <p:spPr>
          <a:xfrm>
            <a:off x="151831" y="74284"/>
            <a:ext cx="7543800" cy="863600"/>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US" dirty="0">
                <a:solidFill>
                  <a:schemeClr val="tx1"/>
                </a:solidFill>
                <a:latin typeface="MV Boli" panose="02000500030200090000" pitchFamily="2" charset="0"/>
                <a:cs typeface="MV Boli" panose="02000500030200090000" pitchFamily="2" charset="0"/>
              </a:rPr>
              <a:t>Volume of solids of Revolution </a:t>
            </a:r>
            <a:endParaRPr lang="en-GB" dirty="0"/>
          </a:p>
        </p:txBody>
      </p:sp>
      <p:sp>
        <p:nvSpPr>
          <p:cNvPr id="4" name="TextBox 3">
            <a:extLst>
              <a:ext uri="{FF2B5EF4-FFF2-40B4-BE49-F238E27FC236}">
                <a16:creationId xmlns:a16="http://schemas.microsoft.com/office/drawing/2014/main" id="{676C439E-BB18-45E4-A488-45B798666B1A}"/>
              </a:ext>
            </a:extLst>
          </p:cNvPr>
          <p:cNvSpPr txBox="1"/>
          <p:nvPr/>
        </p:nvSpPr>
        <p:spPr>
          <a:xfrm>
            <a:off x="381000" y="937884"/>
            <a:ext cx="2209800" cy="461665"/>
          </a:xfrm>
          <a:prstGeom prst="rect">
            <a:avLst/>
          </a:prstGeom>
          <a:noFill/>
        </p:spPr>
        <p:txBody>
          <a:bodyPr wrap="square">
            <a:spAutoFit/>
          </a:bodyPr>
          <a:lstStyle/>
          <a:p>
            <a:r>
              <a:rPr lang="en-US" b="1" dirty="0">
                <a:latin typeface="Comic Sans MS" panose="030F0702030302020204" pitchFamily="66" charset="0"/>
              </a:rPr>
              <a:t>Example 1</a:t>
            </a:r>
            <a:endParaRPr lang="en-GB" b="1" dirty="0">
              <a:latin typeface="Comic Sans MS" panose="030F0702030302020204" pitchFamily="66" charset="0"/>
            </a:endParaRPr>
          </a:p>
        </p:txBody>
      </p:sp>
      <p:sp>
        <p:nvSpPr>
          <p:cNvPr id="7" name="TextBox 6">
            <a:extLst>
              <a:ext uri="{FF2B5EF4-FFF2-40B4-BE49-F238E27FC236}">
                <a16:creationId xmlns:a16="http://schemas.microsoft.com/office/drawing/2014/main" id="{26DCA3EC-72EF-4A59-AEA9-BED491CA5B6D}"/>
              </a:ext>
            </a:extLst>
          </p:cNvPr>
          <p:cNvSpPr txBox="1"/>
          <p:nvPr/>
        </p:nvSpPr>
        <p:spPr>
          <a:xfrm>
            <a:off x="395069" y="2057400"/>
            <a:ext cx="6767731" cy="461665"/>
          </a:xfrm>
          <a:prstGeom prst="rect">
            <a:avLst/>
          </a:prstGeom>
          <a:noFill/>
        </p:spPr>
        <p:txBody>
          <a:bodyPr wrap="square">
            <a:spAutoFit/>
          </a:bodyPr>
          <a:lstStyle/>
          <a:p>
            <a:r>
              <a:rPr lang="en-US" sz="2400" dirty="0">
                <a:latin typeface="Comic Sans MS" panose="030F0702030302020204" pitchFamily="66" charset="0"/>
              </a:rPr>
              <a:t>Doing this would give the following picture</a:t>
            </a:r>
            <a:endParaRPr lang="en-GB" dirty="0">
              <a:latin typeface="Comic Sans MS" panose="030F0702030302020204" pitchFamily="66" charset="0"/>
            </a:endParaRPr>
          </a:p>
        </p:txBody>
      </p:sp>
      <p:sp>
        <p:nvSpPr>
          <p:cNvPr id="9" name="TextBox 8">
            <a:extLst>
              <a:ext uri="{FF2B5EF4-FFF2-40B4-BE49-F238E27FC236}">
                <a16:creationId xmlns:a16="http://schemas.microsoft.com/office/drawing/2014/main" id="{E4827FA3-D914-466B-B70F-7D0A4A27CF66}"/>
              </a:ext>
            </a:extLst>
          </p:cNvPr>
          <p:cNvSpPr txBox="1"/>
          <p:nvPr/>
        </p:nvSpPr>
        <p:spPr>
          <a:xfrm>
            <a:off x="388034" y="937884"/>
            <a:ext cx="8374966" cy="1200329"/>
          </a:xfrm>
          <a:prstGeom prst="rect">
            <a:avLst/>
          </a:prstGeom>
          <a:noFill/>
        </p:spPr>
        <p:txBody>
          <a:bodyPr wrap="square">
            <a:spAutoFit/>
          </a:bodyPr>
          <a:lstStyle/>
          <a:p>
            <a:r>
              <a:rPr lang="en-US" b="0" i="0" dirty="0">
                <a:solidFill>
                  <a:srgbClr val="000000"/>
                </a:solidFill>
                <a:effectLst/>
                <a:latin typeface="Helvetica" panose="020B0604020202020204" pitchFamily="34" charset="0"/>
              </a:rPr>
              <a:t>                   </a:t>
            </a:r>
            <a:r>
              <a:rPr lang="en-US" dirty="0">
                <a:latin typeface="Comic Sans MS" panose="030F0702030302020204" pitchFamily="66" charset="0"/>
              </a:rPr>
              <a:t>Determine the volume of the solid obtained by rotating the region bounded by </a:t>
            </a:r>
            <a:r>
              <a:rPr lang="en-US" i="1" dirty="0">
                <a:cs typeface="Times New Roman" panose="02020603050405020304" pitchFamily="18" charset="0"/>
              </a:rPr>
              <a:t>y</a:t>
            </a:r>
            <a:r>
              <a:rPr lang="en-US" dirty="0">
                <a:cs typeface="Times New Roman" panose="02020603050405020304" pitchFamily="18" charset="0"/>
              </a:rPr>
              <a:t> =</a:t>
            </a:r>
            <a:r>
              <a:rPr lang="en-US" dirty="0">
                <a:latin typeface="Comic Sans MS" panose="030F0702030302020204" pitchFamily="66" charset="0"/>
              </a:rPr>
              <a:t> (</a:t>
            </a:r>
            <a:r>
              <a:rPr lang="en-US" i="1" dirty="0">
                <a:cs typeface="Times New Roman" panose="02020603050405020304" pitchFamily="18" charset="0"/>
              </a:rPr>
              <a:t>x </a:t>
            </a:r>
            <a:r>
              <a:rPr lang="en-US" dirty="0">
                <a:cs typeface="Times New Roman" panose="02020603050405020304" pitchFamily="18" charset="0"/>
              </a:rPr>
              <a:t>− 1</a:t>
            </a:r>
            <a:r>
              <a:rPr lang="en-US" dirty="0">
                <a:latin typeface="Comic Sans MS" panose="030F0702030302020204" pitchFamily="66" charset="0"/>
              </a:rPr>
              <a:t>)(</a:t>
            </a:r>
            <a:r>
              <a:rPr lang="en-US" i="1" dirty="0">
                <a:cs typeface="Times New Roman" panose="02020603050405020304" pitchFamily="18" charset="0"/>
              </a:rPr>
              <a:t>x </a:t>
            </a:r>
            <a:r>
              <a:rPr lang="en-US" dirty="0">
                <a:cs typeface="Times New Roman" panose="02020603050405020304" pitchFamily="18" charset="0"/>
              </a:rPr>
              <a:t>− 3</a:t>
            </a:r>
            <a:r>
              <a:rPr lang="en-US" dirty="0">
                <a:latin typeface="Comic Sans MS" panose="030F0702030302020204" pitchFamily="66" charset="0"/>
              </a:rPr>
              <a:t>)</a:t>
            </a:r>
            <a:r>
              <a:rPr lang="en-US" baseline="30000" dirty="0">
                <a:latin typeface="Comic Sans MS" panose="030F0702030302020204" pitchFamily="66" charset="0"/>
              </a:rPr>
              <a:t>2</a:t>
            </a:r>
            <a:r>
              <a:rPr lang="en-US" dirty="0">
                <a:latin typeface="Comic Sans MS" panose="030F0702030302020204" pitchFamily="66" charset="0"/>
              </a:rPr>
              <a:t> and the </a:t>
            </a:r>
            <a:r>
              <a:rPr lang="en-US" i="1" dirty="0">
                <a:cs typeface="Times New Roman" panose="02020603050405020304" pitchFamily="18" charset="0"/>
              </a:rPr>
              <a:t>x</a:t>
            </a:r>
            <a:r>
              <a:rPr lang="en-US" dirty="0">
                <a:latin typeface="Comic Sans MS" panose="030F0702030302020204" pitchFamily="66" charset="0"/>
              </a:rPr>
              <a:t>-axis about the </a:t>
            </a:r>
            <a:r>
              <a:rPr lang="en-US" i="1" dirty="0">
                <a:cs typeface="Times New Roman" panose="02020603050405020304" pitchFamily="18" charset="0"/>
              </a:rPr>
              <a:t>y</a:t>
            </a:r>
            <a:r>
              <a:rPr lang="en-US" dirty="0">
                <a:latin typeface="Comic Sans MS" panose="030F0702030302020204" pitchFamily="66" charset="0"/>
              </a:rPr>
              <a:t>-axis, from </a:t>
            </a:r>
            <a:r>
              <a:rPr lang="en-US" i="1" dirty="0">
                <a:cs typeface="Times New Roman" panose="02020603050405020304" pitchFamily="18" charset="0"/>
              </a:rPr>
              <a:t>x </a:t>
            </a:r>
            <a:r>
              <a:rPr lang="en-US" dirty="0">
                <a:cs typeface="Times New Roman" panose="02020603050405020304" pitchFamily="18" charset="0"/>
              </a:rPr>
              <a:t>= 1 </a:t>
            </a:r>
            <a:r>
              <a:rPr lang="en-US" dirty="0">
                <a:latin typeface="Comic Sans MS" panose="030F0702030302020204" pitchFamily="66" charset="0"/>
              </a:rPr>
              <a:t>to </a:t>
            </a:r>
            <a:r>
              <a:rPr lang="en-US" i="1" dirty="0">
                <a:cs typeface="Times New Roman" panose="02020603050405020304" pitchFamily="18" charset="0"/>
              </a:rPr>
              <a:t>x </a:t>
            </a:r>
            <a:r>
              <a:rPr lang="en-US" dirty="0">
                <a:cs typeface="Times New Roman" panose="02020603050405020304" pitchFamily="18" charset="0"/>
              </a:rPr>
              <a:t>= 3</a:t>
            </a:r>
            <a:r>
              <a:rPr lang="en-US" dirty="0">
                <a:latin typeface="Comic Sans MS" panose="030F0702030302020204" pitchFamily="66" charset="0"/>
              </a:rPr>
              <a:t>.</a:t>
            </a:r>
            <a:endParaRPr lang="en-GB" dirty="0">
              <a:latin typeface="Comic Sans MS" panose="030F0702030302020204" pitchFamily="66" charset="0"/>
            </a:endParaRPr>
          </a:p>
        </p:txBody>
      </p:sp>
      <p:sp>
        <p:nvSpPr>
          <p:cNvPr id="12" name="TextBox 11">
            <a:extLst>
              <a:ext uri="{FF2B5EF4-FFF2-40B4-BE49-F238E27FC236}">
                <a16:creationId xmlns:a16="http://schemas.microsoft.com/office/drawing/2014/main" id="{42AA2DD7-D4B5-4C3A-9CB8-2E7E62B679FE}"/>
              </a:ext>
            </a:extLst>
          </p:cNvPr>
          <p:cNvSpPr txBox="1"/>
          <p:nvPr/>
        </p:nvSpPr>
        <p:spPr>
          <a:xfrm>
            <a:off x="3412689" y="2433074"/>
            <a:ext cx="5502712" cy="1154162"/>
          </a:xfrm>
          <a:prstGeom prst="rect">
            <a:avLst/>
          </a:prstGeom>
          <a:noFill/>
        </p:spPr>
        <p:txBody>
          <a:bodyPr wrap="square">
            <a:spAutoFit/>
          </a:bodyPr>
          <a:lstStyle/>
          <a:p>
            <a:r>
              <a:rPr lang="en-US" sz="2300" dirty="0">
                <a:latin typeface="Comic Sans MS" panose="030F0702030302020204" pitchFamily="66" charset="0"/>
              </a:rPr>
              <a:t>This gives us a cylinder or shell in the object, and we can easily find its surface area.</a:t>
            </a:r>
            <a:endParaRPr lang="en-GB" sz="2300" dirty="0">
              <a:latin typeface="Comic Sans MS" panose="030F0702030302020204" pitchFamily="66" charset="0"/>
            </a:endParaRPr>
          </a:p>
        </p:txBody>
      </p:sp>
      <p:sp>
        <p:nvSpPr>
          <p:cNvPr id="16" name="TextBox 15">
            <a:extLst>
              <a:ext uri="{FF2B5EF4-FFF2-40B4-BE49-F238E27FC236}">
                <a16:creationId xmlns:a16="http://schemas.microsoft.com/office/drawing/2014/main" id="{9AD357E9-A495-4471-A4FD-FDF57171C4EC}"/>
              </a:ext>
            </a:extLst>
          </p:cNvPr>
          <p:cNvSpPr txBox="1"/>
          <p:nvPr/>
        </p:nvSpPr>
        <p:spPr>
          <a:xfrm>
            <a:off x="3455539" y="3148999"/>
            <a:ext cx="5473932" cy="800219"/>
          </a:xfrm>
          <a:prstGeom prst="rect">
            <a:avLst/>
          </a:prstGeom>
          <a:noFill/>
        </p:spPr>
        <p:txBody>
          <a:bodyPr wrap="square">
            <a:spAutoFit/>
          </a:bodyPr>
          <a:lstStyle/>
          <a:p>
            <a:r>
              <a:rPr lang="en-US" sz="2300" dirty="0">
                <a:latin typeface="Comic Sans MS" panose="030F0702030302020204" pitchFamily="66" charset="0"/>
              </a:rPr>
              <a:t>                     The surface area of this hollow cylinder is:</a:t>
            </a:r>
            <a:endParaRPr lang="en-GB" sz="2300" dirty="0">
              <a:latin typeface="Comic Sans MS" panose="030F0702030302020204" pitchFamily="66" charset="0"/>
            </a:endParaRPr>
          </a:p>
        </p:txBody>
      </p:sp>
      <p:sp>
        <p:nvSpPr>
          <p:cNvPr id="18" name="TextBox 17">
            <a:extLst>
              <a:ext uri="{FF2B5EF4-FFF2-40B4-BE49-F238E27FC236}">
                <a16:creationId xmlns:a16="http://schemas.microsoft.com/office/drawing/2014/main" id="{85B8BE28-6622-4F3C-8A2B-B2364089725D}"/>
              </a:ext>
            </a:extLst>
          </p:cNvPr>
          <p:cNvSpPr txBox="1"/>
          <p:nvPr/>
        </p:nvSpPr>
        <p:spPr>
          <a:xfrm>
            <a:off x="266700" y="4938481"/>
            <a:ext cx="8877300" cy="1154162"/>
          </a:xfrm>
          <a:prstGeom prst="rect">
            <a:avLst/>
          </a:prstGeom>
          <a:noFill/>
        </p:spPr>
        <p:txBody>
          <a:bodyPr wrap="square">
            <a:spAutoFit/>
          </a:bodyPr>
          <a:lstStyle/>
          <a:p>
            <a:r>
              <a:rPr lang="en-US" sz="2300" dirty="0">
                <a:latin typeface="Comic Sans MS" panose="030F0702030302020204" pitchFamily="66" charset="0"/>
              </a:rPr>
              <a:t>Notice as well that as we increase the radius of the cylinder we will completely cover the solid and so we can use this in our formula to find the volume of this solid.  </a:t>
            </a:r>
            <a:endParaRPr lang="en-GB" sz="2300" dirty="0">
              <a:latin typeface="Comic Sans MS" panose="030F0702030302020204" pitchFamily="66" charset="0"/>
            </a:endParaRPr>
          </a:p>
        </p:txBody>
      </p:sp>
      <p:sp>
        <p:nvSpPr>
          <p:cNvPr id="15" name="TextBox 14">
            <a:extLst>
              <a:ext uri="{FF2B5EF4-FFF2-40B4-BE49-F238E27FC236}">
                <a16:creationId xmlns:a16="http://schemas.microsoft.com/office/drawing/2014/main" id="{7158073C-FBD7-4189-A02A-27A32E8D25C0}"/>
              </a:ext>
            </a:extLst>
          </p:cNvPr>
          <p:cNvSpPr txBox="1"/>
          <p:nvPr/>
        </p:nvSpPr>
        <p:spPr>
          <a:xfrm>
            <a:off x="4267880" y="3819909"/>
            <a:ext cx="3406870" cy="461665"/>
          </a:xfrm>
          <a:prstGeom prst="rect">
            <a:avLst/>
          </a:prstGeom>
          <a:noFill/>
        </p:spPr>
        <p:txBody>
          <a:bodyPr wrap="square">
            <a:spAutoFit/>
          </a:bodyPr>
          <a:lstStyle/>
          <a:p>
            <a:r>
              <a:rPr lang="en-US" i="1" dirty="0">
                <a:cs typeface="Times New Roman" panose="02020603050405020304" pitchFamily="18" charset="0"/>
              </a:rPr>
              <a:t>A</a:t>
            </a:r>
            <a:r>
              <a:rPr lang="en-US" dirty="0">
                <a:cs typeface="Times New Roman" panose="02020603050405020304" pitchFamily="18" charset="0"/>
              </a:rPr>
              <a:t>(</a:t>
            </a:r>
            <a:r>
              <a:rPr lang="en-US" i="1" dirty="0">
                <a:cs typeface="Times New Roman" panose="02020603050405020304" pitchFamily="18" charset="0"/>
              </a:rPr>
              <a:t>x</a:t>
            </a:r>
            <a:r>
              <a:rPr lang="en-US" dirty="0">
                <a:cs typeface="Times New Roman" panose="02020603050405020304" pitchFamily="18" charset="0"/>
              </a:rPr>
              <a:t>)</a:t>
            </a:r>
            <a:r>
              <a:rPr lang="en-US" i="1" dirty="0">
                <a:cs typeface="Times New Roman" panose="02020603050405020304" pitchFamily="18" charset="0"/>
              </a:rPr>
              <a:t> </a:t>
            </a:r>
            <a:r>
              <a:rPr lang="en-US" dirty="0">
                <a:cs typeface="Times New Roman" panose="02020603050405020304" pitchFamily="18" charset="0"/>
              </a:rPr>
              <a:t>= 2</a:t>
            </a:r>
            <a:r>
              <a:rPr lang="en-US" dirty="0">
                <a:latin typeface="Symbol" panose="05050102010706020507" pitchFamily="18" charset="2"/>
                <a:cs typeface="Times New Roman" panose="02020603050405020304" pitchFamily="18" charset="0"/>
              </a:rPr>
              <a:t>p</a:t>
            </a:r>
            <a:r>
              <a:rPr lang="en-US" dirty="0">
                <a:cs typeface="Times New Roman" panose="02020603050405020304" pitchFamily="18" charset="0"/>
              </a:rPr>
              <a:t>(radius)(height) </a:t>
            </a:r>
            <a:endParaRPr lang="en-GB" dirty="0"/>
          </a:p>
        </p:txBody>
      </p:sp>
      <p:cxnSp>
        <p:nvCxnSpPr>
          <p:cNvPr id="14" name="Straight Arrow Connector 13">
            <a:extLst>
              <a:ext uri="{FF2B5EF4-FFF2-40B4-BE49-F238E27FC236}">
                <a16:creationId xmlns:a16="http://schemas.microsoft.com/office/drawing/2014/main" id="{DF0868D2-B8EA-4210-B7DB-C272B1C850C4}"/>
              </a:ext>
            </a:extLst>
          </p:cNvPr>
          <p:cNvCxnSpPr/>
          <p:nvPr/>
        </p:nvCxnSpPr>
        <p:spPr>
          <a:xfrm>
            <a:off x="2049680" y="3491002"/>
            <a:ext cx="850392" cy="0"/>
          </a:xfrm>
          <a:prstGeom prst="straightConnector1">
            <a:avLst/>
          </a:prstGeom>
          <a:ln w="254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0129AABF-BB15-41F0-976B-FE2F205E7D2D}"/>
              </a:ext>
            </a:extLst>
          </p:cNvPr>
          <p:cNvSpPr txBox="1"/>
          <p:nvPr/>
        </p:nvSpPr>
        <p:spPr>
          <a:xfrm>
            <a:off x="2406635" y="3250571"/>
            <a:ext cx="304800" cy="400110"/>
          </a:xfrm>
          <a:prstGeom prst="rect">
            <a:avLst/>
          </a:prstGeom>
          <a:noFill/>
        </p:spPr>
        <p:txBody>
          <a:bodyPr wrap="square">
            <a:spAutoFit/>
          </a:bodyPr>
          <a:lstStyle/>
          <a:p>
            <a:r>
              <a:rPr lang="en-US" sz="2000" i="1" dirty="0">
                <a:solidFill>
                  <a:srgbClr val="FFFF00"/>
                </a:solidFill>
                <a:cs typeface="Times New Roman" panose="02020603050405020304" pitchFamily="18" charset="0"/>
              </a:rPr>
              <a:t>r</a:t>
            </a:r>
            <a:endParaRPr lang="en-GB" sz="2000" dirty="0">
              <a:solidFill>
                <a:srgbClr val="FFFF00"/>
              </a:solidFill>
            </a:endParaRPr>
          </a:p>
        </p:txBody>
      </p:sp>
      <p:sp>
        <p:nvSpPr>
          <p:cNvPr id="19" name="TextBox 18">
            <a:extLst>
              <a:ext uri="{FF2B5EF4-FFF2-40B4-BE49-F238E27FC236}">
                <a16:creationId xmlns:a16="http://schemas.microsoft.com/office/drawing/2014/main" id="{CE2D5C36-7BDA-49AA-885A-2EDAA65843B7}"/>
              </a:ext>
            </a:extLst>
          </p:cNvPr>
          <p:cNvSpPr txBox="1"/>
          <p:nvPr/>
        </p:nvSpPr>
        <p:spPr>
          <a:xfrm>
            <a:off x="3040066" y="3485559"/>
            <a:ext cx="336986" cy="400110"/>
          </a:xfrm>
          <a:prstGeom prst="rect">
            <a:avLst/>
          </a:prstGeom>
          <a:noFill/>
        </p:spPr>
        <p:txBody>
          <a:bodyPr wrap="square">
            <a:spAutoFit/>
          </a:bodyPr>
          <a:lstStyle/>
          <a:p>
            <a:r>
              <a:rPr lang="en-US" sz="2000" i="1" dirty="0">
                <a:solidFill>
                  <a:srgbClr val="FF0000"/>
                </a:solidFill>
                <a:cs typeface="Times New Roman" panose="02020603050405020304" pitchFamily="18" charset="0"/>
              </a:rPr>
              <a:t>h</a:t>
            </a:r>
            <a:endParaRPr lang="en-GB" sz="2000" dirty="0">
              <a:solidFill>
                <a:srgbClr val="FF0000"/>
              </a:solidFill>
            </a:endParaRPr>
          </a:p>
        </p:txBody>
      </p:sp>
      <p:cxnSp>
        <p:nvCxnSpPr>
          <p:cNvPr id="21" name="Straight Connector 20">
            <a:extLst>
              <a:ext uri="{FF2B5EF4-FFF2-40B4-BE49-F238E27FC236}">
                <a16:creationId xmlns:a16="http://schemas.microsoft.com/office/drawing/2014/main" id="{BF6AA90E-0AFB-4605-B708-25717F0FC98F}"/>
              </a:ext>
            </a:extLst>
          </p:cNvPr>
          <p:cNvCxnSpPr/>
          <p:nvPr/>
        </p:nvCxnSpPr>
        <p:spPr>
          <a:xfrm>
            <a:off x="2895600" y="3976617"/>
            <a:ext cx="393192"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164257F-F4A8-4160-9EEB-46A7E9B2D072}"/>
              </a:ext>
            </a:extLst>
          </p:cNvPr>
          <p:cNvCxnSpPr>
            <a:cxnSpLocks/>
          </p:cNvCxnSpPr>
          <p:nvPr/>
        </p:nvCxnSpPr>
        <p:spPr>
          <a:xfrm>
            <a:off x="2931241" y="3487390"/>
            <a:ext cx="391179"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5" name="Picture 24">
            <a:extLst>
              <a:ext uri="{FF2B5EF4-FFF2-40B4-BE49-F238E27FC236}">
                <a16:creationId xmlns:a16="http://schemas.microsoft.com/office/drawing/2014/main" id="{F30CA28E-9B01-4DA4-9DFF-9753C83F30FF}"/>
              </a:ext>
            </a:extLst>
          </p:cNvPr>
          <p:cNvPicPr>
            <a:picLocks noChangeAspect="1"/>
          </p:cNvPicPr>
          <p:nvPr/>
        </p:nvPicPr>
        <p:blipFill>
          <a:blip r:embed="rId4"/>
          <a:stretch>
            <a:fillRect/>
          </a:stretch>
        </p:blipFill>
        <p:spPr>
          <a:xfrm>
            <a:off x="365760" y="2532888"/>
            <a:ext cx="3017520" cy="2174112"/>
          </a:xfrm>
          <a:prstGeom prst="rect">
            <a:avLst/>
          </a:prstGeom>
        </p:spPr>
      </p:pic>
      <p:sp>
        <p:nvSpPr>
          <p:cNvPr id="26" name="TextBox 25">
            <a:extLst>
              <a:ext uri="{FF2B5EF4-FFF2-40B4-BE49-F238E27FC236}">
                <a16:creationId xmlns:a16="http://schemas.microsoft.com/office/drawing/2014/main" id="{CFA6051E-EAF6-4C9C-B9B6-CE4E9743905E}"/>
              </a:ext>
            </a:extLst>
          </p:cNvPr>
          <p:cNvSpPr txBox="1"/>
          <p:nvPr/>
        </p:nvSpPr>
        <p:spPr>
          <a:xfrm>
            <a:off x="4227347" y="4206185"/>
            <a:ext cx="1306220" cy="446276"/>
          </a:xfrm>
          <a:prstGeom prst="rect">
            <a:avLst/>
          </a:prstGeom>
          <a:noFill/>
        </p:spPr>
        <p:txBody>
          <a:bodyPr wrap="square">
            <a:spAutoFit/>
          </a:bodyPr>
          <a:lstStyle/>
          <a:p>
            <a:r>
              <a:rPr lang="en-US" sz="2300" i="1" dirty="0">
                <a:cs typeface="Times New Roman" panose="02020603050405020304" pitchFamily="18" charset="0"/>
              </a:rPr>
              <a:t>A</a:t>
            </a:r>
            <a:r>
              <a:rPr lang="en-US" sz="2300" dirty="0">
                <a:cs typeface="Times New Roman" panose="02020603050405020304" pitchFamily="18" charset="0"/>
              </a:rPr>
              <a:t>(</a:t>
            </a:r>
            <a:r>
              <a:rPr lang="en-US" sz="2300" i="1" dirty="0">
                <a:cs typeface="Times New Roman" panose="02020603050405020304" pitchFamily="18" charset="0"/>
              </a:rPr>
              <a:t>x</a:t>
            </a:r>
            <a:r>
              <a:rPr lang="en-US" sz="2300" dirty="0">
                <a:cs typeface="Times New Roman" panose="02020603050405020304" pitchFamily="18" charset="0"/>
              </a:rPr>
              <a:t>)</a:t>
            </a:r>
            <a:r>
              <a:rPr lang="en-US" sz="2300" i="1" dirty="0">
                <a:cs typeface="Times New Roman" panose="02020603050405020304" pitchFamily="18" charset="0"/>
              </a:rPr>
              <a:t> </a:t>
            </a:r>
            <a:r>
              <a:rPr lang="en-US" sz="2300" dirty="0">
                <a:cs typeface="Times New Roman" panose="02020603050405020304" pitchFamily="18" charset="0"/>
              </a:rPr>
              <a:t>= 2</a:t>
            </a:r>
            <a:r>
              <a:rPr lang="en-US" sz="2300" dirty="0">
                <a:latin typeface="Symbol" panose="05050102010706020507" pitchFamily="18" charset="2"/>
                <a:cs typeface="Times New Roman" panose="02020603050405020304" pitchFamily="18" charset="0"/>
              </a:rPr>
              <a:t>p</a:t>
            </a:r>
            <a:endParaRPr lang="en-GB" sz="2300" dirty="0"/>
          </a:p>
        </p:txBody>
      </p:sp>
      <p:sp>
        <p:nvSpPr>
          <p:cNvPr id="27" name="TextBox 26">
            <a:extLst>
              <a:ext uri="{FF2B5EF4-FFF2-40B4-BE49-F238E27FC236}">
                <a16:creationId xmlns:a16="http://schemas.microsoft.com/office/drawing/2014/main" id="{DA2E31D4-D256-4668-984A-73DA8FDB0AB5}"/>
              </a:ext>
            </a:extLst>
          </p:cNvPr>
          <p:cNvSpPr txBox="1"/>
          <p:nvPr/>
        </p:nvSpPr>
        <p:spPr>
          <a:xfrm>
            <a:off x="5391429" y="4206185"/>
            <a:ext cx="579886" cy="446276"/>
          </a:xfrm>
          <a:prstGeom prst="rect">
            <a:avLst/>
          </a:prstGeom>
          <a:noFill/>
        </p:spPr>
        <p:txBody>
          <a:bodyPr wrap="square">
            <a:spAutoFit/>
          </a:bodyPr>
          <a:lstStyle/>
          <a:p>
            <a:r>
              <a:rPr lang="en-US" sz="2300" dirty="0">
                <a:cs typeface="Times New Roman" panose="02020603050405020304" pitchFamily="18" charset="0"/>
              </a:rPr>
              <a:t>(</a:t>
            </a:r>
            <a:r>
              <a:rPr lang="en-US" sz="2300" i="1" dirty="0">
                <a:cs typeface="Times New Roman" panose="02020603050405020304" pitchFamily="18" charset="0"/>
              </a:rPr>
              <a:t>x</a:t>
            </a:r>
            <a:r>
              <a:rPr lang="en-US" sz="2300" dirty="0">
                <a:cs typeface="Times New Roman" panose="02020603050405020304" pitchFamily="18" charset="0"/>
              </a:rPr>
              <a:t>)</a:t>
            </a:r>
            <a:endParaRPr lang="en-GB" sz="2300" dirty="0"/>
          </a:p>
        </p:txBody>
      </p:sp>
      <p:sp>
        <p:nvSpPr>
          <p:cNvPr id="28" name="TextBox 27">
            <a:extLst>
              <a:ext uri="{FF2B5EF4-FFF2-40B4-BE49-F238E27FC236}">
                <a16:creationId xmlns:a16="http://schemas.microsoft.com/office/drawing/2014/main" id="{B38A2EE8-03D8-457D-9735-1719BBD9A98F}"/>
              </a:ext>
            </a:extLst>
          </p:cNvPr>
          <p:cNvSpPr txBox="1"/>
          <p:nvPr/>
        </p:nvSpPr>
        <p:spPr>
          <a:xfrm>
            <a:off x="5754062" y="4183410"/>
            <a:ext cx="2133599" cy="446276"/>
          </a:xfrm>
          <a:prstGeom prst="rect">
            <a:avLst/>
          </a:prstGeom>
          <a:noFill/>
        </p:spPr>
        <p:txBody>
          <a:bodyPr wrap="square">
            <a:spAutoFit/>
          </a:bodyPr>
          <a:lstStyle/>
          <a:p>
            <a:r>
              <a:rPr lang="en-US" sz="2300" dirty="0">
                <a:latin typeface="Comic Sans MS" panose="030F0702030302020204" pitchFamily="66" charset="0"/>
              </a:rPr>
              <a:t>(</a:t>
            </a:r>
            <a:r>
              <a:rPr lang="en-US" sz="2300" dirty="0">
                <a:cs typeface="Times New Roman" panose="02020603050405020304" pitchFamily="18" charset="0"/>
              </a:rPr>
              <a:t>(</a:t>
            </a:r>
            <a:r>
              <a:rPr lang="en-US" sz="2300" i="1" dirty="0">
                <a:cs typeface="Times New Roman" panose="02020603050405020304" pitchFamily="18" charset="0"/>
              </a:rPr>
              <a:t>x </a:t>
            </a:r>
            <a:r>
              <a:rPr lang="en-US" sz="2300" dirty="0">
                <a:cs typeface="Times New Roman" panose="02020603050405020304" pitchFamily="18" charset="0"/>
              </a:rPr>
              <a:t>− 1)(</a:t>
            </a:r>
            <a:r>
              <a:rPr lang="en-US" sz="2300" i="1" dirty="0">
                <a:cs typeface="Times New Roman" panose="02020603050405020304" pitchFamily="18" charset="0"/>
              </a:rPr>
              <a:t>x </a:t>
            </a:r>
            <a:r>
              <a:rPr lang="en-US" sz="2300" dirty="0">
                <a:cs typeface="Times New Roman" panose="02020603050405020304" pitchFamily="18" charset="0"/>
              </a:rPr>
              <a:t>− 3)</a:t>
            </a:r>
            <a:r>
              <a:rPr lang="en-US" sz="2300" baseline="30000" dirty="0">
                <a:latin typeface="Comic Sans MS" panose="030F0702030302020204" pitchFamily="66" charset="0"/>
              </a:rPr>
              <a:t>2</a:t>
            </a:r>
            <a:r>
              <a:rPr lang="en-US" sz="2300" dirty="0">
                <a:latin typeface="Comic Sans MS" panose="030F0702030302020204" pitchFamily="66" charset="0"/>
              </a:rPr>
              <a:t>)</a:t>
            </a:r>
            <a:endParaRPr lang="en-GB" sz="2300" dirty="0"/>
          </a:p>
        </p:txBody>
      </p:sp>
      <p:sp>
        <p:nvSpPr>
          <p:cNvPr id="29" name="Rectangle 28">
            <a:extLst>
              <a:ext uri="{FF2B5EF4-FFF2-40B4-BE49-F238E27FC236}">
                <a16:creationId xmlns:a16="http://schemas.microsoft.com/office/drawing/2014/main" id="{59FBFD7E-133C-40BC-AAE7-5251CB9B9A45}"/>
              </a:ext>
            </a:extLst>
          </p:cNvPr>
          <p:cNvSpPr/>
          <p:nvPr/>
        </p:nvSpPr>
        <p:spPr>
          <a:xfrm>
            <a:off x="1742872" y="2743200"/>
            <a:ext cx="958835" cy="21915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8B24673E-568D-4710-9007-745E7BD5A95C}"/>
              </a:ext>
            </a:extLst>
          </p:cNvPr>
          <p:cNvSpPr/>
          <p:nvPr/>
        </p:nvSpPr>
        <p:spPr>
          <a:xfrm>
            <a:off x="2604805" y="2890989"/>
            <a:ext cx="120699" cy="54593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85756A95-C3DE-43C2-B600-12AE5C316607}"/>
              </a:ext>
            </a:extLst>
          </p:cNvPr>
          <p:cNvSpPr/>
          <p:nvPr/>
        </p:nvSpPr>
        <p:spPr>
          <a:xfrm>
            <a:off x="1410391" y="4338937"/>
            <a:ext cx="1790009" cy="2882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5BC06E27-A3DB-440B-A1A6-70D88F4C6C80}"/>
              </a:ext>
            </a:extLst>
          </p:cNvPr>
          <p:cNvSpPr/>
          <p:nvPr/>
        </p:nvSpPr>
        <p:spPr>
          <a:xfrm>
            <a:off x="2981703" y="3537924"/>
            <a:ext cx="447472" cy="57614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5F4F3B8A-F12C-46EA-ADF9-7577F17AD789}"/>
              </a:ext>
            </a:extLst>
          </p:cNvPr>
          <p:cNvSpPr/>
          <p:nvPr/>
        </p:nvSpPr>
        <p:spPr>
          <a:xfrm rot="17900569">
            <a:off x="2749563" y="4168392"/>
            <a:ext cx="364755" cy="1912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a:extLst>
              <a:ext uri="{FF2B5EF4-FFF2-40B4-BE49-F238E27FC236}">
                <a16:creationId xmlns:a16="http://schemas.microsoft.com/office/drawing/2014/main" id="{4ABD9D54-1529-4353-BAFE-9E6527D412F2}"/>
              </a:ext>
            </a:extLst>
          </p:cNvPr>
          <p:cNvSpPr txBox="1"/>
          <p:nvPr/>
        </p:nvSpPr>
        <p:spPr>
          <a:xfrm>
            <a:off x="4210984" y="4594775"/>
            <a:ext cx="3837182" cy="446276"/>
          </a:xfrm>
          <a:prstGeom prst="rect">
            <a:avLst/>
          </a:prstGeom>
          <a:noFill/>
        </p:spPr>
        <p:txBody>
          <a:bodyPr wrap="square">
            <a:spAutoFit/>
          </a:bodyPr>
          <a:lstStyle/>
          <a:p>
            <a:r>
              <a:rPr lang="en-US" sz="2300" i="1" dirty="0">
                <a:cs typeface="Times New Roman" panose="02020603050405020304" pitchFamily="18" charset="0"/>
              </a:rPr>
              <a:t>A</a:t>
            </a:r>
            <a:r>
              <a:rPr lang="en-US" sz="2300" dirty="0">
                <a:cs typeface="Times New Roman" panose="02020603050405020304" pitchFamily="18" charset="0"/>
              </a:rPr>
              <a:t>(</a:t>
            </a:r>
            <a:r>
              <a:rPr lang="en-US" sz="2300" i="1" dirty="0">
                <a:cs typeface="Times New Roman" panose="02020603050405020304" pitchFamily="18" charset="0"/>
              </a:rPr>
              <a:t>x</a:t>
            </a:r>
            <a:r>
              <a:rPr lang="en-US" sz="2300" dirty="0">
                <a:cs typeface="Times New Roman" panose="02020603050405020304" pitchFamily="18" charset="0"/>
              </a:rPr>
              <a:t>)</a:t>
            </a:r>
            <a:r>
              <a:rPr lang="en-US" sz="2300" i="1" dirty="0">
                <a:cs typeface="Times New Roman" panose="02020603050405020304" pitchFamily="18" charset="0"/>
              </a:rPr>
              <a:t> </a:t>
            </a:r>
            <a:r>
              <a:rPr lang="en-US" sz="2300" dirty="0">
                <a:cs typeface="Times New Roman" panose="02020603050405020304" pitchFamily="18" charset="0"/>
              </a:rPr>
              <a:t>= 2</a:t>
            </a:r>
            <a:r>
              <a:rPr lang="en-US" sz="2300" dirty="0">
                <a:latin typeface="Symbol" panose="05050102010706020507" pitchFamily="18" charset="2"/>
                <a:cs typeface="Times New Roman" panose="02020603050405020304" pitchFamily="18" charset="0"/>
              </a:rPr>
              <a:t>p</a:t>
            </a:r>
            <a:r>
              <a:rPr lang="en-US" sz="2300" dirty="0">
                <a:cs typeface="Times New Roman" panose="02020603050405020304" pitchFamily="18" charset="0"/>
              </a:rPr>
              <a:t>(</a:t>
            </a:r>
            <a:r>
              <a:rPr lang="en-US" sz="2300" i="1" dirty="0">
                <a:cs typeface="Times New Roman" panose="02020603050405020304" pitchFamily="18" charset="0"/>
              </a:rPr>
              <a:t>x</a:t>
            </a:r>
            <a:r>
              <a:rPr lang="en-US" sz="2300" baseline="30000" dirty="0">
                <a:cs typeface="Times New Roman" panose="02020603050405020304" pitchFamily="18" charset="0"/>
              </a:rPr>
              <a:t>4</a:t>
            </a:r>
            <a:r>
              <a:rPr lang="en-US" sz="2300" dirty="0">
                <a:cs typeface="Times New Roman" panose="02020603050405020304" pitchFamily="18" charset="0"/>
              </a:rPr>
              <a:t> − 7</a:t>
            </a:r>
            <a:r>
              <a:rPr lang="en-US" sz="2300" i="1" dirty="0">
                <a:cs typeface="Times New Roman" panose="02020603050405020304" pitchFamily="18" charset="0"/>
              </a:rPr>
              <a:t>x</a:t>
            </a:r>
            <a:r>
              <a:rPr lang="en-US" sz="2300" baseline="30000" dirty="0">
                <a:cs typeface="Times New Roman" panose="02020603050405020304" pitchFamily="18" charset="0"/>
              </a:rPr>
              <a:t>3</a:t>
            </a:r>
            <a:r>
              <a:rPr lang="en-US" sz="2300" dirty="0">
                <a:cs typeface="Times New Roman" panose="02020603050405020304" pitchFamily="18" charset="0"/>
              </a:rPr>
              <a:t> + 15</a:t>
            </a:r>
            <a:r>
              <a:rPr lang="en-US" sz="2300" i="1" dirty="0">
                <a:cs typeface="Times New Roman" panose="02020603050405020304" pitchFamily="18" charset="0"/>
              </a:rPr>
              <a:t>x</a:t>
            </a:r>
            <a:r>
              <a:rPr lang="en-US" sz="2300" baseline="30000" dirty="0">
                <a:cs typeface="Times New Roman" panose="02020603050405020304" pitchFamily="18" charset="0"/>
              </a:rPr>
              <a:t>2 </a:t>
            </a:r>
            <a:r>
              <a:rPr lang="en-US" sz="2300" dirty="0">
                <a:cs typeface="Times New Roman" panose="02020603050405020304" pitchFamily="18" charset="0"/>
              </a:rPr>
              <a:t>− 9</a:t>
            </a:r>
            <a:r>
              <a:rPr lang="en-US" sz="2300" i="1" dirty="0">
                <a:cs typeface="Times New Roman" panose="02020603050405020304" pitchFamily="18" charset="0"/>
              </a:rPr>
              <a:t>x</a:t>
            </a:r>
            <a:r>
              <a:rPr lang="en-US" sz="2300" dirty="0">
                <a:cs typeface="Times New Roman" panose="02020603050405020304" pitchFamily="18" charset="0"/>
              </a:rPr>
              <a:t>)</a:t>
            </a:r>
            <a:endParaRPr lang="en-GB" sz="2300" dirty="0">
              <a:cs typeface="Times New Roman" panose="02020603050405020304" pitchFamily="18" charset="0"/>
            </a:endParaRPr>
          </a:p>
        </p:txBody>
      </p:sp>
      <p:sp>
        <p:nvSpPr>
          <p:cNvPr id="36" name="TextBox 35">
            <a:extLst>
              <a:ext uri="{FF2B5EF4-FFF2-40B4-BE49-F238E27FC236}">
                <a16:creationId xmlns:a16="http://schemas.microsoft.com/office/drawing/2014/main" id="{01D209B2-736F-471C-A61C-8E055CD4067D}"/>
              </a:ext>
            </a:extLst>
          </p:cNvPr>
          <p:cNvSpPr txBox="1"/>
          <p:nvPr/>
        </p:nvSpPr>
        <p:spPr>
          <a:xfrm>
            <a:off x="1007237" y="6054633"/>
            <a:ext cx="4630366" cy="461665"/>
          </a:xfrm>
          <a:prstGeom prst="rect">
            <a:avLst/>
          </a:prstGeom>
          <a:noFill/>
        </p:spPr>
        <p:txBody>
          <a:bodyPr wrap="square">
            <a:spAutoFit/>
          </a:bodyPr>
          <a:lstStyle/>
          <a:p>
            <a:r>
              <a:rPr lang="en-US" sz="2300" dirty="0">
                <a:latin typeface="Comic Sans MS" panose="030F0702030302020204" pitchFamily="66" charset="0"/>
              </a:rPr>
              <a:t>The volume of this solid is then,</a:t>
            </a:r>
            <a:endParaRPr lang="en-GB" sz="2300" dirty="0">
              <a:latin typeface="Comic Sans MS" panose="030F0702030302020204" pitchFamily="66" charset="0"/>
            </a:endParaRPr>
          </a:p>
        </p:txBody>
      </p:sp>
      <mc:AlternateContent xmlns:mc="http://schemas.openxmlformats.org/markup-compatibility/2006">
        <mc:Choice xmlns:a14="http://schemas.microsoft.com/office/drawing/2010/main" Requires="a14">
          <p:sp>
            <p:nvSpPr>
              <p:cNvPr id="39" name="TextBox 38">
                <a:extLst>
                  <a:ext uri="{FF2B5EF4-FFF2-40B4-BE49-F238E27FC236}">
                    <a16:creationId xmlns:a16="http://schemas.microsoft.com/office/drawing/2014/main" id="{3F17C3DF-E1A8-48E5-A0C8-99FD268A661F}"/>
                  </a:ext>
                </a:extLst>
              </p:cNvPr>
              <p:cNvSpPr txBox="1"/>
              <p:nvPr/>
            </p:nvSpPr>
            <p:spPr>
              <a:xfrm>
                <a:off x="5750819" y="5835243"/>
                <a:ext cx="2111860" cy="86081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𝑉</m:t>
                      </m:r>
                      <m:r>
                        <a:rPr lang="en-US" i="1" smtClean="0">
                          <a:latin typeface="Cambria Math" panose="02040503050406030204" pitchFamily="18" charset="0"/>
                        </a:rPr>
                        <m:t>=</m:t>
                      </m:r>
                      <m:nary>
                        <m:naryPr>
                          <m:ctrlPr>
                            <a:rPr lang="en-US" b="0" i="1" smtClean="0">
                              <a:latin typeface="Cambria Math" panose="02040503050406030204" pitchFamily="18" charset="0"/>
                            </a:rPr>
                          </m:ctrlPr>
                        </m:naryPr>
                        <m:sub>
                          <m:r>
                            <m:rPr>
                              <m:brk m:alnAt="23"/>
                            </m:rPr>
                            <a:rPr lang="en-US" b="0" i="1" smtClean="0">
                              <a:latin typeface="Cambria Math" panose="02040503050406030204" pitchFamily="18" charset="0"/>
                            </a:rPr>
                            <m:t>𝑎</m:t>
                          </m:r>
                        </m:sub>
                        <m:sup>
                          <m:r>
                            <a:rPr lang="en-US" b="0" i="1" smtClean="0">
                              <a:latin typeface="Cambria Math" panose="02040503050406030204" pitchFamily="18" charset="0"/>
                            </a:rPr>
                            <m:t>𝑏</m:t>
                          </m:r>
                        </m:sup>
                        <m:e>
                          <m:r>
                            <a:rPr lang="en-US" b="0" i="1" smtClean="0">
                              <a:latin typeface="Cambria Math" panose="02040503050406030204" pitchFamily="18" charset="0"/>
                            </a:rPr>
                            <m:t>𝐴</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𝑑𝑥</m:t>
                          </m:r>
                        </m:e>
                      </m:nary>
                    </m:oMath>
                  </m:oMathPara>
                </a14:m>
                <a:endParaRPr lang="en-GB" dirty="0"/>
              </a:p>
            </p:txBody>
          </p:sp>
        </mc:Choice>
        <mc:Fallback>
          <p:sp>
            <p:nvSpPr>
              <p:cNvPr id="39" name="TextBox 38">
                <a:extLst>
                  <a:ext uri="{FF2B5EF4-FFF2-40B4-BE49-F238E27FC236}">
                    <a16:creationId xmlns:a16="http://schemas.microsoft.com/office/drawing/2014/main" id="{3F17C3DF-E1A8-48E5-A0C8-99FD268A661F}"/>
                  </a:ext>
                </a:extLst>
              </p:cNvPr>
              <p:cNvSpPr txBox="1">
                <a:spLocks noRot="1" noChangeAspect="1" noMove="1" noResize="1" noEditPoints="1" noAdjustHandles="1" noChangeArrowheads="1" noChangeShapeType="1" noTextEdit="1"/>
              </p:cNvSpPr>
              <p:nvPr/>
            </p:nvSpPr>
            <p:spPr>
              <a:xfrm>
                <a:off x="5750819" y="5835243"/>
                <a:ext cx="2111860" cy="860813"/>
              </a:xfrm>
              <a:prstGeom prst="rect">
                <a:avLst/>
              </a:prstGeom>
              <a:blipFill>
                <a:blip r:embed="rId5"/>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1051379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left)">
                                      <p:cBhvr>
                                        <p:cTn id="25" dur="5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7"/>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wipe(left)">
                                      <p:cBhvr>
                                        <p:cTn id="34" dur="500"/>
                                        <p:tgtEl>
                                          <p:spTgt spid="22"/>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wipe(left)">
                                      <p:cBhvr>
                                        <p:cTn id="39" dur="500"/>
                                        <p:tgtEl>
                                          <p:spTgt spid="21"/>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19"/>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26"/>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25"/>
                                        </p:tgtEl>
                                        <p:attrNameLst>
                                          <p:attrName>style.visibility</p:attrName>
                                        </p:attrNameLst>
                                      </p:cBhvr>
                                      <p:to>
                                        <p:strVal val="visible"/>
                                      </p:to>
                                    </p:set>
                                  </p:childTnLst>
                                </p:cTn>
                              </p:par>
                              <p:par>
                                <p:cTn id="52" presetID="1" presetClass="entr" presetSubtype="0" fill="hold" grpId="1" nodeType="withEffect">
                                  <p:stCondLst>
                                    <p:cond delay="0"/>
                                  </p:stCondLst>
                                  <p:childTnLst>
                                    <p:set>
                                      <p:cBhvr>
                                        <p:cTn id="53" dur="1" fill="hold">
                                          <p:stCondLst>
                                            <p:cond delay="0"/>
                                          </p:stCondLst>
                                        </p:cTn>
                                        <p:tgtEl>
                                          <p:spTgt spid="29"/>
                                        </p:tgtEl>
                                        <p:attrNameLst>
                                          <p:attrName>style.visibility</p:attrName>
                                        </p:attrNameLst>
                                      </p:cBhvr>
                                      <p:to>
                                        <p:strVal val="visible"/>
                                      </p:to>
                                    </p:set>
                                  </p:childTnLst>
                                </p:cTn>
                              </p:par>
                              <p:par>
                                <p:cTn id="54" presetID="1" presetClass="entr" presetSubtype="0" fill="hold" grpId="1" nodeType="withEffect">
                                  <p:stCondLst>
                                    <p:cond delay="0"/>
                                  </p:stCondLst>
                                  <p:childTnLst>
                                    <p:set>
                                      <p:cBhvr>
                                        <p:cTn id="55" dur="1" fill="hold">
                                          <p:stCondLst>
                                            <p:cond delay="0"/>
                                          </p:stCondLst>
                                        </p:cTn>
                                        <p:tgtEl>
                                          <p:spTgt spid="30"/>
                                        </p:tgtEl>
                                        <p:attrNameLst>
                                          <p:attrName>style.visibility</p:attrName>
                                        </p:attrNameLst>
                                      </p:cBhvr>
                                      <p:to>
                                        <p:strVal val="visible"/>
                                      </p:to>
                                    </p:set>
                                  </p:childTnLst>
                                </p:cTn>
                              </p:par>
                              <p:par>
                                <p:cTn id="56" presetID="1" presetClass="entr" presetSubtype="0" fill="hold" grpId="1" nodeType="withEffect">
                                  <p:stCondLst>
                                    <p:cond delay="0"/>
                                  </p:stCondLst>
                                  <p:childTnLst>
                                    <p:set>
                                      <p:cBhvr>
                                        <p:cTn id="57" dur="1" fill="hold">
                                          <p:stCondLst>
                                            <p:cond delay="0"/>
                                          </p:stCondLst>
                                        </p:cTn>
                                        <p:tgtEl>
                                          <p:spTgt spid="32"/>
                                        </p:tgtEl>
                                        <p:attrNameLst>
                                          <p:attrName>style.visibility</p:attrName>
                                        </p:attrNameLst>
                                      </p:cBhvr>
                                      <p:to>
                                        <p:strVal val="visible"/>
                                      </p:to>
                                    </p:set>
                                  </p:childTnLst>
                                </p:cTn>
                              </p:par>
                              <p:par>
                                <p:cTn id="58" presetID="1" presetClass="entr" presetSubtype="0" fill="hold" grpId="1" nodeType="withEffect">
                                  <p:stCondLst>
                                    <p:cond delay="0"/>
                                  </p:stCondLst>
                                  <p:childTnLst>
                                    <p:set>
                                      <p:cBhvr>
                                        <p:cTn id="59" dur="1" fill="hold">
                                          <p:stCondLst>
                                            <p:cond delay="0"/>
                                          </p:stCondLst>
                                        </p:cTn>
                                        <p:tgtEl>
                                          <p:spTgt spid="33"/>
                                        </p:tgtEl>
                                        <p:attrNameLst>
                                          <p:attrName>style.visibility</p:attrName>
                                        </p:attrNameLst>
                                      </p:cBhvr>
                                      <p:to>
                                        <p:strVal val="visible"/>
                                      </p:to>
                                    </p:set>
                                  </p:childTnLst>
                                </p:cTn>
                              </p:par>
                              <p:par>
                                <p:cTn id="60" presetID="1" presetClass="entr" presetSubtype="0" fill="hold" grpId="1" nodeType="withEffect">
                                  <p:stCondLst>
                                    <p:cond delay="0"/>
                                  </p:stCondLst>
                                  <p:childTnLst>
                                    <p:set>
                                      <p:cBhvr>
                                        <p:cTn id="61" dur="1" fill="hold">
                                          <p:stCondLst>
                                            <p:cond delay="0"/>
                                          </p:stCondLst>
                                        </p:cTn>
                                        <p:tgtEl>
                                          <p:spTgt spid="31"/>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xit" presetSubtype="0" fill="hold" grpId="0" nodeType="clickEffect">
                                  <p:stCondLst>
                                    <p:cond delay="0"/>
                                  </p:stCondLst>
                                  <p:childTnLst>
                                    <p:set>
                                      <p:cBhvr>
                                        <p:cTn id="65" dur="1" fill="hold">
                                          <p:stCondLst>
                                            <p:cond delay="0"/>
                                          </p:stCondLst>
                                        </p:cTn>
                                        <p:tgtEl>
                                          <p:spTgt spid="29"/>
                                        </p:tgtEl>
                                        <p:attrNameLst>
                                          <p:attrName>style.visibility</p:attrName>
                                        </p:attrNameLst>
                                      </p:cBhvr>
                                      <p:to>
                                        <p:strVal val="hidden"/>
                                      </p:to>
                                    </p:set>
                                  </p:childTnLst>
                                </p:cTn>
                              </p:par>
                              <p:par>
                                <p:cTn id="66" presetID="1" presetClass="exit" presetSubtype="0" fill="hold" grpId="0" nodeType="withEffect">
                                  <p:stCondLst>
                                    <p:cond delay="0"/>
                                  </p:stCondLst>
                                  <p:childTnLst>
                                    <p:set>
                                      <p:cBhvr>
                                        <p:cTn id="67" dur="1" fill="hold">
                                          <p:stCondLst>
                                            <p:cond delay="0"/>
                                          </p:stCondLst>
                                        </p:cTn>
                                        <p:tgtEl>
                                          <p:spTgt spid="30"/>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27"/>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 presetClass="exit" presetSubtype="0" fill="hold" grpId="0" nodeType="clickEffect">
                                  <p:stCondLst>
                                    <p:cond delay="0"/>
                                  </p:stCondLst>
                                  <p:childTnLst>
                                    <p:set>
                                      <p:cBhvr>
                                        <p:cTn id="75" dur="1" fill="hold">
                                          <p:stCondLst>
                                            <p:cond delay="0"/>
                                          </p:stCondLst>
                                        </p:cTn>
                                        <p:tgtEl>
                                          <p:spTgt spid="32"/>
                                        </p:tgtEl>
                                        <p:attrNameLst>
                                          <p:attrName>style.visibility</p:attrName>
                                        </p:attrNameLst>
                                      </p:cBhvr>
                                      <p:to>
                                        <p:strVal val="hidden"/>
                                      </p:to>
                                    </p:set>
                                  </p:childTnLst>
                                </p:cTn>
                              </p:par>
                              <p:par>
                                <p:cTn id="76" presetID="1" presetClass="exit" presetSubtype="0" fill="hold" grpId="0" nodeType="withEffect">
                                  <p:stCondLst>
                                    <p:cond delay="0"/>
                                  </p:stCondLst>
                                  <p:childTnLst>
                                    <p:set>
                                      <p:cBhvr>
                                        <p:cTn id="77" dur="1" fill="hold">
                                          <p:stCondLst>
                                            <p:cond delay="0"/>
                                          </p:stCondLst>
                                        </p:cTn>
                                        <p:tgtEl>
                                          <p:spTgt spid="33"/>
                                        </p:tgtEl>
                                        <p:attrNameLst>
                                          <p:attrName>style.visibility</p:attrName>
                                        </p:attrNameLst>
                                      </p:cBhvr>
                                      <p:to>
                                        <p:strVal val="hidden"/>
                                      </p:to>
                                    </p:set>
                                  </p:childTnLst>
                                </p:cTn>
                              </p:par>
                              <p:par>
                                <p:cTn id="78" presetID="1" presetClass="exit" presetSubtype="0" fill="hold" grpId="0" nodeType="withEffect">
                                  <p:stCondLst>
                                    <p:cond delay="0"/>
                                  </p:stCondLst>
                                  <p:childTnLst>
                                    <p:set>
                                      <p:cBhvr>
                                        <p:cTn id="79" dur="1" fill="hold">
                                          <p:stCondLst>
                                            <p:cond delay="0"/>
                                          </p:stCondLst>
                                        </p:cTn>
                                        <p:tgtEl>
                                          <p:spTgt spid="31"/>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grpId="0" nodeType="clickEffect">
                                  <p:stCondLst>
                                    <p:cond delay="0"/>
                                  </p:stCondLst>
                                  <p:childTnLst>
                                    <p:set>
                                      <p:cBhvr>
                                        <p:cTn id="83" dur="1" fill="hold">
                                          <p:stCondLst>
                                            <p:cond delay="0"/>
                                          </p:stCondLst>
                                        </p:cTn>
                                        <p:tgtEl>
                                          <p:spTgt spid="28"/>
                                        </p:tgtEl>
                                        <p:attrNameLst>
                                          <p:attrName>style.visibility</p:attrName>
                                        </p:attrNameLst>
                                      </p:cBhvr>
                                      <p:to>
                                        <p:strVal val="visible"/>
                                      </p:to>
                                    </p:set>
                                  </p:childTnLst>
                                </p:cTn>
                              </p:par>
                            </p:childTnLst>
                          </p:cTn>
                        </p:par>
                      </p:childTnLst>
                    </p:cTn>
                  </p:par>
                  <p:par>
                    <p:cTn id="84" fill="hold">
                      <p:stCondLst>
                        <p:cond delay="indefinite"/>
                      </p:stCondLst>
                      <p:childTnLst>
                        <p:par>
                          <p:cTn id="85" fill="hold">
                            <p:stCondLst>
                              <p:cond delay="0"/>
                            </p:stCondLst>
                            <p:childTnLst>
                              <p:par>
                                <p:cTn id="86" presetID="1" presetClass="entr" presetSubtype="0" fill="hold" grpId="0" nodeType="clickEffect">
                                  <p:stCondLst>
                                    <p:cond delay="0"/>
                                  </p:stCondLst>
                                  <p:childTnLst>
                                    <p:set>
                                      <p:cBhvr>
                                        <p:cTn id="87" dur="1" fill="hold">
                                          <p:stCondLst>
                                            <p:cond delay="0"/>
                                          </p:stCondLst>
                                        </p:cTn>
                                        <p:tgtEl>
                                          <p:spTgt spid="34"/>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grpId="0" nodeType="clickEffect">
                                  <p:stCondLst>
                                    <p:cond delay="0"/>
                                  </p:stCondLst>
                                  <p:childTnLst>
                                    <p:set>
                                      <p:cBhvr>
                                        <p:cTn id="91" dur="1" fill="hold">
                                          <p:stCondLst>
                                            <p:cond delay="0"/>
                                          </p:stCondLst>
                                        </p:cTn>
                                        <p:tgtEl>
                                          <p:spTgt spid="18"/>
                                        </p:tgtEl>
                                        <p:attrNameLst>
                                          <p:attrName>style.visibility</p:attrName>
                                        </p:attrNameLst>
                                      </p:cBhvr>
                                      <p:to>
                                        <p:strVal val="visible"/>
                                      </p:to>
                                    </p:set>
                                  </p:childTnLst>
                                </p:cTn>
                              </p:par>
                            </p:childTnLst>
                          </p:cTn>
                        </p:par>
                      </p:childTnLst>
                    </p:cTn>
                  </p:par>
                  <p:par>
                    <p:cTn id="92" fill="hold">
                      <p:stCondLst>
                        <p:cond delay="indefinite"/>
                      </p:stCondLst>
                      <p:childTnLst>
                        <p:par>
                          <p:cTn id="93" fill="hold">
                            <p:stCondLst>
                              <p:cond delay="0"/>
                            </p:stCondLst>
                            <p:childTnLst>
                              <p:par>
                                <p:cTn id="94" presetID="1" presetClass="entr" presetSubtype="0" fill="hold" grpId="0" nodeType="clickEffect">
                                  <p:stCondLst>
                                    <p:cond delay="0"/>
                                  </p:stCondLst>
                                  <p:childTnLst>
                                    <p:set>
                                      <p:cBhvr>
                                        <p:cTn id="95" dur="1" fill="hold">
                                          <p:stCondLst>
                                            <p:cond delay="0"/>
                                          </p:stCondLst>
                                        </p:cTn>
                                        <p:tgtEl>
                                          <p:spTgt spid="36"/>
                                        </p:tgtEl>
                                        <p:attrNameLst>
                                          <p:attrName>style.visibility</p:attrName>
                                        </p:attrNameLst>
                                      </p:cBhvr>
                                      <p:to>
                                        <p:strVal val="visible"/>
                                      </p:to>
                                    </p:set>
                                  </p:childTnLst>
                                </p:cTn>
                              </p:par>
                            </p:childTnLst>
                          </p:cTn>
                        </p:par>
                      </p:childTnLst>
                    </p:cTn>
                  </p:par>
                  <p:par>
                    <p:cTn id="96" fill="hold">
                      <p:stCondLst>
                        <p:cond delay="indefinite"/>
                      </p:stCondLst>
                      <p:childTnLst>
                        <p:par>
                          <p:cTn id="97" fill="hold">
                            <p:stCondLst>
                              <p:cond delay="0"/>
                            </p:stCondLst>
                            <p:childTnLst>
                              <p:par>
                                <p:cTn id="98" presetID="1" presetClass="entr" presetSubtype="0" fill="hold" grpId="0" nodeType="clickEffect">
                                  <p:stCondLst>
                                    <p:cond delay="0"/>
                                  </p:stCondLst>
                                  <p:childTnLst>
                                    <p:set>
                                      <p:cBhvr>
                                        <p:cTn id="99"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6" grpId="0"/>
      <p:bldP spid="18" grpId="0"/>
      <p:bldP spid="15" grpId="0"/>
      <p:bldP spid="17" grpId="0"/>
      <p:bldP spid="19" grpId="0"/>
      <p:bldP spid="26" grpId="0"/>
      <p:bldP spid="27" grpId="0"/>
      <p:bldP spid="28" grpId="0"/>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p:bldP spid="36" grpId="0"/>
      <p:bldP spid="3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D1EB3-DF42-4AB8-AEF7-E3247FB1CCDA}"/>
              </a:ext>
            </a:extLst>
          </p:cNvPr>
          <p:cNvSpPr txBox="1">
            <a:spLocks/>
          </p:cNvSpPr>
          <p:nvPr/>
        </p:nvSpPr>
        <p:spPr>
          <a:xfrm>
            <a:off x="151831" y="74284"/>
            <a:ext cx="7543800" cy="863600"/>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US" dirty="0">
                <a:solidFill>
                  <a:schemeClr val="tx1"/>
                </a:solidFill>
                <a:latin typeface="MV Boli" panose="02000500030200090000" pitchFamily="2" charset="0"/>
                <a:cs typeface="MV Boli" panose="02000500030200090000" pitchFamily="2" charset="0"/>
              </a:rPr>
              <a:t>Volume of solids of Revolution </a:t>
            </a:r>
            <a:endParaRPr lang="en-GB" dirty="0"/>
          </a:p>
        </p:txBody>
      </p:sp>
      <p:sp>
        <p:nvSpPr>
          <p:cNvPr id="4" name="TextBox 3">
            <a:extLst>
              <a:ext uri="{FF2B5EF4-FFF2-40B4-BE49-F238E27FC236}">
                <a16:creationId xmlns:a16="http://schemas.microsoft.com/office/drawing/2014/main" id="{676C439E-BB18-45E4-A488-45B798666B1A}"/>
              </a:ext>
            </a:extLst>
          </p:cNvPr>
          <p:cNvSpPr txBox="1"/>
          <p:nvPr/>
        </p:nvSpPr>
        <p:spPr>
          <a:xfrm>
            <a:off x="381000" y="937884"/>
            <a:ext cx="2209800" cy="461665"/>
          </a:xfrm>
          <a:prstGeom prst="rect">
            <a:avLst/>
          </a:prstGeom>
          <a:noFill/>
        </p:spPr>
        <p:txBody>
          <a:bodyPr wrap="square">
            <a:spAutoFit/>
          </a:bodyPr>
          <a:lstStyle/>
          <a:p>
            <a:r>
              <a:rPr lang="en-US" b="1" dirty="0">
                <a:latin typeface="Comic Sans MS" panose="030F0702030302020204" pitchFamily="66" charset="0"/>
              </a:rPr>
              <a:t>Example 1</a:t>
            </a:r>
            <a:endParaRPr lang="en-GB" b="1" dirty="0">
              <a:latin typeface="Comic Sans MS" panose="030F0702030302020204" pitchFamily="66" charset="0"/>
            </a:endParaRPr>
          </a:p>
        </p:txBody>
      </p:sp>
      <p:sp>
        <p:nvSpPr>
          <p:cNvPr id="7" name="TextBox 6">
            <a:extLst>
              <a:ext uri="{FF2B5EF4-FFF2-40B4-BE49-F238E27FC236}">
                <a16:creationId xmlns:a16="http://schemas.microsoft.com/office/drawing/2014/main" id="{26DCA3EC-72EF-4A59-AEA9-BED491CA5B6D}"/>
              </a:ext>
            </a:extLst>
          </p:cNvPr>
          <p:cNvSpPr txBox="1"/>
          <p:nvPr/>
        </p:nvSpPr>
        <p:spPr>
          <a:xfrm>
            <a:off x="395069" y="2057400"/>
            <a:ext cx="6767731" cy="461665"/>
          </a:xfrm>
          <a:prstGeom prst="rect">
            <a:avLst/>
          </a:prstGeom>
          <a:noFill/>
        </p:spPr>
        <p:txBody>
          <a:bodyPr wrap="square">
            <a:spAutoFit/>
          </a:bodyPr>
          <a:lstStyle/>
          <a:p>
            <a:r>
              <a:rPr lang="en-US" sz="2400" dirty="0">
                <a:latin typeface="Comic Sans MS" panose="030F0702030302020204" pitchFamily="66" charset="0"/>
              </a:rPr>
              <a:t>Doing this would give the following picture</a:t>
            </a:r>
            <a:endParaRPr lang="en-GB" dirty="0">
              <a:latin typeface="Comic Sans MS" panose="030F0702030302020204" pitchFamily="66" charset="0"/>
            </a:endParaRPr>
          </a:p>
        </p:txBody>
      </p:sp>
      <p:sp>
        <p:nvSpPr>
          <p:cNvPr id="9" name="TextBox 8">
            <a:extLst>
              <a:ext uri="{FF2B5EF4-FFF2-40B4-BE49-F238E27FC236}">
                <a16:creationId xmlns:a16="http://schemas.microsoft.com/office/drawing/2014/main" id="{E4827FA3-D914-466B-B70F-7D0A4A27CF66}"/>
              </a:ext>
            </a:extLst>
          </p:cNvPr>
          <p:cNvSpPr txBox="1"/>
          <p:nvPr/>
        </p:nvSpPr>
        <p:spPr>
          <a:xfrm>
            <a:off x="388034" y="937884"/>
            <a:ext cx="8374966" cy="1200329"/>
          </a:xfrm>
          <a:prstGeom prst="rect">
            <a:avLst/>
          </a:prstGeom>
          <a:noFill/>
        </p:spPr>
        <p:txBody>
          <a:bodyPr wrap="square">
            <a:spAutoFit/>
          </a:bodyPr>
          <a:lstStyle/>
          <a:p>
            <a:r>
              <a:rPr lang="en-US" b="0" i="0" dirty="0">
                <a:solidFill>
                  <a:srgbClr val="000000"/>
                </a:solidFill>
                <a:effectLst/>
                <a:latin typeface="Helvetica" panose="020B0604020202020204" pitchFamily="34" charset="0"/>
              </a:rPr>
              <a:t>                   </a:t>
            </a:r>
            <a:r>
              <a:rPr lang="en-US" dirty="0">
                <a:latin typeface="Comic Sans MS" panose="030F0702030302020204" pitchFamily="66" charset="0"/>
              </a:rPr>
              <a:t>Determine the volume of the solid obtained by rotating the region bounded by </a:t>
            </a:r>
            <a:r>
              <a:rPr lang="en-US" i="1" dirty="0">
                <a:cs typeface="Times New Roman" panose="02020603050405020304" pitchFamily="18" charset="0"/>
              </a:rPr>
              <a:t>y</a:t>
            </a:r>
            <a:r>
              <a:rPr lang="en-US" dirty="0">
                <a:cs typeface="Times New Roman" panose="02020603050405020304" pitchFamily="18" charset="0"/>
              </a:rPr>
              <a:t> =</a:t>
            </a:r>
            <a:r>
              <a:rPr lang="en-US" dirty="0">
                <a:latin typeface="Comic Sans MS" panose="030F0702030302020204" pitchFamily="66" charset="0"/>
              </a:rPr>
              <a:t> (</a:t>
            </a:r>
            <a:r>
              <a:rPr lang="en-US" i="1" dirty="0">
                <a:cs typeface="Times New Roman" panose="02020603050405020304" pitchFamily="18" charset="0"/>
              </a:rPr>
              <a:t>x </a:t>
            </a:r>
            <a:r>
              <a:rPr lang="en-US" dirty="0">
                <a:cs typeface="Times New Roman" panose="02020603050405020304" pitchFamily="18" charset="0"/>
              </a:rPr>
              <a:t>− 1</a:t>
            </a:r>
            <a:r>
              <a:rPr lang="en-US" dirty="0">
                <a:latin typeface="Comic Sans MS" panose="030F0702030302020204" pitchFamily="66" charset="0"/>
              </a:rPr>
              <a:t>)(</a:t>
            </a:r>
            <a:r>
              <a:rPr lang="en-US" i="1" dirty="0">
                <a:cs typeface="Times New Roman" panose="02020603050405020304" pitchFamily="18" charset="0"/>
              </a:rPr>
              <a:t>x </a:t>
            </a:r>
            <a:r>
              <a:rPr lang="en-US" dirty="0">
                <a:cs typeface="Times New Roman" panose="02020603050405020304" pitchFamily="18" charset="0"/>
              </a:rPr>
              <a:t>− 3</a:t>
            </a:r>
            <a:r>
              <a:rPr lang="en-US" dirty="0">
                <a:latin typeface="Comic Sans MS" panose="030F0702030302020204" pitchFamily="66" charset="0"/>
              </a:rPr>
              <a:t>)</a:t>
            </a:r>
            <a:r>
              <a:rPr lang="en-US" baseline="30000" dirty="0">
                <a:latin typeface="Comic Sans MS" panose="030F0702030302020204" pitchFamily="66" charset="0"/>
              </a:rPr>
              <a:t>2</a:t>
            </a:r>
            <a:r>
              <a:rPr lang="en-US" dirty="0">
                <a:latin typeface="Comic Sans MS" panose="030F0702030302020204" pitchFamily="66" charset="0"/>
              </a:rPr>
              <a:t> and the </a:t>
            </a:r>
            <a:r>
              <a:rPr lang="en-US" i="1" dirty="0">
                <a:cs typeface="Times New Roman" panose="02020603050405020304" pitchFamily="18" charset="0"/>
              </a:rPr>
              <a:t>x</a:t>
            </a:r>
            <a:r>
              <a:rPr lang="en-US" dirty="0">
                <a:latin typeface="Comic Sans MS" panose="030F0702030302020204" pitchFamily="66" charset="0"/>
              </a:rPr>
              <a:t>-axis about the </a:t>
            </a:r>
            <a:r>
              <a:rPr lang="en-US" i="1" dirty="0">
                <a:cs typeface="Times New Roman" panose="02020603050405020304" pitchFamily="18" charset="0"/>
              </a:rPr>
              <a:t>y</a:t>
            </a:r>
            <a:r>
              <a:rPr lang="en-US" dirty="0">
                <a:latin typeface="Comic Sans MS" panose="030F0702030302020204" pitchFamily="66" charset="0"/>
              </a:rPr>
              <a:t>-axis, from </a:t>
            </a:r>
            <a:r>
              <a:rPr lang="en-US" i="1" dirty="0">
                <a:cs typeface="Times New Roman" panose="02020603050405020304" pitchFamily="18" charset="0"/>
              </a:rPr>
              <a:t>x </a:t>
            </a:r>
            <a:r>
              <a:rPr lang="en-US" dirty="0">
                <a:cs typeface="Times New Roman" panose="02020603050405020304" pitchFamily="18" charset="0"/>
              </a:rPr>
              <a:t>= 1 </a:t>
            </a:r>
            <a:r>
              <a:rPr lang="en-US" dirty="0">
                <a:latin typeface="Comic Sans MS" panose="030F0702030302020204" pitchFamily="66" charset="0"/>
              </a:rPr>
              <a:t>to </a:t>
            </a:r>
            <a:r>
              <a:rPr lang="en-US" i="1" dirty="0">
                <a:cs typeface="Times New Roman" panose="02020603050405020304" pitchFamily="18" charset="0"/>
              </a:rPr>
              <a:t>x </a:t>
            </a:r>
            <a:r>
              <a:rPr lang="en-US" dirty="0">
                <a:cs typeface="Times New Roman" panose="02020603050405020304" pitchFamily="18" charset="0"/>
              </a:rPr>
              <a:t>= 3</a:t>
            </a:r>
            <a:r>
              <a:rPr lang="en-US" dirty="0">
                <a:latin typeface="Comic Sans MS" panose="030F0702030302020204" pitchFamily="66" charset="0"/>
              </a:rPr>
              <a:t>.</a:t>
            </a:r>
            <a:endParaRPr lang="en-GB" dirty="0">
              <a:latin typeface="Comic Sans MS" panose="030F0702030302020204" pitchFamily="66" charset="0"/>
            </a:endParaRPr>
          </a:p>
        </p:txBody>
      </p:sp>
      <p:pic>
        <p:nvPicPr>
          <p:cNvPr id="25" name="Picture 24">
            <a:extLst>
              <a:ext uri="{FF2B5EF4-FFF2-40B4-BE49-F238E27FC236}">
                <a16:creationId xmlns:a16="http://schemas.microsoft.com/office/drawing/2014/main" id="{F30CA28E-9B01-4DA4-9DFF-9753C83F30FF}"/>
              </a:ext>
            </a:extLst>
          </p:cNvPr>
          <p:cNvPicPr>
            <a:picLocks noChangeAspect="1"/>
          </p:cNvPicPr>
          <p:nvPr/>
        </p:nvPicPr>
        <p:blipFill>
          <a:blip r:embed="rId2"/>
          <a:stretch>
            <a:fillRect/>
          </a:stretch>
        </p:blipFill>
        <p:spPr>
          <a:xfrm>
            <a:off x="365760" y="2532888"/>
            <a:ext cx="3017520" cy="2174112"/>
          </a:xfrm>
          <a:prstGeom prst="rect">
            <a:avLst/>
          </a:prstGeom>
        </p:spPr>
      </p:pic>
      <mc:AlternateContent xmlns:mc="http://schemas.openxmlformats.org/markup-compatibility/2006">
        <mc:Choice xmlns:a14="http://schemas.microsoft.com/office/drawing/2010/main" Requires="a14">
          <p:sp>
            <p:nvSpPr>
              <p:cNvPr id="39" name="TextBox 38">
                <a:extLst>
                  <a:ext uri="{FF2B5EF4-FFF2-40B4-BE49-F238E27FC236}">
                    <a16:creationId xmlns:a16="http://schemas.microsoft.com/office/drawing/2014/main" id="{3F17C3DF-E1A8-48E5-A0C8-99FD268A661F}"/>
                  </a:ext>
                </a:extLst>
              </p:cNvPr>
              <p:cNvSpPr txBox="1"/>
              <p:nvPr/>
            </p:nvSpPr>
            <p:spPr>
              <a:xfrm>
                <a:off x="4191000" y="2438400"/>
                <a:ext cx="2111860" cy="86081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𝑉</m:t>
                      </m:r>
                      <m:r>
                        <a:rPr lang="en-US" i="1" smtClean="0">
                          <a:latin typeface="Cambria Math" panose="02040503050406030204" pitchFamily="18" charset="0"/>
                        </a:rPr>
                        <m:t>=</m:t>
                      </m:r>
                      <m:nary>
                        <m:naryPr>
                          <m:ctrlPr>
                            <a:rPr lang="en-US" b="0" i="1" smtClean="0">
                              <a:latin typeface="Cambria Math" panose="02040503050406030204" pitchFamily="18" charset="0"/>
                            </a:rPr>
                          </m:ctrlPr>
                        </m:naryPr>
                        <m:sub>
                          <m:r>
                            <m:rPr>
                              <m:brk m:alnAt="23"/>
                            </m:rPr>
                            <a:rPr lang="en-US" b="0" i="1" smtClean="0">
                              <a:latin typeface="Cambria Math" panose="02040503050406030204" pitchFamily="18" charset="0"/>
                            </a:rPr>
                            <m:t>𝑎</m:t>
                          </m:r>
                        </m:sub>
                        <m:sup>
                          <m:r>
                            <a:rPr lang="en-US" b="0" i="1" smtClean="0">
                              <a:latin typeface="Cambria Math" panose="02040503050406030204" pitchFamily="18" charset="0"/>
                            </a:rPr>
                            <m:t>𝑏</m:t>
                          </m:r>
                        </m:sup>
                        <m:e>
                          <m:r>
                            <a:rPr lang="en-US" b="0" i="1" smtClean="0">
                              <a:latin typeface="Cambria Math" panose="02040503050406030204" pitchFamily="18" charset="0"/>
                            </a:rPr>
                            <m:t>𝐴</m:t>
                          </m:r>
                          <m:d>
                            <m:dPr>
                              <m:ctrlPr>
                                <a:rPr lang="en-US" b="0" i="1" smtClean="0">
                                  <a:latin typeface="Cambria Math" panose="02040503050406030204" pitchFamily="18" charset="0"/>
                                </a:rPr>
                              </m:ctrlPr>
                            </m:dPr>
                            <m:e>
                              <m:r>
                                <a:rPr lang="en-US" b="0" i="1" smtClean="0">
                                  <a:latin typeface="Cambria Math" panose="02040503050406030204" pitchFamily="18" charset="0"/>
                                </a:rPr>
                                <m:t>𝑥</m:t>
                              </m:r>
                            </m:e>
                          </m:d>
                          <m:r>
                            <a:rPr lang="en-US" b="0" i="1" smtClean="0">
                              <a:latin typeface="Cambria Math" panose="02040503050406030204" pitchFamily="18" charset="0"/>
                            </a:rPr>
                            <m:t>𝑑𝑥</m:t>
                          </m:r>
                        </m:e>
                      </m:nary>
                    </m:oMath>
                  </m:oMathPara>
                </a14:m>
                <a:endParaRPr lang="en-GB" dirty="0"/>
              </a:p>
            </p:txBody>
          </p:sp>
        </mc:Choice>
        <mc:Fallback>
          <p:sp>
            <p:nvSpPr>
              <p:cNvPr id="39" name="TextBox 38">
                <a:extLst>
                  <a:ext uri="{FF2B5EF4-FFF2-40B4-BE49-F238E27FC236}">
                    <a16:creationId xmlns:a16="http://schemas.microsoft.com/office/drawing/2014/main" id="{3F17C3DF-E1A8-48E5-A0C8-99FD268A661F}"/>
                  </a:ext>
                </a:extLst>
              </p:cNvPr>
              <p:cNvSpPr txBox="1">
                <a:spLocks noRot="1" noChangeAspect="1" noMove="1" noResize="1" noEditPoints="1" noAdjustHandles="1" noChangeArrowheads="1" noChangeShapeType="1" noTextEdit="1"/>
              </p:cNvSpPr>
              <p:nvPr/>
            </p:nvSpPr>
            <p:spPr>
              <a:xfrm>
                <a:off x="4191000" y="2438400"/>
                <a:ext cx="2111860" cy="860813"/>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35" name="TextBox 34">
                <a:extLst>
                  <a:ext uri="{FF2B5EF4-FFF2-40B4-BE49-F238E27FC236}">
                    <a16:creationId xmlns:a16="http://schemas.microsoft.com/office/drawing/2014/main" id="{AECF0CEA-7706-46F1-A3D6-0517CCAECE9A}"/>
                  </a:ext>
                </a:extLst>
              </p:cNvPr>
              <p:cNvSpPr txBox="1"/>
              <p:nvPr/>
            </p:nvSpPr>
            <p:spPr>
              <a:xfrm>
                <a:off x="4243494" y="3276600"/>
                <a:ext cx="4370042" cy="83773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𝑉</m:t>
                      </m:r>
                      <m:r>
                        <a:rPr lang="en-US" i="1" smtClean="0">
                          <a:latin typeface="Cambria Math" panose="02040503050406030204" pitchFamily="18" charset="0"/>
                        </a:rPr>
                        <m:t>=</m:t>
                      </m:r>
                      <m:nary>
                        <m:naryPr>
                          <m:ctrlPr>
                            <a:rPr lang="en-US" b="0" i="1" smtClean="0">
                              <a:latin typeface="Cambria Math" panose="02040503050406030204" pitchFamily="18" charset="0"/>
                            </a:rPr>
                          </m:ctrlPr>
                        </m:naryPr>
                        <m:sub>
                          <m:r>
                            <a:rPr lang="en-US" b="0" i="1" smtClean="0">
                              <a:latin typeface="Cambria Math" panose="02040503050406030204" pitchFamily="18" charset="0"/>
                            </a:rPr>
                            <m:t>1</m:t>
                          </m:r>
                        </m:sub>
                        <m:sup>
                          <m:r>
                            <a:rPr lang="en-US" b="0" i="1" smtClean="0">
                              <a:latin typeface="Cambria Math" panose="02040503050406030204" pitchFamily="18" charset="0"/>
                            </a:rPr>
                            <m:t>3</m:t>
                          </m:r>
                        </m:sup>
                        <m:e>
                          <m:r>
                            <m:rPr>
                              <m:nor/>
                            </m:rPr>
                            <a:rPr lang="en-US" dirty="0">
                              <a:cs typeface="Times New Roman" panose="02020603050405020304" pitchFamily="18" charset="0"/>
                            </a:rPr>
                            <m:t>2</m:t>
                          </m:r>
                          <m:r>
                            <m:rPr>
                              <m:nor/>
                            </m:rPr>
                            <a:rPr lang="en-US" dirty="0">
                              <a:latin typeface="Symbol" panose="05050102010706020507" pitchFamily="18" charset="2"/>
                              <a:cs typeface="Times New Roman" panose="02020603050405020304" pitchFamily="18" charset="0"/>
                            </a:rPr>
                            <m:t>p</m:t>
                          </m:r>
                          <m:r>
                            <m:rPr>
                              <m:nor/>
                            </m:rPr>
                            <a:rPr lang="en-US" dirty="0">
                              <a:cs typeface="Times New Roman" panose="02020603050405020304" pitchFamily="18" charset="0"/>
                            </a:rPr>
                            <m:t>(</m:t>
                          </m:r>
                          <m:r>
                            <m:rPr>
                              <m:nor/>
                            </m:rPr>
                            <a:rPr lang="en-US" i="1" dirty="0">
                              <a:cs typeface="Times New Roman" panose="02020603050405020304" pitchFamily="18" charset="0"/>
                            </a:rPr>
                            <m:t>x</m:t>
                          </m:r>
                          <m:r>
                            <m:rPr>
                              <m:nor/>
                            </m:rPr>
                            <a:rPr lang="en-US" baseline="30000" dirty="0">
                              <a:cs typeface="Times New Roman" panose="02020603050405020304" pitchFamily="18" charset="0"/>
                            </a:rPr>
                            <m:t>4</m:t>
                          </m:r>
                          <m:r>
                            <m:rPr>
                              <m:nor/>
                            </m:rPr>
                            <a:rPr lang="en-US" dirty="0">
                              <a:cs typeface="Times New Roman" panose="02020603050405020304" pitchFamily="18" charset="0"/>
                            </a:rPr>
                            <m:t> − 7</m:t>
                          </m:r>
                          <m:r>
                            <m:rPr>
                              <m:nor/>
                            </m:rPr>
                            <a:rPr lang="en-US" i="1" dirty="0">
                              <a:cs typeface="Times New Roman" panose="02020603050405020304" pitchFamily="18" charset="0"/>
                            </a:rPr>
                            <m:t>x</m:t>
                          </m:r>
                          <m:r>
                            <m:rPr>
                              <m:nor/>
                            </m:rPr>
                            <a:rPr lang="en-US" baseline="30000" dirty="0">
                              <a:cs typeface="Times New Roman" panose="02020603050405020304" pitchFamily="18" charset="0"/>
                            </a:rPr>
                            <m:t>3</m:t>
                          </m:r>
                          <m:r>
                            <m:rPr>
                              <m:nor/>
                            </m:rPr>
                            <a:rPr lang="en-US" dirty="0">
                              <a:cs typeface="Times New Roman" panose="02020603050405020304" pitchFamily="18" charset="0"/>
                            </a:rPr>
                            <m:t> + 15</m:t>
                          </m:r>
                          <m:r>
                            <m:rPr>
                              <m:nor/>
                            </m:rPr>
                            <a:rPr lang="en-US" i="1" dirty="0">
                              <a:cs typeface="Times New Roman" panose="02020603050405020304" pitchFamily="18" charset="0"/>
                            </a:rPr>
                            <m:t>x</m:t>
                          </m:r>
                          <m:r>
                            <m:rPr>
                              <m:nor/>
                            </m:rPr>
                            <a:rPr lang="en-US" baseline="30000" dirty="0">
                              <a:cs typeface="Times New Roman" panose="02020603050405020304" pitchFamily="18" charset="0"/>
                            </a:rPr>
                            <m:t>2 </m:t>
                          </m:r>
                          <m:r>
                            <m:rPr>
                              <m:nor/>
                            </m:rPr>
                            <a:rPr lang="en-US" dirty="0">
                              <a:cs typeface="Times New Roman" panose="02020603050405020304" pitchFamily="18" charset="0"/>
                            </a:rPr>
                            <m:t>− 9</m:t>
                          </m:r>
                          <m:r>
                            <m:rPr>
                              <m:nor/>
                            </m:rPr>
                            <a:rPr lang="en-US" i="1" dirty="0">
                              <a:cs typeface="Times New Roman" panose="02020603050405020304" pitchFamily="18" charset="0"/>
                            </a:rPr>
                            <m:t>x</m:t>
                          </m:r>
                          <m:r>
                            <m:rPr>
                              <m:nor/>
                            </m:rPr>
                            <a:rPr lang="en-US" dirty="0">
                              <a:cs typeface="Times New Roman" panose="02020603050405020304" pitchFamily="18" charset="0"/>
                            </a:rPr>
                            <m:t>)</m:t>
                          </m:r>
                          <m:r>
                            <a:rPr lang="en-US" b="0" i="1" smtClean="0">
                              <a:latin typeface="Cambria Math" panose="02040503050406030204" pitchFamily="18" charset="0"/>
                            </a:rPr>
                            <m:t>𝑑𝑥</m:t>
                          </m:r>
                        </m:e>
                      </m:nary>
                    </m:oMath>
                  </m:oMathPara>
                </a14:m>
                <a:endParaRPr lang="en-GB" dirty="0"/>
              </a:p>
            </p:txBody>
          </p:sp>
        </mc:Choice>
        <mc:Fallback>
          <p:sp>
            <p:nvSpPr>
              <p:cNvPr id="35" name="TextBox 34">
                <a:extLst>
                  <a:ext uri="{FF2B5EF4-FFF2-40B4-BE49-F238E27FC236}">
                    <a16:creationId xmlns:a16="http://schemas.microsoft.com/office/drawing/2014/main" id="{AECF0CEA-7706-46F1-A3D6-0517CCAECE9A}"/>
                  </a:ext>
                </a:extLst>
              </p:cNvPr>
              <p:cNvSpPr txBox="1">
                <a:spLocks noRot="1" noChangeAspect="1" noMove="1" noResize="1" noEditPoints="1" noAdjustHandles="1" noChangeArrowheads="1" noChangeShapeType="1" noTextEdit="1"/>
              </p:cNvSpPr>
              <p:nvPr/>
            </p:nvSpPr>
            <p:spPr>
              <a:xfrm>
                <a:off x="4243494" y="3276600"/>
                <a:ext cx="4370042" cy="837730"/>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37" name="TextBox 36">
                <a:extLst>
                  <a:ext uri="{FF2B5EF4-FFF2-40B4-BE49-F238E27FC236}">
                    <a16:creationId xmlns:a16="http://schemas.microsoft.com/office/drawing/2014/main" id="{938614EB-466F-4EB9-A143-2C363AB7FE44}"/>
                  </a:ext>
                </a:extLst>
              </p:cNvPr>
              <p:cNvSpPr txBox="1"/>
              <p:nvPr/>
            </p:nvSpPr>
            <p:spPr>
              <a:xfrm>
                <a:off x="4267200" y="4114800"/>
                <a:ext cx="4477829" cy="82811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𝑉</m:t>
                      </m:r>
                      <m:r>
                        <a:rPr lang="en-US" i="1" smtClean="0">
                          <a:latin typeface="Cambria Math" panose="02040503050406030204" pitchFamily="18" charset="0"/>
                        </a:rPr>
                        <m:t>=</m:t>
                      </m:r>
                      <m:r>
                        <m:rPr>
                          <m:nor/>
                        </m:rPr>
                        <a:rPr lang="en-US" dirty="0">
                          <a:cs typeface="Times New Roman" panose="02020603050405020304" pitchFamily="18" charset="0"/>
                        </a:rPr>
                        <m:t>2</m:t>
                      </m:r>
                      <m:r>
                        <m:rPr>
                          <m:nor/>
                        </m:rPr>
                        <a:rPr lang="en-US" dirty="0">
                          <a:latin typeface="Symbol" panose="05050102010706020507" pitchFamily="18" charset="2"/>
                          <a:cs typeface="Times New Roman" panose="02020603050405020304" pitchFamily="18" charset="0"/>
                        </a:rPr>
                        <m:t>p</m:t>
                      </m:r>
                      <m:nary>
                        <m:naryPr>
                          <m:ctrlPr>
                            <a:rPr lang="en-US" b="0" i="1" smtClean="0">
                              <a:latin typeface="Cambria Math" panose="02040503050406030204" pitchFamily="18" charset="0"/>
                            </a:rPr>
                          </m:ctrlPr>
                        </m:naryPr>
                        <m:sub>
                          <m:r>
                            <a:rPr lang="en-US" b="0" i="1" smtClean="0">
                              <a:latin typeface="Cambria Math" panose="02040503050406030204" pitchFamily="18" charset="0"/>
                            </a:rPr>
                            <m:t>1</m:t>
                          </m:r>
                        </m:sub>
                        <m:sup>
                          <m:r>
                            <a:rPr lang="en-US" b="0" i="1" smtClean="0">
                              <a:latin typeface="Cambria Math" panose="02040503050406030204" pitchFamily="18" charset="0"/>
                            </a:rPr>
                            <m:t>3</m:t>
                          </m:r>
                        </m:sup>
                        <m:e>
                          <m:r>
                            <a:rPr lang="en-US" i="1" dirty="0" smtClean="0">
                              <a:cs typeface="Times New Roman" panose="02020603050405020304" pitchFamily="18" charset="0"/>
                            </a:rPr>
                            <m:t> </m:t>
                          </m:r>
                          <m:r>
                            <m:rPr>
                              <m:nor/>
                            </m:rPr>
                            <a:rPr lang="en-US" dirty="0">
                              <a:cs typeface="Times New Roman" panose="02020603050405020304" pitchFamily="18" charset="0"/>
                            </a:rPr>
                            <m:t>(</m:t>
                          </m:r>
                          <m:r>
                            <m:rPr>
                              <m:nor/>
                            </m:rPr>
                            <a:rPr lang="en-US" i="1" dirty="0">
                              <a:cs typeface="Times New Roman" panose="02020603050405020304" pitchFamily="18" charset="0"/>
                            </a:rPr>
                            <m:t>x</m:t>
                          </m:r>
                          <m:r>
                            <m:rPr>
                              <m:nor/>
                            </m:rPr>
                            <a:rPr lang="en-US" baseline="30000" dirty="0">
                              <a:cs typeface="Times New Roman" panose="02020603050405020304" pitchFamily="18" charset="0"/>
                            </a:rPr>
                            <m:t>4</m:t>
                          </m:r>
                          <m:r>
                            <m:rPr>
                              <m:nor/>
                            </m:rPr>
                            <a:rPr lang="en-US" dirty="0">
                              <a:cs typeface="Times New Roman" panose="02020603050405020304" pitchFamily="18" charset="0"/>
                            </a:rPr>
                            <m:t> − 7</m:t>
                          </m:r>
                          <m:r>
                            <m:rPr>
                              <m:nor/>
                            </m:rPr>
                            <a:rPr lang="en-US" i="1" dirty="0">
                              <a:cs typeface="Times New Roman" panose="02020603050405020304" pitchFamily="18" charset="0"/>
                            </a:rPr>
                            <m:t>x</m:t>
                          </m:r>
                          <m:r>
                            <m:rPr>
                              <m:nor/>
                            </m:rPr>
                            <a:rPr lang="en-US" baseline="30000" dirty="0">
                              <a:cs typeface="Times New Roman" panose="02020603050405020304" pitchFamily="18" charset="0"/>
                            </a:rPr>
                            <m:t>3</m:t>
                          </m:r>
                          <m:r>
                            <m:rPr>
                              <m:nor/>
                            </m:rPr>
                            <a:rPr lang="en-US" dirty="0">
                              <a:cs typeface="Times New Roman" panose="02020603050405020304" pitchFamily="18" charset="0"/>
                            </a:rPr>
                            <m:t> + 15</m:t>
                          </m:r>
                          <m:r>
                            <m:rPr>
                              <m:nor/>
                            </m:rPr>
                            <a:rPr lang="en-US" i="1" dirty="0">
                              <a:cs typeface="Times New Roman" panose="02020603050405020304" pitchFamily="18" charset="0"/>
                            </a:rPr>
                            <m:t>x</m:t>
                          </m:r>
                          <m:r>
                            <m:rPr>
                              <m:nor/>
                            </m:rPr>
                            <a:rPr lang="en-US" baseline="30000" dirty="0">
                              <a:cs typeface="Times New Roman" panose="02020603050405020304" pitchFamily="18" charset="0"/>
                            </a:rPr>
                            <m:t>2 </m:t>
                          </m:r>
                          <m:r>
                            <m:rPr>
                              <m:nor/>
                            </m:rPr>
                            <a:rPr lang="en-US" dirty="0">
                              <a:cs typeface="Times New Roman" panose="02020603050405020304" pitchFamily="18" charset="0"/>
                            </a:rPr>
                            <m:t>− 9</m:t>
                          </m:r>
                          <m:r>
                            <m:rPr>
                              <m:nor/>
                            </m:rPr>
                            <a:rPr lang="en-US" i="1" dirty="0">
                              <a:cs typeface="Times New Roman" panose="02020603050405020304" pitchFamily="18" charset="0"/>
                            </a:rPr>
                            <m:t>x</m:t>
                          </m:r>
                          <m:r>
                            <m:rPr>
                              <m:nor/>
                            </m:rPr>
                            <a:rPr lang="en-US" dirty="0">
                              <a:cs typeface="Times New Roman" panose="02020603050405020304" pitchFamily="18" charset="0"/>
                            </a:rPr>
                            <m:t>)</m:t>
                          </m:r>
                          <m:r>
                            <a:rPr lang="en-US" b="0" i="1" smtClean="0">
                              <a:latin typeface="Cambria Math" panose="02040503050406030204" pitchFamily="18" charset="0"/>
                            </a:rPr>
                            <m:t>𝑑𝑥</m:t>
                          </m:r>
                        </m:e>
                      </m:nary>
                    </m:oMath>
                  </m:oMathPara>
                </a14:m>
                <a:endParaRPr lang="en-GB" dirty="0"/>
              </a:p>
            </p:txBody>
          </p:sp>
        </mc:Choice>
        <mc:Fallback>
          <p:sp>
            <p:nvSpPr>
              <p:cNvPr id="37" name="TextBox 36">
                <a:extLst>
                  <a:ext uri="{FF2B5EF4-FFF2-40B4-BE49-F238E27FC236}">
                    <a16:creationId xmlns:a16="http://schemas.microsoft.com/office/drawing/2014/main" id="{938614EB-466F-4EB9-A143-2C363AB7FE44}"/>
                  </a:ext>
                </a:extLst>
              </p:cNvPr>
              <p:cNvSpPr txBox="1">
                <a:spLocks noRot="1" noChangeAspect="1" noMove="1" noResize="1" noEditPoints="1" noAdjustHandles="1" noChangeArrowheads="1" noChangeShapeType="1" noTextEdit="1"/>
              </p:cNvSpPr>
              <p:nvPr/>
            </p:nvSpPr>
            <p:spPr>
              <a:xfrm>
                <a:off x="4267200" y="4114800"/>
                <a:ext cx="4477829" cy="828112"/>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38" name="Rectangle 37">
                <a:extLst>
                  <a:ext uri="{FF2B5EF4-FFF2-40B4-BE49-F238E27FC236}">
                    <a16:creationId xmlns:a16="http://schemas.microsoft.com/office/drawing/2014/main" id="{4C4464CB-98A6-49F4-ADD5-2E7A0C5FA0A5}"/>
                  </a:ext>
                </a:extLst>
              </p:cNvPr>
              <p:cNvSpPr/>
              <p:nvPr/>
            </p:nvSpPr>
            <p:spPr>
              <a:xfrm>
                <a:off x="4283859" y="4953000"/>
                <a:ext cx="4783941" cy="1037592"/>
              </a:xfrm>
              <a:prstGeom prst="rect">
                <a:avLst/>
              </a:prstGeom>
            </p:spPr>
            <p:txBody>
              <a:bodyPr wrap="square">
                <a:spAutoFit/>
              </a:bodyPr>
              <a:lstStyle/>
              <a:p>
                <a:pPr/>
                <a14:m>
                  <m:oMathPara xmlns:m="http://schemas.openxmlformats.org/officeDocument/2006/math">
                    <m:oMathParaPr>
                      <m:jc m:val="left"/>
                    </m:oMathParaPr>
                    <m:oMath xmlns:m="http://schemas.openxmlformats.org/officeDocument/2006/math">
                      <m:r>
                        <a:rPr lang="en-US" i="1" smtClean="0">
                          <a:latin typeface="Cambria Math" panose="02040503050406030204" pitchFamily="18" charset="0"/>
                        </a:rPr>
                        <m:t>𝑉</m:t>
                      </m:r>
                      <m:r>
                        <a:rPr lang="en-US" i="1" smtClean="0">
                          <a:latin typeface="Cambria Math" panose="02040503050406030204" pitchFamily="18" charset="0"/>
                        </a:rPr>
                        <m:t>=2</m:t>
                      </m:r>
                      <m:r>
                        <a:rPr lang="en-US" i="1" smtClean="0">
                          <a:latin typeface="Cambria Math" panose="02040503050406030204" pitchFamily="18" charset="0"/>
                          <a:ea typeface="Cambria Math" panose="02040503050406030204" pitchFamily="18" charset="0"/>
                        </a:rPr>
                        <m:t>𝜋</m:t>
                      </m:r>
                      <m:sSubSup>
                        <m:sSubSupPr>
                          <m:ctrlPr>
                            <a:rPr lang="en-US" i="1" smtClean="0">
                              <a:latin typeface="Cambria Math" panose="02040503050406030204" pitchFamily="18" charset="0"/>
                            </a:rPr>
                          </m:ctrlPr>
                        </m:sSubSupPr>
                        <m:e>
                          <m:d>
                            <m:dPr>
                              <m:begChr m:val="["/>
                              <m:endChr m:val="]"/>
                              <m:ctrlPr>
                                <a:rPr lang="en-US" i="1" smtClean="0">
                                  <a:latin typeface="Cambria Math" panose="02040503050406030204" pitchFamily="18" charset="0"/>
                                </a:rPr>
                              </m:ctrlPr>
                            </m:dPr>
                            <m:e>
                              <m:f>
                                <m:fPr>
                                  <m:ctrlPr>
                                    <a:rPr lang="en-US"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m:t>
                                  </m:r>
                                </m:den>
                              </m:f>
                              <m:sSup>
                                <m:sSupPr>
                                  <m:ctrlPr>
                                    <a:rPr lang="en-US" i="1">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5</m:t>
                                  </m:r>
                                </m:sup>
                              </m:sSup>
                              <m:r>
                                <a:rPr lang="en-US" b="0" i="1" smtClean="0">
                                  <a:latin typeface="Cambria Math" panose="02040503050406030204" pitchFamily="18" charset="0"/>
                                </a:rPr>
                                <m:t>−</m:t>
                              </m:r>
                              <m:f>
                                <m:fPr>
                                  <m:ctrlPr>
                                    <a:rPr lang="en-US" i="1">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4</m:t>
                                  </m:r>
                                </m:den>
                              </m:f>
                              <m:sSup>
                                <m:sSupPr>
                                  <m:ctrlPr>
                                    <a:rPr lang="en-US" i="1">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4</m:t>
                                  </m:r>
                                </m:sup>
                              </m:sSup>
                              <m:r>
                                <a:rPr lang="en-US" b="0" i="1" smtClean="0">
                                  <a:latin typeface="Cambria Math" panose="02040503050406030204" pitchFamily="18" charset="0"/>
                                </a:rPr>
                                <m:t>+5</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3</m:t>
                                  </m:r>
                                </m:sup>
                              </m:sSup>
                              <m:r>
                                <a:rPr lang="en-US" b="0" i="1" smtClean="0">
                                  <a:latin typeface="Cambria Math" panose="02040503050406030204" pitchFamily="18" charset="0"/>
                                </a:rPr>
                                <m:t>−</m:t>
                              </m:r>
                              <m:f>
                                <m:fPr>
                                  <m:ctrlPr>
                                    <a:rPr lang="en-US" i="1">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2</m:t>
                                  </m:r>
                                </m:den>
                              </m:f>
                              <m:sSup>
                                <m:sSupPr>
                                  <m:ctrlPr>
                                    <a:rPr lang="en-US" i="1">
                                      <a:latin typeface="Cambria Math" panose="02040503050406030204" pitchFamily="18" charset="0"/>
                                    </a:rPr>
                                  </m:ctrlPr>
                                </m:sSupPr>
                                <m:e>
                                  <m:r>
                                    <a:rPr lang="en-US" i="1">
                                      <a:latin typeface="Cambria Math" panose="02040503050406030204" pitchFamily="18" charset="0"/>
                                    </a:rPr>
                                    <m:t>𝑥</m:t>
                                  </m:r>
                                </m:e>
                                <m:sup>
                                  <m:r>
                                    <a:rPr lang="en-US" b="0" i="1" smtClean="0">
                                      <a:latin typeface="Cambria Math" panose="02040503050406030204" pitchFamily="18" charset="0"/>
                                    </a:rPr>
                                    <m:t>2</m:t>
                                  </m:r>
                                </m:sup>
                              </m:sSup>
                            </m:e>
                          </m:d>
                        </m:e>
                        <m:sub>
                          <m:r>
                            <a:rPr lang="en-US" b="0" i="1" smtClean="0">
                              <a:latin typeface="Cambria Math" panose="02040503050406030204" pitchFamily="18" charset="0"/>
                            </a:rPr>
                            <m:t>1</m:t>
                          </m:r>
                        </m:sub>
                        <m:sup>
                          <m:r>
                            <a:rPr lang="en-US" b="0" i="1" smtClean="0">
                              <a:latin typeface="Cambria Math" panose="02040503050406030204" pitchFamily="18" charset="0"/>
                            </a:rPr>
                            <m:t>3</m:t>
                          </m:r>
                        </m:sup>
                      </m:sSubSup>
                    </m:oMath>
                  </m:oMathPara>
                </a14:m>
                <a:endParaRPr lang="en-GB" dirty="0"/>
              </a:p>
            </p:txBody>
          </p:sp>
        </mc:Choice>
        <mc:Fallback>
          <p:sp>
            <p:nvSpPr>
              <p:cNvPr id="38" name="Rectangle 37">
                <a:extLst>
                  <a:ext uri="{FF2B5EF4-FFF2-40B4-BE49-F238E27FC236}">
                    <a16:creationId xmlns:a16="http://schemas.microsoft.com/office/drawing/2014/main" id="{4C4464CB-98A6-49F4-ADD5-2E7A0C5FA0A5}"/>
                  </a:ext>
                </a:extLst>
              </p:cNvPr>
              <p:cNvSpPr>
                <a:spLocks noRot="1" noChangeAspect="1" noMove="1" noResize="1" noEditPoints="1" noAdjustHandles="1" noChangeArrowheads="1" noChangeShapeType="1" noTextEdit="1"/>
              </p:cNvSpPr>
              <p:nvPr/>
            </p:nvSpPr>
            <p:spPr>
              <a:xfrm>
                <a:off x="4283859" y="4953000"/>
                <a:ext cx="4783941" cy="1037592"/>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41" name="TextBox 40">
                <a:extLst>
                  <a:ext uri="{FF2B5EF4-FFF2-40B4-BE49-F238E27FC236}">
                    <a16:creationId xmlns:a16="http://schemas.microsoft.com/office/drawing/2014/main" id="{B2C02F59-5575-47C3-BF8C-3B7DF3E2151A}"/>
                  </a:ext>
                </a:extLst>
              </p:cNvPr>
              <p:cNvSpPr txBox="1"/>
              <p:nvPr/>
            </p:nvSpPr>
            <p:spPr>
              <a:xfrm>
                <a:off x="4354192" y="6019800"/>
                <a:ext cx="1208408"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𝑉</m:t>
                      </m:r>
                      <m:r>
                        <a:rPr lang="en-US" i="1" smtClean="0">
                          <a:latin typeface="Cambria Math" panose="02040503050406030204" pitchFamily="18" charset="0"/>
                        </a:rPr>
                        <m:t>=</m:t>
                      </m:r>
                      <m:f>
                        <m:fPr>
                          <m:ctrlPr>
                            <a:rPr lang="en-US" i="1" smtClean="0">
                              <a:latin typeface="Cambria Math" panose="02040503050406030204" pitchFamily="18" charset="0"/>
                            </a:rPr>
                          </m:ctrlPr>
                        </m:fPr>
                        <m:num>
                          <m:r>
                            <a:rPr lang="en-US" b="0" i="1" smtClean="0">
                              <a:latin typeface="Cambria Math" panose="02040503050406030204" pitchFamily="18" charset="0"/>
                            </a:rPr>
                            <m:t>24</m:t>
                          </m:r>
                          <m:r>
                            <a:rPr lang="en-US" b="0" i="1" smtClean="0">
                              <a:latin typeface="Cambria Math" panose="02040503050406030204" pitchFamily="18" charset="0"/>
                              <a:ea typeface="Cambria Math" panose="02040503050406030204" pitchFamily="18" charset="0"/>
                            </a:rPr>
                            <m:t>𝜋</m:t>
                          </m:r>
                        </m:num>
                        <m:den>
                          <m:r>
                            <a:rPr lang="en-US" b="0" i="1" smtClean="0">
                              <a:latin typeface="Cambria Math" panose="02040503050406030204" pitchFamily="18" charset="0"/>
                            </a:rPr>
                            <m:t>5</m:t>
                          </m:r>
                        </m:den>
                      </m:f>
                    </m:oMath>
                  </m:oMathPara>
                </a14:m>
                <a:endParaRPr lang="en-GB" dirty="0"/>
              </a:p>
            </p:txBody>
          </p:sp>
        </mc:Choice>
        <mc:Fallback>
          <p:sp>
            <p:nvSpPr>
              <p:cNvPr id="41" name="TextBox 40">
                <a:extLst>
                  <a:ext uri="{FF2B5EF4-FFF2-40B4-BE49-F238E27FC236}">
                    <a16:creationId xmlns:a16="http://schemas.microsoft.com/office/drawing/2014/main" id="{B2C02F59-5575-47C3-BF8C-3B7DF3E2151A}"/>
                  </a:ext>
                </a:extLst>
              </p:cNvPr>
              <p:cNvSpPr txBox="1">
                <a:spLocks noRot="1" noChangeAspect="1" noMove="1" noResize="1" noEditPoints="1" noAdjustHandles="1" noChangeArrowheads="1" noChangeShapeType="1" noTextEdit="1"/>
              </p:cNvSpPr>
              <p:nvPr/>
            </p:nvSpPr>
            <p:spPr>
              <a:xfrm>
                <a:off x="4354192" y="6019800"/>
                <a:ext cx="1208408" cy="693844"/>
              </a:xfrm>
              <a:prstGeom prst="rect">
                <a:avLst/>
              </a:prstGeom>
              <a:blipFill>
                <a:blip r:embed="rId7"/>
                <a:stretch>
                  <a:fillRect/>
                </a:stretch>
              </a:blipFill>
            </p:spPr>
            <p:txBody>
              <a:bodyPr/>
              <a:lstStyle/>
              <a:p>
                <a:r>
                  <a:rPr lang="en-GB">
                    <a:noFill/>
                  </a:rPr>
                  <a:t> </a:t>
                </a:r>
              </a:p>
            </p:txBody>
          </p:sp>
        </mc:Fallback>
      </mc:AlternateContent>
      <p:sp>
        <p:nvSpPr>
          <p:cNvPr id="42" name="TextBox 41">
            <a:extLst>
              <a:ext uri="{FF2B5EF4-FFF2-40B4-BE49-F238E27FC236}">
                <a16:creationId xmlns:a16="http://schemas.microsoft.com/office/drawing/2014/main" id="{7720BA4C-F87B-4A1F-92B1-FB17D361785E}"/>
              </a:ext>
            </a:extLst>
          </p:cNvPr>
          <p:cNvSpPr txBox="1"/>
          <p:nvPr/>
        </p:nvSpPr>
        <p:spPr>
          <a:xfrm>
            <a:off x="76199" y="4572000"/>
            <a:ext cx="4167295" cy="1015663"/>
          </a:xfrm>
          <a:prstGeom prst="rect">
            <a:avLst/>
          </a:prstGeom>
          <a:noFill/>
        </p:spPr>
        <p:txBody>
          <a:bodyPr wrap="square">
            <a:spAutoFit/>
          </a:bodyPr>
          <a:lstStyle/>
          <a:p>
            <a:pPr algn="l"/>
            <a:r>
              <a:rPr lang="en-US" sz="2000" dirty="0">
                <a:latin typeface="Comic Sans MS" panose="030F0702030302020204" pitchFamily="66" charset="0"/>
              </a:rPr>
              <a:t>The method used in this example is called the </a:t>
            </a:r>
            <a:r>
              <a:rPr lang="en-US" sz="2000" b="1" dirty="0">
                <a:latin typeface="Comic Sans MS" panose="030F0702030302020204" pitchFamily="66" charset="0"/>
              </a:rPr>
              <a:t>method of cylinders </a:t>
            </a:r>
            <a:r>
              <a:rPr lang="en-US" sz="2000" dirty="0">
                <a:latin typeface="Comic Sans MS" panose="030F0702030302020204" pitchFamily="66" charset="0"/>
              </a:rPr>
              <a:t>or </a:t>
            </a:r>
            <a:r>
              <a:rPr lang="en-US" sz="2000" b="1" dirty="0">
                <a:latin typeface="Comic Sans MS" panose="030F0702030302020204" pitchFamily="66" charset="0"/>
              </a:rPr>
              <a:t>method of shells</a:t>
            </a:r>
            <a:r>
              <a:rPr lang="en-US" sz="2000" dirty="0">
                <a:latin typeface="Comic Sans MS" panose="030F0702030302020204" pitchFamily="66" charset="0"/>
              </a:rPr>
              <a:t>. </a:t>
            </a:r>
            <a:endParaRPr lang="en-US" sz="2000" b="0" i="0" dirty="0">
              <a:solidFill>
                <a:srgbClr val="000000"/>
              </a:solidFill>
              <a:effectLst/>
              <a:latin typeface="Helvetica" panose="020B0604020202020204" pitchFamily="34" charset="0"/>
            </a:endParaRPr>
          </a:p>
        </p:txBody>
      </p:sp>
      <p:sp>
        <p:nvSpPr>
          <p:cNvPr id="43" name="TextBox 42">
            <a:extLst>
              <a:ext uri="{FF2B5EF4-FFF2-40B4-BE49-F238E27FC236}">
                <a16:creationId xmlns:a16="http://schemas.microsoft.com/office/drawing/2014/main" id="{50B2F1A9-A69E-4435-B744-59BA22840C5C}"/>
              </a:ext>
            </a:extLst>
          </p:cNvPr>
          <p:cNvSpPr txBox="1"/>
          <p:nvPr/>
        </p:nvSpPr>
        <p:spPr>
          <a:xfrm>
            <a:off x="151831" y="5519798"/>
            <a:ext cx="4202361" cy="707886"/>
          </a:xfrm>
          <a:prstGeom prst="rect">
            <a:avLst/>
          </a:prstGeom>
          <a:noFill/>
        </p:spPr>
        <p:txBody>
          <a:bodyPr wrap="square">
            <a:spAutoFit/>
          </a:bodyPr>
          <a:lstStyle/>
          <a:p>
            <a:pPr algn="l"/>
            <a:r>
              <a:rPr lang="en-US" sz="2000" dirty="0">
                <a:latin typeface="Comic Sans MS" panose="030F0702030302020204" pitchFamily="66" charset="0"/>
              </a:rPr>
              <a:t>The formula for the area in all cases will be,</a:t>
            </a:r>
            <a:endParaRPr lang="en-US" sz="2300" b="0" i="0" dirty="0">
              <a:solidFill>
                <a:srgbClr val="000000"/>
              </a:solidFill>
              <a:effectLst/>
              <a:latin typeface="Helvetica" panose="020B0604020202020204" pitchFamily="34" charset="0"/>
            </a:endParaRPr>
          </a:p>
        </p:txBody>
      </p:sp>
      <p:sp>
        <p:nvSpPr>
          <p:cNvPr id="44" name="TextBox 43">
            <a:extLst>
              <a:ext uri="{FF2B5EF4-FFF2-40B4-BE49-F238E27FC236}">
                <a16:creationId xmlns:a16="http://schemas.microsoft.com/office/drawing/2014/main" id="{9575236D-0BBE-4FFB-BA2B-2030345CA55B}"/>
              </a:ext>
            </a:extLst>
          </p:cNvPr>
          <p:cNvSpPr txBox="1"/>
          <p:nvPr/>
        </p:nvSpPr>
        <p:spPr>
          <a:xfrm>
            <a:off x="990600" y="6153181"/>
            <a:ext cx="3048000" cy="446276"/>
          </a:xfrm>
          <a:prstGeom prst="rect">
            <a:avLst/>
          </a:prstGeom>
          <a:noFill/>
        </p:spPr>
        <p:txBody>
          <a:bodyPr wrap="square">
            <a:spAutoFit/>
          </a:bodyPr>
          <a:lstStyle/>
          <a:p>
            <a:pPr algn="l"/>
            <a:r>
              <a:rPr lang="en-US" sz="2300" b="0" i="1" dirty="0">
                <a:solidFill>
                  <a:srgbClr val="000000"/>
                </a:solidFill>
                <a:effectLst/>
                <a:cs typeface="Times New Roman" panose="02020603050405020304" pitchFamily="18" charset="0"/>
              </a:rPr>
              <a:t>A</a:t>
            </a:r>
            <a:r>
              <a:rPr lang="en-US" sz="2300" b="0" i="0" dirty="0">
                <a:solidFill>
                  <a:srgbClr val="000000"/>
                </a:solidFill>
                <a:effectLst/>
                <a:cs typeface="Times New Roman" panose="02020603050405020304" pitchFamily="18" charset="0"/>
              </a:rPr>
              <a:t> = 2π(radius)(height)</a:t>
            </a:r>
          </a:p>
        </p:txBody>
      </p:sp>
    </p:spTree>
    <p:extLst>
      <p:ext uri="{BB962C8B-B14F-4D97-AF65-F5344CB8AC3E}">
        <p14:creationId xmlns:p14="http://schemas.microsoft.com/office/powerpoint/2010/main" val="912989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35" grpId="0"/>
      <p:bldP spid="37" grpId="0"/>
      <p:bldP spid="38" grpId="0"/>
      <p:bldP spid="41" grpId="0"/>
      <p:bldP spid="42" grpId="0"/>
      <p:bldP spid="43" grpId="0"/>
      <p:bldP spid="4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1F1FF-E986-4FFE-B011-389D66AE579E}"/>
              </a:ext>
            </a:extLst>
          </p:cNvPr>
          <p:cNvSpPr txBox="1">
            <a:spLocks/>
          </p:cNvSpPr>
          <p:nvPr/>
        </p:nvSpPr>
        <p:spPr>
          <a:xfrm>
            <a:off x="151831" y="74284"/>
            <a:ext cx="7543800" cy="863600"/>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pPr>
            <a:r>
              <a:rPr lang="en-US" dirty="0">
                <a:solidFill>
                  <a:schemeClr val="tx1"/>
                </a:solidFill>
                <a:latin typeface="MV Boli" panose="02000500030200090000" pitchFamily="2" charset="0"/>
                <a:cs typeface="MV Boli" panose="02000500030200090000" pitchFamily="2" charset="0"/>
              </a:rPr>
              <a:t>Volume of solids of Revolution </a:t>
            </a:r>
            <a:endParaRPr lang="en-GB" dirty="0"/>
          </a:p>
        </p:txBody>
      </p:sp>
      <p:sp>
        <p:nvSpPr>
          <p:cNvPr id="4" name="TextBox 3">
            <a:extLst>
              <a:ext uri="{FF2B5EF4-FFF2-40B4-BE49-F238E27FC236}">
                <a16:creationId xmlns:a16="http://schemas.microsoft.com/office/drawing/2014/main" id="{31286BA7-F372-4823-8251-1C0D333ACD39}"/>
              </a:ext>
            </a:extLst>
          </p:cNvPr>
          <p:cNvSpPr txBox="1"/>
          <p:nvPr/>
        </p:nvSpPr>
        <p:spPr>
          <a:xfrm>
            <a:off x="304800" y="4343400"/>
            <a:ext cx="8686800" cy="830997"/>
          </a:xfrm>
          <a:prstGeom prst="rect">
            <a:avLst/>
          </a:prstGeom>
          <a:noFill/>
        </p:spPr>
        <p:txBody>
          <a:bodyPr wrap="square">
            <a:spAutoFit/>
          </a:bodyPr>
          <a:lstStyle/>
          <a:p>
            <a:pPr algn="l"/>
            <a:r>
              <a:rPr lang="en-US" dirty="0">
                <a:latin typeface="Comic Sans MS" panose="030F0702030302020204" pitchFamily="66" charset="0"/>
              </a:rPr>
              <a:t>Instead, we take a range of </a:t>
            </a:r>
            <a:r>
              <a:rPr lang="en-US" i="1" dirty="0">
                <a:cs typeface="Times New Roman" panose="02020603050405020304" pitchFamily="18" charset="0"/>
              </a:rPr>
              <a:t>x</a:t>
            </a:r>
            <a:r>
              <a:rPr lang="en-US" dirty="0">
                <a:latin typeface="Comic Sans MS" panose="030F0702030302020204" pitchFamily="66" charset="0"/>
              </a:rPr>
              <a:t> or </a:t>
            </a:r>
            <a:r>
              <a:rPr lang="en-US" i="1" dirty="0">
                <a:cs typeface="Times New Roman" panose="02020603050405020304" pitchFamily="18" charset="0"/>
              </a:rPr>
              <a:t>y</a:t>
            </a:r>
            <a:r>
              <a:rPr lang="en-US" dirty="0">
                <a:latin typeface="Comic Sans MS" panose="030F0702030302020204" pitchFamily="66" charset="0"/>
              </a:rPr>
              <a:t> that will cover one side of the solid. </a:t>
            </a:r>
          </a:p>
        </p:txBody>
      </p:sp>
      <p:sp>
        <p:nvSpPr>
          <p:cNvPr id="6" name="TextBox 5">
            <a:extLst>
              <a:ext uri="{FF2B5EF4-FFF2-40B4-BE49-F238E27FC236}">
                <a16:creationId xmlns:a16="http://schemas.microsoft.com/office/drawing/2014/main" id="{5F513C91-E382-44EB-8F62-BE54B5FB665B}"/>
              </a:ext>
            </a:extLst>
          </p:cNvPr>
          <p:cNvSpPr txBox="1"/>
          <p:nvPr/>
        </p:nvSpPr>
        <p:spPr>
          <a:xfrm>
            <a:off x="304800" y="838200"/>
            <a:ext cx="8534400" cy="1200329"/>
          </a:xfrm>
          <a:prstGeom prst="rect">
            <a:avLst/>
          </a:prstGeom>
          <a:noFill/>
        </p:spPr>
        <p:txBody>
          <a:bodyPr wrap="square">
            <a:spAutoFit/>
          </a:bodyPr>
          <a:lstStyle/>
          <a:p>
            <a:r>
              <a:rPr lang="en-US" dirty="0">
                <a:latin typeface="Comic Sans MS" panose="030F0702030302020204" pitchFamily="66" charset="0"/>
              </a:rPr>
              <a:t>There are a couple of important differences between this method and the method of rings/disks that we should note before moving on. </a:t>
            </a:r>
            <a:endParaRPr lang="en-GB" dirty="0"/>
          </a:p>
        </p:txBody>
      </p:sp>
      <p:sp>
        <p:nvSpPr>
          <p:cNvPr id="8" name="TextBox 7">
            <a:extLst>
              <a:ext uri="{FF2B5EF4-FFF2-40B4-BE49-F238E27FC236}">
                <a16:creationId xmlns:a16="http://schemas.microsoft.com/office/drawing/2014/main" id="{6CE2BD78-8F8D-498E-A053-973790564360}"/>
              </a:ext>
            </a:extLst>
          </p:cNvPr>
          <p:cNvSpPr txBox="1"/>
          <p:nvPr/>
        </p:nvSpPr>
        <p:spPr>
          <a:xfrm>
            <a:off x="304800" y="2038529"/>
            <a:ext cx="8534400" cy="1200329"/>
          </a:xfrm>
          <a:prstGeom prst="rect">
            <a:avLst/>
          </a:prstGeom>
          <a:noFill/>
        </p:spPr>
        <p:txBody>
          <a:bodyPr wrap="square">
            <a:spAutoFit/>
          </a:bodyPr>
          <a:lstStyle/>
          <a:p>
            <a:r>
              <a:rPr lang="en-US" b="1" dirty="0">
                <a:latin typeface="Comic Sans MS" panose="030F0702030302020204" pitchFamily="66" charset="0"/>
              </a:rPr>
              <a:t>First</a:t>
            </a:r>
            <a:r>
              <a:rPr lang="en-US" dirty="0">
                <a:latin typeface="Comic Sans MS" panose="030F0702030302020204" pitchFamily="66" charset="0"/>
              </a:rPr>
              <a:t>, rotation about a vertical axis will give an area that is a function of </a:t>
            </a:r>
            <a:r>
              <a:rPr lang="en-US" i="1" dirty="0">
                <a:cs typeface="Times New Roman" panose="02020603050405020304" pitchFamily="18" charset="0"/>
              </a:rPr>
              <a:t>x</a:t>
            </a:r>
            <a:r>
              <a:rPr lang="en-US" dirty="0">
                <a:latin typeface="Comic Sans MS" panose="030F0702030302020204" pitchFamily="66" charset="0"/>
              </a:rPr>
              <a:t> and rotation about a horizontal axis will give an area that is a function of </a:t>
            </a:r>
            <a:r>
              <a:rPr lang="en-US" i="1" dirty="0">
                <a:cs typeface="Times New Roman" panose="02020603050405020304" pitchFamily="18" charset="0"/>
              </a:rPr>
              <a:t>y</a:t>
            </a:r>
            <a:r>
              <a:rPr lang="en-US" dirty="0">
                <a:latin typeface="Comic Sans MS" panose="030F0702030302020204" pitchFamily="66" charset="0"/>
              </a:rPr>
              <a:t>. </a:t>
            </a:r>
            <a:endParaRPr lang="en-GB" dirty="0"/>
          </a:p>
        </p:txBody>
      </p:sp>
      <p:sp>
        <p:nvSpPr>
          <p:cNvPr id="10" name="TextBox 9">
            <a:extLst>
              <a:ext uri="{FF2B5EF4-FFF2-40B4-BE49-F238E27FC236}">
                <a16:creationId xmlns:a16="http://schemas.microsoft.com/office/drawing/2014/main" id="{41244AEA-D1F3-41B5-8CB1-EA74402A5CA7}"/>
              </a:ext>
            </a:extLst>
          </p:cNvPr>
          <p:cNvSpPr txBox="1"/>
          <p:nvPr/>
        </p:nvSpPr>
        <p:spPr>
          <a:xfrm>
            <a:off x="304800" y="3131722"/>
            <a:ext cx="8414426" cy="461665"/>
          </a:xfrm>
          <a:prstGeom prst="rect">
            <a:avLst/>
          </a:prstGeom>
          <a:noFill/>
        </p:spPr>
        <p:txBody>
          <a:bodyPr wrap="square">
            <a:spAutoFit/>
          </a:bodyPr>
          <a:lstStyle/>
          <a:p>
            <a:pPr algn="l"/>
            <a:r>
              <a:rPr lang="en-US" dirty="0">
                <a:latin typeface="Comic Sans MS" panose="030F0702030302020204" pitchFamily="66" charset="0"/>
              </a:rPr>
              <a:t>This is exactly opposite of the method of rings/disks.</a:t>
            </a:r>
          </a:p>
        </p:txBody>
      </p:sp>
      <p:sp>
        <p:nvSpPr>
          <p:cNvPr id="12" name="TextBox 11">
            <a:extLst>
              <a:ext uri="{FF2B5EF4-FFF2-40B4-BE49-F238E27FC236}">
                <a16:creationId xmlns:a16="http://schemas.microsoft.com/office/drawing/2014/main" id="{556C7DA6-F23A-4FD5-B4E9-73DF878DD338}"/>
              </a:ext>
            </a:extLst>
          </p:cNvPr>
          <p:cNvSpPr txBox="1"/>
          <p:nvPr/>
        </p:nvSpPr>
        <p:spPr>
          <a:xfrm>
            <a:off x="244813" y="3512403"/>
            <a:ext cx="8534400" cy="830997"/>
          </a:xfrm>
          <a:prstGeom prst="rect">
            <a:avLst/>
          </a:prstGeom>
          <a:noFill/>
        </p:spPr>
        <p:txBody>
          <a:bodyPr wrap="square">
            <a:spAutoFit/>
          </a:bodyPr>
          <a:lstStyle/>
          <a:p>
            <a:r>
              <a:rPr lang="en-US" dirty="0">
                <a:latin typeface="Comic Sans MS" panose="030F0702030302020204" pitchFamily="66" charset="0"/>
              </a:rPr>
              <a:t>Second, we don’t take the complete range of </a:t>
            </a:r>
            <a:r>
              <a:rPr lang="en-US" i="1" dirty="0">
                <a:cs typeface="Times New Roman" panose="02020603050405020304" pitchFamily="18" charset="0"/>
              </a:rPr>
              <a:t>x</a:t>
            </a:r>
            <a:r>
              <a:rPr lang="en-US" dirty="0">
                <a:latin typeface="Comic Sans MS" panose="030F0702030302020204" pitchFamily="66" charset="0"/>
              </a:rPr>
              <a:t> or </a:t>
            </a:r>
            <a:r>
              <a:rPr lang="en-US" i="1" dirty="0">
                <a:cs typeface="Times New Roman" panose="02020603050405020304" pitchFamily="18" charset="0"/>
              </a:rPr>
              <a:t>y</a:t>
            </a:r>
            <a:r>
              <a:rPr lang="en-US" dirty="0">
                <a:latin typeface="Comic Sans MS" panose="030F0702030302020204" pitchFamily="66" charset="0"/>
              </a:rPr>
              <a:t> for the limits of integration as we did in the previous section. </a:t>
            </a:r>
            <a:endParaRPr lang="en-GB" dirty="0"/>
          </a:p>
        </p:txBody>
      </p:sp>
      <p:sp>
        <p:nvSpPr>
          <p:cNvPr id="14" name="TextBox 13">
            <a:extLst>
              <a:ext uri="{FF2B5EF4-FFF2-40B4-BE49-F238E27FC236}">
                <a16:creationId xmlns:a16="http://schemas.microsoft.com/office/drawing/2014/main" id="{4A505E75-219E-445D-9E89-4BCCF91274FD}"/>
              </a:ext>
            </a:extLst>
          </p:cNvPr>
          <p:cNvSpPr txBox="1"/>
          <p:nvPr/>
        </p:nvSpPr>
        <p:spPr>
          <a:xfrm>
            <a:off x="338846" y="5300922"/>
            <a:ext cx="6976353" cy="461665"/>
          </a:xfrm>
          <a:prstGeom prst="rect">
            <a:avLst/>
          </a:prstGeom>
          <a:noFill/>
        </p:spPr>
        <p:txBody>
          <a:bodyPr wrap="square">
            <a:spAutoFit/>
          </a:bodyPr>
          <a:lstStyle/>
          <a:p>
            <a:r>
              <a:rPr lang="en-US" dirty="0">
                <a:latin typeface="Comic Sans MS" panose="030F0702030302020204" pitchFamily="66" charset="0"/>
              </a:rPr>
              <a:t>Let’s take a look at another example.</a:t>
            </a:r>
            <a:endParaRPr lang="en-GB" dirty="0"/>
          </a:p>
        </p:txBody>
      </p:sp>
    </p:spTree>
    <p:extLst>
      <p:ext uri="{BB962C8B-B14F-4D97-AF65-F5344CB8AC3E}">
        <p14:creationId xmlns:p14="http://schemas.microsoft.com/office/powerpoint/2010/main" val="3863533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0" grpId="0"/>
      <p:bldP spid="12" grpId="0"/>
      <p:bldP spid="1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Personalizado 1">
      <a:majorFont>
        <a:latin typeface="Comic Sans MS"/>
        <a:ea typeface=""/>
        <a:cs typeface=""/>
      </a:majorFont>
      <a:minorFont>
        <a:latin typeface="Comic Sans MS"/>
        <a:ea typeface=""/>
        <a:cs typeface=""/>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Presentation1" id="{366886FE-CDF7-48B4-A8F2-45D19DE436E0}" vid="{373654BB-9A06-437F-ADB5-89B4FE0E016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4_IBAA</Template>
  <TotalTime>2195</TotalTime>
  <Words>1366</Words>
  <Application>Microsoft Office PowerPoint</Application>
  <PresentationFormat>On-screen Show (4:3)</PresentationFormat>
  <Paragraphs>114</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Calibri</vt:lpstr>
      <vt:lpstr>Cambria Math</vt:lpstr>
      <vt:lpstr>Comic Sans MS</vt:lpstr>
      <vt:lpstr>Helvetica</vt:lpstr>
      <vt:lpstr>MV Boli</vt:lpstr>
      <vt:lpstr>Symbol</vt:lpstr>
      <vt:lpstr>Times New Roman</vt:lpstr>
      <vt:lpstr>Wingdings 2</vt:lpstr>
      <vt:lpstr>Theme1</vt:lpstr>
      <vt:lpstr>Volume of solids of revolution: Method of cylinders (shells)</vt:lpstr>
      <vt:lpstr>Volume of solids of Revolution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CCSD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Area between two curves</dc:title>
  <dc:creator>Mathssupport</dc:creator>
  <cp:lastModifiedBy>Orlando Hurtado</cp:lastModifiedBy>
  <cp:revision>19</cp:revision>
  <dcterms:created xsi:type="dcterms:W3CDTF">2020-06-27T12:37:50Z</dcterms:created>
  <dcterms:modified xsi:type="dcterms:W3CDTF">2022-02-05T14:05:47Z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howTimer">
    <vt:bool>true</vt:bool>
  </property>
  <property fmtid="{D5CDD505-2E9C-101B-9397-08002B2CF9AE}" pid="3" name="ShowPercent">
    <vt:bool>true</vt:bool>
  </property>
</Properties>
</file>