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2"/>
  </p:notesMasterIdLst>
  <p:sldIdLst>
    <p:sldId id="256" r:id="rId2"/>
    <p:sldId id="266" r:id="rId3"/>
    <p:sldId id="258" r:id="rId4"/>
    <p:sldId id="260" r:id="rId5"/>
    <p:sldId id="299" r:id="rId6"/>
    <p:sldId id="301" r:id="rId7"/>
    <p:sldId id="300" r:id="rId8"/>
    <p:sldId id="269" r:id="rId9"/>
    <p:sldId id="270" r:id="rId10"/>
    <p:sldId id="298"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0100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06" autoAdjust="0"/>
    <p:restoredTop sz="94660"/>
  </p:normalViewPr>
  <p:slideViewPr>
    <p:cSldViewPr snapToGrid="0">
      <p:cViewPr varScale="1">
        <p:scale>
          <a:sx n="68" d="100"/>
          <a:sy n="68" d="100"/>
        </p:scale>
        <p:origin x="13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AD6C86-89E8-469C-BAA9-4F43A01C5570}" type="datetimeFigureOut">
              <a:rPr lang="en-GB" smtClean="0"/>
              <a:t>18/12/2021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B65B34-7714-493D-AA76-1C195A94C795}" type="slidenum">
              <a:rPr lang="en-GB" smtClean="0"/>
              <a:t>‹#›</a:t>
            </a:fld>
            <a:endParaRPr lang="en-GB"/>
          </a:p>
        </p:txBody>
      </p:sp>
    </p:spTree>
    <p:extLst>
      <p:ext uri="{BB962C8B-B14F-4D97-AF65-F5344CB8AC3E}">
        <p14:creationId xmlns:p14="http://schemas.microsoft.com/office/powerpoint/2010/main" val="3942470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453544-B529-48FF-9D25-E7729C905604}" type="slidenum">
              <a:rPr lang="en-GB">
                <a:solidFill>
                  <a:prstClr val="black"/>
                </a:solidFill>
              </a:rPr>
              <a:pPr/>
              <a:t>2</a:t>
            </a:fld>
            <a:endParaRPr lang="en-GB">
              <a:solidFill>
                <a:prstClr val="black"/>
              </a:solidFill>
            </a:endParaRPr>
          </a:p>
        </p:txBody>
      </p:sp>
      <p:sp>
        <p:nvSpPr>
          <p:cNvPr id="966658" name="Rectangle 2"/>
          <p:cNvSpPr>
            <a:spLocks noGrp="1" noRot="1" noChangeAspect="1" noChangeArrowheads="1" noTextEdit="1"/>
          </p:cNvSpPr>
          <p:nvPr>
            <p:ph type="sldImg"/>
          </p:nvPr>
        </p:nvSpPr>
        <p:spPr>
          <a:ln/>
        </p:spPr>
      </p:sp>
      <p:sp>
        <p:nvSpPr>
          <p:cNvPr id="966659"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4256216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453544-B529-48FF-9D25-E7729C905604}" type="slidenum">
              <a:rPr lang="en-GB">
                <a:solidFill>
                  <a:prstClr val="black"/>
                </a:solidFill>
              </a:rPr>
              <a:pPr/>
              <a:t>3</a:t>
            </a:fld>
            <a:endParaRPr lang="en-GB">
              <a:solidFill>
                <a:prstClr val="black"/>
              </a:solidFill>
            </a:endParaRPr>
          </a:p>
        </p:txBody>
      </p:sp>
      <p:sp>
        <p:nvSpPr>
          <p:cNvPr id="966658" name="Rectangle 2"/>
          <p:cNvSpPr>
            <a:spLocks noGrp="1" noRot="1" noChangeAspect="1" noChangeArrowheads="1" noTextEdit="1"/>
          </p:cNvSpPr>
          <p:nvPr>
            <p:ph type="sldImg"/>
          </p:nvPr>
        </p:nvSpPr>
        <p:spPr>
          <a:ln/>
        </p:spPr>
      </p:sp>
      <p:sp>
        <p:nvSpPr>
          <p:cNvPr id="966659"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11767235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453544-B529-48FF-9D25-E7729C905604}" type="slidenum">
              <a:rPr lang="en-GB">
                <a:solidFill>
                  <a:prstClr val="black"/>
                </a:solidFill>
              </a:rPr>
              <a:pPr/>
              <a:t>4</a:t>
            </a:fld>
            <a:endParaRPr lang="en-GB">
              <a:solidFill>
                <a:prstClr val="black"/>
              </a:solidFill>
            </a:endParaRPr>
          </a:p>
        </p:txBody>
      </p:sp>
      <p:sp>
        <p:nvSpPr>
          <p:cNvPr id="966658" name="Rectangle 2"/>
          <p:cNvSpPr>
            <a:spLocks noGrp="1" noRot="1" noChangeAspect="1" noChangeArrowheads="1" noTextEdit="1"/>
          </p:cNvSpPr>
          <p:nvPr>
            <p:ph type="sldImg"/>
          </p:nvPr>
        </p:nvSpPr>
        <p:spPr>
          <a:ln/>
        </p:spPr>
      </p:sp>
      <p:sp>
        <p:nvSpPr>
          <p:cNvPr id="966659"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486226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453544-B529-48FF-9D25-E7729C905604}" type="slidenum">
              <a:rPr lang="en-GB">
                <a:solidFill>
                  <a:prstClr val="black"/>
                </a:solidFill>
              </a:rPr>
              <a:pPr/>
              <a:t>5</a:t>
            </a:fld>
            <a:endParaRPr lang="en-GB">
              <a:solidFill>
                <a:prstClr val="black"/>
              </a:solidFill>
            </a:endParaRPr>
          </a:p>
        </p:txBody>
      </p:sp>
      <p:sp>
        <p:nvSpPr>
          <p:cNvPr id="966658" name="Rectangle 2"/>
          <p:cNvSpPr>
            <a:spLocks noGrp="1" noRot="1" noChangeAspect="1" noChangeArrowheads="1" noTextEdit="1"/>
          </p:cNvSpPr>
          <p:nvPr>
            <p:ph type="sldImg"/>
          </p:nvPr>
        </p:nvSpPr>
        <p:spPr>
          <a:ln/>
        </p:spPr>
      </p:sp>
      <p:sp>
        <p:nvSpPr>
          <p:cNvPr id="966659"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486226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453544-B529-48FF-9D25-E7729C905604}" type="slidenum">
              <a:rPr lang="en-GB">
                <a:solidFill>
                  <a:prstClr val="black"/>
                </a:solidFill>
              </a:rPr>
              <a:pPr/>
              <a:t>6</a:t>
            </a:fld>
            <a:endParaRPr lang="en-GB">
              <a:solidFill>
                <a:prstClr val="black"/>
              </a:solidFill>
            </a:endParaRPr>
          </a:p>
        </p:txBody>
      </p:sp>
      <p:sp>
        <p:nvSpPr>
          <p:cNvPr id="966658" name="Rectangle 2"/>
          <p:cNvSpPr>
            <a:spLocks noGrp="1" noRot="1" noChangeAspect="1" noChangeArrowheads="1" noTextEdit="1"/>
          </p:cNvSpPr>
          <p:nvPr>
            <p:ph type="sldImg"/>
          </p:nvPr>
        </p:nvSpPr>
        <p:spPr>
          <a:ln/>
        </p:spPr>
      </p:sp>
      <p:sp>
        <p:nvSpPr>
          <p:cNvPr id="966659"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3167960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453544-B529-48FF-9D25-E7729C905604}" type="slidenum">
              <a:rPr lang="en-GB">
                <a:solidFill>
                  <a:prstClr val="black"/>
                </a:solidFill>
              </a:rPr>
              <a:pPr/>
              <a:t>7</a:t>
            </a:fld>
            <a:endParaRPr lang="en-GB">
              <a:solidFill>
                <a:prstClr val="black"/>
              </a:solidFill>
            </a:endParaRPr>
          </a:p>
        </p:txBody>
      </p:sp>
      <p:sp>
        <p:nvSpPr>
          <p:cNvPr id="966658" name="Rectangle 2"/>
          <p:cNvSpPr>
            <a:spLocks noGrp="1" noRot="1" noChangeAspect="1" noChangeArrowheads="1" noTextEdit="1"/>
          </p:cNvSpPr>
          <p:nvPr>
            <p:ph type="sldImg"/>
          </p:nvPr>
        </p:nvSpPr>
        <p:spPr>
          <a:ln/>
        </p:spPr>
      </p:sp>
      <p:sp>
        <p:nvSpPr>
          <p:cNvPr id="966659"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61680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453544-B529-48FF-9D25-E7729C905604}" type="slidenum">
              <a:rPr lang="en-GB">
                <a:solidFill>
                  <a:prstClr val="black"/>
                </a:solidFill>
              </a:rPr>
              <a:pPr/>
              <a:t>8</a:t>
            </a:fld>
            <a:endParaRPr lang="en-GB">
              <a:solidFill>
                <a:prstClr val="black"/>
              </a:solidFill>
            </a:endParaRPr>
          </a:p>
        </p:txBody>
      </p:sp>
      <p:sp>
        <p:nvSpPr>
          <p:cNvPr id="966658" name="Rectangle 2"/>
          <p:cNvSpPr>
            <a:spLocks noGrp="1" noRot="1" noChangeAspect="1" noChangeArrowheads="1" noTextEdit="1"/>
          </p:cNvSpPr>
          <p:nvPr>
            <p:ph type="sldImg"/>
          </p:nvPr>
        </p:nvSpPr>
        <p:spPr>
          <a:ln/>
        </p:spPr>
      </p:sp>
      <p:sp>
        <p:nvSpPr>
          <p:cNvPr id="966659"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31472543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453544-B529-48FF-9D25-E7729C905604}" type="slidenum">
              <a:rPr lang="en-GB">
                <a:solidFill>
                  <a:prstClr val="black"/>
                </a:solidFill>
              </a:rPr>
              <a:pPr/>
              <a:t>9</a:t>
            </a:fld>
            <a:endParaRPr lang="en-GB">
              <a:solidFill>
                <a:prstClr val="black"/>
              </a:solidFill>
            </a:endParaRPr>
          </a:p>
        </p:txBody>
      </p:sp>
      <p:sp>
        <p:nvSpPr>
          <p:cNvPr id="966658" name="Rectangle 2"/>
          <p:cNvSpPr>
            <a:spLocks noGrp="1" noRot="1" noChangeAspect="1" noChangeArrowheads="1" noTextEdit="1"/>
          </p:cNvSpPr>
          <p:nvPr>
            <p:ph type="sldImg"/>
          </p:nvPr>
        </p:nvSpPr>
        <p:spPr>
          <a:ln/>
        </p:spPr>
      </p:sp>
      <p:sp>
        <p:nvSpPr>
          <p:cNvPr id="966659" name="Rectangle 3"/>
          <p:cNvSpPr>
            <a:spLocks noGrp="1" noChangeArrowheads="1"/>
          </p:cNvSpPr>
          <p:nvPr>
            <p:ph type="body" idx="1"/>
          </p:nvPr>
        </p:nvSpPr>
        <p:spPr>
          <a:ln/>
        </p:spPr>
        <p:txBody>
          <a:bodyPr/>
          <a:lstStyle/>
          <a:p>
            <a:endParaRPr lang="en-US"/>
          </a:p>
        </p:txBody>
      </p:sp>
    </p:spTree>
    <p:extLst>
      <p:ext uri="{BB962C8B-B14F-4D97-AF65-F5344CB8AC3E}">
        <p14:creationId xmlns:p14="http://schemas.microsoft.com/office/powerpoint/2010/main" val="27044214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2031"/>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l">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dirty="0"/>
          </a:p>
        </p:txBody>
      </p:sp>
      <p:sp>
        <p:nvSpPr>
          <p:cNvPr id="28" name="27 Marcador de fecha"/>
          <p:cNvSpPr>
            <a:spLocks noGrp="1"/>
          </p:cNvSpPr>
          <p:nvPr>
            <p:ph type="dt" sz="half" idx="10"/>
          </p:nvPr>
        </p:nvSpPr>
        <p:spPr>
          <a:xfrm>
            <a:off x="6210300" y="243379"/>
            <a:ext cx="2476500" cy="476250"/>
          </a:xfrm>
        </p:spPr>
        <p:txBody>
          <a:bodyPr/>
          <a:lstStyle>
            <a:lvl1pPr>
              <a:defRPr sz="2000"/>
            </a:lvl1pPr>
          </a:lstStyle>
          <a:p>
            <a:fld id="{47C9B81F-C347-4BEF-BFDF-29C42F48304A}" type="datetimeFigureOut">
              <a:rPr lang="en-US" smtClean="0">
                <a:solidFill>
                  <a:srgbClr val="DBF5F9">
                    <a:shade val="90000"/>
                  </a:srgbClr>
                </a:solidFill>
              </a:rPr>
              <a:pPr/>
              <a:t>12/18/2021</a:t>
            </a:fld>
            <a:endParaRPr lang="en-US">
              <a:solidFill>
                <a:srgbClr val="DBF5F9">
                  <a:shade val="90000"/>
                </a:srgbClr>
              </a:solidFill>
            </a:endParaRPr>
          </a:p>
        </p:txBody>
      </p:sp>
      <p:sp>
        <p:nvSpPr>
          <p:cNvPr id="17" name="16 Marcador de pie de página"/>
          <p:cNvSpPr>
            <a:spLocks noGrp="1"/>
          </p:cNvSpPr>
          <p:nvPr>
            <p:ph type="ftr" sz="quarter" idx="11"/>
          </p:nvPr>
        </p:nvSpPr>
        <p:spPr/>
        <p:txBody>
          <a:bodyPr/>
          <a:lstStyle/>
          <a:p>
            <a:endParaRPr lang="en-US">
              <a:solidFill>
                <a:srgbClr val="DBF5F9">
                  <a:shade val="90000"/>
                </a:srgbClr>
              </a:solidFill>
            </a:endParaRPr>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042AED99-7FB4-404E-8A97-64753DCE42EC}" type="slidenum">
              <a:rPr lang="en-US" smtClean="0">
                <a:solidFill>
                  <a:srgbClr val="DBF5F9">
                    <a:shade val="90000"/>
                  </a:srgbClr>
                </a:solidFill>
              </a:rPr>
              <a:pPr/>
              <a:t>‹#›</a:t>
            </a:fld>
            <a:endParaRPr lang="en-US">
              <a:solidFill>
                <a:srgbClr val="DBF5F9">
                  <a:shade val="90000"/>
                </a:srgbClr>
              </a:solidFill>
            </a:endParaRPr>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15" name="Picture 14" descr="A close up of a cage&#10;&#10;Description automatically generated">
            <a:extLst>
              <a:ext uri="{FF2B5EF4-FFF2-40B4-BE49-F238E27FC236}">
                <a16:creationId xmlns:a16="http://schemas.microsoft.com/office/drawing/2014/main" id="{8DB13122-E156-4F56-B01E-886703548E0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4" name="Rectangle 13">
            <a:extLst>
              <a:ext uri="{FF2B5EF4-FFF2-40B4-BE49-F238E27FC236}">
                <a16:creationId xmlns:a16="http://schemas.microsoft.com/office/drawing/2014/main" id="{381E29B0-30D1-4948-A8C7-EDC20D5B8B6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115159588"/>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texto vertical"/>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fld id="{47C9B81F-C347-4BEF-BFDF-29C42F48304A}" type="datetimeFigureOut">
              <a:rPr lang="en-US" smtClean="0">
                <a:solidFill>
                  <a:srgbClr val="04617B">
                    <a:shade val="90000"/>
                  </a:srgbClr>
                </a:solidFill>
              </a:rPr>
              <a:pPr/>
              <a:t>12/18/2021</a:t>
            </a:fld>
            <a:endParaRPr lang="en-US">
              <a:solidFill>
                <a:srgbClr val="04617B">
                  <a:shade val="90000"/>
                </a:srgbClr>
              </a:solidFill>
            </a:endParaRPr>
          </a:p>
        </p:txBody>
      </p:sp>
      <p:sp>
        <p:nvSpPr>
          <p:cNvPr id="5" name="4 Marcador de pie de página"/>
          <p:cNvSpPr>
            <a:spLocks noGrp="1"/>
          </p:cNvSpPr>
          <p:nvPr>
            <p:ph type="ftr" sz="quarter" idx="11"/>
          </p:nvPr>
        </p:nvSpPr>
        <p:spPr/>
        <p:txBody>
          <a:bodyPr/>
          <a:lstStyle/>
          <a:p>
            <a:endParaRPr lang="en-US">
              <a:solidFill>
                <a:srgbClr val="04617B">
                  <a:shade val="90000"/>
                </a:srgbClr>
              </a:solidFill>
            </a:endParaRPr>
          </a:p>
        </p:txBody>
      </p:sp>
      <p:sp>
        <p:nvSpPr>
          <p:cNvPr id="6" name="5 Marcador de número de diapositiva"/>
          <p:cNvSpPr>
            <a:spLocks noGrp="1"/>
          </p:cNvSpPr>
          <p:nvPr>
            <p:ph type="sldNum" sz="quarter" idx="12"/>
          </p:nvPr>
        </p:nvSpPr>
        <p:spPr/>
        <p:txBody>
          <a:bodyPr/>
          <a:lstStyle/>
          <a:p>
            <a:fld id="{042AED99-7FB4-404E-8A97-64753DCE42EC}"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962189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3 Marcador de fecha"/>
          <p:cNvSpPr>
            <a:spLocks noGrp="1"/>
          </p:cNvSpPr>
          <p:nvPr>
            <p:ph type="dt" sz="half" idx="10"/>
          </p:nvPr>
        </p:nvSpPr>
        <p:spPr/>
        <p:txBody>
          <a:bodyPr/>
          <a:lstStyle/>
          <a:p>
            <a:fld id="{47C9B81F-C347-4BEF-BFDF-29C42F48304A}" type="datetimeFigureOut">
              <a:rPr lang="en-US" smtClean="0">
                <a:solidFill>
                  <a:srgbClr val="04617B">
                    <a:shade val="90000"/>
                  </a:srgbClr>
                </a:solidFill>
              </a:rPr>
              <a:pPr/>
              <a:t>12/18/2021</a:t>
            </a:fld>
            <a:endParaRPr lang="en-US">
              <a:solidFill>
                <a:srgbClr val="04617B">
                  <a:shade val="90000"/>
                </a:srgbClr>
              </a:solidFill>
            </a:endParaRPr>
          </a:p>
        </p:txBody>
      </p:sp>
      <p:sp>
        <p:nvSpPr>
          <p:cNvPr id="5" name="4 Marcador de pie de página"/>
          <p:cNvSpPr>
            <a:spLocks noGrp="1"/>
          </p:cNvSpPr>
          <p:nvPr>
            <p:ph type="ftr" sz="quarter" idx="11"/>
          </p:nvPr>
        </p:nvSpPr>
        <p:spPr/>
        <p:txBody>
          <a:bodyPr/>
          <a:lstStyle/>
          <a:p>
            <a:endParaRPr lang="en-US">
              <a:solidFill>
                <a:srgbClr val="04617B">
                  <a:shade val="90000"/>
                </a:srgbClr>
              </a:solidFill>
            </a:endParaRPr>
          </a:p>
        </p:txBody>
      </p:sp>
      <p:sp>
        <p:nvSpPr>
          <p:cNvPr id="6" name="5 Marcador de número de diapositiva"/>
          <p:cNvSpPr>
            <a:spLocks noGrp="1"/>
          </p:cNvSpPr>
          <p:nvPr>
            <p:ph type="sldNum" sz="quarter" idx="12"/>
          </p:nvPr>
        </p:nvSpPr>
        <p:spPr/>
        <p:txBody>
          <a:bodyPr/>
          <a:lstStyle/>
          <a:p>
            <a:fld id="{042AED99-7FB4-404E-8A97-64753DCE42EC}"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968966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4" name="3 Marcador de fecha"/>
          <p:cNvSpPr>
            <a:spLocks noGrp="1"/>
          </p:cNvSpPr>
          <p:nvPr>
            <p:ph type="dt" sz="half" idx="10"/>
          </p:nvPr>
        </p:nvSpPr>
        <p:spPr/>
        <p:txBody>
          <a:bodyPr/>
          <a:lstStyle/>
          <a:p>
            <a:fld id="{47C9B81F-C347-4BEF-BFDF-29C42F48304A}" type="datetimeFigureOut">
              <a:rPr lang="en-US" smtClean="0">
                <a:solidFill>
                  <a:srgbClr val="04617B">
                    <a:shade val="90000"/>
                  </a:srgbClr>
                </a:solidFill>
              </a:rPr>
              <a:pPr/>
              <a:t>12/18/2021</a:t>
            </a:fld>
            <a:endParaRPr lang="en-US">
              <a:solidFill>
                <a:srgbClr val="04617B">
                  <a:shade val="90000"/>
                </a:srgbClr>
              </a:solidFill>
            </a:endParaRPr>
          </a:p>
        </p:txBody>
      </p:sp>
      <p:sp>
        <p:nvSpPr>
          <p:cNvPr id="5" name="4 Marcador de pie de página"/>
          <p:cNvSpPr>
            <a:spLocks noGrp="1"/>
          </p:cNvSpPr>
          <p:nvPr>
            <p:ph type="ftr" sz="quarter" idx="11"/>
          </p:nvPr>
        </p:nvSpPr>
        <p:spPr/>
        <p:txBody>
          <a:bodyPr/>
          <a:lstStyle/>
          <a:p>
            <a:endParaRPr lang="en-US">
              <a:solidFill>
                <a:srgbClr val="04617B">
                  <a:shade val="90000"/>
                </a:srgbClr>
              </a:solidFill>
            </a:endParaRPr>
          </a:p>
        </p:txBody>
      </p:sp>
      <p:sp>
        <p:nvSpPr>
          <p:cNvPr id="6" name="5 Marcador de número de diapositiva"/>
          <p:cNvSpPr>
            <a:spLocks noGrp="1"/>
          </p:cNvSpPr>
          <p:nvPr>
            <p:ph type="sldNum" sz="quarter" idx="12"/>
          </p:nvPr>
        </p:nvSpPr>
        <p:spPr/>
        <p:txBody>
          <a:bodyPr/>
          <a:lstStyle/>
          <a:p>
            <a:fld id="{042AED99-7FB4-404E-8A97-64753DCE42EC}" type="slidenum">
              <a:rPr lang="en-US" smtClean="0">
                <a:solidFill>
                  <a:srgbClr val="04617B">
                    <a:shade val="90000"/>
                  </a:srgbClr>
                </a:solidFill>
              </a:rPr>
              <a:pPr/>
              <a:t>‹#›</a:t>
            </a:fld>
            <a:endParaRPr lang="en-US">
              <a:solidFill>
                <a:srgbClr val="04617B">
                  <a:shade val="90000"/>
                </a:srgbClr>
              </a:solidFill>
            </a:endParaRPr>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9" name="Rectangle 8">
            <a:extLst>
              <a:ext uri="{FF2B5EF4-FFF2-40B4-BE49-F238E27FC236}">
                <a16:creationId xmlns:a16="http://schemas.microsoft.com/office/drawing/2014/main" id="{6B5AE6F4-D447-4198-AB9D-8450669138EB}"/>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573328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2238"/>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3 Marcador de fecha"/>
          <p:cNvSpPr>
            <a:spLocks noGrp="1"/>
          </p:cNvSpPr>
          <p:nvPr>
            <p:ph type="dt" sz="half" idx="10"/>
          </p:nvPr>
        </p:nvSpPr>
        <p:spPr>
          <a:xfrm>
            <a:off x="5465332" y="6201849"/>
            <a:ext cx="2476500" cy="476250"/>
          </a:xfrm>
        </p:spPr>
        <p:txBody>
          <a:bodyPr/>
          <a:lstStyle/>
          <a:p>
            <a:fld id="{47C9B81F-C347-4BEF-BFDF-29C42F48304A}" type="datetimeFigureOut">
              <a:rPr lang="en-US" smtClean="0">
                <a:solidFill>
                  <a:srgbClr val="DBF5F9">
                    <a:shade val="90000"/>
                  </a:srgbClr>
                </a:solidFill>
              </a:rPr>
              <a:pPr/>
              <a:t>12/18/2021</a:t>
            </a:fld>
            <a:endParaRPr lang="en-US">
              <a:solidFill>
                <a:srgbClr val="DBF5F9">
                  <a:shade val="90000"/>
                </a:srgbClr>
              </a:solidFill>
            </a:endParaRPr>
          </a:p>
        </p:txBody>
      </p:sp>
      <p:sp>
        <p:nvSpPr>
          <p:cNvPr id="5" name="4 Marcador de pie de página"/>
          <p:cNvSpPr>
            <a:spLocks noGrp="1"/>
          </p:cNvSpPr>
          <p:nvPr>
            <p:ph type="ftr" sz="quarter" idx="11"/>
          </p:nvPr>
        </p:nvSpPr>
        <p:spPr>
          <a:xfrm>
            <a:off x="800100" y="6172200"/>
            <a:ext cx="4000500" cy="457200"/>
          </a:xfrm>
        </p:spPr>
        <p:txBody>
          <a:bodyPr/>
          <a:lstStyle/>
          <a:p>
            <a:endParaRPr lang="en-US">
              <a:solidFill>
                <a:srgbClr val="DBF5F9">
                  <a:shade val="90000"/>
                </a:srgbClr>
              </a:solidFill>
            </a:endParaRPr>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042AED99-7FB4-404E-8A97-64753DCE42EC}" type="slidenum">
              <a:rPr lang="en-US" smtClean="0">
                <a:solidFill>
                  <a:srgbClr val="DBF5F9">
                    <a:shade val="90000"/>
                  </a:srgbClr>
                </a:solidFill>
              </a:rPr>
              <a:pPr/>
              <a:t>‹#›</a:t>
            </a:fld>
            <a:endParaRPr lang="en-US">
              <a:solidFill>
                <a:srgbClr val="DBF5F9">
                  <a:shade val="90000"/>
                </a:srgbClr>
              </a:solidFill>
            </a:endParaRPr>
          </a:p>
        </p:txBody>
      </p:sp>
      <p:pic>
        <p:nvPicPr>
          <p:cNvPr id="13" name="Picture 12" descr="A close up of a cage&#10;&#10;Description automatically generated">
            <a:extLst>
              <a:ext uri="{FF2B5EF4-FFF2-40B4-BE49-F238E27FC236}">
                <a16:creationId xmlns:a16="http://schemas.microsoft.com/office/drawing/2014/main" id="{AD73ABF7-01E0-40C9-AF32-E6F00652779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5" name="Rectangle 14">
            <a:extLst>
              <a:ext uri="{FF2B5EF4-FFF2-40B4-BE49-F238E27FC236}">
                <a16:creationId xmlns:a16="http://schemas.microsoft.com/office/drawing/2014/main" id="{F119D081-AE8D-41C7-90E9-AD0A0DFB1489}"/>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1520848850"/>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5" name="4 Marcador de fecha"/>
          <p:cNvSpPr>
            <a:spLocks noGrp="1"/>
          </p:cNvSpPr>
          <p:nvPr>
            <p:ph type="dt" sz="half" idx="10"/>
          </p:nvPr>
        </p:nvSpPr>
        <p:spPr/>
        <p:txBody>
          <a:bodyPr/>
          <a:lstStyle/>
          <a:p>
            <a:fld id="{47C9B81F-C347-4BEF-BFDF-29C42F48304A}" type="datetimeFigureOut">
              <a:rPr lang="en-US" smtClean="0">
                <a:solidFill>
                  <a:srgbClr val="04617B">
                    <a:shade val="90000"/>
                  </a:srgbClr>
                </a:solidFill>
              </a:rPr>
              <a:pPr/>
              <a:t>12/18/2021</a:t>
            </a:fld>
            <a:endParaRPr lang="en-US">
              <a:solidFill>
                <a:srgbClr val="04617B">
                  <a:shade val="90000"/>
                </a:srgbClr>
              </a:solidFill>
            </a:endParaRPr>
          </a:p>
        </p:txBody>
      </p:sp>
      <p:sp>
        <p:nvSpPr>
          <p:cNvPr id="6" name="5 Marcador de pie de página"/>
          <p:cNvSpPr>
            <a:spLocks noGrp="1"/>
          </p:cNvSpPr>
          <p:nvPr>
            <p:ph type="ftr" sz="quarter" idx="11"/>
          </p:nvPr>
        </p:nvSpPr>
        <p:spPr/>
        <p:txBody>
          <a:bodyPr/>
          <a:lstStyle/>
          <a:p>
            <a:endParaRPr lang="en-US">
              <a:solidFill>
                <a:srgbClr val="04617B">
                  <a:shade val="90000"/>
                </a:srgbClr>
              </a:solidFill>
            </a:endParaRPr>
          </a:p>
        </p:txBody>
      </p:sp>
      <p:sp>
        <p:nvSpPr>
          <p:cNvPr id="7" name="6 Marcador de número de diapositiva"/>
          <p:cNvSpPr>
            <a:spLocks noGrp="1"/>
          </p:cNvSpPr>
          <p:nvPr>
            <p:ph type="sldNum" sz="quarter" idx="12"/>
          </p:nvPr>
        </p:nvSpPr>
        <p:spPr/>
        <p:txBody>
          <a:bodyPr/>
          <a:lstStyle/>
          <a:p>
            <a:fld id="{042AED99-7FB4-404E-8A97-64753DCE42EC}" type="slidenum">
              <a:rPr lang="en-US" smtClean="0">
                <a:solidFill>
                  <a:srgbClr val="04617B">
                    <a:shade val="90000"/>
                  </a:srgbClr>
                </a:solidFill>
              </a:rPr>
              <a:pPr/>
              <a:t>‹#›</a:t>
            </a:fld>
            <a:endParaRPr lang="en-US">
              <a:solidFill>
                <a:srgbClr val="04617B">
                  <a:shade val="90000"/>
                </a:srgbClr>
              </a:solidFill>
            </a:endParaRPr>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8" name="Rectangle 7">
            <a:extLst>
              <a:ext uri="{FF2B5EF4-FFF2-40B4-BE49-F238E27FC236}">
                <a16:creationId xmlns:a16="http://schemas.microsoft.com/office/drawing/2014/main" id="{4C94A031-9F30-44BA-A1B1-4B67D3D312BF}"/>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768664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6 Marcador de fecha"/>
          <p:cNvSpPr>
            <a:spLocks noGrp="1"/>
          </p:cNvSpPr>
          <p:nvPr>
            <p:ph type="dt" sz="half" idx="10"/>
          </p:nvPr>
        </p:nvSpPr>
        <p:spPr/>
        <p:txBody>
          <a:bodyPr/>
          <a:lstStyle/>
          <a:p>
            <a:fld id="{47C9B81F-C347-4BEF-BFDF-29C42F48304A}" type="datetimeFigureOut">
              <a:rPr lang="en-US" smtClean="0">
                <a:solidFill>
                  <a:srgbClr val="04617B">
                    <a:shade val="90000"/>
                  </a:srgbClr>
                </a:solidFill>
              </a:rPr>
              <a:pPr/>
              <a:t>12/18/2021</a:t>
            </a:fld>
            <a:endParaRPr lang="en-US">
              <a:solidFill>
                <a:srgbClr val="04617B">
                  <a:shade val="90000"/>
                </a:srgbClr>
              </a:solidFill>
            </a:endParaRPr>
          </a:p>
        </p:txBody>
      </p:sp>
      <p:sp>
        <p:nvSpPr>
          <p:cNvPr id="8" name="7 Marcador de pie de página"/>
          <p:cNvSpPr>
            <a:spLocks noGrp="1"/>
          </p:cNvSpPr>
          <p:nvPr>
            <p:ph type="ftr" sz="quarter" idx="11"/>
          </p:nvPr>
        </p:nvSpPr>
        <p:spPr/>
        <p:txBody>
          <a:bodyPr/>
          <a:lstStyle/>
          <a:p>
            <a:endParaRPr lang="en-US" dirty="0">
              <a:solidFill>
                <a:srgbClr val="04617B">
                  <a:shade val="90000"/>
                </a:srgbClr>
              </a:solidFill>
            </a:endParaRPr>
          </a:p>
        </p:txBody>
      </p:sp>
      <p:sp>
        <p:nvSpPr>
          <p:cNvPr id="9" name="8 Marcador de número de diapositiva"/>
          <p:cNvSpPr>
            <a:spLocks noGrp="1"/>
          </p:cNvSpPr>
          <p:nvPr>
            <p:ph type="sldNum" sz="quarter" idx="12"/>
          </p:nvPr>
        </p:nvSpPr>
        <p:spPr/>
        <p:txBody>
          <a:bodyPr/>
          <a:lstStyle/>
          <a:p>
            <a:fld id="{042AED99-7FB4-404E-8A97-64753DCE42EC}" type="slidenum">
              <a:rPr lang="en-US" smtClean="0">
                <a:solidFill>
                  <a:srgbClr val="04617B">
                    <a:shade val="90000"/>
                  </a:srgbClr>
                </a:solidFill>
              </a:rPr>
              <a:pPr/>
              <a:t>‹#›</a:t>
            </a:fld>
            <a:endParaRPr lang="en-US">
              <a:solidFill>
                <a:srgbClr val="04617B">
                  <a:shade val="90000"/>
                </a:srgbClr>
              </a:solidFill>
            </a:endParaRPr>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047875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n-US"/>
              <a:t>Click to edit Master title style</a:t>
            </a:r>
          </a:p>
        </p:txBody>
      </p:sp>
      <p:sp>
        <p:nvSpPr>
          <p:cNvPr id="3" name="2 Marcador de fecha"/>
          <p:cNvSpPr>
            <a:spLocks noGrp="1"/>
          </p:cNvSpPr>
          <p:nvPr>
            <p:ph type="dt" sz="half" idx="10"/>
          </p:nvPr>
        </p:nvSpPr>
        <p:spPr/>
        <p:txBody>
          <a:bodyPr/>
          <a:lstStyle/>
          <a:p>
            <a:fld id="{47C9B81F-C347-4BEF-BFDF-29C42F48304A}" type="datetimeFigureOut">
              <a:rPr lang="en-US" smtClean="0">
                <a:solidFill>
                  <a:srgbClr val="04617B">
                    <a:shade val="90000"/>
                  </a:srgbClr>
                </a:solidFill>
              </a:rPr>
              <a:pPr/>
              <a:t>12/18/2021</a:t>
            </a:fld>
            <a:endParaRPr lang="en-US">
              <a:solidFill>
                <a:srgbClr val="04617B">
                  <a:shade val="90000"/>
                </a:srgbClr>
              </a:solidFill>
            </a:endParaRPr>
          </a:p>
        </p:txBody>
      </p:sp>
      <p:sp>
        <p:nvSpPr>
          <p:cNvPr id="4" name="3 Marcador de pie de página"/>
          <p:cNvSpPr>
            <a:spLocks noGrp="1"/>
          </p:cNvSpPr>
          <p:nvPr>
            <p:ph type="ftr" sz="quarter" idx="11"/>
          </p:nvPr>
        </p:nvSpPr>
        <p:spPr/>
        <p:txBody>
          <a:bodyPr/>
          <a:lstStyle/>
          <a:p>
            <a:endParaRPr lang="en-US">
              <a:solidFill>
                <a:srgbClr val="04617B">
                  <a:shade val="90000"/>
                </a:srgbClr>
              </a:solidFill>
            </a:endParaRPr>
          </a:p>
        </p:txBody>
      </p:sp>
      <p:sp>
        <p:nvSpPr>
          <p:cNvPr id="5" name="4 Marcador de número de diapositiva"/>
          <p:cNvSpPr>
            <a:spLocks noGrp="1"/>
          </p:cNvSpPr>
          <p:nvPr>
            <p:ph type="sldNum" sz="quarter" idx="12"/>
          </p:nvPr>
        </p:nvSpPr>
        <p:spPr/>
        <p:txBody>
          <a:bodyPr/>
          <a:lstStyle/>
          <a:p>
            <a:fld id="{042AED99-7FB4-404E-8A97-64753DCE42EC}"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445186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7C9B81F-C347-4BEF-BFDF-29C42F48304A}" type="datetimeFigureOut">
              <a:rPr lang="en-US" smtClean="0">
                <a:solidFill>
                  <a:srgbClr val="04617B">
                    <a:shade val="90000"/>
                  </a:srgbClr>
                </a:solidFill>
              </a:rPr>
              <a:pPr/>
              <a:t>12/18/2021</a:t>
            </a:fld>
            <a:endParaRPr lang="en-US">
              <a:solidFill>
                <a:srgbClr val="04617B">
                  <a:shade val="90000"/>
                </a:srgbClr>
              </a:solidFill>
            </a:endParaRPr>
          </a:p>
        </p:txBody>
      </p:sp>
      <p:sp>
        <p:nvSpPr>
          <p:cNvPr id="3" name="2 Marcador de pie de página"/>
          <p:cNvSpPr>
            <a:spLocks noGrp="1"/>
          </p:cNvSpPr>
          <p:nvPr>
            <p:ph type="ftr" sz="quarter" idx="11"/>
          </p:nvPr>
        </p:nvSpPr>
        <p:spPr/>
        <p:txBody>
          <a:bodyPr/>
          <a:lstStyle/>
          <a:p>
            <a:endParaRPr lang="en-US">
              <a:solidFill>
                <a:srgbClr val="04617B">
                  <a:shade val="90000"/>
                </a:srgbClr>
              </a:solidFill>
            </a:endParaRPr>
          </a:p>
        </p:txBody>
      </p:sp>
      <p:sp>
        <p:nvSpPr>
          <p:cNvPr id="4" name="3 Marcador de número de diapositiva"/>
          <p:cNvSpPr>
            <a:spLocks noGrp="1"/>
          </p:cNvSpPr>
          <p:nvPr>
            <p:ph type="sldNum" sz="quarter" idx="12"/>
          </p:nvPr>
        </p:nvSpPr>
        <p:spPr/>
        <p:txBody>
          <a:bodyPr/>
          <a:lstStyle/>
          <a:p>
            <a:fld id="{042AED99-7FB4-404E-8A97-64753DCE42EC}"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3006797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fld id="{47C9B81F-C347-4BEF-BFDF-29C42F48304A}" type="datetimeFigureOut">
              <a:rPr lang="en-US" smtClean="0">
                <a:solidFill>
                  <a:srgbClr val="04617B">
                    <a:shade val="90000"/>
                  </a:srgbClr>
                </a:solidFill>
              </a:rPr>
              <a:pPr/>
              <a:t>12/18/2021</a:t>
            </a:fld>
            <a:endParaRPr lang="en-US">
              <a:solidFill>
                <a:srgbClr val="04617B">
                  <a:shade val="90000"/>
                </a:srgbClr>
              </a:solidFill>
            </a:endParaRPr>
          </a:p>
        </p:txBody>
      </p:sp>
      <p:sp>
        <p:nvSpPr>
          <p:cNvPr id="6" name="5 Marcador de pie de página"/>
          <p:cNvSpPr>
            <a:spLocks noGrp="1"/>
          </p:cNvSpPr>
          <p:nvPr>
            <p:ph type="ftr" sz="quarter" idx="11"/>
          </p:nvPr>
        </p:nvSpPr>
        <p:spPr/>
        <p:txBody>
          <a:bodyPr/>
          <a:lstStyle/>
          <a:p>
            <a:endParaRPr lang="en-US">
              <a:solidFill>
                <a:srgbClr val="04617B">
                  <a:shade val="90000"/>
                </a:srgbClr>
              </a:solidFill>
            </a:endParaRPr>
          </a:p>
        </p:txBody>
      </p:sp>
      <p:sp>
        <p:nvSpPr>
          <p:cNvPr id="7" name="6 Marcador de número de diapositiva"/>
          <p:cNvSpPr>
            <a:spLocks noGrp="1"/>
          </p:cNvSpPr>
          <p:nvPr>
            <p:ph type="sldNum" sz="quarter" idx="12"/>
          </p:nvPr>
        </p:nvSpPr>
        <p:spPr/>
        <p:txBody>
          <a:bodyPr/>
          <a:lstStyle/>
          <a:p>
            <a:fld id="{042AED99-7FB4-404E-8A97-64753DCE42EC}" type="slidenum">
              <a:rPr lang="en-US" smtClean="0">
                <a:solidFill>
                  <a:srgbClr val="04617B">
                    <a:shade val="90000"/>
                  </a:srgbClr>
                </a:solidFill>
              </a:rPr>
              <a:pPr/>
              <a:t>‹#›</a:t>
            </a:fld>
            <a:endParaRPr lang="en-US">
              <a:solidFill>
                <a:srgbClr val="04617B">
                  <a:shade val="90000"/>
                </a:srgbClr>
              </a:solidFill>
            </a:endParaRPr>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Rectangle 11">
            <a:extLst>
              <a:ext uri="{FF2B5EF4-FFF2-40B4-BE49-F238E27FC236}">
                <a16:creationId xmlns:a16="http://schemas.microsoft.com/office/drawing/2014/main" id="{83C17ECA-20B4-4577-A86F-8A0DAADAFDE5}"/>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635979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4 Marcador de fecha"/>
          <p:cNvSpPr>
            <a:spLocks noGrp="1"/>
          </p:cNvSpPr>
          <p:nvPr>
            <p:ph type="dt" sz="half" idx="10"/>
          </p:nvPr>
        </p:nvSpPr>
        <p:spPr/>
        <p:txBody>
          <a:bodyPr/>
          <a:lstStyle/>
          <a:p>
            <a:fld id="{47C9B81F-C347-4BEF-BFDF-29C42F48304A}" type="datetimeFigureOut">
              <a:rPr lang="en-US" smtClean="0">
                <a:solidFill>
                  <a:srgbClr val="04617B">
                    <a:shade val="90000"/>
                  </a:srgbClr>
                </a:solidFill>
              </a:rPr>
              <a:pPr/>
              <a:t>12/18/2021</a:t>
            </a:fld>
            <a:endParaRPr lang="en-US">
              <a:solidFill>
                <a:srgbClr val="04617B">
                  <a:shade val="90000"/>
                </a:srgbClr>
              </a:solidFill>
            </a:endParaRPr>
          </a:p>
        </p:txBody>
      </p:sp>
      <p:sp>
        <p:nvSpPr>
          <p:cNvPr id="6" name="5 Marcador de pie de página"/>
          <p:cNvSpPr>
            <a:spLocks noGrp="1"/>
          </p:cNvSpPr>
          <p:nvPr>
            <p:ph type="ftr" sz="quarter" idx="11"/>
          </p:nvPr>
        </p:nvSpPr>
        <p:spPr>
          <a:xfrm>
            <a:off x="914400" y="6172200"/>
            <a:ext cx="3886200" cy="457200"/>
          </a:xfrm>
        </p:spPr>
        <p:txBody>
          <a:bodyPr/>
          <a:lstStyle/>
          <a:p>
            <a:endParaRPr lang="en-US">
              <a:solidFill>
                <a:srgbClr val="04617B">
                  <a:shade val="90000"/>
                </a:srgbClr>
              </a:solidFill>
            </a:endParaRPr>
          </a:p>
        </p:txBody>
      </p:sp>
      <p:sp>
        <p:nvSpPr>
          <p:cNvPr id="7" name="6 Marcador de número de diapositiva"/>
          <p:cNvSpPr>
            <a:spLocks noGrp="1"/>
          </p:cNvSpPr>
          <p:nvPr>
            <p:ph type="sldNum" sz="quarter" idx="12"/>
          </p:nvPr>
        </p:nvSpPr>
        <p:spPr>
          <a:xfrm>
            <a:off x="146304" y="6208776"/>
            <a:ext cx="457200" cy="457200"/>
          </a:xfrm>
        </p:spPr>
        <p:txBody>
          <a:bodyPr/>
          <a:lstStyle/>
          <a:p>
            <a:fld id="{042AED99-7FB4-404E-8A97-64753DCE42EC}" type="slidenum">
              <a:rPr lang="en-US" smtClean="0">
                <a:solidFill>
                  <a:srgbClr val="04617B">
                    <a:shade val="90000"/>
                  </a:srgbClr>
                </a:solidFill>
              </a:rPr>
              <a:pPr/>
              <a:t>‹#›</a:t>
            </a:fld>
            <a:endParaRPr lang="en-US">
              <a:solidFill>
                <a:srgbClr val="04617B">
                  <a:shade val="90000"/>
                </a:srgbClr>
              </a:solidFill>
            </a:endParaRPr>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extLst>
      <p:ext uri="{BB962C8B-B14F-4D97-AF65-F5344CB8AC3E}">
        <p14:creationId xmlns:p14="http://schemas.microsoft.com/office/powerpoint/2010/main" val="3416818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2238"/>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a:t>Haga clic para modificar el estilo de texto del patrón</a:t>
            </a:r>
          </a:p>
          <a:p>
            <a:pPr lvl="1" eaLnBrk="1" latinLnBrk="0" hangingPunct="1"/>
            <a:r>
              <a:rPr kumimoji="0" lang="es-ES"/>
              <a:t>Segundo nivel</a:t>
            </a:r>
          </a:p>
          <a:p>
            <a:pPr lvl="2" eaLnBrk="1" latinLnBrk="0" hangingPunct="1"/>
            <a:r>
              <a:rPr kumimoji="0" lang="es-ES"/>
              <a:t>Tercer nivel</a:t>
            </a:r>
          </a:p>
          <a:p>
            <a:pPr lvl="3" eaLnBrk="1" latinLnBrk="0" hangingPunct="1"/>
            <a:r>
              <a:rPr kumimoji="0" lang="es-ES"/>
              <a:t>Cuarto nivel</a:t>
            </a:r>
          </a:p>
          <a:p>
            <a:pPr lvl="4" eaLnBrk="1" latinLnBrk="0" hangingPunct="1"/>
            <a:r>
              <a:rPr kumimoji="0" lang="es-ES"/>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7C9B81F-C347-4BEF-BFDF-29C42F48304A}" type="datetimeFigureOut">
              <a:rPr lang="en-US" smtClean="0">
                <a:solidFill>
                  <a:srgbClr val="04617B">
                    <a:shade val="90000"/>
                  </a:srgbClr>
                </a:solidFill>
              </a:rPr>
              <a:pPr/>
              <a:t>12/18/2021</a:t>
            </a:fld>
            <a:endParaRPr lang="en-US" dirty="0">
              <a:solidFill>
                <a:srgbClr val="04617B">
                  <a:shade val="90000"/>
                </a:srgbClr>
              </a:solidFill>
            </a:endParaRPr>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dirty="0">
              <a:solidFill>
                <a:srgbClr val="04617B">
                  <a:shade val="90000"/>
                </a:srgbClr>
              </a:solidFill>
            </a:endParaRPr>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lang="en-US" smtClean="0">
                <a:solidFill>
                  <a:srgbClr val="04617B">
                    <a:shade val="90000"/>
                  </a:srgbClr>
                </a:solidFill>
              </a:rPr>
              <a:pPr/>
              <a:t>‹#›</a:t>
            </a:fld>
            <a:endParaRPr lang="en-US" dirty="0">
              <a:solidFill>
                <a:srgbClr val="04617B">
                  <a:shade val="90000"/>
                </a:srgbClr>
              </a:solidFill>
            </a:endParaRPr>
          </a:p>
        </p:txBody>
      </p:sp>
      <p:pic>
        <p:nvPicPr>
          <p:cNvPr id="10" name="Picture 9" descr="A close up of a cage&#10;&#10;Description automatically generated">
            <a:extLst>
              <a:ext uri="{FF2B5EF4-FFF2-40B4-BE49-F238E27FC236}">
                <a16:creationId xmlns:a16="http://schemas.microsoft.com/office/drawing/2014/main" id="{3947B0CA-B858-4459-ACB0-3F8573129FFC}"/>
              </a:ext>
            </a:extLst>
          </p:cNvPr>
          <p:cNvPicPr>
            <a:picLocks noChangeAspect="1"/>
          </p:cNvPicPr>
          <p:nvPr/>
        </p:nvPicPr>
        <p:blipFill>
          <a:blip r:embed="rId13" cstate="email">
            <a:extLst>
              <a:ext uri="{28A0092B-C50C-407E-A947-70E740481C1C}">
                <a14:useLocalDpi xmlns:a14="http://schemas.microsoft.com/office/drawing/2010/main"/>
              </a:ext>
            </a:extLst>
          </a:blip>
          <a:stretch>
            <a:fillRect/>
          </a:stretch>
        </p:blipFill>
        <p:spPr>
          <a:xfrm>
            <a:off x="8077954" y="6117152"/>
            <a:ext cx="1003623" cy="644806"/>
          </a:xfrm>
          <a:prstGeom prst="rect">
            <a:avLst/>
          </a:prstGeom>
        </p:spPr>
      </p:pic>
      <p:sp>
        <p:nvSpPr>
          <p:cNvPr id="11" name="Rectangle 10">
            <a:extLst>
              <a:ext uri="{FF2B5EF4-FFF2-40B4-BE49-F238E27FC236}">
                <a16:creationId xmlns:a16="http://schemas.microsoft.com/office/drawing/2014/main" id="{72BF179C-024A-4D64-BCFA-43374F974387}"/>
              </a:ext>
            </a:extLst>
          </p:cNvPr>
          <p:cNvSpPr/>
          <p:nvPr/>
        </p:nvSpPr>
        <p:spPr>
          <a:xfrm>
            <a:off x="762000" y="6475511"/>
            <a:ext cx="2973096" cy="307777"/>
          </a:xfrm>
          <a:prstGeom prst="rect">
            <a:avLst/>
          </a:prstGeom>
        </p:spPr>
        <p:txBody>
          <a:bodyPr wrap="square">
            <a:spAutoFit/>
          </a:bodyPr>
          <a:lstStyle/>
          <a:p>
            <a:r>
              <a:rPr lang="en-US" sz="1400" dirty="0">
                <a:solidFill>
                  <a:srgbClr val="0070C0"/>
                </a:solidFill>
              </a:rPr>
              <a:t>www.mathssupport.org</a:t>
            </a:r>
          </a:p>
        </p:txBody>
      </p:sp>
    </p:spTree>
    <p:extLst>
      <p:ext uri="{BB962C8B-B14F-4D97-AF65-F5344CB8AC3E}">
        <p14:creationId xmlns:p14="http://schemas.microsoft.com/office/powerpoint/2010/main" val="279703912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athssupport.org/"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hyperlink" Target="https://www.mathssupport.org/" TargetMode="External"/><Relationship Id="rId1" Type="http://schemas.openxmlformats.org/officeDocument/2006/relationships/slideLayout" Target="../slideLayouts/slideLayout7.xml"/><Relationship Id="rId5" Type="http://schemas.openxmlformats.org/officeDocument/2006/relationships/hyperlink" Target="http://www.mathssupport.org/" TargetMode="External"/><Relationship Id="rId4" Type="http://schemas.openxmlformats.org/officeDocument/2006/relationships/hyperlink" Target="mailto:info@mathssupport.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hyperlink" Target="http://www.mathssupport.org/"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png"/><Relationship Id="rId5" Type="http://schemas.openxmlformats.org/officeDocument/2006/relationships/hyperlink" Target="http://www.mathssupport.org/" TargetMode="Externa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hyperlink" Target="http://www.mathssupport.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13" Type="http://schemas.openxmlformats.org/officeDocument/2006/relationships/image" Target="../media/image18.png"/><Relationship Id="rId3" Type="http://schemas.openxmlformats.org/officeDocument/2006/relationships/image" Target="../media/image8.png"/><Relationship Id="rId7" Type="http://schemas.openxmlformats.org/officeDocument/2006/relationships/image" Target="../media/image12.png"/><Relationship Id="rId12"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11.png"/><Relationship Id="rId11" Type="http://schemas.openxmlformats.org/officeDocument/2006/relationships/image" Target="../media/image16.png"/><Relationship Id="rId5" Type="http://schemas.openxmlformats.org/officeDocument/2006/relationships/image" Target="../media/image10.png"/><Relationship Id="rId10" Type="http://schemas.openxmlformats.org/officeDocument/2006/relationships/image" Target="../media/image15.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s>
</file>

<file path=ppt/slides/_rels/slide6.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7.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0.png"/><Relationship Id="rId7" Type="http://schemas.openxmlformats.org/officeDocument/2006/relationships/image" Target="../media/image25.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s>
</file>

<file path=ppt/slides/_rels/slide8.xml.rels><?xml version="1.0" encoding="UTF-8" standalone="yes"?>
<Relationships xmlns="http://schemas.openxmlformats.org/package/2006/relationships"><Relationship Id="rId8" Type="http://schemas.openxmlformats.org/officeDocument/2006/relationships/image" Target="../media/image45.png"/><Relationship Id="rId3" Type="http://schemas.openxmlformats.org/officeDocument/2006/relationships/image" Target="../media/image40.png"/><Relationship Id="rId7" Type="http://schemas.openxmlformats.org/officeDocument/2006/relationships/image" Target="../media/image44.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43.png"/><Relationship Id="rId5" Type="http://schemas.openxmlformats.org/officeDocument/2006/relationships/image" Target="../media/image42.png"/><Relationship Id="rId4" Type="http://schemas.openxmlformats.org/officeDocument/2006/relationships/image" Target="../media/image41.png"/><Relationship Id="rId9" Type="http://schemas.openxmlformats.org/officeDocument/2006/relationships/image" Target="../media/image46.png"/></Relationships>
</file>

<file path=ppt/slides/_rels/slide9.xml.rels><?xml version="1.0" encoding="UTF-8" standalone="yes"?>
<Relationships xmlns="http://schemas.openxmlformats.org/package/2006/relationships"><Relationship Id="rId8" Type="http://schemas.openxmlformats.org/officeDocument/2006/relationships/image" Target="../media/image51.png"/><Relationship Id="rId3" Type="http://schemas.openxmlformats.org/officeDocument/2006/relationships/image" Target="../media/image460.png"/><Relationship Id="rId7" Type="http://schemas.openxmlformats.org/officeDocument/2006/relationships/image" Target="../media/image50.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49.png"/><Relationship Id="rId5" Type="http://schemas.openxmlformats.org/officeDocument/2006/relationships/image" Target="../media/image48.png"/><Relationship Id="rId4" Type="http://schemas.openxmlformats.org/officeDocument/2006/relationships/image" Target="../media/image47.png"/><Relationship Id="rId9" Type="http://schemas.openxmlformats.org/officeDocument/2006/relationships/image" Target="../media/image5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6BB89AF7-0AEF-43D5-9E3F-8630A16EB4BD}"/>
              </a:ext>
            </a:extLst>
          </p:cNvPr>
          <p:cNvSpPr>
            <a:spLocks noGrp="1"/>
          </p:cNvSpPr>
          <p:nvPr>
            <p:ph type="subTitle" idx="1"/>
          </p:nvPr>
        </p:nvSpPr>
        <p:spPr>
          <a:xfrm>
            <a:off x="876300" y="3200400"/>
            <a:ext cx="7334250" cy="1600200"/>
          </a:xfrm>
        </p:spPr>
        <p:txBody>
          <a:bodyPr>
            <a:normAutofit/>
          </a:bodyPr>
          <a:lstStyle/>
          <a:p>
            <a:pPr marL="685800" indent="-685800"/>
            <a:r>
              <a:rPr lang="en-US" dirty="0"/>
              <a:t>LO: To use the Fundamental Theorem of Calculus, Part 2, to evaluate definite integrals.</a:t>
            </a:r>
            <a:endParaRPr lang="en-GB" dirty="0"/>
          </a:p>
        </p:txBody>
      </p:sp>
      <p:sp>
        <p:nvSpPr>
          <p:cNvPr id="4" name="Title 3"/>
          <p:cNvSpPr>
            <a:spLocks noGrp="1"/>
          </p:cNvSpPr>
          <p:nvPr>
            <p:ph type="ctrTitle"/>
          </p:nvPr>
        </p:nvSpPr>
        <p:spPr/>
        <p:txBody>
          <a:bodyPr/>
          <a:lstStyle/>
          <a:p>
            <a:pPr algn="ctr"/>
            <a:r>
              <a:rPr lang="en-GB" dirty="0"/>
              <a:t>The fundamental Theorem of Calculus - Part 2</a:t>
            </a:r>
          </a:p>
        </p:txBody>
      </p:sp>
      <p:sp>
        <p:nvSpPr>
          <p:cNvPr id="3" name="Date Placeholder 2">
            <a:extLst>
              <a:ext uri="{FF2B5EF4-FFF2-40B4-BE49-F238E27FC236}">
                <a16:creationId xmlns:a16="http://schemas.microsoft.com/office/drawing/2014/main" id="{2D2001C9-A23D-4F81-A7F0-59C887FCBE83}"/>
              </a:ext>
            </a:extLst>
          </p:cNvPr>
          <p:cNvSpPr>
            <a:spLocks noGrp="1"/>
          </p:cNvSpPr>
          <p:nvPr>
            <p:ph type="dt" sz="half" idx="10"/>
          </p:nvPr>
        </p:nvSpPr>
        <p:spPr/>
        <p:txBody>
          <a:bodyPr/>
          <a:lstStyle/>
          <a:p>
            <a:fld id="{BE2E44EC-0165-467E-BD21-68E6C589814D}" type="datetime3">
              <a:rPr lang="en-US" smtClean="0">
                <a:solidFill>
                  <a:schemeClr val="tx1"/>
                </a:solidFill>
              </a:rPr>
              <a:t>18 December 2021</a:t>
            </a:fld>
            <a:endParaRPr lang="en-US" dirty="0">
              <a:solidFill>
                <a:schemeClr val="tx1"/>
              </a:solidFill>
            </a:endParaRPr>
          </a:p>
        </p:txBody>
      </p:sp>
      <p:sp>
        <p:nvSpPr>
          <p:cNvPr id="5" name="Rectangle 4">
            <a:hlinkClick r:id="rId2"/>
            <a:extLst>
              <a:ext uri="{FF2B5EF4-FFF2-40B4-BE49-F238E27FC236}">
                <a16:creationId xmlns:a16="http://schemas.microsoft.com/office/drawing/2014/main" id="{B947937E-E14A-4493-8D16-2743307804E8}"/>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ectangle 5">
            <a:hlinkClick r:id="rId2"/>
            <a:extLst>
              <a:ext uri="{FF2B5EF4-FFF2-40B4-BE49-F238E27FC236}">
                <a16:creationId xmlns:a16="http://schemas.microsoft.com/office/drawing/2014/main" id="{76F9A54F-D854-43BF-85CC-029EEF112043}"/>
              </a:ext>
            </a:extLst>
          </p:cNvPr>
          <p:cNvSpPr/>
          <p:nvPr/>
        </p:nvSpPr>
        <p:spPr>
          <a:xfrm>
            <a:off x="8763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517221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cage&#10;&#10;Description automatically generated">
            <a:hlinkClick r:id="rId2"/>
            <a:extLst>
              <a:ext uri="{FF2B5EF4-FFF2-40B4-BE49-F238E27FC236}">
                <a16:creationId xmlns:a16="http://schemas.microsoft.com/office/drawing/2014/main" id="{F1229F4D-42CD-45F9-A346-0BEB3F4D814D}"/>
              </a:ext>
            </a:extLst>
          </p:cNvPr>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2009775" y="762000"/>
            <a:ext cx="5381625" cy="3457575"/>
          </a:xfrm>
          <a:prstGeom prst="rect">
            <a:avLst/>
          </a:prstGeom>
        </p:spPr>
      </p:pic>
      <p:sp>
        <p:nvSpPr>
          <p:cNvPr id="7" name="TextBox 6">
            <a:extLst>
              <a:ext uri="{FF2B5EF4-FFF2-40B4-BE49-F238E27FC236}">
                <a16:creationId xmlns:a16="http://schemas.microsoft.com/office/drawing/2014/main" id="{834A3044-064E-4F4F-9A40-DCB022A1AF45}"/>
              </a:ext>
            </a:extLst>
          </p:cNvPr>
          <p:cNvSpPr txBox="1"/>
          <p:nvPr/>
        </p:nvSpPr>
        <p:spPr>
          <a:xfrm>
            <a:off x="1524000" y="205115"/>
            <a:ext cx="6400800" cy="523220"/>
          </a:xfrm>
          <a:prstGeom prst="rect">
            <a:avLst/>
          </a:prstGeom>
          <a:noFill/>
        </p:spPr>
        <p:txBody>
          <a:bodyPr wrap="square" rtlCol="0">
            <a:spAutoFit/>
          </a:bodyPr>
          <a:lstStyle/>
          <a:p>
            <a:r>
              <a:rPr lang="en-US" sz="2800" dirty="0"/>
              <a:t>Thank you for using resources from</a:t>
            </a:r>
            <a:endParaRPr lang="en-GB" sz="2800" dirty="0"/>
          </a:p>
        </p:txBody>
      </p:sp>
      <p:sp>
        <p:nvSpPr>
          <p:cNvPr id="8" name="TextBox 7">
            <a:extLst>
              <a:ext uri="{FF2B5EF4-FFF2-40B4-BE49-F238E27FC236}">
                <a16:creationId xmlns:a16="http://schemas.microsoft.com/office/drawing/2014/main" id="{63C7B91D-FA43-4DDC-AF24-F0D95F8771D8}"/>
              </a:ext>
            </a:extLst>
          </p:cNvPr>
          <p:cNvSpPr txBox="1"/>
          <p:nvPr/>
        </p:nvSpPr>
        <p:spPr>
          <a:xfrm>
            <a:off x="1828800" y="4678740"/>
            <a:ext cx="5815012" cy="523220"/>
          </a:xfrm>
          <a:prstGeom prst="rect">
            <a:avLst/>
          </a:prstGeom>
          <a:noFill/>
        </p:spPr>
        <p:txBody>
          <a:bodyPr wrap="square" rtlCol="0">
            <a:spAutoFit/>
          </a:bodyPr>
          <a:lstStyle/>
          <a:p>
            <a:r>
              <a:rPr lang="en-US" sz="2800" dirty="0">
                <a:hlinkClick r:id="rId2"/>
              </a:rPr>
              <a:t>https://www.mathssupport.org</a:t>
            </a:r>
            <a:r>
              <a:rPr lang="en-US" sz="2800" dirty="0"/>
              <a:t> </a:t>
            </a:r>
            <a:endParaRPr lang="en-GB" sz="2800" dirty="0"/>
          </a:p>
        </p:txBody>
      </p:sp>
      <p:sp>
        <p:nvSpPr>
          <p:cNvPr id="9" name="TextBox 8">
            <a:extLst>
              <a:ext uri="{FF2B5EF4-FFF2-40B4-BE49-F238E27FC236}">
                <a16:creationId xmlns:a16="http://schemas.microsoft.com/office/drawing/2014/main" id="{BF331B16-2188-481D-902D-B24DB2D19006}"/>
              </a:ext>
            </a:extLst>
          </p:cNvPr>
          <p:cNvSpPr txBox="1"/>
          <p:nvPr/>
        </p:nvSpPr>
        <p:spPr>
          <a:xfrm>
            <a:off x="762000" y="5201960"/>
            <a:ext cx="7848600" cy="523220"/>
          </a:xfrm>
          <a:prstGeom prst="rect">
            <a:avLst/>
          </a:prstGeom>
          <a:noFill/>
        </p:spPr>
        <p:txBody>
          <a:bodyPr wrap="square" rtlCol="0">
            <a:spAutoFit/>
          </a:bodyPr>
          <a:lstStyle/>
          <a:p>
            <a:r>
              <a:rPr lang="en-US" sz="2800" dirty="0"/>
              <a:t>If you have a special request, drop us an email</a:t>
            </a:r>
            <a:endParaRPr lang="en-GB" sz="2800" dirty="0"/>
          </a:p>
        </p:txBody>
      </p:sp>
      <p:sp>
        <p:nvSpPr>
          <p:cNvPr id="10" name="TextBox 9">
            <a:extLst>
              <a:ext uri="{FF2B5EF4-FFF2-40B4-BE49-F238E27FC236}">
                <a16:creationId xmlns:a16="http://schemas.microsoft.com/office/drawing/2014/main" id="{B7DDA8DB-4973-4CCB-A3BF-CDF0FC0B875C}"/>
              </a:ext>
            </a:extLst>
          </p:cNvPr>
          <p:cNvSpPr txBox="1"/>
          <p:nvPr/>
        </p:nvSpPr>
        <p:spPr>
          <a:xfrm>
            <a:off x="2286000" y="5725180"/>
            <a:ext cx="4852988" cy="523220"/>
          </a:xfrm>
          <a:prstGeom prst="rect">
            <a:avLst/>
          </a:prstGeom>
          <a:noFill/>
        </p:spPr>
        <p:txBody>
          <a:bodyPr wrap="square" rtlCol="0">
            <a:spAutoFit/>
          </a:bodyPr>
          <a:lstStyle/>
          <a:p>
            <a:r>
              <a:rPr lang="en-US" sz="2800" dirty="0">
                <a:hlinkClick r:id="rId4"/>
              </a:rPr>
              <a:t>info@mathssupport.org</a:t>
            </a:r>
            <a:r>
              <a:rPr lang="en-US" sz="2800" dirty="0"/>
              <a:t> </a:t>
            </a:r>
            <a:endParaRPr lang="en-GB" sz="2800" dirty="0"/>
          </a:p>
        </p:txBody>
      </p:sp>
      <p:sp>
        <p:nvSpPr>
          <p:cNvPr id="11" name="Rectangle 10">
            <a:hlinkClick r:id="rId5"/>
            <a:extLst>
              <a:ext uri="{FF2B5EF4-FFF2-40B4-BE49-F238E27FC236}">
                <a16:creationId xmlns:a16="http://schemas.microsoft.com/office/drawing/2014/main" id="{385B5B7E-21DC-4261-B654-DEFEDE6D8129}"/>
              </a:ext>
            </a:extLst>
          </p:cNvPr>
          <p:cNvSpPr/>
          <p:nvPr/>
        </p:nvSpPr>
        <p:spPr>
          <a:xfrm>
            <a:off x="8077200" y="6124136"/>
            <a:ext cx="990600" cy="609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5"/>
            <a:extLst>
              <a:ext uri="{FF2B5EF4-FFF2-40B4-BE49-F238E27FC236}">
                <a16:creationId xmlns:a16="http://schemas.microsoft.com/office/drawing/2014/main" id="{F35685D4-CF87-4E82-8D62-66EF53CDEA76}"/>
              </a:ext>
            </a:extLst>
          </p:cNvPr>
          <p:cNvSpPr/>
          <p:nvPr/>
        </p:nvSpPr>
        <p:spPr>
          <a:xfrm>
            <a:off x="800100" y="6553200"/>
            <a:ext cx="1714500" cy="1992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E8983EF-CE04-4600-8A87-8640EEF47371}"/>
              </a:ext>
            </a:extLst>
          </p:cNvPr>
          <p:cNvSpPr txBox="1"/>
          <p:nvPr/>
        </p:nvSpPr>
        <p:spPr>
          <a:xfrm>
            <a:off x="1524000" y="4155520"/>
            <a:ext cx="6400800" cy="523220"/>
          </a:xfrm>
          <a:prstGeom prst="rect">
            <a:avLst/>
          </a:prstGeom>
          <a:noFill/>
        </p:spPr>
        <p:txBody>
          <a:bodyPr wrap="square" rtlCol="0">
            <a:spAutoFit/>
          </a:bodyPr>
          <a:lstStyle/>
          <a:p>
            <a:r>
              <a:rPr lang="en-US" sz="2800" dirty="0"/>
              <a:t>For more resources visit our website</a:t>
            </a:r>
            <a:endParaRPr lang="en-GB" sz="2800" dirty="0"/>
          </a:p>
        </p:txBody>
      </p:sp>
      <p:sp>
        <p:nvSpPr>
          <p:cNvPr id="14" name="Rectangle 13">
            <a:hlinkClick r:id="rId5"/>
            <a:extLst>
              <a:ext uri="{FF2B5EF4-FFF2-40B4-BE49-F238E27FC236}">
                <a16:creationId xmlns:a16="http://schemas.microsoft.com/office/drawing/2014/main" id="{0FFB291B-44E3-48C3-811B-20809D6D5FAF}"/>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hlinkClick r:id="rId5"/>
            <a:extLst>
              <a:ext uri="{FF2B5EF4-FFF2-40B4-BE49-F238E27FC236}">
                <a16:creationId xmlns:a16="http://schemas.microsoft.com/office/drawing/2014/main" id="{C5F37A8B-1007-44EE-9F4E-28C2E8B920B8}"/>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089489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Text Box 3"/>
          <p:cNvSpPr txBox="1">
            <a:spLocks noChangeArrowheads="1"/>
          </p:cNvSpPr>
          <p:nvPr/>
        </p:nvSpPr>
        <p:spPr bwMode="auto">
          <a:xfrm>
            <a:off x="362672" y="715715"/>
            <a:ext cx="8358709" cy="1200329"/>
          </a:xfrm>
          <a:prstGeom prst="rect">
            <a:avLst/>
          </a:prstGeom>
          <a:noFill/>
          <a:ln w="9525">
            <a:noFill/>
            <a:miter lim="800000"/>
            <a:headEnd/>
            <a:tailEnd/>
          </a:ln>
          <a:effectLst/>
        </p:spPr>
        <p:txBody>
          <a:bodyPr wrap="square">
            <a:spAutoFit/>
          </a:bodyPr>
          <a:lstStyle/>
          <a:p>
            <a:r>
              <a:rPr lang="en-GB" sz="2400" dirty="0">
                <a:solidFill>
                  <a:srgbClr val="010078"/>
                </a:solidFill>
              </a:rPr>
              <a:t>Sir Isaac Newton and Gottfried Wilhelm Leibniz (among others) independently came to realize that </a:t>
            </a:r>
            <a:r>
              <a:rPr lang="en-GB" sz="2400" b="1" dirty="0">
                <a:solidFill>
                  <a:srgbClr val="FF0000"/>
                </a:solidFill>
              </a:rPr>
              <a:t>differential calculus</a:t>
            </a:r>
            <a:r>
              <a:rPr lang="en-GB" sz="2400" dirty="0">
                <a:solidFill>
                  <a:srgbClr val="010078"/>
                </a:solidFill>
              </a:rPr>
              <a:t> and the </a:t>
            </a:r>
            <a:r>
              <a:rPr lang="en-GB" sz="2400" b="1" dirty="0">
                <a:solidFill>
                  <a:srgbClr val="FF0000"/>
                </a:solidFill>
              </a:rPr>
              <a:t>definite integral </a:t>
            </a:r>
            <a:r>
              <a:rPr lang="en-GB" sz="2400" dirty="0">
                <a:solidFill>
                  <a:srgbClr val="010078"/>
                </a:solidFill>
              </a:rPr>
              <a:t>are linked together.</a:t>
            </a:r>
          </a:p>
        </p:txBody>
      </p:sp>
      <p:sp>
        <p:nvSpPr>
          <p:cNvPr id="22" name="Text Box 7"/>
          <p:cNvSpPr txBox="1">
            <a:spLocks noChangeArrowheads="1"/>
          </p:cNvSpPr>
          <p:nvPr/>
        </p:nvSpPr>
        <p:spPr bwMode="auto">
          <a:xfrm>
            <a:off x="250824" y="2039495"/>
            <a:ext cx="8355172" cy="461665"/>
          </a:xfrm>
          <a:prstGeom prst="rect">
            <a:avLst/>
          </a:prstGeom>
          <a:noFill/>
          <a:ln w="9525">
            <a:noFill/>
            <a:miter lim="800000"/>
            <a:headEnd/>
            <a:tailEnd/>
          </a:ln>
          <a:effectLst/>
        </p:spPr>
        <p:txBody>
          <a:bodyPr wrap="none">
            <a:spAutoFit/>
          </a:bodyPr>
          <a:lstStyle/>
          <a:p>
            <a:r>
              <a:rPr lang="en-GB" sz="2400" dirty="0">
                <a:solidFill>
                  <a:srgbClr val="010078"/>
                </a:solidFill>
              </a:rPr>
              <a:t>This link is called the </a:t>
            </a:r>
            <a:r>
              <a:rPr lang="en-GB" sz="2400" b="1" dirty="0">
                <a:solidFill>
                  <a:srgbClr val="FF0000"/>
                </a:solidFill>
              </a:rPr>
              <a:t>Fundamental theorem of calculus.</a:t>
            </a:r>
            <a:endParaRPr lang="en-US" sz="2400" b="1" dirty="0">
              <a:solidFill>
                <a:srgbClr val="FF0000"/>
              </a:solidFill>
            </a:endParaRPr>
          </a:p>
        </p:txBody>
      </p:sp>
      <p:sp>
        <p:nvSpPr>
          <p:cNvPr id="26" name="Text Box 3"/>
          <p:cNvSpPr txBox="1">
            <a:spLocks noChangeArrowheads="1"/>
          </p:cNvSpPr>
          <p:nvPr/>
        </p:nvSpPr>
        <p:spPr bwMode="auto">
          <a:xfrm>
            <a:off x="250824" y="2556164"/>
            <a:ext cx="8710296" cy="830997"/>
          </a:xfrm>
          <a:prstGeom prst="rect">
            <a:avLst/>
          </a:prstGeom>
          <a:noFill/>
          <a:ln w="9525">
            <a:noFill/>
            <a:miter lim="800000"/>
            <a:headEnd/>
            <a:tailEnd/>
          </a:ln>
          <a:effectLst/>
        </p:spPr>
        <p:txBody>
          <a:bodyPr wrap="square">
            <a:spAutoFit/>
          </a:bodyPr>
          <a:lstStyle/>
          <a:p>
            <a:r>
              <a:rPr lang="en-US" sz="2400" dirty="0">
                <a:solidFill>
                  <a:srgbClr val="010078"/>
                </a:solidFill>
              </a:rPr>
              <a:t>The beauty of this theorem is that it enables us to evaluate complicated summations.</a:t>
            </a:r>
            <a:endParaRPr lang="en-GB" sz="2400" i="1" dirty="0">
              <a:solidFill>
                <a:srgbClr val="010078"/>
              </a:solidFill>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 name="Text Box 3"/>
              <p:cNvSpPr txBox="1">
                <a:spLocks noChangeArrowheads="1"/>
              </p:cNvSpPr>
              <p:nvPr/>
            </p:nvSpPr>
            <p:spPr bwMode="auto">
              <a:xfrm>
                <a:off x="250824" y="3335414"/>
                <a:ext cx="8358709" cy="1453603"/>
              </a:xfrm>
              <a:prstGeom prst="rect">
                <a:avLst/>
              </a:prstGeom>
              <a:noFill/>
              <a:ln w="9525">
                <a:noFill/>
                <a:miter lim="800000"/>
                <a:headEnd/>
                <a:tailEnd/>
              </a:ln>
              <a:effectLst/>
            </p:spPr>
            <p:txBody>
              <a:bodyPr wrap="square">
                <a:spAutoFit/>
              </a:bodyPr>
              <a:lstStyle/>
              <a:p>
                <a:r>
                  <a:rPr lang="en-US" sz="2400" dirty="0">
                    <a:solidFill>
                      <a:srgbClr val="010078"/>
                    </a:solidFill>
                  </a:rPr>
                  <a:t>It is based on the fact that the quotient </a:t>
                </a:r>
                <a14:m>
                  <m:oMath xmlns:m="http://schemas.openxmlformats.org/officeDocument/2006/math">
                    <m:f>
                      <m:fPr>
                        <m:ctrlPr>
                          <a:rPr lang="en-US" sz="2800" i="1" smtClean="0">
                            <a:solidFill>
                              <a:srgbClr val="010078"/>
                            </a:solidFill>
                            <a:latin typeface="Cambria Math" panose="02040503050406030204" pitchFamily="18" charset="0"/>
                          </a:rPr>
                        </m:ctrlPr>
                      </m:fPr>
                      <m:num>
                        <m:r>
                          <a:rPr lang="en-US" sz="2800" i="1" smtClean="0">
                            <a:solidFill>
                              <a:srgbClr val="010078"/>
                            </a:solidFill>
                            <a:latin typeface="Cambria Math" panose="02040503050406030204" pitchFamily="18" charset="0"/>
                            <a:ea typeface="Cambria Math" panose="02040503050406030204" pitchFamily="18" charset="0"/>
                          </a:rPr>
                          <m:t>∆</m:t>
                        </m:r>
                        <m:r>
                          <a:rPr lang="en-US" sz="2800" b="0" i="1" smtClean="0">
                            <a:solidFill>
                              <a:srgbClr val="010078"/>
                            </a:solidFill>
                            <a:latin typeface="Cambria Math" panose="02040503050406030204" pitchFamily="18" charset="0"/>
                            <a:ea typeface="Cambria Math" panose="02040503050406030204" pitchFamily="18" charset="0"/>
                          </a:rPr>
                          <m:t>𝑦</m:t>
                        </m:r>
                      </m:num>
                      <m:den>
                        <m:r>
                          <a:rPr lang="en-US" sz="2800" i="1" smtClean="0">
                            <a:solidFill>
                              <a:srgbClr val="010078"/>
                            </a:solidFill>
                            <a:latin typeface="Cambria Math" panose="02040503050406030204" pitchFamily="18" charset="0"/>
                            <a:ea typeface="Cambria Math" panose="02040503050406030204" pitchFamily="18" charset="0"/>
                          </a:rPr>
                          <m:t>∆</m:t>
                        </m:r>
                        <m:r>
                          <a:rPr lang="en-US" sz="2800" b="0" i="1" smtClean="0">
                            <a:solidFill>
                              <a:srgbClr val="010078"/>
                            </a:solidFill>
                            <a:latin typeface="Cambria Math" panose="02040503050406030204" pitchFamily="18" charset="0"/>
                            <a:ea typeface="Cambria Math" panose="02040503050406030204" pitchFamily="18" charset="0"/>
                          </a:rPr>
                          <m:t>𝑥</m:t>
                        </m:r>
                      </m:den>
                    </m:f>
                  </m:oMath>
                </a14:m>
                <a:r>
                  <a:rPr lang="en-US" sz="2400" dirty="0">
                    <a:solidFill>
                      <a:srgbClr val="010078"/>
                    </a:solidFill>
                  </a:rPr>
                  <a:t>, the slope of a secant line, gives us an approximation for the slope of a tangent line.</a:t>
                </a:r>
                <a:endParaRPr lang="en-GB" sz="2400" i="1" dirty="0">
                  <a:solidFill>
                    <a:srgbClr val="010078"/>
                  </a:solidFill>
                  <a:latin typeface="Times New Roman" panose="02020603050405020304" pitchFamily="18" charset="0"/>
                  <a:cs typeface="Times New Roman" panose="02020603050405020304" pitchFamily="18" charset="0"/>
                </a:endParaRPr>
              </a:p>
            </p:txBody>
          </p:sp>
        </mc:Choice>
        <mc:Fallback xmlns="">
          <p:sp>
            <p:nvSpPr>
              <p:cNvPr id="15" name="Text Box 3"/>
              <p:cNvSpPr txBox="1">
                <a:spLocks noRot="1" noChangeAspect="1" noMove="1" noResize="1" noEditPoints="1" noAdjustHandles="1" noChangeArrowheads="1" noChangeShapeType="1" noTextEdit="1"/>
              </p:cNvSpPr>
              <p:nvPr/>
            </p:nvSpPr>
            <p:spPr bwMode="auto">
              <a:xfrm>
                <a:off x="250824" y="3335414"/>
                <a:ext cx="8358709" cy="1453603"/>
              </a:xfrm>
              <a:prstGeom prst="rect">
                <a:avLst/>
              </a:prstGeom>
              <a:blipFill>
                <a:blip r:embed="rId3"/>
                <a:stretch>
                  <a:fillRect l="-1094" r="-1751" b="-8787"/>
                </a:stretch>
              </a:blipFill>
              <a:ln w="9525">
                <a:noFill/>
                <a:miter lim="800000"/>
                <a:headEnd/>
                <a:tailEnd/>
              </a:ln>
              <a:effectLst/>
            </p:spPr>
            <p:txBody>
              <a:bodyPr/>
              <a:lstStyle/>
              <a:p>
                <a:r>
                  <a:rPr lang="en-GB">
                    <a:noFill/>
                  </a:rPr>
                  <a:t> </a:t>
                </a:r>
              </a:p>
            </p:txBody>
          </p:sp>
        </mc:Fallback>
      </mc:AlternateContent>
      <p:sp>
        <p:nvSpPr>
          <p:cNvPr id="18" name="Text Box 3"/>
          <p:cNvSpPr txBox="1">
            <a:spLocks noChangeArrowheads="1"/>
          </p:cNvSpPr>
          <p:nvPr/>
        </p:nvSpPr>
        <p:spPr bwMode="auto">
          <a:xfrm>
            <a:off x="250824" y="4794500"/>
            <a:ext cx="8358709" cy="830997"/>
          </a:xfrm>
          <a:prstGeom prst="rect">
            <a:avLst/>
          </a:prstGeom>
          <a:noFill/>
          <a:ln w="9525">
            <a:noFill/>
            <a:miter lim="800000"/>
            <a:headEnd/>
            <a:tailEnd/>
          </a:ln>
          <a:effectLst/>
        </p:spPr>
        <p:txBody>
          <a:bodyPr wrap="square">
            <a:spAutoFit/>
          </a:bodyPr>
          <a:lstStyle/>
          <a:p>
            <a:r>
              <a:rPr lang="en-US" sz="2400" dirty="0">
                <a:solidFill>
                  <a:srgbClr val="010078"/>
                </a:solidFill>
              </a:rPr>
              <a:t>The product </a:t>
            </a:r>
            <a:r>
              <a:rPr lang="en-US" sz="2400" dirty="0">
                <a:solidFill>
                  <a:srgbClr val="010078"/>
                </a:solidFill>
                <a:latin typeface="Times New Roman" panose="02020603050405020304" pitchFamily="18" charset="0"/>
                <a:cs typeface="Times New Roman" panose="02020603050405020304" pitchFamily="18" charset="0"/>
              </a:rPr>
              <a:t>(</a:t>
            </a:r>
            <a:r>
              <a:rPr lang="en-US" sz="2400" dirty="0" err="1">
                <a:solidFill>
                  <a:srgbClr val="010078"/>
                </a:solidFill>
                <a:latin typeface="Symbol" panose="05050102010706020507" pitchFamily="18" charset="2"/>
                <a:cs typeface="Times New Roman" panose="02020603050405020304" pitchFamily="18" charset="0"/>
              </a:rPr>
              <a:t>D</a:t>
            </a:r>
            <a:r>
              <a:rPr lang="en-US" sz="2400" i="1" dirty="0" err="1">
                <a:solidFill>
                  <a:srgbClr val="010078"/>
                </a:solidFill>
                <a:latin typeface="Times New Roman" panose="02020603050405020304" pitchFamily="18" charset="0"/>
                <a:cs typeface="Times New Roman" panose="02020603050405020304" pitchFamily="18" charset="0"/>
              </a:rPr>
              <a:t>y</a:t>
            </a:r>
            <a:r>
              <a:rPr lang="en-US" sz="2400" dirty="0">
                <a:solidFill>
                  <a:srgbClr val="010078"/>
                </a:solidFill>
                <a:latin typeface="Times New Roman" panose="02020603050405020304" pitchFamily="18" charset="0"/>
                <a:cs typeface="Times New Roman" panose="02020603050405020304" pitchFamily="18" charset="0"/>
              </a:rPr>
              <a:t>)(</a:t>
            </a:r>
            <a:r>
              <a:rPr lang="en-US" sz="2400" dirty="0" err="1">
                <a:solidFill>
                  <a:srgbClr val="010078"/>
                </a:solidFill>
                <a:latin typeface="Symbol" panose="05050102010706020507" pitchFamily="18" charset="2"/>
                <a:cs typeface="Times New Roman" panose="02020603050405020304" pitchFamily="18" charset="0"/>
              </a:rPr>
              <a:t>D</a:t>
            </a:r>
            <a:r>
              <a:rPr lang="en-US" sz="2400" i="1" dirty="0" err="1">
                <a:solidFill>
                  <a:srgbClr val="010078"/>
                </a:solidFill>
                <a:latin typeface="Times New Roman" panose="02020603050405020304" pitchFamily="18" charset="0"/>
                <a:cs typeface="Times New Roman" panose="02020603050405020304" pitchFamily="18" charset="0"/>
              </a:rPr>
              <a:t>x</a:t>
            </a:r>
            <a:r>
              <a:rPr lang="en-US" sz="2400" dirty="0">
                <a:solidFill>
                  <a:srgbClr val="010078"/>
                </a:solidFill>
                <a:latin typeface="Times New Roman" panose="02020603050405020304" pitchFamily="18" charset="0"/>
                <a:cs typeface="Times New Roman" panose="02020603050405020304" pitchFamily="18" charset="0"/>
              </a:rPr>
              <a:t>), </a:t>
            </a:r>
            <a:r>
              <a:rPr lang="en-US" sz="2400" dirty="0">
                <a:solidFill>
                  <a:srgbClr val="010078"/>
                </a:solidFill>
              </a:rPr>
              <a:t>the area of a rectangle, gives us an approximation for the area under a curve.</a:t>
            </a:r>
            <a:endParaRPr lang="en-GB" sz="2400" i="1" dirty="0">
              <a:solidFill>
                <a:srgbClr val="010078"/>
              </a:solidFill>
              <a:latin typeface="Times New Roman" panose="02020603050405020304" pitchFamily="18" charset="0"/>
              <a:cs typeface="Times New Roman" panose="02020603050405020304" pitchFamily="18" charset="0"/>
            </a:endParaRPr>
          </a:p>
        </p:txBody>
      </p:sp>
      <p:sp>
        <p:nvSpPr>
          <p:cNvPr id="8" name="Rectangle 2"/>
          <p:cNvSpPr txBox="1">
            <a:spLocks noChangeArrowheads="1"/>
          </p:cNvSpPr>
          <p:nvPr/>
        </p:nvSpPr>
        <p:spPr>
          <a:xfrm>
            <a:off x="250824" y="92558"/>
            <a:ext cx="8229600" cy="432048"/>
          </a:xfrm>
          <a:prstGeom prst="rect">
            <a:avLst/>
          </a:prstGeom>
        </p:spPr>
        <p:txBody>
          <a:bodyPr vert="horz" lIns="0" rIns="0" bIns="0" anchor="b">
            <a:normAutofit fontScale="97500" lnSpcReduction="10000"/>
          </a:bodyPr>
          <a:lstStyle>
            <a:lvl1pPr algn="l" rtl="0" eaLnBrk="1" latinLnBrk="0" hangingPunct="1">
              <a:spcBef>
                <a:spcPct val="0"/>
              </a:spcBef>
              <a:buNone/>
              <a:defRPr kumimoji="0" sz="5000" b="0" kern="1200">
                <a:ln>
                  <a:noFill/>
                </a:ln>
                <a:solidFill>
                  <a:schemeClr val="tx2"/>
                </a:solidFill>
                <a:effectLst/>
                <a:latin typeface="+mj-lt"/>
                <a:ea typeface="+mj-ea"/>
                <a:cs typeface="+mj-cs"/>
              </a:defRPr>
            </a:lvl1pPr>
          </a:lstStyle>
          <a:p>
            <a:r>
              <a:rPr lang="en-GB" sz="2800"/>
              <a:t>Fundamental theorem of calculus</a:t>
            </a:r>
            <a:endParaRPr lang="en-GB" sz="2800" dirty="0"/>
          </a:p>
        </p:txBody>
      </p:sp>
      <p:sp>
        <p:nvSpPr>
          <p:cNvPr id="9" name="Rectangle 8">
            <a:hlinkClick r:id="rId4"/>
            <a:extLst>
              <a:ext uri="{FF2B5EF4-FFF2-40B4-BE49-F238E27FC236}">
                <a16:creationId xmlns:a16="http://schemas.microsoft.com/office/drawing/2014/main" id="{2218D9B1-0D36-4B41-9832-F8FE7DFF72DD}"/>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hlinkClick r:id="rId4"/>
            <a:extLst>
              <a:ext uri="{FF2B5EF4-FFF2-40B4-BE49-F238E27FC236}">
                <a16:creationId xmlns:a16="http://schemas.microsoft.com/office/drawing/2014/main" id="{4F25F2FA-4E82-4C88-8FE0-86B83C87008E}"/>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 Box 7">
            <a:extLst>
              <a:ext uri="{FF2B5EF4-FFF2-40B4-BE49-F238E27FC236}">
                <a16:creationId xmlns:a16="http://schemas.microsoft.com/office/drawing/2014/main" id="{EECA2490-B7C2-4119-85CA-FC01B6B5D8BA}"/>
              </a:ext>
            </a:extLst>
          </p:cNvPr>
          <p:cNvSpPr txBox="1">
            <a:spLocks noChangeArrowheads="1"/>
          </p:cNvSpPr>
          <p:nvPr/>
        </p:nvSpPr>
        <p:spPr bwMode="auto">
          <a:xfrm>
            <a:off x="250824" y="5659942"/>
            <a:ext cx="8052204" cy="461665"/>
          </a:xfrm>
          <a:prstGeom prst="rect">
            <a:avLst/>
          </a:prstGeom>
          <a:noFill/>
          <a:ln w="9525">
            <a:noFill/>
            <a:miter lim="800000"/>
            <a:headEnd/>
            <a:tailEnd/>
          </a:ln>
          <a:effectLst/>
        </p:spPr>
        <p:txBody>
          <a:bodyPr wrap="none">
            <a:spAutoFit/>
          </a:bodyPr>
          <a:lstStyle/>
          <a:p>
            <a:r>
              <a:rPr lang="en-GB" sz="2400" dirty="0">
                <a:solidFill>
                  <a:srgbClr val="010078"/>
                </a:solidFill>
              </a:rPr>
              <a:t>The </a:t>
            </a:r>
            <a:r>
              <a:rPr lang="en-GB" sz="2400" b="1" dirty="0">
                <a:solidFill>
                  <a:srgbClr val="FF0000"/>
                </a:solidFill>
              </a:rPr>
              <a:t>Fundamental theorem of calculus </a:t>
            </a:r>
            <a:r>
              <a:rPr lang="en-GB" sz="2400" dirty="0">
                <a:solidFill>
                  <a:srgbClr val="010078"/>
                </a:solidFill>
              </a:rPr>
              <a:t>has two parts.</a:t>
            </a:r>
            <a:endParaRPr lang="en-US" sz="2400" dirty="0">
              <a:solidFill>
                <a:srgbClr val="010078"/>
              </a:solidFill>
            </a:endParaRPr>
          </a:p>
        </p:txBody>
      </p:sp>
    </p:spTree>
    <p:extLst>
      <p:ext uri="{BB962C8B-B14F-4D97-AF65-F5344CB8AC3E}">
        <p14:creationId xmlns:p14="http://schemas.microsoft.com/office/powerpoint/2010/main" val="4196082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P spid="22" grpId="0"/>
      <p:bldP spid="26" grpId="0"/>
      <p:bldP spid="15" grpId="0"/>
      <p:bldP spid="18"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2"/>
          <p:cNvSpPr/>
          <p:nvPr/>
        </p:nvSpPr>
        <p:spPr>
          <a:xfrm>
            <a:off x="514854" y="2040098"/>
            <a:ext cx="8149199" cy="179904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65634" name="Rectangle 2"/>
          <p:cNvSpPr>
            <a:spLocks noGrp="1" noChangeArrowheads="1"/>
          </p:cNvSpPr>
          <p:nvPr>
            <p:ph type="title" idx="4294967295"/>
          </p:nvPr>
        </p:nvSpPr>
        <p:spPr>
          <a:xfrm>
            <a:off x="168812" y="76200"/>
            <a:ext cx="8611397" cy="939458"/>
          </a:xfrm>
        </p:spPr>
        <p:txBody>
          <a:bodyPr>
            <a:normAutofit fontScale="90000"/>
          </a:bodyPr>
          <a:lstStyle/>
          <a:p>
            <a:r>
              <a:rPr lang="en-GB" sz="2800" dirty="0"/>
              <a:t>Fundamental theorem of calculus Part 2: The evaluation theorem</a:t>
            </a:r>
          </a:p>
        </p:txBody>
      </p:sp>
      <p:sp>
        <p:nvSpPr>
          <p:cNvPr id="21" name="Text Box 3"/>
          <p:cNvSpPr txBox="1">
            <a:spLocks noChangeArrowheads="1"/>
          </p:cNvSpPr>
          <p:nvPr/>
        </p:nvSpPr>
        <p:spPr bwMode="auto">
          <a:xfrm>
            <a:off x="421501" y="1514807"/>
            <a:ext cx="8358709" cy="461665"/>
          </a:xfrm>
          <a:prstGeom prst="rect">
            <a:avLst/>
          </a:prstGeom>
          <a:noFill/>
          <a:ln w="9525">
            <a:noFill/>
            <a:miter lim="800000"/>
            <a:headEnd/>
            <a:tailEnd/>
          </a:ln>
          <a:effectLst/>
        </p:spPr>
        <p:txBody>
          <a:bodyPr wrap="square">
            <a:spAutoFit/>
          </a:bodyPr>
          <a:lstStyle/>
          <a:p>
            <a:r>
              <a:rPr lang="en-GB" sz="2400" dirty="0">
                <a:solidFill>
                  <a:srgbClr val="010078"/>
                </a:solidFill>
              </a:rPr>
              <a:t>I</a:t>
            </a:r>
            <a:r>
              <a:rPr lang="en-US" sz="2400" dirty="0">
                <a:solidFill>
                  <a:srgbClr val="010078"/>
                </a:solidFill>
              </a:rPr>
              <a:t>s perhaps the most important theorem in calculus.</a:t>
            </a:r>
            <a:endParaRPr lang="en-GB" sz="2400" dirty="0">
              <a:solidFill>
                <a:srgbClr val="010078"/>
              </a:solidFill>
            </a:endParaRPr>
          </a:p>
        </p:txBody>
      </p:sp>
      <mc:AlternateContent xmlns:mc="http://schemas.openxmlformats.org/markup-compatibility/2006" xmlns:a14="http://schemas.microsoft.com/office/drawing/2010/main">
        <mc:Choice Requires="a14">
          <p:sp>
            <p:nvSpPr>
              <p:cNvPr id="17" name="TextBox 16"/>
              <p:cNvSpPr txBox="1"/>
              <p:nvPr/>
            </p:nvSpPr>
            <p:spPr>
              <a:xfrm>
                <a:off x="2950774" y="2917961"/>
                <a:ext cx="1499320" cy="83773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nary>
                        <m:naryPr>
                          <m:ctrlPr>
                            <a:rPr lang="en-GB" sz="2400" i="1" smtClean="0">
                              <a:solidFill>
                                <a:srgbClr val="010078"/>
                              </a:solidFill>
                              <a:latin typeface="Cambria Math" panose="02040503050406030204" pitchFamily="18" charset="0"/>
                            </a:rPr>
                          </m:ctrlPr>
                        </m:naryPr>
                        <m:sub>
                          <m:r>
                            <m:rPr>
                              <m:brk m:alnAt="23"/>
                            </m:rPr>
                            <a:rPr lang="en-US" sz="2400" b="0" i="1" smtClean="0">
                              <a:solidFill>
                                <a:srgbClr val="010078"/>
                              </a:solidFill>
                              <a:latin typeface="Cambria Math" panose="02040503050406030204" pitchFamily="18" charset="0"/>
                            </a:rPr>
                            <m:t>𝑎</m:t>
                          </m:r>
                        </m:sub>
                        <m:sup>
                          <m:r>
                            <a:rPr lang="en-US" sz="2400" b="0" i="1" smtClean="0">
                              <a:solidFill>
                                <a:srgbClr val="010078"/>
                              </a:solidFill>
                              <a:latin typeface="Cambria Math" panose="02040503050406030204" pitchFamily="18" charset="0"/>
                            </a:rPr>
                            <m:t>𝑏</m:t>
                          </m:r>
                        </m:sup>
                        <m:e>
                          <m:r>
                            <a:rPr lang="en-US" sz="2400" b="0" i="1" smtClean="0">
                              <a:solidFill>
                                <a:srgbClr val="010078"/>
                              </a:solidFill>
                              <a:latin typeface="Cambria Math" panose="02040503050406030204" pitchFamily="18" charset="0"/>
                            </a:rPr>
                            <m:t>𝑓</m:t>
                          </m:r>
                          <m:d>
                            <m:dPr>
                              <m:ctrlPr>
                                <a:rPr lang="en-US" sz="2400" b="0" i="1" smtClean="0">
                                  <a:solidFill>
                                    <a:srgbClr val="010078"/>
                                  </a:solidFill>
                                  <a:latin typeface="Cambria Math" panose="02040503050406030204" pitchFamily="18" charset="0"/>
                                </a:rPr>
                              </m:ctrlPr>
                            </m:dPr>
                            <m:e>
                              <m:r>
                                <a:rPr lang="en-US" sz="2400" b="0" i="1" smtClean="0">
                                  <a:solidFill>
                                    <a:srgbClr val="010078"/>
                                  </a:solidFill>
                                  <a:latin typeface="Cambria Math" panose="02040503050406030204" pitchFamily="18" charset="0"/>
                                </a:rPr>
                                <m:t>𝑥</m:t>
                              </m:r>
                            </m:e>
                          </m:d>
                          <m:r>
                            <a:rPr lang="en-US" sz="2400" b="0" i="1" smtClean="0">
                              <a:solidFill>
                                <a:srgbClr val="010078"/>
                              </a:solidFill>
                              <a:latin typeface="Cambria Math" panose="02040503050406030204" pitchFamily="18" charset="0"/>
                            </a:rPr>
                            <m:t>ⅆ</m:t>
                          </m:r>
                          <m:r>
                            <a:rPr lang="en-US" sz="2400" b="0" i="1" smtClean="0">
                              <a:solidFill>
                                <a:srgbClr val="010078"/>
                              </a:solidFill>
                              <a:latin typeface="Cambria Math" panose="02040503050406030204" pitchFamily="18" charset="0"/>
                            </a:rPr>
                            <m:t>𝑥</m:t>
                          </m:r>
                        </m:e>
                      </m:nary>
                    </m:oMath>
                  </m:oMathPara>
                </a14:m>
                <a:endParaRPr lang="en-GB" sz="2400" dirty="0">
                  <a:solidFill>
                    <a:srgbClr val="010078"/>
                  </a:solidFill>
                </a:endParaRPr>
              </a:p>
            </p:txBody>
          </p:sp>
        </mc:Choice>
        <mc:Fallback xmlns="">
          <p:sp>
            <p:nvSpPr>
              <p:cNvPr id="17" name="TextBox 16"/>
              <p:cNvSpPr txBox="1">
                <a:spLocks noRot="1" noChangeAspect="1" noMove="1" noResize="1" noEditPoints="1" noAdjustHandles="1" noChangeArrowheads="1" noChangeShapeType="1" noTextEdit="1"/>
              </p:cNvSpPr>
              <p:nvPr/>
            </p:nvSpPr>
            <p:spPr>
              <a:xfrm>
                <a:off x="2950774" y="2917961"/>
                <a:ext cx="1499320" cy="837730"/>
              </a:xfrm>
              <a:prstGeom prst="rect">
                <a:avLst/>
              </a:prstGeom>
              <a:blipFill>
                <a:blip r:embed="rId3"/>
                <a:stretch>
                  <a:fillRect/>
                </a:stretch>
              </a:blipFill>
            </p:spPr>
            <p:txBody>
              <a:bodyPr/>
              <a:lstStyle/>
              <a:p>
                <a:r>
                  <a:rPr lang="en-GB">
                    <a:noFill/>
                  </a:rPr>
                  <a:t> </a:t>
                </a:r>
              </a:p>
            </p:txBody>
          </p:sp>
        </mc:Fallback>
      </mc:AlternateContent>
      <p:sp>
        <p:nvSpPr>
          <p:cNvPr id="26" name="Text Box 3"/>
          <p:cNvSpPr txBox="1">
            <a:spLocks noChangeArrowheads="1"/>
          </p:cNvSpPr>
          <p:nvPr/>
        </p:nvSpPr>
        <p:spPr bwMode="auto">
          <a:xfrm>
            <a:off x="721512" y="2139662"/>
            <a:ext cx="7942541" cy="830997"/>
          </a:xfrm>
          <a:prstGeom prst="rect">
            <a:avLst/>
          </a:prstGeom>
          <a:noFill/>
          <a:ln w="9525">
            <a:noFill/>
            <a:miter lim="800000"/>
            <a:headEnd/>
            <a:tailEnd/>
          </a:ln>
          <a:effectLst/>
        </p:spPr>
        <p:txBody>
          <a:bodyPr wrap="square">
            <a:spAutoFit/>
          </a:bodyPr>
          <a:lstStyle/>
          <a:p>
            <a:r>
              <a:rPr lang="en-GB" sz="2400" dirty="0">
                <a:solidFill>
                  <a:srgbClr val="010078"/>
                </a:solidFill>
              </a:rPr>
              <a:t>If </a:t>
            </a:r>
            <a:r>
              <a:rPr lang="en-GB" sz="2400" i="1" dirty="0">
                <a:solidFill>
                  <a:srgbClr val="010078"/>
                </a:solidFill>
                <a:latin typeface="Times New Roman" panose="02020603050405020304" pitchFamily="18" charset="0"/>
                <a:cs typeface="Times New Roman" panose="02020603050405020304" pitchFamily="18" charset="0"/>
              </a:rPr>
              <a:t>f</a:t>
            </a:r>
            <a:r>
              <a:rPr lang="en-GB" sz="2400" dirty="0">
                <a:solidFill>
                  <a:srgbClr val="010078"/>
                </a:solidFill>
                <a:latin typeface="Times New Roman" panose="02020603050405020304" pitchFamily="18" charset="0"/>
                <a:cs typeface="Times New Roman" panose="02020603050405020304" pitchFamily="18" charset="0"/>
              </a:rPr>
              <a:t>(</a:t>
            </a:r>
            <a:r>
              <a:rPr lang="en-GB" sz="2400" i="1" dirty="0">
                <a:solidFill>
                  <a:srgbClr val="010078"/>
                </a:solidFill>
                <a:latin typeface="Times New Roman" panose="02020603050405020304" pitchFamily="18" charset="0"/>
                <a:cs typeface="Times New Roman" panose="02020603050405020304" pitchFamily="18" charset="0"/>
              </a:rPr>
              <a:t>x</a:t>
            </a:r>
            <a:r>
              <a:rPr lang="en-GB" sz="2400" dirty="0">
                <a:solidFill>
                  <a:srgbClr val="010078"/>
                </a:solidFill>
                <a:latin typeface="Times New Roman" panose="02020603050405020304" pitchFamily="18" charset="0"/>
                <a:cs typeface="Times New Roman" panose="02020603050405020304" pitchFamily="18" charset="0"/>
              </a:rPr>
              <a:t>)</a:t>
            </a:r>
            <a:r>
              <a:rPr lang="en-GB" sz="2400" dirty="0">
                <a:solidFill>
                  <a:srgbClr val="010078"/>
                </a:solidFill>
              </a:rPr>
              <a:t>  is a continuous function on the interval </a:t>
            </a:r>
            <a:r>
              <a:rPr lang="en-GB" sz="2400" i="1" dirty="0">
                <a:solidFill>
                  <a:srgbClr val="010078"/>
                </a:solidFill>
                <a:latin typeface="Times New Roman" panose="02020603050405020304" pitchFamily="18" charset="0"/>
                <a:cs typeface="Times New Roman" panose="02020603050405020304" pitchFamily="18" charset="0"/>
              </a:rPr>
              <a:t>a</a:t>
            </a:r>
            <a:r>
              <a:rPr lang="en-GB" sz="2400" dirty="0">
                <a:solidFill>
                  <a:srgbClr val="010078"/>
                </a:solidFill>
              </a:rPr>
              <a:t> </a:t>
            </a:r>
            <a:r>
              <a:rPr lang="en-GB" sz="2400" dirty="0">
                <a:solidFill>
                  <a:srgbClr val="010078"/>
                </a:solidFill>
                <a:sym typeface="Symbol" panose="05050102010706020507" pitchFamily="18" charset="2"/>
              </a:rPr>
              <a:t> </a:t>
            </a:r>
            <a:r>
              <a:rPr lang="en-GB" sz="2400" i="1" dirty="0">
                <a:solidFill>
                  <a:srgbClr val="010078"/>
                </a:solidFill>
                <a:latin typeface="Times New Roman" panose="02020603050405020304" pitchFamily="18" charset="0"/>
                <a:cs typeface="Times New Roman" panose="02020603050405020304" pitchFamily="18" charset="0"/>
                <a:sym typeface="Symbol" panose="05050102010706020507" pitchFamily="18" charset="2"/>
              </a:rPr>
              <a:t>x</a:t>
            </a:r>
            <a:r>
              <a:rPr lang="en-GB" sz="2400" dirty="0">
                <a:solidFill>
                  <a:srgbClr val="010078"/>
                </a:solidFill>
                <a:sym typeface="Symbol" panose="05050102010706020507" pitchFamily="18" charset="2"/>
              </a:rPr>
              <a:t>  </a:t>
            </a:r>
            <a:r>
              <a:rPr lang="en-GB" sz="2400" i="1" dirty="0">
                <a:solidFill>
                  <a:srgbClr val="010078"/>
                </a:solidFill>
                <a:latin typeface="Times New Roman" panose="02020603050405020304" pitchFamily="18" charset="0"/>
                <a:cs typeface="Times New Roman" panose="02020603050405020304" pitchFamily="18" charset="0"/>
                <a:sym typeface="Symbol" panose="05050102010706020507" pitchFamily="18" charset="2"/>
              </a:rPr>
              <a:t>b </a:t>
            </a:r>
            <a:r>
              <a:rPr lang="en-GB" sz="2400" dirty="0">
                <a:solidFill>
                  <a:srgbClr val="010078"/>
                </a:solidFill>
                <a:sym typeface="Symbol" panose="05050102010706020507" pitchFamily="18" charset="2"/>
              </a:rPr>
              <a:t>and the function</a:t>
            </a:r>
            <a:r>
              <a:rPr lang="en-GB" sz="2400" i="1" dirty="0">
                <a:solidFill>
                  <a:srgbClr val="010078"/>
                </a:solidFill>
                <a:latin typeface="Times New Roman" panose="02020603050405020304" pitchFamily="18" charset="0"/>
                <a:cs typeface="Times New Roman" panose="02020603050405020304" pitchFamily="18" charset="0"/>
                <a:sym typeface="Symbol" panose="05050102010706020507" pitchFamily="18" charset="2"/>
              </a:rPr>
              <a:t> F</a:t>
            </a:r>
            <a:r>
              <a:rPr lang="en-GB" sz="2400" dirty="0">
                <a:solidFill>
                  <a:srgbClr val="010078"/>
                </a:solidFill>
                <a:latin typeface="Times New Roman" panose="02020603050405020304" pitchFamily="18" charset="0"/>
                <a:cs typeface="Times New Roman" panose="02020603050405020304" pitchFamily="18" charset="0"/>
                <a:sym typeface="Symbol" panose="05050102010706020507" pitchFamily="18" charset="2"/>
              </a:rPr>
              <a:t>(</a:t>
            </a:r>
            <a:r>
              <a:rPr lang="en-GB" sz="2400" i="1" dirty="0">
                <a:solidFill>
                  <a:srgbClr val="010078"/>
                </a:solidFill>
                <a:latin typeface="Times New Roman" panose="02020603050405020304" pitchFamily="18" charset="0"/>
                <a:cs typeface="Times New Roman" panose="02020603050405020304" pitchFamily="18" charset="0"/>
                <a:sym typeface="Symbol" panose="05050102010706020507" pitchFamily="18" charset="2"/>
              </a:rPr>
              <a:t>x</a:t>
            </a:r>
            <a:r>
              <a:rPr lang="en-GB" sz="2400" dirty="0">
                <a:solidFill>
                  <a:srgbClr val="010078"/>
                </a:solidFill>
                <a:latin typeface="Times New Roman" panose="02020603050405020304" pitchFamily="18" charset="0"/>
                <a:cs typeface="Times New Roman" panose="02020603050405020304" pitchFamily="18" charset="0"/>
                <a:sym typeface="Symbol" panose="05050102010706020507" pitchFamily="18" charset="2"/>
              </a:rPr>
              <a:t>)</a:t>
            </a:r>
            <a:r>
              <a:rPr lang="en-GB" sz="2400" i="1" dirty="0">
                <a:solidFill>
                  <a:srgbClr val="010078"/>
                </a:solidFill>
                <a:latin typeface="Times New Roman" panose="02020603050405020304" pitchFamily="18" charset="0"/>
                <a:cs typeface="Times New Roman" panose="02020603050405020304" pitchFamily="18" charset="0"/>
                <a:sym typeface="Symbol" panose="05050102010706020507" pitchFamily="18" charset="2"/>
              </a:rPr>
              <a:t> </a:t>
            </a:r>
            <a:r>
              <a:rPr lang="en-GB" sz="2400" dirty="0">
                <a:solidFill>
                  <a:srgbClr val="010078"/>
                </a:solidFill>
                <a:sym typeface="Symbol" panose="05050102010706020507" pitchFamily="18" charset="2"/>
              </a:rPr>
              <a:t>is any antiderivative of </a:t>
            </a:r>
            <a:r>
              <a:rPr lang="en-GB" sz="2400" i="1" dirty="0">
                <a:solidFill>
                  <a:srgbClr val="010078"/>
                </a:solidFill>
                <a:latin typeface="Times New Roman" panose="02020603050405020304" pitchFamily="18" charset="0"/>
                <a:cs typeface="Times New Roman" panose="02020603050405020304" pitchFamily="18" charset="0"/>
              </a:rPr>
              <a:t>f</a:t>
            </a:r>
            <a:r>
              <a:rPr lang="en-GB" sz="2400" dirty="0">
                <a:solidFill>
                  <a:srgbClr val="010078"/>
                </a:solidFill>
                <a:latin typeface="Times New Roman" panose="02020603050405020304" pitchFamily="18" charset="0"/>
                <a:cs typeface="Times New Roman" panose="02020603050405020304" pitchFamily="18" charset="0"/>
              </a:rPr>
              <a:t>(</a:t>
            </a:r>
            <a:r>
              <a:rPr lang="en-GB" sz="2400" i="1" dirty="0">
                <a:solidFill>
                  <a:srgbClr val="010078"/>
                </a:solidFill>
                <a:latin typeface="Times New Roman" panose="02020603050405020304" pitchFamily="18" charset="0"/>
                <a:cs typeface="Times New Roman" panose="02020603050405020304" pitchFamily="18" charset="0"/>
              </a:rPr>
              <a:t>x</a:t>
            </a:r>
            <a:r>
              <a:rPr lang="en-GB" sz="2400" dirty="0">
                <a:solidFill>
                  <a:srgbClr val="010078"/>
                </a:solidFill>
                <a:latin typeface="Times New Roman" panose="02020603050405020304" pitchFamily="18" charset="0"/>
                <a:cs typeface="Times New Roman" panose="02020603050405020304" pitchFamily="18" charset="0"/>
              </a:rPr>
              <a:t>)</a:t>
            </a:r>
            <a:r>
              <a:rPr lang="en-GB" sz="2400" dirty="0">
                <a:solidFill>
                  <a:srgbClr val="010078"/>
                </a:solidFill>
              </a:rPr>
              <a:t>, then</a:t>
            </a:r>
          </a:p>
        </p:txBody>
      </p:sp>
      <mc:AlternateContent xmlns:mc="http://schemas.openxmlformats.org/markup-compatibility/2006" xmlns:a14="http://schemas.microsoft.com/office/drawing/2010/main">
        <mc:Choice Requires="a14">
          <p:sp>
            <p:nvSpPr>
              <p:cNvPr id="14" name="TextBox 13"/>
              <p:cNvSpPr txBox="1"/>
              <p:nvPr/>
            </p:nvSpPr>
            <p:spPr>
              <a:xfrm>
                <a:off x="4681264" y="3133308"/>
                <a:ext cx="1899944" cy="369332"/>
              </a:xfrm>
              <a:prstGeom prst="rect">
                <a:avLst/>
              </a:prstGeom>
              <a:noFill/>
            </p:spPr>
            <p:txBody>
              <a:bodyPr wrap="none" lIns="0" tIns="0" rIns="0" bIns="0" rtlCol="0">
                <a:spAutoFit/>
              </a:bodyPr>
              <a:lstStyle/>
              <a:p>
                <a14:m>
                  <m:oMath xmlns:m="http://schemas.openxmlformats.org/officeDocument/2006/math">
                    <m:r>
                      <a:rPr lang="en-US" sz="2400" b="0" i="1" dirty="0" smtClean="0">
                        <a:solidFill>
                          <a:srgbClr val="010078"/>
                        </a:solidFill>
                        <a:latin typeface="Cambria Math" panose="02040503050406030204" pitchFamily="18" charset="0"/>
                      </a:rPr>
                      <m:t>=</m:t>
                    </m:r>
                    <m:r>
                      <a:rPr lang="en-US" sz="2400" i="1" dirty="0">
                        <a:solidFill>
                          <a:srgbClr val="010078"/>
                        </a:solidFill>
                        <a:latin typeface="Cambria Math" panose="02040503050406030204" pitchFamily="18" charset="0"/>
                      </a:rPr>
                      <m:t>𝐹</m:t>
                    </m:r>
                    <m:r>
                      <a:rPr lang="en-US" sz="2400" i="1" dirty="0">
                        <a:solidFill>
                          <a:srgbClr val="010078"/>
                        </a:solidFill>
                        <a:latin typeface="Cambria Math" panose="02040503050406030204" pitchFamily="18" charset="0"/>
                      </a:rPr>
                      <m:t>(</m:t>
                    </m:r>
                    <m:r>
                      <a:rPr lang="en-US" sz="2400" b="0" i="1" dirty="0" smtClean="0">
                        <a:solidFill>
                          <a:srgbClr val="010078"/>
                        </a:solidFill>
                        <a:latin typeface="Cambria Math" panose="02040503050406030204" pitchFamily="18" charset="0"/>
                      </a:rPr>
                      <m:t>𝑏</m:t>
                    </m:r>
                    <m:r>
                      <a:rPr lang="en-US" sz="2400" i="1" dirty="0">
                        <a:solidFill>
                          <a:srgbClr val="010078"/>
                        </a:solidFill>
                        <a:latin typeface="Cambria Math" panose="02040503050406030204" pitchFamily="18" charset="0"/>
                      </a:rPr>
                      <m:t>)</m:t>
                    </m:r>
                  </m:oMath>
                </a14:m>
                <a:r>
                  <a:rPr lang="en-US" sz="2400" dirty="0">
                    <a:solidFill>
                      <a:srgbClr val="010078"/>
                    </a:solidFill>
                  </a:rPr>
                  <a:t> </a:t>
                </a:r>
                <a14:m>
                  <m:oMath xmlns:m="http://schemas.openxmlformats.org/officeDocument/2006/math">
                    <m:r>
                      <a:rPr lang="en-US" sz="2400" b="0" i="1" smtClean="0">
                        <a:solidFill>
                          <a:srgbClr val="010078"/>
                        </a:solidFill>
                        <a:latin typeface="Cambria Math" panose="02040503050406030204" pitchFamily="18" charset="0"/>
                      </a:rPr>
                      <m:t>−</m:t>
                    </m:r>
                    <m:r>
                      <a:rPr lang="en-US" sz="2400" b="0" i="1" smtClean="0">
                        <a:solidFill>
                          <a:srgbClr val="010078"/>
                        </a:solidFill>
                        <a:latin typeface="Cambria Math" panose="02040503050406030204" pitchFamily="18" charset="0"/>
                      </a:rPr>
                      <m:t>𝐹</m:t>
                    </m:r>
                    <m:r>
                      <a:rPr lang="en-US" sz="2400" b="0" i="1" smtClean="0">
                        <a:solidFill>
                          <a:srgbClr val="010078"/>
                        </a:solidFill>
                        <a:latin typeface="Cambria Math" panose="02040503050406030204" pitchFamily="18" charset="0"/>
                      </a:rPr>
                      <m:t>(</m:t>
                    </m:r>
                    <m:r>
                      <a:rPr lang="en-US" sz="2400" b="0" i="1" smtClean="0">
                        <a:solidFill>
                          <a:srgbClr val="010078"/>
                        </a:solidFill>
                        <a:latin typeface="Cambria Math" panose="02040503050406030204" pitchFamily="18" charset="0"/>
                      </a:rPr>
                      <m:t>𝑎</m:t>
                    </m:r>
                    <m:r>
                      <a:rPr lang="en-US" sz="2400" b="0" i="1" smtClean="0">
                        <a:solidFill>
                          <a:srgbClr val="010078"/>
                        </a:solidFill>
                        <a:latin typeface="Cambria Math" panose="02040503050406030204" pitchFamily="18" charset="0"/>
                      </a:rPr>
                      <m:t>)</m:t>
                    </m:r>
                  </m:oMath>
                </a14:m>
                <a:endParaRPr lang="en-GB" sz="2400" dirty="0">
                  <a:solidFill>
                    <a:srgbClr val="010078"/>
                  </a:solidFill>
                </a:endParaRPr>
              </a:p>
            </p:txBody>
          </p:sp>
        </mc:Choice>
        <mc:Fallback xmlns="">
          <p:sp>
            <p:nvSpPr>
              <p:cNvPr id="14" name="TextBox 13"/>
              <p:cNvSpPr txBox="1">
                <a:spLocks noRot="1" noChangeAspect="1" noMove="1" noResize="1" noEditPoints="1" noAdjustHandles="1" noChangeArrowheads="1" noChangeShapeType="1" noTextEdit="1"/>
              </p:cNvSpPr>
              <p:nvPr/>
            </p:nvSpPr>
            <p:spPr>
              <a:xfrm>
                <a:off x="4681264" y="3133308"/>
                <a:ext cx="1899944" cy="369332"/>
              </a:xfrm>
              <a:prstGeom prst="rect">
                <a:avLst/>
              </a:prstGeom>
              <a:blipFill>
                <a:blip r:embed="rId4"/>
                <a:stretch>
                  <a:fillRect l="-3526" r="-6410" b="-32787"/>
                </a:stretch>
              </a:blipFill>
            </p:spPr>
            <p:txBody>
              <a:bodyPr/>
              <a:lstStyle/>
              <a:p>
                <a:r>
                  <a:rPr lang="en-GB">
                    <a:noFill/>
                  </a:rPr>
                  <a:t> </a:t>
                </a:r>
              </a:p>
            </p:txBody>
          </p:sp>
        </mc:Fallback>
      </mc:AlternateContent>
      <p:sp>
        <p:nvSpPr>
          <p:cNvPr id="5" name="Rectangle 4"/>
          <p:cNvSpPr/>
          <p:nvPr/>
        </p:nvSpPr>
        <p:spPr>
          <a:xfrm>
            <a:off x="631011" y="991587"/>
            <a:ext cx="7305205" cy="523220"/>
          </a:xfrm>
          <a:prstGeom prst="rect">
            <a:avLst/>
          </a:prstGeom>
        </p:spPr>
        <p:txBody>
          <a:bodyPr wrap="none">
            <a:spAutoFit/>
          </a:bodyPr>
          <a:lstStyle/>
          <a:p>
            <a:r>
              <a:rPr lang="en-GB" sz="2800" b="1" dirty="0">
                <a:solidFill>
                  <a:srgbClr val="FF0000"/>
                </a:solidFill>
              </a:rPr>
              <a:t>Fundamental theorem of calculus, Part 2</a:t>
            </a:r>
            <a:endParaRPr lang="en-GB" sz="2800" dirty="0"/>
          </a:p>
        </p:txBody>
      </p:sp>
      <p:sp>
        <p:nvSpPr>
          <p:cNvPr id="11" name="Rectangle 10">
            <a:hlinkClick r:id="rId5"/>
            <a:extLst>
              <a:ext uri="{FF2B5EF4-FFF2-40B4-BE49-F238E27FC236}">
                <a16:creationId xmlns:a16="http://schemas.microsoft.com/office/drawing/2014/main" id="{A517BAF3-A619-49CC-9DD1-3B0DCAB1854F}"/>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Rectangle 11">
            <a:hlinkClick r:id="rId5"/>
            <a:extLst>
              <a:ext uri="{FF2B5EF4-FFF2-40B4-BE49-F238E27FC236}">
                <a16:creationId xmlns:a16="http://schemas.microsoft.com/office/drawing/2014/main" id="{611A6906-8CE5-4A8E-AF2F-904B873D9F37}"/>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 Box 3">
            <a:extLst>
              <a:ext uri="{FF2B5EF4-FFF2-40B4-BE49-F238E27FC236}">
                <a16:creationId xmlns:a16="http://schemas.microsoft.com/office/drawing/2014/main" id="{6DBFBDE4-68EA-45CE-85B6-8EE642708F60}"/>
              </a:ext>
            </a:extLst>
          </p:cNvPr>
          <p:cNvSpPr txBox="1">
            <a:spLocks noChangeArrowheads="1"/>
          </p:cNvSpPr>
          <p:nvPr/>
        </p:nvSpPr>
        <p:spPr bwMode="auto">
          <a:xfrm>
            <a:off x="168113" y="3938703"/>
            <a:ext cx="4045745" cy="461665"/>
          </a:xfrm>
          <a:prstGeom prst="rect">
            <a:avLst/>
          </a:prstGeom>
          <a:noFill/>
          <a:ln w="9525">
            <a:noFill/>
            <a:miter lim="800000"/>
            <a:headEnd/>
            <a:tailEnd/>
          </a:ln>
          <a:effectLst/>
        </p:spPr>
        <p:txBody>
          <a:bodyPr wrap="square">
            <a:spAutoFit/>
          </a:bodyPr>
          <a:lstStyle/>
          <a:p>
            <a:r>
              <a:rPr lang="en-GB" sz="2400" dirty="0">
                <a:solidFill>
                  <a:srgbClr val="010078"/>
                </a:solidFill>
              </a:rPr>
              <a:t>We often see the notation </a:t>
            </a:r>
          </a:p>
        </p:txBody>
      </p:sp>
      <mc:AlternateContent xmlns:mc="http://schemas.openxmlformats.org/markup-compatibility/2006" xmlns:a14="http://schemas.microsoft.com/office/drawing/2010/main">
        <mc:Choice Requires="a14">
          <p:sp>
            <p:nvSpPr>
              <p:cNvPr id="16" name="TextBox 15">
                <a:extLst>
                  <a:ext uri="{FF2B5EF4-FFF2-40B4-BE49-F238E27FC236}">
                    <a16:creationId xmlns:a16="http://schemas.microsoft.com/office/drawing/2014/main" id="{3B0F261D-2771-43C0-ADB8-FE274FEDA218}"/>
                  </a:ext>
                </a:extLst>
              </p:cNvPr>
              <p:cNvSpPr txBox="1"/>
              <p:nvPr/>
            </p:nvSpPr>
            <p:spPr>
              <a:xfrm>
                <a:off x="4116368" y="4017741"/>
                <a:ext cx="4663841" cy="375872"/>
              </a:xfrm>
              <a:prstGeom prst="rect">
                <a:avLst/>
              </a:prstGeom>
              <a:noFill/>
            </p:spPr>
            <p:txBody>
              <a:bodyPr wrap="none" lIns="0" tIns="0" rIns="0" bIns="0" rtlCol="0">
                <a:spAutoFit/>
              </a:bodyPr>
              <a:lstStyle/>
              <a:p>
                <a14:m>
                  <m:oMath xmlns:m="http://schemas.openxmlformats.org/officeDocument/2006/math">
                    <m:sSubSup>
                      <m:sSubSupPr>
                        <m:ctrlPr>
                          <a:rPr lang="en-US" sz="2400" i="1" dirty="0" smtClean="0">
                            <a:solidFill>
                              <a:srgbClr val="010078"/>
                            </a:solidFill>
                            <a:latin typeface="Cambria Math" panose="02040503050406030204" pitchFamily="18" charset="0"/>
                          </a:rPr>
                        </m:ctrlPr>
                      </m:sSubSupPr>
                      <m:e>
                        <m:d>
                          <m:dPr>
                            <m:begChr m:val=""/>
                            <m:endChr m:val="|"/>
                            <m:ctrlPr>
                              <a:rPr lang="en-US" sz="2400" i="1" dirty="0" smtClean="0">
                                <a:solidFill>
                                  <a:srgbClr val="010078"/>
                                </a:solidFill>
                                <a:latin typeface="Cambria Math" panose="02040503050406030204" pitchFamily="18" charset="0"/>
                              </a:rPr>
                            </m:ctrlPr>
                          </m:dPr>
                          <m:e>
                            <m:r>
                              <a:rPr lang="en-US" sz="2400" i="1" dirty="0">
                                <a:solidFill>
                                  <a:srgbClr val="010078"/>
                                </a:solidFill>
                                <a:latin typeface="Cambria Math" panose="02040503050406030204" pitchFamily="18" charset="0"/>
                              </a:rPr>
                              <m:t>𝐹</m:t>
                            </m:r>
                            <m:r>
                              <a:rPr lang="en-US" sz="2400" i="1" dirty="0">
                                <a:solidFill>
                                  <a:srgbClr val="010078"/>
                                </a:solidFill>
                                <a:latin typeface="Cambria Math" panose="02040503050406030204" pitchFamily="18" charset="0"/>
                              </a:rPr>
                              <m:t>(</m:t>
                            </m:r>
                            <m:r>
                              <a:rPr lang="en-US" sz="2400" i="1" dirty="0">
                                <a:solidFill>
                                  <a:srgbClr val="010078"/>
                                </a:solidFill>
                                <a:latin typeface="Cambria Math" panose="02040503050406030204" pitchFamily="18" charset="0"/>
                              </a:rPr>
                              <m:t>𝑥</m:t>
                            </m:r>
                            <m:r>
                              <a:rPr lang="en-US" sz="2400" i="1" dirty="0">
                                <a:solidFill>
                                  <a:srgbClr val="010078"/>
                                </a:solidFill>
                                <a:latin typeface="Cambria Math" panose="02040503050406030204" pitchFamily="18" charset="0"/>
                              </a:rPr>
                              <m:t>)</m:t>
                            </m:r>
                          </m:e>
                        </m:d>
                      </m:e>
                      <m:sub>
                        <m:r>
                          <a:rPr lang="en-US" sz="2400" b="0" i="1" dirty="0" smtClean="0">
                            <a:solidFill>
                              <a:srgbClr val="010078"/>
                            </a:solidFill>
                            <a:latin typeface="Cambria Math" panose="02040503050406030204" pitchFamily="18" charset="0"/>
                          </a:rPr>
                          <m:t>𝑎</m:t>
                        </m:r>
                      </m:sub>
                      <m:sup>
                        <m:r>
                          <a:rPr lang="en-US" sz="2400" b="0" i="1" dirty="0" smtClean="0">
                            <a:solidFill>
                              <a:srgbClr val="010078"/>
                            </a:solidFill>
                            <a:latin typeface="Cambria Math" panose="02040503050406030204" pitchFamily="18" charset="0"/>
                          </a:rPr>
                          <m:t>𝑏</m:t>
                        </m:r>
                      </m:sup>
                    </m:sSubSup>
                  </m:oMath>
                </a14:m>
                <a:r>
                  <a:rPr lang="en-US" sz="2400" dirty="0">
                    <a:solidFill>
                      <a:srgbClr val="010078"/>
                    </a:solidFill>
                  </a:rPr>
                  <a:t>  to denote the expression</a:t>
                </a:r>
                <a:endParaRPr lang="en-GB" sz="2400" dirty="0">
                  <a:solidFill>
                    <a:srgbClr val="010078"/>
                  </a:solidFill>
                </a:endParaRPr>
              </a:p>
            </p:txBody>
          </p:sp>
        </mc:Choice>
        <mc:Fallback xmlns="">
          <p:sp>
            <p:nvSpPr>
              <p:cNvPr id="16" name="TextBox 15">
                <a:extLst>
                  <a:ext uri="{FF2B5EF4-FFF2-40B4-BE49-F238E27FC236}">
                    <a16:creationId xmlns:a16="http://schemas.microsoft.com/office/drawing/2014/main" id="{3B0F261D-2771-43C0-ADB8-FE274FEDA218}"/>
                  </a:ext>
                </a:extLst>
              </p:cNvPr>
              <p:cNvSpPr txBox="1">
                <a:spLocks noRot="1" noChangeAspect="1" noMove="1" noResize="1" noEditPoints="1" noAdjustHandles="1" noChangeArrowheads="1" noChangeShapeType="1" noTextEdit="1"/>
              </p:cNvSpPr>
              <p:nvPr/>
            </p:nvSpPr>
            <p:spPr>
              <a:xfrm>
                <a:off x="4116368" y="4017741"/>
                <a:ext cx="4663841" cy="375872"/>
              </a:xfrm>
              <a:prstGeom prst="rect">
                <a:avLst/>
              </a:prstGeom>
              <a:blipFill>
                <a:blip r:embed="rId6"/>
                <a:stretch>
                  <a:fillRect l="-2222" t="-167742" r="-3007" b="-25322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4" name="TextBox 23">
                <a:extLst>
                  <a:ext uri="{FF2B5EF4-FFF2-40B4-BE49-F238E27FC236}">
                    <a16:creationId xmlns:a16="http://schemas.microsoft.com/office/drawing/2014/main" id="{6C0B2584-0DF9-4AC6-8833-767E5BDD996A}"/>
                  </a:ext>
                </a:extLst>
              </p:cNvPr>
              <p:cNvSpPr txBox="1"/>
              <p:nvPr/>
            </p:nvSpPr>
            <p:spPr>
              <a:xfrm>
                <a:off x="324817" y="4418643"/>
                <a:ext cx="1585242" cy="369332"/>
              </a:xfrm>
              <a:prstGeom prst="rect">
                <a:avLst/>
              </a:prstGeom>
              <a:noFill/>
            </p:spPr>
            <p:txBody>
              <a:bodyPr wrap="none" lIns="0" tIns="0" rIns="0" bIns="0" rtlCol="0">
                <a:spAutoFit/>
              </a:bodyPr>
              <a:lstStyle/>
              <a:p>
                <a14:m>
                  <m:oMath xmlns:m="http://schemas.openxmlformats.org/officeDocument/2006/math">
                    <m:r>
                      <a:rPr lang="en-US" sz="2400" i="1" dirty="0">
                        <a:solidFill>
                          <a:srgbClr val="010078"/>
                        </a:solidFill>
                        <a:latin typeface="Cambria Math" panose="02040503050406030204" pitchFamily="18" charset="0"/>
                      </a:rPr>
                      <m:t>𝐹</m:t>
                    </m:r>
                    <m:r>
                      <a:rPr lang="en-US" sz="2400" i="1" dirty="0">
                        <a:solidFill>
                          <a:srgbClr val="010078"/>
                        </a:solidFill>
                        <a:latin typeface="Cambria Math" panose="02040503050406030204" pitchFamily="18" charset="0"/>
                      </a:rPr>
                      <m:t>(</m:t>
                    </m:r>
                    <m:r>
                      <a:rPr lang="en-US" sz="2400" b="0" i="1" dirty="0" smtClean="0">
                        <a:solidFill>
                          <a:srgbClr val="010078"/>
                        </a:solidFill>
                        <a:latin typeface="Cambria Math" panose="02040503050406030204" pitchFamily="18" charset="0"/>
                      </a:rPr>
                      <m:t>𝑏</m:t>
                    </m:r>
                    <m:r>
                      <a:rPr lang="en-US" sz="2400" i="1" dirty="0">
                        <a:solidFill>
                          <a:srgbClr val="010078"/>
                        </a:solidFill>
                        <a:latin typeface="Cambria Math" panose="02040503050406030204" pitchFamily="18" charset="0"/>
                      </a:rPr>
                      <m:t>)</m:t>
                    </m:r>
                  </m:oMath>
                </a14:m>
                <a:r>
                  <a:rPr lang="en-US" sz="2400" dirty="0">
                    <a:solidFill>
                      <a:srgbClr val="010078"/>
                    </a:solidFill>
                  </a:rPr>
                  <a:t> </a:t>
                </a:r>
                <a14:m>
                  <m:oMath xmlns:m="http://schemas.openxmlformats.org/officeDocument/2006/math">
                    <m:r>
                      <a:rPr lang="en-US" sz="2400" b="0" i="1" smtClean="0">
                        <a:solidFill>
                          <a:srgbClr val="010078"/>
                        </a:solidFill>
                        <a:latin typeface="Cambria Math" panose="02040503050406030204" pitchFamily="18" charset="0"/>
                      </a:rPr>
                      <m:t>−</m:t>
                    </m:r>
                    <m:r>
                      <a:rPr lang="en-US" sz="2400" b="0" i="1" smtClean="0">
                        <a:solidFill>
                          <a:srgbClr val="010078"/>
                        </a:solidFill>
                        <a:latin typeface="Cambria Math" panose="02040503050406030204" pitchFamily="18" charset="0"/>
                      </a:rPr>
                      <m:t>𝐹</m:t>
                    </m:r>
                    <m:r>
                      <a:rPr lang="en-US" sz="2400" b="0" i="1" smtClean="0">
                        <a:solidFill>
                          <a:srgbClr val="010078"/>
                        </a:solidFill>
                        <a:latin typeface="Cambria Math" panose="02040503050406030204" pitchFamily="18" charset="0"/>
                      </a:rPr>
                      <m:t>(</m:t>
                    </m:r>
                    <m:r>
                      <a:rPr lang="en-US" sz="2400" b="0" i="1" smtClean="0">
                        <a:solidFill>
                          <a:srgbClr val="010078"/>
                        </a:solidFill>
                        <a:latin typeface="Cambria Math" panose="02040503050406030204" pitchFamily="18" charset="0"/>
                      </a:rPr>
                      <m:t>𝑎</m:t>
                    </m:r>
                    <m:r>
                      <a:rPr lang="en-US" sz="2400" b="0" i="1" smtClean="0">
                        <a:solidFill>
                          <a:srgbClr val="010078"/>
                        </a:solidFill>
                        <a:latin typeface="Cambria Math" panose="02040503050406030204" pitchFamily="18" charset="0"/>
                      </a:rPr>
                      <m:t>)</m:t>
                    </m:r>
                  </m:oMath>
                </a14:m>
                <a:endParaRPr lang="en-GB" sz="2400" dirty="0">
                  <a:solidFill>
                    <a:srgbClr val="010078"/>
                  </a:solidFill>
                </a:endParaRPr>
              </a:p>
            </p:txBody>
          </p:sp>
        </mc:Choice>
        <mc:Fallback xmlns="">
          <p:sp>
            <p:nvSpPr>
              <p:cNvPr id="24" name="TextBox 23">
                <a:extLst>
                  <a:ext uri="{FF2B5EF4-FFF2-40B4-BE49-F238E27FC236}">
                    <a16:creationId xmlns:a16="http://schemas.microsoft.com/office/drawing/2014/main" id="{6C0B2584-0DF9-4AC6-8833-767E5BDD996A}"/>
                  </a:ext>
                </a:extLst>
              </p:cNvPr>
              <p:cNvSpPr txBox="1">
                <a:spLocks noRot="1" noChangeAspect="1" noMove="1" noResize="1" noEditPoints="1" noAdjustHandles="1" noChangeArrowheads="1" noChangeShapeType="1" noTextEdit="1"/>
              </p:cNvSpPr>
              <p:nvPr/>
            </p:nvSpPr>
            <p:spPr>
              <a:xfrm>
                <a:off x="324817" y="4418643"/>
                <a:ext cx="1585242" cy="369332"/>
              </a:xfrm>
              <a:prstGeom prst="rect">
                <a:avLst/>
              </a:prstGeom>
              <a:blipFill>
                <a:blip r:embed="rId7"/>
                <a:stretch>
                  <a:fillRect l="-6538" r="-8462" b="-35000"/>
                </a:stretch>
              </a:blipFill>
            </p:spPr>
            <p:txBody>
              <a:bodyPr/>
              <a:lstStyle/>
              <a:p>
                <a:r>
                  <a:rPr lang="en-GB">
                    <a:noFill/>
                  </a:rPr>
                  <a:t> </a:t>
                </a:r>
              </a:p>
            </p:txBody>
          </p:sp>
        </mc:Fallback>
      </mc:AlternateContent>
      <p:sp>
        <p:nvSpPr>
          <p:cNvPr id="25" name="Text Box 3">
            <a:extLst>
              <a:ext uri="{FF2B5EF4-FFF2-40B4-BE49-F238E27FC236}">
                <a16:creationId xmlns:a16="http://schemas.microsoft.com/office/drawing/2014/main" id="{90D82425-EF8C-475A-8DFA-7FFAE122D05F}"/>
              </a:ext>
            </a:extLst>
          </p:cNvPr>
          <p:cNvSpPr txBox="1">
            <a:spLocks noChangeArrowheads="1"/>
          </p:cNvSpPr>
          <p:nvPr/>
        </p:nvSpPr>
        <p:spPr bwMode="auto">
          <a:xfrm>
            <a:off x="207786" y="4932197"/>
            <a:ext cx="8860014" cy="1446550"/>
          </a:xfrm>
          <a:prstGeom prst="rect">
            <a:avLst/>
          </a:prstGeom>
          <a:noFill/>
          <a:ln w="9525">
            <a:noFill/>
            <a:miter lim="800000"/>
            <a:headEnd/>
            <a:tailEnd/>
          </a:ln>
          <a:effectLst/>
        </p:spPr>
        <p:txBody>
          <a:bodyPr wrap="square">
            <a:spAutoFit/>
          </a:bodyPr>
          <a:lstStyle/>
          <a:p>
            <a:r>
              <a:rPr lang="en-US" altLang="en-US" sz="2200" dirty="0">
                <a:solidFill>
                  <a:srgbClr val="010078"/>
                </a:solidFill>
              </a:rPr>
              <a:t>We use this vertical bar and associated limits </a:t>
            </a:r>
            <a:r>
              <a:rPr lang="en-US" altLang="en-US" sz="2200" i="1" dirty="0">
                <a:solidFill>
                  <a:srgbClr val="010078"/>
                </a:solidFill>
                <a:latin typeface="Times New Roman" panose="02020603050405020304" pitchFamily="18" charset="0"/>
                <a:cs typeface="Times New Roman" panose="02020603050405020304" pitchFamily="18" charset="0"/>
              </a:rPr>
              <a:t>a</a:t>
            </a:r>
            <a:r>
              <a:rPr lang="en-US" altLang="en-US" sz="2200" dirty="0">
                <a:solidFill>
                  <a:srgbClr val="010078"/>
                </a:solidFill>
              </a:rPr>
              <a:t> and </a:t>
            </a:r>
            <a:r>
              <a:rPr lang="en-US" altLang="en-US" sz="2200" i="1" dirty="0">
                <a:solidFill>
                  <a:srgbClr val="010078"/>
                </a:solidFill>
                <a:latin typeface="Times New Roman" panose="02020603050405020304" pitchFamily="18" charset="0"/>
                <a:cs typeface="Times New Roman" panose="02020603050405020304" pitchFamily="18" charset="0"/>
              </a:rPr>
              <a:t>b</a:t>
            </a:r>
            <a:r>
              <a:rPr lang="en-US" altLang="en-US" sz="2200" dirty="0">
                <a:solidFill>
                  <a:srgbClr val="010078"/>
                </a:solidFill>
              </a:rPr>
              <a:t> to indicate that we should evaluate the function</a:t>
            </a:r>
            <a:r>
              <a:rPr lang="en-GB" sz="2200" i="1" dirty="0">
                <a:solidFill>
                  <a:srgbClr val="010078"/>
                </a:solidFill>
                <a:latin typeface="Times New Roman" panose="02020603050405020304" pitchFamily="18" charset="0"/>
                <a:cs typeface="Times New Roman" panose="02020603050405020304" pitchFamily="18" charset="0"/>
                <a:sym typeface="Symbol" panose="05050102010706020507" pitchFamily="18" charset="2"/>
              </a:rPr>
              <a:t> F</a:t>
            </a:r>
            <a:r>
              <a:rPr lang="en-GB" sz="2200" dirty="0">
                <a:solidFill>
                  <a:srgbClr val="010078"/>
                </a:solidFill>
                <a:latin typeface="Times New Roman" panose="02020603050405020304" pitchFamily="18" charset="0"/>
                <a:cs typeface="Times New Roman" panose="02020603050405020304" pitchFamily="18" charset="0"/>
                <a:sym typeface="Symbol" panose="05050102010706020507" pitchFamily="18" charset="2"/>
              </a:rPr>
              <a:t>(</a:t>
            </a:r>
            <a:r>
              <a:rPr lang="en-GB" sz="2200" i="1" dirty="0">
                <a:solidFill>
                  <a:srgbClr val="010078"/>
                </a:solidFill>
                <a:latin typeface="Times New Roman" panose="02020603050405020304" pitchFamily="18" charset="0"/>
                <a:cs typeface="Times New Roman" panose="02020603050405020304" pitchFamily="18" charset="0"/>
                <a:sym typeface="Symbol" panose="05050102010706020507" pitchFamily="18" charset="2"/>
              </a:rPr>
              <a:t>x</a:t>
            </a:r>
            <a:r>
              <a:rPr lang="en-GB" sz="2200" dirty="0">
                <a:solidFill>
                  <a:srgbClr val="010078"/>
                </a:solidFill>
                <a:latin typeface="Times New Roman" panose="02020603050405020304" pitchFamily="18" charset="0"/>
                <a:cs typeface="Times New Roman" panose="02020603050405020304" pitchFamily="18" charset="0"/>
                <a:sym typeface="Symbol" panose="05050102010706020507" pitchFamily="18" charset="2"/>
              </a:rPr>
              <a:t>) </a:t>
            </a:r>
            <a:r>
              <a:rPr lang="en-US" altLang="en-US" sz="2200" dirty="0">
                <a:solidFill>
                  <a:srgbClr val="010078"/>
                </a:solidFill>
              </a:rPr>
              <a:t>at the upper limit (in this case, </a:t>
            </a:r>
            <a:r>
              <a:rPr lang="en-US" altLang="en-US" sz="2200" i="1" dirty="0">
                <a:solidFill>
                  <a:srgbClr val="010078"/>
                </a:solidFill>
                <a:latin typeface="Times New Roman" panose="02020603050405020304" pitchFamily="18" charset="0"/>
                <a:cs typeface="Times New Roman" panose="02020603050405020304" pitchFamily="18" charset="0"/>
              </a:rPr>
              <a:t>b</a:t>
            </a:r>
            <a:r>
              <a:rPr lang="en-US" altLang="en-US" sz="2200" dirty="0">
                <a:solidFill>
                  <a:srgbClr val="010078"/>
                </a:solidFill>
              </a:rPr>
              <a:t>), and subtract the value of the function</a:t>
            </a:r>
            <a:r>
              <a:rPr lang="en-GB" sz="2200" i="1" dirty="0">
                <a:solidFill>
                  <a:srgbClr val="010078"/>
                </a:solidFill>
                <a:latin typeface="Times New Roman" panose="02020603050405020304" pitchFamily="18" charset="0"/>
                <a:cs typeface="Times New Roman" panose="02020603050405020304" pitchFamily="18" charset="0"/>
                <a:sym typeface="Symbol" panose="05050102010706020507" pitchFamily="18" charset="2"/>
              </a:rPr>
              <a:t> F</a:t>
            </a:r>
            <a:r>
              <a:rPr lang="en-GB" sz="2200" dirty="0">
                <a:solidFill>
                  <a:srgbClr val="010078"/>
                </a:solidFill>
                <a:latin typeface="Times New Roman" panose="02020603050405020304" pitchFamily="18" charset="0"/>
                <a:cs typeface="Times New Roman" panose="02020603050405020304" pitchFamily="18" charset="0"/>
                <a:sym typeface="Symbol" panose="05050102010706020507" pitchFamily="18" charset="2"/>
              </a:rPr>
              <a:t>(</a:t>
            </a:r>
            <a:r>
              <a:rPr lang="en-GB" sz="2200" i="1" dirty="0">
                <a:solidFill>
                  <a:srgbClr val="010078"/>
                </a:solidFill>
                <a:latin typeface="Times New Roman" panose="02020603050405020304" pitchFamily="18" charset="0"/>
                <a:cs typeface="Times New Roman" panose="02020603050405020304" pitchFamily="18" charset="0"/>
                <a:sym typeface="Symbol" panose="05050102010706020507" pitchFamily="18" charset="2"/>
              </a:rPr>
              <a:t>x</a:t>
            </a:r>
            <a:r>
              <a:rPr lang="en-GB" sz="2200" dirty="0">
                <a:solidFill>
                  <a:srgbClr val="010078"/>
                </a:solidFill>
                <a:latin typeface="Times New Roman" panose="02020603050405020304" pitchFamily="18" charset="0"/>
                <a:cs typeface="Times New Roman" panose="02020603050405020304" pitchFamily="18" charset="0"/>
                <a:sym typeface="Symbol" panose="05050102010706020507" pitchFamily="18" charset="2"/>
              </a:rPr>
              <a:t>) </a:t>
            </a:r>
            <a:r>
              <a:rPr lang="en-US" altLang="en-US" sz="2200" dirty="0">
                <a:solidFill>
                  <a:srgbClr val="010078"/>
                </a:solidFill>
              </a:rPr>
              <a:t>evaluated at the lower limit (in this case, </a:t>
            </a:r>
            <a:r>
              <a:rPr lang="en-US" altLang="en-US" sz="2200" i="1" dirty="0">
                <a:solidFill>
                  <a:srgbClr val="010078"/>
                </a:solidFill>
                <a:latin typeface="Times New Roman" panose="02020603050405020304" pitchFamily="18" charset="0"/>
                <a:cs typeface="Times New Roman" panose="02020603050405020304" pitchFamily="18" charset="0"/>
              </a:rPr>
              <a:t>a</a:t>
            </a:r>
            <a:r>
              <a:rPr lang="en-US" altLang="en-US" sz="2200" dirty="0">
                <a:solidFill>
                  <a:srgbClr val="010078"/>
                </a:solidFill>
              </a:rPr>
              <a:t>). </a:t>
            </a:r>
          </a:p>
        </p:txBody>
      </p:sp>
    </p:spTree>
    <p:extLst>
      <p:ext uri="{BB962C8B-B14F-4D97-AF65-F5344CB8AC3E}">
        <p14:creationId xmlns:p14="http://schemas.microsoft.com/office/powerpoint/2010/main" val="175575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1" grpId="0"/>
      <p:bldP spid="17" grpId="0"/>
      <p:bldP spid="26" grpId="0"/>
      <p:bldP spid="14" grpId="0"/>
      <p:bldP spid="5" grpId="0"/>
      <p:bldP spid="18" grpId="0"/>
      <p:bldP spid="16" grpId="0"/>
      <p:bldP spid="24" grpId="0"/>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5635" name="Text Box 3"/>
          <p:cNvSpPr txBox="1">
            <a:spLocks noChangeArrowheads="1"/>
          </p:cNvSpPr>
          <p:nvPr/>
        </p:nvSpPr>
        <p:spPr bwMode="auto">
          <a:xfrm>
            <a:off x="250824" y="1074738"/>
            <a:ext cx="8358709" cy="1938992"/>
          </a:xfrm>
          <a:prstGeom prst="rect">
            <a:avLst/>
          </a:prstGeom>
          <a:noFill/>
          <a:ln w="9525">
            <a:noFill/>
            <a:miter lim="800000"/>
            <a:headEnd/>
            <a:tailEnd/>
          </a:ln>
          <a:effectLst/>
        </p:spPr>
        <p:txBody>
          <a:bodyPr wrap="square">
            <a:spAutoFit/>
          </a:bodyPr>
          <a:lstStyle/>
          <a:p>
            <a:r>
              <a:rPr lang="en-US" sz="2400" dirty="0">
                <a:solidFill>
                  <a:srgbClr val="010078"/>
                </a:solidFill>
              </a:rPr>
              <a:t>The Fundamental Theorem of Calculus, Part 2 (also known as the evaluation theorem) states that if we can find an antiderivative for the integrand, then we can evaluate the definite integral by evaluating the antiderivative at the endpoints of the interval and subtracting.</a:t>
            </a:r>
            <a:endParaRPr lang="en-GB" sz="2400" dirty="0">
              <a:solidFill>
                <a:srgbClr val="010078"/>
              </a:solidFill>
            </a:endParaRPr>
          </a:p>
        </p:txBody>
      </p:sp>
      <p:sp>
        <p:nvSpPr>
          <p:cNvPr id="14" name="Rectangle 13">
            <a:hlinkClick r:id="rId3"/>
            <a:extLst>
              <a:ext uri="{FF2B5EF4-FFF2-40B4-BE49-F238E27FC236}">
                <a16:creationId xmlns:a16="http://schemas.microsoft.com/office/drawing/2014/main" id="{B3874BAF-4379-4B72-9F9C-4624A9F3465E}"/>
              </a:ext>
            </a:extLst>
          </p:cNvPr>
          <p:cNvSpPr/>
          <p:nvPr/>
        </p:nvSpPr>
        <p:spPr>
          <a:xfrm>
            <a:off x="8077200" y="6096000"/>
            <a:ext cx="990600" cy="685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Rectangle 14">
            <a:hlinkClick r:id="rId3"/>
            <a:extLst>
              <a:ext uri="{FF2B5EF4-FFF2-40B4-BE49-F238E27FC236}">
                <a16:creationId xmlns:a16="http://schemas.microsoft.com/office/drawing/2014/main" id="{F773952C-6ED0-4E5B-8EC6-28D9BB706A2C}"/>
              </a:ext>
            </a:extLst>
          </p:cNvPr>
          <p:cNvSpPr/>
          <p:nvPr/>
        </p:nvSpPr>
        <p:spPr>
          <a:xfrm>
            <a:off x="800100" y="6553200"/>
            <a:ext cx="17145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786BD7C5-2EA7-4712-80E4-65315F52363E}"/>
              </a:ext>
            </a:extLst>
          </p:cNvPr>
          <p:cNvSpPr txBox="1"/>
          <p:nvPr/>
        </p:nvSpPr>
        <p:spPr>
          <a:xfrm>
            <a:off x="250824" y="3170269"/>
            <a:ext cx="8358708" cy="1200329"/>
          </a:xfrm>
          <a:prstGeom prst="rect">
            <a:avLst/>
          </a:prstGeom>
          <a:noFill/>
        </p:spPr>
        <p:txBody>
          <a:bodyPr wrap="square">
            <a:spAutoFit/>
          </a:bodyPr>
          <a:lstStyle/>
          <a:p>
            <a:r>
              <a:rPr lang="en-US" sz="2400" dirty="0">
                <a:solidFill>
                  <a:srgbClr val="010078"/>
                </a:solidFill>
              </a:rPr>
              <a:t>When we talk about an anti-derivative for a function we are really talking about the indefinite integral for the function</a:t>
            </a:r>
            <a:endParaRPr lang="en-GB" sz="2400" dirty="0">
              <a:solidFill>
                <a:srgbClr val="010078"/>
              </a:solidFill>
            </a:endParaRPr>
          </a:p>
        </p:txBody>
      </p:sp>
      <p:sp>
        <p:nvSpPr>
          <p:cNvPr id="21" name="TextBox 20">
            <a:extLst>
              <a:ext uri="{FF2B5EF4-FFF2-40B4-BE49-F238E27FC236}">
                <a16:creationId xmlns:a16="http://schemas.microsoft.com/office/drawing/2014/main" id="{3DE942F5-2750-4DCC-891C-5D47EEF588CA}"/>
              </a:ext>
            </a:extLst>
          </p:cNvPr>
          <p:cNvSpPr txBox="1"/>
          <p:nvPr/>
        </p:nvSpPr>
        <p:spPr>
          <a:xfrm>
            <a:off x="250825" y="4451601"/>
            <a:ext cx="8358708" cy="1200329"/>
          </a:xfrm>
          <a:prstGeom prst="rect">
            <a:avLst/>
          </a:prstGeom>
          <a:noFill/>
        </p:spPr>
        <p:txBody>
          <a:bodyPr wrap="square">
            <a:spAutoFit/>
          </a:bodyPr>
          <a:lstStyle/>
          <a:p>
            <a:r>
              <a:rPr lang="en-US" sz="2400" dirty="0">
                <a:solidFill>
                  <a:srgbClr val="010078"/>
                </a:solidFill>
              </a:rPr>
              <a:t>So, to evaluate a definite integral the first thing that we are going to do is evaluate the indefinite integral for the function.</a:t>
            </a:r>
            <a:endParaRPr lang="en-GB" sz="2400" dirty="0">
              <a:solidFill>
                <a:srgbClr val="010078"/>
              </a:solidFill>
            </a:endParaRPr>
          </a:p>
        </p:txBody>
      </p:sp>
      <p:sp>
        <p:nvSpPr>
          <p:cNvPr id="22" name="Rectangle 2">
            <a:extLst>
              <a:ext uri="{FF2B5EF4-FFF2-40B4-BE49-F238E27FC236}">
                <a16:creationId xmlns:a16="http://schemas.microsoft.com/office/drawing/2014/main" id="{A47B0213-AE05-4B9B-83F8-3E775C952915}"/>
              </a:ext>
            </a:extLst>
          </p:cNvPr>
          <p:cNvSpPr txBox="1">
            <a:spLocks noChangeArrowheads="1"/>
          </p:cNvSpPr>
          <p:nvPr/>
        </p:nvSpPr>
        <p:spPr>
          <a:xfrm>
            <a:off x="168812" y="76200"/>
            <a:ext cx="8736037" cy="939458"/>
          </a:xfrm>
          <a:prstGeom prst="rect">
            <a:avLst/>
          </a:prstGeom>
        </p:spPr>
        <p:txBody>
          <a:bodyPr bIns="91440" anchor="b" anchorCtr="0">
            <a:normAutofit fontScale="97500"/>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GB" sz="2700" dirty="0">
                <a:solidFill>
                  <a:srgbClr val="04617B"/>
                </a:solidFill>
              </a:rPr>
              <a:t>Fundamental theorem of calculus Part 2: The evaluation theorem</a:t>
            </a:r>
          </a:p>
        </p:txBody>
      </p:sp>
    </p:spTree>
    <p:extLst>
      <p:ext uri="{BB962C8B-B14F-4D97-AF65-F5344CB8AC3E}">
        <p14:creationId xmlns:p14="http://schemas.microsoft.com/office/powerpoint/2010/main" val="2771619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5635" name="Text Box 3"/>
          <p:cNvSpPr txBox="1">
            <a:spLocks noChangeArrowheads="1"/>
          </p:cNvSpPr>
          <p:nvPr/>
        </p:nvSpPr>
        <p:spPr bwMode="auto">
          <a:xfrm>
            <a:off x="445714" y="970630"/>
            <a:ext cx="8358709" cy="461665"/>
          </a:xfrm>
          <a:prstGeom prst="rect">
            <a:avLst/>
          </a:prstGeom>
          <a:noFill/>
          <a:ln w="9525">
            <a:noFill/>
            <a:miter lim="800000"/>
            <a:headEnd/>
            <a:tailEnd/>
          </a:ln>
          <a:effectLst/>
        </p:spPr>
        <p:txBody>
          <a:bodyPr wrap="square">
            <a:spAutoFit/>
          </a:bodyPr>
          <a:lstStyle/>
          <a:p>
            <a:r>
              <a:rPr lang="en-GB" sz="2400" dirty="0">
                <a:solidFill>
                  <a:srgbClr val="010078"/>
                </a:solidFill>
              </a:rPr>
              <a:t>(a) Evaluate the following integral</a:t>
            </a:r>
          </a:p>
        </p:txBody>
      </p:sp>
      <mc:AlternateContent xmlns:mc="http://schemas.openxmlformats.org/markup-compatibility/2006" xmlns:a14="http://schemas.microsoft.com/office/drawing/2010/main">
        <mc:Choice Requires="a14">
          <p:sp>
            <p:nvSpPr>
              <p:cNvPr id="13" name="TextBox 12"/>
              <p:cNvSpPr txBox="1"/>
              <p:nvPr/>
            </p:nvSpPr>
            <p:spPr>
              <a:xfrm>
                <a:off x="5395353" y="2973645"/>
                <a:ext cx="2267480" cy="82811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nary>
                        <m:naryPr>
                          <m:ctrlPr>
                            <a:rPr lang="en-GB" sz="2400" i="1" smtClean="0">
                              <a:solidFill>
                                <a:srgbClr val="010078"/>
                              </a:solidFill>
                              <a:latin typeface="Cambria Math" panose="02040503050406030204" pitchFamily="18" charset="0"/>
                            </a:rPr>
                          </m:ctrlPr>
                        </m:naryPr>
                        <m:sub>
                          <m:r>
                            <a:rPr lang="en-US" sz="2400" b="0" i="1" smtClean="0">
                              <a:solidFill>
                                <a:srgbClr val="010078"/>
                              </a:solidFill>
                              <a:latin typeface="Cambria Math" panose="02040503050406030204" pitchFamily="18" charset="0"/>
                            </a:rPr>
                            <m:t>1</m:t>
                          </m:r>
                        </m:sub>
                        <m:sup>
                          <m:r>
                            <a:rPr lang="en-US" sz="2400" b="0" i="1" smtClean="0">
                              <a:solidFill>
                                <a:srgbClr val="010078"/>
                              </a:solidFill>
                              <a:latin typeface="Cambria Math" panose="02040503050406030204" pitchFamily="18" charset="0"/>
                            </a:rPr>
                            <m:t>2</m:t>
                          </m:r>
                        </m:sup>
                        <m:e>
                          <m:d>
                            <m:dPr>
                              <m:ctrlPr>
                                <a:rPr lang="en-GB" sz="2400" i="1" smtClean="0">
                                  <a:solidFill>
                                    <a:srgbClr val="010078"/>
                                  </a:solidFill>
                                  <a:latin typeface="Cambria Math" panose="02040503050406030204" pitchFamily="18" charset="0"/>
                                </a:rPr>
                              </m:ctrlPr>
                            </m:dPr>
                            <m:e>
                              <m:sSup>
                                <m:sSupPr>
                                  <m:ctrlPr>
                                    <a:rPr lang="en-GB" sz="2400" i="1">
                                      <a:solidFill>
                                        <a:srgbClr val="010078"/>
                                      </a:solidFill>
                                      <a:latin typeface="Cambria Math" panose="02040503050406030204" pitchFamily="18" charset="0"/>
                                    </a:rPr>
                                  </m:ctrlPr>
                                </m:sSupPr>
                                <m:e>
                                  <m:r>
                                    <a:rPr lang="en-US" sz="2400" i="1">
                                      <a:solidFill>
                                        <a:srgbClr val="010078"/>
                                      </a:solidFill>
                                      <a:latin typeface="Cambria Math" panose="02040503050406030204" pitchFamily="18" charset="0"/>
                                    </a:rPr>
                                    <m:t>𝑦</m:t>
                                  </m:r>
                                </m:e>
                                <m:sup>
                                  <m:r>
                                    <a:rPr lang="en-US" sz="2400" i="1">
                                      <a:solidFill>
                                        <a:srgbClr val="010078"/>
                                      </a:solidFill>
                                      <a:latin typeface="Cambria Math" panose="02040503050406030204" pitchFamily="18" charset="0"/>
                                    </a:rPr>
                                    <m:t>2</m:t>
                                  </m:r>
                                </m:sup>
                              </m:sSup>
                              <m:r>
                                <a:rPr lang="en-US" sz="2400" i="1">
                                  <a:solidFill>
                                    <a:srgbClr val="010078"/>
                                  </a:solidFill>
                                  <a:latin typeface="Cambria Math" panose="02040503050406030204" pitchFamily="18" charset="0"/>
                                </a:rPr>
                                <m:t>+</m:t>
                              </m:r>
                              <m:sSup>
                                <m:sSupPr>
                                  <m:ctrlPr>
                                    <a:rPr lang="en-US" sz="2400" i="1">
                                      <a:solidFill>
                                        <a:srgbClr val="010078"/>
                                      </a:solidFill>
                                      <a:latin typeface="Cambria Math" panose="02040503050406030204" pitchFamily="18" charset="0"/>
                                    </a:rPr>
                                  </m:ctrlPr>
                                </m:sSupPr>
                                <m:e>
                                  <m:r>
                                    <a:rPr lang="en-US" sz="2400" i="1">
                                      <a:solidFill>
                                        <a:srgbClr val="010078"/>
                                      </a:solidFill>
                                      <a:latin typeface="Cambria Math" panose="02040503050406030204" pitchFamily="18" charset="0"/>
                                    </a:rPr>
                                    <m:t>𝑦</m:t>
                                  </m:r>
                                </m:e>
                                <m:sup>
                                  <m:r>
                                    <a:rPr lang="en-US" sz="2400" i="1">
                                      <a:solidFill>
                                        <a:srgbClr val="010078"/>
                                      </a:solidFill>
                                      <a:latin typeface="Cambria Math" panose="02040503050406030204" pitchFamily="18" charset="0"/>
                                    </a:rPr>
                                    <m:t>−2</m:t>
                                  </m:r>
                                </m:sup>
                              </m:sSup>
                            </m:e>
                          </m:d>
                          <m:r>
                            <a:rPr lang="en-US" sz="2400" i="1">
                              <a:solidFill>
                                <a:srgbClr val="010078"/>
                              </a:solidFill>
                              <a:latin typeface="Cambria Math" panose="02040503050406030204" pitchFamily="18" charset="0"/>
                            </a:rPr>
                            <m:t>𝑑</m:t>
                          </m:r>
                          <m:r>
                            <a:rPr lang="en-US" sz="2400" b="0" i="1" smtClean="0">
                              <a:solidFill>
                                <a:srgbClr val="010078"/>
                              </a:solidFill>
                              <a:latin typeface="Cambria Math" panose="02040503050406030204" pitchFamily="18" charset="0"/>
                            </a:rPr>
                            <m:t>𝑦</m:t>
                          </m:r>
                        </m:e>
                      </m:nary>
                    </m:oMath>
                  </m:oMathPara>
                </a14:m>
                <a:endParaRPr lang="en-GB" sz="2400" dirty="0">
                  <a:solidFill>
                    <a:srgbClr val="010078"/>
                  </a:solidFill>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5395353" y="2973645"/>
                <a:ext cx="2267480" cy="828112"/>
              </a:xfrm>
              <a:prstGeom prst="rect">
                <a:avLst/>
              </a:prstGeom>
              <a:blipFill>
                <a:blip r:embed="rId3"/>
                <a:stretch>
                  <a:fillRect/>
                </a:stretch>
              </a:blipFill>
            </p:spPr>
            <p:txBody>
              <a:bodyPr/>
              <a:lstStyle/>
              <a:p>
                <a:r>
                  <a:rPr lang="en-GB">
                    <a:noFill/>
                  </a:rPr>
                  <a:t> </a:t>
                </a:r>
              </a:p>
            </p:txBody>
          </p:sp>
        </mc:Fallback>
      </mc:AlternateContent>
      <p:sp>
        <p:nvSpPr>
          <p:cNvPr id="12" name="Rectangle 11"/>
          <p:cNvSpPr/>
          <p:nvPr/>
        </p:nvSpPr>
        <p:spPr>
          <a:xfrm>
            <a:off x="302454" y="5344124"/>
            <a:ext cx="3190780" cy="923330"/>
          </a:xfrm>
          <a:prstGeom prst="rect">
            <a:avLst/>
          </a:prstGeom>
        </p:spPr>
        <p:txBody>
          <a:bodyPr wrap="square">
            <a:spAutoFit/>
          </a:bodyPr>
          <a:lstStyle/>
          <a:p>
            <a:r>
              <a:rPr lang="en-US" dirty="0">
                <a:solidFill>
                  <a:srgbClr val="FF0000"/>
                </a:solidFill>
              </a:rPr>
              <a:t>Evaluate the antiderivative at x = 1 and x = 2, then find the difference</a:t>
            </a:r>
            <a:endParaRPr lang="en-GB" dirty="0">
              <a:solidFill>
                <a:srgbClr val="FF0000"/>
              </a:solidFill>
            </a:endParaRPr>
          </a:p>
        </p:txBody>
      </p:sp>
      <mc:AlternateContent xmlns:mc="http://schemas.openxmlformats.org/markup-compatibility/2006" xmlns:a14="http://schemas.microsoft.com/office/drawing/2010/main">
        <mc:Choice Requires="a14">
          <p:sp>
            <p:nvSpPr>
              <p:cNvPr id="36" name="TextBox 35"/>
              <p:cNvSpPr txBox="1"/>
              <p:nvPr/>
            </p:nvSpPr>
            <p:spPr>
              <a:xfrm>
                <a:off x="3939890" y="4535440"/>
                <a:ext cx="1734642" cy="738344"/>
              </a:xfrm>
              <a:prstGeom prst="rect">
                <a:avLst/>
              </a:prstGeom>
              <a:noFill/>
            </p:spPr>
            <p:txBody>
              <a:bodyPr wrap="none" lIns="0" tIns="0" rIns="0" bIns="0" rtlCol="0">
                <a:spAutoFit/>
              </a:bodyPr>
              <a:lstStyle/>
              <a:p>
                <a:r>
                  <a:rPr lang="en-GB" sz="2400" dirty="0">
                    <a:solidFill>
                      <a:srgbClr val="010078"/>
                    </a:solidFill>
                  </a:rPr>
                  <a:t> </a:t>
                </a:r>
                <a14:m>
                  <m:oMath xmlns:m="http://schemas.openxmlformats.org/officeDocument/2006/math">
                    <m:r>
                      <a:rPr lang="en-US" sz="2400" b="0" i="0" smtClean="0">
                        <a:solidFill>
                          <a:srgbClr val="010078"/>
                        </a:solidFill>
                        <a:latin typeface="Cambria Math" panose="02040503050406030204" pitchFamily="18" charset="0"/>
                      </a:rPr>
                      <m:t>=</m:t>
                    </m:r>
                    <m:sSubSup>
                      <m:sSubSupPr>
                        <m:ctrlPr>
                          <a:rPr lang="en-US" sz="2400" b="0" i="1" smtClean="0">
                            <a:solidFill>
                              <a:srgbClr val="010078"/>
                            </a:solidFill>
                            <a:latin typeface="Cambria Math" panose="02040503050406030204" pitchFamily="18" charset="0"/>
                          </a:rPr>
                        </m:ctrlPr>
                      </m:sSubSupPr>
                      <m:e>
                        <m:d>
                          <m:dPr>
                            <m:begChr m:val=""/>
                            <m:endChr m:val="|"/>
                            <m:ctrlPr>
                              <a:rPr lang="en-US" sz="2400" i="1">
                                <a:solidFill>
                                  <a:srgbClr val="010078"/>
                                </a:solidFill>
                                <a:latin typeface="Cambria Math" panose="02040503050406030204" pitchFamily="18" charset="0"/>
                              </a:rPr>
                            </m:ctrlPr>
                          </m:dPr>
                          <m:e>
                            <m:d>
                              <m:dPr>
                                <m:ctrlPr>
                                  <a:rPr lang="en-US" sz="2400" i="1">
                                    <a:solidFill>
                                      <a:srgbClr val="010078"/>
                                    </a:solidFill>
                                    <a:latin typeface="Cambria Math" panose="02040503050406030204" pitchFamily="18" charset="0"/>
                                  </a:rPr>
                                </m:ctrlPr>
                              </m:dPr>
                              <m:e>
                                <m:f>
                                  <m:fPr>
                                    <m:ctrlPr>
                                      <a:rPr lang="en-GB" sz="2400" i="1">
                                        <a:solidFill>
                                          <a:srgbClr val="010078"/>
                                        </a:solidFill>
                                        <a:latin typeface="Cambria Math" panose="02040503050406030204" pitchFamily="18" charset="0"/>
                                      </a:rPr>
                                    </m:ctrlPr>
                                  </m:fPr>
                                  <m:num>
                                    <m:sSup>
                                      <m:sSupPr>
                                        <m:ctrlPr>
                                          <a:rPr lang="en-GB" sz="2400" i="1">
                                            <a:solidFill>
                                              <a:srgbClr val="010078"/>
                                            </a:solidFill>
                                            <a:latin typeface="Cambria Math" panose="02040503050406030204" pitchFamily="18" charset="0"/>
                                          </a:rPr>
                                        </m:ctrlPr>
                                      </m:sSupPr>
                                      <m:e>
                                        <m:r>
                                          <a:rPr lang="en-US" sz="2400" i="1">
                                            <a:solidFill>
                                              <a:srgbClr val="010078"/>
                                            </a:solidFill>
                                            <a:latin typeface="Cambria Math" panose="02040503050406030204" pitchFamily="18" charset="0"/>
                                          </a:rPr>
                                          <m:t>𝑦</m:t>
                                        </m:r>
                                      </m:e>
                                      <m:sup>
                                        <m:r>
                                          <a:rPr lang="en-US" sz="2400" i="1">
                                            <a:solidFill>
                                              <a:srgbClr val="010078"/>
                                            </a:solidFill>
                                            <a:latin typeface="Cambria Math" panose="02040503050406030204" pitchFamily="18" charset="0"/>
                                          </a:rPr>
                                          <m:t>3</m:t>
                                        </m:r>
                                      </m:sup>
                                    </m:sSup>
                                  </m:num>
                                  <m:den>
                                    <m:r>
                                      <a:rPr lang="en-US" sz="2400" i="1">
                                        <a:solidFill>
                                          <a:srgbClr val="010078"/>
                                        </a:solidFill>
                                        <a:latin typeface="Cambria Math" panose="02040503050406030204" pitchFamily="18" charset="0"/>
                                      </a:rPr>
                                      <m:t>3</m:t>
                                    </m:r>
                                  </m:den>
                                </m:f>
                                <m:r>
                                  <a:rPr lang="en-US" sz="2400" b="0" i="1" smtClean="0">
                                    <a:solidFill>
                                      <a:srgbClr val="010078"/>
                                    </a:solidFill>
                                    <a:latin typeface="Cambria Math" panose="02040503050406030204" pitchFamily="18" charset="0"/>
                                  </a:rPr>
                                  <m:t>−</m:t>
                                </m:r>
                                <m:f>
                                  <m:fPr>
                                    <m:ctrlPr>
                                      <a:rPr lang="en-US" sz="2400" i="1">
                                        <a:solidFill>
                                          <a:srgbClr val="010078"/>
                                        </a:solidFill>
                                        <a:latin typeface="Cambria Math" panose="02040503050406030204" pitchFamily="18" charset="0"/>
                                      </a:rPr>
                                    </m:ctrlPr>
                                  </m:fPr>
                                  <m:num>
                                    <m:r>
                                      <a:rPr lang="en-US" sz="2400" i="1">
                                        <a:solidFill>
                                          <a:srgbClr val="010078"/>
                                        </a:solidFill>
                                        <a:latin typeface="Cambria Math" panose="02040503050406030204" pitchFamily="18" charset="0"/>
                                      </a:rPr>
                                      <m:t>1</m:t>
                                    </m:r>
                                  </m:num>
                                  <m:den>
                                    <m:r>
                                      <a:rPr lang="en-US" sz="2400" i="1">
                                        <a:solidFill>
                                          <a:srgbClr val="010078"/>
                                        </a:solidFill>
                                        <a:latin typeface="Cambria Math" panose="02040503050406030204" pitchFamily="18" charset="0"/>
                                      </a:rPr>
                                      <m:t>𝑦</m:t>
                                    </m:r>
                                  </m:den>
                                </m:f>
                              </m:e>
                            </m:d>
                          </m:e>
                        </m:d>
                      </m:e>
                      <m:sub>
                        <m:r>
                          <a:rPr lang="en-US" sz="2400" b="0" i="1" smtClean="0">
                            <a:solidFill>
                              <a:srgbClr val="010078"/>
                            </a:solidFill>
                            <a:latin typeface="Cambria Math" panose="02040503050406030204" pitchFamily="18" charset="0"/>
                          </a:rPr>
                          <m:t>1</m:t>
                        </m:r>
                      </m:sub>
                      <m:sup>
                        <m:r>
                          <a:rPr lang="en-US" sz="2400" b="0" i="1" smtClean="0">
                            <a:solidFill>
                              <a:srgbClr val="010078"/>
                            </a:solidFill>
                            <a:latin typeface="Cambria Math" panose="02040503050406030204" pitchFamily="18" charset="0"/>
                          </a:rPr>
                          <m:t>2</m:t>
                        </m:r>
                      </m:sup>
                    </m:sSubSup>
                  </m:oMath>
                </a14:m>
                <a:endParaRPr lang="en-GB" sz="2400" dirty="0">
                  <a:solidFill>
                    <a:srgbClr val="010078"/>
                  </a:solidFill>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3939890" y="4535440"/>
                <a:ext cx="1734642" cy="738344"/>
              </a:xfrm>
              <a:prstGeom prst="rect">
                <a:avLst/>
              </a:prstGeom>
              <a:blipFill>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3939890" y="5268129"/>
                <a:ext cx="1453475" cy="585225"/>
              </a:xfrm>
              <a:prstGeom prst="rect">
                <a:avLst/>
              </a:prstGeom>
              <a:noFill/>
            </p:spPr>
            <p:txBody>
              <a:bodyPr wrap="none" lIns="0" tIns="0" rIns="0" bIns="0" rtlCol="0">
                <a:spAutoFit/>
              </a:bodyPr>
              <a:lstStyle/>
              <a:p>
                <a:r>
                  <a:rPr lang="en-GB" sz="2400" dirty="0">
                    <a:solidFill>
                      <a:srgbClr val="010078"/>
                    </a:solidFill>
                  </a:rPr>
                  <a:t> </a:t>
                </a:r>
                <a14:m>
                  <m:oMath xmlns:m="http://schemas.openxmlformats.org/officeDocument/2006/math">
                    <m:r>
                      <a:rPr lang="en-US" sz="2400" b="0" i="0" smtClean="0">
                        <a:solidFill>
                          <a:srgbClr val="010078"/>
                        </a:solidFill>
                        <a:latin typeface="Cambria Math" panose="02040503050406030204" pitchFamily="18" charset="0"/>
                      </a:rPr>
                      <m:t>=</m:t>
                    </m:r>
                    <m:d>
                      <m:dPr>
                        <m:ctrlPr>
                          <a:rPr lang="en-US" sz="2400" i="1">
                            <a:solidFill>
                              <a:srgbClr val="010078"/>
                            </a:solidFill>
                            <a:latin typeface="Cambria Math" panose="02040503050406030204" pitchFamily="18" charset="0"/>
                          </a:rPr>
                        </m:ctrlPr>
                      </m:dPr>
                      <m:e>
                        <m:f>
                          <m:fPr>
                            <m:ctrlPr>
                              <a:rPr lang="en-GB" sz="2400" i="1">
                                <a:solidFill>
                                  <a:srgbClr val="010078"/>
                                </a:solidFill>
                                <a:latin typeface="Cambria Math" panose="02040503050406030204" pitchFamily="18" charset="0"/>
                              </a:rPr>
                            </m:ctrlPr>
                          </m:fPr>
                          <m:num>
                            <m:sSup>
                              <m:sSupPr>
                                <m:ctrlPr>
                                  <a:rPr lang="en-GB" sz="2400" i="1">
                                    <a:solidFill>
                                      <a:srgbClr val="010078"/>
                                    </a:solidFill>
                                    <a:latin typeface="Cambria Math" panose="02040503050406030204" pitchFamily="18" charset="0"/>
                                  </a:rPr>
                                </m:ctrlPr>
                              </m:sSupPr>
                              <m:e>
                                <m:r>
                                  <a:rPr lang="en-US" sz="2400" b="0" i="1" smtClean="0">
                                    <a:solidFill>
                                      <a:srgbClr val="010078"/>
                                    </a:solidFill>
                                    <a:latin typeface="Cambria Math" panose="02040503050406030204" pitchFamily="18" charset="0"/>
                                  </a:rPr>
                                  <m:t>2</m:t>
                                </m:r>
                              </m:e>
                              <m:sup>
                                <m:r>
                                  <a:rPr lang="en-US" sz="2400" i="1">
                                    <a:solidFill>
                                      <a:srgbClr val="010078"/>
                                    </a:solidFill>
                                    <a:latin typeface="Cambria Math" panose="02040503050406030204" pitchFamily="18" charset="0"/>
                                  </a:rPr>
                                  <m:t>3</m:t>
                                </m:r>
                              </m:sup>
                            </m:sSup>
                          </m:num>
                          <m:den>
                            <m:r>
                              <a:rPr lang="en-US" sz="2400" i="1">
                                <a:solidFill>
                                  <a:srgbClr val="010078"/>
                                </a:solidFill>
                                <a:latin typeface="Cambria Math" panose="02040503050406030204" pitchFamily="18" charset="0"/>
                              </a:rPr>
                              <m:t>3</m:t>
                            </m:r>
                          </m:den>
                        </m:f>
                        <m:r>
                          <a:rPr lang="en-US" sz="2400" b="0" i="1" smtClean="0">
                            <a:solidFill>
                              <a:srgbClr val="010078"/>
                            </a:solidFill>
                            <a:latin typeface="Cambria Math" panose="02040503050406030204" pitchFamily="18" charset="0"/>
                          </a:rPr>
                          <m:t>−</m:t>
                        </m:r>
                        <m:f>
                          <m:fPr>
                            <m:ctrlPr>
                              <a:rPr lang="en-US" sz="2400" i="1">
                                <a:solidFill>
                                  <a:srgbClr val="010078"/>
                                </a:solidFill>
                                <a:latin typeface="Cambria Math" panose="02040503050406030204" pitchFamily="18" charset="0"/>
                              </a:rPr>
                            </m:ctrlPr>
                          </m:fPr>
                          <m:num>
                            <m:r>
                              <a:rPr lang="en-US" sz="2400" i="1">
                                <a:solidFill>
                                  <a:srgbClr val="010078"/>
                                </a:solidFill>
                                <a:latin typeface="Cambria Math" panose="02040503050406030204" pitchFamily="18" charset="0"/>
                              </a:rPr>
                              <m:t>1</m:t>
                            </m:r>
                          </m:num>
                          <m:den>
                            <m:r>
                              <a:rPr lang="en-US" sz="2400" b="0" i="1" smtClean="0">
                                <a:solidFill>
                                  <a:srgbClr val="010078"/>
                                </a:solidFill>
                                <a:latin typeface="Cambria Math" panose="02040503050406030204" pitchFamily="18" charset="0"/>
                              </a:rPr>
                              <m:t>2</m:t>
                            </m:r>
                          </m:den>
                        </m:f>
                      </m:e>
                    </m:d>
                  </m:oMath>
                </a14:m>
                <a:endParaRPr lang="en-GB" sz="2400" dirty="0">
                  <a:solidFill>
                    <a:srgbClr val="010078"/>
                  </a:solidFill>
                </a:endParaRPr>
              </a:p>
            </p:txBody>
          </p:sp>
        </mc:Choice>
        <mc:Fallback xmlns="">
          <p:sp>
            <p:nvSpPr>
              <p:cNvPr id="37" name="TextBox 36"/>
              <p:cNvSpPr txBox="1">
                <a:spLocks noRot="1" noChangeAspect="1" noMove="1" noResize="1" noEditPoints="1" noAdjustHandles="1" noChangeArrowheads="1" noChangeShapeType="1" noTextEdit="1"/>
              </p:cNvSpPr>
              <p:nvPr/>
            </p:nvSpPr>
            <p:spPr>
              <a:xfrm>
                <a:off x="3939890" y="5268129"/>
                <a:ext cx="1453475" cy="585225"/>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3920190" y="6104285"/>
                <a:ext cx="535916" cy="522322"/>
              </a:xfrm>
              <a:prstGeom prst="rect">
                <a:avLst/>
              </a:prstGeom>
              <a:noFill/>
            </p:spPr>
            <p:txBody>
              <a:bodyPr wrap="none" lIns="0" tIns="0" rIns="0" bIns="0" rtlCol="0">
                <a:spAutoFit/>
              </a:bodyPr>
              <a:lstStyle/>
              <a:p>
                <a:r>
                  <a:rPr lang="en-GB" sz="2400" dirty="0">
                    <a:solidFill>
                      <a:srgbClr val="010078"/>
                    </a:solidFill>
                  </a:rPr>
                  <a:t> </a:t>
                </a:r>
                <a14:m>
                  <m:oMath xmlns:m="http://schemas.openxmlformats.org/officeDocument/2006/math">
                    <m:r>
                      <a:rPr lang="en-US" sz="2400" b="0" i="0" smtClean="0">
                        <a:solidFill>
                          <a:srgbClr val="010078"/>
                        </a:solidFill>
                        <a:latin typeface="Cambria Math" panose="02040503050406030204" pitchFamily="18" charset="0"/>
                      </a:rPr>
                      <m:t>=</m:t>
                    </m:r>
                    <m:f>
                      <m:fPr>
                        <m:ctrlPr>
                          <a:rPr lang="en-GB" sz="2400" i="1">
                            <a:solidFill>
                              <a:srgbClr val="010078"/>
                            </a:solidFill>
                            <a:latin typeface="Cambria Math" panose="02040503050406030204" pitchFamily="18" charset="0"/>
                          </a:rPr>
                        </m:ctrlPr>
                      </m:fPr>
                      <m:num>
                        <m:r>
                          <a:rPr lang="en-US" sz="2400" b="0" i="1" smtClean="0">
                            <a:solidFill>
                              <a:srgbClr val="010078"/>
                            </a:solidFill>
                            <a:latin typeface="Cambria Math" panose="02040503050406030204" pitchFamily="18" charset="0"/>
                          </a:rPr>
                          <m:t>8</m:t>
                        </m:r>
                      </m:num>
                      <m:den>
                        <m:r>
                          <a:rPr lang="en-US" sz="2400" b="0" i="1" smtClean="0">
                            <a:solidFill>
                              <a:srgbClr val="010078"/>
                            </a:solidFill>
                            <a:latin typeface="Cambria Math" panose="02040503050406030204" pitchFamily="18" charset="0"/>
                          </a:rPr>
                          <m:t>3</m:t>
                        </m:r>
                      </m:den>
                    </m:f>
                  </m:oMath>
                </a14:m>
                <a:endParaRPr lang="en-GB" sz="2400" dirty="0">
                  <a:solidFill>
                    <a:srgbClr val="010078"/>
                  </a:solidFill>
                </a:endParaRPr>
              </a:p>
            </p:txBody>
          </p:sp>
        </mc:Choice>
        <mc:Fallback xmlns="">
          <p:sp>
            <p:nvSpPr>
              <p:cNvPr id="38" name="TextBox 37"/>
              <p:cNvSpPr txBox="1">
                <a:spLocks noRot="1" noChangeAspect="1" noMove="1" noResize="1" noEditPoints="1" noAdjustHandles="1" noChangeArrowheads="1" noChangeShapeType="1" noTextEdit="1"/>
              </p:cNvSpPr>
              <p:nvPr/>
            </p:nvSpPr>
            <p:spPr>
              <a:xfrm>
                <a:off x="3920190" y="6104285"/>
                <a:ext cx="535916" cy="522322"/>
              </a:xfrm>
              <a:prstGeom prst="rect">
                <a:avLst/>
              </a:prstGeom>
              <a:blipFill>
                <a:blip r:embed="rId6"/>
                <a:stretch>
                  <a:fillRect/>
                </a:stretch>
              </a:blipFill>
            </p:spPr>
            <p:txBody>
              <a:bodyPr/>
              <a:lstStyle/>
              <a:p>
                <a:r>
                  <a:rPr lang="en-GB">
                    <a:noFill/>
                  </a:rPr>
                  <a:t> </a:t>
                </a:r>
              </a:p>
            </p:txBody>
          </p:sp>
        </mc:Fallback>
      </mc:AlternateContent>
      <p:sp>
        <p:nvSpPr>
          <p:cNvPr id="14" name="Rectangle 2">
            <a:extLst>
              <a:ext uri="{FF2B5EF4-FFF2-40B4-BE49-F238E27FC236}">
                <a16:creationId xmlns:a16="http://schemas.microsoft.com/office/drawing/2014/main" id="{7742288F-C352-4767-9A5B-6AD160F5B8BB}"/>
              </a:ext>
            </a:extLst>
          </p:cNvPr>
          <p:cNvSpPr txBox="1">
            <a:spLocks noChangeArrowheads="1"/>
          </p:cNvSpPr>
          <p:nvPr/>
        </p:nvSpPr>
        <p:spPr>
          <a:xfrm>
            <a:off x="168812" y="76200"/>
            <a:ext cx="8820443" cy="939458"/>
          </a:xfrm>
          <a:prstGeom prst="rect">
            <a:avLst/>
          </a:prstGeom>
        </p:spPr>
        <p:txBody>
          <a:bodyPr bIns="91440" anchor="b" anchorCtr="0">
            <a:normAutofit fontScale="97500"/>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GB" sz="2700" dirty="0">
                <a:solidFill>
                  <a:srgbClr val="04617B"/>
                </a:solidFill>
              </a:rPr>
              <a:t>Fundamental theorem of calculus Part 2: The evaluation theorem</a:t>
            </a:r>
          </a:p>
        </p:txBody>
      </p: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3CD484FA-678F-4906-A326-7D260F2A86B0}"/>
                  </a:ext>
                </a:extLst>
              </p:cNvPr>
              <p:cNvSpPr txBox="1"/>
              <p:nvPr/>
            </p:nvSpPr>
            <p:spPr>
              <a:xfrm>
                <a:off x="5326175" y="794306"/>
                <a:ext cx="2137636" cy="7552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nary>
                        <m:naryPr>
                          <m:subHide m:val="on"/>
                          <m:supHide m:val="on"/>
                          <m:ctrlPr>
                            <a:rPr lang="en-GB" sz="2400" i="1" smtClean="0">
                              <a:solidFill>
                                <a:srgbClr val="010078"/>
                              </a:solidFill>
                              <a:latin typeface="Cambria Math" panose="02040503050406030204" pitchFamily="18" charset="0"/>
                            </a:rPr>
                          </m:ctrlPr>
                        </m:naryPr>
                        <m:sub/>
                        <m:sup/>
                        <m:e>
                          <m:d>
                            <m:dPr>
                              <m:ctrlPr>
                                <a:rPr lang="en-GB" sz="2400" i="1" smtClean="0">
                                  <a:solidFill>
                                    <a:srgbClr val="010078"/>
                                  </a:solidFill>
                                  <a:latin typeface="Cambria Math" panose="02040503050406030204" pitchFamily="18" charset="0"/>
                                </a:rPr>
                              </m:ctrlPr>
                            </m:dPr>
                            <m:e>
                              <m:sSup>
                                <m:sSupPr>
                                  <m:ctrlPr>
                                    <a:rPr lang="en-GB" sz="2400" i="1" smtClean="0">
                                      <a:solidFill>
                                        <a:srgbClr val="010078"/>
                                      </a:solidFill>
                                      <a:latin typeface="Cambria Math" panose="02040503050406030204" pitchFamily="18" charset="0"/>
                                    </a:rPr>
                                  </m:ctrlPr>
                                </m:sSupPr>
                                <m:e>
                                  <m:r>
                                    <a:rPr lang="en-US" sz="2400" b="0" i="1" smtClean="0">
                                      <a:solidFill>
                                        <a:srgbClr val="010078"/>
                                      </a:solidFill>
                                      <a:latin typeface="Cambria Math" panose="02040503050406030204" pitchFamily="18" charset="0"/>
                                    </a:rPr>
                                    <m:t>𝑦</m:t>
                                  </m:r>
                                </m:e>
                                <m:sup>
                                  <m:r>
                                    <a:rPr lang="en-US" sz="2400" b="0" i="1" smtClean="0">
                                      <a:solidFill>
                                        <a:srgbClr val="010078"/>
                                      </a:solidFill>
                                      <a:latin typeface="Cambria Math" panose="02040503050406030204" pitchFamily="18" charset="0"/>
                                    </a:rPr>
                                    <m:t>2</m:t>
                                  </m:r>
                                </m:sup>
                              </m:sSup>
                              <m:r>
                                <a:rPr lang="en-US" sz="2400" b="0" i="1" smtClean="0">
                                  <a:solidFill>
                                    <a:srgbClr val="010078"/>
                                  </a:solidFill>
                                  <a:latin typeface="Cambria Math" panose="02040503050406030204" pitchFamily="18" charset="0"/>
                                </a:rPr>
                                <m:t>+</m:t>
                              </m:r>
                              <m:sSup>
                                <m:sSupPr>
                                  <m:ctrlPr>
                                    <a:rPr lang="en-US" sz="2400" b="0" i="1" smtClean="0">
                                      <a:solidFill>
                                        <a:srgbClr val="010078"/>
                                      </a:solidFill>
                                      <a:latin typeface="Cambria Math" panose="02040503050406030204" pitchFamily="18" charset="0"/>
                                    </a:rPr>
                                  </m:ctrlPr>
                                </m:sSupPr>
                                <m:e>
                                  <m:r>
                                    <a:rPr lang="en-US" sz="2400" b="0" i="1" smtClean="0">
                                      <a:solidFill>
                                        <a:srgbClr val="010078"/>
                                      </a:solidFill>
                                      <a:latin typeface="Cambria Math" panose="02040503050406030204" pitchFamily="18" charset="0"/>
                                    </a:rPr>
                                    <m:t>𝑦</m:t>
                                  </m:r>
                                </m:e>
                                <m:sup>
                                  <m:r>
                                    <a:rPr lang="en-US" sz="2400" b="0" i="1" smtClean="0">
                                      <a:solidFill>
                                        <a:srgbClr val="010078"/>
                                      </a:solidFill>
                                      <a:latin typeface="Cambria Math" panose="02040503050406030204" pitchFamily="18" charset="0"/>
                                    </a:rPr>
                                    <m:t>−2</m:t>
                                  </m:r>
                                </m:sup>
                              </m:sSup>
                            </m:e>
                          </m:d>
                          <m:r>
                            <a:rPr lang="en-US" sz="2400" i="1">
                              <a:solidFill>
                                <a:srgbClr val="010078"/>
                              </a:solidFill>
                              <a:latin typeface="Cambria Math" panose="02040503050406030204" pitchFamily="18" charset="0"/>
                            </a:rPr>
                            <m:t>𝑑</m:t>
                          </m:r>
                          <m:r>
                            <a:rPr lang="en-US" sz="2400" b="0" i="1" smtClean="0">
                              <a:solidFill>
                                <a:srgbClr val="010078"/>
                              </a:solidFill>
                              <a:latin typeface="Cambria Math" panose="02040503050406030204" pitchFamily="18" charset="0"/>
                            </a:rPr>
                            <m:t>𝑦</m:t>
                          </m:r>
                        </m:e>
                      </m:nary>
                    </m:oMath>
                  </m:oMathPara>
                </a14:m>
                <a:endParaRPr lang="en-GB" sz="2400" dirty="0">
                  <a:solidFill>
                    <a:srgbClr val="010078"/>
                  </a:solidFill>
                </a:endParaRPr>
              </a:p>
            </p:txBody>
          </p:sp>
        </mc:Choice>
        <mc:Fallback xmlns="">
          <p:sp>
            <p:nvSpPr>
              <p:cNvPr id="15" name="TextBox 14">
                <a:extLst>
                  <a:ext uri="{FF2B5EF4-FFF2-40B4-BE49-F238E27FC236}">
                    <a16:creationId xmlns:a16="http://schemas.microsoft.com/office/drawing/2014/main" id="{3CD484FA-678F-4906-A326-7D260F2A86B0}"/>
                  </a:ext>
                </a:extLst>
              </p:cNvPr>
              <p:cNvSpPr txBox="1">
                <a:spLocks noRot="1" noChangeAspect="1" noMove="1" noResize="1" noEditPoints="1" noAdjustHandles="1" noChangeArrowheads="1" noChangeShapeType="1" noTextEdit="1"/>
              </p:cNvSpPr>
              <p:nvPr/>
            </p:nvSpPr>
            <p:spPr>
              <a:xfrm>
                <a:off x="5326175" y="794306"/>
                <a:ext cx="2137636" cy="755271"/>
              </a:xfrm>
              <a:prstGeom prst="rect">
                <a:avLst/>
              </a:prstGeom>
              <a:blipFill>
                <a:blip r:embed="rId7"/>
                <a:stretch>
                  <a:fillRect/>
                </a:stretch>
              </a:blipFill>
            </p:spPr>
            <p:txBody>
              <a:bodyPr/>
              <a:lstStyle/>
              <a:p>
                <a:r>
                  <a:rPr lang="en-GB">
                    <a:noFill/>
                  </a:rPr>
                  <a:t> </a:t>
                </a:r>
              </a:p>
            </p:txBody>
          </p:sp>
        </mc:Fallback>
      </mc:AlternateContent>
      <p:sp>
        <p:nvSpPr>
          <p:cNvPr id="16" name="TextBox 15">
            <a:extLst>
              <a:ext uri="{FF2B5EF4-FFF2-40B4-BE49-F238E27FC236}">
                <a16:creationId xmlns:a16="http://schemas.microsoft.com/office/drawing/2014/main" id="{71BC54DB-6D74-43E4-B2F4-848D09775AAB}"/>
              </a:ext>
            </a:extLst>
          </p:cNvPr>
          <p:cNvSpPr txBox="1"/>
          <p:nvPr/>
        </p:nvSpPr>
        <p:spPr>
          <a:xfrm>
            <a:off x="302455" y="1511894"/>
            <a:ext cx="8501968" cy="830997"/>
          </a:xfrm>
          <a:prstGeom prst="rect">
            <a:avLst/>
          </a:prstGeom>
          <a:noFill/>
        </p:spPr>
        <p:txBody>
          <a:bodyPr wrap="square">
            <a:spAutoFit/>
          </a:bodyPr>
          <a:lstStyle/>
          <a:p>
            <a:r>
              <a:rPr lang="en-US" sz="2400" dirty="0">
                <a:solidFill>
                  <a:srgbClr val="010078"/>
                </a:solidFill>
              </a:rPr>
              <a:t>This is here only to make sure that we understand the difference between an indefinite and a definite integral</a:t>
            </a:r>
            <a:endParaRPr lang="en-GB" sz="2400" dirty="0">
              <a:solidFill>
                <a:srgbClr val="010078"/>
              </a:solidFill>
            </a:endParaRP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8EB73BA8-D46C-4102-8985-79D947A0E560}"/>
                  </a:ext>
                </a:extLst>
              </p:cNvPr>
              <p:cNvSpPr txBox="1"/>
              <p:nvPr/>
            </p:nvSpPr>
            <p:spPr>
              <a:xfrm>
                <a:off x="4238812" y="2209971"/>
                <a:ext cx="2137636" cy="89659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en-US" sz="2400" b="0" i="1" smtClean="0">
                          <a:solidFill>
                            <a:srgbClr val="010078"/>
                          </a:solidFill>
                          <a:latin typeface="Cambria Math" panose="02040503050406030204" pitchFamily="18" charset="0"/>
                        </a:rPr>
                        <m:t>=</m:t>
                      </m:r>
                      <m:f>
                        <m:fPr>
                          <m:ctrlPr>
                            <a:rPr lang="en-GB" sz="2400" i="1" smtClean="0">
                              <a:solidFill>
                                <a:srgbClr val="010078"/>
                              </a:solidFill>
                              <a:latin typeface="Cambria Math" panose="02040503050406030204" pitchFamily="18" charset="0"/>
                            </a:rPr>
                          </m:ctrlPr>
                        </m:fPr>
                        <m:num>
                          <m:sSup>
                            <m:sSupPr>
                              <m:ctrlPr>
                                <a:rPr lang="en-GB" sz="2400" i="1" smtClean="0">
                                  <a:solidFill>
                                    <a:srgbClr val="010078"/>
                                  </a:solidFill>
                                  <a:latin typeface="Cambria Math" panose="02040503050406030204" pitchFamily="18" charset="0"/>
                                </a:rPr>
                              </m:ctrlPr>
                            </m:sSupPr>
                            <m:e>
                              <m:r>
                                <a:rPr lang="en-US" sz="2400" b="0" i="1" smtClean="0">
                                  <a:solidFill>
                                    <a:srgbClr val="010078"/>
                                  </a:solidFill>
                                  <a:latin typeface="Cambria Math" panose="02040503050406030204" pitchFamily="18" charset="0"/>
                                </a:rPr>
                                <m:t>𝑦</m:t>
                              </m:r>
                            </m:e>
                            <m:sup>
                              <m:r>
                                <a:rPr lang="en-US" sz="2400" b="0" i="1" smtClean="0">
                                  <a:solidFill>
                                    <a:srgbClr val="010078"/>
                                  </a:solidFill>
                                  <a:latin typeface="Cambria Math" panose="02040503050406030204" pitchFamily="18" charset="0"/>
                                </a:rPr>
                                <m:t>3</m:t>
                              </m:r>
                            </m:sup>
                          </m:sSup>
                        </m:num>
                        <m:den>
                          <m:r>
                            <a:rPr lang="en-US" sz="2400" b="0" i="1" smtClean="0">
                              <a:solidFill>
                                <a:srgbClr val="010078"/>
                              </a:solidFill>
                              <a:latin typeface="Cambria Math" panose="02040503050406030204" pitchFamily="18" charset="0"/>
                            </a:rPr>
                            <m:t>3</m:t>
                          </m:r>
                        </m:den>
                      </m:f>
                      <m:r>
                        <a:rPr lang="en-US" sz="2400" b="0" i="1" smtClean="0">
                          <a:solidFill>
                            <a:srgbClr val="010078"/>
                          </a:solidFill>
                          <a:latin typeface="Cambria Math" panose="02040503050406030204" pitchFamily="18" charset="0"/>
                        </a:rPr>
                        <m:t>−</m:t>
                      </m:r>
                      <m:f>
                        <m:fPr>
                          <m:ctrlPr>
                            <a:rPr lang="en-US" sz="2400" b="0" i="1" smtClean="0">
                              <a:solidFill>
                                <a:srgbClr val="010078"/>
                              </a:solidFill>
                              <a:latin typeface="Cambria Math" panose="02040503050406030204" pitchFamily="18" charset="0"/>
                            </a:rPr>
                          </m:ctrlPr>
                        </m:fPr>
                        <m:num>
                          <m:r>
                            <a:rPr lang="en-US" sz="2400" b="0" i="1" smtClean="0">
                              <a:solidFill>
                                <a:srgbClr val="010078"/>
                              </a:solidFill>
                              <a:latin typeface="Cambria Math" panose="02040503050406030204" pitchFamily="18" charset="0"/>
                            </a:rPr>
                            <m:t>1</m:t>
                          </m:r>
                        </m:num>
                        <m:den>
                          <m:r>
                            <a:rPr lang="en-US" sz="2400" b="0" i="1" smtClean="0">
                              <a:solidFill>
                                <a:srgbClr val="010078"/>
                              </a:solidFill>
                              <a:latin typeface="Cambria Math" panose="02040503050406030204" pitchFamily="18" charset="0"/>
                            </a:rPr>
                            <m:t>𝑦</m:t>
                          </m:r>
                        </m:den>
                      </m:f>
                      <m:r>
                        <a:rPr lang="en-US" sz="2400" b="0" i="1" smtClean="0">
                          <a:solidFill>
                            <a:srgbClr val="010078"/>
                          </a:solidFill>
                          <a:latin typeface="Cambria Math" panose="02040503050406030204" pitchFamily="18" charset="0"/>
                        </a:rPr>
                        <m:t>+</m:t>
                      </m:r>
                      <m:r>
                        <a:rPr lang="en-US" sz="2400" b="0" i="1" smtClean="0">
                          <a:solidFill>
                            <a:srgbClr val="010078"/>
                          </a:solidFill>
                          <a:latin typeface="Cambria Math" panose="02040503050406030204" pitchFamily="18" charset="0"/>
                        </a:rPr>
                        <m:t>𝐶</m:t>
                      </m:r>
                    </m:oMath>
                  </m:oMathPara>
                </a14:m>
                <a:endParaRPr lang="en-GB" sz="2400" dirty="0"/>
              </a:p>
            </p:txBody>
          </p:sp>
        </mc:Choice>
        <mc:Fallback xmlns="">
          <p:sp>
            <p:nvSpPr>
              <p:cNvPr id="17" name="TextBox 16">
                <a:extLst>
                  <a:ext uri="{FF2B5EF4-FFF2-40B4-BE49-F238E27FC236}">
                    <a16:creationId xmlns:a16="http://schemas.microsoft.com/office/drawing/2014/main" id="{8EB73BA8-D46C-4102-8985-79D947A0E560}"/>
                  </a:ext>
                </a:extLst>
              </p:cNvPr>
              <p:cNvSpPr txBox="1">
                <a:spLocks noRot="1" noChangeAspect="1" noMove="1" noResize="1" noEditPoints="1" noAdjustHandles="1" noChangeArrowheads="1" noChangeShapeType="1" noTextEdit="1"/>
              </p:cNvSpPr>
              <p:nvPr/>
            </p:nvSpPr>
            <p:spPr>
              <a:xfrm>
                <a:off x="4238812" y="2209971"/>
                <a:ext cx="2137636" cy="896592"/>
              </a:xfrm>
              <a:prstGeom prst="rect">
                <a:avLst/>
              </a:prstGeom>
              <a:blipFill>
                <a:blip r:embed="rId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TextBox 17">
                <a:extLst>
                  <a:ext uri="{FF2B5EF4-FFF2-40B4-BE49-F238E27FC236}">
                    <a16:creationId xmlns:a16="http://schemas.microsoft.com/office/drawing/2014/main" id="{239793CE-F145-41D0-AB77-A5E583335C4B}"/>
                  </a:ext>
                </a:extLst>
              </p:cNvPr>
              <p:cNvSpPr txBox="1"/>
              <p:nvPr/>
            </p:nvSpPr>
            <p:spPr>
              <a:xfrm>
                <a:off x="2026908" y="2370296"/>
                <a:ext cx="2137636" cy="7552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nary>
                        <m:naryPr>
                          <m:subHide m:val="on"/>
                          <m:supHide m:val="on"/>
                          <m:ctrlPr>
                            <a:rPr lang="en-GB" sz="2400" i="1" smtClean="0">
                              <a:solidFill>
                                <a:srgbClr val="010078"/>
                              </a:solidFill>
                              <a:latin typeface="Cambria Math" panose="02040503050406030204" pitchFamily="18" charset="0"/>
                            </a:rPr>
                          </m:ctrlPr>
                        </m:naryPr>
                        <m:sub/>
                        <m:sup/>
                        <m:e>
                          <m:d>
                            <m:dPr>
                              <m:ctrlPr>
                                <a:rPr lang="en-GB" sz="2400" i="1" smtClean="0">
                                  <a:solidFill>
                                    <a:srgbClr val="010078"/>
                                  </a:solidFill>
                                  <a:latin typeface="Cambria Math" panose="02040503050406030204" pitchFamily="18" charset="0"/>
                                </a:rPr>
                              </m:ctrlPr>
                            </m:dPr>
                            <m:e>
                              <m:sSup>
                                <m:sSupPr>
                                  <m:ctrlPr>
                                    <a:rPr lang="en-GB" sz="2400" i="1" smtClean="0">
                                      <a:solidFill>
                                        <a:srgbClr val="010078"/>
                                      </a:solidFill>
                                      <a:latin typeface="Cambria Math" panose="02040503050406030204" pitchFamily="18" charset="0"/>
                                    </a:rPr>
                                  </m:ctrlPr>
                                </m:sSupPr>
                                <m:e>
                                  <m:r>
                                    <a:rPr lang="en-US" sz="2400" b="0" i="1" smtClean="0">
                                      <a:solidFill>
                                        <a:srgbClr val="010078"/>
                                      </a:solidFill>
                                      <a:latin typeface="Cambria Math" panose="02040503050406030204" pitchFamily="18" charset="0"/>
                                    </a:rPr>
                                    <m:t>𝑦</m:t>
                                  </m:r>
                                </m:e>
                                <m:sup>
                                  <m:r>
                                    <a:rPr lang="en-US" sz="2400" b="0" i="1" smtClean="0">
                                      <a:solidFill>
                                        <a:srgbClr val="010078"/>
                                      </a:solidFill>
                                      <a:latin typeface="Cambria Math" panose="02040503050406030204" pitchFamily="18" charset="0"/>
                                    </a:rPr>
                                    <m:t>2</m:t>
                                  </m:r>
                                </m:sup>
                              </m:sSup>
                              <m:r>
                                <a:rPr lang="en-US" sz="2400" b="0" i="1" smtClean="0">
                                  <a:solidFill>
                                    <a:srgbClr val="010078"/>
                                  </a:solidFill>
                                  <a:latin typeface="Cambria Math" panose="02040503050406030204" pitchFamily="18" charset="0"/>
                                </a:rPr>
                                <m:t>+</m:t>
                              </m:r>
                              <m:sSup>
                                <m:sSupPr>
                                  <m:ctrlPr>
                                    <a:rPr lang="en-US" sz="2400" b="0" i="1" smtClean="0">
                                      <a:solidFill>
                                        <a:srgbClr val="010078"/>
                                      </a:solidFill>
                                      <a:latin typeface="Cambria Math" panose="02040503050406030204" pitchFamily="18" charset="0"/>
                                    </a:rPr>
                                  </m:ctrlPr>
                                </m:sSupPr>
                                <m:e>
                                  <m:r>
                                    <a:rPr lang="en-US" sz="2400" b="0" i="1" smtClean="0">
                                      <a:solidFill>
                                        <a:srgbClr val="010078"/>
                                      </a:solidFill>
                                      <a:latin typeface="Cambria Math" panose="02040503050406030204" pitchFamily="18" charset="0"/>
                                    </a:rPr>
                                    <m:t>𝑦</m:t>
                                  </m:r>
                                </m:e>
                                <m:sup>
                                  <m:r>
                                    <a:rPr lang="en-US" sz="2400" b="0" i="1" smtClean="0">
                                      <a:solidFill>
                                        <a:srgbClr val="010078"/>
                                      </a:solidFill>
                                      <a:latin typeface="Cambria Math" panose="02040503050406030204" pitchFamily="18" charset="0"/>
                                    </a:rPr>
                                    <m:t>−2</m:t>
                                  </m:r>
                                </m:sup>
                              </m:sSup>
                            </m:e>
                          </m:d>
                          <m:r>
                            <a:rPr lang="en-US" sz="2400" i="1">
                              <a:solidFill>
                                <a:srgbClr val="010078"/>
                              </a:solidFill>
                              <a:latin typeface="Cambria Math" panose="02040503050406030204" pitchFamily="18" charset="0"/>
                            </a:rPr>
                            <m:t>𝑑</m:t>
                          </m:r>
                          <m:r>
                            <a:rPr lang="en-US" sz="2400" b="0" i="1" smtClean="0">
                              <a:solidFill>
                                <a:srgbClr val="010078"/>
                              </a:solidFill>
                              <a:latin typeface="Cambria Math" panose="02040503050406030204" pitchFamily="18" charset="0"/>
                            </a:rPr>
                            <m:t>𝑦</m:t>
                          </m:r>
                        </m:e>
                      </m:nary>
                    </m:oMath>
                  </m:oMathPara>
                </a14:m>
                <a:endParaRPr lang="en-GB" sz="2400" dirty="0">
                  <a:solidFill>
                    <a:srgbClr val="010078"/>
                  </a:solidFill>
                </a:endParaRPr>
              </a:p>
            </p:txBody>
          </p:sp>
        </mc:Choice>
        <mc:Fallback xmlns="">
          <p:sp>
            <p:nvSpPr>
              <p:cNvPr id="18" name="TextBox 17">
                <a:extLst>
                  <a:ext uri="{FF2B5EF4-FFF2-40B4-BE49-F238E27FC236}">
                    <a16:creationId xmlns:a16="http://schemas.microsoft.com/office/drawing/2014/main" id="{239793CE-F145-41D0-AB77-A5E583335C4B}"/>
                  </a:ext>
                </a:extLst>
              </p:cNvPr>
              <p:cNvSpPr txBox="1">
                <a:spLocks noRot="1" noChangeAspect="1" noMove="1" noResize="1" noEditPoints="1" noAdjustHandles="1" noChangeArrowheads="1" noChangeShapeType="1" noTextEdit="1"/>
              </p:cNvSpPr>
              <p:nvPr/>
            </p:nvSpPr>
            <p:spPr>
              <a:xfrm>
                <a:off x="2026908" y="2370296"/>
                <a:ext cx="2137636" cy="755271"/>
              </a:xfrm>
              <a:prstGeom prst="rect">
                <a:avLst/>
              </a:prstGeom>
              <a:blipFill>
                <a:blip r:embed="rId9"/>
                <a:stretch>
                  <a:fillRect/>
                </a:stretch>
              </a:blipFill>
            </p:spPr>
            <p:txBody>
              <a:bodyPr/>
              <a:lstStyle/>
              <a:p>
                <a:r>
                  <a:rPr lang="en-GB">
                    <a:noFill/>
                  </a:rPr>
                  <a:t> </a:t>
                </a:r>
              </a:p>
            </p:txBody>
          </p:sp>
        </mc:Fallback>
      </mc:AlternateContent>
      <p:sp>
        <p:nvSpPr>
          <p:cNvPr id="19" name="Text Box 3">
            <a:extLst>
              <a:ext uri="{FF2B5EF4-FFF2-40B4-BE49-F238E27FC236}">
                <a16:creationId xmlns:a16="http://schemas.microsoft.com/office/drawing/2014/main" id="{0CEEB5BD-0ABB-4EDE-8D9D-BA82E7F515CE}"/>
              </a:ext>
            </a:extLst>
          </p:cNvPr>
          <p:cNvSpPr txBox="1">
            <a:spLocks noChangeArrowheads="1"/>
          </p:cNvSpPr>
          <p:nvPr/>
        </p:nvSpPr>
        <p:spPr bwMode="auto">
          <a:xfrm>
            <a:off x="445714" y="3193655"/>
            <a:ext cx="8358709" cy="461665"/>
          </a:xfrm>
          <a:prstGeom prst="rect">
            <a:avLst/>
          </a:prstGeom>
          <a:noFill/>
          <a:ln w="9525">
            <a:noFill/>
            <a:miter lim="800000"/>
            <a:headEnd/>
            <a:tailEnd/>
          </a:ln>
          <a:effectLst/>
        </p:spPr>
        <p:txBody>
          <a:bodyPr wrap="square">
            <a:spAutoFit/>
          </a:bodyPr>
          <a:lstStyle/>
          <a:p>
            <a:r>
              <a:rPr lang="en-GB" sz="2400" dirty="0">
                <a:solidFill>
                  <a:srgbClr val="010078"/>
                </a:solidFill>
              </a:rPr>
              <a:t>(b) Evaluate the following integral</a:t>
            </a:r>
          </a:p>
        </p:txBody>
      </p:sp>
      <p:sp>
        <p:nvSpPr>
          <p:cNvPr id="21" name="TextBox 20">
            <a:extLst>
              <a:ext uri="{FF2B5EF4-FFF2-40B4-BE49-F238E27FC236}">
                <a16:creationId xmlns:a16="http://schemas.microsoft.com/office/drawing/2014/main" id="{F300060A-1F58-4D60-AE7C-64C652B70046}"/>
              </a:ext>
            </a:extLst>
          </p:cNvPr>
          <p:cNvSpPr txBox="1"/>
          <p:nvPr/>
        </p:nvSpPr>
        <p:spPr>
          <a:xfrm>
            <a:off x="302454" y="3750856"/>
            <a:ext cx="9010357" cy="430887"/>
          </a:xfrm>
          <a:prstGeom prst="rect">
            <a:avLst/>
          </a:prstGeom>
          <a:noFill/>
        </p:spPr>
        <p:txBody>
          <a:bodyPr wrap="square">
            <a:spAutoFit/>
          </a:bodyPr>
          <a:lstStyle/>
          <a:p>
            <a:r>
              <a:rPr lang="en-US" sz="2200" dirty="0">
                <a:solidFill>
                  <a:srgbClr val="010078"/>
                </a:solidFill>
              </a:rPr>
              <a:t>All we really need here is any anti-derivative of the integrand</a:t>
            </a:r>
            <a:endParaRPr lang="en-GB" sz="2200" dirty="0">
              <a:solidFill>
                <a:srgbClr val="010078"/>
              </a:solidFill>
            </a:endParaRPr>
          </a:p>
        </p:txBody>
      </p:sp>
      <p:sp>
        <p:nvSpPr>
          <p:cNvPr id="24" name="TextBox 23">
            <a:extLst>
              <a:ext uri="{FF2B5EF4-FFF2-40B4-BE49-F238E27FC236}">
                <a16:creationId xmlns:a16="http://schemas.microsoft.com/office/drawing/2014/main" id="{8F7ABBAF-642D-4A55-9C30-8757D2AD7E8F}"/>
              </a:ext>
            </a:extLst>
          </p:cNvPr>
          <p:cNvSpPr txBox="1"/>
          <p:nvPr/>
        </p:nvSpPr>
        <p:spPr>
          <a:xfrm>
            <a:off x="302454" y="4194458"/>
            <a:ext cx="6858000" cy="430887"/>
          </a:xfrm>
          <a:prstGeom prst="rect">
            <a:avLst/>
          </a:prstGeom>
          <a:noFill/>
        </p:spPr>
        <p:txBody>
          <a:bodyPr wrap="square">
            <a:spAutoFit/>
          </a:bodyPr>
          <a:lstStyle/>
          <a:p>
            <a:r>
              <a:rPr lang="en-US" sz="2200" dirty="0">
                <a:solidFill>
                  <a:srgbClr val="010078"/>
                </a:solidFill>
              </a:rPr>
              <a:t>We’ll use the answer from (a) without the </a:t>
            </a:r>
            <a:r>
              <a:rPr lang="en-US" sz="2200" i="1" dirty="0">
                <a:solidFill>
                  <a:srgbClr val="010078"/>
                </a:solidFill>
              </a:rPr>
              <a:t>“</a:t>
            </a:r>
            <a:r>
              <a:rPr lang="en-US" sz="2200" i="1" dirty="0">
                <a:solidFill>
                  <a:srgbClr val="010078"/>
                </a:solidFill>
                <a:latin typeface="Times New Roman" panose="02020603050405020304" pitchFamily="18" charset="0"/>
                <a:cs typeface="Times New Roman" panose="02020603050405020304" pitchFamily="18" charset="0"/>
              </a:rPr>
              <a:t>+C</a:t>
            </a:r>
            <a:r>
              <a:rPr lang="en-US" sz="2200" i="1" dirty="0">
                <a:solidFill>
                  <a:srgbClr val="010078"/>
                </a:solidFill>
              </a:rPr>
              <a:t>”</a:t>
            </a:r>
            <a:endParaRPr lang="en-GB" sz="2200" i="1" dirty="0">
              <a:solidFill>
                <a:srgbClr val="010078"/>
              </a:solidFill>
            </a:endParaRPr>
          </a:p>
        </p:txBody>
      </p:sp>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59317B99-79CD-4480-8D15-92AE681DCE32}"/>
                  </a:ext>
                </a:extLst>
              </p:cNvPr>
              <p:cNvSpPr txBox="1"/>
              <p:nvPr/>
            </p:nvSpPr>
            <p:spPr>
              <a:xfrm>
                <a:off x="5421413" y="5220564"/>
                <a:ext cx="1399550" cy="585225"/>
              </a:xfrm>
              <a:prstGeom prst="rect">
                <a:avLst/>
              </a:prstGeom>
              <a:noFill/>
            </p:spPr>
            <p:txBody>
              <a:bodyPr wrap="none" lIns="0" tIns="0" rIns="0" bIns="0" rtlCol="0">
                <a:spAutoFit/>
              </a:bodyPr>
              <a:lstStyle/>
              <a:p>
                <a:r>
                  <a:rPr lang="en-GB" sz="2400" dirty="0">
                    <a:solidFill>
                      <a:srgbClr val="010078"/>
                    </a:solidFill>
                  </a:rPr>
                  <a:t> </a:t>
                </a:r>
                <a14:m>
                  <m:oMath xmlns:m="http://schemas.openxmlformats.org/officeDocument/2006/math">
                    <m:r>
                      <a:rPr lang="en-US" sz="2400" b="0" i="1" smtClean="0">
                        <a:solidFill>
                          <a:srgbClr val="010078"/>
                        </a:solidFill>
                        <a:latin typeface="Cambria Math" panose="02040503050406030204" pitchFamily="18" charset="0"/>
                      </a:rPr>
                      <m:t>−</m:t>
                    </m:r>
                    <m:d>
                      <m:dPr>
                        <m:ctrlPr>
                          <a:rPr lang="en-US" sz="2400" i="1">
                            <a:solidFill>
                              <a:srgbClr val="010078"/>
                            </a:solidFill>
                            <a:latin typeface="Cambria Math" panose="02040503050406030204" pitchFamily="18" charset="0"/>
                          </a:rPr>
                        </m:ctrlPr>
                      </m:dPr>
                      <m:e>
                        <m:f>
                          <m:fPr>
                            <m:ctrlPr>
                              <a:rPr lang="en-GB" sz="2400" i="1">
                                <a:solidFill>
                                  <a:srgbClr val="010078"/>
                                </a:solidFill>
                                <a:latin typeface="Cambria Math" panose="02040503050406030204" pitchFamily="18" charset="0"/>
                              </a:rPr>
                            </m:ctrlPr>
                          </m:fPr>
                          <m:num>
                            <m:sSup>
                              <m:sSupPr>
                                <m:ctrlPr>
                                  <a:rPr lang="en-GB" sz="2400" i="1">
                                    <a:solidFill>
                                      <a:srgbClr val="010078"/>
                                    </a:solidFill>
                                    <a:latin typeface="Cambria Math" panose="02040503050406030204" pitchFamily="18" charset="0"/>
                                  </a:rPr>
                                </m:ctrlPr>
                              </m:sSupPr>
                              <m:e>
                                <m:r>
                                  <a:rPr lang="en-US" sz="2400" b="0" i="1" smtClean="0">
                                    <a:solidFill>
                                      <a:srgbClr val="010078"/>
                                    </a:solidFill>
                                    <a:latin typeface="Cambria Math" panose="02040503050406030204" pitchFamily="18" charset="0"/>
                                  </a:rPr>
                                  <m:t>1</m:t>
                                </m:r>
                              </m:e>
                              <m:sup>
                                <m:r>
                                  <a:rPr lang="en-US" sz="2400" i="1">
                                    <a:solidFill>
                                      <a:srgbClr val="010078"/>
                                    </a:solidFill>
                                    <a:latin typeface="Cambria Math" panose="02040503050406030204" pitchFamily="18" charset="0"/>
                                  </a:rPr>
                                  <m:t>3</m:t>
                                </m:r>
                              </m:sup>
                            </m:sSup>
                          </m:num>
                          <m:den>
                            <m:r>
                              <a:rPr lang="en-US" sz="2400" i="1">
                                <a:solidFill>
                                  <a:srgbClr val="010078"/>
                                </a:solidFill>
                                <a:latin typeface="Cambria Math" panose="02040503050406030204" pitchFamily="18" charset="0"/>
                              </a:rPr>
                              <m:t>3</m:t>
                            </m:r>
                          </m:den>
                        </m:f>
                        <m:r>
                          <a:rPr lang="en-US" sz="2400" b="0" i="1" smtClean="0">
                            <a:solidFill>
                              <a:srgbClr val="010078"/>
                            </a:solidFill>
                            <a:latin typeface="Cambria Math" panose="02040503050406030204" pitchFamily="18" charset="0"/>
                          </a:rPr>
                          <m:t>−</m:t>
                        </m:r>
                        <m:f>
                          <m:fPr>
                            <m:ctrlPr>
                              <a:rPr lang="en-US" sz="2400" i="1">
                                <a:solidFill>
                                  <a:srgbClr val="010078"/>
                                </a:solidFill>
                                <a:latin typeface="Cambria Math" panose="02040503050406030204" pitchFamily="18" charset="0"/>
                              </a:rPr>
                            </m:ctrlPr>
                          </m:fPr>
                          <m:num>
                            <m:r>
                              <a:rPr lang="en-US" sz="2400" i="1">
                                <a:solidFill>
                                  <a:srgbClr val="010078"/>
                                </a:solidFill>
                                <a:latin typeface="Cambria Math" panose="02040503050406030204" pitchFamily="18" charset="0"/>
                              </a:rPr>
                              <m:t>1</m:t>
                            </m:r>
                          </m:num>
                          <m:den>
                            <m:r>
                              <a:rPr lang="en-US" sz="2400" b="0" i="1" smtClean="0">
                                <a:solidFill>
                                  <a:srgbClr val="010078"/>
                                </a:solidFill>
                                <a:latin typeface="Cambria Math" panose="02040503050406030204" pitchFamily="18" charset="0"/>
                              </a:rPr>
                              <m:t>1</m:t>
                            </m:r>
                          </m:den>
                        </m:f>
                      </m:e>
                    </m:d>
                  </m:oMath>
                </a14:m>
                <a:endParaRPr lang="en-GB" sz="2400" dirty="0">
                  <a:solidFill>
                    <a:srgbClr val="010078"/>
                  </a:solidFill>
                </a:endParaRPr>
              </a:p>
            </p:txBody>
          </p:sp>
        </mc:Choice>
        <mc:Fallback xmlns="">
          <p:sp>
            <p:nvSpPr>
              <p:cNvPr id="25" name="TextBox 24">
                <a:extLst>
                  <a:ext uri="{FF2B5EF4-FFF2-40B4-BE49-F238E27FC236}">
                    <a16:creationId xmlns:a16="http://schemas.microsoft.com/office/drawing/2014/main" id="{59317B99-79CD-4480-8D15-92AE681DCE32}"/>
                  </a:ext>
                </a:extLst>
              </p:cNvPr>
              <p:cNvSpPr txBox="1">
                <a:spLocks noRot="1" noChangeAspect="1" noMove="1" noResize="1" noEditPoints="1" noAdjustHandles="1" noChangeArrowheads="1" noChangeShapeType="1" noTextEdit="1"/>
              </p:cNvSpPr>
              <p:nvPr/>
            </p:nvSpPr>
            <p:spPr>
              <a:xfrm>
                <a:off x="5421413" y="5220564"/>
                <a:ext cx="1399550" cy="585225"/>
              </a:xfrm>
              <a:prstGeom prst="rect">
                <a:avLst/>
              </a:prstGeom>
              <a:blipFill>
                <a:blip r:embed="rId1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a:extLst>
                  <a:ext uri="{FF2B5EF4-FFF2-40B4-BE49-F238E27FC236}">
                    <a16:creationId xmlns:a16="http://schemas.microsoft.com/office/drawing/2014/main" id="{7FF77F70-4CC0-44C6-A1FC-9482A4582359}"/>
                  </a:ext>
                </a:extLst>
              </p:cNvPr>
              <p:cNvSpPr txBox="1"/>
              <p:nvPr/>
            </p:nvSpPr>
            <p:spPr>
              <a:xfrm>
                <a:off x="4456106" y="6104285"/>
                <a:ext cx="501740" cy="524182"/>
              </a:xfrm>
              <a:prstGeom prst="rect">
                <a:avLst/>
              </a:prstGeom>
              <a:noFill/>
            </p:spPr>
            <p:txBody>
              <a:bodyPr wrap="none" lIns="0" tIns="0" rIns="0" bIns="0" rtlCol="0">
                <a:spAutoFit/>
              </a:bodyPr>
              <a:lstStyle/>
              <a:p>
                <a:r>
                  <a:rPr lang="en-GB" sz="2400" dirty="0">
                    <a:solidFill>
                      <a:srgbClr val="010078"/>
                    </a:solidFill>
                  </a:rPr>
                  <a:t> </a:t>
                </a:r>
                <a14:m>
                  <m:oMath xmlns:m="http://schemas.openxmlformats.org/officeDocument/2006/math">
                    <m:r>
                      <a:rPr lang="en-US" sz="2400" b="0" i="0" smtClean="0">
                        <a:solidFill>
                          <a:srgbClr val="010078"/>
                        </a:solidFill>
                        <a:latin typeface="Cambria Math" panose="02040503050406030204" pitchFamily="18" charset="0"/>
                      </a:rPr>
                      <m:t>−</m:t>
                    </m:r>
                    <m:f>
                      <m:fPr>
                        <m:ctrlPr>
                          <a:rPr lang="en-GB" sz="2400" i="1">
                            <a:solidFill>
                              <a:srgbClr val="010078"/>
                            </a:solidFill>
                            <a:latin typeface="Cambria Math" panose="02040503050406030204" pitchFamily="18" charset="0"/>
                          </a:rPr>
                        </m:ctrlPr>
                      </m:fPr>
                      <m:num>
                        <m:r>
                          <a:rPr lang="en-US" sz="2400" b="0" i="1" smtClean="0">
                            <a:solidFill>
                              <a:srgbClr val="010078"/>
                            </a:solidFill>
                            <a:latin typeface="Cambria Math" panose="02040503050406030204" pitchFamily="18" charset="0"/>
                          </a:rPr>
                          <m:t>1</m:t>
                        </m:r>
                      </m:num>
                      <m:den>
                        <m:r>
                          <a:rPr lang="en-US" sz="2400" b="0" i="1" smtClean="0">
                            <a:solidFill>
                              <a:srgbClr val="010078"/>
                            </a:solidFill>
                            <a:latin typeface="Cambria Math" panose="02040503050406030204" pitchFamily="18" charset="0"/>
                          </a:rPr>
                          <m:t>2</m:t>
                        </m:r>
                      </m:den>
                    </m:f>
                  </m:oMath>
                </a14:m>
                <a:endParaRPr lang="en-GB" sz="2400" dirty="0">
                  <a:solidFill>
                    <a:srgbClr val="010078"/>
                  </a:solidFill>
                </a:endParaRPr>
              </a:p>
            </p:txBody>
          </p:sp>
        </mc:Choice>
        <mc:Fallback xmlns="">
          <p:sp>
            <p:nvSpPr>
              <p:cNvPr id="26" name="TextBox 25">
                <a:extLst>
                  <a:ext uri="{FF2B5EF4-FFF2-40B4-BE49-F238E27FC236}">
                    <a16:creationId xmlns:a16="http://schemas.microsoft.com/office/drawing/2014/main" id="{7FF77F70-4CC0-44C6-A1FC-9482A4582359}"/>
                  </a:ext>
                </a:extLst>
              </p:cNvPr>
              <p:cNvSpPr txBox="1">
                <a:spLocks noRot="1" noChangeAspect="1" noMove="1" noResize="1" noEditPoints="1" noAdjustHandles="1" noChangeArrowheads="1" noChangeShapeType="1" noTextEdit="1"/>
              </p:cNvSpPr>
              <p:nvPr/>
            </p:nvSpPr>
            <p:spPr>
              <a:xfrm>
                <a:off x="4456106" y="6104285"/>
                <a:ext cx="501740" cy="524182"/>
              </a:xfrm>
              <a:prstGeom prst="rect">
                <a:avLst/>
              </a:prstGeom>
              <a:blipFill>
                <a:blip r:embed="rId1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TextBox 26">
                <a:extLst>
                  <a:ext uri="{FF2B5EF4-FFF2-40B4-BE49-F238E27FC236}">
                    <a16:creationId xmlns:a16="http://schemas.microsoft.com/office/drawing/2014/main" id="{160B8D7C-AF33-49BC-B878-D57866AC7C52}"/>
                  </a:ext>
                </a:extLst>
              </p:cNvPr>
              <p:cNvSpPr txBox="1"/>
              <p:nvPr/>
            </p:nvSpPr>
            <p:spPr>
              <a:xfrm>
                <a:off x="4992022" y="6120318"/>
                <a:ext cx="501740" cy="523413"/>
              </a:xfrm>
              <a:prstGeom prst="rect">
                <a:avLst/>
              </a:prstGeom>
              <a:noFill/>
            </p:spPr>
            <p:txBody>
              <a:bodyPr wrap="none" lIns="0" tIns="0" rIns="0" bIns="0" rtlCol="0">
                <a:spAutoFit/>
              </a:bodyPr>
              <a:lstStyle/>
              <a:p>
                <a:r>
                  <a:rPr lang="en-GB" sz="2400" dirty="0">
                    <a:solidFill>
                      <a:srgbClr val="010078"/>
                    </a:solidFill>
                  </a:rPr>
                  <a:t> </a:t>
                </a:r>
                <a14:m>
                  <m:oMath xmlns:m="http://schemas.openxmlformats.org/officeDocument/2006/math">
                    <m:r>
                      <a:rPr lang="en-US" sz="2400" b="0" i="0" smtClean="0">
                        <a:solidFill>
                          <a:srgbClr val="010078"/>
                        </a:solidFill>
                        <a:latin typeface="Cambria Math" panose="02040503050406030204" pitchFamily="18" charset="0"/>
                      </a:rPr>
                      <m:t>−</m:t>
                    </m:r>
                    <m:f>
                      <m:fPr>
                        <m:ctrlPr>
                          <a:rPr lang="en-GB" sz="2400" i="1">
                            <a:solidFill>
                              <a:srgbClr val="010078"/>
                            </a:solidFill>
                            <a:latin typeface="Cambria Math" panose="02040503050406030204" pitchFamily="18" charset="0"/>
                          </a:rPr>
                        </m:ctrlPr>
                      </m:fPr>
                      <m:num>
                        <m:r>
                          <a:rPr lang="en-US" sz="2400" b="0" i="1" smtClean="0">
                            <a:solidFill>
                              <a:srgbClr val="010078"/>
                            </a:solidFill>
                            <a:latin typeface="Cambria Math" panose="02040503050406030204" pitchFamily="18" charset="0"/>
                          </a:rPr>
                          <m:t>1</m:t>
                        </m:r>
                      </m:num>
                      <m:den>
                        <m:r>
                          <a:rPr lang="en-US" sz="2400" b="0" i="1" smtClean="0">
                            <a:solidFill>
                              <a:srgbClr val="010078"/>
                            </a:solidFill>
                            <a:latin typeface="Cambria Math" panose="02040503050406030204" pitchFamily="18" charset="0"/>
                          </a:rPr>
                          <m:t>3</m:t>
                        </m:r>
                      </m:den>
                    </m:f>
                  </m:oMath>
                </a14:m>
                <a:endParaRPr lang="en-GB" sz="2400" dirty="0">
                  <a:solidFill>
                    <a:srgbClr val="010078"/>
                  </a:solidFill>
                </a:endParaRPr>
              </a:p>
            </p:txBody>
          </p:sp>
        </mc:Choice>
        <mc:Fallback xmlns="">
          <p:sp>
            <p:nvSpPr>
              <p:cNvPr id="27" name="TextBox 26">
                <a:extLst>
                  <a:ext uri="{FF2B5EF4-FFF2-40B4-BE49-F238E27FC236}">
                    <a16:creationId xmlns:a16="http://schemas.microsoft.com/office/drawing/2014/main" id="{160B8D7C-AF33-49BC-B878-D57866AC7C52}"/>
                  </a:ext>
                </a:extLst>
              </p:cNvPr>
              <p:cNvSpPr txBox="1">
                <a:spLocks noRot="1" noChangeAspect="1" noMove="1" noResize="1" noEditPoints="1" noAdjustHandles="1" noChangeArrowheads="1" noChangeShapeType="1" noTextEdit="1"/>
              </p:cNvSpPr>
              <p:nvPr/>
            </p:nvSpPr>
            <p:spPr>
              <a:xfrm>
                <a:off x="4992022" y="6120318"/>
                <a:ext cx="501740" cy="523413"/>
              </a:xfrm>
              <a:prstGeom prst="rect">
                <a:avLst/>
              </a:prstGeom>
              <a:blipFill>
                <a:blip r:embed="rId1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8" name="TextBox 27">
                <a:extLst>
                  <a:ext uri="{FF2B5EF4-FFF2-40B4-BE49-F238E27FC236}">
                    <a16:creationId xmlns:a16="http://schemas.microsoft.com/office/drawing/2014/main" id="{C418ADA1-0CFF-4F41-BBF9-89E44164723C}"/>
                  </a:ext>
                </a:extLst>
              </p:cNvPr>
              <p:cNvSpPr txBox="1"/>
              <p:nvPr/>
            </p:nvSpPr>
            <p:spPr>
              <a:xfrm>
                <a:off x="5539159" y="6180780"/>
                <a:ext cx="490519" cy="369332"/>
              </a:xfrm>
              <a:prstGeom prst="rect">
                <a:avLst/>
              </a:prstGeom>
              <a:noFill/>
            </p:spPr>
            <p:txBody>
              <a:bodyPr wrap="none" lIns="0" tIns="0" rIns="0" bIns="0" rtlCol="0">
                <a:spAutoFit/>
              </a:bodyPr>
              <a:lstStyle/>
              <a:p>
                <a:r>
                  <a:rPr lang="en-GB" sz="2400" dirty="0">
                    <a:solidFill>
                      <a:srgbClr val="010078"/>
                    </a:solidFill>
                  </a:rPr>
                  <a:t> </a:t>
                </a:r>
                <a14:m>
                  <m:oMath xmlns:m="http://schemas.openxmlformats.org/officeDocument/2006/math">
                    <m:r>
                      <a:rPr lang="en-US" sz="2400" b="0" i="0" smtClean="0">
                        <a:solidFill>
                          <a:srgbClr val="010078"/>
                        </a:solidFill>
                        <a:latin typeface="Cambria Math" panose="02040503050406030204" pitchFamily="18" charset="0"/>
                      </a:rPr>
                      <m:t>+1</m:t>
                    </m:r>
                  </m:oMath>
                </a14:m>
                <a:endParaRPr lang="en-GB" sz="2400" dirty="0">
                  <a:solidFill>
                    <a:srgbClr val="010078"/>
                  </a:solidFill>
                </a:endParaRPr>
              </a:p>
            </p:txBody>
          </p:sp>
        </mc:Choice>
        <mc:Fallback xmlns="">
          <p:sp>
            <p:nvSpPr>
              <p:cNvPr id="28" name="TextBox 27">
                <a:extLst>
                  <a:ext uri="{FF2B5EF4-FFF2-40B4-BE49-F238E27FC236}">
                    <a16:creationId xmlns:a16="http://schemas.microsoft.com/office/drawing/2014/main" id="{C418ADA1-0CFF-4F41-BBF9-89E44164723C}"/>
                  </a:ext>
                </a:extLst>
              </p:cNvPr>
              <p:cNvSpPr txBox="1">
                <a:spLocks noRot="1" noChangeAspect="1" noMove="1" noResize="1" noEditPoints="1" noAdjustHandles="1" noChangeArrowheads="1" noChangeShapeType="1" noTextEdit="1"/>
              </p:cNvSpPr>
              <p:nvPr/>
            </p:nvSpPr>
            <p:spPr>
              <a:xfrm>
                <a:off x="5539159" y="6180780"/>
                <a:ext cx="490519" cy="369332"/>
              </a:xfrm>
              <a:prstGeom prst="rect">
                <a:avLst/>
              </a:prstGeom>
              <a:blipFill>
                <a:blip r:embed="rId13"/>
                <a:stretch>
                  <a:fillRect l="-1250" r="-21250" b="-6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9" name="TextBox 28">
                <a:extLst>
                  <a:ext uri="{FF2B5EF4-FFF2-40B4-BE49-F238E27FC236}">
                    <a16:creationId xmlns:a16="http://schemas.microsoft.com/office/drawing/2014/main" id="{35E6F180-927D-4236-989B-54B40FB14089}"/>
                  </a:ext>
                </a:extLst>
              </p:cNvPr>
              <p:cNvSpPr txBox="1"/>
              <p:nvPr/>
            </p:nvSpPr>
            <p:spPr>
              <a:xfrm>
                <a:off x="6108490" y="6120318"/>
                <a:ext cx="665760" cy="523413"/>
              </a:xfrm>
              <a:prstGeom prst="rect">
                <a:avLst/>
              </a:prstGeom>
              <a:noFill/>
            </p:spPr>
            <p:txBody>
              <a:bodyPr wrap="none" lIns="0" tIns="0" rIns="0" bIns="0" rtlCol="0">
                <a:spAutoFit/>
              </a:bodyPr>
              <a:lstStyle/>
              <a:p>
                <a:r>
                  <a:rPr lang="en-GB" sz="2400" dirty="0">
                    <a:solidFill>
                      <a:srgbClr val="010078"/>
                    </a:solidFill>
                  </a:rPr>
                  <a:t> </a:t>
                </a:r>
                <a14:m>
                  <m:oMath xmlns:m="http://schemas.openxmlformats.org/officeDocument/2006/math">
                    <m:r>
                      <a:rPr lang="en-US" sz="2400" b="0" i="0" smtClean="0">
                        <a:solidFill>
                          <a:srgbClr val="010078"/>
                        </a:solidFill>
                        <a:latin typeface="Cambria Math" panose="02040503050406030204" pitchFamily="18" charset="0"/>
                      </a:rPr>
                      <m:t>=</m:t>
                    </m:r>
                    <m:f>
                      <m:fPr>
                        <m:ctrlPr>
                          <a:rPr lang="en-GB" sz="2400" i="1">
                            <a:solidFill>
                              <a:srgbClr val="010078"/>
                            </a:solidFill>
                            <a:latin typeface="Cambria Math" panose="02040503050406030204" pitchFamily="18" charset="0"/>
                          </a:rPr>
                        </m:ctrlPr>
                      </m:fPr>
                      <m:num>
                        <m:r>
                          <a:rPr lang="en-US" sz="2400" b="0" i="1" smtClean="0">
                            <a:solidFill>
                              <a:srgbClr val="010078"/>
                            </a:solidFill>
                            <a:latin typeface="Cambria Math" panose="02040503050406030204" pitchFamily="18" charset="0"/>
                          </a:rPr>
                          <m:t>17</m:t>
                        </m:r>
                      </m:num>
                      <m:den>
                        <m:r>
                          <a:rPr lang="en-US" sz="2400" b="0" i="1" smtClean="0">
                            <a:solidFill>
                              <a:srgbClr val="010078"/>
                            </a:solidFill>
                            <a:latin typeface="Cambria Math" panose="02040503050406030204" pitchFamily="18" charset="0"/>
                          </a:rPr>
                          <m:t>6</m:t>
                        </m:r>
                      </m:den>
                    </m:f>
                  </m:oMath>
                </a14:m>
                <a:endParaRPr lang="en-GB" sz="2400" dirty="0">
                  <a:solidFill>
                    <a:srgbClr val="010078"/>
                  </a:solidFill>
                </a:endParaRPr>
              </a:p>
            </p:txBody>
          </p:sp>
        </mc:Choice>
        <mc:Fallback xmlns="">
          <p:sp>
            <p:nvSpPr>
              <p:cNvPr id="29" name="TextBox 28">
                <a:extLst>
                  <a:ext uri="{FF2B5EF4-FFF2-40B4-BE49-F238E27FC236}">
                    <a16:creationId xmlns:a16="http://schemas.microsoft.com/office/drawing/2014/main" id="{35E6F180-927D-4236-989B-54B40FB14089}"/>
                  </a:ext>
                </a:extLst>
              </p:cNvPr>
              <p:cNvSpPr txBox="1">
                <a:spLocks noRot="1" noChangeAspect="1" noMove="1" noResize="1" noEditPoints="1" noAdjustHandles="1" noChangeArrowheads="1" noChangeShapeType="1" noTextEdit="1"/>
              </p:cNvSpPr>
              <p:nvPr/>
            </p:nvSpPr>
            <p:spPr>
              <a:xfrm>
                <a:off x="6108490" y="6120318"/>
                <a:ext cx="665760" cy="523413"/>
              </a:xfrm>
              <a:prstGeom prst="rect">
                <a:avLst/>
              </a:prstGeom>
              <a:blipFill>
                <a:blip r:embed="rId14"/>
                <a:stretch>
                  <a:fillRect/>
                </a:stretch>
              </a:blipFill>
            </p:spPr>
            <p:txBody>
              <a:bodyPr/>
              <a:lstStyle/>
              <a:p>
                <a:r>
                  <a:rPr lang="en-GB">
                    <a:noFill/>
                  </a:rPr>
                  <a:t> </a:t>
                </a:r>
              </a:p>
            </p:txBody>
          </p:sp>
        </mc:Fallback>
      </mc:AlternateContent>
    </p:spTree>
    <p:extLst>
      <p:ext uri="{BB962C8B-B14F-4D97-AF65-F5344CB8AC3E}">
        <p14:creationId xmlns:p14="http://schemas.microsoft.com/office/powerpoint/2010/main" val="42923141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8"/>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6"/>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27"/>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8"/>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2" grpId="0"/>
      <p:bldP spid="36" grpId="0"/>
      <p:bldP spid="37" grpId="0"/>
      <p:bldP spid="38" grpId="0"/>
      <p:bldP spid="16" grpId="0"/>
      <p:bldP spid="17" grpId="0"/>
      <p:bldP spid="18" grpId="0"/>
      <p:bldP spid="19" grpId="0"/>
      <p:bldP spid="21" grpId="0"/>
      <p:bldP spid="24" grpId="0"/>
      <p:bldP spid="25" grpId="0"/>
      <p:bldP spid="26" grpId="0"/>
      <p:bldP spid="27" grpId="0"/>
      <p:bldP spid="28" grpId="0"/>
      <p:bldP spid="2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5635" name="Text Box 3"/>
          <p:cNvSpPr txBox="1">
            <a:spLocks noChangeArrowheads="1"/>
          </p:cNvSpPr>
          <p:nvPr/>
        </p:nvSpPr>
        <p:spPr bwMode="auto">
          <a:xfrm>
            <a:off x="445714" y="970630"/>
            <a:ext cx="8358709" cy="461665"/>
          </a:xfrm>
          <a:prstGeom prst="rect">
            <a:avLst/>
          </a:prstGeom>
          <a:noFill/>
          <a:ln w="9525">
            <a:noFill/>
            <a:miter lim="800000"/>
            <a:headEnd/>
            <a:tailEnd/>
          </a:ln>
          <a:effectLst/>
        </p:spPr>
        <p:txBody>
          <a:bodyPr wrap="square">
            <a:spAutoFit/>
          </a:bodyPr>
          <a:lstStyle/>
          <a:p>
            <a:r>
              <a:rPr lang="en-GB" sz="2400" dirty="0">
                <a:solidFill>
                  <a:srgbClr val="010078"/>
                </a:solidFill>
              </a:rPr>
              <a:t>(c) Evaluate the following integral</a:t>
            </a:r>
          </a:p>
        </p:txBody>
      </p:sp>
      <mc:AlternateContent xmlns:mc="http://schemas.openxmlformats.org/markup-compatibility/2006" xmlns:a14="http://schemas.microsoft.com/office/drawing/2010/main">
        <mc:Choice Requires="a14">
          <p:sp>
            <p:nvSpPr>
              <p:cNvPr id="13" name="TextBox 12"/>
              <p:cNvSpPr txBox="1"/>
              <p:nvPr/>
            </p:nvSpPr>
            <p:spPr>
              <a:xfrm>
                <a:off x="5552066" y="809921"/>
                <a:ext cx="2317493" cy="82811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nary>
                        <m:naryPr>
                          <m:ctrlPr>
                            <a:rPr lang="en-GB" sz="2400" i="1" smtClean="0">
                              <a:solidFill>
                                <a:srgbClr val="010078"/>
                              </a:solidFill>
                              <a:latin typeface="Cambria Math" panose="02040503050406030204" pitchFamily="18" charset="0"/>
                            </a:rPr>
                          </m:ctrlPr>
                        </m:naryPr>
                        <m:sub>
                          <m:r>
                            <a:rPr lang="en-US" sz="2400" b="0" i="1" smtClean="0">
                              <a:solidFill>
                                <a:srgbClr val="010078"/>
                              </a:solidFill>
                              <a:latin typeface="Cambria Math" panose="02040503050406030204" pitchFamily="18" charset="0"/>
                            </a:rPr>
                            <m:t>−1</m:t>
                          </m:r>
                        </m:sub>
                        <m:sup>
                          <m:r>
                            <a:rPr lang="en-US" sz="2400" b="0" i="1" smtClean="0">
                              <a:solidFill>
                                <a:srgbClr val="010078"/>
                              </a:solidFill>
                              <a:latin typeface="Cambria Math" panose="02040503050406030204" pitchFamily="18" charset="0"/>
                            </a:rPr>
                            <m:t>2</m:t>
                          </m:r>
                        </m:sup>
                        <m:e>
                          <m:d>
                            <m:dPr>
                              <m:ctrlPr>
                                <a:rPr lang="en-GB" sz="2400" i="1" smtClean="0">
                                  <a:solidFill>
                                    <a:srgbClr val="010078"/>
                                  </a:solidFill>
                                  <a:latin typeface="Cambria Math" panose="02040503050406030204" pitchFamily="18" charset="0"/>
                                </a:rPr>
                              </m:ctrlPr>
                            </m:dPr>
                            <m:e>
                              <m:sSup>
                                <m:sSupPr>
                                  <m:ctrlPr>
                                    <a:rPr lang="en-GB" sz="2400" i="1">
                                      <a:solidFill>
                                        <a:srgbClr val="010078"/>
                                      </a:solidFill>
                                      <a:latin typeface="Cambria Math" panose="02040503050406030204" pitchFamily="18" charset="0"/>
                                    </a:rPr>
                                  </m:ctrlPr>
                                </m:sSupPr>
                                <m:e>
                                  <m:r>
                                    <a:rPr lang="en-US" sz="2400" i="1">
                                      <a:solidFill>
                                        <a:srgbClr val="010078"/>
                                      </a:solidFill>
                                      <a:latin typeface="Cambria Math" panose="02040503050406030204" pitchFamily="18" charset="0"/>
                                    </a:rPr>
                                    <m:t>𝑦</m:t>
                                  </m:r>
                                </m:e>
                                <m:sup>
                                  <m:r>
                                    <a:rPr lang="en-US" sz="2400" i="1">
                                      <a:solidFill>
                                        <a:srgbClr val="010078"/>
                                      </a:solidFill>
                                      <a:latin typeface="Cambria Math" panose="02040503050406030204" pitchFamily="18" charset="0"/>
                                    </a:rPr>
                                    <m:t>2</m:t>
                                  </m:r>
                                </m:sup>
                              </m:sSup>
                              <m:r>
                                <a:rPr lang="en-US" sz="2400" i="1">
                                  <a:solidFill>
                                    <a:srgbClr val="010078"/>
                                  </a:solidFill>
                                  <a:latin typeface="Cambria Math" panose="02040503050406030204" pitchFamily="18" charset="0"/>
                                </a:rPr>
                                <m:t>+</m:t>
                              </m:r>
                              <m:sSup>
                                <m:sSupPr>
                                  <m:ctrlPr>
                                    <a:rPr lang="en-US" sz="2400" i="1">
                                      <a:solidFill>
                                        <a:srgbClr val="010078"/>
                                      </a:solidFill>
                                      <a:latin typeface="Cambria Math" panose="02040503050406030204" pitchFamily="18" charset="0"/>
                                    </a:rPr>
                                  </m:ctrlPr>
                                </m:sSupPr>
                                <m:e>
                                  <m:r>
                                    <a:rPr lang="en-US" sz="2400" i="1">
                                      <a:solidFill>
                                        <a:srgbClr val="010078"/>
                                      </a:solidFill>
                                      <a:latin typeface="Cambria Math" panose="02040503050406030204" pitchFamily="18" charset="0"/>
                                    </a:rPr>
                                    <m:t>𝑦</m:t>
                                  </m:r>
                                </m:e>
                                <m:sup>
                                  <m:r>
                                    <a:rPr lang="en-US" sz="2400" i="1">
                                      <a:solidFill>
                                        <a:srgbClr val="010078"/>
                                      </a:solidFill>
                                      <a:latin typeface="Cambria Math" panose="02040503050406030204" pitchFamily="18" charset="0"/>
                                    </a:rPr>
                                    <m:t>−2</m:t>
                                  </m:r>
                                </m:sup>
                              </m:sSup>
                            </m:e>
                          </m:d>
                          <m:r>
                            <a:rPr lang="en-US" sz="2400" i="1">
                              <a:solidFill>
                                <a:srgbClr val="010078"/>
                              </a:solidFill>
                              <a:latin typeface="Cambria Math" panose="02040503050406030204" pitchFamily="18" charset="0"/>
                            </a:rPr>
                            <m:t>𝑑</m:t>
                          </m:r>
                          <m:r>
                            <a:rPr lang="en-US" sz="2400" b="0" i="1" smtClean="0">
                              <a:solidFill>
                                <a:srgbClr val="010078"/>
                              </a:solidFill>
                              <a:latin typeface="Cambria Math" panose="02040503050406030204" pitchFamily="18" charset="0"/>
                            </a:rPr>
                            <m:t>𝑦</m:t>
                          </m:r>
                        </m:e>
                      </m:nary>
                    </m:oMath>
                  </m:oMathPara>
                </a14:m>
                <a:endParaRPr lang="en-GB" sz="2400" dirty="0">
                  <a:solidFill>
                    <a:srgbClr val="010078"/>
                  </a:solidFill>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5552066" y="809921"/>
                <a:ext cx="2317493" cy="828112"/>
              </a:xfrm>
              <a:prstGeom prst="rect">
                <a:avLst/>
              </a:prstGeom>
              <a:blipFill>
                <a:blip r:embed="rId3"/>
                <a:stretch>
                  <a:fillRect/>
                </a:stretch>
              </a:blipFill>
            </p:spPr>
            <p:txBody>
              <a:bodyPr/>
              <a:lstStyle/>
              <a:p>
                <a:r>
                  <a:rPr lang="en-GB">
                    <a:noFill/>
                  </a:rPr>
                  <a:t> </a:t>
                </a:r>
              </a:p>
            </p:txBody>
          </p:sp>
        </mc:Fallback>
      </mc:AlternateContent>
      <p:sp>
        <p:nvSpPr>
          <p:cNvPr id="14" name="Rectangle 2">
            <a:extLst>
              <a:ext uri="{FF2B5EF4-FFF2-40B4-BE49-F238E27FC236}">
                <a16:creationId xmlns:a16="http://schemas.microsoft.com/office/drawing/2014/main" id="{7742288F-C352-4767-9A5B-6AD160F5B8BB}"/>
              </a:ext>
            </a:extLst>
          </p:cNvPr>
          <p:cNvSpPr txBox="1">
            <a:spLocks noChangeArrowheads="1"/>
          </p:cNvSpPr>
          <p:nvPr/>
        </p:nvSpPr>
        <p:spPr>
          <a:xfrm>
            <a:off x="168812" y="76200"/>
            <a:ext cx="8820443" cy="939458"/>
          </a:xfrm>
          <a:prstGeom prst="rect">
            <a:avLst/>
          </a:prstGeom>
        </p:spPr>
        <p:txBody>
          <a:bodyPr bIns="91440" anchor="b" anchorCtr="0">
            <a:normAutofit fontScale="97500"/>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GB" sz="2700" dirty="0">
                <a:solidFill>
                  <a:srgbClr val="04617B"/>
                </a:solidFill>
              </a:rPr>
              <a:t>Fundamental theorem of calculus Part 2: The evaluation theorem</a:t>
            </a:r>
          </a:p>
        </p:txBody>
      </p:sp>
      <p:sp>
        <p:nvSpPr>
          <p:cNvPr id="16" name="TextBox 15">
            <a:extLst>
              <a:ext uri="{FF2B5EF4-FFF2-40B4-BE49-F238E27FC236}">
                <a16:creationId xmlns:a16="http://schemas.microsoft.com/office/drawing/2014/main" id="{71BC54DB-6D74-43E4-B2F4-848D09775AAB}"/>
              </a:ext>
            </a:extLst>
          </p:cNvPr>
          <p:cNvSpPr txBox="1"/>
          <p:nvPr/>
        </p:nvSpPr>
        <p:spPr>
          <a:xfrm>
            <a:off x="168812" y="1655192"/>
            <a:ext cx="8501968" cy="461665"/>
          </a:xfrm>
          <a:prstGeom prst="rect">
            <a:avLst/>
          </a:prstGeom>
          <a:noFill/>
        </p:spPr>
        <p:txBody>
          <a:bodyPr wrap="square">
            <a:spAutoFit/>
          </a:bodyPr>
          <a:lstStyle/>
          <a:p>
            <a:r>
              <a:rPr lang="en-US" sz="2400" dirty="0">
                <a:solidFill>
                  <a:srgbClr val="010078"/>
                </a:solidFill>
              </a:rPr>
              <a:t>This integral is here to make a point. </a:t>
            </a:r>
            <a:endParaRPr lang="en-GB" sz="2400" dirty="0">
              <a:solidFill>
                <a:srgbClr val="010078"/>
              </a:solidFill>
            </a:endParaRPr>
          </a:p>
        </p:txBody>
      </p:sp>
      <p:sp>
        <p:nvSpPr>
          <p:cNvPr id="19" name="Text Box 3">
            <a:extLst>
              <a:ext uri="{FF2B5EF4-FFF2-40B4-BE49-F238E27FC236}">
                <a16:creationId xmlns:a16="http://schemas.microsoft.com/office/drawing/2014/main" id="{0CEEB5BD-0ABB-4EDE-8D9D-BA82E7F515CE}"/>
              </a:ext>
            </a:extLst>
          </p:cNvPr>
          <p:cNvSpPr txBox="1">
            <a:spLocks noChangeArrowheads="1"/>
          </p:cNvSpPr>
          <p:nvPr/>
        </p:nvSpPr>
        <p:spPr bwMode="auto">
          <a:xfrm>
            <a:off x="262936" y="4606033"/>
            <a:ext cx="8407844" cy="1938992"/>
          </a:xfrm>
          <a:prstGeom prst="rect">
            <a:avLst/>
          </a:prstGeom>
          <a:noFill/>
          <a:ln w="9525">
            <a:noFill/>
            <a:miter lim="800000"/>
            <a:headEnd/>
            <a:tailEnd/>
          </a:ln>
          <a:effectLst/>
        </p:spPr>
        <p:txBody>
          <a:bodyPr wrap="square">
            <a:spAutoFit/>
          </a:bodyPr>
          <a:lstStyle/>
          <a:p>
            <a:r>
              <a:rPr lang="en-US" sz="2400" dirty="0">
                <a:solidFill>
                  <a:srgbClr val="010078"/>
                </a:solidFill>
              </a:rPr>
              <a:t>In this case the second term will have division by zero at </a:t>
            </a:r>
            <a:r>
              <a:rPr lang="en-US" sz="2400" i="1" dirty="0">
                <a:solidFill>
                  <a:srgbClr val="010078"/>
                </a:solidFill>
                <a:latin typeface="Times New Roman" panose="02020603050405020304" pitchFamily="18" charset="0"/>
                <a:cs typeface="Times New Roman" panose="02020603050405020304" pitchFamily="18" charset="0"/>
              </a:rPr>
              <a:t>y</a:t>
            </a:r>
            <a:r>
              <a:rPr lang="en-US" sz="2400" dirty="0">
                <a:solidFill>
                  <a:srgbClr val="010078"/>
                </a:solidFill>
                <a:latin typeface="Times New Roman" panose="02020603050405020304" pitchFamily="18" charset="0"/>
                <a:cs typeface="Times New Roman" panose="02020603050405020304" pitchFamily="18" charset="0"/>
              </a:rPr>
              <a:t> = 0 </a:t>
            </a:r>
            <a:r>
              <a:rPr lang="en-US" sz="2400" dirty="0">
                <a:solidFill>
                  <a:srgbClr val="010078"/>
                </a:solidFill>
              </a:rPr>
              <a:t>and since </a:t>
            </a:r>
            <a:r>
              <a:rPr lang="en-US" sz="2400" i="1" dirty="0">
                <a:solidFill>
                  <a:srgbClr val="010078"/>
                </a:solidFill>
                <a:latin typeface="Times New Roman" panose="02020603050405020304" pitchFamily="18" charset="0"/>
                <a:cs typeface="Times New Roman" panose="02020603050405020304" pitchFamily="18" charset="0"/>
              </a:rPr>
              <a:t>y</a:t>
            </a:r>
            <a:r>
              <a:rPr lang="en-US" sz="2400" dirty="0">
                <a:solidFill>
                  <a:srgbClr val="010078"/>
                </a:solidFill>
                <a:latin typeface="Times New Roman" panose="02020603050405020304" pitchFamily="18" charset="0"/>
                <a:cs typeface="Times New Roman" panose="02020603050405020304" pitchFamily="18" charset="0"/>
              </a:rPr>
              <a:t> = 0 </a:t>
            </a:r>
            <a:r>
              <a:rPr lang="en-US" sz="2400" dirty="0">
                <a:solidFill>
                  <a:srgbClr val="010078"/>
                </a:solidFill>
              </a:rPr>
              <a:t>is in the interval of integration, it is between the lower and upper limit, this integrand is not continuous in the interval of integration and so we can’t do this integral.</a:t>
            </a:r>
            <a:endParaRPr lang="en-GB" sz="2400" dirty="0">
              <a:solidFill>
                <a:srgbClr val="010078"/>
              </a:solidFill>
            </a:endParaRPr>
          </a:p>
        </p:txBody>
      </p:sp>
      <p:sp>
        <p:nvSpPr>
          <p:cNvPr id="30" name="TextBox 29">
            <a:extLst>
              <a:ext uri="{FF2B5EF4-FFF2-40B4-BE49-F238E27FC236}">
                <a16:creationId xmlns:a16="http://schemas.microsoft.com/office/drawing/2014/main" id="{96313FBB-848C-4E41-BC76-F414649ABFC0}"/>
              </a:ext>
            </a:extLst>
          </p:cNvPr>
          <p:cNvSpPr txBox="1"/>
          <p:nvPr/>
        </p:nvSpPr>
        <p:spPr>
          <a:xfrm>
            <a:off x="262936" y="3312943"/>
            <a:ext cx="8501967" cy="830997"/>
          </a:xfrm>
          <a:prstGeom prst="rect">
            <a:avLst/>
          </a:prstGeom>
          <a:noFill/>
        </p:spPr>
        <p:txBody>
          <a:bodyPr wrap="square">
            <a:spAutoFit/>
          </a:bodyPr>
          <a:lstStyle/>
          <a:p>
            <a:r>
              <a:rPr lang="en-US" sz="2400" dirty="0">
                <a:solidFill>
                  <a:srgbClr val="010078"/>
                </a:solidFill>
              </a:rPr>
              <a:t>In order for us to do an integral the integrand must be continuous in the range of the limits</a:t>
            </a:r>
            <a:r>
              <a:rPr lang="en-US" b="0" i="0" dirty="0">
                <a:solidFill>
                  <a:srgbClr val="000000"/>
                </a:solidFill>
                <a:effectLst/>
                <a:latin typeface="Helvetica" panose="020B0604020202020204" pitchFamily="34" charset="0"/>
              </a:rPr>
              <a:t>. </a:t>
            </a:r>
            <a:endParaRPr lang="en-GB" dirty="0"/>
          </a:p>
        </p:txBody>
      </p:sp>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4B762913-9D21-4DFF-9305-C61C292D9F74}"/>
                  </a:ext>
                </a:extLst>
              </p:cNvPr>
              <p:cNvSpPr txBox="1"/>
              <p:nvPr/>
            </p:nvSpPr>
            <p:spPr>
              <a:xfrm>
                <a:off x="5326983" y="2536687"/>
                <a:ext cx="1898148" cy="738344"/>
              </a:xfrm>
              <a:prstGeom prst="rect">
                <a:avLst/>
              </a:prstGeom>
              <a:noFill/>
            </p:spPr>
            <p:txBody>
              <a:bodyPr wrap="none" lIns="0" tIns="0" rIns="0" bIns="0" rtlCol="0">
                <a:spAutoFit/>
              </a:bodyPr>
              <a:lstStyle/>
              <a:p>
                <a:r>
                  <a:rPr lang="en-GB" sz="2400" dirty="0">
                    <a:solidFill>
                      <a:srgbClr val="010078"/>
                    </a:solidFill>
                  </a:rPr>
                  <a:t> </a:t>
                </a:r>
                <a14:m>
                  <m:oMath xmlns:m="http://schemas.openxmlformats.org/officeDocument/2006/math">
                    <m:r>
                      <a:rPr lang="en-US" sz="2400" b="0" i="0" smtClean="0">
                        <a:solidFill>
                          <a:srgbClr val="010078"/>
                        </a:solidFill>
                        <a:latin typeface="Cambria Math" panose="02040503050406030204" pitchFamily="18" charset="0"/>
                      </a:rPr>
                      <m:t>=</m:t>
                    </m:r>
                    <m:sSubSup>
                      <m:sSubSupPr>
                        <m:ctrlPr>
                          <a:rPr lang="en-US" sz="2400" b="0" i="1" smtClean="0">
                            <a:solidFill>
                              <a:srgbClr val="010078"/>
                            </a:solidFill>
                            <a:latin typeface="Cambria Math" panose="02040503050406030204" pitchFamily="18" charset="0"/>
                          </a:rPr>
                        </m:ctrlPr>
                      </m:sSubSupPr>
                      <m:e>
                        <m:d>
                          <m:dPr>
                            <m:begChr m:val=""/>
                            <m:endChr m:val="|"/>
                            <m:ctrlPr>
                              <a:rPr lang="en-US" sz="2400" i="1">
                                <a:solidFill>
                                  <a:srgbClr val="010078"/>
                                </a:solidFill>
                                <a:latin typeface="Cambria Math" panose="02040503050406030204" pitchFamily="18" charset="0"/>
                              </a:rPr>
                            </m:ctrlPr>
                          </m:dPr>
                          <m:e>
                            <m:d>
                              <m:dPr>
                                <m:ctrlPr>
                                  <a:rPr lang="en-US" sz="2400" i="1">
                                    <a:solidFill>
                                      <a:srgbClr val="010078"/>
                                    </a:solidFill>
                                    <a:latin typeface="Cambria Math" panose="02040503050406030204" pitchFamily="18" charset="0"/>
                                  </a:rPr>
                                </m:ctrlPr>
                              </m:dPr>
                              <m:e>
                                <m:f>
                                  <m:fPr>
                                    <m:ctrlPr>
                                      <a:rPr lang="en-GB" sz="2400" i="1">
                                        <a:solidFill>
                                          <a:srgbClr val="010078"/>
                                        </a:solidFill>
                                        <a:latin typeface="Cambria Math" panose="02040503050406030204" pitchFamily="18" charset="0"/>
                                      </a:rPr>
                                    </m:ctrlPr>
                                  </m:fPr>
                                  <m:num>
                                    <m:sSup>
                                      <m:sSupPr>
                                        <m:ctrlPr>
                                          <a:rPr lang="en-GB" sz="2400" i="1">
                                            <a:solidFill>
                                              <a:srgbClr val="010078"/>
                                            </a:solidFill>
                                            <a:latin typeface="Cambria Math" panose="02040503050406030204" pitchFamily="18" charset="0"/>
                                          </a:rPr>
                                        </m:ctrlPr>
                                      </m:sSupPr>
                                      <m:e>
                                        <m:r>
                                          <a:rPr lang="en-US" sz="2400" i="1">
                                            <a:solidFill>
                                              <a:srgbClr val="010078"/>
                                            </a:solidFill>
                                            <a:latin typeface="Cambria Math" panose="02040503050406030204" pitchFamily="18" charset="0"/>
                                          </a:rPr>
                                          <m:t>𝑦</m:t>
                                        </m:r>
                                      </m:e>
                                      <m:sup>
                                        <m:r>
                                          <a:rPr lang="en-US" sz="2400" i="1">
                                            <a:solidFill>
                                              <a:srgbClr val="010078"/>
                                            </a:solidFill>
                                            <a:latin typeface="Cambria Math" panose="02040503050406030204" pitchFamily="18" charset="0"/>
                                          </a:rPr>
                                          <m:t>3</m:t>
                                        </m:r>
                                      </m:sup>
                                    </m:sSup>
                                  </m:num>
                                  <m:den>
                                    <m:r>
                                      <a:rPr lang="en-US" sz="2400" i="1">
                                        <a:solidFill>
                                          <a:srgbClr val="010078"/>
                                        </a:solidFill>
                                        <a:latin typeface="Cambria Math" panose="02040503050406030204" pitchFamily="18" charset="0"/>
                                      </a:rPr>
                                      <m:t>3</m:t>
                                    </m:r>
                                  </m:den>
                                </m:f>
                                <m:r>
                                  <a:rPr lang="en-US" sz="2400" b="0" i="1" smtClean="0">
                                    <a:solidFill>
                                      <a:srgbClr val="010078"/>
                                    </a:solidFill>
                                    <a:latin typeface="Cambria Math" panose="02040503050406030204" pitchFamily="18" charset="0"/>
                                  </a:rPr>
                                  <m:t>−</m:t>
                                </m:r>
                                <m:f>
                                  <m:fPr>
                                    <m:ctrlPr>
                                      <a:rPr lang="en-US" sz="2400" i="1">
                                        <a:solidFill>
                                          <a:srgbClr val="010078"/>
                                        </a:solidFill>
                                        <a:latin typeface="Cambria Math" panose="02040503050406030204" pitchFamily="18" charset="0"/>
                                      </a:rPr>
                                    </m:ctrlPr>
                                  </m:fPr>
                                  <m:num>
                                    <m:r>
                                      <a:rPr lang="en-US" sz="2400" i="1">
                                        <a:solidFill>
                                          <a:srgbClr val="010078"/>
                                        </a:solidFill>
                                        <a:latin typeface="Cambria Math" panose="02040503050406030204" pitchFamily="18" charset="0"/>
                                      </a:rPr>
                                      <m:t>1</m:t>
                                    </m:r>
                                  </m:num>
                                  <m:den>
                                    <m:r>
                                      <a:rPr lang="en-US" sz="2400" i="1">
                                        <a:solidFill>
                                          <a:srgbClr val="010078"/>
                                        </a:solidFill>
                                        <a:latin typeface="Cambria Math" panose="02040503050406030204" pitchFamily="18" charset="0"/>
                                      </a:rPr>
                                      <m:t>𝑦</m:t>
                                    </m:r>
                                  </m:den>
                                </m:f>
                              </m:e>
                            </m:d>
                          </m:e>
                        </m:d>
                      </m:e>
                      <m:sub>
                        <m:r>
                          <a:rPr lang="en-US" sz="2400" b="0" i="1" smtClean="0">
                            <a:solidFill>
                              <a:srgbClr val="010078"/>
                            </a:solidFill>
                            <a:latin typeface="Cambria Math" panose="02040503050406030204" pitchFamily="18" charset="0"/>
                          </a:rPr>
                          <m:t>−1</m:t>
                        </m:r>
                      </m:sub>
                      <m:sup>
                        <m:r>
                          <a:rPr lang="en-US" sz="2400" b="0" i="1" smtClean="0">
                            <a:solidFill>
                              <a:srgbClr val="010078"/>
                            </a:solidFill>
                            <a:latin typeface="Cambria Math" panose="02040503050406030204" pitchFamily="18" charset="0"/>
                          </a:rPr>
                          <m:t>2</m:t>
                        </m:r>
                      </m:sup>
                    </m:sSubSup>
                  </m:oMath>
                </a14:m>
                <a:endParaRPr lang="en-GB" sz="2400" dirty="0">
                  <a:solidFill>
                    <a:srgbClr val="010078"/>
                  </a:solidFill>
                </a:endParaRPr>
              </a:p>
            </p:txBody>
          </p:sp>
        </mc:Choice>
        <mc:Fallback xmlns="">
          <p:sp>
            <p:nvSpPr>
              <p:cNvPr id="8" name="TextBox 7">
                <a:extLst>
                  <a:ext uri="{FF2B5EF4-FFF2-40B4-BE49-F238E27FC236}">
                    <a16:creationId xmlns:a16="http://schemas.microsoft.com/office/drawing/2014/main" id="{4B762913-9D21-4DFF-9305-C61C292D9F74}"/>
                  </a:ext>
                </a:extLst>
              </p:cNvPr>
              <p:cNvSpPr txBox="1">
                <a:spLocks noRot="1" noChangeAspect="1" noMove="1" noResize="1" noEditPoints="1" noAdjustHandles="1" noChangeArrowheads="1" noChangeShapeType="1" noTextEdit="1"/>
              </p:cNvSpPr>
              <p:nvPr/>
            </p:nvSpPr>
            <p:spPr>
              <a:xfrm>
                <a:off x="5326983" y="2536687"/>
                <a:ext cx="1898148" cy="738344"/>
              </a:xfrm>
              <a:prstGeom prst="rect">
                <a:avLst/>
              </a:prstGeom>
              <a:blipFill>
                <a:blip r:embed="rId4"/>
                <a:stretch>
                  <a:fillRect/>
                </a:stretch>
              </a:blipFill>
            </p:spPr>
            <p:txBody>
              <a:bodyPr/>
              <a:lstStyle/>
              <a:p>
                <a:r>
                  <a:rPr lang="en-GB">
                    <a:noFill/>
                  </a:rPr>
                  <a:t> </a:t>
                </a:r>
              </a:p>
            </p:txBody>
          </p:sp>
        </mc:Fallback>
      </mc:AlternateContent>
      <p:sp>
        <p:nvSpPr>
          <p:cNvPr id="9" name="TextBox 8">
            <a:extLst>
              <a:ext uri="{FF2B5EF4-FFF2-40B4-BE49-F238E27FC236}">
                <a16:creationId xmlns:a16="http://schemas.microsoft.com/office/drawing/2014/main" id="{08CE6841-6D23-4C28-8553-7D71C5B8613A}"/>
              </a:ext>
            </a:extLst>
          </p:cNvPr>
          <p:cNvSpPr txBox="1"/>
          <p:nvPr/>
        </p:nvSpPr>
        <p:spPr>
          <a:xfrm>
            <a:off x="168812" y="2153822"/>
            <a:ext cx="8501968" cy="830997"/>
          </a:xfrm>
          <a:prstGeom prst="rect">
            <a:avLst/>
          </a:prstGeom>
          <a:noFill/>
        </p:spPr>
        <p:txBody>
          <a:bodyPr wrap="square">
            <a:spAutoFit/>
          </a:bodyPr>
          <a:lstStyle/>
          <a:p>
            <a:r>
              <a:rPr lang="en-US" sz="2400" dirty="0">
                <a:solidFill>
                  <a:srgbClr val="010078"/>
                </a:solidFill>
              </a:rPr>
              <a:t>If we try to evaluate this integral over this interval it will be. </a:t>
            </a:r>
            <a:endParaRPr lang="en-GB" sz="2400" dirty="0">
              <a:solidFill>
                <a:srgbClr val="010078"/>
              </a:solidFill>
            </a:endParaRPr>
          </a:p>
        </p:txBody>
      </p:sp>
      <p:sp>
        <p:nvSpPr>
          <p:cNvPr id="10" name="TextBox 9">
            <a:extLst>
              <a:ext uri="{FF2B5EF4-FFF2-40B4-BE49-F238E27FC236}">
                <a16:creationId xmlns:a16="http://schemas.microsoft.com/office/drawing/2014/main" id="{E0D72AEC-EF0B-443E-B415-A04EDEED5E8E}"/>
              </a:ext>
            </a:extLst>
          </p:cNvPr>
          <p:cNvSpPr txBox="1"/>
          <p:nvPr/>
        </p:nvSpPr>
        <p:spPr>
          <a:xfrm>
            <a:off x="168812" y="4144368"/>
            <a:ext cx="8501968" cy="461665"/>
          </a:xfrm>
          <a:prstGeom prst="rect">
            <a:avLst/>
          </a:prstGeom>
          <a:noFill/>
        </p:spPr>
        <p:txBody>
          <a:bodyPr wrap="square">
            <a:spAutoFit/>
          </a:bodyPr>
          <a:lstStyle/>
          <a:p>
            <a:r>
              <a:rPr lang="en-US" sz="2400" dirty="0">
                <a:solidFill>
                  <a:srgbClr val="010078"/>
                </a:solidFill>
              </a:rPr>
              <a:t>Zero is within the interval</a:t>
            </a:r>
            <a:endParaRPr lang="en-GB" sz="2400" dirty="0">
              <a:solidFill>
                <a:srgbClr val="010078"/>
              </a:solidFill>
            </a:endParaRPr>
          </a:p>
        </p:txBody>
      </p:sp>
    </p:spTree>
    <p:extLst>
      <p:ext uri="{BB962C8B-B14F-4D97-AF65-F5344CB8AC3E}">
        <p14:creationId xmlns:p14="http://schemas.microsoft.com/office/powerpoint/2010/main" val="197356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P spid="30" grpId="0"/>
      <p:bldP spid="8" grpId="0"/>
      <p:bldP spid="9"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5635" name="Text Box 3"/>
          <p:cNvSpPr txBox="1">
            <a:spLocks noChangeArrowheads="1"/>
          </p:cNvSpPr>
          <p:nvPr/>
        </p:nvSpPr>
        <p:spPr bwMode="auto">
          <a:xfrm>
            <a:off x="250824" y="1074738"/>
            <a:ext cx="8358709" cy="461665"/>
          </a:xfrm>
          <a:prstGeom prst="rect">
            <a:avLst/>
          </a:prstGeom>
          <a:noFill/>
          <a:ln w="9525">
            <a:noFill/>
            <a:miter lim="800000"/>
            <a:headEnd/>
            <a:tailEnd/>
          </a:ln>
          <a:effectLst/>
        </p:spPr>
        <p:txBody>
          <a:bodyPr wrap="square">
            <a:spAutoFit/>
          </a:bodyPr>
          <a:lstStyle/>
          <a:p>
            <a:r>
              <a:rPr lang="en-GB" sz="2400" dirty="0">
                <a:solidFill>
                  <a:srgbClr val="010078"/>
                </a:solidFill>
              </a:rPr>
              <a:t>Evaluate the definite integral</a:t>
            </a:r>
          </a:p>
        </p:txBody>
      </p:sp>
      <p:sp>
        <p:nvSpPr>
          <p:cNvPr id="965639" name="Text Box 7"/>
          <p:cNvSpPr txBox="1">
            <a:spLocks noChangeArrowheads="1"/>
          </p:cNvSpPr>
          <p:nvPr/>
        </p:nvSpPr>
        <p:spPr bwMode="auto">
          <a:xfrm>
            <a:off x="229230" y="1927084"/>
            <a:ext cx="3686654" cy="646331"/>
          </a:xfrm>
          <a:prstGeom prst="rect">
            <a:avLst/>
          </a:prstGeom>
          <a:noFill/>
          <a:ln w="9525">
            <a:noFill/>
            <a:miter lim="800000"/>
            <a:headEnd/>
            <a:tailEnd/>
          </a:ln>
          <a:effectLst/>
        </p:spPr>
        <p:txBody>
          <a:bodyPr wrap="square">
            <a:spAutoFit/>
          </a:bodyPr>
          <a:lstStyle/>
          <a:p>
            <a:r>
              <a:rPr lang="en-GB" dirty="0">
                <a:solidFill>
                  <a:srgbClr val="FF0000"/>
                </a:solidFill>
              </a:rPr>
              <a:t>Find the simplest antiderivative of x - 1</a:t>
            </a:r>
            <a:endParaRPr lang="en-US" dirty="0">
              <a:solidFill>
                <a:srgbClr val="FF0000"/>
              </a:solidFill>
            </a:endParaRPr>
          </a:p>
        </p:txBody>
      </p:sp>
      <mc:AlternateContent xmlns:mc="http://schemas.openxmlformats.org/markup-compatibility/2006" xmlns:a14="http://schemas.microsoft.com/office/drawing/2010/main">
        <mc:Choice Requires="a14">
          <p:sp>
            <p:nvSpPr>
              <p:cNvPr id="13" name="TextBox 12"/>
              <p:cNvSpPr txBox="1"/>
              <p:nvPr/>
            </p:nvSpPr>
            <p:spPr>
              <a:xfrm>
                <a:off x="4638486" y="851117"/>
                <a:ext cx="1834477" cy="82734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nary>
                        <m:naryPr>
                          <m:ctrlPr>
                            <a:rPr lang="en-GB" sz="2400" i="1" smtClean="0">
                              <a:solidFill>
                                <a:srgbClr val="010078"/>
                              </a:solidFill>
                              <a:latin typeface="Cambria Math" panose="02040503050406030204" pitchFamily="18" charset="0"/>
                            </a:rPr>
                          </m:ctrlPr>
                        </m:naryPr>
                        <m:sub>
                          <m:r>
                            <m:rPr>
                              <m:brk m:alnAt="23"/>
                            </m:rPr>
                            <a:rPr lang="en-US" sz="2400" b="0" i="1" smtClean="0">
                              <a:solidFill>
                                <a:srgbClr val="010078"/>
                              </a:solidFill>
                              <a:latin typeface="Cambria Math" panose="02040503050406030204" pitchFamily="18" charset="0"/>
                            </a:rPr>
                            <m:t>−</m:t>
                          </m:r>
                          <m:r>
                            <a:rPr lang="en-US" sz="2400" b="0" i="1" smtClean="0">
                              <a:solidFill>
                                <a:srgbClr val="010078"/>
                              </a:solidFill>
                              <a:latin typeface="Cambria Math" panose="02040503050406030204" pitchFamily="18" charset="0"/>
                            </a:rPr>
                            <m:t>2</m:t>
                          </m:r>
                        </m:sub>
                        <m:sup>
                          <m:r>
                            <a:rPr lang="en-US" sz="2400" b="0" i="1" smtClean="0">
                              <a:solidFill>
                                <a:srgbClr val="010078"/>
                              </a:solidFill>
                              <a:latin typeface="Cambria Math" panose="02040503050406030204" pitchFamily="18" charset="0"/>
                            </a:rPr>
                            <m:t>1</m:t>
                          </m:r>
                        </m:sup>
                        <m:e>
                          <m:d>
                            <m:dPr>
                              <m:ctrlPr>
                                <a:rPr lang="en-GB" sz="2400" i="1" smtClean="0">
                                  <a:solidFill>
                                    <a:srgbClr val="010078"/>
                                  </a:solidFill>
                                  <a:latin typeface="Cambria Math" panose="02040503050406030204" pitchFamily="18" charset="0"/>
                                </a:rPr>
                              </m:ctrlPr>
                            </m:dPr>
                            <m:e>
                              <m:r>
                                <a:rPr lang="en-US" sz="2400" i="1">
                                  <a:solidFill>
                                    <a:srgbClr val="010078"/>
                                  </a:solidFill>
                                  <a:latin typeface="Cambria Math" panose="02040503050406030204" pitchFamily="18" charset="0"/>
                                </a:rPr>
                                <m:t>𝑥</m:t>
                              </m:r>
                              <m:r>
                                <a:rPr lang="en-US" sz="2400" i="1">
                                  <a:solidFill>
                                    <a:srgbClr val="010078"/>
                                  </a:solidFill>
                                  <a:latin typeface="Cambria Math" panose="02040503050406030204" pitchFamily="18" charset="0"/>
                                </a:rPr>
                                <m:t>−1</m:t>
                              </m:r>
                            </m:e>
                          </m:d>
                          <m:r>
                            <a:rPr lang="en-US" sz="2400" i="1">
                              <a:solidFill>
                                <a:srgbClr val="010078"/>
                              </a:solidFill>
                              <a:latin typeface="Cambria Math" panose="02040503050406030204" pitchFamily="18" charset="0"/>
                            </a:rPr>
                            <m:t>𝑑𝑥</m:t>
                          </m:r>
                        </m:e>
                      </m:nary>
                    </m:oMath>
                  </m:oMathPara>
                </a14:m>
                <a:endParaRPr lang="en-GB" sz="2400" dirty="0">
                  <a:solidFill>
                    <a:srgbClr val="010078"/>
                  </a:solidFill>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4638486" y="851117"/>
                <a:ext cx="1834477" cy="827342"/>
              </a:xfrm>
              <a:prstGeom prst="rect">
                <a:avLst/>
              </a:prstGeom>
              <a:blipFill>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p:cNvSpPr txBox="1"/>
              <p:nvPr/>
            </p:nvSpPr>
            <p:spPr>
              <a:xfrm>
                <a:off x="4071212" y="1757772"/>
                <a:ext cx="1713738" cy="8240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GB" sz="2400" i="1" smtClean="0">
                              <a:solidFill>
                                <a:srgbClr val="010078"/>
                              </a:solidFill>
                              <a:latin typeface="Cambria Math" panose="02040503050406030204" pitchFamily="18" charset="0"/>
                            </a:rPr>
                          </m:ctrlPr>
                        </m:sSubSupPr>
                        <m:e>
                          <m:d>
                            <m:dPr>
                              <m:begChr m:val="["/>
                              <m:endChr m:val="]"/>
                              <m:ctrlPr>
                                <a:rPr lang="en-GB" sz="2400" i="1" smtClean="0">
                                  <a:solidFill>
                                    <a:srgbClr val="010078"/>
                                  </a:solidFill>
                                  <a:latin typeface="Cambria Math" panose="02040503050406030204" pitchFamily="18" charset="0"/>
                                </a:rPr>
                              </m:ctrlPr>
                            </m:dPr>
                            <m:e>
                              <m:f>
                                <m:fPr>
                                  <m:ctrlPr>
                                    <a:rPr lang="en-GB" sz="2400" i="1">
                                      <a:solidFill>
                                        <a:srgbClr val="010078"/>
                                      </a:solidFill>
                                      <a:latin typeface="Cambria Math" panose="02040503050406030204" pitchFamily="18" charset="0"/>
                                    </a:rPr>
                                  </m:ctrlPr>
                                </m:fPr>
                                <m:num>
                                  <m:r>
                                    <a:rPr lang="en-US" sz="2400" i="1">
                                      <a:solidFill>
                                        <a:srgbClr val="010078"/>
                                      </a:solidFill>
                                      <a:latin typeface="Cambria Math" panose="02040503050406030204" pitchFamily="18" charset="0"/>
                                    </a:rPr>
                                    <m:t>1</m:t>
                                  </m:r>
                                </m:num>
                                <m:den>
                                  <m:r>
                                    <a:rPr lang="en-US" sz="2400" i="1">
                                      <a:solidFill>
                                        <a:srgbClr val="010078"/>
                                      </a:solidFill>
                                      <a:latin typeface="Cambria Math" panose="02040503050406030204" pitchFamily="18" charset="0"/>
                                    </a:rPr>
                                    <m:t>2</m:t>
                                  </m:r>
                                </m:den>
                              </m:f>
                              <m:sSup>
                                <m:sSupPr>
                                  <m:ctrlPr>
                                    <a:rPr lang="en-GB" sz="2400" i="1">
                                      <a:solidFill>
                                        <a:srgbClr val="010078"/>
                                      </a:solidFill>
                                      <a:latin typeface="Cambria Math" panose="02040503050406030204" pitchFamily="18" charset="0"/>
                                    </a:rPr>
                                  </m:ctrlPr>
                                </m:sSupPr>
                                <m:e>
                                  <m:r>
                                    <a:rPr lang="en-US" sz="2400" i="1">
                                      <a:solidFill>
                                        <a:srgbClr val="010078"/>
                                      </a:solidFill>
                                      <a:latin typeface="Cambria Math" panose="02040503050406030204" pitchFamily="18" charset="0"/>
                                    </a:rPr>
                                    <m:t>𝑥</m:t>
                                  </m:r>
                                </m:e>
                                <m:sup>
                                  <m:r>
                                    <a:rPr lang="en-US" sz="2400" i="1">
                                      <a:solidFill>
                                        <a:srgbClr val="010078"/>
                                      </a:solidFill>
                                      <a:latin typeface="Cambria Math" panose="02040503050406030204" pitchFamily="18" charset="0"/>
                                    </a:rPr>
                                    <m:t>2</m:t>
                                  </m:r>
                                </m:sup>
                              </m:sSup>
                              <m:r>
                                <a:rPr lang="en-US" sz="2400" i="1">
                                  <a:solidFill>
                                    <a:srgbClr val="010078"/>
                                  </a:solidFill>
                                  <a:latin typeface="Cambria Math" panose="02040503050406030204" pitchFamily="18" charset="0"/>
                                </a:rPr>
                                <m:t>−</m:t>
                              </m:r>
                              <m:r>
                                <a:rPr lang="en-US" sz="2400" i="1">
                                  <a:solidFill>
                                    <a:srgbClr val="010078"/>
                                  </a:solidFill>
                                  <a:latin typeface="Cambria Math" panose="02040503050406030204" pitchFamily="18" charset="0"/>
                                </a:rPr>
                                <m:t>𝑥</m:t>
                              </m:r>
                            </m:e>
                          </m:d>
                        </m:e>
                        <m:sub>
                          <m:r>
                            <a:rPr lang="en-US" sz="2400" b="0" i="1" smtClean="0">
                              <a:solidFill>
                                <a:srgbClr val="010078"/>
                              </a:solidFill>
                              <a:latin typeface="Cambria Math" panose="02040503050406030204" pitchFamily="18" charset="0"/>
                            </a:rPr>
                            <m:t>−2</m:t>
                          </m:r>
                        </m:sub>
                        <m:sup>
                          <m:r>
                            <a:rPr lang="en-US" sz="2400" b="0" i="1" smtClean="0">
                              <a:solidFill>
                                <a:srgbClr val="010078"/>
                              </a:solidFill>
                              <a:latin typeface="Cambria Math" panose="02040503050406030204" pitchFamily="18" charset="0"/>
                            </a:rPr>
                            <m:t>1</m:t>
                          </m:r>
                        </m:sup>
                      </m:sSubSup>
                    </m:oMath>
                  </m:oMathPara>
                </a14:m>
                <a:endParaRPr lang="en-GB" sz="2400" dirty="0">
                  <a:solidFill>
                    <a:srgbClr val="010078"/>
                  </a:solidFill>
                </a:endParaRPr>
              </a:p>
            </p:txBody>
          </p:sp>
        </mc:Choice>
        <mc:Fallback xmlns="">
          <p:sp>
            <p:nvSpPr>
              <p:cNvPr id="23" name="TextBox 22"/>
              <p:cNvSpPr txBox="1">
                <a:spLocks noRot="1" noChangeAspect="1" noMove="1" noResize="1" noEditPoints="1" noAdjustHandles="1" noChangeArrowheads="1" noChangeShapeType="1" noTextEdit="1"/>
              </p:cNvSpPr>
              <p:nvPr/>
            </p:nvSpPr>
            <p:spPr>
              <a:xfrm>
                <a:off x="4071212" y="1757772"/>
                <a:ext cx="1713738" cy="824072"/>
              </a:xfrm>
              <a:prstGeom prst="rect">
                <a:avLst/>
              </a:prstGeom>
              <a:blipFill>
                <a:blip r:embed="rId4"/>
                <a:stretch>
                  <a:fillRect/>
                </a:stretch>
              </a:blipFill>
            </p:spPr>
            <p:txBody>
              <a:bodyPr/>
              <a:lstStyle/>
              <a:p>
                <a:r>
                  <a:rPr lang="en-GB">
                    <a:noFill/>
                  </a:rPr>
                  <a:t> </a:t>
                </a:r>
              </a:p>
            </p:txBody>
          </p:sp>
        </mc:Fallback>
      </mc:AlternateContent>
      <p:sp>
        <p:nvSpPr>
          <p:cNvPr id="12" name="Rectangle 11"/>
          <p:cNvSpPr/>
          <p:nvPr/>
        </p:nvSpPr>
        <p:spPr>
          <a:xfrm>
            <a:off x="250824" y="2641503"/>
            <a:ext cx="3190780" cy="923330"/>
          </a:xfrm>
          <a:prstGeom prst="rect">
            <a:avLst/>
          </a:prstGeom>
        </p:spPr>
        <p:txBody>
          <a:bodyPr wrap="square">
            <a:spAutoFit/>
          </a:bodyPr>
          <a:lstStyle/>
          <a:p>
            <a:r>
              <a:rPr lang="en-US" dirty="0">
                <a:solidFill>
                  <a:srgbClr val="FF0000"/>
                </a:solidFill>
              </a:rPr>
              <a:t>Evaluate the antiderivative at x = 1 and x = -2, then find the difference</a:t>
            </a:r>
            <a:endParaRPr lang="en-GB" dirty="0">
              <a:solidFill>
                <a:srgbClr val="FF0000"/>
              </a:solidFill>
            </a:endParaRPr>
          </a:p>
        </p:txBody>
      </p:sp>
      <mc:AlternateContent xmlns:mc="http://schemas.openxmlformats.org/markup-compatibility/2006" xmlns:a14="http://schemas.microsoft.com/office/drawing/2010/main">
        <mc:Choice Requires="a14">
          <p:sp>
            <p:nvSpPr>
              <p:cNvPr id="35" name="TextBox 34"/>
              <p:cNvSpPr txBox="1"/>
              <p:nvPr/>
            </p:nvSpPr>
            <p:spPr>
              <a:xfrm>
                <a:off x="3734843" y="2813579"/>
                <a:ext cx="4618957" cy="552715"/>
              </a:xfrm>
              <a:prstGeom prst="rect">
                <a:avLst/>
              </a:prstGeom>
              <a:noFill/>
            </p:spPr>
            <p:txBody>
              <a:bodyPr wrap="none" lIns="0" tIns="0" rIns="0" bIns="0" rtlCol="0">
                <a:spAutoFit/>
              </a:bodyPr>
              <a:lstStyle/>
              <a:p>
                <a:r>
                  <a:rPr lang="en-GB" sz="2400" dirty="0">
                    <a:solidFill>
                      <a:srgbClr val="010078"/>
                    </a:solidFill>
                  </a:rPr>
                  <a:t> </a:t>
                </a:r>
                <a14:m>
                  <m:oMath xmlns:m="http://schemas.openxmlformats.org/officeDocument/2006/math">
                    <m:r>
                      <a:rPr lang="en-US" sz="2400" b="0" i="0" smtClean="0">
                        <a:solidFill>
                          <a:srgbClr val="010078"/>
                        </a:solidFill>
                        <a:latin typeface="Cambria Math" panose="02040503050406030204" pitchFamily="18" charset="0"/>
                      </a:rPr>
                      <m:t>=</m:t>
                    </m:r>
                    <m:d>
                      <m:dPr>
                        <m:begChr m:val="["/>
                        <m:endChr m:val="]"/>
                        <m:ctrlPr>
                          <a:rPr lang="en-GB" sz="2400" i="1" smtClean="0">
                            <a:solidFill>
                              <a:srgbClr val="010078"/>
                            </a:solidFill>
                            <a:latin typeface="Cambria Math" panose="02040503050406030204" pitchFamily="18" charset="0"/>
                          </a:rPr>
                        </m:ctrlPr>
                      </m:dPr>
                      <m:e>
                        <m:f>
                          <m:fPr>
                            <m:ctrlPr>
                              <a:rPr lang="en-GB" sz="2400" i="1">
                                <a:solidFill>
                                  <a:srgbClr val="010078"/>
                                </a:solidFill>
                                <a:latin typeface="Cambria Math" panose="02040503050406030204" pitchFamily="18" charset="0"/>
                              </a:rPr>
                            </m:ctrlPr>
                          </m:fPr>
                          <m:num>
                            <m:r>
                              <a:rPr lang="en-US" sz="2400" i="1">
                                <a:solidFill>
                                  <a:srgbClr val="010078"/>
                                </a:solidFill>
                                <a:latin typeface="Cambria Math" panose="02040503050406030204" pitchFamily="18" charset="0"/>
                              </a:rPr>
                              <m:t>1</m:t>
                            </m:r>
                          </m:num>
                          <m:den>
                            <m:r>
                              <a:rPr lang="en-US" sz="2400" i="1">
                                <a:solidFill>
                                  <a:srgbClr val="010078"/>
                                </a:solidFill>
                                <a:latin typeface="Cambria Math" panose="02040503050406030204" pitchFamily="18" charset="0"/>
                              </a:rPr>
                              <m:t>2</m:t>
                            </m:r>
                          </m:den>
                        </m:f>
                        <m:sSup>
                          <m:sSupPr>
                            <m:ctrlPr>
                              <a:rPr lang="en-GB" sz="2400" i="1">
                                <a:solidFill>
                                  <a:srgbClr val="010078"/>
                                </a:solidFill>
                                <a:latin typeface="Cambria Math" panose="02040503050406030204" pitchFamily="18" charset="0"/>
                              </a:rPr>
                            </m:ctrlPr>
                          </m:sSupPr>
                          <m:e>
                            <m:r>
                              <a:rPr lang="en-US" sz="2400" b="0" i="1" smtClean="0">
                                <a:solidFill>
                                  <a:srgbClr val="010078"/>
                                </a:solidFill>
                                <a:latin typeface="Cambria Math" panose="02040503050406030204" pitchFamily="18" charset="0"/>
                              </a:rPr>
                              <m:t>(</m:t>
                            </m:r>
                            <m:r>
                              <a:rPr lang="en-US" sz="2400" i="1">
                                <a:solidFill>
                                  <a:srgbClr val="010078"/>
                                </a:solidFill>
                                <a:latin typeface="Cambria Math" panose="02040503050406030204" pitchFamily="18" charset="0"/>
                              </a:rPr>
                              <m:t>1</m:t>
                            </m:r>
                          </m:e>
                          <m:sup>
                            <m:r>
                              <a:rPr lang="en-US" sz="2400" i="1">
                                <a:solidFill>
                                  <a:srgbClr val="010078"/>
                                </a:solidFill>
                                <a:latin typeface="Cambria Math" panose="02040503050406030204" pitchFamily="18" charset="0"/>
                              </a:rPr>
                              <m:t>2</m:t>
                            </m:r>
                          </m:sup>
                        </m:sSup>
                        <m:r>
                          <a:rPr lang="en-US" sz="2400" b="0" i="1" smtClean="0">
                            <a:solidFill>
                              <a:srgbClr val="010078"/>
                            </a:solidFill>
                            <a:latin typeface="Cambria Math" panose="02040503050406030204" pitchFamily="18" charset="0"/>
                          </a:rPr>
                          <m:t>)</m:t>
                        </m:r>
                        <m:r>
                          <a:rPr lang="en-US" sz="2400" i="1">
                            <a:solidFill>
                              <a:srgbClr val="010078"/>
                            </a:solidFill>
                            <a:latin typeface="Cambria Math" panose="02040503050406030204" pitchFamily="18" charset="0"/>
                          </a:rPr>
                          <m:t>−1</m:t>
                        </m:r>
                      </m:e>
                    </m:d>
                    <m:r>
                      <a:rPr lang="en-US" sz="2400" b="0" i="1" smtClean="0">
                        <a:solidFill>
                          <a:srgbClr val="010078"/>
                        </a:solidFill>
                        <a:latin typeface="Cambria Math" panose="02040503050406030204" pitchFamily="18" charset="0"/>
                      </a:rPr>
                      <m:t>−</m:t>
                    </m:r>
                    <m:d>
                      <m:dPr>
                        <m:ctrlPr>
                          <a:rPr lang="en-US" sz="2400" b="0" i="1" smtClean="0">
                            <a:solidFill>
                              <a:srgbClr val="010078"/>
                            </a:solidFill>
                            <a:latin typeface="Cambria Math" panose="02040503050406030204" pitchFamily="18" charset="0"/>
                          </a:rPr>
                        </m:ctrlPr>
                      </m:dPr>
                      <m:e>
                        <m:f>
                          <m:fPr>
                            <m:ctrlPr>
                              <a:rPr lang="en-GB" sz="2400" i="1">
                                <a:solidFill>
                                  <a:srgbClr val="010078"/>
                                </a:solidFill>
                                <a:latin typeface="Cambria Math" panose="02040503050406030204" pitchFamily="18" charset="0"/>
                              </a:rPr>
                            </m:ctrlPr>
                          </m:fPr>
                          <m:num>
                            <m:r>
                              <a:rPr lang="en-US" sz="2400" i="1">
                                <a:solidFill>
                                  <a:srgbClr val="010078"/>
                                </a:solidFill>
                                <a:latin typeface="Cambria Math" panose="02040503050406030204" pitchFamily="18" charset="0"/>
                              </a:rPr>
                              <m:t>1</m:t>
                            </m:r>
                          </m:num>
                          <m:den>
                            <m:r>
                              <a:rPr lang="en-US" sz="2400" i="1">
                                <a:solidFill>
                                  <a:srgbClr val="010078"/>
                                </a:solidFill>
                                <a:latin typeface="Cambria Math" panose="02040503050406030204" pitchFamily="18" charset="0"/>
                              </a:rPr>
                              <m:t>2</m:t>
                            </m:r>
                          </m:den>
                        </m:f>
                        <m:sSup>
                          <m:sSupPr>
                            <m:ctrlPr>
                              <a:rPr lang="en-GB" sz="2400" i="1">
                                <a:solidFill>
                                  <a:srgbClr val="010078"/>
                                </a:solidFill>
                                <a:latin typeface="Cambria Math" panose="02040503050406030204" pitchFamily="18" charset="0"/>
                              </a:rPr>
                            </m:ctrlPr>
                          </m:sSupPr>
                          <m:e>
                            <m:r>
                              <a:rPr lang="en-US" sz="2400" b="0" i="1" smtClean="0">
                                <a:solidFill>
                                  <a:srgbClr val="010078"/>
                                </a:solidFill>
                                <a:latin typeface="Cambria Math" panose="02040503050406030204" pitchFamily="18" charset="0"/>
                              </a:rPr>
                              <m:t>(−2)</m:t>
                            </m:r>
                          </m:e>
                          <m:sup>
                            <m:r>
                              <a:rPr lang="en-US" sz="2400" i="1">
                                <a:solidFill>
                                  <a:srgbClr val="010078"/>
                                </a:solidFill>
                                <a:latin typeface="Cambria Math" panose="02040503050406030204" pitchFamily="18" charset="0"/>
                              </a:rPr>
                              <m:t>2</m:t>
                            </m:r>
                          </m:sup>
                        </m:sSup>
                        <m:r>
                          <a:rPr lang="en-US" sz="2400" i="1">
                            <a:solidFill>
                              <a:srgbClr val="010078"/>
                            </a:solidFill>
                            <a:latin typeface="Cambria Math" panose="02040503050406030204" pitchFamily="18" charset="0"/>
                          </a:rPr>
                          <m:t>−</m:t>
                        </m:r>
                        <m:r>
                          <a:rPr lang="en-US" sz="2400" b="0" i="1" smtClean="0">
                            <a:solidFill>
                              <a:srgbClr val="010078"/>
                            </a:solidFill>
                            <a:latin typeface="Cambria Math" panose="02040503050406030204" pitchFamily="18" charset="0"/>
                          </a:rPr>
                          <m:t>(−2)</m:t>
                        </m:r>
                      </m:e>
                    </m:d>
                  </m:oMath>
                </a14:m>
                <a:endParaRPr lang="en-GB" sz="2400" dirty="0">
                  <a:solidFill>
                    <a:srgbClr val="010078"/>
                  </a:solidFill>
                </a:endParaRPr>
              </a:p>
            </p:txBody>
          </p:sp>
        </mc:Choice>
        <mc:Fallback xmlns="">
          <p:sp>
            <p:nvSpPr>
              <p:cNvPr id="35" name="TextBox 34"/>
              <p:cNvSpPr txBox="1">
                <a:spLocks noRot="1" noChangeAspect="1" noMove="1" noResize="1" noEditPoints="1" noAdjustHandles="1" noChangeArrowheads="1" noChangeShapeType="1" noTextEdit="1"/>
              </p:cNvSpPr>
              <p:nvPr/>
            </p:nvSpPr>
            <p:spPr>
              <a:xfrm>
                <a:off x="3734843" y="2813579"/>
                <a:ext cx="4618957" cy="552715"/>
              </a:xfrm>
              <a:prstGeom prst="rect">
                <a:avLst/>
              </a:prstGeom>
              <a:blipFill>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3718625" y="3644476"/>
                <a:ext cx="2624116" cy="550022"/>
              </a:xfrm>
              <a:prstGeom prst="rect">
                <a:avLst/>
              </a:prstGeom>
              <a:noFill/>
            </p:spPr>
            <p:txBody>
              <a:bodyPr wrap="none" lIns="0" tIns="0" rIns="0" bIns="0" rtlCol="0">
                <a:spAutoFit/>
              </a:bodyPr>
              <a:lstStyle/>
              <a:p>
                <a:r>
                  <a:rPr lang="en-GB" sz="2400" dirty="0">
                    <a:solidFill>
                      <a:srgbClr val="010078"/>
                    </a:solidFill>
                  </a:rPr>
                  <a:t> </a:t>
                </a:r>
                <a14:m>
                  <m:oMath xmlns:m="http://schemas.openxmlformats.org/officeDocument/2006/math">
                    <m:r>
                      <a:rPr lang="en-US" sz="2400" b="0" i="0" smtClean="0">
                        <a:solidFill>
                          <a:srgbClr val="010078"/>
                        </a:solidFill>
                        <a:latin typeface="Cambria Math" panose="02040503050406030204" pitchFamily="18" charset="0"/>
                      </a:rPr>
                      <m:t>=</m:t>
                    </m:r>
                    <m:d>
                      <m:dPr>
                        <m:begChr m:val="["/>
                        <m:endChr m:val="]"/>
                        <m:ctrlPr>
                          <a:rPr lang="en-GB" sz="2400" i="1" smtClean="0">
                            <a:solidFill>
                              <a:srgbClr val="010078"/>
                            </a:solidFill>
                            <a:latin typeface="Cambria Math" panose="02040503050406030204" pitchFamily="18" charset="0"/>
                          </a:rPr>
                        </m:ctrlPr>
                      </m:dPr>
                      <m:e>
                        <m:f>
                          <m:fPr>
                            <m:ctrlPr>
                              <a:rPr lang="en-GB" sz="2400" i="1">
                                <a:solidFill>
                                  <a:srgbClr val="010078"/>
                                </a:solidFill>
                                <a:latin typeface="Cambria Math" panose="02040503050406030204" pitchFamily="18" charset="0"/>
                              </a:rPr>
                            </m:ctrlPr>
                          </m:fPr>
                          <m:num>
                            <m:r>
                              <a:rPr lang="en-US" sz="2400" i="1">
                                <a:solidFill>
                                  <a:srgbClr val="010078"/>
                                </a:solidFill>
                                <a:latin typeface="Cambria Math" panose="02040503050406030204" pitchFamily="18" charset="0"/>
                              </a:rPr>
                              <m:t>1</m:t>
                            </m:r>
                          </m:num>
                          <m:den>
                            <m:r>
                              <a:rPr lang="en-US" sz="2400" i="1">
                                <a:solidFill>
                                  <a:srgbClr val="010078"/>
                                </a:solidFill>
                                <a:latin typeface="Cambria Math" panose="02040503050406030204" pitchFamily="18" charset="0"/>
                              </a:rPr>
                              <m:t>2</m:t>
                            </m:r>
                          </m:den>
                        </m:f>
                        <m:r>
                          <a:rPr lang="en-US" sz="2400" i="1">
                            <a:solidFill>
                              <a:srgbClr val="010078"/>
                            </a:solidFill>
                            <a:latin typeface="Cambria Math" panose="02040503050406030204" pitchFamily="18" charset="0"/>
                          </a:rPr>
                          <m:t>−1</m:t>
                        </m:r>
                      </m:e>
                    </m:d>
                    <m:r>
                      <a:rPr lang="en-US" sz="2400" b="0" i="1" smtClean="0">
                        <a:solidFill>
                          <a:srgbClr val="010078"/>
                        </a:solidFill>
                        <a:latin typeface="Cambria Math" panose="02040503050406030204" pitchFamily="18" charset="0"/>
                      </a:rPr>
                      <m:t>−</m:t>
                    </m:r>
                    <m:d>
                      <m:dPr>
                        <m:ctrlPr>
                          <a:rPr lang="en-US" sz="2400" b="0" i="1" smtClean="0">
                            <a:solidFill>
                              <a:srgbClr val="010078"/>
                            </a:solidFill>
                            <a:latin typeface="Cambria Math" panose="02040503050406030204" pitchFamily="18" charset="0"/>
                          </a:rPr>
                        </m:ctrlPr>
                      </m:dPr>
                      <m:e>
                        <m:r>
                          <a:rPr lang="en-US" sz="2400" i="1" smtClean="0">
                            <a:solidFill>
                              <a:srgbClr val="010078"/>
                            </a:solidFill>
                            <a:latin typeface="Cambria Math" panose="02040503050406030204" pitchFamily="18" charset="0"/>
                          </a:rPr>
                          <m:t>2</m:t>
                        </m:r>
                        <m:r>
                          <a:rPr lang="en-US" sz="2400" b="0" i="1" smtClean="0">
                            <a:solidFill>
                              <a:srgbClr val="010078"/>
                            </a:solidFill>
                            <a:latin typeface="Cambria Math" panose="02040503050406030204" pitchFamily="18" charset="0"/>
                          </a:rPr>
                          <m:t>+2</m:t>
                        </m:r>
                      </m:e>
                    </m:d>
                  </m:oMath>
                </a14:m>
                <a:endParaRPr lang="en-GB" sz="2400" dirty="0">
                  <a:solidFill>
                    <a:srgbClr val="010078"/>
                  </a:solidFill>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3718625" y="3644476"/>
                <a:ext cx="2624116" cy="550022"/>
              </a:xfrm>
              <a:prstGeom prst="rect">
                <a:avLst/>
              </a:prstGeom>
              <a:blipFill>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3711920" y="4480632"/>
                <a:ext cx="1577227" cy="550022"/>
              </a:xfrm>
              <a:prstGeom prst="rect">
                <a:avLst/>
              </a:prstGeom>
              <a:noFill/>
            </p:spPr>
            <p:txBody>
              <a:bodyPr wrap="none" lIns="0" tIns="0" rIns="0" bIns="0" rtlCol="0">
                <a:spAutoFit/>
              </a:bodyPr>
              <a:lstStyle/>
              <a:p>
                <a:r>
                  <a:rPr lang="en-GB" sz="2400" dirty="0">
                    <a:solidFill>
                      <a:srgbClr val="010078"/>
                    </a:solidFill>
                  </a:rPr>
                  <a:t> </a:t>
                </a:r>
                <a14:m>
                  <m:oMath xmlns:m="http://schemas.openxmlformats.org/officeDocument/2006/math">
                    <m:r>
                      <a:rPr lang="en-US" sz="2400" b="0" i="0" smtClean="0">
                        <a:solidFill>
                          <a:srgbClr val="010078"/>
                        </a:solidFill>
                        <a:latin typeface="Cambria Math" panose="02040503050406030204" pitchFamily="18" charset="0"/>
                      </a:rPr>
                      <m:t>=</m:t>
                    </m:r>
                    <m:d>
                      <m:dPr>
                        <m:begChr m:val="["/>
                        <m:endChr m:val="]"/>
                        <m:ctrlPr>
                          <a:rPr lang="en-GB" sz="2400" i="1" smtClean="0">
                            <a:solidFill>
                              <a:srgbClr val="010078"/>
                            </a:solidFill>
                            <a:latin typeface="Cambria Math" panose="02040503050406030204" pitchFamily="18" charset="0"/>
                          </a:rPr>
                        </m:ctrlPr>
                      </m:dPr>
                      <m:e>
                        <m:r>
                          <a:rPr lang="en-US" sz="2400" b="0" i="1" smtClean="0">
                            <a:solidFill>
                              <a:srgbClr val="010078"/>
                            </a:solidFill>
                            <a:latin typeface="Cambria Math" panose="02040503050406030204" pitchFamily="18" charset="0"/>
                          </a:rPr>
                          <m:t>−</m:t>
                        </m:r>
                        <m:f>
                          <m:fPr>
                            <m:ctrlPr>
                              <a:rPr lang="en-GB" sz="2400" i="1">
                                <a:solidFill>
                                  <a:srgbClr val="010078"/>
                                </a:solidFill>
                                <a:latin typeface="Cambria Math" panose="02040503050406030204" pitchFamily="18" charset="0"/>
                              </a:rPr>
                            </m:ctrlPr>
                          </m:fPr>
                          <m:num>
                            <m:r>
                              <a:rPr lang="en-US" sz="2400" i="1">
                                <a:solidFill>
                                  <a:srgbClr val="010078"/>
                                </a:solidFill>
                                <a:latin typeface="Cambria Math" panose="02040503050406030204" pitchFamily="18" charset="0"/>
                              </a:rPr>
                              <m:t>1</m:t>
                            </m:r>
                          </m:num>
                          <m:den>
                            <m:r>
                              <a:rPr lang="en-US" sz="2400" i="1">
                                <a:solidFill>
                                  <a:srgbClr val="010078"/>
                                </a:solidFill>
                                <a:latin typeface="Cambria Math" panose="02040503050406030204" pitchFamily="18" charset="0"/>
                              </a:rPr>
                              <m:t>2</m:t>
                            </m:r>
                          </m:den>
                        </m:f>
                      </m:e>
                    </m:d>
                    <m:r>
                      <a:rPr lang="en-US" sz="2400" b="0" i="1" smtClean="0">
                        <a:solidFill>
                          <a:srgbClr val="010078"/>
                        </a:solidFill>
                        <a:latin typeface="Cambria Math" panose="02040503050406030204" pitchFamily="18" charset="0"/>
                      </a:rPr>
                      <m:t>−4</m:t>
                    </m:r>
                  </m:oMath>
                </a14:m>
                <a:endParaRPr lang="en-GB" sz="2400" dirty="0">
                  <a:solidFill>
                    <a:srgbClr val="010078"/>
                  </a:solidFill>
                </a:endParaRPr>
              </a:p>
            </p:txBody>
          </p:sp>
        </mc:Choice>
        <mc:Fallback xmlns="">
          <p:sp>
            <p:nvSpPr>
              <p:cNvPr id="37" name="TextBox 36"/>
              <p:cNvSpPr txBox="1">
                <a:spLocks noRot="1" noChangeAspect="1" noMove="1" noResize="1" noEditPoints="1" noAdjustHandles="1" noChangeArrowheads="1" noChangeShapeType="1" noTextEdit="1"/>
              </p:cNvSpPr>
              <p:nvPr/>
            </p:nvSpPr>
            <p:spPr>
              <a:xfrm>
                <a:off x="3711920" y="4480632"/>
                <a:ext cx="1577227" cy="550022"/>
              </a:xfrm>
              <a:prstGeom prst="rect">
                <a:avLst/>
              </a:prstGeom>
              <a:blipFill>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8" name="TextBox 37"/>
              <p:cNvSpPr txBox="1"/>
              <p:nvPr/>
            </p:nvSpPr>
            <p:spPr>
              <a:xfrm>
                <a:off x="3692220" y="5316788"/>
                <a:ext cx="816442" cy="521553"/>
              </a:xfrm>
              <a:prstGeom prst="rect">
                <a:avLst/>
              </a:prstGeom>
              <a:noFill/>
            </p:spPr>
            <p:txBody>
              <a:bodyPr wrap="none" lIns="0" tIns="0" rIns="0" bIns="0" rtlCol="0">
                <a:spAutoFit/>
              </a:bodyPr>
              <a:lstStyle/>
              <a:p>
                <a:r>
                  <a:rPr lang="en-GB" sz="2400" dirty="0">
                    <a:solidFill>
                      <a:srgbClr val="010078"/>
                    </a:solidFill>
                  </a:rPr>
                  <a:t> </a:t>
                </a:r>
                <a14:m>
                  <m:oMath xmlns:m="http://schemas.openxmlformats.org/officeDocument/2006/math">
                    <m:r>
                      <a:rPr lang="en-US" sz="2400" b="0" i="0" smtClean="0">
                        <a:solidFill>
                          <a:srgbClr val="010078"/>
                        </a:solidFill>
                        <a:latin typeface="Cambria Math" panose="02040503050406030204" pitchFamily="18" charset="0"/>
                      </a:rPr>
                      <m:t>=</m:t>
                    </m:r>
                    <m:r>
                      <a:rPr lang="en-US" sz="2400" i="1">
                        <a:solidFill>
                          <a:srgbClr val="010078"/>
                        </a:solidFill>
                        <a:latin typeface="Cambria Math" panose="02040503050406030204" pitchFamily="18" charset="0"/>
                      </a:rPr>
                      <m:t>−</m:t>
                    </m:r>
                    <m:f>
                      <m:fPr>
                        <m:ctrlPr>
                          <a:rPr lang="en-GB" sz="2400" i="1">
                            <a:solidFill>
                              <a:srgbClr val="010078"/>
                            </a:solidFill>
                            <a:latin typeface="Cambria Math" panose="02040503050406030204" pitchFamily="18" charset="0"/>
                          </a:rPr>
                        </m:ctrlPr>
                      </m:fPr>
                      <m:num>
                        <m:r>
                          <a:rPr lang="en-US" sz="2400" b="0" i="1" smtClean="0">
                            <a:solidFill>
                              <a:srgbClr val="010078"/>
                            </a:solidFill>
                            <a:latin typeface="Cambria Math" panose="02040503050406030204" pitchFamily="18" charset="0"/>
                          </a:rPr>
                          <m:t>9</m:t>
                        </m:r>
                      </m:num>
                      <m:den>
                        <m:r>
                          <a:rPr lang="en-US" sz="2400" i="1">
                            <a:solidFill>
                              <a:srgbClr val="010078"/>
                            </a:solidFill>
                            <a:latin typeface="Cambria Math" panose="02040503050406030204" pitchFamily="18" charset="0"/>
                          </a:rPr>
                          <m:t>2</m:t>
                        </m:r>
                      </m:den>
                    </m:f>
                  </m:oMath>
                </a14:m>
                <a:endParaRPr lang="en-GB" sz="2400" dirty="0">
                  <a:solidFill>
                    <a:srgbClr val="010078"/>
                  </a:solidFill>
                </a:endParaRPr>
              </a:p>
            </p:txBody>
          </p:sp>
        </mc:Choice>
        <mc:Fallback xmlns="">
          <p:sp>
            <p:nvSpPr>
              <p:cNvPr id="38" name="TextBox 37"/>
              <p:cNvSpPr txBox="1">
                <a:spLocks noRot="1" noChangeAspect="1" noMove="1" noResize="1" noEditPoints="1" noAdjustHandles="1" noChangeArrowheads="1" noChangeShapeType="1" noTextEdit="1"/>
              </p:cNvSpPr>
              <p:nvPr/>
            </p:nvSpPr>
            <p:spPr>
              <a:xfrm>
                <a:off x="3692220" y="5316788"/>
                <a:ext cx="816442" cy="521553"/>
              </a:xfrm>
              <a:prstGeom prst="rect">
                <a:avLst/>
              </a:prstGeom>
              <a:blipFill>
                <a:blip r:embed="rId8"/>
                <a:stretch>
                  <a:fillRect/>
                </a:stretch>
              </a:blipFill>
            </p:spPr>
            <p:txBody>
              <a:bodyPr/>
              <a:lstStyle/>
              <a:p>
                <a:r>
                  <a:rPr lang="en-GB">
                    <a:noFill/>
                  </a:rPr>
                  <a:t> </a:t>
                </a:r>
              </a:p>
            </p:txBody>
          </p:sp>
        </mc:Fallback>
      </mc:AlternateContent>
      <p:sp>
        <p:nvSpPr>
          <p:cNvPr id="14" name="Rectangle 2">
            <a:extLst>
              <a:ext uri="{FF2B5EF4-FFF2-40B4-BE49-F238E27FC236}">
                <a16:creationId xmlns:a16="http://schemas.microsoft.com/office/drawing/2014/main" id="{CAAC7F94-086B-4BC7-8BD6-A21722C666E6}"/>
              </a:ext>
            </a:extLst>
          </p:cNvPr>
          <p:cNvSpPr txBox="1">
            <a:spLocks noChangeArrowheads="1"/>
          </p:cNvSpPr>
          <p:nvPr/>
        </p:nvSpPr>
        <p:spPr>
          <a:xfrm>
            <a:off x="168812" y="76200"/>
            <a:ext cx="8820443" cy="939458"/>
          </a:xfrm>
          <a:prstGeom prst="rect">
            <a:avLst/>
          </a:prstGeom>
        </p:spPr>
        <p:txBody>
          <a:bodyPr bIns="91440" anchor="b" anchorCtr="0">
            <a:normAutofit fontScale="97500"/>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GB" sz="2700" dirty="0">
                <a:solidFill>
                  <a:srgbClr val="04617B"/>
                </a:solidFill>
              </a:rPr>
              <a:t>Fundamental theorem of calculus Part 2: The evaluation theorem</a:t>
            </a:r>
          </a:p>
        </p:txBody>
      </p:sp>
    </p:spTree>
    <p:extLst>
      <p:ext uri="{BB962C8B-B14F-4D97-AF65-F5344CB8AC3E}">
        <p14:creationId xmlns:p14="http://schemas.microsoft.com/office/powerpoint/2010/main" val="30615854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6563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5639" grpId="0"/>
      <p:bldP spid="23" grpId="0"/>
      <p:bldP spid="12" grpId="0"/>
      <p:bldP spid="35" grpId="0"/>
      <p:bldP spid="36" grpId="0"/>
      <p:bldP spid="37" grpId="0"/>
      <p:bldP spid="3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5635" name="Text Box 3"/>
          <p:cNvSpPr txBox="1">
            <a:spLocks noChangeArrowheads="1"/>
          </p:cNvSpPr>
          <p:nvPr/>
        </p:nvSpPr>
        <p:spPr bwMode="auto">
          <a:xfrm>
            <a:off x="250824" y="1074738"/>
            <a:ext cx="8358709" cy="461665"/>
          </a:xfrm>
          <a:prstGeom prst="rect">
            <a:avLst/>
          </a:prstGeom>
          <a:noFill/>
          <a:ln w="9525">
            <a:noFill/>
            <a:miter lim="800000"/>
            <a:headEnd/>
            <a:tailEnd/>
          </a:ln>
          <a:effectLst/>
        </p:spPr>
        <p:txBody>
          <a:bodyPr wrap="square">
            <a:spAutoFit/>
          </a:bodyPr>
          <a:lstStyle/>
          <a:p>
            <a:r>
              <a:rPr lang="en-GB" sz="2400" dirty="0">
                <a:solidFill>
                  <a:srgbClr val="010078"/>
                </a:solidFill>
              </a:rPr>
              <a:t>Evaluate the definite integral</a:t>
            </a:r>
          </a:p>
        </p:txBody>
      </p:sp>
      <mc:AlternateContent xmlns:mc="http://schemas.openxmlformats.org/markup-compatibility/2006" xmlns:a14="http://schemas.microsoft.com/office/drawing/2010/main">
        <mc:Choice Requires="a14">
          <p:sp>
            <p:nvSpPr>
              <p:cNvPr id="13" name="TextBox 12"/>
              <p:cNvSpPr txBox="1"/>
              <p:nvPr/>
            </p:nvSpPr>
            <p:spPr>
              <a:xfrm>
                <a:off x="4638486" y="851117"/>
                <a:ext cx="2146998" cy="82734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nary>
                        <m:naryPr>
                          <m:ctrlPr>
                            <a:rPr lang="en-GB" sz="2400" i="1" smtClean="0">
                              <a:solidFill>
                                <a:srgbClr val="010078"/>
                              </a:solidFill>
                              <a:latin typeface="Cambria Math" panose="02040503050406030204" pitchFamily="18" charset="0"/>
                            </a:rPr>
                          </m:ctrlPr>
                        </m:naryPr>
                        <m:sub>
                          <m:r>
                            <m:rPr>
                              <m:brk m:alnAt="23"/>
                            </m:rPr>
                            <a:rPr lang="en-US" sz="2400" b="0" i="1" smtClean="0">
                              <a:solidFill>
                                <a:srgbClr val="010078"/>
                              </a:solidFill>
                              <a:latin typeface="Cambria Math" panose="02040503050406030204" pitchFamily="18" charset="0"/>
                            </a:rPr>
                            <m:t>−</m:t>
                          </m:r>
                          <m:r>
                            <a:rPr lang="en-US" sz="2400" b="0" i="1" smtClean="0">
                              <a:solidFill>
                                <a:srgbClr val="010078"/>
                              </a:solidFill>
                              <a:latin typeface="Cambria Math" panose="02040503050406030204" pitchFamily="18" charset="0"/>
                            </a:rPr>
                            <m:t>1</m:t>
                          </m:r>
                        </m:sub>
                        <m:sup>
                          <m:r>
                            <a:rPr lang="en-US" sz="2400" b="0" i="1" smtClean="0">
                              <a:solidFill>
                                <a:srgbClr val="010078"/>
                              </a:solidFill>
                              <a:latin typeface="Cambria Math" panose="02040503050406030204" pitchFamily="18" charset="0"/>
                            </a:rPr>
                            <m:t>1</m:t>
                          </m:r>
                        </m:sup>
                        <m:e>
                          <m:sSup>
                            <m:sSupPr>
                              <m:ctrlPr>
                                <a:rPr lang="en-GB" sz="2400" i="1" smtClean="0">
                                  <a:solidFill>
                                    <a:srgbClr val="010078"/>
                                  </a:solidFill>
                                  <a:latin typeface="Cambria Math" panose="02040503050406030204" pitchFamily="18" charset="0"/>
                                </a:rPr>
                              </m:ctrlPr>
                            </m:sSupPr>
                            <m:e>
                              <m:d>
                                <m:dPr>
                                  <m:ctrlPr>
                                    <a:rPr lang="en-GB" sz="2400" i="1">
                                      <a:solidFill>
                                        <a:srgbClr val="010078"/>
                                      </a:solidFill>
                                      <a:latin typeface="Cambria Math" panose="02040503050406030204" pitchFamily="18" charset="0"/>
                                    </a:rPr>
                                  </m:ctrlPr>
                                </m:dPr>
                                <m:e>
                                  <m:r>
                                    <a:rPr lang="en-US" sz="2400" b="0" i="1" smtClean="0">
                                      <a:solidFill>
                                        <a:srgbClr val="010078"/>
                                      </a:solidFill>
                                      <a:latin typeface="Cambria Math" panose="02040503050406030204" pitchFamily="18" charset="0"/>
                                    </a:rPr>
                                    <m:t>2</m:t>
                                  </m:r>
                                  <m:r>
                                    <a:rPr lang="en-US" sz="2400" i="1">
                                      <a:solidFill>
                                        <a:srgbClr val="010078"/>
                                      </a:solidFill>
                                      <a:latin typeface="Cambria Math" panose="02040503050406030204" pitchFamily="18" charset="0"/>
                                    </a:rPr>
                                    <m:t>𝑥</m:t>
                                  </m:r>
                                  <m:r>
                                    <a:rPr lang="en-US" sz="2400" i="1">
                                      <a:solidFill>
                                        <a:srgbClr val="010078"/>
                                      </a:solidFill>
                                      <a:latin typeface="Cambria Math" panose="02040503050406030204" pitchFamily="18" charset="0"/>
                                    </a:rPr>
                                    <m:t>−3</m:t>
                                  </m:r>
                                </m:e>
                              </m:d>
                            </m:e>
                            <m:sup>
                              <m:r>
                                <a:rPr lang="en-US" sz="2400" b="0" i="1" smtClean="0">
                                  <a:solidFill>
                                    <a:srgbClr val="010078"/>
                                  </a:solidFill>
                                  <a:latin typeface="Cambria Math" panose="02040503050406030204" pitchFamily="18" charset="0"/>
                                </a:rPr>
                                <m:t>3</m:t>
                              </m:r>
                            </m:sup>
                          </m:sSup>
                          <m:r>
                            <a:rPr lang="en-US" sz="2400" i="1">
                              <a:solidFill>
                                <a:srgbClr val="010078"/>
                              </a:solidFill>
                              <a:latin typeface="Cambria Math" panose="02040503050406030204" pitchFamily="18" charset="0"/>
                            </a:rPr>
                            <m:t>𝑑𝑥</m:t>
                          </m:r>
                        </m:e>
                      </m:nary>
                    </m:oMath>
                  </m:oMathPara>
                </a14:m>
                <a:endParaRPr lang="en-GB" sz="2400" dirty="0">
                  <a:solidFill>
                    <a:srgbClr val="010078"/>
                  </a:solidFill>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4638486" y="851117"/>
                <a:ext cx="2146998" cy="827342"/>
              </a:xfrm>
              <a:prstGeom prst="rect">
                <a:avLst/>
              </a:prstGeom>
              <a:blipFill rotWithShape="0">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p:cNvSpPr txBox="1"/>
              <p:nvPr/>
            </p:nvSpPr>
            <p:spPr>
              <a:xfrm>
                <a:off x="4071212" y="1757772"/>
                <a:ext cx="2706062" cy="95013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GB" sz="2400" i="1" smtClean="0">
                              <a:solidFill>
                                <a:srgbClr val="010078"/>
                              </a:solidFill>
                              <a:latin typeface="Cambria Math" panose="02040503050406030204" pitchFamily="18" charset="0"/>
                            </a:rPr>
                          </m:ctrlPr>
                        </m:sSubSupPr>
                        <m:e>
                          <m:d>
                            <m:dPr>
                              <m:begChr m:val="["/>
                              <m:endChr m:val="]"/>
                              <m:ctrlPr>
                                <a:rPr lang="en-GB" sz="2400" i="1" smtClean="0">
                                  <a:solidFill>
                                    <a:srgbClr val="010078"/>
                                  </a:solidFill>
                                  <a:latin typeface="Cambria Math" panose="02040503050406030204" pitchFamily="18" charset="0"/>
                                </a:rPr>
                              </m:ctrlPr>
                            </m:dPr>
                            <m:e>
                              <m:f>
                                <m:fPr>
                                  <m:ctrlPr>
                                    <a:rPr lang="en-GB" sz="2400" i="1">
                                      <a:solidFill>
                                        <a:srgbClr val="010078"/>
                                      </a:solidFill>
                                      <a:latin typeface="Cambria Math" panose="02040503050406030204" pitchFamily="18" charset="0"/>
                                    </a:rPr>
                                  </m:ctrlPr>
                                </m:fPr>
                                <m:num>
                                  <m:r>
                                    <a:rPr lang="en-US" sz="2400" i="1">
                                      <a:solidFill>
                                        <a:srgbClr val="010078"/>
                                      </a:solidFill>
                                      <a:latin typeface="Cambria Math" panose="02040503050406030204" pitchFamily="18" charset="0"/>
                                    </a:rPr>
                                    <m:t>1</m:t>
                                  </m:r>
                                </m:num>
                                <m:den>
                                  <m:r>
                                    <a:rPr lang="en-US" sz="2400" i="1">
                                      <a:solidFill>
                                        <a:srgbClr val="010078"/>
                                      </a:solidFill>
                                      <a:latin typeface="Cambria Math" panose="02040503050406030204" pitchFamily="18" charset="0"/>
                                    </a:rPr>
                                    <m:t>2</m:t>
                                  </m:r>
                                </m:den>
                              </m:f>
                              <m:d>
                                <m:dPr>
                                  <m:ctrlPr>
                                    <a:rPr lang="en-US" sz="2400" i="1" smtClean="0">
                                      <a:solidFill>
                                        <a:srgbClr val="010078"/>
                                      </a:solidFill>
                                      <a:latin typeface="Cambria Math" panose="02040503050406030204" pitchFamily="18" charset="0"/>
                                    </a:rPr>
                                  </m:ctrlPr>
                                </m:dPr>
                                <m:e>
                                  <m:f>
                                    <m:fPr>
                                      <m:ctrlPr>
                                        <a:rPr lang="en-GB" sz="2400" i="1">
                                          <a:solidFill>
                                            <a:srgbClr val="010078"/>
                                          </a:solidFill>
                                          <a:latin typeface="Cambria Math" panose="02040503050406030204" pitchFamily="18" charset="0"/>
                                        </a:rPr>
                                      </m:ctrlPr>
                                    </m:fPr>
                                    <m:num>
                                      <m:r>
                                        <a:rPr lang="en-US" sz="2400" i="1">
                                          <a:solidFill>
                                            <a:srgbClr val="010078"/>
                                          </a:solidFill>
                                          <a:latin typeface="Cambria Math" panose="02040503050406030204" pitchFamily="18" charset="0"/>
                                        </a:rPr>
                                        <m:t>1</m:t>
                                      </m:r>
                                    </m:num>
                                    <m:den>
                                      <m:r>
                                        <a:rPr lang="en-US" sz="2400" i="1">
                                          <a:solidFill>
                                            <a:srgbClr val="010078"/>
                                          </a:solidFill>
                                          <a:latin typeface="Cambria Math" panose="02040503050406030204" pitchFamily="18" charset="0"/>
                                        </a:rPr>
                                        <m:t>4</m:t>
                                      </m:r>
                                    </m:den>
                                  </m:f>
                                  <m:sSup>
                                    <m:sSupPr>
                                      <m:ctrlPr>
                                        <a:rPr lang="en-GB" sz="2400" i="1">
                                          <a:solidFill>
                                            <a:srgbClr val="010078"/>
                                          </a:solidFill>
                                          <a:latin typeface="Cambria Math" panose="02040503050406030204" pitchFamily="18" charset="0"/>
                                        </a:rPr>
                                      </m:ctrlPr>
                                    </m:sSupPr>
                                    <m:e>
                                      <m:d>
                                        <m:dPr>
                                          <m:ctrlPr>
                                            <a:rPr lang="en-GB" sz="2400" i="1">
                                              <a:solidFill>
                                                <a:srgbClr val="010078"/>
                                              </a:solidFill>
                                              <a:latin typeface="Cambria Math" panose="02040503050406030204" pitchFamily="18" charset="0"/>
                                            </a:rPr>
                                          </m:ctrlPr>
                                        </m:dPr>
                                        <m:e>
                                          <m:r>
                                            <a:rPr lang="en-US" sz="2400" i="1">
                                              <a:solidFill>
                                                <a:srgbClr val="010078"/>
                                              </a:solidFill>
                                              <a:latin typeface="Cambria Math" panose="02040503050406030204" pitchFamily="18" charset="0"/>
                                            </a:rPr>
                                            <m:t>2</m:t>
                                          </m:r>
                                          <m:r>
                                            <a:rPr lang="en-US" sz="2400" i="1">
                                              <a:solidFill>
                                                <a:srgbClr val="010078"/>
                                              </a:solidFill>
                                              <a:latin typeface="Cambria Math" panose="02040503050406030204" pitchFamily="18" charset="0"/>
                                            </a:rPr>
                                            <m:t>𝑥</m:t>
                                          </m:r>
                                          <m:r>
                                            <a:rPr lang="en-US" sz="2400" b="0" i="1" smtClean="0">
                                              <a:solidFill>
                                                <a:srgbClr val="010078"/>
                                              </a:solidFill>
                                              <a:latin typeface="Cambria Math" panose="02040503050406030204" pitchFamily="18" charset="0"/>
                                            </a:rPr>
                                            <m:t>−</m:t>
                                          </m:r>
                                          <m:r>
                                            <a:rPr lang="en-US" sz="2400" i="1">
                                              <a:solidFill>
                                                <a:srgbClr val="010078"/>
                                              </a:solidFill>
                                              <a:latin typeface="Cambria Math" panose="02040503050406030204" pitchFamily="18" charset="0"/>
                                            </a:rPr>
                                            <m:t>3</m:t>
                                          </m:r>
                                        </m:e>
                                      </m:d>
                                    </m:e>
                                    <m:sup>
                                      <m:r>
                                        <a:rPr lang="en-US" sz="2400" i="1">
                                          <a:solidFill>
                                            <a:srgbClr val="010078"/>
                                          </a:solidFill>
                                          <a:latin typeface="Cambria Math" panose="02040503050406030204" pitchFamily="18" charset="0"/>
                                        </a:rPr>
                                        <m:t>4</m:t>
                                      </m:r>
                                    </m:sup>
                                  </m:sSup>
                                </m:e>
                              </m:d>
                            </m:e>
                          </m:d>
                        </m:e>
                        <m:sub>
                          <m:r>
                            <a:rPr lang="en-US" sz="2400" b="0" i="1" smtClean="0">
                              <a:solidFill>
                                <a:srgbClr val="010078"/>
                              </a:solidFill>
                              <a:latin typeface="Cambria Math" panose="02040503050406030204" pitchFamily="18" charset="0"/>
                            </a:rPr>
                            <m:t>−1</m:t>
                          </m:r>
                        </m:sub>
                        <m:sup>
                          <m:r>
                            <a:rPr lang="en-US" sz="2400" b="0" i="1" smtClean="0">
                              <a:solidFill>
                                <a:srgbClr val="010078"/>
                              </a:solidFill>
                              <a:latin typeface="Cambria Math" panose="02040503050406030204" pitchFamily="18" charset="0"/>
                            </a:rPr>
                            <m:t>1</m:t>
                          </m:r>
                        </m:sup>
                      </m:sSubSup>
                    </m:oMath>
                  </m:oMathPara>
                </a14:m>
                <a:endParaRPr lang="en-GB" sz="2400" dirty="0">
                  <a:solidFill>
                    <a:srgbClr val="010078"/>
                  </a:solidFill>
                </a:endParaRPr>
              </a:p>
            </p:txBody>
          </p:sp>
        </mc:Choice>
        <mc:Fallback xmlns="">
          <p:sp>
            <p:nvSpPr>
              <p:cNvPr id="23" name="TextBox 22"/>
              <p:cNvSpPr txBox="1">
                <a:spLocks noRot="1" noChangeAspect="1" noMove="1" noResize="1" noEditPoints="1" noAdjustHandles="1" noChangeArrowheads="1" noChangeShapeType="1" noTextEdit="1"/>
              </p:cNvSpPr>
              <p:nvPr/>
            </p:nvSpPr>
            <p:spPr>
              <a:xfrm>
                <a:off x="4071212" y="1757772"/>
                <a:ext cx="2706062" cy="950132"/>
              </a:xfrm>
              <a:prstGeom prst="rect">
                <a:avLst/>
              </a:prstGeom>
              <a:blipFill rotWithShape="0">
                <a:blip r:embed="rId4"/>
                <a:stretch>
                  <a:fillRect/>
                </a:stretch>
              </a:blipFill>
            </p:spPr>
            <p:txBody>
              <a:bodyPr/>
              <a:lstStyle/>
              <a:p>
                <a:r>
                  <a:rPr lang="en-GB">
                    <a:noFill/>
                  </a:rPr>
                  <a:t> </a:t>
                </a:r>
              </a:p>
            </p:txBody>
          </p:sp>
        </mc:Fallback>
      </mc:AlternateContent>
      <p:sp>
        <p:nvSpPr>
          <p:cNvPr id="12" name="Rectangle 11"/>
          <p:cNvSpPr/>
          <p:nvPr/>
        </p:nvSpPr>
        <p:spPr>
          <a:xfrm>
            <a:off x="250824" y="2641503"/>
            <a:ext cx="3190780" cy="923330"/>
          </a:xfrm>
          <a:prstGeom prst="rect">
            <a:avLst/>
          </a:prstGeom>
        </p:spPr>
        <p:txBody>
          <a:bodyPr wrap="square">
            <a:spAutoFit/>
          </a:bodyPr>
          <a:lstStyle/>
          <a:p>
            <a:r>
              <a:rPr lang="en-US" dirty="0">
                <a:solidFill>
                  <a:srgbClr val="FF0000"/>
                </a:solidFill>
              </a:rPr>
              <a:t>Evaluate the antiderivative at x = 1 and x = -1, then find the difference</a:t>
            </a:r>
            <a:endParaRPr lang="en-GB" dirty="0">
              <a:solidFill>
                <a:srgbClr val="FF0000"/>
              </a:solidFill>
            </a:endParaRPr>
          </a:p>
        </p:txBody>
      </p:sp>
      <mc:AlternateContent xmlns:mc="http://schemas.openxmlformats.org/markup-compatibility/2006" xmlns:a14="http://schemas.microsoft.com/office/drawing/2010/main">
        <mc:Choice Requires="a14">
          <p:sp>
            <p:nvSpPr>
              <p:cNvPr id="35" name="TextBox 34"/>
              <p:cNvSpPr txBox="1"/>
              <p:nvPr/>
            </p:nvSpPr>
            <p:spPr>
              <a:xfrm>
                <a:off x="3734843" y="2813579"/>
                <a:ext cx="2342885" cy="550022"/>
              </a:xfrm>
              <a:prstGeom prst="rect">
                <a:avLst/>
              </a:prstGeom>
              <a:noFill/>
            </p:spPr>
            <p:txBody>
              <a:bodyPr wrap="none" lIns="0" tIns="0" rIns="0" bIns="0" rtlCol="0">
                <a:spAutoFit/>
              </a:bodyPr>
              <a:lstStyle/>
              <a:p>
                <a:r>
                  <a:rPr lang="en-GB" sz="2400" dirty="0">
                    <a:solidFill>
                      <a:srgbClr val="010078"/>
                    </a:solidFill>
                  </a:rPr>
                  <a:t> </a:t>
                </a:r>
                <a14:m>
                  <m:oMath xmlns:m="http://schemas.openxmlformats.org/officeDocument/2006/math">
                    <m:r>
                      <a:rPr lang="en-US" sz="2400" b="0" i="0" smtClean="0">
                        <a:solidFill>
                          <a:srgbClr val="010078"/>
                        </a:solidFill>
                        <a:latin typeface="Cambria Math" panose="02040503050406030204" pitchFamily="18" charset="0"/>
                      </a:rPr>
                      <m:t>=</m:t>
                    </m:r>
                    <m:d>
                      <m:dPr>
                        <m:begChr m:val="["/>
                        <m:endChr m:val="]"/>
                        <m:ctrlPr>
                          <a:rPr lang="en-GB" sz="2400" i="1" smtClean="0">
                            <a:solidFill>
                              <a:srgbClr val="010078"/>
                            </a:solidFill>
                            <a:latin typeface="Cambria Math" panose="02040503050406030204" pitchFamily="18" charset="0"/>
                          </a:rPr>
                        </m:ctrlPr>
                      </m:dPr>
                      <m:e>
                        <m:f>
                          <m:fPr>
                            <m:ctrlPr>
                              <a:rPr lang="en-GB" sz="2400" i="1">
                                <a:solidFill>
                                  <a:srgbClr val="010078"/>
                                </a:solidFill>
                                <a:latin typeface="Cambria Math" panose="02040503050406030204" pitchFamily="18" charset="0"/>
                              </a:rPr>
                            </m:ctrlPr>
                          </m:fPr>
                          <m:num>
                            <m:r>
                              <a:rPr lang="en-US" sz="2400" i="1">
                                <a:solidFill>
                                  <a:srgbClr val="010078"/>
                                </a:solidFill>
                                <a:latin typeface="Cambria Math" panose="02040503050406030204" pitchFamily="18" charset="0"/>
                              </a:rPr>
                              <m:t>1</m:t>
                            </m:r>
                          </m:num>
                          <m:den>
                            <m:r>
                              <a:rPr lang="en-US" sz="2400" b="0" i="1" smtClean="0">
                                <a:solidFill>
                                  <a:srgbClr val="010078"/>
                                </a:solidFill>
                                <a:latin typeface="Cambria Math" panose="02040503050406030204" pitchFamily="18" charset="0"/>
                              </a:rPr>
                              <m:t>8</m:t>
                            </m:r>
                          </m:den>
                        </m:f>
                        <m:r>
                          <a:rPr lang="en-US" sz="2400" b="0" i="1" smtClean="0">
                            <a:solidFill>
                              <a:srgbClr val="010078"/>
                            </a:solidFill>
                            <a:latin typeface="Cambria Math" panose="02040503050406030204" pitchFamily="18" charset="0"/>
                          </a:rPr>
                          <m:t>(2(1)</m:t>
                        </m:r>
                        <m:r>
                          <a:rPr lang="en-US" sz="2400" i="1">
                            <a:solidFill>
                              <a:srgbClr val="010078"/>
                            </a:solidFill>
                            <a:latin typeface="Cambria Math" panose="02040503050406030204" pitchFamily="18" charset="0"/>
                          </a:rPr>
                          <m:t>−</m:t>
                        </m:r>
                        <m:sSup>
                          <m:sSupPr>
                            <m:ctrlPr>
                              <a:rPr lang="en-US" sz="2400" i="1" smtClean="0">
                                <a:solidFill>
                                  <a:srgbClr val="010078"/>
                                </a:solidFill>
                                <a:latin typeface="Cambria Math" panose="02040503050406030204" pitchFamily="18" charset="0"/>
                              </a:rPr>
                            </m:ctrlPr>
                          </m:sSupPr>
                          <m:e>
                            <m:d>
                              <m:dPr>
                                <m:begChr m:val=""/>
                                <m:ctrlPr>
                                  <a:rPr lang="en-US" sz="2400" i="1" smtClean="0">
                                    <a:solidFill>
                                      <a:srgbClr val="010078"/>
                                    </a:solidFill>
                                    <a:latin typeface="Cambria Math" panose="02040503050406030204" pitchFamily="18" charset="0"/>
                                  </a:rPr>
                                </m:ctrlPr>
                              </m:dPr>
                              <m:e>
                                <m:r>
                                  <a:rPr lang="en-US" sz="2400" b="0" i="1" smtClean="0">
                                    <a:solidFill>
                                      <a:srgbClr val="010078"/>
                                    </a:solidFill>
                                    <a:latin typeface="Cambria Math" panose="02040503050406030204" pitchFamily="18" charset="0"/>
                                  </a:rPr>
                                  <m:t>3</m:t>
                                </m:r>
                              </m:e>
                            </m:d>
                          </m:e>
                          <m:sup>
                            <m:r>
                              <a:rPr lang="en-US" sz="2400" b="0" i="1" smtClean="0">
                                <a:solidFill>
                                  <a:srgbClr val="010078"/>
                                </a:solidFill>
                                <a:latin typeface="Cambria Math" panose="02040503050406030204" pitchFamily="18" charset="0"/>
                              </a:rPr>
                              <m:t>4</m:t>
                            </m:r>
                          </m:sup>
                        </m:sSup>
                      </m:e>
                    </m:d>
                  </m:oMath>
                </a14:m>
                <a:endParaRPr lang="en-GB" sz="2400" dirty="0">
                  <a:solidFill>
                    <a:srgbClr val="010078"/>
                  </a:solidFill>
                </a:endParaRPr>
              </a:p>
            </p:txBody>
          </p:sp>
        </mc:Choice>
        <mc:Fallback xmlns="">
          <p:sp>
            <p:nvSpPr>
              <p:cNvPr id="35" name="TextBox 34"/>
              <p:cNvSpPr txBox="1">
                <a:spLocks noRot="1" noChangeAspect="1" noMove="1" noResize="1" noEditPoints="1" noAdjustHandles="1" noChangeArrowheads="1" noChangeShapeType="1" noTextEdit="1"/>
              </p:cNvSpPr>
              <p:nvPr/>
            </p:nvSpPr>
            <p:spPr>
              <a:xfrm>
                <a:off x="3734843" y="2813579"/>
                <a:ext cx="2342885" cy="550022"/>
              </a:xfrm>
              <a:prstGeom prst="rect">
                <a:avLst/>
              </a:prstGeom>
              <a:blipFill rotWithShape="0">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3718625" y="3644476"/>
                <a:ext cx="1516313" cy="550022"/>
              </a:xfrm>
              <a:prstGeom prst="rect">
                <a:avLst/>
              </a:prstGeom>
              <a:noFill/>
            </p:spPr>
            <p:txBody>
              <a:bodyPr wrap="none" lIns="0" tIns="0" rIns="0" bIns="0" rtlCol="0">
                <a:spAutoFit/>
              </a:bodyPr>
              <a:lstStyle/>
              <a:p>
                <a:r>
                  <a:rPr lang="en-GB" sz="2400" dirty="0">
                    <a:solidFill>
                      <a:srgbClr val="010078"/>
                    </a:solidFill>
                  </a:rPr>
                  <a:t> </a:t>
                </a:r>
                <a14:m>
                  <m:oMath xmlns:m="http://schemas.openxmlformats.org/officeDocument/2006/math">
                    <m:r>
                      <a:rPr lang="en-US" sz="2400" b="0" i="0" smtClean="0">
                        <a:solidFill>
                          <a:srgbClr val="010078"/>
                        </a:solidFill>
                        <a:latin typeface="Cambria Math" panose="02040503050406030204" pitchFamily="18" charset="0"/>
                      </a:rPr>
                      <m:t>=</m:t>
                    </m:r>
                    <m:d>
                      <m:dPr>
                        <m:begChr m:val="["/>
                        <m:endChr m:val="]"/>
                        <m:ctrlPr>
                          <a:rPr lang="en-GB" sz="2400" i="1" smtClean="0">
                            <a:solidFill>
                              <a:srgbClr val="010078"/>
                            </a:solidFill>
                            <a:latin typeface="Cambria Math" panose="02040503050406030204" pitchFamily="18" charset="0"/>
                          </a:rPr>
                        </m:ctrlPr>
                      </m:dPr>
                      <m:e>
                        <m:f>
                          <m:fPr>
                            <m:ctrlPr>
                              <a:rPr lang="en-GB" sz="2400" i="1">
                                <a:solidFill>
                                  <a:srgbClr val="010078"/>
                                </a:solidFill>
                                <a:latin typeface="Cambria Math" panose="02040503050406030204" pitchFamily="18" charset="0"/>
                              </a:rPr>
                            </m:ctrlPr>
                          </m:fPr>
                          <m:num>
                            <m:r>
                              <a:rPr lang="en-US" sz="2400" i="1">
                                <a:solidFill>
                                  <a:srgbClr val="010078"/>
                                </a:solidFill>
                                <a:latin typeface="Cambria Math" panose="02040503050406030204" pitchFamily="18" charset="0"/>
                              </a:rPr>
                              <m:t>1</m:t>
                            </m:r>
                          </m:num>
                          <m:den>
                            <m:r>
                              <a:rPr lang="en-US" sz="2400" b="0" i="1" smtClean="0">
                                <a:solidFill>
                                  <a:srgbClr val="010078"/>
                                </a:solidFill>
                                <a:latin typeface="Cambria Math" panose="02040503050406030204" pitchFamily="18" charset="0"/>
                              </a:rPr>
                              <m:t>8</m:t>
                            </m:r>
                          </m:den>
                        </m:f>
                        <m:r>
                          <a:rPr lang="en-US" sz="2400" i="1">
                            <a:solidFill>
                              <a:srgbClr val="010078"/>
                            </a:solidFill>
                            <a:latin typeface="Cambria Math" panose="02040503050406030204" pitchFamily="18" charset="0"/>
                          </a:rPr>
                          <m:t>−</m:t>
                        </m:r>
                        <m:f>
                          <m:fPr>
                            <m:ctrlPr>
                              <a:rPr lang="en-US" sz="2400" i="1" smtClean="0">
                                <a:solidFill>
                                  <a:srgbClr val="010078"/>
                                </a:solidFill>
                                <a:latin typeface="Cambria Math" panose="02040503050406030204" pitchFamily="18" charset="0"/>
                              </a:rPr>
                            </m:ctrlPr>
                          </m:fPr>
                          <m:num>
                            <m:r>
                              <a:rPr lang="en-US" sz="2400" b="0" i="1" smtClean="0">
                                <a:solidFill>
                                  <a:srgbClr val="010078"/>
                                </a:solidFill>
                                <a:latin typeface="Cambria Math" panose="02040503050406030204" pitchFamily="18" charset="0"/>
                              </a:rPr>
                              <m:t>625</m:t>
                            </m:r>
                          </m:num>
                          <m:den>
                            <m:r>
                              <a:rPr lang="en-US" sz="2400" b="0" i="1" smtClean="0">
                                <a:solidFill>
                                  <a:srgbClr val="010078"/>
                                </a:solidFill>
                                <a:latin typeface="Cambria Math" panose="02040503050406030204" pitchFamily="18" charset="0"/>
                              </a:rPr>
                              <m:t>8</m:t>
                            </m:r>
                          </m:den>
                        </m:f>
                      </m:e>
                    </m:d>
                  </m:oMath>
                </a14:m>
                <a:endParaRPr lang="en-GB" sz="2400" dirty="0">
                  <a:solidFill>
                    <a:srgbClr val="010078"/>
                  </a:solidFill>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3718625" y="3644476"/>
                <a:ext cx="1516313" cy="550022"/>
              </a:xfrm>
              <a:prstGeom prst="rect">
                <a:avLst/>
              </a:prstGeom>
              <a:blipFill rotWithShape="0">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3711920" y="4480632"/>
                <a:ext cx="975139" cy="369332"/>
              </a:xfrm>
              <a:prstGeom prst="rect">
                <a:avLst/>
              </a:prstGeom>
              <a:noFill/>
            </p:spPr>
            <p:txBody>
              <a:bodyPr wrap="none" lIns="0" tIns="0" rIns="0" bIns="0" rtlCol="0">
                <a:spAutoFit/>
              </a:bodyPr>
              <a:lstStyle/>
              <a:p>
                <a:r>
                  <a:rPr lang="en-GB" sz="2400" dirty="0">
                    <a:solidFill>
                      <a:srgbClr val="010078"/>
                    </a:solidFill>
                  </a:rPr>
                  <a:t> </a:t>
                </a:r>
                <a14:m>
                  <m:oMath xmlns:m="http://schemas.openxmlformats.org/officeDocument/2006/math">
                    <m:r>
                      <a:rPr lang="en-US" sz="2400" b="0" i="0" smtClean="0">
                        <a:solidFill>
                          <a:srgbClr val="010078"/>
                        </a:solidFill>
                        <a:latin typeface="Cambria Math" panose="02040503050406030204" pitchFamily="18" charset="0"/>
                      </a:rPr>
                      <m:t>=</m:t>
                    </m:r>
                    <m:r>
                      <a:rPr lang="en-US" sz="2400" b="0" i="1" smtClean="0">
                        <a:solidFill>
                          <a:srgbClr val="010078"/>
                        </a:solidFill>
                        <a:latin typeface="Cambria Math" panose="02040503050406030204" pitchFamily="18" charset="0"/>
                      </a:rPr>
                      <m:t>−78</m:t>
                    </m:r>
                  </m:oMath>
                </a14:m>
                <a:endParaRPr lang="en-GB" sz="2400" dirty="0">
                  <a:solidFill>
                    <a:srgbClr val="010078"/>
                  </a:solidFill>
                </a:endParaRPr>
              </a:p>
            </p:txBody>
          </p:sp>
        </mc:Choice>
        <mc:Fallback xmlns="">
          <p:sp>
            <p:nvSpPr>
              <p:cNvPr id="37" name="TextBox 36"/>
              <p:cNvSpPr txBox="1">
                <a:spLocks noRot="1" noChangeAspect="1" noMove="1" noResize="1" noEditPoints="1" noAdjustHandles="1" noChangeArrowheads="1" noChangeShapeType="1" noTextEdit="1"/>
              </p:cNvSpPr>
              <p:nvPr/>
            </p:nvSpPr>
            <p:spPr>
              <a:xfrm>
                <a:off x="3711920" y="4480632"/>
                <a:ext cx="975139" cy="369332"/>
              </a:xfrm>
              <a:prstGeom prst="rect">
                <a:avLst/>
              </a:prstGeom>
              <a:blipFill rotWithShape="0">
                <a:blip r:embed="rId7"/>
                <a:stretch>
                  <a:fillRect r="-10000" b="-655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 Box 7"/>
              <p:cNvSpPr txBox="1">
                <a:spLocks noChangeArrowheads="1"/>
              </p:cNvSpPr>
              <p:nvPr/>
            </p:nvSpPr>
            <p:spPr bwMode="auto">
              <a:xfrm>
                <a:off x="399290" y="1532282"/>
                <a:ext cx="3023007" cy="1311513"/>
              </a:xfrm>
              <a:prstGeom prst="rect">
                <a:avLst/>
              </a:prstGeom>
              <a:noFill/>
              <a:ln w="9525">
                <a:noFill/>
                <a:miter lim="800000"/>
                <a:headEnd/>
                <a:tailEnd/>
              </a:ln>
              <a:effectLst/>
            </p:spPr>
            <p:txBody>
              <a:bodyPr wrap="none">
                <a:spAutoFit/>
              </a:bodyPr>
              <a:lstStyle/>
              <a:p>
                <a14:m>
                  <m:oMath xmlns:m="http://schemas.openxmlformats.org/officeDocument/2006/math">
                    <m:r>
                      <m:rPr>
                        <m:nor/>
                      </m:rPr>
                      <a:rPr lang="en-US" b="0" i="0" dirty="0" smtClean="0">
                        <a:solidFill>
                          <a:srgbClr val="FF0000"/>
                        </a:solidFill>
                      </a:rPr>
                      <m:t>Recall</m:t>
                    </m:r>
                    <m:r>
                      <m:rPr>
                        <m:nor/>
                      </m:rPr>
                      <a:rPr lang="en-US" b="0" i="0" dirty="0" smtClean="0">
                        <a:solidFill>
                          <a:srgbClr val="FF0000"/>
                        </a:solidFill>
                      </a:rPr>
                      <m:t> </m:t>
                    </m:r>
                    <m:r>
                      <m:rPr>
                        <m:nor/>
                      </m:rPr>
                      <a:rPr lang="en-US" b="0" i="0" dirty="0" smtClean="0">
                        <a:solidFill>
                          <a:srgbClr val="FF0000"/>
                        </a:solidFill>
                      </a:rPr>
                      <m:t>that</m:t>
                    </m:r>
                    <m:nary>
                      <m:naryPr>
                        <m:limLoc m:val="undOvr"/>
                        <m:subHide m:val="on"/>
                        <m:supHide m:val="on"/>
                        <m:ctrlPr>
                          <a:rPr lang="en-GB" i="1" smtClean="0">
                            <a:solidFill>
                              <a:srgbClr val="FF0000"/>
                            </a:solidFill>
                            <a:latin typeface="Cambria Math" panose="02040503050406030204" pitchFamily="18" charset="0"/>
                          </a:rPr>
                        </m:ctrlPr>
                      </m:naryPr>
                      <m:sub/>
                      <m:sup/>
                      <m:e>
                        <m:sSup>
                          <m:sSupPr>
                            <m:ctrlPr>
                              <a:rPr lang="en-GB" i="1">
                                <a:solidFill>
                                  <a:srgbClr val="FF0000"/>
                                </a:solidFill>
                                <a:latin typeface="Cambria Math" panose="02040503050406030204" pitchFamily="18" charset="0"/>
                              </a:rPr>
                            </m:ctrlPr>
                          </m:sSupPr>
                          <m:e>
                            <m:d>
                              <m:dPr>
                                <m:ctrlPr>
                                  <a:rPr lang="en-GB" i="1">
                                    <a:solidFill>
                                      <a:srgbClr val="FF0000"/>
                                    </a:solidFill>
                                    <a:latin typeface="Cambria Math" panose="02040503050406030204" pitchFamily="18" charset="0"/>
                                  </a:rPr>
                                </m:ctrlPr>
                              </m:dPr>
                              <m:e>
                                <m:r>
                                  <a:rPr lang="en-US" i="1">
                                    <a:solidFill>
                                      <a:srgbClr val="FF0000"/>
                                    </a:solidFill>
                                    <a:latin typeface="Cambria Math" panose="02040503050406030204" pitchFamily="18" charset="0"/>
                                  </a:rPr>
                                  <m:t>𝑎𝑥</m:t>
                                </m:r>
                                <m:r>
                                  <a:rPr lang="en-US" i="1">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𝑏</m:t>
                                </m:r>
                              </m:e>
                            </m:d>
                          </m:e>
                          <m:sup>
                            <m:r>
                              <a:rPr lang="en-US" i="1">
                                <a:solidFill>
                                  <a:srgbClr val="FF0000"/>
                                </a:solidFill>
                                <a:latin typeface="Cambria Math" panose="02040503050406030204" pitchFamily="18" charset="0"/>
                              </a:rPr>
                              <m:t>𝑛</m:t>
                            </m:r>
                          </m:sup>
                        </m:sSup>
                        <m:r>
                          <a:rPr lang="en-US" i="1">
                            <a:solidFill>
                              <a:srgbClr val="FF0000"/>
                            </a:solidFill>
                            <a:latin typeface="Cambria Math" panose="02040503050406030204" pitchFamily="18" charset="0"/>
                          </a:rPr>
                          <m:t>𝑑𝑥</m:t>
                        </m:r>
                      </m:e>
                    </m:nary>
                  </m:oMath>
                </a14:m>
                <a:r>
                  <a:rPr lang="en-US" dirty="0">
                    <a:solidFill>
                      <a:srgbClr val="FF0000"/>
                    </a:solidFill>
                  </a:rPr>
                  <a:t> =</a:t>
                </a:r>
              </a:p>
              <a:p>
                <a:pPr/>
                <a14:m>
                  <m:oMathPara xmlns:m="http://schemas.openxmlformats.org/officeDocument/2006/math">
                    <m:oMathParaPr>
                      <m:jc m:val="centerGroup"/>
                    </m:oMathParaPr>
                    <m:oMath xmlns:m="http://schemas.openxmlformats.org/officeDocument/2006/math">
                      <m:f>
                        <m:fPr>
                          <m:ctrlPr>
                            <a:rPr lang="en-US" i="1">
                              <a:solidFill>
                                <a:srgbClr val="FF0000"/>
                              </a:solidFill>
                              <a:latin typeface="Cambria Math" panose="02040503050406030204" pitchFamily="18" charset="0"/>
                            </a:rPr>
                          </m:ctrlPr>
                        </m:fPr>
                        <m:num>
                          <m:r>
                            <a:rPr lang="en-US" i="1">
                              <a:solidFill>
                                <a:srgbClr val="FF0000"/>
                              </a:solidFill>
                              <a:latin typeface="Cambria Math" panose="02040503050406030204" pitchFamily="18" charset="0"/>
                            </a:rPr>
                            <m:t>1</m:t>
                          </m:r>
                        </m:num>
                        <m:den>
                          <m:r>
                            <a:rPr lang="en-US" i="1">
                              <a:solidFill>
                                <a:srgbClr val="FF0000"/>
                              </a:solidFill>
                              <a:latin typeface="Cambria Math" panose="02040503050406030204" pitchFamily="18" charset="0"/>
                            </a:rPr>
                            <m:t>𝑎</m:t>
                          </m:r>
                        </m:den>
                      </m:f>
                      <m:d>
                        <m:dPr>
                          <m:ctrlPr>
                            <a:rPr lang="en-GB" i="1">
                              <a:solidFill>
                                <a:srgbClr val="FF0000"/>
                              </a:solidFill>
                              <a:latin typeface="Cambria Math" panose="02040503050406030204" pitchFamily="18" charset="0"/>
                            </a:rPr>
                          </m:ctrlPr>
                        </m:dPr>
                        <m:e>
                          <m:f>
                            <m:fPr>
                              <m:ctrlPr>
                                <a:rPr lang="en-GB" i="1">
                                  <a:solidFill>
                                    <a:srgbClr val="FF0000"/>
                                  </a:solidFill>
                                  <a:latin typeface="Cambria Math" panose="02040503050406030204" pitchFamily="18" charset="0"/>
                                </a:rPr>
                              </m:ctrlPr>
                            </m:fPr>
                            <m:num>
                              <m:r>
                                <a:rPr lang="en-US" i="1">
                                  <a:solidFill>
                                    <a:srgbClr val="FF0000"/>
                                  </a:solidFill>
                                  <a:latin typeface="Cambria Math" panose="02040503050406030204" pitchFamily="18" charset="0"/>
                                </a:rPr>
                                <m:t>1</m:t>
                              </m:r>
                            </m:num>
                            <m:den>
                              <m:r>
                                <a:rPr lang="en-US" i="1">
                                  <a:solidFill>
                                    <a:srgbClr val="FF0000"/>
                                  </a:solidFill>
                                  <a:latin typeface="Cambria Math" panose="02040503050406030204" pitchFamily="18" charset="0"/>
                                </a:rPr>
                                <m:t>𝑛</m:t>
                              </m:r>
                              <m:r>
                                <a:rPr lang="en-US" i="1">
                                  <a:solidFill>
                                    <a:srgbClr val="FF0000"/>
                                  </a:solidFill>
                                  <a:latin typeface="Cambria Math" panose="02040503050406030204" pitchFamily="18" charset="0"/>
                                </a:rPr>
                                <m:t>+1</m:t>
                              </m:r>
                            </m:den>
                          </m:f>
                          <m:sSup>
                            <m:sSupPr>
                              <m:ctrlPr>
                                <a:rPr lang="en-GB" i="1">
                                  <a:solidFill>
                                    <a:srgbClr val="FF0000"/>
                                  </a:solidFill>
                                  <a:latin typeface="Cambria Math" panose="02040503050406030204" pitchFamily="18" charset="0"/>
                                </a:rPr>
                              </m:ctrlPr>
                            </m:sSupPr>
                            <m:e>
                              <m:d>
                                <m:dPr>
                                  <m:ctrlPr>
                                    <a:rPr lang="en-GB" i="1">
                                      <a:solidFill>
                                        <a:srgbClr val="FF0000"/>
                                      </a:solidFill>
                                      <a:latin typeface="Cambria Math" panose="02040503050406030204" pitchFamily="18" charset="0"/>
                                    </a:rPr>
                                  </m:ctrlPr>
                                </m:dPr>
                                <m:e>
                                  <m:r>
                                    <a:rPr lang="en-US" i="1">
                                      <a:solidFill>
                                        <a:srgbClr val="FF0000"/>
                                      </a:solidFill>
                                      <a:latin typeface="Cambria Math" panose="02040503050406030204" pitchFamily="18" charset="0"/>
                                    </a:rPr>
                                    <m:t>𝑎𝑥</m:t>
                                  </m:r>
                                  <m:r>
                                    <a:rPr lang="en-US" i="1">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𝑏</m:t>
                                  </m:r>
                                </m:e>
                              </m:d>
                            </m:e>
                            <m:sup>
                              <m:r>
                                <a:rPr lang="en-US" i="1">
                                  <a:solidFill>
                                    <a:srgbClr val="FF0000"/>
                                  </a:solidFill>
                                  <a:latin typeface="Cambria Math" panose="02040503050406030204" pitchFamily="18" charset="0"/>
                                </a:rPr>
                                <m:t>𝑛</m:t>
                              </m:r>
                              <m:r>
                                <a:rPr lang="en-US" i="1">
                                  <a:solidFill>
                                    <a:srgbClr val="FF0000"/>
                                  </a:solidFill>
                                  <a:latin typeface="Cambria Math" panose="02040503050406030204" pitchFamily="18" charset="0"/>
                                </a:rPr>
                                <m:t>+1</m:t>
                              </m:r>
                            </m:sup>
                          </m:sSup>
                        </m:e>
                      </m:d>
                      <m:r>
                        <a:rPr lang="en-US" i="1">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𝐶</m:t>
                      </m:r>
                    </m:oMath>
                  </m:oMathPara>
                </a14:m>
                <a:endParaRPr lang="en-GB" dirty="0">
                  <a:solidFill>
                    <a:srgbClr val="FF0000"/>
                  </a:solidFill>
                </a:endParaRPr>
              </a:p>
              <a:p>
                <a:r>
                  <a:rPr lang="en-GB" dirty="0">
                    <a:solidFill>
                      <a:srgbClr val="FF0000"/>
                    </a:solidFill>
                  </a:rPr>
                  <a:t> </a:t>
                </a:r>
                <a:endParaRPr lang="en-US" dirty="0">
                  <a:solidFill>
                    <a:srgbClr val="FF0000"/>
                  </a:solidFill>
                </a:endParaRPr>
              </a:p>
            </p:txBody>
          </p:sp>
        </mc:Choice>
        <mc:Fallback xmlns="">
          <p:sp>
            <p:nvSpPr>
              <p:cNvPr id="15" name="Text Box 7"/>
              <p:cNvSpPr txBox="1">
                <a:spLocks noRot="1" noChangeAspect="1" noMove="1" noResize="1" noEditPoints="1" noAdjustHandles="1" noChangeArrowheads="1" noChangeShapeType="1" noTextEdit="1"/>
              </p:cNvSpPr>
              <p:nvPr/>
            </p:nvSpPr>
            <p:spPr bwMode="auto">
              <a:xfrm>
                <a:off x="399290" y="1532282"/>
                <a:ext cx="3023007" cy="1311513"/>
              </a:xfrm>
              <a:prstGeom prst="rect">
                <a:avLst/>
              </a:prstGeom>
              <a:blipFill rotWithShape="0">
                <a:blip r:embed="rId8"/>
                <a:stretch>
                  <a:fillRect l="-202" t="-41667"/>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6199094" y="2843795"/>
                <a:ext cx="2385653" cy="550022"/>
              </a:xfrm>
              <a:prstGeom prst="rect">
                <a:avLst/>
              </a:prstGeom>
              <a:noFill/>
            </p:spPr>
            <p:txBody>
              <a:bodyPr wrap="none" lIns="0" tIns="0" rIns="0" bIns="0" rtlCol="0">
                <a:spAutoFit/>
              </a:bodyPr>
              <a:lstStyle/>
              <a:p>
                <a:r>
                  <a:rPr lang="en-US" sz="2400" b="0" dirty="0">
                    <a:solidFill>
                      <a:srgbClr val="010078"/>
                    </a:solidFill>
                  </a:rPr>
                  <a:t>- </a:t>
                </a:r>
                <a14:m>
                  <m:oMath xmlns:m="http://schemas.openxmlformats.org/officeDocument/2006/math">
                    <m:d>
                      <m:dPr>
                        <m:begChr m:val="["/>
                        <m:endChr m:val="]"/>
                        <m:ctrlPr>
                          <a:rPr lang="en-US" sz="2400" b="0" i="1" smtClean="0">
                            <a:solidFill>
                              <a:srgbClr val="010078"/>
                            </a:solidFill>
                            <a:latin typeface="Cambria Math" panose="02040503050406030204" pitchFamily="18" charset="0"/>
                          </a:rPr>
                        </m:ctrlPr>
                      </m:dPr>
                      <m:e>
                        <m:f>
                          <m:fPr>
                            <m:ctrlPr>
                              <a:rPr lang="en-GB" sz="2400" i="1">
                                <a:solidFill>
                                  <a:srgbClr val="010078"/>
                                </a:solidFill>
                                <a:latin typeface="Cambria Math" panose="02040503050406030204" pitchFamily="18" charset="0"/>
                              </a:rPr>
                            </m:ctrlPr>
                          </m:fPr>
                          <m:num>
                            <m:r>
                              <a:rPr lang="en-US" sz="2400" i="1">
                                <a:solidFill>
                                  <a:srgbClr val="010078"/>
                                </a:solidFill>
                                <a:latin typeface="Cambria Math" panose="02040503050406030204" pitchFamily="18" charset="0"/>
                              </a:rPr>
                              <m:t>1</m:t>
                            </m:r>
                          </m:num>
                          <m:den>
                            <m:r>
                              <a:rPr lang="en-US" sz="2400" i="1">
                                <a:solidFill>
                                  <a:srgbClr val="010078"/>
                                </a:solidFill>
                                <a:latin typeface="Cambria Math" panose="02040503050406030204" pitchFamily="18" charset="0"/>
                              </a:rPr>
                              <m:t>8</m:t>
                            </m:r>
                          </m:den>
                        </m:f>
                        <m:r>
                          <a:rPr lang="en-US" sz="2400" i="1">
                            <a:solidFill>
                              <a:srgbClr val="010078"/>
                            </a:solidFill>
                            <a:latin typeface="Cambria Math" panose="02040503050406030204" pitchFamily="18" charset="0"/>
                          </a:rPr>
                          <m:t>(2(−1)−</m:t>
                        </m:r>
                        <m:sSup>
                          <m:sSupPr>
                            <m:ctrlPr>
                              <a:rPr lang="en-US" sz="2400" i="1">
                                <a:solidFill>
                                  <a:srgbClr val="010078"/>
                                </a:solidFill>
                                <a:latin typeface="Cambria Math" panose="02040503050406030204" pitchFamily="18" charset="0"/>
                              </a:rPr>
                            </m:ctrlPr>
                          </m:sSupPr>
                          <m:e>
                            <m:d>
                              <m:dPr>
                                <m:begChr m:val=""/>
                                <m:ctrlPr>
                                  <a:rPr lang="en-US" sz="2400" i="1">
                                    <a:solidFill>
                                      <a:srgbClr val="010078"/>
                                    </a:solidFill>
                                    <a:latin typeface="Cambria Math" panose="02040503050406030204" pitchFamily="18" charset="0"/>
                                  </a:rPr>
                                </m:ctrlPr>
                              </m:dPr>
                              <m:e>
                                <m:r>
                                  <a:rPr lang="en-US" sz="2400" i="1">
                                    <a:solidFill>
                                      <a:srgbClr val="010078"/>
                                    </a:solidFill>
                                    <a:latin typeface="Cambria Math" panose="02040503050406030204" pitchFamily="18" charset="0"/>
                                  </a:rPr>
                                  <m:t>3</m:t>
                                </m:r>
                              </m:e>
                            </m:d>
                          </m:e>
                          <m:sup>
                            <m:r>
                              <a:rPr lang="en-US" sz="2400" i="1">
                                <a:solidFill>
                                  <a:srgbClr val="010078"/>
                                </a:solidFill>
                                <a:latin typeface="Cambria Math" panose="02040503050406030204" pitchFamily="18" charset="0"/>
                              </a:rPr>
                              <m:t>4</m:t>
                            </m:r>
                          </m:sup>
                        </m:sSup>
                      </m:e>
                    </m:d>
                  </m:oMath>
                </a14:m>
                <a:endParaRPr lang="en-GB" sz="2400" dirty="0">
                  <a:solidFill>
                    <a:srgbClr val="010078"/>
                  </a:solidFill>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6199094" y="2843795"/>
                <a:ext cx="2385653" cy="550022"/>
              </a:xfrm>
              <a:prstGeom prst="rect">
                <a:avLst/>
              </a:prstGeom>
              <a:blipFill rotWithShape="0">
                <a:blip r:embed="rId9"/>
                <a:stretch>
                  <a:fillRect l="-7928" b="-17778"/>
                </a:stretch>
              </a:blipFill>
            </p:spPr>
            <p:txBody>
              <a:bodyPr/>
              <a:lstStyle/>
              <a:p>
                <a:r>
                  <a:rPr lang="en-GB">
                    <a:noFill/>
                  </a:rPr>
                  <a:t> </a:t>
                </a:r>
              </a:p>
            </p:txBody>
          </p:sp>
        </mc:Fallback>
      </mc:AlternateContent>
      <p:sp>
        <p:nvSpPr>
          <p:cNvPr id="16" name="Rectangle 2">
            <a:extLst>
              <a:ext uri="{FF2B5EF4-FFF2-40B4-BE49-F238E27FC236}">
                <a16:creationId xmlns:a16="http://schemas.microsoft.com/office/drawing/2014/main" id="{FD91B84D-B001-4714-9920-489CEDA42E14}"/>
              </a:ext>
            </a:extLst>
          </p:cNvPr>
          <p:cNvSpPr txBox="1">
            <a:spLocks noChangeArrowheads="1"/>
          </p:cNvSpPr>
          <p:nvPr/>
        </p:nvSpPr>
        <p:spPr>
          <a:xfrm>
            <a:off x="168812" y="76200"/>
            <a:ext cx="8820443" cy="939458"/>
          </a:xfrm>
          <a:prstGeom prst="rect">
            <a:avLst/>
          </a:prstGeom>
        </p:spPr>
        <p:txBody>
          <a:bodyPr bIns="91440" anchor="b" anchorCtr="0">
            <a:normAutofit fontScale="97500"/>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GB" sz="2700" dirty="0">
                <a:solidFill>
                  <a:srgbClr val="04617B"/>
                </a:solidFill>
              </a:rPr>
              <a:t>Fundamental theorem of calculus Part 2: The evaluation theorem</a:t>
            </a:r>
          </a:p>
        </p:txBody>
      </p:sp>
    </p:spTree>
    <p:extLst>
      <p:ext uri="{BB962C8B-B14F-4D97-AF65-F5344CB8AC3E}">
        <p14:creationId xmlns:p14="http://schemas.microsoft.com/office/powerpoint/2010/main" val="19721206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12" grpId="0"/>
      <p:bldP spid="35" grpId="0"/>
      <p:bldP spid="36" grpId="0"/>
      <p:bldP spid="37" grpId="0"/>
      <p:bldP spid="15" grpId="0"/>
      <p:bldP spid="11"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5635" name="Text Box 3"/>
          <p:cNvSpPr txBox="1">
            <a:spLocks noChangeArrowheads="1"/>
          </p:cNvSpPr>
          <p:nvPr/>
        </p:nvSpPr>
        <p:spPr bwMode="auto">
          <a:xfrm>
            <a:off x="250824" y="1074738"/>
            <a:ext cx="8358709" cy="461665"/>
          </a:xfrm>
          <a:prstGeom prst="rect">
            <a:avLst/>
          </a:prstGeom>
          <a:noFill/>
          <a:ln w="9525">
            <a:noFill/>
            <a:miter lim="800000"/>
            <a:headEnd/>
            <a:tailEnd/>
          </a:ln>
          <a:effectLst/>
        </p:spPr>
        <p:txBody>
          <a:bodyPr wrap="square">
            <a:spAutoFit/>
          </a:bodyPr>
          <a:lstStyle/>
          <a:p>
            <a:r>
              <a:rPr lang="en-GB" sz="2400" dirty="0">
                <a:solidFill>
                  <a:srgbClr val="010078"/>
                </a:solidFill>
              </a:rPr>
              <a:t>Evaluate the definite integral</a:t>
            </a:r>
          </a:p>
        </p:txBody>
      </p:sp>
      <mc:AlternateContent xmlns:mc="http://schemas.openxmlformats.org/markup-compatibility/2006" xmlns:a14="http://schemas.microsoft.com/office/drawing/2010/main">
        <mc:Choice Requires="a14">
          <p:sp>
            <p:nvSpPr>
              <p:cNvPr id="13" name="TextBox 12"/>
              <p:cNvSpPr txBox="1"/>
              <p:nvPr/>
            </p:nvSpPr>
            <p:spPr>
              <a:xfrm>
                <a:off x="4638486" y="851117"/>
                <a:ext cx="2415405" cy="84670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nary>
                        <m:naryPr>
                          <m:ctrlPr>
                            <a:rPr lang="en-GB" sz="2400" i="1" smtClean="0">
                              <a:solidFill>
                                <a:srgbClr val="010078"/>
                              </a:solidFill>
                              <a:latin typeface="Cambria Math" panose="02040503050406030204" pitchFamily="18" charset="0"/>
                            </a:rPr>
                          </m:ctrlPr>
                        </m:naryPr>
                        <m:sub>
                          <m:r>
                            <m:rPr>
                              <m:brk m:alnAt="23"/>
                            </m:rPr>
                            <a:rPr lang="en-US" sz="2400" b="0" i="1" smtClean="0">
                              <a:solidFill>
                                <a:srgbClr val="010078"/>
                              </a:solidFill>
                              <a:latin typeface="Cambria Math" panose="02040503050406030204" pitchFamily="18" charset="0"/>
                            </a:rPr>
                            <m:t>1</m:t>
                          </m:r>
                        </m:sub>
                        <m:sup>
                          <m:r>
                            <a:rPr lang="en-US" sz="2400" b="0" i="1" smtClean="0">
                              <a:solidFill>
                                <a:srgbClr val="010078"/>
                              </a:solidFill>
                              <a:latin typeface="Cambria Math" panose="02040503050406030204" pitchFamily="18" charset="0"/>
                            </a:rPr>
                            <m:t>5</m:t>
                          </m:r>
                        </m:sup>
                        <m:e>
                          <m:d>
                            <m:dPr>
                              <m:ctrlPr>
                                <a:rPr lang="en-GB" sz="2400" i="1" smtClean="0">
                                  <a:solidFill>
                                    <a:srgbClr val="010078"/>
                                  </a:solidFill>
                                  <a:latin typeface="Cambria Math" panose="02040503050406030204" pitchFamily="18" charset="0"/>
                                </a:rPr>
                              </m:ctrlPr>
                            </m:dPr>
                            <m:e>
                              <m:sSup>
                                <m:sSupPr>
                                  <m:ctrlPr>
                                    <a:rPr lang="en-GB" sz="2400" i="1">
                                      <a:solidFill>
                                        <a:srgbClr val="010078"/>
                                      </a:solidFill>
                                      <a:latin typeface="Cambria Math" panose="02040503050406030204" pitchFamily="18" charset="0"/>
                                    </a:rPr>
                                  </m:ctrlPr>
                                </m:sSupPr>
                                <m:e>
                                  <m:r>
                                    <a:rPr lang="en-US" sz="2400" i="1">
                                      <a:solidFill>
                                        <a:srgbClr val="010078"/>
                                      </a:solidFill>
                                      <a:latin typeface="Cambria Math" panose="02040503050406030204" pitchFamily="18" charset="0"/>
                                    </a:rPr>
                                    <m:t>𝑒</m:t>
                                  </m:r>
                                </m:e>
                                <m:sup>
                                  <m:r>
                                    <a:rPr lang="en-US" sz="2400" i="1">
                                      <a:solidFill>
                                        <a:srgbClr val="010078"/>
                                      </a:solidFill>
                                      <a:latin typeface="Cambria Math" panose="02040503050406030204" pitchFamily="18" charset="0"/>
                                    </a:rPr>
                                    <m:t>2</m:t>
                                  </m:r>
                                  <m:r>
                                    <a:rPr lang="en-US" sz="2400" i="1">
                                      <a:solidFill>
                                        <a:srgbClr val="010078"/>
                                      </a:solidFill>
                                      <a:latin typeface="Cambria Math" panose="02040503050406030204" pitchFamily="18" charset="0"/>
                                    </a:rPr>
                                    <m:t>𝑥</m:t>
                                  </m:r>
                                </m:sup>
                              </m:sSup>
                              <m:r>
                                <a:rPr lang="en-US" sz="2400" i="1">
                                  <a:solidFill>
                                    <a:srgbClr val="010078"/>
                                  </a:solidFill>
                                  <a:latin typeface="Cambria Math" panose="02040503050406030204" pitchFamily="18" charset="0"/>
                                </a:rPr>
                                <m:t>+</m:t>
                              </m:r>
                              <m:f>
                                <m:fPr>
                                  <m:ctrlPr>
                                    <a:rPr lang="en-US" sz="2400" i="1">
                                      <a:solidFill>
                                        <a:srgbClr val="010078"/>
                                      </a:solidFill>
                                      <a:latin typeface="Cambria Math" panose="02040503050406030204" pitchFamily="18" charset="0"/>
                                    </a:rPr>
                                  </m:ctrlPr>
                                </m:fPr>
                                <m:num>
                                  <m:r>
                                    <a:rPr lang="en-US" sz="2400" i="1">
                                      <a:solidFill>
                                        <a:srgbClr val="010078"/>
                                      </a:solidFill>
                                      <a:latin typeface="Cambria Math" panose="02040503050406030204" pitchFamily="18" charset="0"/>
                                    </a:rPr>
                                    <m:t>1</m:t>
                                  </m:r>
                                </m:num>
                                <m:den>
                                  <m:sSup>
                                    <m:sSupPr>
                                      <m:ctrlPr>
                                        <a:rPr lang="en-US" sz="2400" i="1">
                                          <a:solidFill>
                                            <a:srgbClr val="010078"/>
                                          </a:solidFill>
                                          <a:latin typeface="Cambria Math" panose="02040503050406030204" pitchFamily="18" charset="0"/>
                                        </a:rPr>
                                      </m:ctrlPr>
                                    </m:sSupPr>
                                    <m:e>
                                      <m:r>
                                        <a:rPr lang="en-US" sz="2400" i="1">
                                          <a:solidFill>
                                            <a:srgbClr val="010078"/>
                                          </a:solidFill>
                                          <a:latin typeface="Cambria Math" panose="02040503050406030204" pitchFamily="18" charset="0"/>
                                        </a:rPr>
                                        <m:t>𝑥</m:t>
                                      </m:r>
                                    </m:e>
                                    <m:sup>
                                      <m:r>
                                        <a:rPr lang="en-US" sz="2400" i="1">
                                          <a:solidFill>
                                            <a:srgbClr val="010078"/>
                                          </a:solidFill>
                                          <a:latin typeface="Cambria Math" panose="02040503050406030204" pitchFamily="18" charset="0"/>
                                        </a:rPr>
                                        <m:t>2</m:t>
                                      </m:r>
                                    </m:sup>
                                  </m:sSup>
                                </m:den>
                              </m:f>
                            </m:e>
                          </m:d>
                          <m:r>
                            <a:rPr lang="en-US" sz="2400" i="1">
                              <a:solidFill>
                                <a:srgbClr val="010078"/>
                              </a:solidFill>
                              <a:latin typeface="Cambria Math" panose="02040503050406030204" pitchFamily="18" charset="0"/>
                            </a:rPr>
                            <m:t>𝑑𝑥</m:t>
                          </m:r>
                        </m:e>
                      </m:nary>
                    </m:oMath>
                  </m:oMathPara>
                </a14:m>
                <a:endParaRPr lang="en-GB" sz="2400" dirty="0">
                  <a:solidFill>
                    <a:srgbClr val="010078"/>
                  </a:solidFill>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4638486" y="851117"/>
                <a:ext cx="2415405" cy="846707"/>
              </a:xfrm>
              <a:prstGeom prst="rect">
                <a:avLst/>
              </a:prstGeom>
              <a:blipFill rotWithShape="0">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3" name="TextBox 22"/>
              <p:cNvSpPr txBox="1"/>
              <p:nvPr/>
            </p:nvSpPr>
            <p:spPr>
              <a:xfrm>
                <a:off x="4045662" y="2748826"/>
                <a:ext cx="1671163" cy="8240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en-GB" sz="2400" i="1" smtClean="0">
                              <a:solidFill>
                                <a:srgbClr val="010078"/>
                              </a:solidFill>
                              <a:latin typeface="Cambria Math" panose="02040503050406030204" pitchFamily="18" charset="0"/>
                            </a:rPr>
                          </m:ctrlPr>
                        </m:sSubSupPr>
                        <m:e>
                          <m:d>
                            <m:dPr>
                              <m:begChr m:val="["/>
                              <m:endChr m:val="]"/>
                              <m:ctrlPr>
                                <a:rPr lang="en-GB" sz="2400" i="1" smtClean="0">
                                  <a:solidFill>
                                    <a:srgbClr val="010078"/>
                                  </a:solidFill>
                                  <a:latin typeface="Cambria Math" panose="02040503050406030204" pitchFamily="18" charset="0"/>
                                </a:rPr>
                              </m:ctrlPr>
                            </m:dPr>
                            <m:e>
                              <m:f>
                                <m:fPr>
                                  <m:ctrlPr>
                                    <a:rPr lang="en-GB" sz="2400" i="1">
                                      <a:solidFill>
                                        <a:srgbClr val="010078"/>
                                      </a:solidFill>
                                      <a:latin typeface="Cambria Math" panose="02040503050406030204" pitchFamily="18" charset="0"/>
                                    </a:rPr>
                                  </m:ctrlPr>
                                </m:fPr>
                                <m:num>
                                  <m:r>
                                    <a:rPr lang="en-US" sz="2400" i="1">
                                      <a:solidFill>
                                        <a:srgbClr val="010078"/>
                                      </a:solidFill>
                                      <a:latin typeface="Cambria Math" panose="02040503050406030204" pitchFamily="18" charset="0"/>
                                    </a:rPr>
                                    <m:t>1</m:t>
                                  </m:r>
                                </m:num>
                                <m:den>
                                  <m:r>
                                    <a:rPr lang="en-US" sz="2400" i="1">
                                      <a:solidFill>
                                        <a:srgbClr val="010078"/>
                                      </a:solidFill>
                                      <a:latin typeface="Cambria Math" panose="02040503050406030204" pitchFamily="18" charset="0"/>
                                    </a:rPr>
                                    <m:t>2</m:t>
                                  </m:r>
                                </m:den>
                              </m:f>
                              <m:sSup>
                                <m:sSupPr>
                                  <m:ctrlPr>
                                    <a:rPr lang="en-US" sz="2400" i="1" smtClean="0">
                                      <a:solidFill>
                                        <a:srgbClr val="010078"/>
                                      </a:solidFill>
                                      <a:latin typeface="Cambria Math" panose="02040503050406030204" pitchFamily="18" charset="0"/>
                                    </a:rPr>
                                  </m:ctrlPr>
                                </m:sSupPr>
                                <m:e>
                                  <m:r>
                                    <a:rPr lang="en-US" sz="2400" b="0" i="1" smtClean="0">
                                      <a:solidFill>
                                        <a:srgbClr val="010078"/>
                                      </a:solidFill>
                                      <a:latin typeface="Cambria Math" panose="02040503050406030204" pitchFamily="18" charset="0"/>
                                    </a:rPr>
                                    <m:t>𝑒</m:t>
                                  </m:r>
                                </m:e>
                                <m:sup>
                                  <m:r>
                                    <a:rPr lang="en-US" sz="2400" b="0" i="1" smtClean="0">
                                      <a:solidFill>
                                        <a:srgbClr val="010078"/>
                                      </a:solidFill>
                                      <a:latin typeface="Cambria Math" panose="02040503050406030204" pitchFamily="18" charset="0"/>
                                    </a:rPr>
                                    <m:t>2</m:t>
                                  </m:r>
                                  <m:r>
                                    <a:rPr lang="en-US" sz="2400" b="0" i="1" smtClean="0">
                                      <a:solidFill>
                                        <a:srgbClr val="010078"/>
                                      </a:solidFill>
                                      <a:latin typeface="Cambria Math" panose="02040503050406030204" pitchFamily="18" charset="0"/>
                                    </a:rPr>
                                    <m:t>𝑥</m:t>
                                  </m:r>
                                </m:sup>
                              </m:sSup>
                              <m:r>
                                <a:rPr lang="en-US" sz="2400" b="0" i="1" smtClean="0">
                                  <a:solidFill>
                                    <a:srgbClr val="010078"/>
                                  </a:solidFill>
                                  <a:latin typeface="Cambria Math" panose="02040503050406030204" pitchFamily="18" charset="0"/>
                                </a:rPr>
                                <m:t>−</m:t>
                              </m:r>
                              <m:f>
                                <m:fPr>
                                  <m:ctrlPr>
                                    <a:rPr lang="en-US" sz="2400" b="0" i="1" smtClean="0">
                                      <a:solidFill>
                                        <a:srgbClr val="010078"/>
                                      </a:solidFill>
                                      <a:latin typeface="Cambria Math" panose="02040503050406030204" pitchFamily="18" charset="0"/>
                                    </a:rPr>
                                  </m:ctrlPr>
                                </m:fPr>
                                <m:num>
                                  <m:r>
                                    <a:rPr lang="en-US" sz="2400" b="0" i="1" smtClean="0">
                                      <a:solidFill>
                                        <a:srgbClr val="010078"/>
                                      </a:solidFill>
                                      <a:latin typeface="Cambria Math" panose="02040503050406030204" pitchFamily="18" charset="0"/>
                                    </a:rPr>
                                    <m:t>1</m:t>
                                  </m:r>
                                </m:num>
                                <m:den>
                                  <m:r>
                                    <a:rPr lang="en-US" sz="2400" b="0" i="1" smtClean="0">
                                      <a:solidFill>
                                        <a:srgbClr val="010078"/>
                                      </a:solidFill>
                                      <a:latin typeface="Cambria Math" panose="02040503050406030204" pitchFamily="18" charset="0"/>
                                    </a:rPr>
                                    <m:t>𝑥</m:t>
                                  </m:r>
                                </m:den>
                              </m:f>
                            </m:e>
                          </m:d>
                        </m:e>
                        <m:sub>
                          <m:r>
                            <a:rPr lang="en-US" sz="2400" b="0" i="1" smtClean="0">
                              <a:solidFill>
                                <a:srgbClr val="010078"/>
                              </a:solidFill>
                              <a:latin typeface="Cambria Math" panose="02040503050406030204" pitchFamily="18" charset="0"/>
                            </a:rPr>
                            <m:t>1</m:t>
                          </m:r>
                        </m:sub>
                        <m:sup>
                          <m:r>
                            <a:rPr lang="en-US" sz="2400" b="0" i="1" smtClean="0">
                              <a:solidFill>
                                <a:srgbClr val="010078"/>
                              </a:solidFill>
                              <a:latin typeface="Cambria Math" panose="02040503050406030204" pitchFamily="18" charset="0"/>
                            </a:rPr>
                            <m:t>5</m:t>
                          </m:r>
                        </m:sup>
                      </m:sSubSup>
                    </m:oMath>
                  </m:oMathPara>
                </a14:m>
                <a:endParaRPr lang="en-GB" sz="2400" dirty="0">
                  <a:solidFill>
                    <a:srgbClr val="010078"/>
                  </a:solidFill>
                </a:endParaRPr>
              </a:p>
            </p:txBody>
          </p:sp>
        </mc:Choice>
        <mc:Fallback xmlns="">
          <p:sp>
            <p:nvSpPr>
              <p:cNvPr id="23" name="TextBox 22"/>
              <p:cNvSpPr txBox="1">
                <a:spLocks noRot="1" noChangeAspect="1" noMove="1" noResize="1" noEditPoints="1" noAdjustHandles="1" noChangeArrowheads="1" noChangeShapeType="1" noTextEdit="1"/>
              </p:cNvSpPr>
              <p:nvPr/>
            </p:nvSpPr>
            <p:spPr>
              <a:xfrm>
                <a:off x="4045662" y="2748826"/>
                <a:ext cx="1671163" cy="824072"/>
              </a:xfrm>
              <a:prstGeom prst="rect">
                <a:avLst/>
              </a:prstGeom>
              <a:blipFill rotWithShape="0">
                <a:blip r:embed="rId4"/>
                <a:stretch>
                  <a:fillRect/>
                </a:stretch>
              </a:blipFill>
            </p:spPr>
            <p:txBody>
              <a:bodyPr/>
              <a:lstStyle/>
              <a:p>
                <a:r>
                  <a:rPr lang="en-GB">
                    <a:noFill/>
                  </a:rPr>
                  <a:t> </a:t>
                </a:r>
              </a:p>
            </p:txBody>
          </p:sp>
        </mc:Fallback>
      </mc:AlternateContent>
      <p:sp>
        <p:nvSpPr>
          <p:cNvPr id="12" name="Rectangle 11"/>
          <p:cNvSpPr/>
          <p:nvPr/>
        </p:nvSpPr>
        <p:spPr>
          <a:xfrm>
            <a:off x="250824" y="3659207"/>
            <a:ext cx="3190780" cy="923330"/>
          </a:xfrm>
          <a:prstGeom prst="rect">
            <a:avLst/>
          </a:prstGeom>
        </p:spPr>
        <p:txBody>
          <a:bodyPr wrap="square">
            <a:spAutoFit/>
          </a:bodyPr>
          <a:lstStyle/>
          <a:p>
            <a:r>
              <a:rPr lang="en-US" dirty="0">
                <a:solidFill>
                  <a:srgbClr val="FF0000"/>
                </a:solidFill>
              </a:rPr>
              <a:t>Evaluate the antiderivative at x = 5 and x = 1, then find the difference</a:t>
            </a:r>
            <a:endParaRPr lang="en-GB" dirty="0">
              <a:solidFill>
                <a:srgbClr val="FF0000"/>
              </a:solidFill>
            </a:endParaRPr>
          </a:p>
        </p:txBody>
      </p:sp>
      <mc:AlternateContent xmlns:mc="http://schemas.openxmlformats.org/markup-compatibility/2006" xmlns:a14="http://schemas.microsoft.com/office/drawing/2010/main">
        <mc:Choice Requires="a14">
          <p:sp>
            <p:nvSpPr>
              <p:cNvPr id="35" name="TextBox 34"/>
              <p:cNvSpPr txBox="1"/>
              <p:nvPr/>
            </p:nvSpPr>
            <p:spPr>
              <a:xfrm>
                <a:off x="3734843" y="3831283"/>
                <a:ext cx="4293419" cy="552715"/>
              </a:xfrm>
              <a:prstGeom prst="rect">
                <a:avLst/>
              </a:prstGeom>
              <a:noFill/>
            </p:spPr>
            <p:txBody>
              <a:bodyPr wrap="none" lIns="0" tIns="0" rIns="0" bIns="0" rtlCol="0">
                <a:spAutoFit/>
              </a:bodyPr>
              <a:lstStyle/>
              <a:p>
                <a:r>
                  <a:rPr lang="en-GB" sz="2400" dirty="0">
                    <a:solidFill>
                      <a:srgbClr val="010078"/>
                    </a:solidFill>
                  </a:rPr>
                  <a:t> </a:t>
                </a:r>
                <a14:m>
                  <m:oMath xmlns:m="http://schemas.openxmlformats.org/officeDocument/2006/math">
                    <m:r>
                      <a:rPr lang="en-US" sz="2400" b="0" i="0" smtClean="0">
                        <a:solidFill>
                          <a:srgbClr val="010078"/>
                        </a:solidFill>
                        <a:latin typeface="Cambria Math" panose="02040503050406030204" pitchFamily="18" charset="0"/>
                      </a:rPr>
                      <m:t>=</m:t>
                    </m:r>
                    <m:d>
                      <m:dPr>
                        <m:begChr m:val="["/>
                        <m:endChr m:val="]"/>
                        <m:ctrlPr>
                          <a:rPr lang="en-GB" sz="2400" i="1" smtClean="0">
                            <a:solidFill>
                              <a:srgbClr val="010078"/>
                            </a:solidFill>
                            <a:latin typeface="Cambria Math" panose="02040503050406030204" pitchFamily="18" charset="0"/>
                          </a:rPr>
                        </m:ctrlPr>
                      </m:dPr>
                      <m:e>
                        <m:f>
                          <m:fPr>
                            <m:ctrlPr>
                              <a:rPr lang="en-GB" sz="2400" i="1">
                                <a:solidFill>
                                  <a:srgbClr val="010078"/>
                                </a:solidFill>
                                <a:latin typeface="Cambria Math" panose="02040503050406030204" pitchFamily="18" charset="0"/>
                              </a:rPr>
                            </m:ctrlPr>
                          </m:fPr>
                          <m:num>
                            <m:r>
                              <a:rPr lang="en-US" sz="2400" i="1">
                                <a:solidFill>
                                  <a:srgbClr val="010078"/>
                                </a:solidFill>
                                <a:latin typeface="Cambria Math" panose="02040503050406030204" pitchFamily="18" charset="0"/>
                              </a:rPr>
                              <m:t>1</m:t>
                            </m:r>
                          </m:num>
                          <m:den>
                            <m:r>
                              <a:rPr lang="en-US" sz="2400" b="0" i="1" smtClean="0">
                                <a:solidFill>
                                  <a:srgbClr val="010078"/>
                                </a:solidFill>
                                <a:latin typeface="Cambria Math" panose="02040503050406030204" pitchFamily="18" charset="0"/>
                              </a:rPr>
                              <m:t>2</m:t>
                            </m:r>
                          </m:den>
                        </m:f>
                        <m:r>
                          <a:rPr lang="en-US" sz="2400" b="0" i="1" smtClean="0">
                            <a:solidFill>
                              <a:srgbClr val="010078"/>
                            </a:solidFill>
                            <a:latin typeface="Cambria Math" panose="02040503050406030204" pitchFamily="18" charset="0"/>
                          </a:rPr>
                          <m:t>(</m:t>
                        </m:r>
                        <m:sSup>
                          <m:sSupPr>
                            <m:ctrlPr>
                              <a:rPr lang="en-US" sz="2400" b="0" i="1" smtClean="0">
                                <a:solidFill>
                                  <a:srgbClr val="010078"/>
                                </a:solidFill>
                                <a:latin typeface="Cambria Math" panose="02040503050406030204" pitchFamily="18" charset="0"/>
                              </a:rPr>
                            </m:ctrlPr>
                          </m:sSupPr>
                          <m:e>
                            <m:r>
                              <a:rPr lang="en-US" sz="2400" b="0" i="1" smtClean="0">
                                <a:solidFill>
                                  <a:srgbClr val="010078"/>
                                </a:solidFill>
                                <a:latin typeface="Cambria Math" panose="02040503050406030204" pitchFamily="18" charset="0"/>
                              </a:rPr>
                              <m:t>𝑒</m:t>
                            </m:r>
                          </m:e>
                          <m:sup>
                            <m:r>
                              <a:rPr lang="en-US" sz="2400" b="0" i="1" smtClean="0">
                                <a:solidFill>
                                  <a:srgbClr val="010078"/>
                                </a:solidFill>
                                <a:latin typeface="Cambria Math" panose="02040503050406030204" pitchFamily="18" charset="0"/>
                              </a:rPr>
                              <m:t>2(5)</m:t>
                            </m:r>
                          </m:sup>
                        </m:sSup>
                        <m:r>
                          <a:rPr lang="en-US" sz="2400" i="1">
                            <a:solidFill>
                              <a:srgbClr val="010078"/>
                            </a:solidFill>
                            <a:latin typeface="Cambria Math" panose="02040503050406030204" pitchFamily="18" charset="0"/>
                          </a:rPr>
                          <m:t>−</m:t>
                        </m:r>
                        <m:f>
                          <m:fPr>
                            <m:ctrlPr>
                              <a:rPr lang="en-US" sz="2400" i="1" smtClean="0">
                                <a:solidFill>
                                  <a:srgbClr val="010078"/>
                                </a:solidFill>
                                <a:latin typeface="Cambria Math" panose="02040503050406030204" pitchFamily="18" charset="0"/>
                              </a:rPr>
                            </m:ctrlPr>
                          </m:fPr>
                          <m:num>
                            <m:r>
                              <a:rPr lang="en-US" sz="2400" b="0" i="1" smtClean="0">
                                <a:solidFill>
                                  <a:srgbClr val="010078"/>
                                </a:solidFill>
                                <a:latin typeface="Cambria Math" panose="02040503050406030204" pitchFamily="18" charset="0"/>
                              </a:rPr>
                              <m:t>1</m:t>
                            </m:r>
                          </m:num>
                          <m:den>
                            <m:r>
                              <a:rPr lang="en-US" sz="2400" b="0" i="1" smtClean="0">
                                <a:solidFill>
                                  <a:srgbClr val="010078"/>
                                </a:solidFill>
                                <a:latin typeface="Cambria Math" panose="02040503050406030204" pitchFamily="18" charset="0"/>
                              </a:rPr>
                              <m:t>5</m:t>
                            </m:r>
                          </m:den>
                        </m:f>
                      </m:e>
                    </m:d>
                    <m:r>
                      <a:rPr lang="en-US" sz="2400" b="0" i="1" smtClean="0">
                        <a:solidFill>
                          <a:srgbClr val="010078"/>
                        </a:solidFill>
                        <a:latin typeface="Cambria Math" panose="02040503050406030204" pitchFamily="18" charset="0"/>
                      </a:rPr>
                      <m:t>−</m:t>
                    </m:r>
                    <m:d>
                      <m:dPr>
                        <m:ctrlPr>
                          <a:rPr lang="en-US" sz="2400" b="0" i="1" smtClean="0">
                            <a:solidFill>
                              <a:srgbClr val="010078"/>
                            </a:solidFill>
                            <a:latin typeface="Cambria Math" panose="02040503050406030204" pitchFamily="18" charset="0"/>
                          </a:rPr>
                        </m:ctrlPr>
                      </m:dPr>
                      <m:e>
                        <m:f>
                          <m:fPr>
                            <m:ctrlPr>
                              <a:rPr lang="en-GB" sz="2400" i="1">
                                <a:solidFill>
                                  <a:srgbClr val="010078"/>
                                </a:solidFill>
                                <a:latin typeface="Cambria Math" panose="02040503050406030204" pitchFamily="18" charset="0"/>
                              </a:rPr>
                            </m:ctrlPr>
                          </m:fPr>
                          <m:num>
                            <m:r>
                              <a:rPr lang="en-US" sz="2400" i="1">
                                <a:solidFill>
                                  <a:srgbClr val="010078"/>
                                </a:solidFill>
                                <a:latin typeface="Cambria Math" panose="02040503050406030204" pitchFamily="18" charset="0"/>
                              </a:rPr>
                              <m:t>1</m:t>
                            </m:r>
                          </m:num>
                          <m:den>
                            <m:r>
                              <a:rPr lang="en-US" sz="2400" i="1">
                                <a:solidFill>
                                  <a:srgbClr val="010078"/>
                                </a:solidFill>
                                <a:latin typeface="Cambria Math" panose="02040503050406030204" pitchFamily="18" charset="0"/>
                              </a:rPr>
                              <m:t>2</m:t>
                            </m:r>
                          </m:den>
                        </m:f>
                        <m:r>
                          <a:rPr lang="en-US" sz="2400" i="1">
                            <a:solidFill>
                              <a:srgbClr val="010078"/>
                            </a:solidFill>
                            <a:latin typeface="Cambria Math" panose="02040503050406030204" pitchFamily="18" charset="0"/>
                          </a:rPr>
                          <m:t>(</m:t>
                        </m:r>
                        <m:sSup>
                          <m:sSupPr>
                            <m:ctrlPr>
                              <a:rPr lang="en-US" sz="2400" i="1">
                                <a:solidFill>
                                  <a:srgbClr val="010078"/>
                                </a:solidFill>
                                <a:latin typeface="Cambria Math" panose="02040503050406030204" pitchFamily="18" charset="0"/>
                              </a:rPr>
                            </m:ctrlPr>
                          </m:sSupPr>
                          <m:e>
                            <m:r>
                              <a:rPr lang="en-US" sz="2400" i="1">
                                <a:solidFill>
                                  <a:srgbClr val="010078"/>
                                </a:solidFill>
                                <a:latin typeface="Cambria Math" panose="02040503050406030204" pitchFamily="18" charset="0"/>
                              </a:rPr>
                              <m:t>𝑒</m:t>
                            </m:r>
                          </m:e>
                          <m:sup>
                            <m:r>
                              <a:rPr lang="en-US" sz="2400" i="1">
                                <a:solidFill>
                                  <a:srgbClr val="010078"/>
                                </a:solidFill>
                                <a:latin typeface="Cambria Math" panose="02040503050406030204" pitchFamily="18" charset="0"/>
                              </a:rPr>
                              <m:t>2(</m:t>
                            </m:r>
                            <m:r>
                              <a:rPr lang="en-US" sz="2400" b="0" i="1" smtClean="0">
                                <a:solidFill>
                                  <a:srgbClr val="010078"/>
                                </a:solidFill>
                                <a:latin typeface="Cambria Math" panose="02040503050406030204" pitchFamily="18" charset="0"/>
                              </a:rPr>
                              <m:t>1</m:t>
                            </m:r>
                            <m:r>
                              <a:rPr lang="en-US" sz="2400" i="1">
                                <a:solidFill>
                                  <a:srgbClr val="010078"/>
                                </a:solidFill>
                                <a:latin typeface="Cambria Math" panose="02040503050406030204" pitchFamily="18" charset="0"/>
                              </a:rPr>
                              <m:t>)</m:t>
                            </m:r>
                          </m:sup>
                        </m:sSup>
                        <m:r>
                          <a:rPr lang="en-US" sz="2400" i="1">
                            <a:solidFill>
                              <a:srgbClr val="010078"/>
                            </a:solidFill>
                            <a:latin typeface="Cambria Math" panose="02040503050406030204" pitchFamily="18" charset="0"/>
                          </a:rPr>
                          <m:t>−</m:t>
                        </m:r>
                        <m:f>
                          <m:fPr>
                            <m:ctrlPr>
                              <a:rPr lang="en-US" sz="2400" i="1">
                                <a:solidFill>
                                  <a:srgbClr val="010078"/>
                                </a:solidFill>
                                <a:latin typeface="Cambria Math" panose="02040503050406030204" pitchFamily="18" charset="0"/>
                              </a:rPr>
                            </m:ctrlPr>
                          </m:fPr>
                          <m:num>
                            <m:r>
                              <a:rPr lang="en-US" sz="2400" i="1">
                                <a:solidFill>
                                  <a:srgbClr val="010078"/>
                                </a:solidFill>
                                <a:latin typeface="Cambria Math" panose="02040503050406030204" pitchFamily="18" charset="0"/>
                              </a:rPr>
                              <m:t>1</m:t>
                            </m:r>
                          </m:num>
                          <m:den>
                            <m:r>
                              <a:rPr lang="en-US" sz="2400" b="0" i="1" smtClean="0">
                                <a:solidFill>
                                  <a:srgbClr val="010078"/>
                                </a:solidFill>
                                <a:latin typeface="Cambria Math" panose="02040503050406030204" pitchFamily="18" charset="0"/>
                              </a:rPr>
                              <m:t>1</m:t>
                            </m:r>
                          </m:den>
                        </m:f>
                      </m:e>
                    </m:d>
                  </m:oMath>
                </a14:m>
                <a:endParaRPr lang="en-GB" sz="2400" dirty="0">
                  <a:solidFill>
                    <a:srgbClr val="010078"/>
                  </a:solidFill>
                </a:endParaRPr>
              </a:p>
            </p:txBody>
          </p:sp>
        </mc:Choice>
        <mc:Fallback xmlns="">
          <p:sp>
            <p:nvSpPr>
              <p:cNvPr id="35" name="TextBox 34"/>
              <p:cNvSpPr txBox="1">
                <a:spLocks noRot="1" noChangeAspect="1" noMove="1" noResize="1" noEditPoints="1" noAdjustHandles="1" noChangeArrowheads="1" noChangeShapeType="1" noTextEdit="1"/>
              </p:cNvSpPr>
              <p:nvPr/>
            </p:nvSpPr>
            <p:spPr>
              <a:xfrm>
                <a:off x="3734843" y="3831283"/>
                <a:ext cx="4293419" cy="552715"/>
              </a:xfrm>
              <a:prstGeom prst="rect">
                <a:avLst/>
              </a:prstGeom>
              <a:blipFill rotWithShape="0">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6" name="TextBox 35"/>
              <p:cNvSpPr txBox="1"/>
              <p:nvPr/>
            </p:nvSpPr>
            <p:spPr>
              <a:xfrm>
                <a:off x="3734843" y="4767312"/>
                <a:ext cx="2459135" cy="521553"/>
              </a:xfrm>
              <a:prstGeom prst="rect">
                <a:avLst/>
              </a:prstGeom>
              <a:noFill/>
            </p:spPr>
            <p:txBody>
              <a:bodyPr wrap="none" lIns="0" tIns="0" rIns="0" bIns="0" rtlCol="0">
                <a:spAutoFit/>
              </a:bodyPr>
              <a:lstStyle/>
              <a:p>
                <a:r>
                  <a:rPr lang="en-GB" sz="2400" dirty="0">
                    <a:solidFill>
                      <a:srgbClr val="010078"/>
                    </a:solidFill>
                  </a:rPr>
                  <a:t> </a:t>
                </a:r>
                <a14:m>
                  <m:oMath xmlns:m="http://schemas.openxmlformats.org/officeDocument/2006/math">
                    <m:r>
                      <a:rPr lang="en-US" sz="2400" b="0" i="0" smtClean="0">
                        <a:solidFill>
                          <a:srgbClr val="010078"/>
                        </a:solidFill>
                        <a:latin typeface="Cambria Math" panose="02040503050406030204" pitchFamily="18" charset="0"/>
                      </a:rPr>
                      <m:t>=</m:t>
                    </m:r>
                  </m:oMath>
                </a14:m>
                <a:r>
                  <a:rPr lang="en-GB" sz="2400" dirty="0">
                    <a:solidFill>
                      <a:srgbClr val="010078"/>
                    </a:solidFill>
                  </a:rPr>
                  <a:t> </a:t>
                </a:r>
                <a14:m>
                  <m:oMath xmlns:m="http://schemas.openxmlformats.org/officeDocument/2006/math">
                    <m:f>
                      <m:fPr>
                        <m:ctrlPr>
                          <a:rPr lang="en-GB" sz="2400" i="1">
                            <a:solidFill>
                              <a:srgbClr val="010078"/>
                            </a:solidFill>
                            <a:latin typeface="Cambria Math" panose="02040503050406030204" pitchFamily="18" charset="0"/>
                          </a:rPr>
                        </m:ctrlPr>
                      </m:fPr>
                      <m:num>
                        <m:r>
                          <a:rPr lang="en-US" sz="2400" i="1">
                            <a:solidFill>
                              <a:srgbClr val="010078"/>
                            </a:solidFill>
                            <a:latin typeface="Cambria Math" panose="02040503050406030204" pitchFamily="18" charset="0"/>
                          </a:rPr>
                          <m:t>1</m:t>
                        </m:r>
                      </m:num>
                      <m:den>
                        <m:r>
                          <a:rPr lang="en-US" sz="2400" b="0" i="1" smtClean="0">
                            <a:solidFill>
                              <a:srgbClr val="010078"/>
                            </a:solidFill>
                            <a:latin typeface="Cambria Math" panose="02040503050406030204" pitchFamily="18" charset="0"/>
                          </a:rPr>
                          <m:t>2</m:t>
                        </m:r>
                      </m:den>
                    </m:f>
                    <m:sSup>
                      <m:sSupPr>
                        <m:ctrlPr>
                          <a:rPr lang="en-US" sz="2400" i="1" smtClean="0">
                            <a:solidFill>
                              <a:srgbClr val="010078"/>
                            </a:solidFill>
                            <a:latin typeface="Cambria Math" panose="02040503050406030204" pitchFamily="18" charset="0"/>
                          </a:rPr>
                        </m:ctrlPr>
                      </m:sSupPr>
                      <m:e>
                        <m:r>
                          <a:rPr lang="en-US" sz="2400" b="0" i="1" smtClean="0">
                            <a:solidFill>
                              <a:srgbClr val="010078"/>
                            </a:solidFill>
                            <a:latin typeface="Cambria Math" panose="02040503050406030204" pitchFamily="18" charset="0"/>
                          </a:rPr>
                          <m:t>𝑒</m:t>
                        </m:r>
                      </m:e>
                      <m:sup>
                        <m:r>
                          <a:rPr lang="en-US" sz="2400" b="0" i="1" smtClean="0">
                            <a:solidFill>
                              <a:srgbClr val="010078"/>
                            </a:solidFill>
                            <a:latin typeface="Cambria Math" panose="02040503050406030204" pitchFamily="18" charset="0"/>
                          </a:rPr>
                          <m:t>10</m:t>
                        </m:r>
                      </m:sup>
                    </m:sSup>
                    <m:r>
                      <a:rPr lang="en-US" sz="2400" i="1">
                        <a:solidFill>
                          <a:srgbClr val="010078"/>
                        </a:solidFill>
                        <a:latin typeface="Cambria Math" panose="02040503050406030204" pitchFamily="18" charset="0"/>
                      </a:rPr>
                      <m:t>−</m:t>
                    </m:r>
                    <m:f>
                      <m:fPr>
                        <m:ctrlPr>
                          <a:rPr lang="en-US" sz="2400" i="1">
                            <a:solidFill>
                              <a:srgbClr val="010078"/>
                            </a:solidFill>
                            <a:latin typeface="Cambria Math" panose="02040503050406030204" pitchFamily="18" charset="0"/>
                          </a:rPr>
                        </m:ctrlPr>
                      </m:fPr>
                      <m:num>
                        <m:r>
                          <a:rPr lang="en-US" sz="2400" b="0" i="1" smtClean="0">
                            <a:solidFill>
                              <a:srgbClr val="010078"/>
                            </a:solidFill>
                            <a:latin typeface="Cambria Math" panose="02040503050406030204" pitchFamily="18" charset="0"/>
                          </a:rPr>
                          <m:t>1</m:t>
                        </m:r>
                      </m:num>
                      <m:den>
                        <m:r>
                          <a:rPr lang="en-US" sz="2400" b="0" i="1" smtClean="0">
                            <a:solidFill>
                              <a:srgbClr val="010078"/>
                            </a:solidFill>
                            <a:latin typeface="Cambria Math" panose="02040503050406030204" pitchFamily="18" charset="0"/>
                          </a:rPr>
                          <m:t>2</m:t>
                        </m:r>
                      </m:den>
                    </m:f>
                    <m:sSup>
                      <m:sSupPr>
                        <m:ctrlPr>
                          <a:rPr lang="en-US" sz="2400" i="1" smtClean="0">
                            <a:solidFill>
                              <a:srgbClr val="010078"/>
                            </a:solidFill>
                            <a:latin typeface="Cambria Math" panose="02040503050406030204" pitchFamily="18" charset="0"/>
                          </a:rPr>
                        </m:ctrlPr>
                      </m:sSupPr>
                      <m:e>
                        <m:r>
                          <a:rPr lang="en-US" sz="2400" b="0" i="1" smtClean="0">
                            <a:solidFill>
                              <a:srgbClr val="010078"/>
                            </a:solidFill>
                            <a:latin typeface="Cambria Math" panose="02040503050406030204" pitchFamily="18" charset="0"/>
                          </a:rPr>
                          <m:t>𝑒</m:t>
                        </m:r>
                      </m:e>
                      <m:sup>
                        <m:r>
                          <a:rPr lang="en-US" sz="2400" b="0" i="1" smtClean="0">
                            <a:solidFill>
                              <a:srgbClr val="010078"/>
                            </a:solidFill>
                            <a:latin typeface="Cambria Math" panose="02040503050406030204" pitchFamily="18" charset="0"/>
                          </a:rPr>
                          <m:t>2</m:t>
                        </m:r>
                      </m:sup>
                    </m:sSup>
                    <m:r>
                      <a:rPr lang="en-US" sz="2400" b="0" i="1" smtClean="0">
                        <a:solidFill>
                          <a:srgbClr val="010078"/>
                        </a:solidFill>
                        <a:latin typeface="Cambria Math" panose="02040503050406030204" pitchFamily="18" charset="0"/>
                      </a:rPr>
                      <m:t>+</m:t>
                    </m:r>
                    <m:f>
                      <m:fPr>
                        <m:ctrlPr>
                          <a:rPr lang="en-US" sz="2400" b="0" i="1" smtClean="0">
                            <a:solidFill>
                              <a:srgbClr val="010078"/>
                            </a:solidFill>
                            <a:latin typeface="Cambria Math" panose="02040503050406030204" pitchFamily="18" charset="0"/>
                          </a:rPr>
                        </m:ctrlPr>
                      </m:fPr>
                      <m:num>
                        <m:r>
                          <a:rPr lang="en-US" sz="2400" b="0" i="1" smtClean="0">
                            <a:solidFill>
                              <a:srgbClr val="010078"/>
                            </a:solidFill>
                            <a:latin typeface="Cambria Math" panose="02040503050406030204" pitchFamily="18" charset="0"/>
                          </a:rPr>
                          <m:t>4</m:t>
                        </m:r>
                      </m:num>
                      <m:den>
                        <m:r>
                          <a:rPr lang="en-US" sz="2400" b="0" i="1" smtClean="0">
                            <a:solidFill>
                              <a:srgbClr val="010078"/>
                            </a:solidFill>
                            <a:latin typeface="Cambria Math" panose="02040503050406030204" pitchFamily="18" charset="0"/>
                          </a:rPr>
                          <m:t>5</m:t>
                        </m:r>
                      </m:den>
                    </m:f>
                  </m:oMath>
                </a14:m>
                <a:endParaRPr lang="en-GB" sz="2400" dirty="0">
                  <a:solidFill>
                    <a:srgbClr val="010078"/>
                  </a:solidFill>
                </a:endParaRPr>
              </a:p>
            </p:txBody>
          </p:sp>
        </mc:Choice>
        <mc:Fallback xmlns="">
          <p:sp>
            <p:nvSpPr>
              <p:cNvPr id="36" name="TextBox 35"/>
              <p:cNvSpPr txBox="1">
                <a:spLocks noRot="1" noChangeAspect="1" noMove="1" noResize="1" noEditPoints="1" noAdjustHandles="1" noChangeArrowheads="1" noChangeShapeType="1" noTextEdit="1"/>
              </p:cNvSpPr>
              <p:nvPr/>
            </p:nvSpPr>
            <p:spPr>
              <a:xfrm>
                <a:off x="3734843" y="4767312"/>
                <a:ext cx="2459135" cy="521553"/>
              </a:xfrm>
              <a:prstGeom prst="rect">
                <a:avLst/>
              </a:prstGeom>
              <a:blipFill rotWithShape="0">
                <a:blip r:embed="rId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7" name="TextBox 36"/>
              <p:cNvSpPr txBox="1"/>
              <p:nvPr/>
            </p:nvSpPr>
            <p:spPr>
              <a:xfrm>
                <a:off x="3793437" y="5578412"/>
                <a:ext cx="1744517" cy="576376"/>
              </a:xfrm>
              <a:prstGeom prst="rect">
                <a:avLst/>
              </a:prstGeom>
              <a:noFill/>
            </p:spPr>
            <p:txBody>
              <a:bodyPr wrap="none" lIns="0" tIns="0" rIns="0" bIns="0" rtlCol="0">
                <a:spAutoFit/>
              </a:bodyPr>
              <a:lstStyle/>
              <a:p>
                <a:r>
                  <a:rPr lang="en-GB" sz="2400" dirty="0">
                    <a:solidFill>
                      <a:srgbClr val="010078"/>
                    </a:solidFill>
                  </a:rPr>
                  <a:t> </a:t>
                </a:r>
                <a14:m>
                  <m:oMath xmlns:m="http://schemas.openxmlformats.org/officeDocument/2006/math">
                    <m:r>
                      <a:rPr lang="en-US" sz="2400" b="0" i="0" smtClean="0">
                        <a:solidFill>
                          <a:srgbClr val="010078"/>
                        </a:solidFill>
                        <a:latin typeface="Cambria Math" panose="02040503050406030204" pitchFamily="18" charset="0"/>
                      </a:rPr>
                      <m:t>=</m:t>
                    </m:r>
                    <m:f>
                      <m:fPr>
                        <m:ctrlPr>
                          <a:rPr lang="en-US" sz="2400" b="0" i="1" smtClean="0">
                            <a:solidFill>
                              <a:srgbClr val="010078"/>
                            </a:solidFill>
                            <a:latin typeface="Cambria Math" panose="02040503050406030204" pitchFamily="18" charset="0"/>
                          </a:rPr>
                        </m:ctrlPr>
                      </m:fPr>
                      <m:num>
                        <m:r>
                          <a:rPr lang="en-US" sz="2400" b="0" i="1" smtClean="0">
                            <a:solidFill>
                              <a:srgbClr val="010078"/>
                            </a:solidFill>
                            <a:latin typeface="Cambria Math" panose="02040503050406030204" pitchFamily="18" charset="0"/>
                          </a:rPr>
                          <m:t>5</m:t>
                        </m:r>
                        <m:sSup>
                          <m:sSupPr>
                            <m:ctrlPr>
                              <a:rPr lang="en-US" sz="2400" b="0" i="1" smtClean="0">
                                <a:solidFill>
                                  <a:srgbClr val="010078"/>
                                </a:solidFill>
                                <a:latin typeface="Cambria Math" panose="02040503050406030204" pitchFamily="18" charset="0"/>
                              </a:rPr>
                            </m:ctrlPr>
                          </m:sSupPr>
                          <m:e>
                            <m:r>
                              <a:rPr lang="en-US" sz="2400" b="0" i="1" smtClean="0">
                                <a:solidFill>
                                  <a:srgbClr val="010078"/>
                                </a:solidFill>
                                <a:latin typeface="Cambria Math" panose="02040503050406030204" pitchFamily="18" charset="0"/>
                              </a:rPr>
                              <m:t>𝑒</m:t>
                            </m:r>
                          </m:e>
                          <m:sup>
                            <m:r>
                              <a:rPr lang="en-US" sz="2400" b="0" i="1" smtClean="0">
                                <a:solidFill>
                                  <a:srgbClr val="010078"/>
                                </a:solidFill>
                                <a:latin typeface="Cambria Math" panose="02040503050406030204" pitchFamily="18" charset="0"/>
                              </a:rPr>
                              <m:t>10</m:t>
                            </m:r>
                          </m:sup>
                        </m:sSup>
                        <m:r>
                          <a:rPr lang="en-US" sz="2400" b="0" i="1" smtClean="0">
                            <a:solidFill>
                              <a:srgbClr val="010078"/>
                            </a:solidFill>
                            <a:latin typeface="Cambria Math" panose="02040503050406030204" pitchFamily="18" charset="0"/>
                          </a:rPr>
                          <m:t>−5</m:t>
                        </m:r>
                        <m:sSup>
                          <m:sSupPr>
                            <m:ctrlPr>
                              <a:rPr lang="en-US" sz="2400" b="0" i="1" smtClean="0">
                                <a:solidFill>
                                  <a:srgbClr val="010078"/>
                                </a:solidFill>
                                <a:latin typeface="Cambria Math" panose="02040503050406030204" pitchFamily="18" charset="0"/>
                              </a:rPr>
                            </m:ctrlPr>
                          </m:sSupPr>
                          <m:e>
                            <m:r>
                              <a:rPr lang="en-US" sz="2400" b="0" i="1" smtClean="0">
                                <a:solidFill>
                                  <a:srgbClr val="010078"/>
                                </a:solidFill>
                                <a:latin typeface="Cambria Math" panose="02040503050406030204" pitchFamily="18" charset="0"/>
                              </a:rPr>
                              <m:t>𝑒</m:t>
                            </m:r>
                          </m:e>
                          <m:sup>
                            <m:r>
                              <a:rPr lang="en-US" sz="2400" b="0" i="1" smtClean="0">
                                <a:solidFill>
                                  <a:srgbClr val="010078"/>
                                </a:solidFill>
                                <a:latin typeface="Cambria Math" panose="02040503050406030204" pitchFamily="18" charset="0"/>
                              </a:rPr>
                              <m:t>2</m:t>
                            </m:r>
                          </m:sup>
                        </m:sSup>
                        <m:r>
                          <a:rPr lang="en-US" sz="2400" b="0" i="1" smtClean="0">
                            <a:solidFill>
                              <a:srgbClr val="010078"/>
                            </a:solidFill>
                            <a:latin typeface="Cambria Math" panose="02040503050406030204" pitchFamily="18" charset="0"/>
                          </a:rPr>
                          <m:t>+8</m:t>
                        </m:r>
                      </m:num>
                      <m:den>
                        <m:r>
                          <a:rPr lang="en-US" sz="2400" b="0" i="1" smtClean="0">
                            <a:solidFill>
                              <a:srgbClr val="010078"/>
                            </a:solidFill>
                            <a:latin typeface="Cambria Math" panose="02040503050406030204" pitchFamily="18" charset="0"/>
                          </a:rPr>
                          <m:t>10</m:t>
                        </m:r>
                      </m:den>
                    </m:f>
                  </m:oMath>
                </a14:m>
                <a:endParaRPr lang="en-GB" sz="2400" dirty="0">
                  <a:solidFill>
                    <a:srgbClr val="010078"/>
                  </a:solidFill>
                </a:endParaRPr>
              </a:p>
            </p:txBody>
          </p:sp>
        </mc:Choice>
        <mc:Fallback xmlns="">
          <p:sp>
            <p:nvSpPr>
              <p:cNvPr id="37" name="TextBox 36"/>
              <p:cNvSpPr txBox="1">
                <a:spLocks noRot="1" noChangeAspect="1" noMove="1" noResize="1" noEditPoints="1" noAdjustHandles="1" noChangeArrowheads="1" noChangeShapeType="1" noTextEdit="1"/>
              </p:cNvSpPr>
              <p:nvPr/>
            </p:nvSpPr>
            <p:spPr>
              <a:xfrm>
                <a:off x="3793437" y="5578412"/>
                <a:ext cx="1744517" cy="576376"/>
              </a:xfrm>
              <a:prstGeom prst="rect">
                <a:avLst/>
              </a:prstGeom>
              <a:blipFill rotWithShape="0">
                <a:blip r:embed="rId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 Box 7"/>
              <p:cNvSpPr txBox="1">
                <a:spLocks noChangeArrowheads="1"/>
              </p:cNvSpPr>
              <p:nvPr/>
            </p:nvSpPr>
            <p:spPr bwMode="auto">
              <a:xfrm>
                <a:off x="457200" y="2743942"/>
                <a:ext cx="2590902" cy="938590"/>
              </a:xfrm>
              <a:prstGeom prst="rect">
                <a:avLst/>
              </a:prstGeom>
              <a:noFill/>
              <a:ln w="9525">
                <a:noFill/>
                <a:miter lim="800000"/>
                <a:headEnd/>
                <a:tailEnd/>
              </a:ln>
              <a:effectLst/>
            </p:spPr>
            <p:txBody>
              <a:bodyPr wrap="none">
                <a:spAutoFit/>
              </a:bodyPr>
              <a:lstStyle/>
              <a:p>
                <a14:m>
                  <m:oMath xmlns:m="http://schemas.openxmlformats.org/officeDocument/2006/math">
                    <m:r>
                      <m:rPr>
                        <m:nor/>
                      </m:rPr>
                      <a:rPr lang="en-US" b="0" i="0" dirty="0" smtClean="0">
                        <a:solidFill>
                          <a:srgbClr val="FF0000"/>
                        </a:solidFill>
                      </a:rPr>
                      <m:t>Recall</m:t>
                    </m:r>
                    <m:r>
                      <m:rPr>
                        <m:nor/>
                      </m:rPr>
                      <a:rPr lang="en-US" b="0" i="0" dirty="0" smtClean="0">
                        <a:solidFill>
                          <a:srgbClr val="FF0000"/>
                        </a:solidFill>
                      </a:rPr>
                      <m:t> </m:t>
                    </m:r>
                    <m:r>
                      <m:rPr>
                        <m:nor/>
                      </m:rPr>
                      <a:rPr lang="en-US" b="0" i="0" dirty="0" smtClean="0">
                        <a:solidFill>
                          <a:srgbClr val="FF0000"/>
                        </a:solidFill>
                      </a:rPr>
                      <m:t>that</m:t>
                    </m:r>
                    <m:nary>
                      <m:naryPr>
                        <m:limLoc m:val="undOvr"/>
                        <m:subHide m:val="on"/>
                        <m:supHide m:val="on"/>
                        <m:ctrlPr>
                          <a:rPr lang="en-GB" i="1" smtClean="0">
                            <a:solidFill>
                              <a:srgbClr val="FF0000"/>
                            </a:solidFill>
                            <a:latin typeface="Cambria Math" panose="02040503050406030204" pitchFamily="18" charset="0"/>
                          </a:rPr>
                        </m:ctrlPr>
                      </m:naryPr>
                      <m:sub/>
                      <m:sup/>
                      <m:e>
                        <m:sSup>
                          <m:sSupPr>
                            <m:ctrlPr>
                              <a:rPr lang="en-GB" i="1">
                                <a:solidFill>
                                  <a:srgbClr val="FF0000"/>
                                </a:solidFill>
                                <a:latin typeface="Cambria Math" panose="02040503050406030204" pitchFamily="18" charset="0"/>
                              </a:rPr>
                            </m:ctrlPr>
                          </m:sSupPr>
                          <m:e>
                            <m:r>
                              <a:rPr lang="en-US" i="1">
                                <a:solidFill>
                                  <a:srgbClr val="FF0000"/>
                                </a:solidFill>
                                <a:latin typeface="Cambria Math" panose="02040503050406030204" pitchFamily="18" charset="0"/>
                              </a:rPr>
                              <m:t>𝑒</m:t>
                            </m:r>
                          </m:e>
                          <m:sup>
                            <m:r>
                              <a:rPr lang="en-US" i="1">
                                <a:solidFill>
                                  <a:srgbClr val="FF0000"/>
                                </a:solidFill>
                                <a:latin typeface="Cambria Math" panose="02040503050406030204" pitchFamily="18" charset="0"/>
                              </a:rPr>
                              <m:t>𝑎𝑥</m:t>
                            </m:r>
                            <m:r>
                              <a:rPr lang="en-US" i="1">
                                <a:solidFill>
                                  <a:srgbClr val="FF0000"/>
                                </a:solidFill>
                                <a:latin typeface="Cambria Math" panose="02040503050406030204" pitchFamily="18" charset="0"/>
                              </a:rPr>
                              <m:t>+</m:t>
                            </m:r>
                            <m:r>
                              <a:rPr lang="en-US" i="1">
                                <a:solidFill>
                                  <a:srgbClr val="FF0000"/>
                                </a:solidFill>
                                <a:latin typeface="Cambria Math" panose="02040503050406030204" pitchFamily="18" charset="0"/>
                              </a:rPr>
                              <m:t>𝑏</m:t>
                            </m:r>
                          </m:sup>
                        </m:sSup>
                        <m:r>
                          <a:rPr lang="en-US" i="1">
                            <a:solidFill>
                              <a:srgbClr val="FF0000"/>
                            </a:solidFill>
                            <a:latin typeface="Cambria Math" panose="02040503050406030204" pitchFamily="18" charset="0"/>
                          </a:rPr>
                          <m:t>𝑑𝑥</m:t>
                        </m:r>
                      </m:e>
                    </m:nary>
                  </m:oMath>
                </a14:m>
                <a:r>
                  <a:rPr lang="en-US" dirty="0">
                    <a:solidFill>
                      <a:srgbClr val="FF0000"/>
                    </a:solidFill>
                  </a:rPr>
                  <a:t> =</a:t>
                </a:r>
              </a:p>
              <a:p>
                <a:pPr/>
                <a14:m>
                  <m:oMathPara xmlns:m="http://schemas.openxmlformats.org/officeDocument/2006/math">
                    <m:oMathParaPr>
                      <m:jc m:val="centerGroup"/>
                    </m:oMathParaPr>
                    <m:oMath xmlns:m="http://schemas.openxmlformats.org/officeDocument/2006/math">
                      <m:f>
                        <m:fPr>
                          <m:ctrlPr>
                            <a:rPr lang="en-US" i="1" dirty="0">
                              <a:solidFill>
                                <a:srgbClr val="FF0000"/>
                              </a:solidFill>
                              <a:latin typeface="Cambria Math" panose="02040503050406030204" pitchFamily="18" charset="0"/>
                            </a:rPr>
                          </m:ctrlPr>
                        </m:fPr>
                        <m:num>
                          <m:r>
                            <a:rPr lang="en-US" i="1" dirty="0">
                              <a:solidFill>
                                <a:srgbClr val="FF0000"/>
                              </a:solidFill>
                              <a:latin typeface="Cambria Math" panose="02040503050406030204" pitchFamily="18" charset="0"/>
                            </a:rPr>
                            <m:t>1</m:t>
                          </m:r>
                        </m:num>
                        <m:den>
                          <m:r>
                            <a:rPr lang="en-US" i="1" dirty="0">
                              <a:solidFill>
                                <a:srgbClr val="FF0000"/>
                              </a:solidFill>
                              <a:latin typeface="Cambria Math" panose="02040503050406030204" pitchFamily="18" charset="0"/>
                            </a:rPr>
                            <m:t>𝑎</m:t>
                          </m:r>
                        </m:den>
                      </m:f>
                      <m:sSup>
                        <m:sSupPr>
                          <m:ctrlPr>
                            <a:rPr lang="en-US" i="1" dirty="0">
                              <a:solidFill>
                                <a:srgbClr val="FF0000"/>
                              </a:solidFill>
                              <a:latin typeface="Cambria Math" panose="02040503050406030204" pitchFamily="18" charset="0"/>
                            </a:rPr>
                          </m:ctrlPr>
                        </m:sSupPr>
                        <m:e>
                          <m:r>
                            <a:rPr lang="en-US" i="1" dirty="0">
                              <a:solidFill>
                                <a:srgbClr val="FF0000"/>
                              </a:solidFill>
                              <a:latin typeface="Cambria Math" panose="02040503050406030204" pitchFamily="18" charset="0"/>
                            </a:rPr>
                            <m:t>𝑒</m:t>
                          </m:r>
                        </m:e>
                        <m:sup>
                          <m:r>
                            <a:rPr lang="en-US" i="1" dirty="0">
                              <a:solidFill>
                                <a:srgbClr val="FF0000"/>
                              </a:solidFill>
                              <a:latin typeface="Cambria Math" panose="02040503050406030204" pitchFamily="18" charset="0"/>
                            </a:rPr>
                            <m:t>𝑎𝑥</m:t>
                          </m:r>
                          <m:r>
                            <a:rPr lang="en-US" i="1" dirty="0">
                              <a:solidFill>
                                <a:srgbClr val="FF0000"/>
                              </a:solidFill>
                              <a:latin typeface="Cambria Math" panose="02040503050406030204" pitchFamily="18" charset="0"/>
                            </a:rPr>
                            <m:t>+</m:t>
                          </m:r>
                          <m:r>
                            <a:rPr lang="en-US" i="1" dirty="0">
                              <a:solidFill>
                                <a:srgbClr val="FF0000"/>
                              </a:solidFill>
                              <a:latin typeface="Cambria Math" panose="02040503050406030204" pitchFamily="18" charset="0"/>
                            </a:rPr>
                            <m:t>𝑏</m:t>
                          </m:r>
                        </m:sup>
                      </m:sSup>
                      <m:r>
                        <a:rPr lang="en-US" i="1" dirty="0">
                          <a:solidFill>
                            <a:srgbClr val="FF0000"/>
                          </a:solidFill>
                          <a:latin typeface="Cambria Math" panose="02040503050406030204" pitchFamily="18" charset="0"/>
                        </a:rPr>
                        <m:t>+</m:t>
                      </m:r>
                      <m:r>
                        <a:rPr lang="en-US" i="1" dirty="0">
                          <a:solidFill>
                            <a:srgbClr val="FF0000"/>
                          </a:solidFill>
                          <a:latin typeface="Cambria Math" panose="02040503050406030204" pitchFamily="18" charset="0"/>
                        </a:rPr>
                        <m:t>𝐶</m:t>
                      </m:r>
                    </m:oMath>
                  </m:oMathPara>
                </a14:m>
                <a:endParaRPr lang="en-US" baseline="30000" dirty="0">
                  <a:solidFill>
                    <a:srgbClr val="FF0000"/>
                  </a:solidFill>
                  <a:latin typeface="Times New Roman" pitchFamily="18" charset="0"/>
                </a:endParaRPr>
              </a:p>
            </p:txBody>
          </p:sp>
        </mc:Choice>
        <mc:Fallback xmlns="">
          <p:sp>
            <p:nvSpPr>
              <p:cNvPr id="15" name="Text Box 7"/>
              <p:cNvSpPr txBox="1">
                <a:spLocks noRot="1" noChangeAspect="1" noMove="1" noResize="1" noEditPoints="1" noAdjustHandles="1" noChangeArrowheads="1" noChangeShapeType="1" noTextEdit="1"/>
              </p:cNvSpPr>
              <p:nvPr/>
            </p:nvSpPr>
            <p:spPr bwMode="auto">
              <a:xfrm>
                <a:off x="457200" y="2743942"/>
                <a:ext cx="2590902" cy="938590"/>
              </a:xfrm>
              <a:prstGeom prst="rect">
                <a:avLst/>
              </a:prstGeom>
              <a:blipFill rotWithShape="0">
                <a:blip r:embed="rId8"/>
                <a:stretch>
                  <a:fillRect l="-235" t="-57792" r="-941" b="-29221"/>
                </a:stretch>
              </a:blipFill>
              <a:ln w="9525">
                <a:noFill/>
                <a:miter lim="800000"/>
                <a:headEnd/>
                <a:tailEnd/>
              </a:ln>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4045662" y="1803499"/>
                <a:ext cx="2378600" cy="83337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nary>
                        <m:naryPr>
                          <m:ctrlPr>
                            <a:rPr lang="en-GB" sz="2400" i="1" smtClean="0">
                              <a:solidFill>
                                <a:srgbClr val="010078"/>
                              </a:solidFill>
                              <a:latin typeface="Cambria Math" panose="02040503050406030204" pitchFamily="18" charset="0"/>
                            </a:rPr>
                          </m:ctrlPr>
                        </m:naryPr>
                        <m:sub>
                          <m:r>
                            <m:rPr>
                              <m:brk m:alnAt="23"/>
                            </m:rPr>
                            <a:rPr lang="en-US" sz="2400" b="0" i="1" smtClean="0">
                              <a:solidFill>
                                <a:srgbClr val="010078"/>
                              </a:solidFill>
                              <a:latin typeface="Cambria Math" panose="02040503050406030204" pitchFamily="18" charset="0"/>
                            </a:rPr>
                            <m:t>1</m:t>
                          </m:r>
                        </m:sub>
                        <m:sup>
                          <m:r>
                            <a:rPr lang="en-US" sz="2400" b="0" i="1" smtClean="0">
                              <a:solidFill>
                                <a:srgbClr val="010078"/>
                              </a:solidFill>
                              <a:latin typeface="Cambria Math" panose="02040503050406030204" pitchFamily="18" charset="0"/>
                            </a:rPr>
                            <m:t>5</m:t>
                          </m:r>
                        </m:sup>
                        <m:e>
                          <m:d>
                            <m:dPr>
                              <m:ctrlPr>
                                <a:rPr lang="en-GB" sz="2400" i="1" smtClean="0">
                                  <a:solidFill>
                                    <a:srgbClr val="010078"/>
                                  </a:solidFill>
                                  <a:latin typeface="Cambria Math" panose="02040503050406030204" pitchFamily="18" charset="0"/>
                                </a:rPr>
                              </m:ctrlPr>
                            </m:dPr>
                            <m:e>
                              <m:sSup>
                                <m:sSupPr>
                                  <m:ctrlPr>
                                    <a:rPr lang="en-GB" sz="2400" i="1">
                                      <a:solidFill>
                                        <a:srgbClr val="010078"/>
                                      </a:solidFill>
                                      <a:latin typeface="Cambria Math" panose="02040503050406030204" pitchFamily="18" charset="0"/>
                                    </a:rPr>
                                  </m:ctrlPr>
                                </m:sSupPr>
                                <m:e>
                                  <m:r>
                                    <a:rPr lang="en-US" sz="2400" i="1">
                                      <a:solidFill>
                                        <a:srgbClr val="010078"/>
                                      </a:solidFill>
                                      <a:latin typeface="Cambria Math" panose="02040503050406030204" pitchFamily="18" charset="0"/>
                                    </a:rPr>
                                    <m:t>𝑒</m:t>
                                  </m:r>
                                </m:e>
                                <m:sup>
                                  <m:r>
                                    <a:rPr lang="en-US" sz="2400" i="1">
                                      <a:solidFill>
                                        <a:srgbClr val="010078"/>
                                      </a:solidFill>
                                      <a:latin typeface="Cambria Math" panose="02040503050406030204" pitchFamily="18" charset="0"/>
                                    </a:rPr>
                                    <m:t>2</m:t>
                                  </m:r>
                                  <m:r>
                                    <a:rPr lang="en-US" sz="2400" i="1">
                                      <a:solidFill>
                                        <a:srgbClr val="010078"/>
                                      </a:solidFill>
                                      <a:latin typeface="Cambria Math" panose="02040503050406030204" pitchFamily="18" charset="0"/>
                                    </a:rPr>
                                    <m:t>𝑥</m:t>
                                  </m:r>
                                </m:sup>
                              </m:sSup>
                              <m:r>
                                <a:rPr lang="en-US" sz="2400" i="1">
                                  <a:solidFill>
                                    <a:srgbClr val="010078"/>
                                  </a:solidFill>
                                  <a:latin typeface="Cambria Math" panose="02040503050406030204" pitchFamily="18" charset="0"/>
                                </a:rPr>
                                <m:t>+</m:t>
                              </m:r>
                              <m:sSup>
                                <m:sSupPr>
                                  <m:ctrlPr>
                                    <a:rPr lang="en-US" sz="2400" i="1" smtClean="0">
                                      <a:solidFill>
                                        <a:srgbClr val="010078"/>
                                      </a:solidFill>
                                      <a:latin typeface="Cambria Math" panose="02040503050406030204" pitchFamily="18" charset="0"/>
                                    </a:rPr>
                                  </m:ctrlPr>
                                </m:sSupPr>
                                <m:e>
                                  <m:r>
                                    <a:rPr lang="en-US" sz="2400" b="0" i="1" smtClean="0">
                                      <a:solidFill>
                                        <a:srgbClr val="010078"/>
                                      </a:solidFill>
                                      <a:latin typeface="Cambria Math" panose="02040503050406030204" pitchFamily="18" charset="0"/>
                                    </a:rPr>
                                    <m:t>𝑥</m:t>
                                  </m:r>
                                </m:e>
                                <m:sup>
                                  <m:r>
                                    <a:rPr lang="en-US" sz="2400" b="0" i="1" smtClean="0">
                                      <a:solidFill>
                                        <a:srgbClr val="010078"/>
                                      </a:solidFill>
                                      <a:latin typeface="Cambria Math" panose="02040503050406030204" pitchFamily="18" charset="0"/>
                                    </a:rPr>
                                    <m:t>−2</m:t>
                                  </m:r>
                                </m:sup>
                              </m:sSup>
                            </m:e>
                          </m:d>
                          <m:r>
                            <a:rPr lang="en-US" sz="2400" i="1">
                              <a:solidFill>
                                <a:srgbClr val="010078"/>
                              </a:solidFill>
                              <a:latin typeface="Cambria Math" panose="02040503050406030204" pitchFamily="18" charset="0"/>
                            </a:rPr>
                            <m:t>𝑑𝑥</m:t>
                          </m:r>
                        </m:e>
                      </m:nary>
                    </m:oMath>
                  </m:oMathPara>
                </a14:m>
                <a:endParaRPr lang="en-GB" sz="2400" dirty="0">
                  <a:solidFill>
                    <a:srgbClr val="010078"/>
                  </a:solidFill>
                </a:endParaRPr>
              </a:p>
            </p:txBody>
          </p:sp>
        </mc:Choice>
        <mc:Fallback xmlns="">
          <p:sp>
            <p:nvSpPr>
              <p:cNvPr id="11" name="TextBox 10"/>
              <p:cNvSpPr txBox="1">
                <a:spLocks noRot="1" noChangeAspect="1" noMove="1" noResize="1" noEditPoints="1" noAdjustHandles="1" noChangeArrowheads="1" noChangeShapeType="1" noTextEdit="1"/>
              </p:cNvSpPr>
              <p:nvPr/>
            </p:nvSpPr>
            <p:spPr>
              <a:xfrm>
                <a:off x="4045662" y="1803499"/>
                <a:ext cx="2378600" cy="833370"/>
              </a:xfrm>
              <a:prstGeom prst="rect">
                <a:avLst/>
              </a:prstGeom>
              <a:blipFill rotWithShape="0">
                <a:blip r:embed="rId9"/>
                <a:stretch>
                  <a:fillRect/>
                </a:stretch>
              </a:blipFill>
            </p:spPr>
            <p:txBody>
              <a:bodyPr/>
              <a:lstStyle/>
              <a:p>
                <a:r>
                  <a:rPr lang="en-GB">
                    <a:noFill/>
                  </a:rPr>
                  <a:t> </a:t>
                </a:r>
              </a:p>
            </p:txBody>
          </p:sp>
        </mc:Fallback>
      </mc:AlternateContent>
      <p:sp>
        <p:nvSpPr>
          <p:cNvPr id="16" name="Rectangle 2">
            <a:extLst>
              <a:ext uri="{FF2B5EF4-FFF2-40B4-BE49-F238E27FC236}">
                <a16:creationId xmlns:a16="http://schemas.microsoft.com/office/drawing/2014/main" id="{8A9CE1E3-6AE8-431C-A3AD-7072E9E6FC79}"/>
              </a:ext>
            </a:extLst>
          </p:cNvPr>
          <p:cNvSpPr txBox="1">
            <a:spLocks noChangeArrowheads="1"/>
          </p:cNvSpPr>
          <p:nvPr/>
        </p:nvSpPr>
        <p:spPr>
          <a:xfrm>
            <a:off x="168812" y="76200"/>
            <a:ext cx="8820443" cy="939458"/>
          </a:xfrm>
          <a:prstGeom prst="rect">
            <a:avLst/>
          </a:prstGeom>
        </p:spPr>
        <p:txBody>
          <a:bodyPr bIns="91440" anchor="b" anchorCtr="0">
            <a:normAutofit fontScale="97500"/>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n-GB" sz="2700" dirty="0">
                <a:solidFill>
                  <a:srgbClr val="04617B"/>
                </a:solidFill>
              </a:rPr>
              <a:t>Fundamental theorem of calculus Part 2: The evaluation theorem</a:t>
            </a:r>
          </a:p>
        </p:txBody>
      </p:sp>
    </p:spTree>
    <p:extLst>
      <p:ext uri="{BB962C8B-B14F-4D97-AF65-F5344CB8AC3E}">
        <p14:creationId xmlns:p14="http://schemas.microsoft.com/office/powerpoint/2010/main" val="1125866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12" grpId="0"/>
      <p:bldP spid="35" grpId="0"/>
      <p:bldP spid="36" grpId="0"/>
      <p:bldP spid="37" grpId="0"/>
      <p:bldP spid="15" grpId="0"/>
      <p:bldP spid="11"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Personalizado 1">
      <a:majorFont>
        <a:latin typeface="Comic Sans MS"/>
        <a:ea typeface=""/>
        <a:cs typeface=""/>
      </a:majorFont>
      <a:minorFont>
        <a:latin typeface="Comic Sans MS"/>
        <a:ea typeface=""/>
        <a:cs typeface=""/>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Presentation1" id="{366886FE-CDF7-48B4-A8F2-45D19DE436E0}" vid="{373654BB-9A06-437F-ADB5-89B4FE0E016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3747</TotalTime>
  <Words>849</Words>
  <Application>Microsoft Office PowerPoint</Application>
  <PresentationFormat>On-screen Show (4:3)</PresentationFormat>
  <Paragraphs>98</Paragraphs>
  <Slides>10</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Calibri</vt:lpstr>
      <vt:lpstr>Cambria Math</vt:lpstr>
      <vt:lpstr>Comic Sans MS</vt:lpstr>
      <vt:lpstr>Helvetica</vt:lpstr>
      <vt:lpstr>Symbol</vt:lpstr>
      <vt:lpstr>Times New Roman</vt:lpstr>
      <vt:lpstr>Wingdings 2</vt:lpstr>
      <vt:lpstr>Theme1</vt:lpstr>
      <vt:lpstr>The fundamental Theorem of Calculus - Part 2</vt:lpstr>
      <vt:lpstr>PowerPoint Presentation</vt:lpstr>
      <vt:lpstr>Fundamental theorem of calculus Part 2: The evaluation theorem</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Mathssupport</dc:creator>
  <cp:lastModifiedBy>Orlando Hurtado</cp:lastModifiedBy>
  <cp:revision>57</cp:revision>
  <dcterms:created xsi:type="dcterms:W3CDTF">2016-11-07T16:24:35Z</dcterms:created>
  <dcterms:modified xsi:type="dcterms:W3CDTF">2021-12-18T07:52:52Z</dcterms:modified>
</cp:coreProperties>
</file>