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56" r:id="rId2"/>
    <p:sldId id="266" r:id="rId3"/>
    <p:sldId id="258" r:id="rId4"/>
    <p:sldId id="260" r:id="rId5"/>
    <p:sldId id="306" r:id="rId6"/>
    <p:sldId id="307" r:id="rId7"/>
    <p:sldId id="305" r:id="rId8"/>
    <p:sldId id="309" r:id="rId9"/>
    <p:sldId id="308" r:id="rId10"/>
    <p:sldId id="29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1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D6C86-89E8-469C-BAA9-4F43A01C5570}" type="datetimeFigureOut">
              <a:rPr lang="en-GB" smtClean="0"/>
              <a:t>18/12/2021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B65B34-7714-493D-AA76-1C195A94C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470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216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23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226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7844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280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6199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227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127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12/18/2021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1151595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12/18/2021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189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12/18/2021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966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12/18/2021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73328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12/18/2021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20848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12/18/2021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76866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12/18/2021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47875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12/18/2021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186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12/18/2021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797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12/18/2021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35979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12/18/2021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41681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12/18/2021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797039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18" Type="http://schemas.openxmlformats.org/officeDocument/2006/relationships/image" Target="../media/image28.png"/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hyperlink" Target="http://www.mathssupport.org/" TargetMode="External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4" Type="http://schemas.openxmlformats.org/officeDocument/2006/relationships/image" Target="../media/image15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9.png"/><Relationship Id="rId7" Type="http://schemas.openxmlformats.org/officeDocument/2006/relationships/image" Target="../media/image3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hyperlink" Target="http://www.mathssupport.org/" TargetMode="External"/><Relationship Id="rId10" Type="http://schemas.openxmlformats.org/officeDocument/2006/relationships/image" Target="../media/image35.png"/><Relationship Id="rId4" Type="http://schemas.openxmlformats.org/officeDocument/2006/relationships/image" Target="../media/image30.png"/><Relationship Id="rId9" Type="http://schemas.openxmlformats.org/officeDocument/2006/relationships/image" Target="../media/image3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3" Type="http://schemas.openxmlformats.org/officeDocument/2006/relationships/image" Target="../media/image37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0" Type="http://schemas.openxmlformats.org/officeDocument/2006/relationships/image" Target="../media/image43.png"/><Relationship Id="rId4" Type="http://schemas.openxmlformats.org/officeDocument/2006/relationships/hyperlink" Target="http://www.mathssupport.org/" TargetMode="External"/><Relationship Id="rId9" Type="http://schemas.openxmlformats.org/officeDocument/2006/relationships/image" Target="../media/image42.png"/><Relationship Id="rId14" Type="http://schemas.openxmlformats.org/officeDocument/2006/relationships/image" Target="../media/image4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57.png"/><Relationship Id="rId18" Type="http://schemas.openxmlformats.org/officeDocument/2006/relationships/image" Target="../media/image62.png"/><Relationship Id="rId3" Type="http://schemas.openxmlformats.org/officeDocument/2006/relationships/image" Target="../media/image48.png"/><Relationship Id="rId21" Type="http://schemas.openxmlformats.org/officeDocument/2006/relationships/image" Target="../media/image65.png"/><Relationship Id="rId7" Type="http://schemas.openxmlformats.org/officeDocument/2006/relationships/image" Target="../media/image51.png"/><Relationship Id="rId12" Type="http://schemas.openxmlformats.org/officeDocument/2006/relationships/image" Target="../media/image56.png"/><Relationship Id="rId17" Type="http://schemas.openxmlformats.org/officeDocument/2006/relationships/image" Target="../media/image61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60.png"/><Relationship Id="rId20" Type="http://schemas.openxmlformats.org/officeDocument/2006/relationships/image" Target="../media/image6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.png"/><Relationship Id="rId11" Type="http://schemas.openxmlformats.org/officeDocument/2006/relationships/image" Target="../media/image55.png"/><Relationship Id="rId5" Type="http://schemas.openxmlformats.org/officeDocument/2006/relationships/image" Target="../media/image49.png"/><Relationship Id="rId15" Type="http://schemas.openxmlformats.org/officeDocument/2006/relationships/image" Target="../media/image59.png"/><Relationship Id="rId10" Type="http://schemas.openxmlformats.org/officeDocument/2006/relationships/image" Target="../media/image54.png"/><Relationship Id="rId19" Type="http://schemas.openxmlformats.org/officeDocument/2006/relationships/image" Target="../media/image63.png"/><Relationship Id="rId4" Type="http://schemas.openxmlformats.org/officeDocument/2006/relationships/hyperlink" Target="http://www.mathssupport.org/" TargetMode="External"/><Relationship Id="rId9" Type="http://schemas.openxmlformats.org/officeDocument/2006/relationships/image" Target="../media/image53.png"/><Relationship Id="rId14" Type="http://schemas.openxmlformats.org/officeDocument/2006/relationships/image" Target="../media/image5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13" Type="http://schemas.openxmlformats.org/officeDocument/2006/relationships/image" Target="../media/image74.png"/><Relationship Id="rId18" Type="http://schemas.openxmlformats.org/officeDocument/2006/relationships/image" Target="../media/image79.png"/><Relationship Id="rId3" Type="http://schemas.openxmlformats.org/officeDocument/2006/relationships/image" Target="../media/image48.png"/><Relationship Id="rId7" Type="http://schemas.openxmlformats.org/officeDocument/2006/relationships/image" Target="../media/image68.png"/><Relationship Id="rId12" Type="http://schemas.openxmlformats.org/officeDocument/2006/relationships/image" Target="../media/image73.png"/><Relationship Id="rId17" Type="http://schemas.openxmlformats.org/officeDocument/2006/relationships/image" Target="../media/image78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7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7.png"/><Relationship Id="rId11" Type="http://schemas.openxmlformats.org/officeDocument/2006/relationships/image" Target="../media/image72.png"/><Relationship Id="rId5" Type="http://schemas.openxmlformats.org/officeDocument/2006/relationships/image" Target="../media/image66.png"/><Relationship Id="rId15" Type="http://schemas.openxmlformats.org/officeDocument/2006/relationships/image" Target="../media/image76.png"/><Relationship Id="rId10" Type="http://schemas.openxmlformats.org/officeDocument/2006/relationships/image" Target="../media/image71.png"/><Relationship Id="rId19" Type="http://schemas.openxmlformats.org/officeDocument/2006/relationships/image" Target="../media/image80.png"/><Relationship Id="rId4" Type="http://schemas.openxmlformats.org/officeDocument/2006/relationships/hyperlink" Target="http://www.mathssupport.org/" TargetMode="External"/><Relationship Id="rId9" Type="http://schemas.openxmlformats.org/officeDocument/2006/relationships/image" Target="../media/image70.png"/><Relationship Id="rId14" Type="http://schemas.openxmlformats.org/officeDocument/2006/relationships/image" Target="../media/image7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6BB89AF7-0AEF-43D5-9E3F-8630A16EB4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3200400"/>
            <a:ext cx="7334250" cy="1600200"/>
          </a:xfrm>
        </p:spPr>
        <p:txBody>
          <a:bodyPr/>
          <a:lstStyle/>
          <a:p>
            <a:pPr marL="685800" indent="-685800"/>
            <a:r>
              <a:rPr lang="en-US" dirty="0"/>
              <a:t>LO: To </a:t>
            </a:r>
            <a:r>
              <a:rPr lang="en-GB" dirty="0"/>
              <a:t>use the Fundamental theorem of Calculus, Part 1 to find the derivative of an integral</a:t>
            </a:r>
            <a:r>
              <a:rPr lang="en-US" dirty="0"/>
              <a:t>.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The fundamental Theorem </a:t>
            </a:r>
            <a:r>
              <a:rPr lang="en-GB"/>
              <a:t>of Calculus - Part 1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2001C9-A23D-4F81-A7F0-59C887FCB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E44EC-0165-467E-BD21-68E6C589814D}" type="datetime3">
              <a:rPr lang="en-US" smtClean="0">
                <a:solidFill>
                  <a:schemeClr val="tx1"/>
                </a:solidFill>
              </a:rPr>
              <a:t>18 December 2021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B947937E-E14A-4493-8D16-2743307804E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76F9A54F-D854-43BF-85CC-029EEF112043}"/>
              </a:ext>
            </a:extLst>
          </p:cNvPr>
          <p:cNvSpPr/>
          <p:nvPr/>
        </p:nvSpPr>
        <p:spPr>
          <a:xfrm>
            <a:off x="8763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722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362672" y="715715"/>
            <a:ext cx="835870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Sir Isaac Newton and Gottfried Wilhelm Leibniz (among others) independently came to realize that </a:t>
            </a:r>
            <a:r>
              <a:rPr lang="en-GB" sz="2400" b="1" dirty="0">
                <a:solidFill>
                  <a:srgbClr val="FF0000"/>
                </a:solidFill>
              </a:rPr>
              <a:t>differential calculus</a:t>
            </a:r>
            <a:r>
              <a:rPr lang="en-GB" sz="2400" dirty="0">
                <a:solidFill>
                  <a:srgbClr val="010078"/>
                </a:solidFill>
              </a:rPr>
              <a:t> and the </a:t>
            </a:r>
            <a:r>
              <a:rPr lang="en-GB" sz="2400" b="1" dirty="0">
                <a:solidFill>
                  <a:srgbClr val="FF0000"/>
                </a:solidFill>
              </a:rPr>
              <a:t>definite integral </a:t>
            </a:r>
            <a:r>
              <a:rPr lang="en-GB" sz="2400" dirty="0">
                <a:solidFill>
                  <a:srgbClr val="010078"/>
                </a:solidFill>
              </a:rPr>
              <a:t>are linked together.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250824" y="2039495"/>
            <a:ext cx="835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This link is called the </a:t>
            </a:r>
            <a:r>
              <a:rPr lang="en-GB" sz="2400" b="1" dirty="0">
                <a:solidFill>
                  <a:srgbClr val="FF0000"/>
                </a:solidFill>
              </a:rPr>
              <a:t>Fundamental theorem of calculus.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250824" y="2556164"/>
            <a:ext cx="871029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10078"/>
                </a:solidFill>
              </a:rPr>
              <a:t>The beauty of this theorem is that it enables us to evaluate complicated summations.</a:t>
            </a:r>
            <a:endParaRPr lang="en-GB" sz="2400" i="1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3"/>
              <p:cNvSpPr txBox="1">
                <a:spLocks noChangeArrowheads="1"/>
              </p:cNvSpPr>
              <p:nvPr/>
            </p:nvSpPr>
            <p:spPr bwMode="auto">
              <a:xfrm>
                <a:off x="250824" y="3335414"/>
                <a:ext cx="8358709" cy="14536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10078"/>
                    </a:solidFill>
                  </a:rPr>
                  <a:t>It is based on the fact that the quotient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28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10078"/>
                    </a:solidFill>
                  </a:rPr>
                  <a:t>, the slope of a secant line, gives us an approximation for the slope of a tangent line.</a:t>
                </a:r>
                <a:endParaRPr lang="en-GB" sz="2400" i="1" dirty="0">
                  <a:solidFill>
                    <a:srgbClr val="01007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4" y="3335414"/>
                <a:ext cx="8358709" cy="1453603"/>
              </a:xfrm>
              <a:prstGeom prst="rect">
                <a:avLst/>
              </a:prstGeom>
              <a:blipFill>
                <a:blip r:embed="rId3"/>
                <a:stretch>
                  <a:fillRect l="-1094" r="-1751" b="-878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250824" y="4794500"/>
            <a:ext cx="83587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10078"/>
                </a:solidFill>
              </a:rPr>
              <a:t>The product </a:t>
            </a:r>
            <a:r>
              <a:rPr lang="en-US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solidFill>
                  <a:srgbClr val="010078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sz="2400" i="1" dirty="0" err="1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en-US" sz="2400" dirty="0" err="1">
                <a:solidFill>
                  <a:srgbClr val="010078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sz="2400" i="1" dirty="0" err="1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400" dirty="0">
                <a:solidFill>
                  <a:srgbClr val="010078"/>
                </a:solidFill>
              </a:rPr>
              <a:t>the area of a rectangle, gives us an approximation for the area under a curve.</a:t>
            </a:r>
            <a:endParaRPr lang="en-GB" sz="2400" i="1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50824" y="9255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Fundamental theorem of calculus</a:t>
            </a:r>
            <a:endParaRPr lang="en-GB" sz="2800" dirty="0"/>
          </a:p>
        </p:txBody>
      </p:sp>
      <p:sp>
        <p:nvSpPr>
          <p:cNvPr id="9" name="Rectangle 8">
            <a:hlinkClick r:id="rId4"/>
            <a:extLst>
              <a:ext uri="{FF2B5EF4-FFF2-40B4-BE49-F238E27FC236}">
                <a16:creationId xmlns:a16="http://schemas.microsoft.com/office/drawing/2014/main" id="{2218D9B1-0D36-4B41-9832-F8FE7DFF72D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4"/>
            <a:extLst>
              <a:ext uri="{FF2B5EF4-FFF2-40B4-BE49-F238E27FC236}">
                <a16:creationId xmlns:a16="http://schemas.microsoft.com/office/drawing/2014/main" id="{4F25F2FA-4E82-4C88-8FE0-86B83C87008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Box 7">
            <a:extLst>
              <a:ext uri="{FF2B5EF4-FFF2-40B4-BE49-F238E27FC236}">
                <a16:creationId xmlns:a16="http://schemas.microsoft.com/office/drawing/2014/main" id="{EECA2490-B7C2-4119-85CA-FC01B6B5D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4" y="5659942"/>
            <a:ext cx="80522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The </a:t>
            </a:r>
            <a:r>
              <a:rPr lang="en-GB" sz="2400" b="1" dirty="0">
                <a:solidFill>
                  <a:srgbClr val="FF0000"/>
                </a:solidFill>
              </a:rPr>
              <a:t>Fundamental theorem of calculus </a:t>
            </a:r>
            <a:r>
              <a:rPr lang="en-GB" sz="2400" dirty="0">
                <a:solidFill>
                  <a:srgbClr val="010078"/>
                </a:solidFill>
              </a:rPr>
              <a:t>has two parts.</a:t>
            </a:r>
            <a:endParaRPr lang="en-US" sz="2400" dirty="0">
              <a:solidFill>
                <a:srgbClr val="01007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08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6" grpId="0"/>
      <p:bldP spid="15" grpId="0"/>
      <p:bldP spid="18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631011" y="2446331"/>
            <a:ext cx="8149199" cy="243249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56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8813" y="76200"/>
            <a:ext cx="8229600" cy="939458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Fundamental theorem of calculus Part 1: Integrals and antiderivatives.</a:t>
            </a: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421501" y="1514807"/>
            <a:ext cx="83587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It establishes the relationship between differentiation and integration.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306405" y="3409750"/>
                <a:ext cx="1410771" cy="8000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ⅆ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6405" y="3409750"/>
                <a:ext cx="1410771" cy="8000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837669" y="2545787"/>
            <a:ext cx="794254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If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400" dirty="0">
                <a:solidFill>
                  <a:srgbClr val="010078"/>
                </a:solidFill>
              </a:rPr>
              <a:t>  is a continuous function on the interval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sym typeface="Symbol" panose="05050102010706020507" pitchFamily="18" charset="2"/>
              </a:rPr>
              <a:t>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sz="2400" dirty="0">
                <a:solidFill>
                  <a:srgbClr val="010078"/>
                </a:solidFill>
                <a:sym typeface="Symbol" panose="05050102010706020507" pitchFamily="18" charset="2"/>
              </a:rPr>
              <a:t> 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 </a:t>
            </a:r>
            <a:r>
              <a:rPr lang="en-GB" sz="2400" dirty="0">
                <a:solidFill>
                  <a:srgbClr val="010078"/>
                </a:solidFill>
                <a:sym typeface="Symbol" panose="05050102010706020507" pitchFamily="18" charset="2"/>
              </a:rPr>
              <a:t>and the function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F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GB" sz="2400" dirty="0">
                <a:solidFill>
                  <a:srgbClr val="010078"/>
                </a:solidFill>
                <a:sym typeface="Symbol" panose="05050102010706020507" pitchFamily="18" charset="2"/>
              </a:rPr>
              <a:t>is defined by</a:t>
            </a:r>
            <a:endParaRPr lang="en-GB" sz="2400" dirty="0">
              <a:solidFill>
                <a:srgbClr val="010078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3"/>
              <p:cNvSpPr txBox="1">
                <a:spLocks noChangeArrowheads="1"/>
              </p:cNvSpPr>
              <p:nvPr/>
            </p:nvSpPr>
            <p:spPr bwMode="auto">
              <a:xfrm>
                <a:off x="631011" y="4337194"/>
                <a:ext cx="475500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10078"/>
                    </a:solidFill>
                  </a:rPr>
                  <a:t>Then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400" i="1" dirty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GB" sz="2400" dirty="0">
                    <a:solidFill>
                      <a:srgbClr val="010078"/>
                    </a:solidFill>
                  </a:rPr>
                  <a:t>over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[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 b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</a:p>
            </p:txBody>
          </p:sp>
        </mc:Choice>
        <mc:Fallback xmlns="">
          <p:sp>
            <p:nvSpPr>
              <p:cNvPr id="29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1011" y="4337194"/>
                <a:ext cx="4755000" cy="461665"/>
              </a:xfrm>
              <a:prstGeom prst="rect">
                <a:avLst/>
              </a:prstGeom>
              <a:blipFill>
                <a:blip r:embed="rId4"/>
                <a:stretch>
                  <a:fillRect l="-2051" t="-10526" b="-302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356914" y="3584356"/>
                <a:ext cx="94949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6914" y="3584356"/>
                <a:ext cx="949491" cy="369332"/>
              </a:xfrm>
              <a:prstGeom prst="rect">
                <a:avLst/>
              </a:prstGeom>
              <a:blipFill>
                <a:blip r:embed="rId5"/>
                <a:stretch>
                  <a:fillRect l="-11613" r="-6452" b="-327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631011" y="991587"/>
            <a:ext cx="73052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Fundamental theorem of calculus, Part 1</a:t>
            </a:r>
            <a:endParaRPr lang="en-GB" sz="2800" dirty="0"/>
          </a:p>
        </p:txBody>
      </p:sp>
      <p:sp>
        <p:nvSpPr>
          <p:cNvPr id="11" name="Rectangle 10">
            <a:hlinkClick r:id="rId6"/>
            <a:extLst>
              <a:ext uri="{FF2B5EF4-FFF2-40B4-BE49-F238E27FC236}">
                <a16:creationId xmlns:a16="http://schemas.microsoft.com/office/drawing/2014/main" id="{A517BAF3-A619-49CC-9DD1-3B0DCAB1854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6"/>
            <a:extLst>
              <a:ext uri="{FF2B5EF4-FFF2-40B4-BE49-F238E27FC236}">
                <a16:creationId xmlns:a16="http://schemas.microsoft.com/office/drawing/2014/main" id="{611A6906-8CE5-4A8E-AF2F-904B873D9F3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 Box 3">
            <a:extLst>
              <a:ext uri="{FF2B5EF4-FFF2-40B4-BE49-F238E27FC236}">
                <a16:creationId xmlns:a16="http://schemas.microsoft.com/office/drawing/2014/main" id="{6DBFBDE4-68EA-45CE-85B6-8EE642708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255" y="4913080"/>
            <a:ext cx="83785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An alternate notation for the derivative portion of this 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E0E9C6E-E56F-4F4D-BA0E-9E1CBF8F6FED}"/>
                  </a:ext>
                </a:extLst>
              </p:cNvPr>
              <p:cNvSpPr txBox="1"/>
              <p:nvPr/>
            </p:nvSpPr>
            <p:spPr>
              <a:xfrm>
                <a:off x="4115769" y="5409001"/>
                <a:ext cx="1410771" cy="8000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ⅆ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E0E9C6E-E56F-4F4D-BA0E-9E1CBF8F6F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5769" y="5409001"/>
                <a:ext cx="1410771" cy="8000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12C1F61-F6A7-4775-B760-ADDBE5C648EB}"/>
                  </a:ext>
                </a:extLst>
              </p:cNvPr>
              <p:cNvSpPr txBox="1"/>
              <p:nvPr/>
            </p:nvSpPr>
            <p:spPr>
              <a:xfrm>
                <a:off x="3610604" y="5409001"/>
                <a:ext cx="442109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12C1F61-F6A7-4775-B760-ADDBE5C648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0604" y="5409001"/>
                <a:ext cx="442109" cy="70128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3">
            <a:extLst>
              <a:ext uri="{FF2B5EF4-FFF2-40B4-BE49-F238E27FC236}">
                <a16:creationId xmlns:a16="http://schemas.microsoft.com/office/drawing/2014/main" id="{846B17CA-285E-4201-A121-81DE20DDD6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9596" y="5578181"/>
            <a:ext cx="13083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5575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1" grpId="0"/>
      <p:bldP spid="17" grpId="0"/>
      <p:bldP spid="26" grpId="0"/>
      <p:bldP spid="29" grpId="0"/>
      <p:bldP spid="14" grpId="0"/>
      <p:bldP spid="5" grpId="0"/>
      <p:bldP spid="18" grpId="0"/>
      <p:bldP spid="19" grpId="0"/>
      <p:bldP spid="20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Use the Fundamental theorem of Calculus, Part 1 to find the derivative of</a:t>
            </a: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370425" y="2891582"/>
            <a:ext cx="78263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According to the Fundamental Theorem of Calculus</a:t>
            </a:r>
            <a:endParaRPr lang="en-US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208261" y="1936693"/>
                <a:ext cx="2727477" cy="7980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8261" y="1936693"/>
                <a:ext cx="2727477" cy="79803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686638" y="4997264"/>
            <a:ext cx="43064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The derivative is given by</a:t>
            </a:r>
            <a:endParaRPr lang="en-GB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18829" y="5649983"/>
                <a:ext cx="1745221" cy="5235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400" b="0" i="1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2400" b="0" i="1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400" b="0" i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829" y="5649983"/>
                <a:ext cx="1745221" cy="5235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B3874BAF-4379-4B72-9F9C-4624A9F3465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F773952C-6ED0-4E5B-8EC6-28D9BB706A2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E2281-E71F-4AD6-89EA-7C9D3B3D0006}"/>
              </a:ext>
            </a:extLst>
          </p:cNvPr>
          <p:cNvSpPr txBox="1">
            <a:spLocks noChangeArrowheads="1"/>
          </p:cNvSpPr>
          <p:nvPr/>
        </p:nvSpPr>
        <p:spPr>
          <a:xfrm>
            <a:off x="168813" y="76200"/>
            <a:ext cx="8229600" cy="93945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Fundamental theorem of calculus Part 1: Integrals and antiderivatives.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1853095-CD39-4983-AF14-6B12315E9FF1}"/>
                  </a:ext>
                </a:extLst>
              </p:cNvPr>
              <p:cNvSpPr txBox="1"/>
              <p:nvPr/>
            </p:nvSpPr>
            <p:spPr>
              <a:xfrm>
                <a:off x="5080337" y="3557232"/>
                <a:ext cx="1410771" cy="8000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ⅆ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1853095-CD39-4983-AF14-6B12315E9F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0337" y="3557232"/>
                <a:ext cx="1410771" cy="8000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3">
                <a:extLst>
                  <a:ext uri="{FF2B5EF4-FFF2-40B4-BE49-F238E27FC236}">
                    <a16:creationId xmlns:a16="http://schemas.microsoft.com/office/drawing/2014/main" id="{38223AC8-E1A1-4842-8E0E-F370BF3CAE0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08261" y="4396687"/>
                <a:ext cx="404644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10078"/>
                    </a:solidFill>
                  </a:rPr>
                  <a:t>Then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400" i="1" dirty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GB" sz="2400" dirty="0">
                    <a:solidFill>
                      <a:srgbClr val="010078"/>
                    </a:solidFill>
                  </a:rPr>
                  <a:t>over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[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 b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</a:p>
            </p:txBody>
          </p:sp>
        </mc:Choice>
        <mc:Fallback xmlns="">
          <p:sp>
            <p:nvSpPr>
              <p:cNvPr id="18" name="Text Box 3">
                <a:extLst>
                  <a:ext uri="{FF2B5EF4-FFF2-40B4-BE49-F238E27FC236}">
                    <a16:creationId xmlns:a16="http://schemas.microsoft.com/office/drawing/2014/main" id="{38223AC8-E1A1-4842-8E0E-F370BF3CAE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8261" y="4396687"/>
                <a:ext cx="4046444" cy="461665"/>
              </a:xfrm>
              <a:prstGeom prst="rect">
                <a:avLst/>
              </a:prstGeom>
              <a:blipFill>
                <a:blip r:embed="rId7"/>
                <a:stretch>
                  <a:fillRect l="-2259" t="-10526" b="-302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5EAE4F7-8196-4C1D-9E8C-649C88500BE5}"/>
                  </a:ext>
                </a:extLst>
              </p:cNvPr>
              <p:cNvSpPr txBox="1"/>
              <p:nvPr/>
            </p:nvSpPr>
            <p:spPr>
              <a:xfrm>
                <a:off x="4130846" y="3731838"/>
                <a:ext cx="94949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5EAE4F7-8196-4C1D-9E8C-649C88500B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0846" y="3731838"/>
                <a:ext cx="949491" cy="369332"/>
              </a:xfrm>
              <a:prstGeom prst="rect">
                <a:avLst/>
              </a:prstGeom>
              <a:blipFill>
                <a:blip r:embed="rId8"/>
                <a:stretch>
                  <a:fillRect l="-11613" r="-6452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1619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12" grpId="0"/>
      <p:bldP spid="38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619113" y="946601"/>
            <a:ext cx="33364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Find the derivative of</a:t>
            </a: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49458" y="1595018"/>
            <a:ext cx="850431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This one needs a little work before we can use the Fundamental theorem of calculus.</a:t>
            </a: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99134" y="725881"/>
                <a:ext cx="1717008" cy="829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134" y="725881"/>
                <a:ext cx="1717008" cy="829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168813" y="5010084"/>
            <a:ext cx="27508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We use the chain rule</a:t>
            </a:r>
            <a:endParaRPr lang="en-GB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825514" y="5988766"/>
                <a:ext cx="2195986" cy="7457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5514" y="5988766"/>
                <a:ext cx="2195986" cy="7457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B3874BAF-4379-4B72-9F9C-4624A9F3465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F773952C-6ED0-4E5B-8EC6-28D9BB706A2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E2281-E71F-4AD6-89EA-7C9D3B3D0006}"/>
              </a:ext>
            </a:extLst>
          </p:cNvPr>
          <p:cNvSpPr txBox="1">
            <a:spLocks noChangeArrowheads="1"/>
          </p:cNvSpPr>
          <p:nvPr/>
        </p:nvSpPr>
        <p:spPr>
          <a:xfrm>
            <a:off x="168813" y="76200"/>
            <a:ext cx="8229600" cy="93945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Fundamental theorem of calculus Part 1: Integrals and antiderivatives.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1853095-CD39-4983-AF14-6B12315E9FF1}"/>
                  </a:ext>
                </a:extLst>
              </p:cNvPr>
              <p:cNvSpPr txBox="1"/>
              <p:nvPr/>
            </p:nvSpPr>
            <p:spPr>
              <a:xfrm>
                <a:off x="832710" y="3433383"/>
                <a:ext cx="1717008" cy="829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1853095-CD39-4983-AF14-6B12315E9F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710" y="3433383"/>
                <a:ext cx="1717008" cy="8293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3">
            <a:extLst>
              <a:ext uri="{FF2B5EF4-FFF2-40B4-BE49-F238E27FC236}">
                <a16:creationId xmlns:a16="http://schemas.microsoft.com/office/drawing/2014/main" id="{38223AC8-E1A1-4842-8E0E-F370BF3CA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901" y="5358234"/>
            <a:ext cx="7864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10078"/>
                </a:solidFill>
              </a:rPr>
              <a:t>Let</a:t>
            </a:r>
            <a:endParaRPr lang="en-GB" sz="2400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5EAE4F7-8196-4C1D-9E8C-649C88500BE5}"/>
              </a:ext>
            </a:extLst>
          </p:cNvPr>
          <p:cNvSpPr txBox="1"/>
          <p:nvPr/>
        </p:nvSpPr>
        <p:spPr>
          <a:xfrm>
            <a:off x="832710" y="5389613"/>
            <a:ext cx="439223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=</a:t>
            </a:r>
            <a:endParaRPr lang="en-GB" sz="2400" i="1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7">
            <a:extLst>
              <a:ext uri="{FF2B5EF4-FFF2-40B4-BE49-F238E27FC236}">
                <a16:creationId xmlns:a16="http://schemas.microsoft.com/office/drawing/2014/main" id="{CBC24BFF-F20B-4465-96E9-0CCFD1661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458" y="2197390"/>
            <a:ext cx="859985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The Fundamental theorem of calculus requires the lower limit to be a constant and the upper limit to be a variable.</a:t>
            </a: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708B42F-7487-4A36-9E23-EDAD2A9AB38A}"/>
                  </a:ext>
                </a:extLst>
              </p:cNvPr>
              <p:cNvSpPr txBox="1"/>
              <p:nvPr/>
            </p:nvSpPr>
            <p:spPr>
              <a:xfrm>
                <a:off x="368123" y="3422770"/>
                <a:ext cx="442109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708B42F-7487-4A36-9E23-EDAD2A9AB3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123" y="3422770"/>
                <a:ext cx="442109" cy="70128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9536805-F03C-4C3C-9E50-326C70A99B34}"/>
                  </a:ext>
                </a:extLst>
              </p:cNvPr>
              <p:cNvSpPr txBox="1"/>
              <p:nvPr/>
            </p:nvSpPr>
            <p:spPr>
              <a:xfrm>
                <a:off x="3361724" y="3430613"/>
                <a:ext cx="2486130" cy="9555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nary>
                            <m:nary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sSup>
                                <m:sSupPr>
                                  <m:ctrlPr>
                                    <a:rPr lang="en-US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sup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den>
                              </m:f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</m:nary>
                        </m:e>
                      </m:d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9536805-F03C-4C3C-9E50-326C70A99B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1724" y="3430613"/>
                <a:ext cx="2486130" cy="95551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82B4590-AC83-46E4-A1DB-C13470ADD6E8}"/>
                  </a:ext>
                </a:extLst>
              </p:cNvPr>
              <p:cNvSpPr txBox="1"/>
              <p:nvPr/>
            </p:nvSpPr>
            <p:spPr>
              <a:xfrm>
                <a:off x="2919615" y="3490481"/>
                <a:ext cx="442109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82B4590-AC83-46E4-A1DB-C13470ADD6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9615" y="3490481"/>
                <a:ext cx="442109" cy="70128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3E7E3EB-B451-4360-A525-57CBA2877555}"/>
                  </a:ext>
                </a:extLst>
              </p:cNvPr>
              <p:cNvSpPr txBox="1"/>
              <p:nvPr/>
            </p:nvSpPr>
            <p:spPr>
              <a:xfrm>
                <a:off x="6920095" y="3438871"/>
                <a:ext cx="1830501" cy="881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p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3E7E3EB-B451-4360-A525-57CBA28775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0095" y="3438871"/>
                <a:ext cx="1830501" cy="88184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3777F89-3DFF-4DCB-8240-DFCE4AEA2848}"/>
                  </a:ext>
                </a:extLst>
              </p:cNvPr>
              <p:cNvSpPr txBox="1"/>
              <p:nvPr/>
            </p:nvSpPr>
            <p:spPr>
              <a:xfrm>
                <a:off x="6260865" y="3436786"/>
                <a:ext cx="722634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3777F89-3DFF-4DCB-8240-DFCE4AEA28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0865" y="3436786"/>
                <a:ext cx="722634" cy="70128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2A7D0AA-0B24-4919-853C-A05A3252B5FB}"/>
                  </a:ext>
                </a:extLst>
              </p:cNvPr>
              <p:cNvSpPr txBox="1"/>
              <p:nvPr/>
            </p:nvSpPr>
            <p:spPr>
              <a:xfrm>
                <a:off x="2599014" y="3679050"/>
                <a:ext cx="32060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2A7D0AA-0B24-4919-853C-A05A3252B5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9014" y="3679050"/>
                <a:ext cx="320601" cy="369332"/>
              </a:xfrm>
              <a:prstGeom prst="rect">
                <a:avLst/>
              </a:prstGeom>
              <a:blipFill>
                <a:blip r:embed="rId12"/>
                <a:stretch>
                  <a:fillRect l="-5660" r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634EC3E-2798-4A35-B42C-BFC32AD9CA7C}"/>
                  </a:ext>
                </a:extLst>
              </p:cNvPr>
              <p:cNvSpPr txBox="1"/>
              <p:nvPr/>
            </p:nvSpPr>
            <p:spPr>
              <a:xfrm>
                <a:off x="5896491" y="3636157"/>
                <a:ext cx="32060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634EC3E-2798-4A35-B42C-BFC32AD9CA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6491" y="3636157"/>
                <a:ext cx="320601" cy="369332"/>
              </a:xfrm>
              <a:prstGeom prst="rect">
                <a:avLst/>
              </a:prstGeom>
              <a:blipFill>
                <a:blip r:embed="rId13"/>
                <a:stretch>
                  <a:fillRect l="-5660" r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7">
            <a:extLst>
              <a:ext uri="{FF2B5EF4-FFF2-40B4-BE49-F238E27FC236}">
                <a16:creationId xmlns:a16="http://schemas.microsoft.com/office/drawing/2014/main" id="{4CE26B13-939B-4154-A20B-B57475C46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458" y="2828213"/>
            <a:ext cx="86450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Using a property, we can interchange the limits adding in a minus sign to the integral.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Text Box 7">
            <a:extLst>
              <a:ext uri="{FF2B5EF4-FFF2-40B4-BE49-F238E27FC236}">
                <a16:creationId xmlns:a16="http://schemas.microsoft.com/office/drawing/2014/main" id="{97D6DA6E-B0E4-44D7-9433-319FAC0DF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208" y="4349202"/>
            <a:ext cx="859985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Another thing to notice is that the Fundamental theorem of calculus also requires a single variable in the upper limit, and we got </a:t>
            </a:r>
            <a:r>
              <a:rPr lang="en-GB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dirty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219B303-04B2-4F9E-A3C1-4CEA8AFBE8C3}"/>
              </a:ext>
            </a:extLst>
          </p:cNvPr>
          <p:cNvSpPr txBox="1"/>
          <p:nvPr/>
        </p:nvSpPr>
        <p:spPr>
          <a:xfrm>
            <a:off x="1417834" y="5369067"/>
            <a:ext cx="238848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baseline="30000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60BD83A-BBDD-47A1-AE38-0052B181C6C5}"/>
                  </a:ext>
                </a:extLst>
              </p:cNvPr>
              <p:cNvSpPr txBox="1"/>
              <p:nvPr/>
            </p:nvSpPr>
            <p:spPr>
              <a:xfrm>
                <a:off x="746261" y="5789788"/>
                <a:ext cx="579326" cy="5319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2400" b="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num>
                      <m:den>
                        <m:r>
                          <a:rPr lang="en-US" sz="240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:endParaRPr lang="en-GB" sz="2400" i="1" dirty="0">
                  <a:solidFill>
                    <a:srgbClr val="01007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60BD83A-BBDD-47A1-AE38-0052B181C6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261" y="5789788"/>
                <a:ext cx="579326" cy="531940"/>
              </a:xfrm>
              <a:prstGeom prst="rect">
                <a:avLst/>
              </a:prstGeom>
              <a:blipFill>
                <a:blip r:embed="rId14"/>
                <a:stretch>
                  <a:fillRect t="-3448" r="-31579" b="-183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DDBE2517-7147-4F84-A0DB-1B0B8EE47A16}"/>
              </a:ext>
            </a:extLst>
          </p:cNvPr>
          <p:cNvSpPr txBox="1"/>
          <p:nvPr/>
        </p:nvSpPr>
        <p:spPr>
          <a:xfrm>
            <a:off x="1417834" y="5831919"/>
            <a:ext cx="29014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baseline="30000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A549A85-02A9-49B6-8764-ACD549133603}"/>
                  </a:ext>
                </a:extLst>
              </p:cNvPr>
              <p:cNvSpPr txBox="1"/>
              <p:nvPr/>
            </p:nvSpPr>
            <p:spPr>
              <a:xfrm>
                <a:off x="3684164" y="5189261"/>
                <a:ext cx="1716880" cy="8224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sup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A549A85-02A9-49B6-8764-ACD5491336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4164" y="5189261"/>
                <a:ext cx="1716880" cy="82246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4B6B1758-8A3E-4053-B0B2-4749060EB704}"/>
                  </a:ext>
                </a:extLst>
              </p:cNvPr>
              <p:cNvSpPr txBox="1"/>
              <p:nvPr/>
            </p:nvSpPr>
            <p:spPr>
              <a:xfrm>
                <a:off x="3024934" y="5187176"/>
                <a:ext cx="733983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4B6B1758-8A3E-4053-B0B2-4749060EB7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4934" y="5187176"/>
                <a:ext cx="733983" cy="70128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FBB80168-F628-4DB6-AD58-FA3691F746CA}"/>
                  </a:ext>
                </a:extLst>
              </p:cNvPr>
              <p:cNvSpPr txBox="1"/>
              <p:nvPr/>
            </p:nvSpPr>
            <p:spPr>
              <a:xfrm>
                <a:off x="2660560" y="5386547"/>
                <a:ext cx="32060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FBB80168-F628-4DB6-AD58-FA3691F746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0560" y="5386547"/>
                <a:ext cx="320601" cy="369332"/>
              </a:xfrm>
              <a:prstGeom prst="rect">
                <a:avLst/>
              </a:prstGeom>
              <a:blipFill>
                <a:blip r:embed="rId17"/>
                <a:stretch>
                  <a:fillRect l="-5660" r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0C36DDB-8E9E-48E3-916B-13E1E8C4EE2A}"/>
                  </a:ext>
                </a:extLst>
              </p:cNvPr>
              <p:cNvSpPr txBox="1"/>
              <p:nvPr/>
            </p:nvSpPr>
            <p:spPr>
              <a:xfrm>
                <a:off x="5403444" y="5186873"/>
                <a:ext cx="439031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num>
                        <m:den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i="1" dirty="0">
                  <a:solidFill>
                    <a:srgbClr val="01007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0C36DDB-8E9E-48E3-916B-13E1E8C4EE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3444" y="5186873"/>
                <a:ext cx="439031" cy="70128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6359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12" grpId="0"/>
      <p:bldP spid="38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5" y="1074738"/>
            <a:ext cx="33364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Find the derivative of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30846" y="854018"/>
                <a:ext cx="1717008" cy="829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0846" y="854018"/>
                <a:ext cx="1717008" cy="829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436000" y="1960210"/>
                <a:ext cx="2195986" cy="7457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6000" y="1960210"/>
                <a:ext cx="2195986" cy="7457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B3874BAF-4379-4B72-9F9C-4624A9F3465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F773952C-6ED0-4E5B-8EC6-28D9BB706A2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E2281-E71F-4AD6-89EA-7C9D3B3D0006}"/>
              </a:ext>
            </a:extLst>
          </p:cNvPr>
          <p:cNvSpPr txBox="1">
            <a:spLocks noChangeArrowheads="1"/>
          </p:cNvSpPr>
          <p:nvPr/>
        </p:nvSpPr>
        <p:spPr>
          <a:xfrm>
            <a:off x="168813" y="76200"/>
            <a:ext cx="8229600" cy="93945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Fundamental theorem of calculus Part 1: Integrals and antiderivatives.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1853095-CD39-4983-AF14-6B12315E9FF1}"/>
                  </a:ext>
                </a:extLst>
              </p:cNvPr>
              <p:cNvSpPr txBox="1"/>
              <p:nvPr/>
            </p:nvSpPr>
            <p:spPr>
              <a:xfrm>
                <a:off x="2713957" y="4184654"/>
                <a:ext cx="1717008" cy="829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1853095-CD39-4983-AF14-6B12315E9F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3957" y="4184654"/>
                <a:ext cx="1717008" cy="8293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B5EAE4F7-8196-4C1D-9E8C-649C88500BE5}"/>
              </a:ext>
            </a:extLst>
          </p:cNvPr>
          <p:cNvSpPr txBox="1"/>
          <p:nvPr/>
        </p:nvSpPr>
        <p:spPr>
          <a:xfrm>
            <a:off x="424142" y="4020534"/>
            <a:ext cx="439223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=</a:t>
            </a:r>
            <a:endParaRPr lang="en-GB" sz="2400" i="1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708B42F-7487-4A36-9E23-EDAD2A9AB38A}"/>
                  </a:ext>
                </a:extLst>
              </p:cNvPr>
              <p:cNvSpPr txBox="1"/>
              <p:nvPr/>
            </p:nvSpPr>
            <p:spPr>
              <a:xfrm>
                <a:off x="2325061" y="4217336"/>
                <a:ext cx="442109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708B42F-7487-4A36-9E23-EDAD2A9AB3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5061" y="4217336"/>
                <a:ext cx="442109" cy="70128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2A7D0AA-0B24-4919-853C-A05A3252B5FB}"/>
                  </a:ext>
                </a:extLst>
              </p:cNvPr>
              <p:cNvSpPr txBox="1"/>
              <p:nvPr/>
            </p:nvSpPr>
            <p:spPr>
              <a:xfrm>
                <a:off x="4480261" y="4430321"/>
                <a:ext cx="32060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2A7D0AA-0B24-4919-853C-A05A3252B5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261" y="4430321"/>
                <a:ext cx="320601" cy="369332"/>
              </a:xfrm>
              <a:prstGeom prst="rect">
                <a:avLst/>
              </a:prstGeom>
              <a:blipFill>
                <a:blip r:embed="rId8"/>
                <a:stretch>
                  <a:fillRect l="-5660" r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7">
            <a:extLst>
              <a:ext uri="{FF2B5EF4-FFF2-40B4-BE49-F238E27FC236}">
                <a16:creationId xmlns:a16="http://schemas.microsoft.com/office/drawing/2014/main" id="{4CE26B13-939B-4154-A20B-B57475C46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760" y="3585733"/>
            <a:ext cx="19732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Replacing </a:t>
            </a:r>
            <a:r>
              <a:rPr lang="en-GB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en-US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219B303-04B2-4F9E-A3C1-4CEA8AFBE8C3}"/>
              </a:ext>
            </a:extLst>
          </p:cNvPr>
          <p:cNvSpPr txBox="1"/>
          <p:nvPr/>
        </p:nvSpPr>
        <p:spPr>
          <a:xfrm>
            <a:off x="1009266" y="3999988"/>
            <a:ext cx="238848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baseline="30000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DA57440-A5A1-4DBD-AE6E-6916791E024F}"/>
                  </a:ext>
                </a:extLst>
              </p:cNvPr>
              <p:cNvSpPr txBox="1"/>
              <p:nvPr/>
            </p:nvSpPr>
            <p:spPr>
              <a:xfrm>
                <a:off x="4397618" y="2845702"/>
                <a:ext cx="2148537" cy="7457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i="1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sz="2400" i="1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DA57440-A5A1-4DBD-AE6E-6916791E02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7618" y="2845702"/>
                <a:ext cx="2148537" cy="74578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265D38DE-5AEB-42FF-8D23-3DC2C6A65D3D}"/>
                  </a:ext>
                </a:extLst>
              </p:cNvPr>
              <p:cNvSpPr txBox="1"/>
              <p:nvPr/>
            </p:nvSpPr>
            <p:spPr>
              <a:xfrm>
                <a:off x="4480261" y="5267807"/>
                <a:ext cx="2144690" cy="7473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i="1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sz="2400" i="1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265D38DE-5AEB-42FF-8D23-3DC2C6A65D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261" y="5267807"/>
                <a:ext cx="2144690" cy="7473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A2685FB2-50D2-448B-B6F0-8472E10C461E}"/>
                  </a:ext>
                </a:extLst>
              </p:cNvPr>
              <p:cNvSpPr txBox="1"/>
              <p:nvPr/>
            </p:nvSpPr>
            <p:spPr>
              <a:xfrm>
                <a:off x="4800862" y="4218307"/>
                <a:ext cx="2228046" cy="7933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i="1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sz="2400" i="1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A2685FB2-50D2-448B-B6F0-8472E10C4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862" y="4218307"/>
                <a:ext cx="2228046" cy="79335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185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1" grpId="0"/>
      <p:bldP spid="26" grpId="0"/>
      <p:bldP spid="28" grpId="0"/>
      <p:bldP spid="30" grpId="0"/>
      <p:bldP spid="37" grpId="0"/>
      <p:bldP spid="39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370425" y="961665"/>
            <a:ext cx="83587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Use the Fundamental theorem of Calculus, Part 1 to find the derivative of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184726" y="1671240"/>
                <a:ext cx="2730106" cy="8782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sup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4726" y="1671240"/>
                <a:ext cx="2730106" cy="8782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hlinkClick r:id="rId4"/>
            <a:extLst>
              <a:ext uri="{FF2B5EF4-FFF2-40B4-BE49-F238E27FC236}">
                <a16:creationId xmlns:a16="http://schemas.microsoft.com/office/drawing/2014/main" id="{B3874BAF-4379-4B72-9F9C-4624A9F3465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4"/>
            <a:extLst>
              <a:ext uri="{FF2B5EF4-FFF2-40B4-BE49-F238E27FC236}">
                <a16:creationId xmlns:a16="http://schemas.microsoft.com/office/drawing/2014/main" id="{F773952C-6ED0-4E5B-8EC6-28D9BB706A2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E2281-E71F-4AD6-89EA-7C9D3B3D0006}"/>
              </a:ext>
            </a:extLst>
          </p:cNvPr>
          <p:cNvSpPr txBox="1">
            <a:spLocks noChangeArrowheads="1"/>
          </p:cNvSpPr>
          <p:nvPr/>
        </p:nvSpPr>
        <p:spPr>
          <a:xfrm>
            <a:off x="168813" y="76200"/>
            <a:ext cx="8229600" cy="93945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Fundamental theorem of calculus Part 1: Integrals and antiderivatives.</a:t>
            </a:r>
            <a:endParaRPr lang="en-GB" sz="28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CCC7F53-2D6C-47E2-AB72-FACB46302D85}"/>
              </a:ext>
            </a:extLst>
          </p:cNvPr>
          <p:cNvSpPr/>
          <p:nvPr/>
        </p:nvSpPr>
        <p:spPr>
          <a:xfrm>
            <a:off x="327030" y="3239972"/>
            <a:ext cx="27508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We use the chain rule</a:t>
            </a:r>
            <a:endParaRPr lang="en-GB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BDCD0C0-A1A5-44D1-A831-EA1B71364EA4}"/>
                  </a:ext>
                </a:extLst>
              </p:cNvPr>
              <p:cNvSpPr txBox="1"/>
              <p:nvPr/>
            </p:nvSpPr>
            <p:spPr>
              <a:xfrm>
                <a:off x="2983731" y="4218654"/>
                <a:ext cx="2348335" cy="829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d>
                        <m:d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box>
                                <m:boxPr>
                                  <m:ctrlPr>
                                    <a:rPr lang="en-US" sz="24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sz="2400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400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</m:sup>
                          </m:sSup>
                        </m:e>
                      </m:d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BDCD0C0-A1A5-44D1-A831-EA1B71364E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3731" y="4218654"/>
                <a:ext cx="2348335" cy="8298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3">
            <a:extLst>
              <a:ext uri="{FF2B5EF4-FFF2-40B4-BE49-F238E27FC236}">
                <a16:creationId xmlns:a16="http://schemas.microsoft.com/office/drawing/2014/main" id="{23623B98-E653-491D-B5D7-BC7DBBA19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526" y="3733262"/>
            <a:ext cx="7864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10078"/>
                </a:solidFill>
              </a:rPr>
              <a:t>Let</a:t>
            </a:r>
            <a:endParaRPr lang="en-GB" sz="2400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99A1959-4C7B-46A2-A8FF-593550F3D2B0}"/>
              </a:ext>
            </a:extLst>
          </p:cNvPr>
          <p:cNvSpPr txBox="1"/>
          <p:nvPr/>
        </p:nvSpPr>
        <p:spPr>
          <a:xfrm>
            <a:off x="1016335" y="3764641"/>
            <a:ext cx="439223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=</a:t>
            </a:r>
            <a:endParaRPr lang="en-GB" sz="2400" i="1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7">
                <a:extLst>
                  <a:ext uri="{FF2B5EF4-FFF2-40B4-BE49-F238E27FC236}">
                    <a16:creationId xmlns:a16="http://schemas.microsoft.com/office/drawing/2014/main" id="{89A796DF-F64A-4F98-B2E0-54044C5A354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0425" y="2579090"/>
                <a:ext cx="8599855" cy="6494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</a:rPr>
                  <a:t>The Fundamental theorem of calculus requires a single variable in the upper limit, and we got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dirty="0">
                    <a:solidFill>
                      <a:srgbClr val="FF0000"/>
                    </a:solidFill>
                  </a:rPr>
                  <a:t>.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 Box 7">
                <a:extLst>
                  <a:ext uri="{FF2B5EF4-FFF2-40B4-BE49-F238E27FC236}">
                    <a16:creationId xmlns:a16="http://schemas.microsoft.com/office/drawing/2014/main" id="{89A796DF-F64A-4F98-B2E0-54044C5A35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0425" y="2579090"/>
                <a:ext cx="8599855" cy="649409"/>
              </a:xfrm>
              <a:prstGeom prst="rect">
                <a:avLst/>
              </a:prstGeom>
              <a:blipFill>
                <a:blip r:embed="rId6"/>
                <a:stretch>
                  <a:fillRect l="-638" t="-3738" b="-14019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CCF6C22-91C7-42CC-AD99-DE2A68A21263}"/>
                  </a:ext>
                </a:extLst>
              </p:cNvPr>
              <p:cNvSpPr txBox="1"/>
              <p:nvPr/>
            </p:nvSpPr>
            <p:spPr>
              <a:xfrm>
                <a:off x="1576051" y="3598955"/>
                <a:ext cx="374205" cy="5350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box>
                            <m:boxPr>
                              <m:ctrlPr>
                                <a:rPr lang="en-US" sz="240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</m:oMath>
                  </m:oMathPara>
                </a14:m>
                <a:endParaRPr lang="en-GB" sz="2400" baseline="30000" dirty="0">
                  <a:solidFill>
                    <a:srgbClr val="01007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CCF6C22-91C7-42CC-AD99-DE2A68A212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6051" y="3598955"/>
                <a:ext cx="374205" cy="5350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B43BADC-AD76-4563-B670-179F92F84587}"/>
                  </a:ext>
                </a:extLst>
              </p:cNvPr>
              <p:cNvSpPr txBox="1"/>
              <p:nvPr/>
            </p:nvSpPr>
            <p:spPr>
              <a:xfrm>
                <a:off x="889268" y="4529102"/>
                <a:ext cx="579326" cy="5319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2400" b="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num>
                      <m:den>
                        <m:r>
                          <a:rPr lang="en-US" sz="240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:endParaRPr lang="en-GB" sz="2400" i="1" dirty="0">
                  <a:solidFill>
                    <a:srgbClr val="01007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B43BADC-AD76-4563-B670-179F92F845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268" y="4529102"/>
                <a:ext cx="579326" cy="531940"/>
              </a:xfrm>
              <a:prstGeom prst="rect">
                <a:avLst/>
              </a:prstGeom>
              <a:blipFill>
                <a:blip r:embed="rId8"/>
                <a:stretch>
                  <a:fillRect l="-1053" t="-3448" r="-30526" b="-183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941D92F-2787-4A0E-AB72-3F71680E7460}"/>
                  </a:ext>
                </a:extLst>
              </p:cNvPr>
              <p:cNvSpPr txBox="1"/>
              <p:nvPr/>
            </p:nvSpPr>
            <p:spPr>
              <a:xfrm>
                <a:off x="1588924" y="4163707"/>
                <a:ext cx="299163" cy="9055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box>
                                <m:boxPr>
                                  <m:ctrlPr>
                                    <a:rPr lang="en-US" sz="24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r>
                                    <m:rPr>
                                      <m:brk m:alnAt="63"/>
                                    </m:rP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2400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400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</m:sup>
                          </m:sSup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400" baseline="30000" dirty="0">
                  <a:solidFill>
                    <a:srgbClr val="01007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941D92F-2787-4A0E-AB72-3F71680E74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8924" y="4163707"/>
                <a:ext cx="299163" cy="905504"/>
              </a:xfrm>
              <a:prstGeom prst="rect">
                <a:avLst/>
              </a:prstGeom>
              <a:blipFill>
                <a:blip r:embed="rId9"/>
                <a:stretch>
                  <a:fillRect l="-2041" r="-612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6F156DE-1205-43DE-B407-9DEC1BDD1394}"/>
                  </a:ext>
                </a:extLst>
              </p:cNvPr>
              <p:cNvSpPr txBox="1"/>
              <p:nvPr/>
            </p:nvSpPr>
            <p:spPr>
              <a:xfrm>
                <a:off x="3842381" y="3419149"/>
                <a:ext cx="1623265" cy="7980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sup>
                        <m:e>
                          <m:func>
                            <m:func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6F156DE-1205-43DE-B407-9DEC1BDD13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2381" y="3419149"/>
                <a:ext cx="1623265" cy="79803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646015B-FED1-490C-8A59-02F2194B6E8C}"/>
                  </a:ext>
                </a:extLst>
              </p:cNvPr>
              <p:cNvSpPr txBox="1"/>
              <p:nvPr/>
            </p:nvSpPr>
            <p:spPr>
              <a:xfrm>
                <a:off x="3183151" y="3417064"/>
                <a:ext cx="453457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646015B-FED1-490C-8A59-02F2194B6E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3151" y="3417064"/>
                <a:ext cx="453457" cy="70128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E558C95C-2972-477C-B3C2-0AFA9BA80CD5}"/>
                  </a:ext>
                </a:extLst>
              </p:cNvPr>
              <p:cNvSpPr txBox="1"/>
              <p:nvPr/>
            </p:nvSpPr>
            <p:spPr>
              <a:xfrm>
                <a:off x="2818777" y="3616435"/>
                <a:ext cx="32060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E558C95C-2972-477C-B3C2-0AFA9BA80C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8777" y="3616435"/>
                <a:ext cx="320601" cy="369332"/>
              </a:xfrm>
              <a:prstGeom prst="rect">
                <a:avLst/>
              </a:prstGeom>
              <a:blipFill>
                <a:blip r:embed="rId12"/>
                <a:stretch>
                  <a:fillRect l="-5660" r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285388CC-BDD9-48D1-A669-3BCC5EED4D24}"/>
                  </a:ext>
                </a:extLst>
              </p:cNvPr>
              <p:cNvSpPr txBox="1"/>
              <p:nvPr/>
            </p:nvSpPr>
            <p:spPr>
              <a:xfrm>
                <a:off x="5561661" y="3416761"/>
                <a:ext cx="439031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num>
                        <m:den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i="1" dirty="0">
                  <a:solidFill>
                    <a:srgbClr val="01007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285388CC-BDD9-48D1-A669-3BCC5EED4D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1661" y="3416761"/>
                <a:ext cx="439031" cy="70128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 Box 7">
            <a:extLst>
              <a:ext uri="{FF2B5EF4-FFF2-40B4-BE49-F238E27FC236}">
                <a16:creationId xmlns:a16="http://schemas.microsoft.com/office/drawing/2014/main" id="{075084F0-1D26-4890-ABF7-EDF0D60E23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700" y="5482939"/>
            <a:ext cx="19732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Replacing </a:t>
            </a:r>
            <a:r>
              <a:rPr lang="en-GB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en-US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84EF1FBD-B756-482B-925B-4B9FBE0D37E0}"/>
                  </a:ext>
                </a:extLst>
              </p:cNvPr>
              <p:cNvSpPr txBox="1"/>
              <p:nvPr/>
            </p:nvSpPr>
            <p:spPr>
              <a:xfrm>
                <a:off x="2979077" y="5243592"/>
                <a:ext cx="1424111" cy="9077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US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e>
                              </m:d>
                            </m:e>
                          </m:func>
                        </m:num>
                        <m:den>
                          <m: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84EF1FBD-B756-482B-925B-4B9FBE0D37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9077" y="5243592"/>
                <a:ext cx="1424111" cy="90774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154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619113" y="946601"/>
            <a:ext cx="33364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Find the derivative of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99134" y="725881"/>
                <a:ext cx="1197507" cy="8300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134" y="725881"/>
                <a:ext cx="1197507" cy="8300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7516350" y="4164611"/>
            <a:ext cx="16333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We use the chain rule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4" name="Rectangle 13">
            <a:hlinkClick r:id="rId4"/>
            <a:extLst>
              <a:ext uri="{FF2B5EF4-FFF2-40B4-BE49-F238E27FC236}">
                <a16:creationId xmlns:a16="http://schemas.microsoft.com/office/drawing/2014/main" id="{B3874BAF-4379-4B72-9F9C-4624A9F3465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4"/>
            <a:extLst>
              <a:ext uri="{FF2B5EF4-FFF2-40B4-BE49-F238E27FC236}">
                <a16:creationId xmlns:a16="http://schemas.microsoft.com/office/drawing/2014/main" id="{F773952C-6ED0-4E5B-8EC6-28D9BB706A2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E2281-E71F-4AD6-89EA-7C9D3B3D0006}"/>
              </a:ext>
            </a:extLst>
          </p:cNvPr>
          <p:cNvSpPr txBox="1">
            <a:spLocks noChangeArrowheads="1"/>
          </p:cNvSpPr>
          <p:nvPr/>
        </p:nvSpPr>
        <p:spPr>
          <a:xfrm>
            <a:off x="168813" y="76200"/>
            <a:ext cx="8229600" cy="93945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Fundamental theorem of calculus Part 1: Integrals and antiderivatives.</a:t>
            </a:r>
          </a:p>
        </p:txBody>
      </p:sp>
      <p:sp>
        <p:nvSpPr>
          <p:cNvPr id="18" name="Text Box 3">
            <a:extLst>
              <a:ext uri="{FF2B5EF4-FFF2-40B4-BE49-F238E27FC236}">
                <a16:creationId xmlns:a16="http://schemas.microsoft.com/office/drawing/2014/main" id="{38223AC8-E1A1-4842-8E0E-F370BF3CA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2956" y="4714896"/>
            <a:ext cx="7864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10078"/>
                </a:solidFill>
              </a:rPr>
              <a:t>Let</a:t>
            </a:r>
            <a:endParaRPr lang="en-GB" sz="2400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5EAE4F7-8196-4C1D-9E8C-649C88500BE5}"/>
              </a:ext>
            </a:extLst>
          </p:cNvPr>
          <p:cNvSpPr txBox="1"/>
          <p:nvPr/>
        </p:nvSpPr>
        <p:spPr>
          <a:xfrm>
            <a:off x="8220182" y="4748753"/>
            <a:ext cx="439223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=</a:t>
            </a:r>
            <a:endParaRPr lang="en-GB" sz="2400" i="1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7">
            <a:extLst>
              <a:ext uri="{FF2B5EF4-FFF2-40B4-BE49-F238E27FC236}">
                <a16:creationId xmlns:a16="http://schemas.microsoft.com/office/drawing/2014/main" id="{CBC24BFF-F20B-4465-96E9-0CCFD1661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207" y="1649500"/>
            <a:ext cx="859985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The Fundamental theorem of calculus requires the lower limit to be a constant and the upper limit to be a variable. In this both limits of integration are variable, so we need to split into two integrals.</a:t>
            </a: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708B42F-7487-4A36-9E23-EDAD2A9AB38A}"/>
                  </a:ext>
                </a:extLst>
              </p:cNvPr>
              <p:cNvSpPr txBox="1"/>
              <p:nvPr/>
            </p:nvSpPr>
            <p:spPr>
              <a:xfrm>
                <a:off x="177004" y="5189224"/>
                <a:ext cx="442109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708B42F-7487-4A36-9E23-EDAD2A9AB3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004" y="5189224"/>
                <a:ext cx="442109" cy="70128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3777F89-3DFF-4DCB-8240-DFCE4AEA2848}"/>
                  </a:ext>
                </a:extLst>
              </p:cNvPr>
              <p:cNvSpPr txBox="1"/>
              <p:nvPr/>
            </p:nvSpPr>
            <p:spPr>
              <a:xfrm>
                <a:off x="4284188" y="2766127"/>
                <a:ext cx="32060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3777F89-3DFF-4DCB-8240-DFCE4AEA28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188" y="2766127"/>
                <a:ext cx="320601" cy="369332"/>
              </a:xfrm>
              <a:prstGeom prst="rect">
                <a:avLst/>
              </a:prstGeom>
              <a:blipFill>
                <a:blip r:embed="rId6"/>
                <a:stretch>
                  <a:fillRect l="-15385" r="-17308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2A7D0AA-0B24-4919-853C-A05A3252B5FB}"/>
                  </a:ext>
                </a:extLst>
              </p:cNvPr>
              <p:cNvSpPr txBox="1"/>
              <p:nvPr/>
            </p:nvSpPr>
            <p:spPr>
              <a:xfrm>
                <a:off x="2614760" y="4255935"/>
                <a:ext cx="32060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2A7D0AA-0B24-4919-853C-A05A3252B5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4760" y="4255935"/>
                <a:ext cx="320601" cy="369332"/>
              </a:xfrm>
              <a:prstGeom prst="rect">
                <a:avLst/>
              </a:prstGeom>
              <a:blipFill>
                <a:blip r:embed="rId7"/>
                <a:stretch>
                  <a:fillRect l="-5660" r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6219B303-04B2-4F9E-A3C1-4CEA8AFBE8C3}"/>
              </a:ext>
            </a:extLst>
          </p:cNvPr>
          <p:cNvSpPr txBox="1"/>
          <p:nvPr/>
        </p:nvSpPr>
        <p:spPr>
          <a:xfrm>
            <a:off x="8748479" y="4728127"/>
            <a:ext cx="29014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baseline="30000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60BD83A-BBDD-47A1-AE38-0052B181C6C5}"/>
                  </a:ext>
                </a:extLst>
              </p:cNvPr>
              <p:cNvSpPr txBox="1"/>
              <p:nvPr/>
            </p:nvSpPr>
            <p:spPr>
              <a:xfrm>
                <a:off x="8077200" y="5118085"/>
                <a:ext cx="579326" cy="5319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2400" b="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num>
                      <m:den>
                        <m:r>
                          <a:rPr lang="en-US" sz="240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:endParaRPr lang="en-GB" sz="2400" i="1" dirty="0">
                  <a:solidFill>
                    <a:srgbClr val="01007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60BD83A-BBDD-47A1-AE38-0052B181C6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5118085"/>
                <a:ext cx="579326" cy="531940"/>
              </a:xfrm>
              <a:prstGeom prst="rect">
                <a:avLst/>
              </a:prstGeom>
              <a:blipFill>
                <a:blip r:embed="rId8"/>
                <a:stretch>
                  <a:fillRect t="-3448" r="-30526" b="-183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DDBE2517-7147-4F84-A0DB-1B0B8EE47A16}"/>
              </a:ext>
            </a:extLst>
          </p:cNvPr>
          <p:cNvSpPr txBox="1"/>
          <p:nvPr/>
        </p:nvSpPr>
        <p:spPr>
          <a:xfrm>
            <a:off x="8764987" y="5203275"/>
            <a:ext cx="153888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baseline="30000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FBB80168-F628-4DB6-AD58-FA3691F746CA}"/>
                  </a:ext>
                </a:extLst>
              </p:cNvPr>
              <p:cNvSpPr txBox="1"/>
              <p:nvPr/>
            </p:nvSpPr>
            <p:spPr>
              <a:xfrm>
                <a:off x="2226607" y="5367287"/>
                <a:ext cx="918136" cy="3682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baseline="30000" dirty="0">
                  <a:solidFill>
                    <a:srgbClr val="01007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FBB80168-F628-4DB6-AD58-FA3691F746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6607" y="5367287"/>
                <a:ext cx="918136" cy="368242"/>
              </a:xfrm>
              <a:prstGeom prst="rect">
                <a:avLst/>
              </a:prstGeom>
              <a:blipFill>
                <a:blip r:embed="rId9"/>
                <a:stretch>
                  <a:fillRect l="-3974" r="-3311" b="-16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0C36DDB-8E9E-48E3-916B-13E1E8C4EE2A}"/>
                  </a:ext>
                </a:extLst>
              </p:cNvPr>
              <p:cNvSpPr txBox="1"/>
              <p:nvPr/>
            </p:nvSpPr>
            <p:spPr>
              <a:xfrm>
                <a:off x="7014077" y="5182118"/>
                <a:ext cx="439031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num>
                        <m:den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i="1" dirty="0">
                  <a:solidFill>
                    <a:srgbClr val="01007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0C36DDB-8E9E-48E3-916B-13E1E8C4EE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4077" y="5182118"/>
                <a:ext cx="439031" cy="70128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00EB58D-446B-4A5D-80E1-316CEA451E55}"/>
                  </a:ext>
                </a:extLst>
              </p:cNvPr>
              <p:cNvSpPr txBox="1"/>
              <p:nvPr/>
            </p:nvSpPr>
            <p:spPr>
              <a:xfrm>
                <a:off x="2919615" y="2595017"/>
                <a:ext cx="1373133" cy="8300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00EB58D-446B-4A5D-80E1-316CEA451E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9615" y="2595017"/>
                <a:ext cx="1373133" cy="8300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2058A1A7-F736-405C-962A-40259F224E05}"/>
                  </a:ext>
                </a:extLst>
              </p:cNvPr>
              <p:cNvSpPr txBox="1"/>
              <p:nvPr/>
            </p:nvSpPr>
            <p:spPr>
              <a:xfrm>
                <a:off x="4566621" y="2567405"/>
                <a:ext cx="1197507" cy="8300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2058A1A7-F736-405C-962A-40259F224E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621" y="2567405"/>
                <a:ext cx="1197507" cy="8300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 Box 7">
            <a:extLst>
              <a:ext uri="{FF2B5EF4-FFF2-40B4-BE49-F238E27FC236}">
                <a16:creationId xmlns:a16="http://schemas.microsoft.com/office/drawing/2014/main" id="{7860145A-A274-4C5E-8CD0-80BD36775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47" y="3352319"/>
            <a:ext cx="859985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The Fundamental theorem of calculus requires the lower limit to be a constant and the upper limit to be a variable.</a:t>
            </a: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ED323C48-0D56-41D9-BA63-84785CA30104}"/>
                  </a:ext>
                </a:extLst>
              </p:cNvPr>
              <p:cNvSpPr txBox="1"/>
              <p:nvPr/>
            </p:nvSpPr>
            <p:spPr>
              <a:xfrm>
                <a:off x="4371321" y="4168271"/>
                <a:ext cx="32060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ED323C48-0D56-41D9-BA63-84785CA301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1321" y="4168271"/>
                <a:ext cx="320601" cy="369332"/>
              </a:xfrm>
              <a:prstGeom prst="rect">
                <a:avLst/>
              </a:prstGeom>
              <a:blipFill>
                <a:blip r:embed="rId13"/>
                <a:stretch>
                  <a:fillRect l="-15094" r="-1509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40A542E-3F99-4EC6-8C7F-D6E655C49F48}"/>
                  </a:ext>
                </a:extLst>
              </p:cNvPr>
              <p:cNvSpPr txBox="1"/>
              <p:nvPr/>
            </p:nvSpPr>
            <p:spPr>
              <a:xfrm>
                <a:off x="3006748" y="3997161"/>
                <a:ext cx="1348190" cy="8003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40A542E-3F99-4EC6-8C7F-D6E655C49F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6748" y="3997161"/>
                <a:ext cx="1348190" cy="80034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80669336-2BFE-41D8-98B9-D0ED669DB481}"/>
                  </a:ext>
                </a:extLst>
              </p:cNvPr>
              <p:cNvSpPr txBox="1"/>
              <p:nvPr/>
            </p:nvSpPr>
            <p:spPr>
              <a:xfrm>
                <a:off x="4653754" y="3969549"/>
                <a:ext cx="1197507" cy="8300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80669336-2BFE-41D8-98B9-D0ED669DB4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3754" y="3969549"/>
                <a:ext cx="1197507" cy="8300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43">
            <a:extLst>
              <a:ext uri="{FF2B5EF4-FFF2-40B4-BE49-F238E27FC236}">
                <a16:creationId xmlns:a16="http://schemas.microsoft.com/office/drawing/2014/main" id="{B702435C-5FDE-4C10-852A-EA8E425665DD}"/>
              </a:ext>
            </a:extLst>
          </p:cNvPr>
          <p:cNvSpPr/>
          <p:nvPr/>
        </p:nvSpPr>
        <p:spPr>
          <a:xfrm>
            <a:off x="130795" y="4768918"/>
            <a:ext cx="34611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Differentiating the first term</a:t>
            </a:r>
            <a:endParaRPr lang="en-GB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0931310F-0D5C-4746-A97A-819CCD49AB04}"/>
                  </a:ext>
                </a:extLst>
              </p:cNvPr>
              <p:cNvSpPr txBox="1"/>
              <p:nvPr/>
            </p:nvSpPr>
            <p:spPr>
              <a:xfrm>
                <a:off x="684496" y="5171039"/>
                <a:ext cx="1584408" cy="8218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nary>
                            <m:nary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</m:nary>
                        </m:e>
                      </m:d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0931310F-0D5C-4746-A97A-819CCD49AB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496" y="5171039"/>
                <a:ext cx="1584408" cy="82189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>
            <a:extLst>
              <a:ext uri="{FF2B5EF4-FFF2-40B4-BE49-F238E27FC236}">
                <a16:creationId xmlns:a16="http://schemas.microsoft.com/office/drawing/2014/main" id="{B593B226-5E7F-47C6-8E27-9A95500B631C}"/>
              </a:ext>
            </a:extLst>
          </p:cNvPr>
          <p:cNvSpPr/>
          <p:nvPr/>
        </p:nvSpPr>
        <p:spPr>
          <a:xfrm>
            <a:off x="3740809" y="4738202"/>
            <a:ext cx="36936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Differentiating the second term</a:t>
            </a:r>
            <a:endParaRPr lang="en-GB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D6A63C9F-83AD-4F72-9DBF-7FDD8A9573ED}"/>
                  </a:ext>
                </a:extLst>
              </p:cNvPr>
              <p:cNvSpPr txBox="1"/>
              <p:nvPr/>
            </p:nvSpPr>
            <p:spPr>
              <a:xfrm>
                <a:off x="3602943" y="5166091"/>
                <a:ext cx="442109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D6A63C9F-83AD-4F72-9DBF-7FDD8A9573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2943" y="5166091"/>
                <a:ext cx="442109" cy="70128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2CED14AE-27E7-49A1-822A-8BA9739CCD5D}"/>
                  </a:ext>
                </a:extLst>
              </p:cNvPr>
              <p:cNvSpPr txBox="1"/>
              <p:nvPr/>
            </p:nvSpPr>
            <p:spPr>
              <a:xfrm>
                <a:off x="3999891" y="5132671"/>
                <a:ext cx="1197507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  <m:e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2CED14AE-27E7-49A1-822A-8BA9739CCD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891" y="5132671"/>
                <a:ext cx="1197507" cy="8304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C583C5C7-D528-48E2-B9A3-A718E9327201}"/>
                  </a:ext>
                </a:extLst>
              </p:cNvPr>
              <p:cNvSpPr txBox="1"/>
              <p:nvPr/>
            </p:nvSpPr>
            <p:spPr>
              <a:xfrm>
                <a:off x="5201217" y="5394397"/>
                <a:ext cx="280525" cy="3608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baseline="30000" dirty="0">
                  <a:solidFill>
                    <a:srgbClr val="01007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C583C5C7-D528-48E2-B9A3-A718E93272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1217" y="5394397"/>
                <a:ext cx="280525" cy="360804"/>
              </a:xfrm>
              <a:prstGeom prst="rect">
                <a:avLst/>
              </a:prstGeom>
              <a:blipFill>
                <a:blip r:embed="rId19"/>
                <a:stretch>
                  <a:fillRect l="-15217" r="-13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06E5F4B6-B6A6-4825-BDD8-CA4C83C0C8A8}"/>
                  </a:ext>
                </a:extLst>
              </p:cNvPr>
              <p:cNvSpPr txBox="1"/>
              <p:nvPr/>
            </p:nvSpPr>
            <p:spPr>
              <a:xfrm>
                <a:off x="5530302" y="5166091"/>
                <a:ext cx="442109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06E5F4B6-B6A6-4825-BDD8-CA4C83C0C8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0302" y="5166091"/>
                <a:ext cx="442109" cy="70128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CFA3DBFA-1EC7-495E-BD3A-4FBFB368123A}"/>
                  </a:ext>
                </a:extLst>
              </p:cNvPr>
              <p:cNvSpPr txBox="1"/>
              <p:nvPr/>
            </p:nvSpPr>
            <p:spPr>
              <a:xfrm>
                <a:off x="5927250" y="5132671"/>
                <a:ext cx="1078309" cy="8003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sup>
                        <m:e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CFA3DBFA-1EC7-495E-BD3A-4FBFB36812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7250" y="5132671"/>
                <a:ext cx="1078309" cy="80034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>
            <a:extLst>
              <a:ext uri="{FF2B5EF4-FFF2-40B4-BE49-F238E27FC236}">
                <a16:creationId xmlns:a16="http://schemas.microsoft.com/office/drawing/2014/main" id="{3A821AC6-1647-499B-9360-C82C60587C0F}"/>
              </a:ext>
            </a:extLst>
          </p:cNvPr>
          <p:cNvSpPr txBox="1"/>
          <p:nvPr/>
        </p:nvSpPr>
        <p:spPr>
          <a:xfrm>
            <a:off x="5197398" y="5992931"/>
            <a:ext cx="54181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u</a:t>
            </a:r>
            <a:r>
              <a:rPr lang="en-US" sz="2400" baseline="300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sz="2400" i="1" baseline="30000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B144758-B1F6-4EBE-AAA4-C5CBE7A132BC}"/>
              </a:ext>
            </a:extLst>
          </p:cNvPr>
          <p:cNvSpPr txBox="1"/>
          <p:nvPr/>
        </p:nvSpPr>
        <p:spPr>
          <a:xfrm>
            <a:off x="5792874" y="6005643"/>
            <a:ext cx="359073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en-GB" sz="2400" baseline="30000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 Box 7">
            <a:extLst>
              <a:ext uri="{FF2B5EF4-FFF2-40B4-BE49-F238E27FC236}">
                <a16:creationId xmlns:a16="http://schemas.microsoft.com/office/drawing/2014/main" id="{F4D147A2-7DE6-4926-B45A-C0A900F831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6102" y="6362263"/>
            <a:ext cx="14931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Replacing </a:t>
            </a:r>
            <a:r>
              <a:rPr lang="en-GB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en-US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4F1F7A7-56A3-40F8-981C-E3D9040431B8}"/>
              </a:ext>
            </a:extLst>
          </p:cNvPr>
          <p:cNvSpPr txBox="1"/>
          <p:nvPr/>
        </p:nvSpPr>
        <p:spPr>
          <a:xfrm>
            <a:off x="5251059" y="6361567"/>
            <a:ext cx="900888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</a:t>
            </a:r>
            <a:r>
              <a:rPr lang="en-US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aseline="300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sz="2400" baseline="30000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40FE83E-5494-4787-A053-1F2FAE068626}"/>
              </a:ext>
            </a:extLst>
          </p:cNvPr>
          <p:cNvSpPr txBox="1"/>
          <p:nvPr/>
        </p:nvSpPr>
        <p:spPr>
          <a:xfrm>
            <a:off x="6223195" y="6331059"/>
            <a:ext cx="359073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en-GB" sz="2400" baseline="30000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754032F-0FE5-4D00-92C7-A31D6D898932}"/>
              </a:ext>
            </a:extLst>
          </p:cNvPr>
          <p:cNvSpPr txBox="1"/>
          <p:nvPr/>
        </p:nvSpPr>
        <p:spPr>
          <a:xfrm>
            <a:off x="6684060" y="6331059"/>
            <a:ext cx="831959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sz="2400" baseline="30000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205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  <p:bldP spid="19" grpId="0"/>
      <p:bldP spid="20" grpId="0"/>
      <p:bldP spid="21" grpId="0"/>
      <p:bldP spid="25" grpId="0"/>
      <p:bldP spid="26" grpId="0"/>
      <p:bldP spid="30" grpId="0"/>
      <p:bldP spid="31" grpId="0"/>
      <p:bldP spid="32" grpId="0"/>
      <p:bldP spid="35" grpId="0"/>
      <p:bldP spid="36" grpId="0"/>
      <p:bldP spid="37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619113" y="946601"/>
            <a:ext cx="33364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Find the derivative of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99134" y="725881"/>
                <a:ext cx="1197507" cy="8300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134" y="725881"/>
                <a:ext cx="1197507" cy="8300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hlinkClick r:id="rId4"/>
            <a:extLst>
              <a:ext uri="{FF2B5EF4-FFF2-40B4-BE49-F238E27FC236}">
                <a16:creationId xmlns:a16="http://schemas.microsoft.com/office/drawing/2014/main" id="{B3874BAF-4379-4B72-9F9C-4624A9F3465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4"/>
            <a:extLst>
              <a:ext uri="{FF2B5EF4-FFF2-40B4-BE49-F238E27FC236}">
                <a16:creationId xmlns:a16="http://schemas.microsoft.com/office/drawing/2014/main" id="{F773952C-6ED0-4E5B-8EC6-28D9BB706A2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E2281-E71F-4AD6-89EA-7C9D3B3D0006}"/>
              </a:ext>
            </a:extLst>
          </p:cNvPr>
          <p:cNvSpPr txBox="1">
            <a:spLocks noChangeArrowheads="1"/>
          </p:cNvSpPr>
          <p:nvPr/>
        </p:nvSpPr>
        <p:spPr>
          <a:xfrm>
            <a:off x="168813" y="76200"/>
            <a:ext cx="8229600" cy="93945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Fundamental theorem of calculus Part 1: Integrals and antiderivatives.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708B42F-7487-4A36-9E23-EDAD2A9AB38A}"/>
                  </a:ext>
                </a:extLst>
              </p:cNvPr>
              <p:cNvSpPr txBox="1"/>
              <p:nvPr/>
            </p:nvSpPr>
            <p:spPr>
              <a:xfrm>
                <a:off x="426690" y="1766122"/>
                <a:ext cx="442109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708B42F-7487-4A36-9E23-EDAD2A9AB3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690" y="1766122"/>
                <a:ext cx="442109" cy="70128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2A7D0AA-0B24-4919-853C-A05A3252B5FB}"/>
                  </a:ext>
                </a:extLst>
              </p:cNvPr>
              <p:cNvSpPr txBox="1"/>
              <p:nvPr/>
            </p:nvSpPr>
            <p:spPr>
              <a:xfrm>
                <a:off x="2602817" y="4939031"/>
                <a:ext cx="8672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:r>
                  <a:rPr lang="en-US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15</a:t>
                </a:r>
                <a:r>
                  <a:rPr lang="en-US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baseline="300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2A7D0AA-0B24-4919-853C-A05A3252B5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2817" y="4939031"/>
                <a:ext cx="867225" cy="369332"/>
              </a:xfrm>
              <a:prstGeom prst="rect">
                <a:avLst/>
              </a:prstGeom>
              <a:blipFill>
                <a:blip r:embed="rId6"/>
                <a:stretch>
                  <a:fillRect l="-7746" t="-24590" r="-13380" b="-491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FBB80168-F628-4DB6-AD58-FA3691F746CA}"/>
                  </a:ext>
                </a:extLst>
              </p:cNvPr>
              <p:cNvSpPr txBox="1"/>
              <p:nvPr/>
            </p:nvSpPr>
            <p:spPr>
              <a:xfrm>
                <a:off x="2476293" y="1944185"/>
                <a:ext cx="918136" cy="3682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baseline="30000" dirty="0">
                  <a:solidFill>
                    <a:srgbClr val="01007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FBB80168-F628-4DB6-AD58-FA3691F746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6293" y="1944185"/>
                <a:ext cx="918136" cy="368242"/>
              </a:xfrm>
              <a:prstGeom prst="rect">
                <a:avLst/>
              </a:prstGeom>
              <a:blipFill>
                <a:blip r:embed="rId7"/>
                <a:stretch>
                  <a:fillRect l="-3974" r="-3311" b="-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 Box 7">
            <a:extLst>
              <a:ext uri="{FF2B5EF4-FFF2-40B4-BE49-F238E27FC236}">
                <a16:creationId xmlns:a16="http://schemas.microsoft.com/office/drawing/2014/main" id="{7860145A-A274-4C5E-8CD0-80BD36775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690" y="2815638"/>
            <a:ext cx="14606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Thus.</a:t>
            </a:r>
            <a:endParaRPr lang="en-US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ED323C48-0D56-41D9-BA63-84785CA30104}"/>
                  </a:ext>
                </a:extLst>
              </p:cNvPr>
              <p:cNvSpPr txBox="1"/>
              <p:nvPr/>
            </p:nvSpPr>
            <p:spPr>
              <a:xfrm>
                <a:off x="4587118" y="3410722"/>
                <a:ext cx="32060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ED323C48-0D56-41D9-BA63-84785CA301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118" y="3410722"/>
                <a:ext cx="320601" cy="369332"/>
              </a:xfrm>
              <a:prstGeom prst="rect">
                <a:avLst/>
              </a:prstGeom>
              <a:blipFill>
                <a:blip r:embed="rId8"/>
                <a:stretch>
                  <a:fillRect l="-15094" r="-1509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40A542E-3F99-4EC6-8C7F-D6E655C49F48}"/>
                  </a:ext>
                </a:extLst>
              </p:cNvPr>
              <p:cNvSpPr txBox="1"/>
              <p:nvPr/>
            </p:nvSpPr>
            <p:spPr>
              <a:xfrm>
                <a:off x="3277258" y="3208824"/>
                <a:ext cx="1348190" cy="8003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40A542E-3F99-4EC6-8C7F-D6E655C49F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7258" y="3208824"/>
                <a:ext cx="1348190" cy="80034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80669336-2BFE-41D8-98B9-D0ED669DB481}"/>
                  </a:ext>
                </a:extLst>
              </p:cNvPr>
              <p:cNvSpPr txBox="1"/>
              <p:nvPr/>
            </p:nvSpPr>
            <p:spPr>
              <a:xfrm>
                <a:off x="5268123" y="3204463"/>
                <a:ext cx="1197507" cy="8300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80669336-2BFE-41D8-98B9-D0ED669DB4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8123" y="3204463"/>
                <a:ext cx="1197507" cy="8300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0931310F-0D5C-4746-A97A-819CCD49AB04}"/>
                  </a:ext>
                </a:extLst>
              </p:cNvPr>
              <p:cNvSpPr txBox="1"/>
              <p:nvPr/>
            </p:nvSpPr>
            <p:spPr>
              <a:xfrm>
                <a:off x="934182" y="1747937"/>
                <a:ext cx="1584408" cy="8218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nary>
                            <m:nary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</m:nary>
                        </m:e>
                      </m:d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0931310F-0D5C-4746-A97A-819CCD49AB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182" y="1747937"/>
                <a:ext cx="1584408" cy="82189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D6A63C9F-83AD-4F72-9DBF-7FDD8A9573ED}"/>
                  </a:ext>
                </a:extLst>
              </p:cNvPr>
              <p:cNvSpPr txBox="1"/>
              <p:nvPr/>
            </p:nvSpPr>
            <p:spPr>
              <a:xfrm>
                <a:off x="4855559" y="1799542"/>
                <a:ext cx="442109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D6A63C9F-83AD-4F72-9DBF-7FDD8A9573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5559" y="1799542"/>
                <a:ext cx="442109" cy="70128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2CED14AE-27E7-49A1-822A-8BA9739CCD5D}"/>
                  </a:ext>
                </a:extLst>
              </p:cNvPr>
              <p:cNvSpPr txBox="1"/>
              <p:nvPr/>
            </p:nvSpPr>
            <p:spPr>
              <a:xfrm>
                <a:off x="5252507" y="1766122"/>
                <a:ext cx="1197507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  <m:e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2CED14AE-27E7-49A1-822A-8BA9739CCD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2507" y="1766122"/>
                <a:ext cx="1197507" cy="8304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C583C5C7-D528-48E2-B9A3-A718E9327201}"/>
                  </a:ext>
                </a:extLst>
              </p:cNvPr>
              <p:cNvSpPr txBox="1"/>
              <p:nvPr/>
            </p:nvSpPr>
            <p:spPr>
              <a:xfrm>
                <a:off x="2571603" y="3478128"/>
                <a:ext cx="280525" cy="3608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baseline="30000" dirty="0">
                  <a:solidFill>
                    <a:srgbClr val="01007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C583C5C7-D528-48E2-B9A3-A718E93272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603" y="3478128"/>
                <a:ext cx="280525" cy="360804"/>
              </a:xfrm>
              <a:prstGeom prst="rect">
                <a:avLst/>
              </a:prstGeom>
              <a:blipFill>
                <a:blip r:embed="rId14"/>
                <a:stretch>
                  <a:fillRect l="-15217" r="-13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06E5F4B6-B6A6-4825-BDD8-CA4C83C0C8A8}"/>
                  </a:ext>
                </a:extLst>
              </p:cNvPr>
              <p:cNvSpPr txBox="1"/>
              <p:nvPr/>
            </p:nvSpPr>
            <p:spPr>
              <a:xfrm>
                <a:off x="916173" y="3307889"/>
                <a:ext cx="442109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06E5F4B6-B6A6-4825-BDD8-CA4C83C0C8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173" y="3307889"/>
                <a:ext cx="442109" cy="70128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>
            <a:extLst>
              <a:ext uri="{FF2B5EF4-FFF2-40B4-BE49-F238E27FC236}">
                <a16:creationId xmlns:a16="http://schemas.microsoft.com/office/drawing/2014/main" id="{6754032F-0FE5-4D00-92C7-A31D6D898932}"/>
              </a:ext>
            </a:extLst>
          </p:cNvPr>
          <p:cNvSpPr txBox="1"/>
          <p:nvPr/>
        </p:nvSpPr>
        <p:spPr>
          <a:xfrm>
            <a:off x="6598097" y="2010961"/>
            <a:ext cx="831959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sz="2400" baseline="30000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F224E9EB-A8CE-446E-9D70-1143254D0F0D}"/>
                  </a:ext>
                </a:extLst>
              </p:cNvPr>
              <p:cNvSpPr txBox="1"/>
              <p:nvPr/>
            </p:nvSpPr>
            <p:spPr>
              <a:xfrm>
                <a:off x="1317093" y="3254324"/>
                <a:ext cx="1197507" cy="8300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F224E9EB-A8CE-446E-9D70-1143254D0F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7093" y="3254324"/>
                <a:ext cx="1197507" cy="8300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CE363D8C-913A-410F-9493-04C6AC562D63}"/>
                  </a:ext>
                </a:extLst>
              </p:cNvPr>
              <p:cNvSpPr txBox="1"/>
              <p:nvPr/>
            </p:nvSpPr>
            <p:spPr>
              <a:xfrm>
                <a:off x="2840831" y="3256714"/>
                <a:ext cx="442109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CE363D8C-913A-410F-9493-04C6AC562D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0831" y="3256714"/>
                <a:ext cx="442109" cy="70128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24ED2064-680D-402E-AAF8-CDC4C359994D}"/>
                  </a:ext>
                </a:extLst>
              </p:cNvPr>
              <p:cNvSpPr txBox="1"/>
              <p:nvPr/>
            </p:nvSpPr>
            <p:spPr>
              <a:xfrm>
                <a:off x="4907719" y="3211929"/>
                <a:ext cx="442109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24ED2064-680D-402E-AAF8-CDC4C35999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7719" y="3211929"/>
                <a:ext cx="442109" cy="70128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1619FAFC-B1AD-4D47-BF34-D7F4BB236CDD}"/>
                  </a:ext>
                </a:extLst>
              </p:cNvPr>
              <p:cNvSpPr txBox="1"/>
              <p:nvPr/>
            </p:nvSpPr>
            <p:spPr>
              <a:xfrm>
                <a:off x="2602817" y="4277748"/>
                <a:ext cx="918136" cy="3682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baseline="30000" dirty="0">
                  <a:solidFill>
                    <a:srgbClr val="01007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1619FAFC-B1AD-4D47-BF34-D7F4BB236C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2817" y="4277748"/>
                <a:ext cx="918136" cy="368242"/>
              </a:xfrm>
              <a:prstGeom prst="rect">
                <a:avLst/>
              </a:prstGeom>
              <a:blipFill>
                <a:blip r:embed="rId19"/>
                <a:stretch>
                  <a:fillRect l="-3974" r="-3311" b="-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>
            <a:extLst>
              <a:ext uri="{FF2B5EF4-FFF2-40B4-BE49-F238E27FC236}">
                <a16:creationId xmlns:a16="http://schemas.microsoft.com/office/drawing/2014/main" id="{4E253063-EF56-41CD-A808-E374B443C6EF}"/>
              </a:ext>
            </a:extLst>
          </p:cNvPr>
          <p:cNvSpPr txBox="1"/>
          <p:nvPr/>
        </p:nvSpPr>
        <p:spPr>
          <a:xfrm>
            <a:off x="3625984" y="4273559"/>
            <a:ext cx="831959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sz="2400" baseline="30000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594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0" grpId="0"/>
      <p:bldP spid="41" grpId="0"/>
      <p:bldP spid="42" grpId="0"/>
      <p:bldP spid="43" grpId="0"/>
      <p:bldP spid="49" grpId="0"/>
      <p:bldP spid="50" grpId="0"/>
      <p:bldP spid="58" grpId="0"/>
      <p:bldP spid="59" grpId="0"/>
      <p:bldP spid="60" grpId="0"/>
      <p:bldP spid="61" grpId="0"/>
      <p:bldP spid="6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3288</TotalTime>
  <Words>780</Words>
  <Application>Microsoft Office PowerPoint</Application>
  <PresentationFormat>On-screen Show (4:3)</PresentationFormat>
  <Paragraphs>155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The fundamental Theorem of Calculus - Part 1</vt:lpstr>
      <vt:lpstr>PowerPoint Presentation</vt:lpstr>
      <vt:lpstr>Fundamental theorem of calculus Part 1: Integrals and antiderivatives.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54</cp:revision>
  <dcterms:created xsi:type="dcterms:W3CDTF">2016-11-07T16:24:35Z</dcterms:created>
  <dcterms:modified xsi:type="dcterms:W3CDTF">2021-12-18T07:45:16Z</dcterms:modified>
</cp:coreProperties>
</file>