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99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7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18/12/2021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71509-382B-4A90-8656-35A6020740E4}" type="slidenum">
              <a:rPr lang="en-GB"/>
              <a:pPr/>
              <a:t>2</a:t>
            </a:fld>
            <a:endParaRPr lang="en-GB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12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7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3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4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5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6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9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7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8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6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10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11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7.png"/><Relationship Id="rId1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12" Type="http://schemas.openxmlformats.org/officeDocument/2006/relationships/hyperlink" Target="http://www.mathssupport.org/" TargetMode="Externa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4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indent="-630238"/>
            <a:r>
              <a:rPr lang="en-US" dirty="0"/>
              <a:t>LO: To find the function knowing the derivative of </a:t>
            </a:r>
            <a:r>
              <a:rPr lang="en-US"/>
              <a:t>the function.</a:t>
            </a:r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Reversing the process of differentiation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6B9EF-A99F-495C-AD42-A10B2B6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409D-DDCE-413C-92AD-66CCD558DA33}" type="datetime3">
              <a:rPr lang="en-US" smtClean="0"/>
              <a:t>18 December 2021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7" y="215139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Indefinite integrals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3575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power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3" y="37609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4315016"/>
            <a:ext cx="4047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2483" y="492677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tells you that the variable of integration is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E21C35EF-BE3F-4EDA-A260-FF52CF2C62E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3"/>
            <a:extLst>
              <a:ext uri="{FF2B5EF4-FFF2-40B4-BE49-F238E27FC236}">
                <a16:creationId xmlns:a16="http://schemas.microsoft.com/office/drawing/2014/main" id="{B8569BF6-C8EA-45E1-B271-FD04912BD4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92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1" grpId="0"/>
      <p:bldP spid="22" grpId="0"/>
      <p:bldP spid="14" grpId="0"/>
      <p:bldP spid="15" grpId="0"/>
      <p:bldP spid="16" grpId="0"/>
      <p:bldP spid="17" grpId="0"/>
      <p:bldP spid="18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multiple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2400" baseline="30000" dirty="0">
                              <a:solidFill>
                                <a:srgbClr val="010078"/>
                              </a:solidFill>
                              <a:latin typeface="Times New Roman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>
            <a:extLst>
              <a:ext uri="{FF2B5EF4-FFF2-40B4-BE49-F238E27FC236}">
                <a16:creationId xmlns:a16="http://schemas.microsoft.com/office/drawing/2014/main" id="{CF246CF3-74BD-4A89-8518-A8F0DE32386E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47D00881-DE57-4EF5-9CF1-CD5CD519E3A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EC217FE8-7128-4920-AE29-BE5A923CFDB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0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3" grpId="0"/>
      <p:bldP spid="24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48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sum or difference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nary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blipFill>
                <a:blip r:embed="rId9"/>
                <a:stretch>
                  <a:fillRect r="-23843" b="-74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0699" y="3670715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constant multiple rule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50699" y="4592891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power rule and constant rule</a:t>
            </a:r>
            <a:endParaRPr lang="en-GB" sz="1800" dirty="0">
              <a:latin typeface="+mn-lt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CC4AEDF-9018-49C5-9575-01225F046377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24" name="Rectangle 23">
            <a:hlinkClick r:id="rId15"/>
            <a:extLst>
              <a:ext uri="{FF2B5EF4-FFF2-40B4-BE49-F238E27FC236}">
                <a16:creationId xmlns:a16="http://schemas.microsoft.com/office/drawing/2014/main" id="{2E956701-4947-4781-B77D-D5AFD0DC209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15"/>
            <a:extLst>
              <a:ext uri="{FF2B5EF4-FFF2-40B4-BE49-F238E27FC236}">
                <a16:creationId xmlns:a16="http://schemas.microsoft.com/office/drawing/2014/main" id="{F47E6CE7-D088-4308-B14A-B8A39F3692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1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7" grpId="0"/>
      <p:bldP spid="11" grpId="0"/>
      <p:bldP spid="12" grpId="0"/>
      <p:bldP spid="14" grpId="0"/>
      <p:bldP spid="15" grpId="0"/>
      <p:bldP spid="2" grpId="0"/>
      <p:bldP spid="16" grpId="0"/>
      <p:bldP spid="17" grpId="0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235546" y="615361"/>
            <a:ext cx="8728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78"/>
                </a:solidFill>
                <a:latin typeface="+mn-lt"/>
              </a:rPr>
              <a:t>When differentiating powers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i="1" dirty="0">
                <a:solidFill>
                  <a:srgbClr val="010078"/>
                </a:solidFill>
                <a:latin typeface="+mn-lt"/>
              </a:rPr>
              <a:t>,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10078"/>
                </a:solidFill>
                <a:latin typeface="+mn-lt"/>
              </a:rPr>
              <a:t> 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, we multiply by the </a:t>
            </a:r>
            <a:r>
              <a:rPr lang="en-US" dirty="0">
                <a:solidFill>
                  <a:srgbClr val="010078"/>
                </a:solidFill>
                <a:latin typeface="+mn-lt"/>
              </a:rPr>
              <a:t>original exponent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and then drop the exponent by one.</a:t>
            </a:r>
          </a:p>
        </p:txBody>
      </p:sp>
      <p:sp>
        <p:nvSpPr>
          <p:cNvPr id="963588" name="Text Box 4"/>
          <p:cNvSpPr txBox="1">
            <a:spLocks noChangeArrowheads="1"/>
          </p:cNvSpPr>
          <p:nvPr/>
        </p:nvSpPr>
        <p:spPr bwMode="auto">
          <a:xfrm>
            <a:off x="235546" y="1643009"/>
            <a:ext cx="5521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We can write this process as follows: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563" y="2271527"/>
            <a:ext cx="863600" cy="457200"/>
            <a:chOff x="355" y="1666"/>
            <a:chExt cx="544" cy="288"/>
          </a:xfrm>
        </p:grpSpPr>
        <p:sp>
          <p:nvSpPr>
            <p:cNvPr id="963590" name="Rectangle 6"/>
            <p:cNvSpPr>
              <a:spLocks noChangeArrowheads="1"/>
            </p:cNvSpPr>
            <p:nvPr/>
          </p:nvSpPr>
          <p:spPr bwMode="auto">
            <a:xfrm>
              <a:off x="355" y="166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963591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28750" y="2185796"/>
            <a:ext cx="2747393" cy="646111"/>
            <a:chOff x="1338" y="2642"/>
            <a:chExt cx="1905" cy="407"/>
          </a:xfrm>
        </p:grpSpPr>
        <p:sp>
          <p:nvSpPr>
            <p:cNvPr id="963595" name="Freeform 11"/>
            <p:cNvSpPr>
              <a:spLocks/>
            </p:cNvSpPr>
            <p:nvPr/>
          </p:nvSpPr>
          <p:spPr bwMode="auto">
            <a:xfrm>
              <a:off x="1338" y="2659"/>
              <a:ext cx="1905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3"/>
                </a:cxn>
                <a:cxn ang="0">
                  <a:pos x="1947" y="360"/>
                </a:cxn>
                <a:cxn ang="0">
                  <a:pos x="2222" y="181"/>
                </a:cxn>
                <a:cxn ang="0">
                  <a:pos x="1950" y="0"/>
                </a:cxn>
                <a:cxn ang="0">
                  <a:pos x="0" y="0"/>
                </a:cxn>
              </a:cxnLst>
              <a:rect l="0" t="0" r="r" b="b"/>
              <a:pathLst>
                <a:path w="2222" h="363">
                  <a:moveTo>
                    <a:pt x="0" y="0"/>
                  </a:moveTo>
                  <a:lnTo>
                    <a:pt x="0" y="363"/>
                  </a:lnTo>
                  <a:lnTo>
                    <a:pt x="1947" y="360"/>
                  </a:lnTo>
                  <a:lnTo>
                    <a:pt x="2222" y="181"/>
                  </a:lnTo>
                  <a:lnTo>
                    <a:pt x="19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FF4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sp>
          <p:nvSpPr>
            <p:cNvPr id="963596" name="Rectangle 12"/>
            <p:cNvSpPr>
              <a:spLocks noChangeArrowheads="1"/>
            </p:cNvSpPr>
            <p:nvPr/>
          </p:nvSpPr>
          <p:spPr bwMode="auto">
            <a:xfrm>
              <a:off x="1349" y="2642"/>
              <a:ext cx="170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10078"/>
                  </a:solidFill>
                  <a:latin typeface="+mn-lt"/>
                  <a:cs typeface="Arial" charset="0"/>
                </a:rPr>
                <a:t>multiply by the </a:t>
              </a:r>
              <a:r>
                <a:rPr lang="en-GB" sz="1800" dirty="0">
                  <a:solidFill>
                    <a:srgbClr val="010078"/>
                  </a:solidFill>
                  <a:latin typeface="+mn-lt"/>
                </a:rPr>
                <a:t>the </a:t>
              </a:r>
              <a:r>
                <a:rPr lang="en-US" sz="1800" dirty="0">
                  <a:solidFill>
                    <a:srgbClr val="010078"/>
                  </a:solidFill>
                  <a:latin typeface="+mn-lt"/>
                </a:rPr>
                <a:t>original exponent</a:t>
              </a:r>
              <a:endParaRPr lang="en-US" sz="1800" dirty="0">
                <a:solidFill>
                  <a:srgbClr val="010078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516440" y="2166752"/>
            <a:ext cx="3248027" cy="646112"/>
            <a:chOff x="2845" y="1600"/>
            <a:chExt cx="2046" cy="407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45" y="1600"/>
              <a:ext cx="1811" cy="407"/>
              <a:chOff x="3061" y="2131"/>
              <a:chExt cx="1996" cy="407"/>
            </a:xfrm>
          </p:grpSpPr>
          <p:sp>
            <p:nvSpPr>
              <p:cNvPr id="963599" name="Freeform 15"/>
              <p:cNvSpPr>
                <a:spLocks/>
              </p:cNvSpPr>
              <p:nvPr/>
            </p:nvSpPr>
            <p:spPr bwMode="auto">
              <a:xfrm>
                <a:off x="3061" y="2160"/>
                <a:ext cx="199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00" name="Rectangle 16"/>
              <p:cNvSpPr>
                <a:spLocks noChangeArrowheads="1"/>
              </p:cNvSpPr>
              <p:nvPr/>
            </p:nvSpPr>
            <p:spPr bwMode="auto">
              <a:xfrm>
                <a:off x="3082" y="2131"/>
                <a:ext cx="1736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reduce the exponent by 1</a:t>
                </a:r>
              </a:p>
            </p:txBody>
          </p:sp>
        </p:grpSp>
        <p:sp>
          <p:nvSpPr>
            <p:cNvPr id="963601" name="Line 17"/>
            <p:cNvSpPr>
              <a:spLocks noChangeShapeType="1"/>
            </p:cNvSpPr>
            <p:nvPr/>
          </p:nvSpPr>
          <p:spPr bwMode="auto">
            <a:xfrm>
              <a:off x="4664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</p:grpSp>
      <p:sp>
        <p:nvSpPr>
          <p:cNvPr id="963602" name="Rectangle 18"/>
          <p:cNvSpPr>
            <a:spLocks noChangeArrowheads="1"/>
          </p:cNvSpPr>
          <p:nvPr/>
        </p:nvSpPr>
        <p:spPr bwMode="auto">
          <a:xfrm>
            <a:off x="7835900" y="2284227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nx</a:t>
            </a:r>
            <a:r>
              <a:rPr lang="en-GB" sz="2400" i="1" baseline="30000" dirty="0">
                <a:solidFill>
                  <a:srgbClr val="010078"/>
                </a:solidFill>
                <a:latin typeface="Times New Roman" pitchFamily="18" charset="0"/>
              </a:rPr>
              <a:t>n-</a:t>
            </a:r>
            <a:r>
              <a:rPr lang="en-GB" sz="2400" baseline="30000" dirty="0">
                <a:solidFill>
                  <a:srgbClr val="010078"/>
                </a:solidFill>
                <a:latin typeface="Times New Roman" pitchFamily="18" charset="0"/>
              </a:rPr>
              <a:t>1</a:t>
            </a:r>
            <a:endParaRPr lang="en-US" sz="2400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35546" y="4358571"/>
            <a:ext cx="8516938" cy="941388"/>
            <a:chOff x="1464" y="4798"/>
            <a:chExt cx="5365" cy="593"/>
          </a:xfrm>
        </p:grpSpPr>
        <p:sp>
          <p:nvSpPr>
            <p:cNvPr id="963604" name="Text Box 20"/>
            <p:cNvSpPr txBox="1">
              <a:spLocks noChangeArrowheads="1"/>
            </p:cNvSpPr>
            <p:nvPr/>
          </p:nvSpPr>
          <p:spPr bwMode="auto">
            <a:xfrm>
              <a:off x="1464" y="4868"/>
              <a:ext cx="536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Suppose we are given the derivative     </a:t>
              </a:r>
              <a:r>
                <a:rPr lang="en-GB" sz="2400" dirty="0">
                  <a:solidFill>
                    <a:srgbClr val="010078"/>
                  </a:solidFill>
                </a:rPr>
                <a:t>= </a:t>
              </a:r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r>
                <a:rPr lang="en-GB" sz="2400" dirty="0">
                  <a:solidFill>
                    <a:srgbClr val="010078"/>
                  </a:solidFill>
                </a:rPr>
                <a:t> </a:t>
              </a:r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and asked to find </a:t>
              </a:r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y </a:t>
              </a:r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in terms of </a:t>
              </a:r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srgbClr val="010078"/>
                  </a:solidFill>
                </a:rPr>
                <a:t>.</a:t>
              </a:r>
              <a:endParaRPr lang="en-US" sz="2400" dirty="0">
                <a:solidFill>
                  <a:srgbClr val="010078"/>
                </a:solidFill>
              </a:endParaRPr>
            </a:p>
          </p:txBody>
        </p:sp>
        <p:graphicFrame>
          <p:nvGraphicFramePr>
            <p:cNvPr id="96360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4380343"/>
                </p:ext>
              </p:extLst>
            </p:nvPr>
          </p:nvGraphicFramePr>
          <p:xfrm>
            <a:off x="4759" y="4798"/>
            <a:ext cx="208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5" imgW="330120" imgH="622080" progId="">
                    <p:embed/>
                  </p:oleObj>
                </mc:Choice>
                <mc:Fallback>
                  <p:oleObj name="Equation" r:id="rId5" imgW="330120" imgH="6220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9" y="4798"/>
                          <a:ext cx="208" cy="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3606" name="Text Box 22"/>
          <p:cNvSpPr txBox="1">
            <a:spLocks noChangeArrowheads="1"/>
          </p:cNvSpPr>
          <p:nvPr/>
        </p:nvSpPr>
        <p:spPr bwMode="auto">
          <a:xfrm>
            <a:off x="280516" y="2869344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Reversing the process of differentiation given above would give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288579" y="3767950"/>
            <a:ext cx="3044826" cy="576262"/>
            <a:chOff x="793" y="3311"/>
            <a:chExt cx="1918" cy="363"/>
          </a:xfrm>
        </p:grpSpPr>
        <p:sp>
          <p:nvSpPr>
            <p:cNvPr id="963608" name="Line 24"/>
            <p:cNvSpPr>
              <a:spLocks noChangeShapeType="1"/>
            </p:cNvSpPr>
            <p:nvPr/>
          </p:nvSpPr>
          <p:spPr bwMode="auto">
            <a:xfrm flipH="1">
              <a:off x="793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1013" y="3311"/>
              <a:ext cx="1698" cy="363"/>
              <a:chOff x="975" y="3249"/>
              <a:chExt cx="1698" cy="363"/>
            </a:xfrm>
          </p:grpSpPr>
          <p:sp>
            <p:nvSpPr>
              <p:cNvPr id="963610" name="Freeform 26"/>
              <p:cNvSpPr>
                <a:spLocks/>
              </p:cNvSpPr>
              <p:nvPr/>
            </p:nvSpPr>
            <p:spPr bwMode="auto">
              <a:xfrm flipH="1">
                <a:off x="975" y="3249"/>
                <a:ext cx="1640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11" name="Rectangle 27"/>
              <p:cNvSpPr>
                <a:spLocks noChangeArrowheads="1"/>
              </p:cNvSpPr>
              <p:nvPr/>
            </p:nvSpPr>
            <p:spPr bwMode="auto">
              <a:xfrm>
                <a:off x="994" y="3313"/>
                <a:ext cx="167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divide by the exponent</a:t>
                </a:r>
              </a:p>
            </p:txBody>
          </p:sp>
        </p:grp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4241329" y="3736200"/>
            <a:ext cx="3384550" cy="646112"/>
            <a:chOff x="2653" y="3291"/>
            <a:chExt cx="2132" cy="407"/>
          </a:xfrm>
        </p:grpSpPr>
        <p:sp>
          <p:nvSpPr>
            <p:cNvPr id="963613" name="Line 29"/>
            <p:cNvSpPr>
              <a:spLocks noChangeShapeType="1"/>
            </p:cNvSpPr>
            <p:nvPr/>
          </p:nvSpPr>
          <p:spPr bwMode="auto">
            <a:xfrm flipH="1">
              <a:off x="2653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879" y="3291"/>
              <a:ext cx="1906" cy="407"/>
              <a:chOff x="2834" y="3229"/>
              <a:chExt cx="1906" cy="407"/>
            </a:xfrm>
          </p:grpSpPr>
          <p:sp>
            <p:nvSpPr>
              <p:cNvPr id="963615" name="Freeform 31"/>
              <p:cNvSpPr>
                <a:spLocks/>
              </p:cNvSpPr>
              <p:nvPr/>
            </p:nvSpPr>
            <p:spPr bwMode="auto">
              <a:xfrm flipH="1">
                <a:off x="2834" y="3249"/>
                <a:ext cx="190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963616" name="Rectangle 32"/>
              <p:cNvSpPr>
                <a:spLocks noChangeArrowheads="1"/>
              </p:cNvSpPr>
              <p:nvPr/>
            </p:nvSpPr>
            <p:spPr bwMode="auto">
              <a:xfrm>
                <a:off x="2958" y="3229"/>
                <a:ext cx="168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increase the exponent by 1</a:t>
                </a:r>
              </a:p>
            </p:txBody>
          </p:sp>
        </p:grp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7636993" y="3828280"/>
            <a:ext cx="1181101" cy="461963"/>
            <a:chOff x="4792" y="3349"/>
            <a:chExt cx="744" cy="291"/>
          </a:xfrm>
        </p:grpSpPr>
        <p:sp>
          <p:nvSpPr>
            <p:cNvPr id="963618" name="Line 34"/>
            <p:cNvSpPr>
              <a:spLocks noChangeShapeType="1"/>
            </p:cNvSpPr>
            <p:nvPr/>
          </p:nvSpPr>
          <p:spPr bwMode="auto">
            <a:xfrm flipH="1">
              <a:off x="4792" y="349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963619" name="Rectangle 35"/>
            <p:cNvSpPr>
              <a:spLocks noChangeArrowheads="1"/>
            </p:cNvSpPr>
            <p:nvPr/>
          </p:nvSpPr>
          <p:spPr bwMode="auto">
            <a:xfrm>
              <a:off x="5064" y="3349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nx</a:t>
              </a:r>
              <a:r>
                <a:rPr lang="en-GB" sz="2400" i="1" baseline="30000" dirty="0">
                  <a:solidFill>
                    <a:srgbClr val="010078"/>
                  </a:solidFill>
                  <a:latin typeface="Times New Roman" pitchFamily="18" charset="0"/>
                </a:rPr>
                <a:t>n-</a:t>
              </a:r>
              <a:r>
                <a:rPr lang="en-GB" sz="2400" baseline="30000" dirty="0">
                  <a:solidFill>
                    <a:srgbClr val="010078"/>
                  </a:solidFill>
                  <a:latin typeface="Times New Roman" pitchFamily="18" charset="0"/>
                </a:rPr>
                <a:t>1</a:t>
              </a:r>
              <a:endParaRPr lang="en-US" sz="2400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5"/>
          <p:cNvGrpSpPr>
            <a:grpSpLocks/>
          </p:cNvGrpSpPr>
          <p:nvPr/>
        </p:nvGrpSpPr>
        <p:grpSpPr bwMode="auto">
          <a:xfrm>
            <a:off x="3960814" y="1970460"/>
            <a:ext cx="593725" cy="539750"/>
            <a:chOff x="525" y="1478"/>
            <a:chExt cx="374" cy="340"/>
          </a:xfrm>
        </p:grpSpPr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525" y="1478"/>
              <a:ext cx="3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nx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4214342" y="3487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nx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endParaRPr lang="en-US" sz="2400" i="1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6589" y="388756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err="1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i="1" baseline="30000" dirty="0" err="1">
                <a:solidFill>
                  <a:srgbClr val="010078"/>
                </a:solidFill>
                <a:latin typeface="Times New Roman" pitchFamily="18" charset="0"/>
              </a:rPr>
              <a:t>n</a:t>
            </a:r>
            <a:endParaRPr lang="en-US" sz="2400" i="1" baseline="30000" dirty="0">
              <a:solidFill>
                <a:srgbClr val="010078"/>
              </a:solidFill>
              <a:latin typeface="Times New Roman" pitchFamily="18" charset="0"/>
            </a:endParaRPr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342107" y="5463816"/>
            <a:ext cx="863600" cy="457200"/>
            <a:chOff x="355" y="1666"/>
            <a:chExt cx="544" cy="288"/>
          </a:xfrm>
        </p:grpSpPr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355" y="166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 err="1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 err="1">
                  <a:solidFill>
                    <a:srgbClr val="010078"/>
                  </a:solidFill>
                  <a:latin typeface="Times New Roman" pitchFamily="18" charset="0"/>
                </a:rPr>
                <a:t>n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grpSp>
        <p:nvGrpSpPr>
          <p:cNvPr id="45" name="Group 10"/>
          <p:cNvGrpSpPr>
            <a:grpSpLocks/>
          </p:cNvGrpSpPr>
          <p:nvPr/>
        </p:nvGrpSpPr>
        <p:grpSpPr bwMode="auto">
          <a:xfrm>
            <a:off x="1141079" y="5328878"/>
            <a:ext cx="3106501" cy="646112"/>
            <a:chOff x="1089" y="2630"/>
            <a:chExt cx="2154" cy="407"/>
          </a:xfrm>
        </p:grpSpPr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1109" y="2659"/>
              <a:ext cx="2134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3"/>
                </a:cxn>
                <a:cxn ang="0">
                  <a:pos x="1947" y="360"/>
                </a:cxn>
                <a:cxn ang="0">
                  <a:pos x="2222" y="181"/>
                </a:cxn>
                <a:cxn ang="0">
                  <a:pos x="1950" y="0"/>
                </a:cxn>
                <a:cxn ang="0">
                  <a:pos x="0" y="0"/>
                </a:cxn>
              </a:cxnLst>
              <a:rect l="0" t="0" r="r" b="b"/>
              <a:pathLst>
                <a:path w="2222" h="363">
                  <a:moveTo>
                    <a:pt x="0" y="0"/>
                  </a:moveTo>
                  <a:lnTo>
                    <a:pt x="0" y="363"/>
                  </a:lnTo>
                  <a:lnTo>
                    <a:pt x="1947" y="360"/>
                  </a:lnTo>
                  <a:lnTo>
                    <a:pt x="2222" y="181"/>
                  </a:lnTo>
                  <a:lnTo>
                    <a:pt x="19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FF4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  <p:sp>
          <p:nvSpPr>
            <p:cNvPr id="47" name="Rectangle 12"/>
            <p:cNvSpPr>
              <a:spLocks noChangeArrowheads="1"/>
            </p:cNvSpPr>
            <p:nvPr/>
          </p:nvSpPr>
          <p:spPr bwMode="auto">
            <a:xfrm>
              <a:off x="1089" y="2630"/>
              <a:ext cx="19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10078"/>
                  </a:solidFill>
                  <a:latin typeface="+mn-lt"/>
                  <a:cs typeface="Arial" charset="0"/>
                </a:rPr>
                <a:t>increase the exponent by 1</a:t>
              </a:r>
            </a:p>
          </p:txBody>
        </p:sp>
      </p:grpSp>
      <p:grpSp>
        <p:nvGrpSpPr>
          <p:cNvPr id="48" name="Group 13"/>
          <p:cNvGrpSpPr>
            <a:grpSpLocks/>
          </p:cNvGrpSpPr>
          <p:nvPr/>
        </p:nvGrpSpPr>
        <p:grpSpPr bwMode="auto">
          <a:xfrm>
            <a:off x="4594226" y="5374916"/>
            <a:ext cx="3241676" cy="576262"/>
            <a:chOff x="2849" y="1629"/>
            <a:chExt cx="2042" cy="363"/>
          </a:xfrm>
        </p:grpSpPr>
        <p:grpSp>
          <p:nvGrpSpPr>
            <p:cNvPr id="49" name="Group 14"/>
            <p:cNvGrpSpPr>
              <a:grpSpLocks/>
            </p:cNvGrpSpPr>
            <p:nvPr/>
          </p:nvGrpSpPr>
          <p:grpSpPr bwMode="auto">
            <a:xfrm>
              <a:off x="2849" y="1629"/>
              <a:ext cx="1813" cy="363"/>
              <a:chOff x="3061" y="2160"/>
              <a:chExt cx="1996" cy="363"/>
            </a:xfrm>
          </p:grpSpPr>
          <p:sp>
            <p:nvSpPr>
              <p:cNvPr id="51" name="Freeform 15"/>
              <p:cNvSpPr>
                <a:spLocks/>
              </p:cNvSpPr>
              <p:nvPr/>
            </p:nvSpPr>
            <p:spPr bwMode="auto">
              <a:xfrm>
                <a:off x="3061" y="2160"/>
                <a:ext cx="1996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1947" y="360"/>
                  </a:cxn>
                  <a:cxn ang="0">
                    <a:pos x="2222" y="181"/>
                  </a:cxn>
                  <a:cxn ang="0">
                    <a:pos x="1950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363">
                    <a:moveTo>
                      <a:pt x="0" y="0"/>
                    </a:moveTo>
                    <a:lnTo>
                      <a:pt x="0" y="363"/>
                    </a:lnTo>
                    <a:lnTo>
                      <a:pt x="1947" y="360"/>
                    </a:lnTo>
                    <a:lnTo>
                      <a:pt x="2222" y="181"/>
                    </a:lnTo>
                    <a:lnTo>
                      <a:pt x="195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FF4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3062" y="2216"/>
                <a:ext cx="19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rgbClr val="010078"/>
                    </a:solidFill>
                    <a:latin typeface="+mn-lt"/>
                    <a:cs typeface="Arial" charset="0"/>
                  </a:rPr>
                  <a:t>divide by the exponent</a:t>
                </a:r>
              </a:p>
            </p:txBody>
          </p:sp>
        </p:grp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4664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>
                <a:latin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18"/>
              <p:cNvSpPr>
                <a:spLocks noChangeArrowheads="1"/>
              </p:cNvSpPr>
              <p:nvPr/>
            </p:nvSpPr>
            <p:spPr bwMode="auto">
              <a:xfrm>
                <a:off x="7798954" y="5195980"/>
                <a:ext cx="953530" cy="8388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3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98954" y="5195980"/>
                <a:ext cx="953530" cy="838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"/>
          <p:cNvGrpSpPr>
            <a:grpSpLocks/>
          </p:cNvGrpSpPr>
          <p:nvPr/>
        </p:nvGrpSpPr>
        <p:grpSpPr bwMode="auto">
          <a:xfrm>
            <a:off x="3960814" y="5105601"/>
            <a:ext cx="665163" cy="566738"/>
            <a:chOff x="480" y="1461"/>
            <a:chExt cx="419" cy="357"/>
          </a:xfrm>
        </p:grpSpPr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480" y="1461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10078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 dirty="0">
                  <a:solidFill>
                    <a:srgbClr val="010078"/>
                  </a:solidFill>
                  <a:latin typeface="Times New Roman" pitchFamily="18" charset="0"/>
                </a:rPr>
                <a:t>n+1</a:t>
              </a:r>
              <a:endParaRPr lang="en-US" sz="2400" i="1" baseline="30000" dirty="0">
                <a:solidFill>
                  <a:srgbClr val="010078"/>
                </a:solidFill>
                <a:latin typeface="Times New Roman" pitchFamily="18" charset="0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>
              <a:off x="672" y="181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sp>
        <p:nvSpPr>
          <p:cNvPr id="57" name="Rectangle 2">
            <a:extLst>
              <a:ext uri="{FF2B5EF4-FFF2-40B4-BE49-F238E27FC236}">
                <a16:creationId xmlns:a16="http://schemas.microsoft.com/office/drawing/2014/main" id="{08B1201E-8FF1-411F-9C8D-EAAAEF8B13DB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58" name="Rectangle 57">
            <a:hlinkClick r:id="rId8"/>
            <a:extLst>
              <a:ext uri="{FF2B5EF4-FFF2-40B4-BE49-F238E27FC236}">
                <a16:creationId xmlns:a16="http://schemas.microsoft.com/office/drawing/2014/main" id="{F36B6B77-FEB7-47A9-AEA5-3FC984EBD9B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8"/>
            <a:extLst>
              <a:ext uri="{FF2B5EF4-FFF2-40B4-BE49-F238E27FC236}">
                <a16:creationId xmlns:a16="http://schemas.microsoft.com/office/drawing/2014/main" id="{C18945BE-3FCA-439C-ABB8-C692D61779B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8" grpId="0"/>
      <p:bldP spid="963602" grpId="0"/>
      <p:bldP spid="963606" grpId="0"/>
      <p:bldP spid="40" grpId="0"/>
      <p:bldP spid="13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997" y="14417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Reversing the process of differentiation</a:t>
            </a:r>
          </a:p>
        </p:txBody>
      </p:sp>
      <p:sp>
        <p:nvSpPr>
          <p:cNvPr id="965637" name="Rectangle 5"/>
          <p:cNvSpPr>
            <a:spLocks noChangeArrowheads="1"/>
          </p:cNvSpPr>
          <p:nvPr/>
        </p:nvSpPr>
        <p:spPr bwMode="auto">
          <a:xfrm>
            <a:off x="611188" y="548680"/>
            <a:ext cx="8013701" cy="117902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06248" y="1757060"/>
            <a:ext cx="2113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For example, 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965641" name="Text Box 9"/>
          <p:cNvSpPr txBox="1">
            <a:spLocks noChangeArrowheads="1"/>
          </p:cNvSpPr>
          <p:nvPr/>
        </p:nvSpPr>
        <p:spPr bwMode="auto">
          <a:xfrm>
            <a:off x="7895207" y="2189762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965643" name="Text Box 11"/>
          <p:cNvSpPr txBox="1">
            <a:spLocks noChangeArrowheads="1"/>
          </p:cNvSpPr>
          <p:nvPr/>
        </p:nvSpPr>
        <p:spPr bwMode="auto">
          <a:xfrm>
            <a:off x="1865219" y="6086928"/>
            <a:ext cx="5567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We therefore have to write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</a:rPr>
              <a:t>+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.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5" name="Rectangle 13"/>
          <p:cNvSpPr>
            <a:spLocks noChangeArrowheads="1"/>
          </p:cNvSpPr>
          <p:nvPr/>
        </p:nvSpPr>
        <p:spPr bwMode="auto">
          <a:xfrm>
            <a:off x="436992" y="5276502"/>
            <a:ext cx="8362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set, or family, of all anti-derivatives of a function is called the indefinite integral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611188" y="567542"/>
            <a:ext cx="8075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process of finding a function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whose derivative is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78"/>
                </a:solidFill>
              </a:rPr>
              <a:t>’(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called anti-differentiation, which relates to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integration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.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68033" y="2179687"/>
            <a:ext cx="6787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03479" y="3091401"/>
            <a:ext cx="7268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+ 3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912124" y="3078345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57200" y="3616077"/>
            <a:ext cx="7249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What is the 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– 5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?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965845" y="3603021"/>
            <a:ext cx="50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19043" y="2658165"/>
            <a:ext cx="6651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 you anti-differentiate </a:t>
            </a:r>
            <a:r>
              <a:rPr lang="en-GB" sz="2400" dirty="0">
                <a:solidFill>
                  <a:srgbClr val="010078"/>
                </a:solidFill>
              </a:rPr>
              <a:t>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827688" y="2645109"/>
            <a:ext cx="445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36992" y="4042473"/>
            <a:ext cx="8380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+mn-lt"/>
              </a:rPr>
              <a:t>You can easily see that </a:t>
            </a:r>
            <a:r>
              <a:rPr lang="en-US" sz="2400" dirty="0">
                <a:solidFill>
                  <a:srgbClr val="010078"/>
                </a:solidFill>
              </a:rPr>
              <a:t>2</a:t>
            </a:r>
            <a:r>
              <a:rPr lang="en-US" sz="2400" i="1" dirty="0">
                <a:solidFill>
                  <a:srgbClr val="010078"/>
                </a:solidFill>
              </a:rPr>
              <a:t>x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is the derivative for any function of the form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c,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78"/>
                </a:solidFill>
              </a:rPr>
              <a:t> c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any real number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59030" y="4814837"/>
            <a:ext cx="6863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</a:t>
            </a:r>
            <a:r>
              <a:rPr lang="en-GB" sz="2400" i="1" dirty="0">
                <a:solidFill>
                  <a:srgbClr val="010078"/>
                </a:solidFill>
                <a:latin typeface="+mn-lt"/>
              </a:rPr>
              <a:t>antiderivative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 of all of them is the same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8495C400-5ABB-46C7-A3F9-9B6317D01D4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27B50E27-FD76-42C5-B94E-60381E8CC8F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42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965641" grpId="0"/>
      <p:bldP spid="965643" grpId="0"/>
      <p:bldP spid="96564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997" y="14417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Reversing the process of differentiation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446279" y="1020660"/>
            <a:ext cx="5277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78"/>
                </a:solidFill>
                <a:latin typeface="+mn-lt"/>
              </a:rPr>
              <a:t>General form of an Antiderivative</a:t>
            </a:r>
            <a:endParaRPr lang="en-US" sz="2400" b="1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94225" y="1834213"/>
            <a:ext cx="7766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Let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be an antiderivative of </a:t>
            </a:r>
            <a:r>
              <a:rPr lang="en-GB" i="1" dirty="0">
                <a:solidFill>
                  <a:srgbClr val="010078"/>
                </a:solidFill>
              </a:rPr>
              <a:t>f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 over an interval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I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, then</a:t>
            </a:r>
            <a:endParaRPr lang="en-US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012249" y="3728794"/>
            <a:ext cx="78240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4163" indent="-284163"/>
            <a:r>
              <a:rPr lang="en-GB" sz="2400" dirty="0">
                <a:solidFill>
                  <a:srgbClr val="010078"/>
                </a:solidFill>
                <a:latin typeface="+mn-lt"/>
              </a:rPr>
              <a:t>ii. If </a:t>
            </a:r>
            <a:r>
              <a:rPr lang="en-GB" i="1" dirty="0">
                <a:solidFill>
                  <a:srgbClr val="010078"/>
                </a:solidFill>
              </a:rPr>
              <a:t>G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 is an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over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</a:rPr>
              <a:t>I</a:t>
            </a:r>
            <a:r>
              <a:rPr lang="en-GB" sz="2400" dirty="0">
                <a:solidFill>
                  <a:srgbClr val="010078"/>
                </a:solidFill>
              </a:rPr>
              <a:t>, 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there is a constant </a:t>
            </a:r>
            <a:r>
              <a:rPr lang="en-GB" i="1" dirty="0">
                <a:solidFill>
                  <a:srgbClr val="010078"/>
                </a:solidFill>
              </a:rPr>
              <a:t>C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 to which </a:t>
            </a:r>
            <a:r>
              <a:rPr lang="en-GB" i="1" dirty="0">
                <a:solidFill>
                  <a:srgbClr val="010078"/>
                </a:solidFill>
              </a:rPr>
              <a:t>G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) =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F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) +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over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.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61551" y="2632243"/>
            <a:ext cx="74060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/>
            <a:r>
              <a:rPr lang="en-GB" sz="2400" dirty="0" err="1">
                <a:solidFill>
                  <a:srgbClr val="010078"/>
                </a:solidFill>
                <a:latin typeface="+mn-lt"/>
              </a:rPr>
              <a:t>i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. For each constant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, the function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cs typeface="Times New Roman" panose="02020603050405020304" pitchFamily="18" charset="0"/>
              </a:rPr>
              <a:t>) +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also an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f </a:t>
            </a:r>
            <a:r>
              <a:rPr lang="en-GB" sz="2400" baseline="300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over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10078"/>
                </a:solidFill>
              </a:rPr>
              <a:t>;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36993" y="4798648"/>
            <a:ext cx="8380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+mn-lt"/>
              </a:rPr>
              <a:t>In other words, the most general form of the antiderivative of </a:t>
            </a:r>
            <a:r>
              <a:rPr lang="en-US" sz="2400" i="1" dirty="0">
                <a:solidFill>
                  <a:srgbClr val="010078"/>
                </a:solidFill>
              </a:rPr>
              <a:t>f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US" dirty="0">
                <a:solidFill>
                  <a:srgbClr val="010078"/>
                </a:solidFill>
                <a:latin typeface="+mn-lt"/>
              </a:rPr>
              <a:t>over </a:t>
            </a:r>
            <a:r>
              <a:rPr lang="en-US" i="1" dirty="0">
                <a:solidFill>
                  <a:srgbClr val="010078"/>
                </a:solidFill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10078"/>
                </a:solidFill>
                <a:latin typeface="+mn-lt"/>
              </a:rPr>
              <a:t> is </a:t>
            </a:r>
            <a:r>
              <a:rPr lang="en-US" i="1" dirty="0">
                <a:solidFill>
                  <a:srgbClr val="010078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10078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10078"/>
                </a:solidFill>
                <a:cs typeface="Times New Roman" panose="02020603050405020304" pitchFamily="18" charset="0"/>
              </a:rPr>
              <a:t>) + </a:t>
            </a:r>
            <a:r>
              <a:rPr lang="en-US" i="1" dirty="0">
                <a:solidFill>
                  <a:srgbClr val="010078"/>
                </a:solidFill>
                <a:cs typeface="Times New Roman" panose="02020603050405020304" pitchFamily="18" charset="0"/>
              </a:rPr>
              <a:t>C</a:t>
            </a:r>
            <a:endParaRPr lang="en-US" sz="2400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8495C400-5ABB-46C7-A3F9-9B6317D01D4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27B50E27-FD76-42C5-B94E-60381E8CC8F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29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7" grpId="0"/>
      <p:bldP spid="20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5" y="107473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For 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47925" y="908050"/>
            <a:ext cx="4248150" cy="792163"/>
            <a:chOff x="1542" y="1910"/>
            <a:chExt cx="2676" cy="499"/>
          </a:xfrm>
        </p:grpSpPr>
        <p:sp>
          <p:nvSpPr>
            <p:cNvPr id="965637" name="Rectangle 5"/>
            <p:cNvSpPr>
              <a:spLocks noChangeArrowheads="1"/>
            </p:cNvSpPr>
            <p:nvPr/>
          </p:nvSpPr>
          <p:spPr bwMode="auto">
            <a:xfrm>
              <a:off x="1542" y="1910"/>
              <a:ext cx="2676" cy="49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965638" name="Object 6"/>
            <p:cNvGraphicFramePr>
              <a:graphicFrameLocks noChangeAspect="1"/>
            </p:cNvGraphicFramePr>
            <p:nvPr/>
          </p:nvGraphicFramePr>
          <p:xfrm>
            <a:off x="1624" y="1928"/>
            <a:ext cx="2512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" name="Equation" r:id="rId5" imgW="3987720" imgH="736560" progId="">
                    <p:embed/>
                  </p:oleObj>
                </mc:Choice>
                <mc:Fallback>
                  <p:oleObj name="Equation" r:id="rId5" imgW="3987720" imgH="7365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1928"/>
                          <a:ext cx="2512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graphicFrame>
        <p:nvGraphicFramePr>
          <p:cNvPr id="965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413038"/>
              </p:ext>
            </p:extLst>
          </p:nvPr>
        </p:nvGraphicFramePr>
        <p:xfrm>
          <a:off x="4051300" y="2092350"/>
          <a:ext cx="1041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7" imgW="1041120" imgH="736560" progId="">
                  <p:embed/>
                </p:oleObj>
              </mc:Choice>
              <mc:Fallback>
                <p:oleObj name="Equation" r:id="rId7" imgW="1041120" imgH="7365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2092350"/>
                        <a:ext cx="1041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5641" name="Text Box 9"/>
          <p:cNvSpPr txBox="1">
            <a:spLocks noChangeArrowheads="1"/>
          </p:cNvSpPr>
          <p:nvPr/>
        </p:nvSpPr>
        <p:spPr bwMode="auto">
          <a:xfrm>
            <a:off x="5411522" y="2207688"/>
            <a:ext cx="998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endParaRPr lang="en-US" sz="2400" baseline="30000" dirty="0">
              <a:solidFill>
                <a:srgbClr val="010078"/>
              </a:solidFill>
            </a:endParaRPr>
          </a:p>
        </p:txBody>
      </p:sp>
      <p:sp>
        <p:nvSpPr>
          <p:cNvPr id="965642" name="Text Box 10"/>
          <p:cNvSpPr txBox="1">
            <a:spLocks noChangeArrowheads="1"/>
          </p:cNvSpPr>
          <p:nvPr/>
        </p:nvSpPr>
        <p:spPr bwMode="auto">
          <a:xfrm>
            <a:off x="235471" y="2842890"/>
            <a:ext cx="8374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This is not the complete solution, however, because if we differentiated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+ 1,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3" name="Text Box 11"/>
          <p:cNvSpPr txBox="1">
            <a:spLocks noChangeArrowheads="1"/>
          </p:cNvSpPr>
          <p:nvPr/>
        </p:nvSpPr>
        <p:spPr bwMode="auto">
          <a:xfrm>
            <a:off x="268070" y="5166780"/>
            <a:ext cx="8607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We therefore have to write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</a:rPr>
              <a:t>+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.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4" name="Rectangle 12"/>
          <p:cNvSpPr>
            <a:spLocks noChangeArrowheads="1"/>
          </p:cNvSpPr>
          <p:nvPr/>
        </p:nvSpPr>
        <p:spPr bwMode="auto">
          <a:xfrm>
            <a:off x="1633603" y="3579088"/>
            <a:ext cx="255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</a:rPr>
              <a:t>or</a:t>
            </a:r>
            <a:r>
              <a:rPr lang="en-GB" sz="2400" dirty="0">
                <a:solidFill>
                  <a:srgbClr val="010078"/>
                </a:solidFill>
              </a:rPr>
              <a:t>   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– 3,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965645" name="Rectangle 13"/>
          <p:cNvSpPr>
            <a:spLocks noChangeArrowheads="1"/>
          </p:cNvSpPr>
          <p:nvPr/>
        </p:nvSpPr>
        <p:spPr bwMode="auto">
          <a:xfrm>
            <a:off x="1589874" y="3990695"/>
            <a:ext cx="4015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</a:rPr>
              <a:t>or  </a:t>
            </a:r>
            <a:r>
              <a:rPr lang="en-GB" sz="2400" dirty="0">
                <a:solidFill>
                  <a:srgbClr val="010078"/>
                </a:solidFill>
              </a:rPr>
              <a:t>   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2</a:t>
            </a:r>
            <a:r>
              <a:rPr lang="en-GB" sz="2400" i="1" dirty="0">
                <a:solidFill>
                  <a:srgbClr val="010078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3</a:t>
            </a:r>
            <a:r>
              <a:rPr lang="en-GB" sz="2400" dirty="0">
                <a:solidFill>
                  <a:srgbClr val="010078"/>
                </a:solidFill>
              </a:rPr>
              <a:t> + </a:t>
            </a:r>
            <a:r>
              <a:rPr lang="en-GB" sz="2400" i="1" dirty="0">
                <a:solidFill>
                  <a:srgbClr val="010078"/>
                </a:solidFill>
              </a:rPr>
              <a:t>any</a:t>
            </a:r>
            <a:r>
              <a:rPr lang="en-GB" sz="2400" dirty="0">
                <a:solidFill>
                  <a:srgbClr val="010078"/>
                </a:solidFill>
              </a:rPr>
              <a:t> constant</a:t>
            </a:r>
            <a:endParaRPr lang="en-US" sz="2400" dirty="0">
              <a:solidFill>
                <a:srgbClr val="010078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0825" y="4452360"/>
            <a:ext cx="3933825" cy="736600"/>
            <a:chOff x="158" y="3342"/>
            <a:chExt cx="2478" cy="464"/>
          </a:xfrm>
        </p:grpSpPr>
        <p:graphicFrame>
          <p:nvGraphicFramePr>
            <p:cNvPr id="96564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0041524"/>
                </p:ext>
              </p:extLst>
            </p:nvPr>
          </p:nvGraphicFramePr>
          <p:xfrm>
            <a:off x="1916" y="3342"/>
            <a:ext cx="72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Equation" r:id="rId9" imgW="1143000" imgH="736560" progId="">
                    <p:embed/>
                  </p:oleObj>
                </mc:Choice>
                <mc:Fallback>
                  <p:oleObj name="Equation" r:id="rId9" imgW="1143000" imgH="7365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" y="3342"/>
                          <a:ext cx="72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5648" name="Rectangle 16"/>
            <p:cNvSpPr>
              <a:spLocks noChangeArrowheads="1"/>
            </p:cNvSpPr>
            <p:nvPr/>
          </p:nvSpPr>
          <p:spPr bwMode="auto">
            <a:xfrm>
              <a:off x="158" y="3412"/>
              <a:ext cx="16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10078"/>
                  </a:solidFill>
                  <a:latin typeface="+mn-lt"/>
                </a:rPr>
                <a:t>we would also get</a:t>
              </a:r>
              <a:endParaRPr lang="en-US" sz="2400" dirty="0">
                <a:solidFill>
                  <a:srgbClr val="010078"/>
                </a:solidFill>
                <a:latin typeface="+mn-lt"/>
              </a:endParaRPr>
            </a:p>
          </p:txBody>
        </p:sp>
      </p:grp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04149" y="5623036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In general: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059137" y="5613161"/>
            <a:ext cx="6863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+mn-lt"/>
              </a:rPr>
              <a:t>The antiderivative of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 err="1">
                <a:solidFill>
                  <a:srgbClr val="010078"/>
                </a:solidFill>
              </a:rPr>
              <a:t>n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latin typeface="+mn-lt"/>
              </a:rPr>
              <a:t>are given by</a:t>
            </a:r>
            <a:endParaRPr lang="en-US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699792" y="5957806"/>
                <a:ext cx="2204899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9792" y="5957806"/>
                <a:ext cx="2204899" cy="7923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B1D37F1D-21FD-47F7-8D85-8468ED154454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/>
              <a:t>Reversing the process of differentiation</a:t>
            </a:r>
            <a:endParaRPr lang="en-GB" sz="2500" dirty="0"/>
          </a:p>
        </p:txBody>
      </p:sp>
      <p:sp>
        <p:nvSpPr>
          <p:cNvPr id="21" name="Rectangle 20">
            <a:hlinkClick r:id="rId12"/>
            <a:extLst>
              <a:ext uri="{FF2B5EF4-FFF2-40B4-BE49-F238E27FC236}">
                <a16:creationId xmlns:a16="http://schemas.microsoft.com/office/drawing/2014/main" id="{1E67E40C-8530-4584-8EFF-24AFE9EAB11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12"/>
            <a:extLst>
              <a:ext uri="{FF2B5EF4-FFF2-40B4-BE49-F238E27FC236}">
                <a16:creationId xmlns:a16="http://schemas.microsoft.com/office/drawing/2014/main" id="{BF1E6239-82FF-4BCC-BBB5-46978A3B3CC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965641" grpId="0"/>
      <p:bldP spid="965642" grpId="0"/>
      <p:bldP spid="965643" grpId="0"/>
      <p:bldP spid="965644" grpId="0"/>
      <p:bldP spid="96564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836712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antiderivative of the function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10</a:t>
            </a:r>
            <a:r>
              <a:rPr lang="en-GB" sz="2400" dirty="0">
                <a:solidFill>
                  <a:srgbClr val="010078"/>
                </a:solidFill>
              </a:rPr>
              <a:t>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484784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7" y="1916832"/>
                <a:ext cx="2466509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7" y="1916832"/>
                <a:ext cx="2466509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69588" y="2881294"/>
                <a:ext cx="1951881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8" y="2881294"/>
                <a:ext cx="1951881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250823" y="3760954"/>
                <a:ext cx="8358709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Find the antiderivative of the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40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3" y="3760954"/>
                <a:ext cx="8358709" cy="613886"/>
              </a:xfrm>
              <a:prstGeom prst="rect">
                <a:avLst/>
              </a:prstGeom>
              <a:blipFill>
                <a:blip r:embed="rId6"/>
                <a:stretch>
                  <a:fillRect l="-1094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4315016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089866" y="4698705"/>
                <a:ext cx="2566087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−5+1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6" y="4698705"/>
                <a:ext cx="2566087" cy="7923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069587" y="5567510"/>
                <a:ext cx="2051459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7" y="5567510"/>
                <a:ext cx="2051459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347366" y="3837064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GB" sz="2400" baseline="30000" dirty="0">
                <a:solidFill>
                  <a:srgbClr val="010078"/>
                </a:solidFill>
              </a:rPr>
              <a:t>-5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148064" y="5548652"/>
                <a:ext cx="1887953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5548652"/>
                <a:ext cx="1887953" cy="7862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E8D03BF5-6755-492A-89FB-6AE330EDD7F8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/>
              <a:t>Reversing the process of differentiation</a:t>
            </a:r>
            <a:endParaRPr lang="en-GB" sz="25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3591C895-9805-4F64-B80E-B5494FF9F3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A7F67D80-863F-4A59-AB8F-02D6D333F5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06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1" grpId="0"/>
      <p:bldP spid="22" grpId="0"/>
      <p:bldP spid="23" grpId="0"/>
      <p:bldP spid="24" grpId="0"/>
      <p:bldP spid="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5635" name="Text Box 3"/>
              <p:cNvSpPr txBox="1">
                <a:spLocks noChangeArrowheads="1"/>
              </p:cNvSpPr>
              <p:nvPr/>
            </p:nvSpPr>
            <p:spPr bwMode="auto">
              <a:xfrm>
                <a:off x="250824" y="1074738"/>
                <a:ext cx="8358709" cy="5098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Find the antiderivative of the function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GB" sz="2400" dirty="0">
                  <a:solidFill>
                    <a:srgbClr val="010078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656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1074738"/>
                <a:ext cx="8358709" cy="509883"/>
              </a:xfrm>
              <a:prstGeom prst="rect">
                <a:avLst/>
              </a:prstGeom>
              <a:blipFill>
                <a:blip r:embed="rId4"/>
                <a:stretch>
                  <a:fillRect l="-1094" b="-2738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4" y="2924944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Adding 1 to the power and dividing by the new power gives: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6" y="3308633"/>
                <a:ext cx="2250295" cy="11160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6" y="3308633"/>
                <a:ext cx="2250295" cy="11160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915816" y="4305422"/>
                <a:ext cx="1689501" cy="107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4305422"/>
                <a:ext cx="1689501" cy="10793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37996" y="2149362"/>
                <a:ext cx="773673" cy="597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996" y="2149362"/>
                <a:ext cx="773673" cy="597664"/>
              </a:xfrm>
              <a:prstGeom prst="rect">
                <a:avLst/>
              </a:prstGeom>
              <a:blipFill rotWithShape="0">
                <a:blip r:embed="rId7"/>
                <a:stretch>
                  <a:fillRect l="-11811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492586" y="1523115"/>
            <a:ext cx="5105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Rewriting using rational exponents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893245" y="5460063"/>
                <a:ext cx="1658723" cy="783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3245" y="5460063"/>
                <a:ext cx="1658723" cy="78354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2743D8DC-38EF-4300-8EB5-F0F29263EA19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1" name="Rectangle 10">
            <a:hlinkClick r:id="rId9"/>
            <a:extLst>
              <a:ext uri="{FF2B5EF4-FFF2-40B4-BE49-F238E27FC236}">
                <a16:creationId xmlns:a16="http://schemas.microsoft.com/office/drawing/2014/main" id="{AC07A7CB-8E34-4ED2-9AA8-69597DB7D1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2A30EA1A-B0B4-4704-89B9-85DBA2B9574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77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5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3" y="1074738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10078"/>
                </a:solidFill>
                <a:latin typeface="+mn-lt"/>
              </a:rPr>
              <a:t>Antidifferentiation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is also known as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indefinite integration</a:t>
            </a:r>
            <a:endParaRPr lang="en-GB"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45663" y="2420297"/>
            <a:ext cx="338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F’(x) = f(x),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write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0823" y="1687612"/>
            <a:ext cx="581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And is denoted with an integral symbol,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91880" y="320306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integrand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1725" y="3587711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Variable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5825" y="3149398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Constant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9952" y="2825010"/>
            <a:ext cx="288032" cy="34012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076056" y="2825010"/>
            <a:ext cx="555466" cy="7688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61232" y="2825010"/>
            <a:ext cx="0" cy="3243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092603" y="3962748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Is read as: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19987" y="4424413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82359" y="4862726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integral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A5147C4-F379-49D7-9E96-A1FC308ACC31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9" name="Rectangle 18">
            <a:hlinkClick r:id="rId7"/>
            <a:extLst>
              <a:ext uri="{FF2B5EF4-FFF2-40B4-BE49-F238E27FC236}">
                <a16:creationId xmlns:a16="http://schemas.microsoft.com/office/drawing/2014/main" id="{2BBA4505-BFF1-4FE5-BC92-24DFE4EF83A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7"/>
            <a:extLst>
              <a:ext uri="{FF2B5EF4-FFF2-40B4-BE49-F238E27FC236}">
                <a16:creationId xmlns:a16="http://schemas.microsoft.com/office/drawing/2014/main" id="{83B7FBDD-706B-413B-A5E0-C710437C0E9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5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3" grpId="0"/>
      <p:bldP spid="2" grpId="0"/>
      <p:bldP spid="11" grpId="0"/>
      <p:bldP spid="3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7709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/>
              <a:t>Rules to find the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764704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Power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2195096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92" y="3408471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multiple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4744252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Sum or difference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1"/>
            <a:extLst>
              <a:ext uri="{FF2B5EF4-FFF2-40B4-BE49-F238E27FC236}">
                <a16:creationId xmlns:a16="http://schemas.microsoft.com/office/drawing/2014/main" id="{8F8D4CD6-DAB0-4487-ADE5-F36EF4A22C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1"/>
            <a:extLst>
              <a:ext uri="{FF2B5EF4-FFF2-40B4-BE49-F238E27FC236}">
                <a16:creationId xmlns:a16="http://schemas.microsoft.com/office/drawing/2014/main" id="{06513794-8E6B-4464-AE97-A504CFA81C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7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|0.3|0.4|0.9|0.5|0.6|0.6|0.8|0.4|0.7|0.3|0.6|0.5|0.5|0.3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2|0.3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2|0.3|0.5|0.3|0.5|0.2|0.4|0.2|0.5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4|0.2|0.2|0.3|0.2|0.3|0.2|0.3|0.2|0.3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4|0.2|0.2|0.3|0.2|0.3|0.2|0.3|0.2|0.3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3|0.2|0.3|0.3|0.3|0.3|0.3|0.4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3|0.2|0.4|0.2|0.3|0.1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|0.3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1|0.3|0.1|0.3|0.1|0.2|0.1|0.6|0.5|0.5|0.2|0.5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4|0.7|0.4|0.4|0.2|0.4|0.2|0.3|0.2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2|0.1|0.4|0.3|0.4|0.5|0.3|0.4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2997</TotalTime>
  <Words>871</Words>
  <Application>Microsoft Office PowerPoint</Application>
  <PresentationFormat>On-screen Show (4:3)</PresentationFormat>
  <Paragraphs>156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Reversing the process of differentiation</vt:lpstr>
      <vt:lpstr>PowerPoint Presentation</vt:lpstr>
      <vt:lpstr>Reversing the process of differentiation</vt:lpstr>
      <vt:lpstr>Reversing the process of 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Indefinite integrals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47</cp:revision>
  <dcterms:created xsi:type="dcterms:W3CDTF">2013-01-22T04:39:08Z</dcterms:created>
  <dcterms:modified xsi:type="dcterms:W3CDTF">2021-12-18T07:08:39Z</dcterms:modified>
</cp:coreProperties>
</file>