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315" r:id="rId4"/>
    <p:sldId id="259" r:id="rId5"/>
    <p:sldId id="311" r:id="rId6"/>
    <p:sldId id="312" r:id="rId7"/>
    <p:sldId id="316" r:id="rId8"/>
    <p:sldId id="317" r:id="rId9"/>
    <p:sldId id="29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249" autoAdjust="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B5023-9442-414D-9FC3-D53E55364AC2}" type="datetimeFigureOut">
              <a:rPr lang="en-GB" smtClean="0"/>
              <a:pPr/>
              <a:t>18/12/2021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BCCFD-D04F-48DF-A6DD-3E94AF978D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74244-C180-4D63-94E8-537B27490F2B}" type="slidenum">
              <a:rPr lang="en-GB"/>
              <a:pPr/>
              <a:t>2</a:t>
            </a:fld>
            <a:endParaRPr lang="en-GB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40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74244-C180-4D63-94E8-537B27490F2B}" type="slidenum">
              <a:rPr lang="en-GB"/>
              <a:pPr/>
              <a:t>3</a:t>
            </a:fld>
            <a:endParaRPr lang="en-GB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495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4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06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5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977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6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3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7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81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8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25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339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72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237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2085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2262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366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11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142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074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208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6464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12/18/2021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311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hyperlink" Target="http://www.mathssupport.org/" TargetMode="External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hyperlink" Target="http://www.mathssupport.org/" TargetMode="External"/><Relationship Id="rId10" Type="http://schemas.openxmlformats.org/officeDocument/2006/relationships/image" Target="../media/image27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11.png"/><Relationship Id="rId21" Type="http://schemas.openxmlformats.org/officeDocument/2006/relationships/image" Target="../media/image47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24" Type="http://schemas.openxmlformats.org/officeDocument/2006/relationships/image" Target="../media/image48.png"/><Relationship Id="rId5" Type="http://schemas.openxmlformats.org/officeDocument/2006/relationships/hyperlink" Target="http://www.mathssupport.org/" TargetMode="External"/><Relationship Id="rId15" Type="http://schemas.openxmlformats.org/officeDocument/2006/relationships/image" Target="../media/image41.png"/><Relationship Id="rId23" Type="http://schemas.openxmlformats.org/officeDocument/2006/relationships/image" Target="../media/image20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1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Relationship Id="rId22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76300" y="3356992"/>
            <a:ext cx="7391400" cy="1600200"/>
          </a:xfrm>
        </p:spPr>
        <p:txBody>
          <a:bodyPr>
            <a:normAutofit/>
          </a:bodyPr>
          <a:lstStyle/>
          <a:p>
            <a:pPr marL="627063" indent="-627063"/>
            <a:r>
              <a:rPr lang="en-US" dirty="0"/>
              <a:t>LO: To describe the linear approximation to a function at a point.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Linear Approximations</a:t>
            </a:r>
            <a:br>
              <a:rPr lang="en-GB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</a:b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C5C3288-D3A7-497A-A1F1-105841A5CC93}"/>
              </a:ext>
            </a:extLst>
          </p:cNvPr>
          <p:cNvSpPr/>
          <p:nvPr/>
        </p:nvSpPr>
        <p:spPr>
          <a:xfrm>
            <a:off x="8069328" y="6114758"/>
            <a:ext cx="990600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C6A7DB2-E983-4F14-88DB-DE0287DC32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047C87-81C2-44A7-9F19-2EBDEAF3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F29B5-81BB-455C-9941-613966FC9014}" type="datetime3">
              <a:rPr lang="en-US" smtClean="0"/>
              <a:t>18 December 2021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1" name="Text Box 3"/>
          <p:cNvSpPr txBox="1">
            <a:spLocks noChangeArrowheads="1"/>
          </p:cNvSpPr>
          <p:nvPr/>
        </p:nvSpPr>
        <p:spPr bwMode="auto">
          <a:xfrm>
            <a:off x="198621" y="841248"/>
            <a:ext cx="87804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 are going to take a look at an application not of derivatives but of the tangent line to a function.</a:t>
            </a:r>
            <a:r>
              <a:rPr lang="en-US" dirty="0">
                <a:latin typeface="+mn-lt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9B7CB94-165C-479C-A4CA-D0DB4ACF10ED}"/>
              </a:ext>
            </a:extLst>
          </p:cNvPr>
          <p:cNvSpPr txBox="1">
            <a:spLocks noChangeArrowheads="1"/>
          </p:cNvSpPr>
          <p:nvPr/>
        </p:nvSpPr>
        <p:spPr>
          <a:xfrm>
            <a:off x="198621" y="76200"/>
            <a:ext cx="8229600" cy="64480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/>
              <a:t>Linear Approximation of a Function at a Point</a:t>
            </a: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FB161B45-53A9-4410-BA8B-2896D41F9B5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38781F6-2AE1-4234-99DC-7372972E5A5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6F791EA-DB92-42C6-9C45-07ABB35CD344}"/>
              </a:ext>
            </a:extLst>
          </p:cNvPr>
          <p:cNvSpPr txBox="1"/>
          <p:nvPr/>
        </p:nvSpPr>
        <p:spPr>
          <a:xfrm>
            <a:off x="198621" y="1792492"/>
            <a:ext cx="88220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Of course, to get the tangent line we do need to take derivatives, so in some way this is an application of derivatives as well.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BABB36E-BFF6-406D-B2C9-666178DE9B48}"/>
              </a:ext>
            </a:extLst>
          </p:cNvPr>
          <p:cNvSpPr txBox="1"/>
          <p:nvPr/>
        </p:nvSpPr>
        <p:spPr>
          <a:xfrm>
            <a:off x="198621" y="3245439"/>
            <a:ext cx="84990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Given a function,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>
                <a:latin typeface="+mn-lt"/>
              </a:rPr>
              <a:t>we can find its tangent at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5C8429-079B-4591-80F9-A8E405AD66D7}"/>
              </a:ext>
            </a:extLst>
          </p:cNvPr>
          <p:cNvSpPr txBox="1"/>
          <p:nvPr/>
        </p:nvSpPr>
        <p:spPr>
          <a:xfrm>
            <a:off x="198621" y="3959722"/>
            <a:ext cx="85932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+mn-lt"/>
              </a:rPr>
              <a:t>The equation of the tangent line, which we’ll call 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dirty="0">
                <a:latin typeface="+mn-lt"/>
              </a:rPr>
              <a:t>for this discussion, is,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08A224-6EA2-4EFB-B9C4-55B147CA8B38}"/>
              </a:ext>
            </a:extLst>
          </p:cNvPr>
          <p:cNvSpPr txBox="1"/>
          <p:nvPr/>
        </p:nvSpPr>
        <p:spPr>
          <a:xfrm>
            <a:off x="2486698" y="5108957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389E6D-4CB8-4399-9636-D8B416B4587B}"/>
              </a:ext>
            </a:extLst>
          </p:cNvPr>
          <p:cNvSpPr txBox="1"/>
          <p:nvPr/>
        </p:nvSpPr>
        <p:spPr>
          <a:xfrm>
            <a:off x="3467703" y="5113888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7FF316B-FCE6-490A-9CE1-45A41E6FF778}"/>
              </a:ext>
            </a:extLst>
          </p:cNvPr>
          <p:cNvSpPr txBox="1"/>
          <p:nvPr/>
        </p:nvSpPr>
        <p:spPr>
          <a:xfrm>
            <a:off x="4191062" y="5108957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BE44842-08CC-4F06-83A5-C271CD953F2B}"/>
              </a:ext>
            </a:extLst>
          </p:cNvPr>
          <p:cNvSpPr txBox="1"/>
          <p:nvPr/>
        </p:nvSpPr>
        <p:spPr>
          <a:xfrm>
            <a:off x="4681948" y="5108956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7B156A0-6FCB-4994-9732-251A7B5781FC}"/>
              </a:ext>
            </a:extLst>
          </p:cNvPr>
          <p:cNvSpPr txBox="1"/>
          <p:nvPr/>
        </p:nvSpPr>
        <p:spPr>
          <a:xfrm>
            <a:off x="5349595" y="5092837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a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22" grpId="0"/>
      <p:bldP spid="24" grpId="0"/>
      <p:bldP spid="2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1" name="Text Box 3"/>
          <p:cNvSpPr txBox="1">
            <a:spLocks noChangeArrowheads="1"/>
          </p:cNvSpPr>
          <p:nvPr/>
        </p:nvSpPr>
        <p:spPr bwMode="auto">
          <a:xfrm>
            <a:off x="214522" y="689788"/>
            <a:ext cx="2141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For example:</a:t>
            </a:r>
            <a:endParaRPr lang="en-GB" dirty="0">
              <a:latin typeface="+mn-lt"/>
            </a:endParaRP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FB161B45-53A9-4410-BA8B-2896D41F9B5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38781F6-2AE1-4234-99DC-7372972E5A5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6F791EA-DB92-42C6-9C45-07ABB35CD344}"/>
                  </a:ext>
                </a:extLst>
              </p:cNvPr>
              <p:cNvSpPr txBox="1"/>
              <p:nvPr/>
            </p:nvSpPr>
            <p:spPr>
              <a:xfrm>
                <a:off x="2355801" y="610540"/>
                <a:ext cx="5741531" cy="613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Consider the function </a:t>
                </a:r>
                <a:r>
                  <a:rPr lang="en-US" i="1" dirty="0"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cs typeface="Times New Roman" panose="02020603050405020304" pitchFamily="18" charset="0"/>
                  </a:rPr>
                  <a:t> (</a:t>
                </a:r>
                <a:r>
                  <a:rPr 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>
                    <a:latin typeface="+mn-lt"/>
                  </a:rPr>
                  <a:t> at </a:t>
                </a:r>
                <a:r>
                  <a:rPr lang="en-US" i="1" dirty="0">
                    <a:cs typeface="Times New Roman" panose="02020603050405020304" pitchFamily="18" charset="0"/>
                  </a:rPr>
                  <a:t>a</a:t>
                </a:r>
                <a:r>
                  <a:rPr lang="en-US" dirty="0">
                    <a:cs typeface="Times New Roman" panose="02020603050405020304" pitchFamily="18" charset="0"/>
                  </a:rPr>
                  <a:t> = 2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6F791EA-DB92-42C6-9C45-07ABB35CD3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801" y="610540"/>
                <a:ext cx="5741531" cy="613886"/>
              </a:xfrm>
              <a:prstGeom prst="rect">
                <a:avLst/>
              </a:prstGeom>
              <a:blipFill>
                <a:blip r:embed="rId4"/>
                <a:stretch>
                  <a:fillRect l="-1592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FA08A224-6EA2-4EFB-B9C4-55B147CA8B38}"/>
              </a:ext>
            </a:extLst>
          </p:cNvPr>
          <p:cNvSpPr txBox="1"/>
          <p:nvPr/>
        </p:nvSpPr>
        <p:spPr>
          <a:xfrm>
            <a:off x="4136273" y="2737105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B389E6D-4CB8-4399-9636-D8B416B4587B}"/>
                  </a:ext>
                </a:extLst>
              </p:cNvPr>
              <p:cNvSpPr txBox="1"/>
              <p:nvPr/>
            </p:nvSpPr>
            <p:spPr>
              <a:xfrm>
                <a:off x="4814868" y="2559915"/>
                <a:ext cx="945671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B389E6D-4CB8-4399-9636-D8B416B45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868" y="2559915"/>
                <a:ext cx="945671" cy="7838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E44842-08CC-4F06-83A5-C271CD953F2B}"/>
                  </a:ext>
                </a:extLst>
              </p:cNvPr>
              <p:cNvSpPr txBox="1"/>
              <p:nvPr/>
            </p:nvSpPr>
            <p:spPr>
              <a:xfrm>
                <a:off x="5275904" y="2559915"/>
                <a:ext cx="945671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E44842-08CC-4F06-83A5-C271CD953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904" y="2559915"/>
                <a:ext cx="945671" cy="7838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F7B156A0-6FCB-4994-9732-251A7B5781FC}"/>
              </a:ext>
            </a:extLst>
          </p:cNvPr>
          <p:cNvSpPr txBox="1"/>
          <p:nvPr/>
        </p:nvSpPr>
        <p:spPr>
          <a:xfrm>
            <a:off x="5956054" y="2737105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FC6332-8C2E-48CA-A52A-D3DF2E47CA6F}"/>
                  </a:ext>
                </a:extLst>
              </p:cNvPr>
              <p:cNvSpPr txBox="1"/>
              <p:nvPr/>
            </p:nvSpPr>
            <p:spPr>
              <a:xfrm>
                <a:off x="271714" y="1141751"/>
                <a:ext cx="8822065" cy="15067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Since </a:t>
                </a:r>
                <a:r>
                  <a:rPr lang="en-US" i="1" dirty="0"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cs typeface="Times New Roman" panose="02020603050405020304" pitchFamily="18" charset="0"/>
                  </a:rPr>
                  <a:t> (</a:t>
                </a:r>
                <a:r>
                  <a:rPr 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cs typeface="Times New Roman" panose="02020603050405020304" pitchFamily="18" charset="0"/>
                  </a:rPr>
                  <a:t>) </a:t>
                </a:r>
                <a:r>
                  <a:rPr lang="en-US" dirty="0">
                    <a:latin typeface="+mn-lt"/>
                  </a:rPr>
                  <a:t>is differentiable at </a:t>
                </a:r>
                <a:r>
                  <a:rPr 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cs typeface="Times New Roman" panose="02020603050405020304" pitchFamily="18" charset="0"/>
                  </a:rPr>
                  <a:t> = 2 </a:t>
                </a:r>
                <a:r>
                  <a:rPr lang="en-US" dirty="0">
                    <a:latin typeface="+mn-lt"/>
                  </a:rPr>
                  <a:t>and</a:t>
                </a:r>
                <a:r>
                  <a:rPr lang="en-US" dirty="0">
                    <a:cs typeface="Times New Roman" panose="02020603050405020304" pitchFamily="18" charset="0"/>
                  </a:rPr>
                  <a:t> </a:t>
                </a:r>
                <a:r>
                  <a:rPr lang="en-US" i="1" dirty="0"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cs typeface="Times New Roman" panose="02020603050405020304" pitchFamily="18" charset="0"/>
                  </a:rPr>
                  <a:t> ′(</a:t>
                </a:r>
                <a:r>
                  <a:rPr 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+mn-lt"/>
                  </a:rPr>
                  <a:t>we see that </a:t>
                </a:r>
                <a:r>
                  <a:rPr lang="en-US" i="1" dirty="0"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cs typeface="Times New Roman" panose="02020603050405020304" pitchFamily="18" charset="0"/>
                  </a:rPr>
                  <a:t> ′(2) =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latin typeface="+mn-lt"/>
                  </a:rPr>
                  <a:t> . Therefore, the tangent line to the graph of </a:t>
                </a:r>
                <a:r>
                  <a:rPr lang="en-US" i="1" dirty="0"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cs typeface="Times New Roman" panose="02020603050405020304" pitchFamily="18" charset="0"/>
                  </a:rPr>
                  <a:t> (</a:t>
                </a:r>
                <a:r>
                  <a:rPr 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cs typeface="Times New Roman" panose="02020603050405020304" pitchFamily="18" charset="0"/>
                  </a:rPr>
                  <a:t>) </a:t>
                </a:r>
                <a:r>
                  <a:rPr lang="en-US" dirty="0">
                    <a:latin typeface="+mn-lt"/>
                  </a:rPr>
                  <a:t>at </a:t>
                </a:r>
                <a:r>
                  <a:rPr lang="en-US" i="1" dirty="0">
                    <a:cs typeface="Times New Roman" panose="02020603050405020304" pitchFamily="18" charset="0"/>
                  </a:rPr>
                  <a:t>a</a:t>
                </a:r>
                <a:r>
                  <a:rPr lang="en-US" dirty="0">
                    <a:cs typeface="Times New Roman" panose="02020603050405020304" pitchFamily="18" charset="0"/>
                  </a:rPr>
                  <a:t> = 2</a:t>
                </a:r>
                <a:r>
                  <a:rPr lang="en-US" dirty="0">
                    <a:latin typeface="+mn-lt"/>
                  </a:rPr>
                  <a:t> is given by the equation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FC6332-8C2E-48CA-A52A-D3DF2E47C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14" y="1141751"/>
                <a:ext cx="8822065" cy="1506759"/>
              </a:xfrm>
              <a:prstGeom prst="rect">
                <a:avLst/>
              </a:prstGeom>
              <a:blipFill>
                <a:blip r:embed="rId7"/>
                <a:stretch>
                  <a:fillRect l="-1106" r="-207" b="-85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2">
            <a:extLst>
              <a:ext uri="{FF2B5EF4-FFF2-40B4-BE49-F238E27FC236}">
                <a16:creationId xmlns:a16="http://schemas.microsoft.com/office/drawing/2014/main" id="{7CCF7209-5BFF-40C6-A393-1504F3F0EB18}"/>
              </a:ext>
            </a:extLst>
          </p:cNvPr>
          <p:cNvSpPr txBox="1">
            <a:spLocks noChangeArrowheads="1"/>
          </p:cNvSpPr>
          <p:nvPr/>
        </p:nvSpPr>
        <p:spPr>
          <a:xfrm>
            <a:off x="198621" y="76200"/>
            <a:ext cx="8229600" cy="64480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/>
              <a:t>Linear Approximation of a Function at a Point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04A502-C8F3-463C-8F73-80113ABC6CC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9001" t="21814" r="12202" b="22502"/>
          <a:stretch/>
        </p:blipFill>
        <p:spPr>
          <a:xfrm>
            <a:off x="390647" y="2674965"/>
            <a:ext cx="3332546" cy="268917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CF65904-17F4-455B-A476-69C8377057BF}"/>
              </a:ext>
            </a:extLst>
          </p:cNvPr>
          <p:cNvSpPr txBox="1"/>
          <p:nvPr/>
        </p:nvSpPr>
        <p:spPr>
          <a:xfrm>
            <a:off x="4063108" y="3332813"/>
            <a:ext cx="49318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This is the graph of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>
                <a:latin typeface="+mn-lt"/>
              </a:rPr>
              <a:t>along with the tangent line at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2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34B3C8-AD20-4592-8E3A-3159ED9B3493}"/>
              </a:ext>
            </a:extLst>
          </p:cNvPr>
          <p:cNvSpPr txBox="1"/>
          <p:nvPr/>
        </p:nvSpPr>
        <p:spPr>
          <a:xfrm>
            <a:off x="4091188" y="4163810"/>
            <a:ext cx="49318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Note that for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>
                <a:latin typeface="+mn-lt"/>
              </a:rPr>
              <a:t>near 2, the graph of the tangent line is close to the graph of</a:t>
            </a:r>
            <a:r>
              <a:rPr lang="en-US" dirty="0"/>
              <a:t>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dirty="0">
                <a:latin typeface="+mn-lt"/>
              </a:rPr>
              <a:t>.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8CCD26-66F4-4B4C-B073-9E4754EB45B2}"/>
              </a:ext>
            </a:extLst>
          </p:cNvPr>
          <p:cNvSpPr txBox="1"/>
          <p:nvPr/>
        </p:nvSpPr>
        <p:spPr>
          <a:xfrm>
            <a:off x="214522" y="5452734"/>
            <a:ext cx="87804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As a result, we can use the equation of the tangent line to approximate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>
                <a:latin typeface="+mn-lt"/>
              </a:rPr>
              <a:t>for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n-lt"/>
              </a:rPr>
              <a:t>near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2.</a:t>
            </a:r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31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4" grpId="0"/>
      <p:bldP spid="26" grpId="0"/>
      <p:bldP spid="38" grpId="0"/>
      <p:bldP spid="39" grpId="0"/>
      <p:bldP spid="16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40944" y="764395"/>
            <a:ext cx="8851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For e</a:t>
            </a:r>
            <a:r>
              <a:rPr lang="en-GB" sz="2400" dirty="0">
                <a:latin typeface="+mn-lt"/>
              </a:rPr>
              <a:t>xample, if 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 = 2.1</a:t>
            </a:r>
            <a:r>
              <a:rPr lang="en-GB" sz="2400" dirty="0">
                <a:latin typeface="+mn-lt"/>
              </a:rPr>
              <a:t>, the </a:t>
            </a:r>
            <a:r>
              <a:rPr lang="en-GB" i="1" dirty="0">
                <a:cs typeface="Times New Roman" panose="02020603050405020304" pitchFamily="18" charset="0"/>
              </a:rPr>
              <a:t>y-</a:t>
            </a:r>
            <a:r>
              <a:rPr lang="en-GB" sz="2400" dirty="0">
                <a:latin typeface="+mn-lt"/>
              </a:rPr>
              <a:t>value of the corresponding point on the tangent line is 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83FA62-3CC2-4A06-863C-313085B3F2B7}"/>
              </a:ext>
            </a:extLst>
          </p:cNvPr>
          <p:cNvSpPr txBox="1"/>
          <p:nvPr/>
        </p:nvSpPr>
        <p:spPr>
          <a:xfrm>
            <a:off x="7430634" y="1542249"/>
            <a:ext cx="13178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 0.475</a:t>
            </a:r>
            <a:endParaRPr lang="en-GB" dirty="0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697CE550-BC6F-466E-9CBF-6404AE5F3396}"/>
              </a:ext>
            </a:extLst>
          </p:cNvPr>
          <p:cNvSpPr txBox="1">
            <a:spLocks noChangeArrowheads="1"/>
          </p:cNvSpPr>
          <p:nvPr/>
        </p:nvSpPr>
        <p:spPr>
          <a:xfrm>
            <a:off x="198621" y="76200"/>
            <a:ext cx="8229600" cy="64480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/>
              <a:t>Linear Approximation of a Function at a Point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A96F606-669F-41F7-98AF-18D66348D0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001" t="21814" r="12202" b="22502"/>
          <a:stretch/>
        </p:blipFill>
        <p:spPr>
          <a:xfrm>
            <a:off x="279248" y="1782686"/>
            <a:ext cx="3332546" cy="26891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65F1C5F-EC55-43FF-988A-A8E79B5FC6C2}"/>
              </a:ext>
            </a:extLst>
          </p:cNvPr>
          <p:cNvSpPr txBox="1"/>
          <p:nvPr/>
        </p:nvSpPr>
        <p:spPr>
          <a:xfrm>
            <a:off x="4006442" y="1553446"/>
            <a:ext cx="11950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(2.1) 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8110406-8C95-4AFF-9568-DDA22EAE125A}"/>
                  </a:ext>
                </a:extLst>
              </p:cNvPr>
              <p:cNvSpPr txBox="1"/>
              <p:nvPr/>
            </p:nvSpPr>
            <p:spPr>
              <a:xfrm>
                <a:off x="4934417" y="1376256"/>
                <a:ext cx="945671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8110406-8C95-4AFF-9568-DDA22EAE1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417" y="1376256"/>
                <a:ext cx="945671" cy="7838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8B66F19-4F55-484C-B5EF-9A9BDD6B4490}"/>
                  </a:ext>
                </a:extLst>
              </p:cNvPr>
              <p:cNvSpPr txBox="1"/>
              <p:nvPr/>
            </p:nvSpPr>
            <p:spPr>
              <a:xfrm>
                <a:off x="5395453" y="1376256"/>
                <a:ext cx="945671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8B66F19-4F55-484C-B5EF-9A9BDD6B4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453" y="1376256"/>
                <a:ext cx="945671" cy="7838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627C3203-A8E7-4303-BEC8-D7A3384AB3D9}"/>
              </a:ext>
            </a:extLst>
          </p:cNvPr>
          <p:cNvSpPr txBox="1"/>
          <p:nvPr/>
        </p:nvSpPr>
        <p:spPr>
          <a:xfrm>
            <a:off x="6075602" y="1553446"/>
            <a:ext cx="14278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2.1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B220062-B5CD-4003-9B81-31CE9DCDDB5E}"/>
                  </a:ext>
                </a:extLst>
              </p:cNvPr>
              <p:cNvSpPr txBox="1"/>
              <p:nvPr/>
            </p:nvSpPr>
            <p:spPr>
              <a:xfrm>
                <a:off x="4543286" y="2765823"/>
                <a:ext cx="1865720" cy="613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cs typeface="Times New Roman" panose="02020603050405020304" pitchFamily="18" charset="0"/>
                  </a:rPr>
                  <a:t> (2.1)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2.1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B220062-B5CD-4003-9B81-31CE9DCDD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286" y="2765823"/>
                <a:ext cx="1865720" cy="613886"/>
              </a:xfrm>
              <a:prstGeom prst="rect">
                <a:avLst/>
              </a:prstGeom>
              <a:blipFill>
                <a:blip r:embed="rId7"/>
                <a:stretch>
                  <a:fillRect l="-4902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16 Rectángulo">
            <a:extLst>
              <a:ext uri="{FF2B5EF4-FFF2-40B4-BE49-F238E27FC236}">
                <a16:creationId xmlns:a16="http://schemas.microsoft.com/office/drawing/2014/main" id="{9642572A-6AEA-413F-A61C-DDB808F66798}"/>
              </a:ext>
            </a:extLst>
          </p:cNvPr>
          <p:cNvSpPr/>
          <p:nvPr/>
        </p:nvSpPr>
        <p:spPr>
          <a:xfrm>
            <a:off x="3691699" y="2240268"/>
            <a:ext cx="5340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actual value o</a:t>
            </a:r>
            <a:r>
              <a:rPr lang="en-GB" sz="2400" dirty="0">
                <a:latin typeface="+mn-lt"/>
              </a:rPr>
              <a:t>f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cs typeface="Times New Roman" panose="02020603050405020304" pitchFamily="18" charset="0"/>
              </a:rPr>
              <a:t> (2.1)</a:t>
            </a:r>
            <a:r>
              <a:rPr lang="en-GB" sz="2400" dirty="0">
                <a:latin typeface="+mn-lt"/>
              </a:rPr>
              <a:t> is given by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251C224-E7E1-4185-B5D7-C8573DB196FE}"/>
              </a:ext>
            </a:extLst>
          </p:cNvPr>
          <p:cNvSpPr txBox="1"/>
          <p:nvPr/>
        </p:nvSpPr>
        <p:spPr>
          <a:xfrm>
            <a:off x="6112805" y="2834781"/>
            <a:ext cx="16275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= 0.47619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9742251-4A6E-4B9B-9825-A38F4CA2EC0D}"/>
              </a:ext>
            </a:extLst>
          </p:cNvPr>
          <p:cNvSpPr txBox="1"/>
          <p:nvPr/>
        </p:nvSpPr>
        <p:spPr>
          <a:xfrm>
            <a:off x="3800109" y="3371578"/>
            <a:ext cx="49318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Therefore, the tangent line gives us a fairly good approximation of 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(2.1)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D75404C-69F2-4B00-AA95-701E49B5BDFA}"/>
              </a:ext>
            </a:extLst>
          </p:cNvPr>
          <p:cNvSpPr txBox="1"/>
          <p:nvPr/>
        </p:nvSpPr>
        <p:spPr>
          <a:xfrm>
            <a:off x="209843" y="4673291"/>
            <a:ext cx="85221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Note that for values of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</a:rPr>
              <a:t> far from 2, the equation of the tangent line does not give us a good approximation.</a:t>
            </a:r>
            <a:endParaRPr lang="en-GB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40944" y="764395"/>
            <a:ext cx="8851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In general, for a differentiable function </a:t>
            </a:r>
            <a:r>
              <a:rPr lang="en-GB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+mn-lt"/>
              </a:rPr>
              <a:t>, the equation of the tangent line to </a:t>
            </a:r>
            <a:r>
              <a:rPr lang="en-GB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latin typeface="+mn-lt"/>
              </a:rPr>
              <a:t> at 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cs typeface="Times New Roman" panose="02020603050405020304" pitchFamily="18" charset="0"/>
              </a:rPr>
              <a:t>a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+mn-lt"/>
              </a:rPr>
              <a:t>can be used to approximate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cs typeface="Times New Roman" panose="02020603050405020304" pitchFamily="18" charset="0"/>
              </a:rPr>
              <a:t>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)</a:t>
            </a:r>
            <a:r>
              <a:rPr lang="en-GB" sz="2400" dirty="0">
                <a:latin typeface="+mn-lt"/>
              </a:rPr>
              <a:t> for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+mn-lt"/>
              </a:rPr>
              <a:t> near </a:t>
            </a:r>
            <a:r>
              <a:rPr lang="en-GB" i="1" dirty="0">
                <a:cs typeface="Times New Roman" panose="02020603050405020304" pitchFamily="18" charset="0"/>
              </a:rPr>
              <a:t>a</a:t>
            </a:r>
            <a:r>
              <a:rPr lang="en-GB" sz="2400" dirty="0">
                <a:latin typeface="+mn-lt"/>
              </a:rPr>
              <a:t>. 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339882-9DF2-4E14-A9E1-4F08B0E09A55}"/>
              </a:ext>
            </a:extLst>
          </p:cNvPr>
          <p:cNvSpPr txBox="1"/>
          <p:nvPr/>
        </p:nvSpPr>
        <p:spPr>
          <a:xfrm>
            <a:off x="94889" y="1913408"/>
            <a:ext cx="44771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Therefore, we can write</a:t>
            </a:r>
            <a:endParaRPr lang="en-GB" dirty="0">
              <a:latin typeface="+mn-lt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F26F7F7-98EC-4D03-9AC5-37EC8A3431E6}"/>
              </a:ext>
            </a:extLst>
          </p:cNvPr>
          <p:cNvSpPr txBox="1"/>
          <p:nvPr/>
        </p:nvSpPr>
        <p:spPr>
          <a:xfrm>
            <a:off x="6144339" y="2404078"/>
            <a:ext cx="20329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for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</a:rPr>
              <a:t> near </a:t>
            </a:r>
            <a:r>
              <a:rPr lang="en-US" i="1" dirty="0">
                <a:cs typeface="Times New Roman" panose="02020603050405020304" pitchFamily="18" charset="0"/>
              </a:rPr>
              <a:t>a.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41" name="Rectangle 2">
            <a:extLst>
              <a:ext uri="{FF2B5EF4-FFF2-40B4-BE49-F238E27FC236}">
                <a16:creationId xmlns:a16="http://schemas.microsoft.com/office/drawing/2014/main" id="{9FC768D6-909B-4995-A655-3EDDF9D06079}"/>
              </a:ext>
            </a:extLst>
          </p:cNvPr>
          <p:cNvSpPr txBox="1">
            <a:spLocks noChangeArrowheads="1"/>
          </p:cNvSpPr>
          <p:nvPr/>
        </p:nvSpPr>
        <p:spPr>
          <a:xfrm>
            <a:off x="198621" y="76200"/>
            <a:ext cx="8229600" cy="64480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/>
              <a:t>Linear Approximation of a Function at a Point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C307ED1-622C-4BF3-987D-3EE700AEBE9B}"/>
              </a:ext>
            </a:extLst>
          </p:cNvPr>
          <p:cNvSpPr txBox="1"/>
          <p:nvPr/>
        </p:nvSpPr>
        <p:spPr>
          <a:xfrm>
            <a:off x="2911101" y="2436266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≈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5B26A67-5CD4-41F8-9884-A0932D3BDA4E}"/>
              </a:ext>
            </a:extLst>
          </p:cNvPr>
          <p:cNvSpPr txBox="1"/>
          <p:nvPr/>
        </p:nvSpPr>
        <p:spPr>
          <a:xfrm>
            <a:off x="3734722" y="2398579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5167973-DD19-4C24-AF62-95FE6A617B0F}"/>
              </a:ext>
            </a:extLst>
          </p:cNvPr>
          <p:cNvSpPr txBox="1"/>
          <p:nvPr/>
        </p:nvSpPr>
        <p:spPr>
          <a:xfrm>
            <a:off x="4304071" y="2393647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0FF52F9-BABE-4CC6-A6FE-B6D1DF6191FA}"/>
              </a:ext>
            </a:extLst>
          </p:cNvPr>
          <p:cNvSpPr txBox="1"/>
          <p:nvPr/>
        </p:nvSpPr>
        <p:spPr>
          <a:xfrm>
            <a:off x="4629319" y="2407285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9C4323B-0F0F-4AA5-AC50-4AD809E7E62A}"/>
              </a:ext>
            </a:extLst>
          </p:cNvPr>
          <p:cNvSpPr txBox="1"/>
          <p:nvPr/>
        </p:nvSpPr>
        <p:spPr>
          <a:xfrm>
            <a:off x="5249742" y="2405825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a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527369D-E784-4746-874C-E0784F43DA63}"/>
              </a:ext>
            </a:extLst>
          </p:cNvPr>
          <p:cNvSpPr txBox="1"/>
          <p:nvPr/>
        </p:nvSpPr>
        <p:spPr>
          <a:xfrm>
            <a:off x="2789051" y="3551236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0247631-2602-47A0-9472-3F567F8FEA62}"/>
              </a:ext>
            </a:extLst>
          </p:cNvPr>
          <p:cNvSpPr txBox="1"/>
          <p:nvPr/>
        </p:nvSpPr>
        <p:spPr>
          <a:xfrm>
            <a:off x="3698259" y="3556169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DC03CAC-8101-4F82-9605-38BBFB4B9D79}"/>
              </a:ext>
            </a:extLst>
          </p:cNvPr>
          <p:cNvSpPr txBox="1"/>
          <p:nvPr/>
        </p:nvSpPr>
        <p:spPr>
          <a:xfrm>
            <a:off x="4251699" y="3551237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D7A5C1E-5B8F-4E43-8AD9-3F9931EF2EC1}"/>
              </a:ext>
            </a:extLst>
          </p:cNvPr>
          <p:cNvSpPr txBox="1"/>
          <p:nvPr/>
        </p:nvSpPr>
        <p:spPr>
          <a:xfrm>
            <a:off x="4605448" y="3551237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8FBECD4-4E7B-4880-BAA4-046AF3F4A5DB}"/>
              </a:ext>
            </a:extLst>
          </p:cNvPr>
          <p:cNvSpPr txBox="1"/>
          <p:nvPr/>
        </p:nvSpPr>
        <p:spPr>
          <a:xfrm>
            <a:off x="5236326" y="3551236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a</a:t>
            </a:r>
            <a:r>
              <a:rPr lang="en-US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F898E92-62CF-4AA9-BCCC-BB4F95FF72DB}"/>
              </a:ext>
            </a:extLst>
          </p:cNvPr>
          <p:cNvSpPr txBox="1"/>
          <p:nvPr/>
        </p:nvSpPr>
        <p:spPr>
          <a:xfrm>
            <a:off x="124732" y="2940550"/>
            <a:ext cx="44771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We call the linear function</a:t>
            </a:r>
            <a:endParaRPr lang="en-GB" dirty="0">
              <a:latin typeface="+mn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5920B88-B305-48F1-A4F5-3685B17A6BAF}"/>
              </a:ext>
            </a:extLst>
          </p:cNvPr>
          <p:cNvSpPr txBox="1"/>
          <p:nvPr/>
        </p:nvSpPr>
        <p:spPr>
          <a:xfrm>
            <a:off x="165141" y="4093209"/>
            <a:ext cx="87273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linear approximation</a:t>
            </a:r>
            <a:r>
              <a:rPr lang="en-US" dirty="0">
                <a:latin typeface="+mn-lt"/>
              </a:rPr>
              <a:t>, or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tangent line approximation</a:t>
            </a:r>
            <a:r>
              <a:rPr lang="en-US" dirty="0">
                <a:latin typeface="+mn-lt"/>
              </a:rPr>
              <a:t>, of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latin typeface="+mn-lt"/>
              </a:rPr>
              <a:t> at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 = </a:t>
            </a:r>
            <a:r>
              <a:rPr lang="en-US" i="1" dirty="0">
                <a:cs typeface="Times New Roman" panose="02020603050405020304" pitchFamily="18" charset="0"/>
              </a:rPr>
              <a:t>a.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F83B3D7-4A67-49AB-AD05-3CAF48A28284}"/>
              </a:ext>
            </a:extLst>
          </p:cNvPr>
          <p:cNvSpPr txBox="1"/>
          <p:nvPr/>
        </p:nvSpPr>
        <p:spPr>
          <a:xfrm>
            <a:off x="123067" y="5004512"/>
            <a:ext cx="8939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This function L is also known as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linearization </a:t>
            </a:r>
            <a:r>
              <a:rPr lang="en-US" dirty="0">
                <a:latin typeface="+mn-lt"/>
              </a:rPr>
              <a:t>of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latin typeface="+mn-lt"/>
              </a:rPr>
              <a:t> at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 = </a:t>
            </a:r>
            <a:r>
              <a:rPr lang="en-US" i="1" dirty="0">
                <a:cs typeface="Times New Roman" panose="02020603050405020304" pitchFamily="18" charset="0"/>
              </a:rPr>
              <a:t>a.</a:t>
            </a:r>
            <a:endParaRPr lang="en-GB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47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7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C38C8F55-C106-46F5-80B7-46A48FCB4F72}"/>
                  </a:ext>
                </a:extLst>
              </p:cNvPr>
              <p:cNvSpPr txBox="1"/>
              <p:nvPr/>
            </p:nvSpPr>
            <p:spPr>
              <a:xfrm>
                <a:off x="5727381" y="6010983"/>
                <a:ext cx="945671" cy="7572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C38C8F55-C106-46F5-80B7-46A48FCB4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381" y="6010983"/>
                <a:ext cx="945671" cy="7572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E58A7E2-7B88-484A-9729-F2CB77CD11E0}"/>
                  </a:ext>
                </a:extLst>
              </p:cNvPr>
              <p:cNvSpPr txBox="1"/>
              <p:nvPr/>
            </p:nvSpPr>
            <p:spPr>
              <a:xfrm>
                <a:off x="5219291" y="5019645"/>
                <a:ext cx="945671" cy="7572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3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3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3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E58A7E2-7B88-484A-9729-F2CB77CD1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291" y="5019645"/>
                <a:ext cx="945671" cy="7572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>
            <a:hlinkClick r:id="rId5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AB5897-76F2-45F7-A337-7A223C791C0A}"/>
              </a:ext>
            </a:extLst>
          </p:cNvPr>
          <p:cNvSpPr txBox="1"/>
          <p:nvPr/>
        </p:nvSpPr>
        <p:spPr>
          <a:xfrm>
            <a:off x="111064" y="620688"/>
            <a:ext cx="19267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Example 1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D0F144-5082-4E04-B50D-6447006DF21A}"/>
                  </a:ext>
                </a:extLst>
              </p:cNvPr>
              <p:cNvSpPr txBox="1"/>
              <p:nvPr/>
            </p:nvSpPr>
            <p:spPr>
              <a:xfrm>
                <a:off x="99406" y="1026347"/>
                <a:ext cx="8932569" cy="12223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To show how useful the linear approximation can be, we look at how to find the linear approximation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dirty="0">
                    <a:latin typeface="+mn-lt"/>
                  </a:rPr>
                  <a:t> at </a:t>
                </a:r>
                <a:r>
                  <a:rPr 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cs typeface="Times New Roman" panose="02020603050405020304" pitchFamily="18" charset="0"/>
                  </a:rPr>
                  <a:t> = 9. </a:t>
                </a:r>
                <a:r>
                  <a:rPr lang="en-US" sz="2300" dirty="0">
                    <a:latin typeface="+mn-lt"/>
                  </a:rPr>
                  <a:t>Use the linear approximation to approximate the value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3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300" i="1">
                            <a:latin typeface="Cambria Math" panose="02040503050406030204" pitchFamily="18" charset="0"/>
                          </a:rPr>
                          <m:t>9.1</m:t>
                        </m:r>
                      </m:e>
                    </m:rad>
                  </m:oMath>
                </a14:m>
                <a:r>
                  <a:rPr lang="en-US" sz="2300" dirty="0">
                    <a:latin typeface="+mn-lt"/>
                  </a:rPr>
                  <a:t> </a:t>
                </a:r>
                <a:endParaRPr lang="en-GB" sz="2300" dirty="0">
                  <a:latin typeface="+mn-lt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D0F144-5082-4E04-B50D-6447006DF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6" y="1026347"/>
                <a:ext cx="8932569" cy="1222386"/>
              </a:xfrm>
              <a:prstGeom prst="rect">
                <a:avLst/>
              </a:prstGeom>
              <a:blipFill>
                <a:blip r:embed="rId6"/>
                <a:stretch>
                  <a:fillRect l="-1023" t="-3980" r="-1705" b="-99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2A60BBFD-98D1-4935-8FBA-89C403B28376}"/>
              </a:ext>
            </a:extLst>
          </p:cNvPr>
          <p:cNvSpPr txBox="1"/>
          <p:nvPr/>
        </p:nvSpPr>
        <p:spPr>
          <a:xfrm>
            <a:off x="77591" y="2169558"/>
            <a:ext cx="1715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Solution:</a:t>
            </a:r>
            <a:endParaRPr lang="en-GB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C8F4AA3-AB7C-4039-88B1-949317528A83}"/>
              </a:ext>
            </a:extLst>
          </p:cNvPr>
          <p:cNvSpPr txBox="1"/>
          <p:nvPr/>
        </p:nvSpPr>
        <p:spPr>
          <a:xfrm>
            <a:off x="8041194" y="3593729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= 3</a:t>
            </a:r>
            <a:endParaRPr lang="en-GB" sz="2300" dirty="0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C423797C-38FE-4918-BD81-13AB2D36B96B}"/>
              </a:ext>
            </a:extLst>
          </p:cNvPr>
          <p:cNvSpPr txBox="1">
            <a:spLocks noChangeArrowheads="1"/>
          </p:cNvSpPr>
          <p:nvPr/>
        </p:nvSpPr>
        <p:spPr>
          <a:xfrm>
            <a:off x="198621" y="76200"/>
            <a:ext cx="8229600" cy="64480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/>
              <a:t>Linear Approximation of a Function at a Point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91CE59-113C-4432-868F-44B60B16FA24}"/>
              </a:ext>
            </a:extLst>
          </p:cNvPr>
          <p:cNvSpPr txBox="1"/>
          <p:nvPr/>
        </p:nvSpPr>
        <p:spPr>
          <a:xfrm>
            <a:off x="1428881" y="2190986"/>
            <a:ext cx="777437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Since we are looking for the linear approximation at </a:t>
            </a:r>
            <a:r>
              <a:rPr lang="en-US" sz="2200" i="1" dirty="0">
                <a:cs typeface="Times New Roman" panose="02020603050405020304" pitchFamily="18" charset="0"/>
              </a:rPr>
              <a:t>x</a:t>
            </a:r>
            <a:r>
              <a:rPr lang="en-US" sz="2200" dirty="0">
                <a:cs typeface="Times New Roman" panose="02020603050405020304" pitchFamily="18" charset="0"/>
              </a:rPr>
              <a:t> = 9 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ACCFE13-0EBB-4A45-A5A8-4ED2B9E33FA1}"/>
              </a:ext>
            </a:extLst>
          </p:cNvPr>
          <p:cNvSpPr txBox="1"/>
          <p:nvPr/>
        </p:nvSpPr>
        <p:spPr>
          <a:xfrm>
            <a:off x="810449" y="2725027"/>
            <a:ext cx="1551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Using:</a:t>
            </a:r>
            <a:endParaRPr lang="en-GB" sz="2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D6B178-727F-443B-856D-7DCEF854F6B2}"/>
              </a:ext>
            </a:extLst>
          </p:cNvPr>
          <p:cNvSpPr txBox="1"/>
          <p:nvPr/>
        </p:nvSpPr>
        <p:spPr>
          <a:xfrm>
            <a:off x="4686814" y="2633475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sz="23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A4DE7-D062-4C5E-A9E0-52B2DABFF7D3}"/>
              </a:ext>
            </a:extLst>
          </p:cNvPr>
          <p:cNvSpPr txBox="1"/>
          <p:nvPr/>
        </p:nvSpPr>
        <p:spPr>
          <a:xfrm>
            <a:off x="5555378" y="2640832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BD75C7E-0E3A-43E5-9E33-D5EA8E922CF4}"/>
              </a:ext>
            </a:extLst>
          </p:cNvPr>
          <p:cNvSpPr txBox="1"/>
          <p:nvPr/>
        </p:nvSpPr>
        <p:spPr>
          <a:xfrm>
            <a:off x="6155998" y="2633474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197877-D928-4588-A74B-5C6A75D92538}"/>
              </a:ext>
            </a:extLst>
          </p:cNvPr>
          <p:cNvSpPr txBox="1"/>
          <p:nvPr/>
        </p:nvSpPr>
        <p:spPr>
          <a:xfrm>
            <a:off x="6404742" y="263347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1A89D6-8D09-4A8F-A897-C43E0E49C1B8}"/>
              </a:ext>
            </a:extLst>
          </p:cNvPr>
          <p:cNvSpPr txBox="1"/>
          <p:nvPr/>
        </p:nvSpPr>
        <p:spPr>
          <a:xfrm>
            <a:off x="7058712" y="2618328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a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8385DD7-C579-4D97-B343-1FF138A7FF26}"/>
              </a:ext>
            </a:extLst>
          </p:cNvPr>
          <p:cNvSpPr txBox="1"/>
          <p:nvPr/>
        </p:nvSpPr>
        <p:spPr>
          <a:xfrm>
            <a:off x="263602" y="3090767"/>
            <a:ext cx="44263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the linear approximation is given by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570A60-4830-45B5-BD56-F2DD1CA7CA0F}"/>
              </a:ext>
            </a:extLst>
          </p:cNvPr>
          <p:cNvSpPr txBox="1"/>
          <p:nvPr/>
        </p:nvSpPr>
        <p:spPr>
          <a:xfrm>
            <a:off x="4686814" y="3084107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sz="23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7C4CB3D-1594-446A-AB29-B549E4D23AED}"/>
              </a:ext>
            </a:extLst>
          </p:cNvPr>
          <p:cNvSpPr txBox="1"/>
          <p:nvPr/>
        </p:nvSpPr>
        <p:spPr>
          <a:xfrm>
            <a:off x="5555378" y="309146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(9)</a:t>
            </a:r>
            <a:endParaRPr lang="en-GB" sz="23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9A3931A-EA2A-458B-83EF-77409286A72C}"/>
              </a:ext>
            </a:extLst>
          </p:cNvPr>
          <p:cNvSpPr txBox="1"/>
          <p:nvPr/>
        </p:nvSpPr>
        <p:spPr>
          <a:xfrm>
            <a:off x="6155998" y="3084106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53411A7-F2FD-49C8-8514-D897C6366E65}"/>
              </a:ext>
            </a:extLst>
          </p:cNvPr>
          <p:cNvSpPr txBox="1"/>
          <p:nvPr/>
        </p:nvSpPr>
        <p:spPr>
          <a:xfrm>
            <a:off x="6404742" y="3084106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(9)</a:t>
            </a:r>
            <a:endParaRPr lang="en-GB" sz="23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55822E4-C51B-4E80-BC03-DF9F8DB6949A}"/>
              </a:ext>
            </a:extLst>
          </p:cNvPr>
          <p:cNvSpPr txBox="1"/>
          <p:nvPr/>
        </p:nvSpPr>
        <p:spPr>
          <a:xfrm>
            <a:off x="7058712" y="3068960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9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3EBD3B5-E5B0-4F9B-A718-AB182BC48E96}"/>
              </a:ext>
            </a:extLst>
          </p:cNvPr>
          <p:cNvSpPr txBox="1"/>
          <p:nvPr/>
        </p:nvSpPr>
        <p:spPr>
          <a:xfrm>
            <a:off x="263602" y="3588164"/>
            <a:ext cx="44263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We need to find 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(9)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 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′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(9)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 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9758D1C-C3E7-4DEE-A282-93F82031726B}"/>
              </a:ext>
            </a:extLst>
          </p:cNvPr>
          <p:cNvSpPr txBox="1"/>
          <p:nvPr/>
        </p:nvSpPr>
        <p:spPr>
          <a:xfrm>
            <a:off x="4316778" y="3602181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855BDB2-5EA5-45FB-A3F7-13DEF8661B13}"/>
                  </a:ext>
                </a:extLst>
              </p:cNvPr>
              <p:cNvSpPr txBox="1"/>
              <p:nvPr/>
            </p:nvSpPr>
            <p:spPr>
              <a:xfrm>
                <a:off x="4932040" y="3597329"/>
                <a:ext cx="945671" cy="465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300" dirty="0">
                    <a:latin typeface="+mn-lt"/>
                  </a:rPr>
                  <a:t> </a:t>
                </a:r>
                <a:endParaRPr lang="en-GB" sz="23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855BDB2-5EA5-45FB-A3F7-13DEF8661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597329"/>
                <a:ext cx="945671" cy="4657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6B83AE37-9AC0-489A-A7C3-CC1419039B4E}"/>
              </a:ext>
            </a:extLst>
          </p:cNvPr>
          <p:cNvSpPr txBox="1"/>
          <p:nvPr/>
        </p:nvSpPr>
        <p:spPr>
          <a:xfrm>
            <a:off x="6453770" y="3573016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(9)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888EFC6-ADA6-4FBE-86C0-3E2302DD87A3}"/>
                  </a:ext>
                </a:extLst>
              </p:cNvPr>
              <p:cNvSpPr txBox="1"/>
              <p:nvPr/>
            </p:nvSpPr>
            <p:spPr>
              <a:xfrm>
                <a:off x="7040134" y="3595520"/>
                <a:ext cx="945671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US" sz="2300" dirty="0">
                    <a:latin typeface="+mn-lt"/>
                  </a:rPr>
                  <a:t> </a:t>
                </a:r>
                <a:endParaRPr lang="en-GB" sz="23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888EFC6-ADA6-4FBE-86C0-3E2302DD8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134" y="3595520"/>
                <a:ext cx="945671" cy="4964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F1DED724-62A3-4AF0-855B-415F6882D0BC}"/>
              </a:ext>
            </a:extLst>
          </p:cNvPr>
          <p:cNvSpPr txBox="1"/>
          <p:nvPr/>
        </p:nvSpPr>
        <p:spPr>
          <a:xfrm>
            <a:off x="4290750" y="409236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B0DCEBF-2F90-4589-A3FE-0C4B4F10F71E}"/>
                  </a:ext>
                </a:extLst>
              </p:cNvPr>
              <p:cNvSpPr txBox="1"/>
              <p:nvPr/>
            </p:nvSpPr>
            <p:spPr>
              <a:xfrm>
                <a:off x="4763586" y="3937104"/>
                <a:ext cx="1418507" cy="823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3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3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3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B0DCEBF-2F90-4589-A3FE-0C4B4F10F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86" y="3937104"/>
                <a:ext cx="1418507" cy="8234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7C60E12A-63BA-4DC2-81F5-A340ED9252B4}"/>
              </a:ext>
            </a:extLst>
          </p:cNvPr>
          <p:cNvSpPr txBox="1"/>
          <p:nvPr/>
        </p:nvSpPr>
        <p:spPr>
          <a:xfrm>
            <a:off x="6458011" y="4088316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(9)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107FD16-B9F7-4347-B283-F5827474E1D3}"/>
                  </a:ext>
                </a:extLst>
              </p:cNvPr>
              <p:cNvSpPr txBox="1"/>
              <p:nvPr/>
            </p:nvSpPr>
            <p:spPr>
              <a:xfrm>
                <a:off x="6930847" y="3933056"/>
                <a:ext cx="1418507" cy="823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3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3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3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107FD16-B9F7-4347-B283-F5827474E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0847" y="3933056"/>
                <a:ext cx="1418507" cy="8234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346ABE1-CE04-4881-9F70-EACC728FEB54}"/>
                  </a:ext>
                </a:extLst>
              </p:cNvPr>
              <p:cNvSpPr txBox="1"/>
              <p:nvPr/>
            </p:nvSpPr>
            <p:spPr>
              <a:xfrm>
                <a:off x="8206987" y="4088316"/>
                <a:ext cx="734691" cy="6161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3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3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3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346ABE1-CE04-4881-9F70-EACC728FE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987" y="4088316"/>
                <a:ext cx="734691" cy="616194"/>
              </a:xfrm>
              <a:prstGeom prst="rect">
                <a:avLst/>
              </a:prstGeom>
              <a:blipFill>
                <a:blip r:embed="rId11"/>
                <a:stretch>
                  <a:fillRect l="-11570" b="-3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7238E8B4-05A2-45A4-99AC-749CF2FFCF90}"/>
              </a:ext>
            </a:extLst>
          </p:cNvPr>
          <p:cNvSpPr txBox="1"/>
          <p:nvPr/>
        </p:nvSpPr>
        <p:spPr>
          <a:xfrm>
            <a:off x="99405" y="4684834"/>
            <a:ext cx="8932569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latin typeface="+mn-lt"/>
              </a:rPr>
              <a:t>Therefore, the linear approximation is given by</a:t>
            </a:r>
            <a:endParaRPr lang="en-GB" sz="2300" dirty="0">
              <a:cs typeface="Times New Roman" panose="02020603050405020304" pitchFamily="18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D2C6397-C5BB-4725-B136-77939740B8A0}"/>
              </a:ext>
            </a:extLst>
          </p:cNvPr>
          <p:cNvSpPr txBox="1"/>
          <p:nvPr/>
        </p:nvSpPr>
        <p:spPr>
          <a:xfrm>
            <a:off x="4053736" y="520582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sz="23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874C1A5-BF2D-4857-B3D5-EBAFA8E6406D}"/>
              </a:ext>
            </a:extLst>
          </p:cNvPr>
          <p:cNvSpPr txBox="1"/>
          <p:nvPr/>
        </p:nvSpPr>
        <p:spPr>
          <a:xfrm>
            <a:off x="4947561" y="5188806"/>
            <a:ext cx="490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3</a:t>
            </a:r>
            <a:endParaRPr lang="en-GB" sz="23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F674E34-933F-464F-AC5A-65BF620FE3B3}"/>
              </a:ext>
            </a:extLst>
          </p:cNvPr>
          <p:cNvSpPr txBox="1"/>
          <p:nvPr/>
        </p:nvSpPr>
        <p:spPr>
          <a:xfrm>
            <a:off x="5212173" y="5179884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A510A11-00D2-4F96-8D36-F84748341B54}"/>
              </a:ext>
            </a:extLst>
          </p:cNvPr>
          <p:cNvSpPr txBox="1"/>
          <p:nvPr/>
        </p:nvSpPr>
        <p:spPr>
          <a:xfrm>
            <a:off x="5749007" y="5186655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9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1805BA7-9C66-4D03-86BD-9939489B8712}"/>
                  </a:ext>
                </a:extLst>
              </p:cNvPr>
              <p:cNvSpPr txBox="1"/>
              <p:nvPr/>
            </p:nvSpPr>
            <p:spPr>
              <a:xfrm>
                <a:off x="91088" y="5663801"/>
                <a:ext cx="8932569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dirty="0">
                    <a:latin typeface="+mn-lt"/>
                  </a:rPr>
                  <a:t>Using the linear approximation, we can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3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3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.1</m:t>
                        </m:r>
                      </m:e>
                    </m:rad>
                  </m:oMath>
                </a14:m>
                <a:endParaRPr lang="en-GB" sz="23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1805BA7-9C66-4D03-86BD-9939489B8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88" y="5663801"/>
                <a:ext cx="8932569" cy="496483"/>
              </a:xfrm>
              <a:prstGeom prst="rect">
                <a:avLst/>
              </a:prstGeom>
              <a:blipFill>
                <a:blip r:embed="rId12"/>
                <a:stretch>
                  <a:fillRect l="-1024" t="-243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0703429-DB50-4C46-AFC8-94AFECEEA261}"/>
                  </a:ext>
                </a:extLst>
              </p:cNvPr>
              <p:cNvSpPr txBox="1"/>
              <p:nvPr/>
            </p:nvSpPr>
            <p:spPr>
              <a:xfrm>
                <a:off x="2483769" y="6183485"/>
                <a:ext cx="1089412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3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3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.1</m:t>
                        </m:r>
                      </m:e>
                    </m:rad>
                  </m:oMath>
                </a14:m>
                <a:r>
                  <a:rPr lang="en-US" sz="2300" b="0" dirty="0">
                    <a:solidFill>
                      <a:srgbClr val="000000"/>
                    </a:solidFill>
                    <a:effectLst/>
                    <a:cs typeface="Times New Roman" panose="02020603050405020304" pitchFamily="18" charset="0"/>
                  </a:rPr>
                  <a:t> =</a:t>
                </a:r>
                <a:endParaRPr lang="en-GB" sz="23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0703429-DB50-4C46-AFC8-94AFECEEA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9" y="6183485"/>
                <a:ext cx="1089412" cy="496483"/>
              </a:xfrm>
              <a:prstGeom prst="rect">
                <a:avLst/>
              </a:prstGeom>
              <a:blipFill>
                <a:blip r:embed="rId13"/>
                <a:stretch>
                  <a:fillRect t="-243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>
            <a:extLst>
              <a:ext uri="{FF2B5EF4-FFF2-40B4-BE49-F238E27FC236}">
                <a16:creationId xmlns:a16="http://schemas.microsoft.com/office/drawing/2014/main" id="{FEA3410A-C4AC-4F62-BC8B-95B76C390F63}"/>
              </a:ext>
            </a:extLst>
          </p:cNvPr>
          <p:cNvSpPr txBox="1"/>
          <p:nvPr/>
        </p:nvSpPr>
        <p:spPr>
          <a:xfrm>
            <a:off x="3427083" y="618348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(9.1)</a:t>
            </a:r>
            <a:endParaRPr lang="en-GB" sz="23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C3EEBB-227D-4DF9-87D2-D816B8ACEFF8}"/>
              </a:ext>
            </a:extLst>
          </p:cNvPr>
          <p:cNvSpPr txBox="1"/>
          <p:nvPr/>
        </p:nvSpPr>
        <p:spPr>
          <a:xfrm>
            <a:off x="4249588" y="6149248"/>
            <a:ext cx="16637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≈ 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(9.1)</a:t>
            </a:r>
            <a:endParaRPr lang="en-GB" sz="23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A2C3D4B-4791-4AD5-9245-A68680DEBE97}"/>
              </a:ext>
            </a:extLst>
          </p:cNvPr>
          <p:cNvSpPr txBox="1"/>
          <p:nvPr/>
        </p:nvSpPr>
        <p:spPr>
          <a:xfrm>
            <a:off x="5316068" y="6138956"/>
            <a:ext cx="656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= 3</a:t>
            </a:r>
            <a:endParaRPr lang="en-GB" sz="23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33F408E-C577-4AC1-A4F4-BBF1F7050A7C}"/>
              </a:ext>
            </a:extLst>
          </p:cNvPr>
          <p:cNvSpPr txBox="1"/>
          <p:nvPr/>
        </p:nvSpPr>
        <p:spPr>
          <a:xfrm>
            <a:off x="5746816" y="6130034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F03AEBA-3697-4601-A546-5CB87B89ECC2}"/>
              </a:ext>
            </a:extLst>
          </p:cNvPr>
          <p:cNvSpPr txBox="1"/>
          <p:nvPr/>
        </p:nvSpPr>
        <p:spPr>
          <a:xfrm>
            <a:off x="6283650" y="6136805"/>
            <a:ext cx="13126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9.1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9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DBDB820-1C46-40DA-BE87-A694FC323654}"/>
              </a:ext>
            </a:extLst>
          </p:cNvPr>
          <p:cNvSpPr txBox="1"/>
          <p:nvPr/>
        </p:nvSpPr>
        <p:spPr>
          <a:xfrm>
            <a:off x="7417595" y="6123179"/>
            <a:ext cx="16637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≈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3.0167</a:t>
            </a:r>
            <a:endParaRPr lang="en-GB" sz="23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9A4B553-66E4-4CE2-9E0A-16F988975887}"/>
              </a:ext>
            </a:extLst>
          </p:cNvPr>
          <p:cNvSpPr txBox="1"/>
          <p:nvPr/>
        </p:nvSpPr>
        <p:spPr>
          <a:xfrm>
            <a:off x="5926670" y="4099666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sz="23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0AAE04C-E637-4EC2-B8F3-1720BB4E34B1}"/>
              </a:ext>
            </a:extLst>
          </p:cNvPr>
          <p:cNvSpPr txBox="1"/>
          <p:nvPr/>
        </p:nvSpPr>
        <p:spPr>
          <a:xfrm>
            <a:off x="5880881" y="3591108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04457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66" grpId="0"/>
      <p:bldP spid="26" grpId="0"/>
      <p:bldP spid="27" grpId="0"/>
      <p:bldP spid="29" grpId="0"/>
      <p:bldP spid="34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76" grpId="0"/>
      <p:bldP spid="83" grpId="0"/>
      <p:bldP spid="84" grpId="0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C38C8F55-C106-46F5-80B7-46A48FCB4F72}"/>
                  </a:ext>
                </a:extLst>
              </p:cNvPr>
              <p:cNvSpPr txBox="1"/>
              <p:nvPr/>
            </p:nvSpPr>
            <p:spPr>
              <a:xfrm>
                <a:off x="5727381" y="6010983"/>
                <a:ext cx="945671" cy="7261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C38C8F55-C106-46F5-80B7-46A48FCB4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381" y="6010983"/>
                <a:ext cx="945671" cy="7261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E58A7E2-7B88-484A-9729-F2CB77CD11E0}"/>
                  </a:ext>
                </a:extLst>
              </p:cNvPr>
              <p:cNvSpPr txBox="1"/>
              <p:nvPr/>
            </p:nvSpPr>
            <p:spPr>
              <a:xfrm>
                <a:off x="5219291" y="5019645"/>
                <a:ext cx="945671" cy="7572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3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3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3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E58A7E2-7B88-484A-9729-F2CB77CD1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291" y="5019645"/>
                <a:ext cx="945671" cy="7572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>
            <a:hlinkClick r:id="rId5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AB5897-76F2-45F7-A337-7A223C791C0A}"/>
              </a:ext>
            </a:extLst>
          </p:cNvPr>
          <p:cNvSpPr txBox="1"/>
          <p:nvPr/>
        </p:nvSpPr>
        <p:spPr>
          <a:xfrm>
            <a:off x="111064" y="620688"/>
            <a:ext cx="19267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Example 2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D0F144-5082-4E04-B50D-6447006DF21A}"/>
                  </a:ext>
                </a:extLst>
              </p:cNvPr>
              <p:cNvSpPr txBox="1"/>
              <p:nvPr/>
            </p:nvSpPr>
            <p:spPr>
              <a:xfrm>
                <a:off x="99406" y="1026347"/>
                <a:ext cx="8932569" cy="837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dirty="0">
                    <a:latin typeface="+mn-lt"/>
                  </a:rPr>
                  <a:t>Determine the linear approximation for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3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300" dirty="0">
                    <a:latin typeface="+mn-lt"/>
                  </a:rPr>
                  <a:t> at </a:t>
                </a:r>
                <a:r>
                  <a:rPr lang="en-US" sz="23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300" dirty="0">
                    <a:cs typeface="Times New Roman" panose="02020603050405020304" pitchFamily="18" charset="0"/>
                  </a:rPr>
                  <a:t> = 8. </a:t>
                </a:r>
                <a:r>
                  <a:rPr lang="en-US" sz="2300" dirty="0">
                    <a:latin typeface="+mn-lt"/>
                  </a:rPr>
                  <a:t>Use the linear approximation to approximate the value of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3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300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8.05</m:t>
                        </m:r>
                      </m:e>
                    </m:rad>
                  </m:oMath>
                </a14:m>
                <a:endParaRPr lang="en-GB" sz="2300" dirty="0">
                  <a:latin typeface="+mn-lt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D0F144-5082-4E04-B50D-6447006DF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6" y="1026347"/>
                <a:ext cx="8932569" cy="837537"/>
              </a:xfrm>
              <a:prstGeom prst="rect">
                <a:avLst/>
              </a:prstGeom>
              <a:blipFill>
                <a:blip r:embed="rId6"/>
                <a:stretch>
                  <a:fillRect l="-955" t="-5797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2A60BBFD-98D1-4935-8FBA-89C403B28376}"/>
              </a:ext>
            </a:extLst>
          </p:cNvPr>
          <p:cNvSpPr txBox="1"/>
          <p:nvPr/>
        </p:nvSpPr>
        <p:spPr>
          <a:xfrm>
            <a:off x="77591" y="2169558"/>
            <a:ext cx="1715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Solution:</a:t>
            </a:r>
            <a:endParaRPr lang="en-GB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C8F4AA3-AB7C-4039-88B1-949317528A83}"/>
              </a:ext>
            </a:extLst>
          </p:cNvPr>
          <p:cNvSpPr txBox="1"/>
          <p:nvPr/>
        </p:nvSpPr>
        <p:spPr>
          <a:xfrm>
            <a:off x="8041194" y="3593729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= 2</a:t>
            </a:r>
            <a:endParaRPr lang="en-GB" sz="2300" dirty="0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C423797C-38FE-4918-BD81-13AB2D36B96B}"/>
              </a:ext>
            </a:extLst>
          </p:cNvPr>
          <p:cNvSpPr txBox="1">
            <a:spLocks noChangeArrowheads="1"/>
          </p:cNvSpPr>
          <p:nvPr/>
        </p:nvSpPr>
        <p:spPr>
          <a:xfrm>
            <a:off x="198621" y="76200"/>
            <a:ext cx="8229600" cy="64480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/>
              <a:t>Linear Approximation of a Function at a Point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91CE59-113C-4432-868F-44B60B16FA24}"/>
              </a:ext>
            </a:extLst>
          </p:cNvPr>
          <p:cNvSpPr txBox="1"/>
          <p:nvPr/>
        </p:nvSpPr>
        <p:spPr>
          <a:xfrm>
            <a:off x="1428881" y="2190986"/>
            <a:ext cx="777437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Since we are looking for the linear approximation at </a:t>
            </a:r>
            <a:r>
              <a:rPr lang="en-US" sz="2200" i="1" dirty="0">
                <a:cs typeface="Times New Roman" panose="02020603050405020304" pitchFamily="18" charset="0"/>
              </a:rPr>
              <a:t>x</a:t>
            </a:r>
            <a:r>
              <a:rPr lang="en-US" sz="2200" dirty="0">
                <a:cs typeface="Times New Roman" panose="02020603050405020304" pitchFamily="18" charset="0"/>
              </a:rPr>
              <a:t> = 8 </a:t>
            </a:r>
            <a:endParaRPr lang="en-GB" sz="2200" dirty="0"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ACCFE13-0EBB-4A45-A5A8-4ED2B9E33FA1}"/>
              </a:ext>
            </a:extLst>
          </p:cNvPr>
          <p:cNvSpPr txBox="1"/>
          <p:nvPr/>
        </p:nvSpPr>
        <p:spPr>
          <a:xfrm>
            <a:off x="810449" y="2725027"/>
            <a:ext cx="1551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Using:</a:t>
            </a:r>
            <a:endParaRPr lang="en-GB" sz="2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D6B178-727F-443B-856D-7DCEF854F6B2}"/>
              </a:ext>
            </a:extLst>
          </p:cNvPr>
          <p:cNvSpPr txBox="1"/>
          <p:nvPr/>
        </p:nvSpPr>
        <p:spPr>
          <a:xfrm>
            <a:off x="4686814" y="2633475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sz="23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A4DE7-D062-4C5E-A9E0-52B2DABFF7D3}"/>
              </a:ext>
            </a:extLst>
          </p:cNvPr>
          <p:cNvSpPr txBox="1"/>
          <p:nvPr/>
        </p:nvSpPr>
        <p:spPr>
          <a:xfrm>
            <a:off x="5555378" y="2640832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BD75C7E-0E3A-43E5-9E33-D5EA8E922CF4}"/>
              </a:ext>
            </a:extLst>
          </p:cNvPr>
          <p:cNvSpPr txBox="1"/>
          <p:nvPr/>
        </p:nvSpPr>
        <p:spPr>
          <a:xfrm>
            <a:off x="6155998" y="2633474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197877-D928-4588-A74B-5C6A75D92538}"/>
              </a:ext>
            </a:extLst>
          </p:cNvPr>
          <p:cNvSpPr txBox="1"/>
          <p:nvPr/>
        </p:nvSpPr>
        <p:spPr>
          <a:xfrm>
            <a:off x="6404742" y="263347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1A89D6-8D09-4A8F-A897-C43E0E49C1B8}"/>
              </a:ext>
            </a:extLst>
          </p:cNvPr>
          <p:cNvSpPr txBox="1"/>
          <p:nvPr/>
        </p:nvSpPr>
        <p:spPr>
          <a:xfrm>
            <a:off x="7058712" y="2618328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a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8385DD7-C579-4D97-B343-1FF138A7FF26}"/>
              </a:ext>
            </a:extLst>
          </p:cNvPr>
          <p:cNvSpPr txBox="1"/>
          <p:nvPr/>
        </p:nvSpPr>
        <p:spPr>
          <a:xfrm>
            <a:off x="263602" y="3090767"/>
            <a:ext cx="44263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the linear approximation is given by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570A60-4830-45B5-BD56-F2DD1CA7CA0F}"/>
              </a:ext>
            </a:extLst>
          </p:cNvPr>
          <p:cNvSpPr txBox="1"/>
          <p:nvPr/>
        </p:nvSpPr>
        <p:spPr>
          <a:xfrm>
            <a:off x="4686814" y="3084107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sz="23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7C4CB3D-1594-446A-AB29-B549E4D23AED}"/>
              </a:ext>
            </a:extLst>
          </p:cNvPr>
          <p:cNvSpPr txBox="1"/>
          <p:nvPr/>
        </p:nvSpPr>
        <p:spPr>
          <a:xfrm>
            <a:off x="5555378" y="309146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(8)</a:t>
            </a:r>
            <a:endParaRPr lang="en-GB" sz="23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9A3931A-EA2A-458B-83EF-77409286A72C}"/>
              </a:ext>
            </a:extLst>
          </p:cNvPr>
          <p:cNvSpPr txBox="1"/>
          <p:nvPr/>
        </p:nvSpPr>
        <p:spPr>
          <a:xfrm>
            <a:off x="6155998" y="3084106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53411A7-F2FD-49C8-8514-D897C6366E65}"/>
              </a:ext>
            </a:extLst>
          </p:cNvPr>
          <p:cNvSpPr txBox="1"/>
          <p:nvPr/>
        </p:nvSpPr>
        <p:spPr>
          <a:xfrm>
            <a:off x="6404742" y="3084106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(8)</a:t>
            </a:r>
            <a:endParaRPr lang="en-GB" sz="23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55822E4-C51B-4E80-BC03-DF9F8DB6949A}"/>
              </a:ext>
            </a:extLst>
          </p:cNvPr>
          <p:cNvSpPr txBox="1"/>
          <p:nvPr/>
        </p:nvSpPr>
        <p:spPr>
          <a:xfrm>
            <a:off x="7058712" y="3068960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8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3EBD3B5-E5B0-4F9B-A718-AB182BC48E96}"/>
              </a:ext>
            </a:extLst>
          </p:cNvPr>
          <p:cNvSpPr txBox="1"/>
          <p:nvPr/>
        </p:nvSpPr>
        <p:spPr>
          <a:xfrm>
            <a:off x="263602" y="3588164"/>
            <a:ext cx="44263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We need to find 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(8)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 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′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(8)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 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9758D1C-C3E7-4DEE-A282-93F82031726B}"/>
              </a:ext>
            </a:extLst>
          </p:cNvPr>
          <p:cNvSpPr txBox="1"/>
          <p:nvPr/>
        </p:nvSpPr>
        <p:spPr>
          <a:xfrm>
            <a:off x="4316778" y="3602181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855BDB2-5EA5-45FB-A3F7-13DEF8661B13}"/>
                  </a:ext>
                </a:extLst>
              </p:cNvPr>
              <p:cNvSpPr txBox="1"/>
              <p:nvPr/>
            </p:nvSpPr>
            <p:spPr>
              <a:xfrm>
                <a:off x="4932040" y="3597329"/>
                <a:ext cx="945671" cy="465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3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3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3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855BDB2-5EA5-45FB-A3F7-13DEF8661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597329"/>
                <a:ext cx="945671" cy="4657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6B83AE37-9AC0-489A-A7C3-CC1419039B4E}"/>
              </a:ext>
            </a:extLst>
          </p:cNvPr>
          <p:cNvSpPr txBox="1"/>
          <p:nvPr/>
        </p:nvSpPr>
        <p:spPr>
          <a:xfrm>
            <a:off x="6453770" y="3573016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(8)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888EFC6-ADA6-4FBE-86C0-3E2302DD87A3}"/>
                  </a:ext>
                </a:extLst>
              </p:cNvPr>
              <p:cNvSpPr txBox="1"/>
              <p:nvPr/>
            </p:nvSpPr>
            <p:spPr>
              <a:xfrm>
                <a:off x="7040134" y="3595520"/>
                <a:ext cx="945671" cy="4880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3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3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888EFC6-ADA6-4FBE-86C0-3E2302DD8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134" y="3595520"/>
                <a:ext cx="945671" cy="48801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F1DED724-62A3-4AF0-855B-415F6882D0BC}"/>
              </a:ext>
            </a:extLst>
          </p:cNvPr>
          <p:cNvSpPr txBox="1"/>
          <p:nvPr/>
        </p:nvSpPr>
        <p:spPr>
          <a:xfrm>
            <a:off x="4290750" y="409236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B0DCEBF-2F90-4589-A3FE-0C4B4F10F71E}"/>
                  </a:ext>
                </a:extLst>
              </p:cNvPr>
              <p:cNvSpPr txBox="1"/>
              <p:nvPr/>
            </p:nvSpPr>
            <p:spPr>
              <a:xfrm>
                <a:off x="4763586" y="3937104"/>
                <a:ext cx="1418507" cy="823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3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ctrlPr>
                                <a:rPr lang="en-US" sz="23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3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3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3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B0DCEBF-2F90-4589-A3FE-0C4B4F10F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86" y="3937104"/>
                <a:ext cx="1418507" cy="8234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7C60E12A-63BA-4DC2-81F5-A340ED9252B4}"/>
              </a:ext>
            </a:extLst>
          </p:cNvPr>
          <p:cNvSpPr txBox="1"/>
          <p:nvPr/>
        </p:nvSpPr>
        <p:spPr>
          <a:xfrm>
            <a:off x="6458011" y="4088316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(8)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107FD16-B9F7-4347-B283-F5827474E1D3}"/>
                  </a:ext>
                </a:extLst>
              </p:cNvPr>
              <p:cNvSpPr txBox="1"/>
              <p:nvPr/>
            </p:nvSpPr>
            <p:spPr>
              <a:xfrm>
                <a:off x="6930847" y="3933056"/>
                <a:ext cx="1418507" cy="823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3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3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ctrlPr>
                                <a:rPr lang="en-US" sz="23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3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US" sz="2300" b="0" i="1" smtClean="0"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107FD16-B9F7-4347-B283-F5827474E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0847" y="3933056"/>
                <a:ext cx="1418507" cy="8234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346ABE1-CE04-4881-9F70-EACC728FEB54}"/>
                  </a:ext>
                </a:extLst>
              </p:cNvPr>
              <p:cNvSpPr txBox="1"/>
              <p:nvPr/>
            </p:nvSpPr>
            <p:spPr>
              <a:xfrm>
                <a:off x="8206987" y="4088316"/>
                <a:ext cx="734691" cy="5920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3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3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sz="23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346ABE1-CE04-4881-9F70-EACC728FE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987" y="4088316"/>
                <a:ext cx="734691" cy="592085"/>
              </a:xfrm>
              <a:prstGeom prst="rect">
                <a:avLst/>
              </a:prstGeom>
              <a:blipFill>
                <a:blip r:embed="rId11"/>
                <a:stretch>
                  <a:fillRect l="-11570" b="-8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7238E8B4-05A2-45A4-99AC-749CF2FFCF90}"/>
              </a:ext>
            </a:extLst>
          </p:cNvPr>
          <p:cNvSpPr txBox="1"/>
          <p:nvPr/>
        </p:nvSpPr>
        <p:spPr>
          <a:xfrm>
            <a:off x="99405" y="4684834"/>
            <a:ext cx="8932569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latin typeface="+mn-lt"/>
              </a:rPr>
              <a:t>Therefore, the linear approximation is given by</a:t>
            </a:r>
            <a:endParaRPr lang="en-GB" sz="2300" dirty="0">
              <a:cs typeface="Times New Roman" panose="02020603050405020304" pitchFamily="18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D2C6397-C5BB-4725-B136-77939740B8A0}"/>
              </a:ext>
            </a:extLst>
          </p:cNvPr>
          <p:cNvSpPr txBox="1"/>
          <p:nvPr/>
        </p:nvSpPr>
        <p:spPr>
          <a:xfrm>
            <a:off x="4053736" y="520582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sz="23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874C1A5-BF2D-4857-B3D5-EBAFA8E6406D}"/>
              </a:ext>
            </a:extLst>
          </p:cNvPr>
          <p:cNvSpPr txBox="1"/>
          <p:nvPr/>
        </p:nvSpPr>
        <p:spPr>
          <a:xfrm>
            <a:off x="4947561" y="5188806"/>
            <a:ext cx="490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GB" sz="23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F674E34-933F-464F-AC5A-65BF620FE3B3}"/>
              </a:ext>
            </a:extLst>
          </p:cNvPr>
          <p:cNvSpPr txBox="1"/>
          <p:nvPr/>
        </p:nvSpPr>
        <p:spPr>
          <a:xfrm>
            <a:off x="5212173" y="5179884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A510A11-00D2-4F96-8D36-F84748341B54}"/>
              </a:ext>
            </a:extLst>
          </p:cNvPr>
          <p:cNvSpPr txBox="1"/>
          <p:nvPr/>
        </p:nvSpPr>
        <p:spPr>
          <a:xfrm>
            <a:off x="5862409" y="5158100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8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1805BA7-9C66-4D03-86BD-9939489B8712}"/>
                  </a:ext>
                </a:extLst>
              </p:cNvPr>
              <p:cNvSpPr txBox="1"/>
              <p:nvPr/>
            </p:nvSpPr>
            <p:spPr>
              <a:xfrm>
                <a:off x="91088" y="5663801"/>
                <a:ext cx="8932569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dirty="0">
                    <a:latin typeface="+mn-lt"/>
                  </a:rPr>
                  <a:t>Using the linear approximation, we can estimate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3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300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2300" i="1">
                            <a:latin typeface="Cambria Math" panose="02040503050406030204" pitchFamily="18" charset="0"/>
                          </a:rPr>
                          <m:t>8.05</m:t>
                        </m:r>
                      </m:e>
                    </m:rad>
                  </m:oMath>
                </a14:m>
                <a:endParaRPr lang="en-GB" sz="23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1805BA7-9C66-4D03-86BD-9939489B8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88" y="5663801"/>
                <a:ext cx="8932569" cy="496483"/>
              </a:xfrm>
              <a:prstGeom prst="rect">
                <a:avLst/>
              </a:prstGeom>
              <a:blipFill>
                <a:blip r:embed="rId12"/>
                <a:stretch>
                  <a:fillRect l="-1024" t="-1220" b="-23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0703429-DB50-4C46-AFC8-94AFECEEA261}"/>
                  </a:ext>
                </a:extLst>
              </p:cNvPr>
              <p:cNvSpPr txBox="1"/>
              <p:nvPr/>
            </p:nvSpPr>
            <p:spPr>
              <a:xfrm>
                <a:off x="2361579" y="6183485"/>
                <a:ext cx="1211602" cy="483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US" sz="23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300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2300" i="1">
                            <a:latin typeface="Cambria Math" panose="02040503050406030204" pitchFamily="18" charset="0"/>
                          </a:rPr>
                          <m:t>8.05</m:t>
                        </m:r>
                      </m:e>
                    </m:rad>
                  </m:oMath>
                </a14:m>
                <a:r>
                  <a:rPr lang="en-US" sz="2300" b="0" dirty="0">
                    <a:solidFill>
                      <a:srgbClr val="000000"/>
                    </a:solidFill>
                    <a:effectLst/>
                    <a:cs typeface="Times New Roman" panose="02020603050405020304" pitchFamily="18" charset="0"/>
                  </a:rPr>
                  <a:t>=</a:t>
                </a:r>
                <a:endParaRPr lang="en-GB" sz="23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0703429-DB50-4C46-AFC8-94AFECEEA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579" y="6183485"/>
                <a:ext cx="1211602" cy="483209"/>
              </a:xfrm>
              <a:prstGeom prst="rect">
                <a:avLst/>
              </a:prstGeom>
              <a:blipFill>
                <a:blip r:embed="rId13"/>
                <a:stretch>
                  <a:fillRect t="-250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>
            <a:extLst>
              <a:ext uri="{FF2B5EF4-FFF2-40B4-BE49-F238E27FC236}">
                <a16:creationId xmlns:a16="http://schemas.microsoft.com/office/drawing/2014/main" id="{FEA3410A-C4AC-4F62-BC8B-95B76C390F63}"/>
              </a:ext>
            </a:extLst>
          </p:cNvPr>
          <p:cNvSpPr txBox="1"/>
          <p:nvPr/>
        </p:nvSpPr>
        <p:spPr>
          <a:xfrm>
            <a:off x="3427083" y="6183484"/>
            <a:ext cx="1129275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(8.05)</a:t>
            </a:r>
            <a:endParaRPr lang="en-GB" sz="23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C3EEBB-227D-4DF9-87D2-D816B8ACEFF8}"/>
              </a:ext>
            </a:extLst>
          </p:cNvPr>
          <p:cNvSpPr txBox="1"/>
          <p:nvPr/>
        </p:nvSpPr>
        <p:spPr>
          <a:xfrm>
            <a:off x="4249588" y="6149248"/>
            <a:ext cx="16637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≈ 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(8.05)</a:t>
            </a:r>
            <a:endParaRPr lang="en-GB" sz="23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A2C3D4B-4791-4AD5-9245-A68680DEBE97}"/>
              </a:ext>
            </a:extLst>
          </p:cNvPr>
          <p:cNvSpPr txBox="1"/>
          <p:nvPr/>
        </p:nvSpPr>
        <p:spPr>
          <a:xfrm>
            <a:off x="5316068" y="6138956"/>
            <a:ext cx="656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= 2</a:t>
            </a:r>
            <a:endParaRPr lang="en-GB" sz="23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33F408E-C577-4AC1-A4F4-BBF1F7050A7C}"/>
              </a:ext>
            </a:extLst>
          </p:cNvPr>
          <p:cNvSpPr txBox="1"/>
          <p:nvPr/>
        </p:nvSpPr>
        <p:spPr>
          <a:xfrm>
            <a:off x="5746816" y="6130034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F03AEBA-3697-4601-A546-5CB87B89ECC2}"/>
              </a:ext>
            </a:extLst>
          </p:cNvPr>
          <p:cNvSpPr txBox="1"/>
          <p:nvPr/>
        </p:nvSpPr>
        <p:spPr>
          <a:xfrm>
            <a:off x="6283649" y="6136805"/>
            <a:ext cx="144803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8.05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8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DBDB820-1C46-40DA-BE87-A694FC323654}"/>
              </a:ext>
            </a:extLst>
          </p:cNvPr>
          <p:cNvSpPr txBox="1"/>
          <p:nvPr/>
        </p:nvSpPr>
        <p:spPr>
          <a:xfrm>
            <a:off x="7544804" y="6121416"/>
            <a:ext cx="16637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≈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2.004167</a:t>
            </a:r>
            <a:endParaRPr lang="en-GB" sz="23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9A4B553-66E4-4CE2-9E0A-16F988975887}"/>
              </a:ext>
            </a:extLst>
          </p:cNvPr>
          <p:cNvSpPr txBox="1"/>
          <p:nvPr/>
        </p:nvSpPr>
        <p:spPr>
          <a:xfrm>
            <a:off x="5926670" y="4099666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sz="23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0AAE04C-E637-4EC2-B8F3-1720BB4E34B1}"/>
              </a:ext>
            </a:extLst>
          </p:cNvPr>
          <p:cNvSpPr txBox="1"/>
          <p:nvPr/>
        </p:nvSpPr>
        <p:spPr>
          <a:xfrm>
            <a:off x="5880881" y="3591108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315519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66" grpId="0"/>
      <p:bldP spid="26" grpId="0"/>
      <p:bldP spid="27" grpId="0"/>
      <p:bldP spid="29" grpId="0"/>
      <p:bldP spid="34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76" grpId="0"/>
      <p:bldP spid="83" grpId="0"/>
      <p:bldP spid="84" grpId="0"/>
      <p:bldP spid="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C38C8F55-C106-46F5-80B7-46A48FCB4F72}"/>
                  </a:ext>
                </a:extLst>
              </p:cNvPr>
              <p:cNvSpPr txBox="1"/>
              <p:nvPr/>
            </p:nvSpPr>
            <p:spPr>
              <a:xfrm>
                <a:off x="5727381" y="6010983"/>
                <a:ext cx="945671" cy="7572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C38C8F55-C106-46F5-80B7-46A48FCB4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381" y="6010983"/>
                <a:ext cx="945671" cy="7572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E58A7E2-7B88-484A-9729-F2CB77CD11E0}"/>
                  </a:ext>
                </a:extLst>
              </p:cNvPr>
              <p:cNvSpPr txBox="1"/>
              <p:nvPr/>
            </p:nvSpPr>
            <p:spPr>
              <a:xfrm>
                <a:off x="5219291" y="5019645"/>
                <a:ext cx="945671" cy="6705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E58A7E2-7B88-484A-9729-F2CB77CD1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291" y="5019645"/>
                <a:ext cx="94567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>
            <a:hlinkClick r:id="rId5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AB5897-76F2-45F7-A337-7A223C791C0A}"/>
              </a:ext>
            </a:extLst>
          </p:cNvPr>
          <p:cNvSpPr txBox="1"/>
          <p:nvPr/>
        </p:nvSpPr>
        <p:spPr>
          <a:xfrm>
            <a:off x="111064" y="620688"/>
            <a:ext cx="19267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Example 3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D0F144-5082-4E04-B50D-6447006DF21A}"/>
                  </a:ext>
                </a:extLst>
              </p:cNvPr>
              <p:cNvSpPr txBox="1"/>
              <p:nvPr/>
            </p:nvSpPr>
            <p:spPr>
              <a:xfrm>
                <a:off x="99406" y="1026347"/>
                <a:ext cx="8932569" cy="9380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Determine the linear approximation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>
                    <a:latin typeface="+mn-lt"/>
                  </a:rPr>
                  <a:t> at </a:t>
                </a:r>
                <a:r>
                  <a:rPr lang="en-US" i="1" dirty="0"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cs typeface="Times New Roman" panose="02020603050405020304" pitchFamily="18" charset="0"/>
                  </a:rPr>
                  <a:t>. </a:t>
                </a:r>
                <a:r>
                  <a:rPr lang="en-US" sz="2300" dirty="0">
                    <a:latin typeface="+mn-lt"/>
                  </a:rPr>
                  <a:t>Use the linear approximation to approximate the value of </a:t>
                </a:r>
                <a:r>
                  <a:rPr lang="en-US" sz="2300" dirty="0">
                    <a:cs typeface="Times New Roman" panose="02020603050405020304" pitchFamily="18" charset="0"/>
                  </a:rPr>
                  <a:t>sin</a:t>
                </a:r>
                <a:r>
                  <a:rPr lang="en-US" sz="2300" dirty="0">
                    <a:latin typeface="+mn-lt"/>
                  </a:rPr>
                  <a:t> </a:t>
                </a:r>
                <a:r>
                  <a:rPr lang="en-US" sz="2300" dirty="0">
                    <a:cs typeface="Times New Roman" panose="02020603050405020304" pitchFamily="18" charset="0"/>
                  </a:rPr>
                  <a:t>62</a:t>
                </a:r>
                <a:r>
                  <a:rPr lang="en-US" sz="23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°</a:t>
                </a:r>
                <a:endParaRPr lang="en-GB" sz="2300" dirty="0">
                  <a:latin typeface="+mn-lt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D0F144-5082-4E04-B50D-6447006DF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6" y="1026347"/>
                <a:ext cx="8932569" cy="938077"/>
              </a:xfrm>
              <a:prstGeom prst="rect">
                <a:avLst/>
              </a:prstGeom>
              <a:blipFill>
                <a:blip r:embed="rId6"/>
                <a:stretch>
                  <a:fillRect l="-1023" t="-1299" r="-546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2A60BBFD-98D1-4935-8FBA-89C403B28376}"/>
              </a:ext>
            </a:extLst>
          </p:cNvPr>
          <p:cNvSpPr txBox="1"/>
          <p:nvPr/>
        </p:nvSpPr>
        <p:spPr>
          <a:xfrm>
            <a:off x="70560" y="1902457"/>
            <a:ext cx="1715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Solution:</a:t>
            </a: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C8F4AA3-AB7C-4039-88B1-949317528A83}"/>
                  </a:ext>
                </a:extLst>
              </p:cNvPr>
              <p:cNvSpPr txBox="1"/>
              <p:nvPr/>
            </p:nvSpPr>
            <p:spPr>
              <a:xfrm>
                <a:off x="8230030" y="3513443"/>
                <a:ext cx="734691" cy="6553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30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3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3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3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C8F4AA3-AB7C-4039-88B1-949317528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030" y="3513443"/>
                <a:ext cx="734691" cy="655372"/>
              </a:xfrm>
              <a:prstGeom prst="rect">
                <a:avLst/>
              </a:prstGeom>
              <a:blipFill>
                <a:blip r:embed="rId7"/>
                <a:stretch>
                  <a:fillRect l="-11570" b="-6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2">
            <a:extLst>
              <a:ext uri="{FF2B5EF4-FFF2-40B4-BE49-F238E27FC236}">
                <a16:creationId xmlns:a16="http://schemas.microsoft.com/office/drawing/2014/main" id="{C423797C-38FE-4918-BD81-13AB2D36B96B}"/>
              </a:ext>
            </a:extLst>
          </p:cNvPr>
          <p:cNvSpPr txBox="1">
            <a:spLocks noChangeArrowheads="1"/>
          </p:cNvSpPr>
          <p:nvPr/>
        </p:nvSpPr>
        <p:spPr>
          <a:xfrm>
            <a:off x="198621" y="76200"/>
            <a:ext cx="8229600" cy="644801"/>
          </a:xfrm>
          <a:prstGeom prst="rect">
            <a:avLst/>
          </a:prstGeom>
        </p:spPr>
        <p:txBody>
          <a:bodyPr bIns="9144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/>
              <a:t>Linear Approximation of a Function at a 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591CE59-113C-4432-868F-44B60B16FA24}"/>
                  </a:ext>
                </a:extLst>
              </p:cNvPr>
              <p:cNvSpPr txBox="1"/>
              <p:nvPr/>
            </p:nvSpPr>
            <p:spPr>
              <a:xfrm>
                <a:off x="1428881" y="1938024"/>
                <a:ext cx="7594776" cy="9121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+mn-lt"/>
                  </a:rPr>
                  <a:t>rad is equivalent to </a:t>
                </a:r>
                <a:r>
                  <a:rPr lang="en-US" sz="2000" dirty="0">
                    <a:cs typeface="Times New Roman" panose="02020603050405020304" pitchFamily="18" charset="0"/>
                  </a:rPr>
                  <a:t>60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°</a:t>
                </a:r>
                <a:r>
                  <a:rPr lang="en-US" sz="2000" dirty="0">
                    <a:latin typeface="+mn-lt"/>
                  </a:rPr>
                  <a:t> using the linear approximation at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latin typeface="+mn-lt"/>
                  </a:rPr>
                  <a:t>seems reasonable </a:t>
                </a:r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591CE59-113C-4432-868F-44B60B16F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881" y="1938024"/>
                <a:ext cx="7594776" cy="912173"/>
              </a:xfrm>
              <a:prstGeom prst="rect">
                <a:avLst/>
              </a:prstGeom>
              <a:blipFill>
                <a:blip r:embed="rId8"/>
                <a:stretch>
                  <a:fillRect l="-803" t="-1333"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2ACCFE13-0EBB-4A45-A5A8-4ED2B9E33FA1}"/>
              </a:ext>
            </a:extLst>
          </p:cNvPr>
          <p:cNvSpPr txBox="1"/>
          <p:nvPr/>
        </p:nvSpPr>
        <p:spPr>
          <a:xfrm>
            <a:off x="810449" y="2725027"/>
            <a:ext cx="1551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Using:</a:t>
            </a:r>
            <a:endParaRPr lang="en-GB" sz="2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D6B178-727F-443B-856D-7DCEF854F6B2}"/>
              </a:ext>
            </a:extLst>
          </p:cNvPr>
          <p:cNvSpPr txBox="1"/>
          <p:nvPr/>
        </p:nvSpPr>
        <p:spPr>
          <a:xfrm>
            <a:off x="4686814" y="2633475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sz="23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6A4DE7-D062-4C5E-A9E0-52B2DABFF7D3}"/>
              </a:ext>
            </a:extLst>
          </p:cNvPr>
          <p:cNvSpPr txBox="1"/>
          <p:nvPr/>
        </p:nvSpPr>
        <p:spPr>
          <a:xfrm>
            <a:off x="5555378" y="2640832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BD75C7E-0E3A-43E5-9E33-D5EA8E922CF4}"/>
              </a:ext>
            </a:extLst>
          </p:cNvPr>
          <p:cNvSpPr txBox="1"/>
          <p:nvPr/>
        </p:nvSpPr>
        <p:spPr>
          <a:xfrm>
            <a:off x="6155998" y="2633474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197877-D928-4588-A74B-5C6A75D92538}"/>
              </a:ext>
            </a:extLst>
          </p:cNvPr>
          <p:cNvSpPr txBox="1"/>
          <p:nvPr/>
        </p:nvSpPr>
        <p:spPr>
          <a:xfrm>
            <a:off x="6404742" y="263347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1A89D6-8D09-4A8F-A897-C43E0E49C1B8}"/>
              </a:ext>
            </a:extLst>
          </p:cNvPr>
          <p:cNvSpPr txBox="1"/>
          <p:nvPr/>
        </p:nvSpPr>
        <p:spPr>
          <a:xfrm>
            <a:off x="7058712" y="2618328"/>
            <a:ext cx="10691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x – a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8385DD7-C579-4D97-B343-1FF138A7FF26}"/>
              </a:ext>
            </a:extLst>
          </p:cNvPr>
          <p:cNvSpPr txBox="1"/>
          <p:nvPr/>
        </p:nvSpPr>
        <p:spPr>
          <a:xfrm>
            <a:off x="263602" y="3090767"/>
            <a:ext cx="44263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the linear approximation is given by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570A60-4830-45B5-BD56-F2DD1CA7CA0F}"/>
              </a:ext>
            </a:extLst>
          </p:cNvPr>
          <p:cNvSpPr txBox="1"/>
          <p:nvPr/>
        </p:nvSpPr>
        <p:spPr>
          <a:xfrm>
            <a:off x="4686814" y="3084107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7C4CB3D-1594-446A-AB29-B549E4D23AED}"/>
                  </a:ext>
                </a:extLst>
              </p:cNvPr>
              <p:cNvSpPr txBox="1"/>
              <p:nvPr/>
            </p:nvSpPr>
            <p:spPr>
              <a:xfrm>
                <a:off x="5555378" y="3091464"/>
                <a:ext cx="945671" cy="5076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b="0" i="1" dirty="0">
                    <a:solidFill>
                      <a:srgbClr val="000000"/>
                    </a:solidFill>
                    <a:effectLst/>
                    <a:cs typeface="Times New Roman" panose="02020603050405020304" pitchFamily="18" charset="0"/>
                  </a:rPr>
                  <a:t>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3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US" sz="2300" b="0" i="1" dirty="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300" b="0" i="1" dirty="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300" b="0" i="1" dirty="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300" b="0" i="1" dirty="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GB" sz="23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7C4CB3D-1594-446A-AB29-B549E4D23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378" y="3091464"/>
                <a:ext cx="945671" cy="507639"/>
              </a:xfrm>
              <a:prstGeom prst="rect">
                <a:avLst/>
              </a:prstGeom>
              <a:blipFill>
                <a:blip r:embed="rId9"/>
                <a:stretch>
                  <a:fillRect l="-9032" t="-4819" b="-18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49A3931A-EA2A-458B-83EF-77409286A72C}"/>
              </a:ext>
            </a:extLst>
          </p:cNvPr>
          <p:cNvSpPr txBox="1"/>
          <p:nvPr/>
        </p:nvSpPr>
        <p:spPr>
          <a:xfrm>
            <a:off x="6155998" y="3084106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53411A7-F2FD-49C8-8514-D897C6366E65}"/>
                  </a:ext>
                </a:extLst>
              </p:cNvPr>
              <p:cNvSpPr txBox="1"/>
              <p:nvPr/>
            </p:nvSpPr>
            <p:spPr>
              <a:xfrm>
                <a:off x="6404742" y="3084106"/>
                <a:ext cx="945671" cy="5076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b="0" i="1" dirty="0">
                    <a:solidFill>
                      <a:srgbClr val="000000"/>
                    </a:solidFill>
                    <a:effectLst/>
                    <a:cs typeface="Times New Roman" panose="02020603050405020304" pitchFamily="18" charset="0"/>
                  </a:rPr>
                  <a:t>f ′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3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US" sz="23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300" i="1" dirty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300" i="1" dirty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300" i="1" dirty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GB" sz="23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53411A7-F2FD-49C8-8514-D897C6366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742" y="3084106"/>
                <a:ext cx="945671" cy="507639"/>
              </a:xfrm>
              <a:prstGeom prst="rect">
                <a:avLst/>
              </a:prstGeom>
              <a:blipFill>
                <a:blip r:embed="rId10"/>
                <a:stretch>
                  <a:fillRect l="-9677" t="-6024" b="-18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55822E4-C51B-4E80-BC03-DF9F8DB6949A}"/>
                  </a:ext>
                </a:extLst>
              </p:cNvPr>
              <p:cNvSpPr txBox="1"/>
              <p:nvPr/>
            </p:nvSpPr>
            <p:spPr>
              <a:xfrm>
                <a:off x="6850783" y="3070027"/>
                <a:ext cx="1346031" cy="5647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55822E4-C51B-4E80-BC03-DF9F8DB69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783" y="3070027"/>
                <a:ext cx="1346031" cy="5647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33EBD3B5-E5B0-4F9B-A718-AB182BC48E96}"/>
              </a:ext>
            </a:extLst>
          </p:cNvPr>
          <p:cNvSpPr txBox="1"/>
          <p:nvPr/>
        </p:nvSpPr>
        <p:spPr>
          <a:xfrm>
            <a:off x="263602" y="3588164"/>
            <a:ext cx="44263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+mn-lt"/>
              </a:rPr>
              <a:t>We need to find 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(9)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 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US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′</a:t>
            </a:r>
            <a:r>
              <a:rPr lang="en-US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(9)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US" sz="2000" dirty="0">
                <a:solidFill>
                  <a:srgbClr val="FF6600"/>
                </a:solidFill>
                <a:latin typeface="+mn-lt"/>
              </a:rPr>
              <a:t> </a:t>
            </a:r>
            <a:endParaRPr lang="en-GB" sz="2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9758D1C-C3E7-4DEE-A282-93F82031726B}"/>
              </a:ext>
            </a:extLst>
          </p:cNvPr>
          <p:cNvSpPr txBox="1"/>
          <p:nvPr/>
        </p:nvSpPr>
        <p:spPr>
          <a:xfrm>
            <a:off x="4316778" y="3602181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855BDB2-5EA5-45FB-A3F7-13DEF8661B13}"/>
                  </a:ext>
                </a:extLst>
              </p:cNvPr>
              <p:cNvSpPr txBox="1"/>
              <p:nvPr/>
            </p:nvSpPr>
            <p:spPr>
              <a:xfrm>
                <a:off x="4932040" y="3597329"/>
                <a:ext cx="945671" cy="4381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855BDB2-5EA5-45FB-A3F7-13DEF8661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597329"/>
                <a:ext cx="945671" cy="438133"/>
              </a:xfrm>
              <a:prstGeom prst="rect">
                <a:avLst/>
              </a:prstGeom>
              <a:blipFill>
                <a:blip r:embed="rId12"/>
                <a:stretch>
                  <a:fillRect r="-1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B83AE37-9AC0-489A-A7C3-CC1419039B4E}"/>
                  </a:ext>
                </a:extLst>
              </p:cNvPr>
              <p:cNvSpPr txBox="1"/>
              <p:nvPr/>
            </p:nvSpPr>
            <p:spPr>
              <a:xfrm>
                <a:off x="6453770" y="3573016"/>
                <a:ext cx="945671" cy="5076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i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3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US" sz="23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300" i="1" dirty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300" i="1" dirty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300" i="1" dirty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GB" sz="23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6B83AE37-9AC0-489A-A7C3-CC1419039B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770" y="3573016"/>
                <a:ext cx="945671" cy="507639"/>
              </a:xfrm>
              <a:prstGeom prst="rect">
                <a:avLst/>
              </a:prstGeom>
              <a:blipFill>
                <a:blip r:embed="rId13"/>
                <a:stretch>
                  <a:fillRect l="-9677" t="-4819" b="-18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888EFC6-ADA6-4FBE-86C0-3E2302DD87A3}"/>
                  </a:ext>
                </a:extLst>
              </p:cNvPr>
              <p:cNvSpPr txBox="1"/>
              <p:nvPr/>
            </p:nvSpPr>
            <p:spPr>
              <a:xfrm>
                <a:off x="7040134" y="3595520"/>
                <a:ext cx="945671" cy="5155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888EFC6-ADA6-4FBE-86C0-3E2302DD8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134" y="3595520"/>
                <a:ext cx="945671" cy="515590"/>
              </a:xfrm>
              <a:prstGeom prst="rect">
                <a:avLst/>
              </a:prstGeom>
              <a:blipFill>
                <a:blip r:embed="rId14"/>
                <a:stretch>
                  <a:fillRect r="-24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F1DED724-62A3-4AF0-855B-415F6882D0BC}"/>
              </a:ext>
            </a:extLst>
          </p:cNvPr>
          <p:cNvSpPr txBox="1"/>
          <p:nvPr/>
        </p:nvSpPr>
        <p:spPr>
          <a:xfrm>
            <a:off x="4278996" y="4007801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′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B0DCEBF-2F90-4589-A3FE-0C4B4F10F71E}"/>
                  </a:ext>
                </a:extLst>
              </p:cNvPr>
              <p:cNvSpPr txBox="1"/>
              <p:nvPr/>
            </p:nvSpPr>
            <p:spPr>
              <a:xfrm>
                <a:off x="4736595" y="4061695"/>
                <a:ext cx="1418507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s</m:t>
                          </m:r>
                        </m:fNam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B0DCEBF-2F90-4589-A3FE-0C4B4F10F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595" y="4061695"/>
                <a:ext cx="1418507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C60E12A-63BA-4DC2-81F5-A340ED9252B4}"/>
                  </a:ext>
                </a:extLst>
              </p:cNvPr>
              <p:cNvSpPr txBox="1"/>
              <p:nvPr/>
            </p:nvSpPr>
            <p:spPr>
              <a:xfrm>
                <a:off x="6458011" y="4088316"/>
                <a:ext cx="945671" cy="5076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i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f ′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3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lang="en-US" sz="23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300" i="1" dirty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300" i="1" dirty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300" i="1" dirty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GB" sz="23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C60E12A-63BA-4DC2-81F5-A340ED925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011" y="4088316"/>
                <a:ext cx="945671" cy="507639"/>
              </a:xfrm>
              <a:prstGeom prst="rect">
                <a:avLst/>
              </a:prstGeom>
              <a:blipFill>
                <a:blip r:embed="rId16"/>
                <a:stretch>
                  <a:fillRect l="-8974" t="-6024" b="-18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107FD16-B9F7-4347-B283-F5827474E1D3}"/>
                  </a:ext>
                </a:extLst>
              </p:cNvPr>
              <p:cNvSpPr txBox="1"/>
              <p:nvPr/>
            </p:nvSpPr>
            <p:spPr>
              <a:xfrm>
                <a:off x="6988855" y="4059774"/>
                <a:ext cx="1418507" cy="4843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3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300" b="0" i="0" smtClean="0">
                          <a:latin typeface="Cambria Math" panose="02040503050406030204" pitchFamily="18" charset="0"/>
                        </a:rPr>
                        <m:t>co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panose="02040503050406030204" pitchFamily="18" charset="0"/>
                        </a:rPr>
                        <m:t>s</m:t>
                      </m:r>
                      <m:d>
                        <m:dPr>
                          <m:ctrlPr>
                            <a:rPr lang="en-US" sz="20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box>
                            <m:boxPr>
                              <m:ctrlPr>
                                <a:rPr lang="en-US" sz="20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0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0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e>
                      </m:d>
                    </m:oMath>
                  </m:oMathPara>
                </a14:m>
                <a:endParaRPr lang="en-GB" sz="23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107FD16-B9F7-4347-B283-F5827474E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855" y="4059774"/>
                <a:ext cx="1418507" cy="484363"/>
              </a:xfrm>
              <a:prstGeom prst="rect">
                <a:avLst/>
              </a:prstGeom>
              <a:blipFill>
                <a:blip r:embed="rId17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346ABE1-CE04-4881-9F70-EACC728FEB54}"/>
                  </a:ext>
                </a:extLst>
              </p:cNvPr>
              <p:cNvSpPr txBox="1"/>
              <p:nvPr/>
            </p:nvSpPr>
            <p:spPr>
              <a:xfrm>
                <a:off x="8206987" y="4088316"/>
                <a:ext cx="734691" cy="594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3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3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3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346ABE1-CE04-4881-9F70-EACC728FE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987" y="4088316"/>
                <a:ext cx="734691" cy="594330"/>
              </a:xfrm>
              <a:prstGeom prst="rect">
                <a:avLst/>
              </a:prstGeom>
              <a:blipFill>
                <a:blip r:embed="rId18"/>
                <a:stretch>
                  <a:fillRect l="-11570" b="-8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238E8B4-05A2-45A4-99AC-749CF2FFCF90}"/>
                  </a:ext>
                </a:extLst>
              </p:cNvPr>
              <p:cNvSpPr txBox="1"/>
              <p:nvPr/>
            </p:nvSpPr>
            <p:spPr>
              <a:xfrm>
                <a:off x="99405" y="4684834"/>
                <a:ext cx="8932569" cy="5022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dirty="0">
                    <a:latin typeface="+mn-lt"/>
                  </a:rPr>
                  <a:t>Therefore, the linear approximation </a:t>
                </a:r>
                <a:r>
                  <a:rPr lang="en-US" sz="2000" dirty="0"/>
                  <a:t>at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300" dirty="0">
                    <a:latin typeface="+mn-lt"/>
                  </a:rPr>
                  <a:t> is given by</a:t>
                </a:r>
                <a:endParaRPr lang="en-GB" sz="23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238E8B4-05A2-45A4-99AC-749CF2FFC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05" y="4684834"/>
                <a:ext cx="8932569" cy="502253"/>
              </a:xfrm>
              <a:prstGeom prst="rect">
                <a:avLst/>
              </a:prstGeom>
              <a:blipFill>
                <a:blip r:embed="rId19"/>
                <a:stretch>
                  <a:fillRect l="-955" t="-9756" b="-158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>
            <a:extLst>
              <a:ext uri="{FF2B5EF4-FFF2-40B4-BE49-F238E27FC236}">
                <a16:creationId xmlns:a16="http://schemas.microsoft.com/office/drawing/2014/main" id="{0D2C6397-C5BB-4725-B136-77939740B8A0}"/>
              </a:ext>
            </a:extLst>
          </p:cNvPr>
          <p:cNvSpPr txBox="1"/>
          <p:nvPr/>
        </p:nvSpPr>
        <p:spPr>
          <a:xfrm>
            <a:off x="4053736" y="520582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 =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0874C1A5-BF2D-4857-B3D5-EBAFA8E6406D}"/>
                  </a:ext>
                </a:extLst>
              </p:cNvPr>
              <p:cNvSpPr txBox="1"/>
              <p:nvPr/>
            </p:nvSpPr>
            <p:spPr>
              <a:xfrm>
                <a:off x="4864172" y="5002527"/>
                <a:ext cx="490354" cy="673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8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8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0874C1A5-BF2D-4857-B3D5-EBAFA8E64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172" y="5002527"/>
                <a:ext cx="490354" cy="67326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CF674E34-933F-464F-AC5A-65BF620FE3B3}"/>
              </a:ext>
            </a:extLst>
          </p:cNvPr>
          <p:cNvSpPr txBox="1"/>
          <p:nvPr/>
        </p:nvSpPr>
        <p:spPr>
          <a:xfrm>
            <a:off x="5212173" y="5179884"/>
            <a:ext cx="4203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A510A11-00D2-4F96-8D36-F84748341B54}"/>
                  </a:ext>
                </a:extLst>
              </p:cNvPr>
              <p:cNvSpPr txBox="1"/>
              <p:nvPr/>
            </p:nvSpPr>
            <p:spPr>
              <a:xfrm>
                <a:off x="5749007" y="5186655"/>
                <a:ext cx="1069162" cy="5022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b="0" dirty="0">
                    <a:solidFill>
                      <a:srgbClr val="000000"/>
                    </a:solidFill>
                    <a:effectLst/>
                    <a:cs typeface="Times New Roman" panose="02020603050405020304" pitchFamily="18" charset="0"/>
                  </a:rPr>
                  <a:t>(</a:t>
                </a:r>
                <a:r>
                  <a:rPr lang="en-US" sz="2300" i="1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x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300" b="0" dirty="0">
                    <a:solidFill>
                      <a:srgbClr val="000000"/>
                    </a:solidFill>
                    <a:effectLst/>
                    <a:cs typeface="Times New Roman" panose="02020603050405020304" pitchFamily="18" charset="0"/>
                  </a:rPr>
                  <a:t>)</a:t>
                </a:r>
                <a:endParaRPr lang="en-GB" sz="23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A510A11-00D2-4F96-8D36-F84748341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007" y="5186655"/>
                <a:ext cx="1069162" cy="502253"/>
              </a:xfrm>
              <a:prstGeom prst="rect">
                <a:avLst/>
              </a:prstGeom>
              <a:blipFill>
                <a:blip r:embed="rId21"/>
                <a:stretch>
                  <a:fillRect l="-8000" t="-10976" b="-14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1805BA7-9C66-4D03-86BD-9939489B8712}"/>
                  </a:ext>
                </a:extLst>
              </p:cNvPr>
              <p:cNvSpPr txBox="1"/>
              <p:nvPr/>
            </p:nvSpPr>
            <p:spPr>
              <a:xfrm>
                <a:off x="91088" y="5663801"/>
                <a:ext cx="8932569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300" dirty="0">
                    <a:latin typeface="+mn-lt"/>
                  </a:rPr>
                  <a:t>Using the linear approximation, we can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3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3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.1</m:t>
                        </m:r>
                      </m:e>
                    </m:rad>
                  </m:oMath>
                </a14:m>
                <a:endParaRPr lang="en-GB" sz="23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1805BA7-9C66-4D03-86BD-9939489B8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88" y="5663801"/>
                <a:ext cx="8932569" cy="496483"/>
              </a:xfrm>
              <a:prstGeom prst="rect">
                <a:avLst/>
              </a:prstGeom>
              <a:blipFill>
                <a:blip r:embed="rId22"/>
                <a:stretch>
                  <a:fillRect l="-1024" t="-243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0703429-DB50-4C46-AFC8-94AFECEEA261}"/>
                  </a:ext>
                </a:extLst>
              </p:cNvPr>
              <p:cNvSpPr txBox="1"/>
              <p:nvPr/>
            </p:nvSpPr>
            <p:spPr>
              <a:xfrm>
                <a:off x="2483769" y="6183485"/>
                <a:ext cx="1089412" cy="4964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3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300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.1</m:t>
                        </m:r>
                      </m:e>
                    </m:rad>
                  </m:oMath>
                </a14:m>
                <a:r>
                  <a:rPr lang="en-US" sz="2300" b="0" dirty="0">
                    <a:solidFill>
                      <a:srgbClr val="000000"/>
                    </a:solidFill>
                    <a:effectLst/>
                    <a:cs typeface="Times New Roman" panose="02020603050405020304" pitchFamily="18" charset="0"/>
                  </a:rPr>
                  <a:t> =</a:t>
                </a:r>
                <a:endParaRPr lang="en-GB" sz="2300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0703429-DB50-4C46-AFC8-94AFECEEA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9" y="6183485"/>
                <a:ext cx="1089412" cy="496483"/>
              </a:xfrm>
              <a:prstGeom prst="rect">
                <a:avLst/>
              </a:prstGeom>
              <a:blipFill>
                <a:blip r:embed="rId23"/>
                <a:stretch>
                  <a:fillRect t="-243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>
            <a:extLst>
              <a:ext uri="{FF2B5EF4-FFF2-40B4-BE49-F238E27FC236}">
                <a16:creationId xmlns:a16="http://schemas.microsoft.com/office/drawing/2014/main" id="{FEA3410A-C4AC-4F62-BC8B-95B76C390F63}"/>
              </a:ext>
            </a:extLst>
          </p:cNvPr>
          <p:cNvSpPr txBox="1"/>
          <p:nvPr/>
        </p:nvSpPr>
        <p:spPr>
          <a:xfrm>
            <a:off x="3427083" y="6183484"/>
            <a:ext cx="945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f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(9.1)</a:t>
            </a:r>
            <a:endParaRPr lang="en-GB" sz="23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C3EEBB-227D-4DF9-87D2-D816B8ACEFF8}"/>
              </a:ext>
            </a:extLst>
          </p:cNvPr>
          <p:cNvSpPr txBox="1"/>
          <p:nvPr/>
        </p:nvSpPr>
        <p:spPr>
          <a:xfrm>
            <a:off x="4249588" y="6149248"/>
            <a:ext cx="16637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≈ L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(9.1)</a:t>
            </a:r>
            <a:endParaRPr lang="en-GB" sz="23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A2C3D4B-4791-4AD5-9245-A68680DEBE97}"/>
              </a:ext>
            </a:extLst>
          </p:cNvPr>
          <p:cNvSpPr txBox="1"/>
          <p:nvPr/>
        </p:nvSpPr>
        <p:spPr>
          <a:xfrm>
            <a:off x="5316068" y="6138956"/>
            <a:ext cx="656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= 3</a:t>
            </a:r>
            <a:endParaRPr lang="en-GB" sz="23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33F408E-C577-4AC1-A4F4-BBF1F7050A7C}"/>
              </a:ext>
            </a:extLst>
          </p:cNvPr>
          <p:cNvSpPr txBox="1"/>
          <p:nvPr/>
        </p:nvSpPr>
        <p:spPr>
          <a:xfrm>
            <a:off x="5746816" y="6130034"/>
            <a:ext cx="595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+</a:t>
            </a:r>
            <a:endParaRPr lang="en-GB" sz="23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F03AEBA-3697-4601-A546-5CB87B89ECC2}"/>
              </a:ext>
            </a:extLst>
          </p:cNvPr>
          <p:cNvSpPr txBox="1"/>
          <p:nvPr/>
        </p:nvSpPr>
        <p:spPr>
          <a:xfrm>
            <a:off x="6283650" y="6136805"/>
            <a:ext cx="13126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9.1</a:t>
            </a:r>
            <a:r>
              <a:rPr lang="en-US" sz="2300" i="1" dirty="0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sz="2300" dirty="0">
                <a:solidFill>
                  <a:srgbClr val="000000"/>
                </a:solidFill>
                <a:cs typeface="Times New Roman" panose="02020603050405020304" pitchFamily="18" charset="0"/>
              </a:rPr>
              <a:t>9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)</a:t>
            </a:r>
            <a:endParaRPr lang="en-GB" sz="23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DBDB820-1C46-40DA-BE87-A694FC323654}"/>
              </a:ext>
            </a:extLst>
          </p:cNvPr>
          <p:cNvSpPr txBox="1"/>
          <p:nvPr/>
        </p:nvSpPr>
        <p:spPr>
          <a:xfrm>
            <a:off x="7417595" y="6123179"/>
            <a:ext cx="16637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1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≈ </a:t>
            </a:r>
            <a:r>
              <a:rPr lang="en-US" sz="2300" b="0" dirty="0"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3.0167</a:t>
            </a:r>
            <a:endParaRPr lang="en-GB" sz="23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9A4B553-66E4-4CE2-9E0A-16F988975887}"/>
              </a:ext>
            </a:extLst>
          </p:cNvPr>
          <p:cNvSpPr txBox="1"/>
          <p:nvPr/>
        </p:nvSpPr>
        <p:spPr>
          <a:xfrm>
            <a:off x="5911970" y="4029348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sz="23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0AAE04C-E637-4EC2-B8F3-1720BB4E34B1}"/>
              </a:ext>
            </a:extLst>
          </p:cNvPr>
          <p:cNvSpPr txBox="1"/>
          <p:nvPr/>
        </p:nvSpPr>
        <p:spPr>
          <a:xfrm>
            <a:off x="5880881" y="3591108"/>
            <a:ext cx="734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sz="23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56589CE-9332-470D-8B73-E95175475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53943"/>
            <a:ext cx="103436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Find the linear approximation of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th-italic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th-italic"/>
              </a:rPr>
              <a:t>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)=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sin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24242"/>
                </a:solidFill>
                <a:effectLst/>
                <a:latin typeface="MathJax_Math-italic"/>
              </a:rPr>
              <a:t>x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(x)=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sinx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at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th-italic"/>
              </a:rPr>
              <a:t>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=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th-italic"/>
              </a:rPr>
              <a:t>π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3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x=π3 and use it to approximate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sin(62°).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75B997-2121-4D33-B17D-66A5D3003FEE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-2557214" y="-471029"/>
            <a:ext cx="8258175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63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66" grpId="0"/>
      <p:bldP spid="26" grpId="0"/>
      <p:bldP spid="27" grpId="0"/>
      <p:bldP spid="29" grpId="0"/>
      <p:bldP spid="34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76" grpId="0"/>
      <p:bldP spid="83" grpId="0"/>
      <p:bldP spid="84" grpId="0"/>
      <p:bldP spid="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7583</TotalTime>
  <Words>1174</Words>
  <Application>Microsoft Office PowerPoint</Application>
  <PresentationFormat>On-screen Show (4:3)</PresentationFormat>
  <Paragraphs>201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Helvetica</vt:lpstr>
      <vt:lpstr>MathJax_Main</vt:lpstr>
      <vt:lpstr>MathJax_Math-italic</vt:lpstr>
      <vt:lpstr>Neue Helvetica W01</vt:lpstr>
      <vt:lpstr>Times New Roman</vt:lpstr>
      <vt:lpstr>Wingdings 2</vt:lpstr>
      <vt:lpstr>Theme1</vt:lpstr>
      <vt:lpstr>Linear Approximations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119</cp:revision>
  <dcterms:created xsi:type="dcterms:W3CDTF">2013-02-27T02:24:37Z</dcterms:created>
  <dcterms:modified xsi:type="dcterms:W3CDTF">2021-12-18T06:58:58Z</dcterms:modified>
</cp:coreProperties>
</file>