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9"/>
  </p:notesMasterIdLst>
  <p:sldIdLst>
    <p:sldId id="270" r:id="rId2"/>
    <p:sldId id="286" r:id="rId3"/>
    <p:sldId id="266" r:id="rId4"/>
    <p:sldId id="276" r:id="rId5"/>
    <p:sldId id="277" r:id="rId6"/>
    <p:sldId id="278" r:id="rId7"/>
    <p:sldId id="279" r:id="rId8"/>
    <p:sldId id="280" r:id="rId9"/>
    <p:sldId id="272" r:id="rId10"/>
    <p:sldId id="273" r:id="rId11"/>
    <p:sldId id="274" r:id="rId12"/>
    <p:sldId id="275" r:id="rId13"/>
    <p:sldId id="281" r:id="rId14"/>
    <p:sldId id="282" r:id="rId15"/>
    <p:sldId id="283" r:id="rId16"/>
    <p:sldId id="285" r:id="rId17"/>
    <p:sldId id="298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CC"/>
    <a:srgbClr val="FF505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26" autoAdjust="0"/>
    <p:restoredTop sz="90929"/>
  </p:normalViewPr>
  <p:slideViewPr>
    <p:cSldViewPr snapToGrid="0">
      <p:cViewPr varScale="1">
        <p:scale>
          <a:sx n="68" d="100"/>
          <a:sy n="68" d="100"/>
        </p:scale>
        <p:origin x="139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8F74D8-6054-47CC-9505-CC68BD47ECE1}" type="datetimeFigureOut">
              <a:rPr lang="en-GB" smtClean="0"/>
              <a:pPr/>
              <a:t>18/12/2021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ED30B8-C0CB-4C07-B0CA-2013A32623A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3522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2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77878640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11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48149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12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29094485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13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0902402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14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8705694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15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21065969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16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13224411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3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139895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4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656655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5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3630993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6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7215156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7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7215581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8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1066736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9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43441872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DA5682-7455-42AF-9BF5-F285AA86586F}" type="slidenum">
              <a:rPr lang="en-GB" smtClean="0">
                <a:cs typeface="Arial" charset="0"/>
              </a:rPr>
              <a:pPr/>
              <a:t>10</a:t>
            </a:fld>
            <a:endParaRPr lang="en-GB">
              <a:cs typeface="Arial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/>
              <a:t>Explain that </a:t>
            </a:r>
            <a:r>
              <a:rPr lang="en-US"/>
              <a:t>if </a:t>
            </a:r>
            <a:r>
              <a:rPr lang="en-GB"/>
              <a:t>the equation of a line</a:t>
            </a:r>
            <a:r>
              <a:rPr lang="en-US"/>
              <a:t> is linear (that is if </a:t>
            </a:r>
            <a:r>
              <a:rPr lang="en-US" i="1"/>
              <a:t>x</a:t>
            </a:r>
            <a:r>
              <a:rPr lang="en-US"/>
              <a:t> and </a:t>
            </a:r>
            <a:r>
              <a:rPr lang="en-US" i="1"/>
              <a:t>y</a:t>
            </a:r>
            <a:r>
              <a:rPr lang="en-US"/>
              <a:t> are not raised to any power except 1), it can</a:t>
            </a:r>
            <a:r>
              <a:rPr lang="en-GB"/>
              <a:t> be arranged to be in the form </a:t>
            </a:r>
            <a:r>
              <a:rPr lang="en-GB" i="1"/>
              <a:t>y</a:t>
            </a:r>
            <a:r>
              <a:rPr lang="en-US"/>
              <a:t> </a:t>
            </a:r>
            <a:r>
              <a:rPr lang="en-GB"/>
              <a:t>=</a:t>
            </a:r>
            <a:r>
              <a:rPr lang="en-US"/>
              <a:t> </a:t>
            </a:r>
            <a:r>
              <a:rPr lang="en-GB" i="1"/>
              <a:t>mx</a:t>
            </a:r>
            <a:r>
              <a:rPr lang="en-GB"/>
              <a:t> + </a:t>
            </a:r>
            <a:r>
              <a:rPr lang="en-GB" i="1"/>
              <a:t>c</a:t>
            </a:r>
            <a:r>
              <a:rPr lang="en-GB"/>
              <a:t>. </a:t>
            </a:r>
          </a:p>
          <a:p>
            <a:pPr eaLnBrk="1" hangingPunct="1"/>
            <a:r>
              <a:rPr lang="en-GB"/>
              <a:t>It is often useful to have the equation of a line in this form because it tells us the gradient of the line and where it cuts the </a:t>
            </a:r>
            <a:r>
              <a:rPr lang="en-US" i="1"/>
              <a:t>y</a:t>
            </a:r>
            <a:r>
              <a:rPr lang="en-GB"/>
              <a:t>-axis. These two facts alone can enable us to draw the line without having to draw up a table of values. </a:t>
            </a:r>
          </a:p>
        </p:txBody>
      </p:sp>
    </p:spTree>
    <p:extLst>
      <p:ext uri="{BB962C8B-B14F-4D97-AF65-F5344CB8AC3E}">
        <p14:creationId xmlns:p14="http://schemas.microsoft.com/office/powerpoint/2010/main" val="310928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D6531C-758F-4C42-AF3D-E79D21FE2B2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355215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356CC1-D2FA-41C1-A31E-44EBF03162D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623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327040-915E-4D0F-8800-DCAAAEEFF8B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985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DED166-66D3-4E7F-BD61-417A5D5AAA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761615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2AB38914-615F-42AF-9D4C-1A7F12D95C8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2936928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3804BC6-5BD5-43D0-9AD8-8BBF9CBDE7D0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8725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42453-E94E-49DC-8B27-2ED3FCCBFAB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26260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845C6B-0AEF-4FB6-BD76-A6581EC6411B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1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742B9B-CEC2-40D1-9C2C-E58D5A2FD339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110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C24688-09D8-4A05-9CF7-CA4597EBB36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334417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pPr>
              <a:defRPr/>
            </a:pPr>
            <a:fld id="{6F99FF55-6F68-4084-BE04-5BE47EC77AC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42786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3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fld id="{2D68AF81-700A-4172-892F-78137DEF170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291558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>
          <a:xfrm>
            <a:off x="1703294" y="3403347"/>
            <a:ext cx="6378388" cy="1752600"/>
          </a:xfrm>
        </p:spPr>
        <p:txBody>
          <a:bodyPr/>
          <a:lstStyle/>
          <a:p>
            <a:pPr marL="685800" indent="-685800" algn="l"/>
            <a:r>
              <a:rPr lang="en-GB" dirty="0"/>
              <a:t>LO: Solve problems about optimisation using differential calculus</a:t>
            </a:r>
          </a:p>
          <a:p>
            <a:pPr algn="l"/>
            <a:endParaRPr lang="en-GB" dirty="0"/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/>
              <a:t>Optimisation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206765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227152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total volume of the tray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1053770" y="3671526"/>
            <a:ext cx="1154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 = </a:t>
            </a: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935174" y="3642044"/>
            <a:ext cx="13223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length</a:t>
            </a:r>
          </a:p>
        </p:txBody>
      </p:sp>
      <p:sp>
        <p:nvSpPr>
          <p:cNvPr id="32" name="Text Box 9"/>
          <p:cNvSpPr txBox="1">
            <a:spLocks noChangeArrowheads="1"/>
          </p:cNvSpPr>
          <p:nvPr/>
        </p:nvSpPr>
        <p:spPr bwMode="auto">
          <a:xfrm>
            <a:off x="1695869" y="3627746"/>
            <a:ext cx="10420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depth 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651080" y="4097745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6" name="Text Box 9"/>
          <p:cNvSpPr txBox="1">
            <a:spLocks noChangeArrowheads="1"/>
          </p:cNvSpPr>
          <p:nvPr/>
        </p:nvSpPr>
        <p:spPr bwMode="auto">
          <a:xfrm>
            <a:off x="1914075" y="4053965"/>
            <a:ext cx="305967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(25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)(40-2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 </a:t>
            </a:r>
          </a:p>
        </p:txBody>
      </p:sp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1675995" y="4053965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58546" y="5652450"/>
            <a:ext cx="1105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1918861" y="5608670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(1000 - 130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) 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669356" y="5595223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58546" y="6031443"/>
            <a:ext cx="1054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679979" y="6043544"/>
            <a:ext cx="36633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1000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+ 4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3</a:t>
            </a:r>
            <a:r>
              <a:rPr lang="en-GB" dirty="0">
                <a:latin typeface="+mn-lt"/>
              </a:rPr>
              <a:t> </a:t>
            </a:r>
          </a:p>
        </p:txBody>
      </p:sp>
      <p:sp>
        <p:nvSpPr>
          <p:cNvPr id="48" name="Rectangle 47"/>
          <p:cNvSpPr/>
          <p:nvPr/>
        </p:nvSpPr>
        <p:spPr>
          <a:xfrm>
            <a:off x="6268638" y="4047727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8411227" y="4021845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 rot="16200000">
            <a:off x="7350583" y="2970731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 rot="16200000">
            <a:off x="7350442" y="4368358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6630747" y="4038517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7037359" y="5454447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54" name="Straight Connector 53"/>
          <p:cNvCxnSpPr/>
          <p:nvPr/>
        </p:nvCxnSpPr>
        <p:spPr>
          <a:xfrm>
            <a:off x="6255909" y="5387503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8771756" y="5365239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flipH="1">
            <a:off x="6265773" y="5685280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stCxn id="53" idx="3"/>
          </p:cNvCxnSpPr>
          <p:nvPr/>
        </p:nvCxnSpPr>
        <p:spPr>
          <a:xfrm>
            <a:off x="8058791" y="5685280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ectangle 57"/>
          <p:cNvSpPr/>
          <p:nvPr/>
        </p:nvSpPr>
        <p:spPr>
          <a:xfrm>
            <a:off x="6607745" y="3538015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6273576" y="3904821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6876333" y="4659107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 rot="16200000">
            <a:off x="8042461" y="4317867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6" name="Rectangle 65"/>
          <p:cNvSpPr/>
          <p:nvPr/>
        </p:nvSpPr>
        <p:spPr>
          <a:xfrm rot="16200000">
            <a:off x="5508494" y="4323581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H="1">
            <a:off x="5814010" y="5441233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5835402" y="3666154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980739" y="4992799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980738" y="3669540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4190899" y="3636611"/>
            <a:ext cx="13223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width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2650044" y="3616365"/>
            <a:ext cx="421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sym typeface="Symbol" panose="05050102010706020507" pitchFamily="18" charset="2"/>
              </a:rPr>
              <a:t></a:t>
            </a:r>
            <a:endParaRPr lang="en-GB" dirty="0">
              <a:latin typeface="+mn-lt"/>
            </a:endParaRPr>
          </a:p>
        </p:txBody>
      </p:sp>
      <p:sp>
        <p:nvSpPr>
          <p:cNvPr id="73" name="Text Box 9"/>
          <p:cNvSpPr txBox="1">
            <a:spLocks noChangeArrowheads="1"/>
          </p:cNvSpPr>
          <p:nvPr/>
        </p:nvSpPr>
        <p:spPr bwMode="auto">
          <a:xfrm>
            <a:off x="3915081" y="3690398"/>
            <a:ext cx="4210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sym typeface="Symbol" panose="05050102010706020507" pitchFamily="18" charset="2"/>
              </a:rPr>
              <a:t>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74" name="Text Box 9"/>
          <p:cNvSpPr txBox="1">
            <a:spLocks noChangeArrowheads="1"/>
          </p:cNvSpPr>
          <p:nvPr/>
        </p:nvSpPr>
        <p:spPr bwMode="auto">
          <a:xfrm>
            <a:off x="206487" y="4493188"/>
            <a:ext cx="2728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Notice that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&gt;</a:t>
            </a:r>
            <a:r>
              <a:rPr lang="en-GB" dirty="0">
                <a:latin typeface="+mn-lt"/>
              </a:rPr>
              <a:t> 0</a:t>
            </a:r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2834727" y="4483711"/>
            <a:ext cx="272868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and 25 - 2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&gt;</a:t>
            </a:r>
            <a:r>
              <a:rPr lang="en-GB" dirty="0">
                <a:latin typeface="+mn-lt"/>
              </a:rPr>
              <a:t> 0</a:t>
            </a: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4257519" y="4821792"/>
            <a:ext cx="1406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&lt;</a:t>
            </a:r>
            <a:r>
              <a:rPr lang="en-GB" dirty="0">
                <a:latin typeface="+mn-lt"/>
              </a:rPr>
              <a:t> 12.5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298164" y="5186940"/>
            <a:ext cx="24324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sym typeface="Symbol" panose="05050102010706020507" pitchFamily="18" charset="2"/>
              </a:rPr>
              <a:t> </a:t>
            </a:r>
            <a:r>
              <a:rPr lang="en-GB" dirty="0">
                <a:latin typeface="+mn-lt"/>
              </a:rPr>
              <a:t>0 </a:t>
            </a:r>
            <a:r>
              <a:rPr lang="en-GB" dirty="0">
                <a:cs typeface="Times New Roman" panose="02020603050405020304" pitchFamily="18" charset="0"/>
              </a:rPr>
              <a:t>&lt;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&lt;</a:t>
            </a:r>
            <a:r>
              <a:rPr lang="en-GB" dirty="0">
                <a:latin typeface="+mn-lt"/>
              </a:rPr>
              <a:t> 12.5</a:t>
            </a:r>
          </a:p>
        </p:txBody>
      </p:sp>
      <p:grpSp>
        <p:nvGrpSpPr>
          <p:cNvPr id="46" name="Group 6"/>
          <p:cNvGrpSpPr>
            <a:grpSpLocks/>
          </p:cNvGrpSpPr>
          <p:nvPr/>
        </p:nvGrpSpPr>
        <p:grpSpPr bwMode="auto">
          <a:xfrm>
            <a:off x="288292" y="1087730"/>
            <a:ext cx="8667482" cy="2076123"/>
            <a:chOff x="634" y="1289"/>
            <a:chExt cx="4491" cy="1242"/>
          </a:xfrm>
        </p:grpSpPr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62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206487" y="54465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</p:spTree>
    <p:extLst>
      <p:ext uri="{BB962C8B-B14F-4D97-AF65-F5344CB8AC3E}">
        <p14:creationId xmlns:p14="http://schemas.microsoft.com/office/powerpoint/2010/main" val="3718183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5" grpId="0" autoUpdateAnimBg="0"/>
      <p:bldP spid="31" grpId="0" autoUpdateAnimBg="0"/>
      <p:bldP spid="32" grpId="0" autoUpdateAnimBg="0"/>
      <p:bldP spid="33" grpId="0" autoUpdateAnimBg="0"/>
      <p:bldP spid="36" grpId="0" autoUpdateAnimBg="0"/>
      <p:bldP spid="37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71" grpId="0" autoUpdateAnimBg="0"/>
      <p:bldP spid="72" grpId="0" autoUpdateAnimBg="0"/>
      <p:bldP spid="73" grpId="0" autoUpdateAnimBg="0"/>
      <p:bldP spid="74" grpId="0" autoUpdateAnimBg="0"/>
      <p:bldP spid="75" grpId="0" autoUpdateAnimBg="0"/>
      <p:bldP spid="76" grpId="0" autoUpdateAnimBg="0"/>
      <p:bldP spid="77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233659"/>
            <a:ext cx="944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3</a:t>
            </a:r>
            <a:endParaRPr lang="en-GB" dirty="0">
              <a:latin typeface="+mn-lt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240599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derivative of V(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)</a:t>
            </a:r>
          </a:p>
        </p:txBody>
      </p:sp>
      <p:sp>
        <p:nvSpPr>
          <p:cNvPr id="33" name="Text Box 9"/>
          <p:cNvSpPr txBox="1">
            <a:spLocks noChangeArrowheads="1"/>
          </p:cNvSpPr>
          <p:nvPr/>
        </p:nvSpPr>
        <p:spPr bwMode="auto">
          <a:xfrm>
            <a:off x="601279" y="4114917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8" name="Text Box 9"/>
          <p:cNvSpPr txBox="1">
            <a:spLocks noChangeArrowheads="1"/>
          </p:cNvSpPr>
          <p:nvPr/>
        </p:nvSpPr>
        <p:spPr bwMode="auto">
          <a:xfrm>
            <a:off x="658546" y="4859077"/>
            <a:ext cx="110510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1669356" y="4102226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- 260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+ 1000</a:t>
            </a:r>
          </a:p>
        </p:txBody>
      </p:sp>
      <p:sp>
        <p:nvSpPr>
          <p:cNvPr id="40" name="Text Box 9"/>
          <p:cNvSpPr txBox="1">
            <a:spLocks noChangeArrowheads="1"/>
          </p:cNvSpPr>
          <p:nvPr/>
        </p:nvSpPr>
        <p:spPr bwMode="auto">
          <a:xfrm>
            <a:off x="1675735" y="4891881"/>
            <a:ext cx="3373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0</a:t>
            </a:r>
          </a:p>
        </p:txBody>
      </p:sp>
      <p:sp>
        <p:nvSpPr>
          <p:cNvPr id="41" name="Text Box 9"/>
          <p:cNvSpPr txBox="1">
            <a:spLocks noChangeArrowheads="1"/>
          </p:cNvSpPr>
          <p:nvPr/>
        </p:nvSpPr>
        <p:spPr bwMode="auto">
          <a:xfrm>
            <a:off x="692428" y="3678809"/>
            <a:ext cx="10543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1713861" y="3690910"/>
            <a:ext cx="36633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3</a:t>
            </a:r>
            <a:r>
              <a:rPr lang="en-GB" dirty="0"/>
              <a:t> - </a:t>
            </a:r>
            <a:r>
              <a:rPr lang="en-GB" dirty="0">
                <a:latin typeface="+mn-lt"/>
              </a:rPr>
              <a:t>130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/>
              <a:t> + </a:t>
            </a:r>
            <a:r>
              <a:rPr lang="en-GB" dirty="0">
                <a:latin typeface="+mn-lt"/>
              </a:rPr>
              <a:t>1000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598165" y="4486648"/>
            <a:ext cx="54313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Find the values of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where it is zero</a:t>
            </a:r>
          </a:p>
        </p:txBody>
      </p:sp>
      <p:sp>
        <p:nvSpPr>
          <p:cNvPr id="44" name="Text Box 9"/>
          <p:cNvSpPr txBox="1">
            <a:spLocks noChangeArrowheads="1"/>
          </p:cNvSpPr>
          <p:nvPr/>
        </p:nvSpPr>
        <p:spPr bwMode="auto">
          <a:xfrm>
            <a:off x="2386114" y="4892453"/>
            <a:ext cx="33562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4(3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- 65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+ 250) = 0 </a:t>
            </a: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472139" y="5318131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4(3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- 50) 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</a:t>
            </a:r>
            <a:r>
              <a:rPr lang="en-GB" dirty="0">
                <a:latin typeface="+mn-lt"/>
              </a:rPr>
              <a:t>- 5)  = 0 </a:t>
            </a:r>
          </a:p>
        </p:txBody>
      </p:sp>
      <p:sp>
        <p:nvSpPr>
          <p:cNvPr id="7" name="Rectangle 6"/>
          <p:cNvSpPr/>
          <p:nvPr/>
        </p:nvSpPr>
        <p:spPr>
          <a:xfrm>
            <a:off x="1794895" y="5855627"/>
            <a:ext cx="5597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So</a:t>
            </a:r>
            <a:endParaRPr lang="en-GB" dirty="0"/>
          </a:p>
        </p:txBody>
      </p:sp>
      <p:sp>
        <p:nvSpPr>
          <p:cNvPr id="46" name="Rectangle 45"/>
          <p:cNvSpPr/>
          <p:nvPr/>
        </p:nvSpPr>
        <p:spPr>
          <a:xfrm>
            <a:off x="3372694" y="5855627"/>
            <a:ext cx="4940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or</a:t>
            </a:r>
            <a:endParaRPr lang="en-GB" dirty="0"/>
          </a:p>
        </p:txBody>
      </p:sp>
      <p:sp>
        <p:nvSpPr>
          <p:cNvPr id="47" name="Rectangle 46"/>
          <p:cNvSpPr/>
          <p:nvPr/>
        </p:nvSpPr>
        <p:spPr>
          <a:xfrm>
            <a:off x="6268638" y="4047727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8411227" y="4021845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 rot="16200000">
            <a:off x="7350583" y="2970731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Rectangle 49"/>
          <p:cNvSpPr/>
          <p:nvPr/>
        </p:nvSpPr>
        <p:spPr>
          <a:xfrm rot="16200000">
            <a:off x="7350442" y="4368358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6630747" y="4038517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Rectangle 51"/>
          <p:cNvSpPr/>
          <p:nvPr/>
        </p:nvSpPr>
        <p:spPr>
          <a:xfrm>
            <a:off x="7037359" y="5454447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6255909" y="5387503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8771756" y="5365239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 flipH="1">
            <a:off x="6265773" y="5685280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52" idx="3"/>
          </p:cNvCxnSpPr>
          <p:nvPr/>
        </p:nvCxnSpPr>
        <p:spPr>
          <a:xfrm>
            <a:off x="8058791" y="5685280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607745" y="3538015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6273576" y="3904821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6876333" y="4659107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0" name="Rectangle 59"/>
          <p:cNvSpPr/>
          <p:nvPr/>
        </p:nvSpPr>
        <p:spPr>
          <a:xfrm rot="16200000">
            <a:off x="8042461" y="4317867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1" name="Rectangle 60"/>
          <p:cNvSpPr/>
          <p:nvPr/>
        </p:nvSpPr>
        <p:spPr>
          <a:xfrm rot="16200000">
            <a:off x="5508494" y="4323581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62" name="Straight Connector 61"/>
          <p:cNvCxnSpPr/>
          <p:nvPr/>
        </p:nvCxnSpPr>
        <p:spPr>
          <a:xfrm flipH="1">
            <a:off x="5814010" y="5441233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V="1">
            <a:off x="5835402" y="3666154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>
            <a:off x="5980739" y="4992799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5980738" y="3669540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 Box 9"/>
              <p:cNvSpPr txBox="1">
                <a:spLocks noChangeArrowheads="1"/>
              </p:cNvSpPr>
              <p:nvPr/>
            </p:nvSpPr>
            <p:spPr bwMode="auto">
              <a:xfrm>
                <a:off x="2417686" y="5810257"/>
                <a:ext cx="1406065" cy="6217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latin typeface="+mn-lt"/>
                  </a:rPr>
                  <a:t> </a:t>
                </a:r>
                <a:r>
                  <a:rPr lang="en-GB" dirty="0">
                    <a:cs typeface="Times New Roman" panose="02020603050405020304" pitchFamily="18" charset="0"/>
                  </a:rPr>
                  <a:t>=</a:t>
                </a:r>
                <a:r>
                  <a:rPr lang="en-GB" dirty="0">
                    <a:latin typeface="+mn-lt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>
                  <a:latin typeface="+mn-lt"/>
                </a:endParaRPr>
              </a:p>
            </p:txBody>
          </p:sp>
        </mc:Choice>
        <mc:Fallback xmlns="">
          <p:sp>
            <p:nvSpPr>
              <p:cNvPr id="66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7686" y="5810257"/>
                <a:ext cx="1406065" cy="621773"/>
              </a:xfrm>
              <a:prstGeom prst="rect">
                <a:avLst/>
              </a:prstGeom>
              <a:blipFill>
                <a:blip r:embed="rId3"/>
                <a:stretch>
                  <a:fillRect l="-6957" b="-8824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Text Box 9"/>
          <p:cNvSpPr txBox="1">
            <a:spLocks noChangeArrowheads="1"/>
          </p:cNvSpPr>
          <p:nvPr/>
        </p:nvSpPr>
        <p:spPr bwMode="auto">
          <a:xfrm>
            <a:off x="3993846" y="5843463"/>
            <a:ext cx="14060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</a:t>
            </a:r>
            <a:r>
              <a:rPr lang="en-GB" dirty="0">
                <a:cs typeface="Times New Roman" panose="02020603050405020304" pitchFamily="18" charset="0"/>
              </a:rPr>
              <a:t>=</a:t>
            </a:r>
            <a:r>
              <a:rPr lang="en-GB" dirty="0">
                <a:latin typeface="+mn-lt"/>
              </a:rPr>
              <a:t> 5</a:t>
            </a:r>
          </a:p>
        </p:txBody>
      </p:sp>
      <p:grpSp>
        <p:nvGrpSpPr>
          <p:cNvPr id="68" name="Group 6"/>
          <p:cNvGrpSpPr>
            <a:grpSpLocks/>
          </p:cNvGrpSpPr>
          <p:nvPr/>
        </p:nvGrpSpPr>
        <p:grpSpPr bwMode="auto">
          <a:xfrm>
            <a:off x="288292" y="1087730"/>
            <a:ext cx="8667482" cy="2076123"/>
            <a:chOff x="634" y="1289"/>
            <a:chExt cx="4491" cy="1242"/>
          </a:xfrm>
        </p:grpSpPr>
        <p:sp>
          <p:nvSpPr>
            <p:cNvPr id="69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70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206487" y="54465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</p:spTree>
    <p:extLst>
      <p:ext uri="{BB962C8B-B14F-4D97-AF65-F5344CB8AC3E}">
        <p14:creationId xmlns:p14="http://schemas.microsoft.com/office/powerpoint/2010/main" val="27077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3" grpId="0" autoUpdateAnimBg="0"/>
      <p:bldP spid="38" grpId="0" autoUpdateAnimBg="0"/>
      <p:bldP spid="39" grpId="0" autoUpdateAnimBg="0"/>
      <p:bldP spid="40" grpId="0" autoUpdateAnimBg="0"/>
      <p:bldP spid="41" grpId="0" autoUpdateAnimBg="0"/>
      <p:bldP spid="42" grpId="0" autoUpdateAnimBg="0"/>
      <p:bldP spid="43" grpId="0" autoUpdateAnimBg="0"/>
      <p:bldP spid="44" grpId="0" autoUpdateAnimBg="0"/>
      <p:bldP spid="45" grpId="0" autoUpdateAnimBg="0"/>
      <p:bldP spid="7" grpId="0"/>
      <p:bldP spid="46" grpId="0"/>
      <p:bldP spid="66" grpId="0" autoUpdateAnimBg="0"/>
      <p:bldP spid="6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192076"/>
            <a:ext cx="94448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4</a:t>
            </a:r>
            <a:endParaRPr lang="en-GB" dirty="0">
              <a:latin typeface="+mn-lt"/>
            </a:endParaRP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1060630" y="3212463"/>
            <a:ext cx="519850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turning points are</a:t>
            </a:r>
          </a:p>
        </p:txBody>
      </p:sp>
      <p:sp>
        <p:nvSpPr>
          <p:cNvPr id="39" name="Text Box 9"/>
          <p:cNvSpPr txBox="1">
            <a:spLocks noChangeArrowheads="1"/>
          </p:cNvSpPr>
          <p:nvPr/>
        </p:nvSpPr>
        <p:spPr bwMode="auto">
          <a:xfrm>
            <a:off x="230088" y="3627520"/>
            <a:ext cx="562385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We use the second derivative test to know if it is a maximum or a minimum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439370" y="3176211"/>
                <a:ext cx="907621" cy="621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370" y="3176211"/>
                <a:ext cx="907621" cy="621773"/>
              </a:xfrm>
              <a:prstGeom prst="rect">
                <a:avLst/>
              </a:prstGeom>
              <a:blipFill>
                <a:blip r:embed="rId3"/>
                <a:stretch>
                  <a:fillRect l="-10067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Rectangle 45"/>
          <p:cNvSpPr/>
          <p:nvPr/>
        </p:nvSpPr>
        <p:spPr>
          <a:xfrm>
            <a:off x="5306147" y="3157599"/>
            <a:ext cx="123623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or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= 5</a:t>
            </a:r>
          </a:p>
        </p:txBody>
      </p:sp>
      <p:sp>
        <p:nvSpPr>
          <p:cNvPr id="66" name="Text Box 20"/>
          <p:cNvSpPr txBox="1">
            <a:spLocks noChangeArrowheads="1"/>
          </p:cNvSpPr>
          <p:nvPr/>
        </p:nvSpPr>
        <p:spPr bwMode="auto">
          <a:xfrm>
            <a:off x="1146010" y="6220039"/>
            <a:ext cx="58512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000" dirty="0">
                <a:latin typeface="+mn-lt"/>
              </a:rPr>
              <a:t>So, the maximum volume is obtained when </a:t>
            </a:r>
            <a:r>
              <a:rPr lang="en-GB" sz="2400" i="1" dirty="0"/>
              <a:t>x</a:t>
            </a:r>
            <a:r>
              <a:rPr lang="en-GB" sz="2400" dirty="0"/>
              <a:t> = 5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268638" y="4047727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Rectangle 70"/>
          <p:cNvSpPr/>
          <p:nvPr/>
        </p:nvSpPr>
        <p:spPr>
          <a:xfrm>
            <a:off x="8411227" y="4021845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Rectangle 71"/>
          <p:cNvSpPr/>
          <p:nvPr/>
        </p:nvSpPr>
        <p:spPr>
          <a:xfrm rot="16200000">
            <a:off x="7350583" y="2970731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Rectangle 72"/>
          <p:cNvSpPr/>
          <p:nvPr/>
        </p:nvSpPr>
        <p:spPr>
          <a:xfrm rot="16200000">
            <a:off x="7350442" y="4368358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4" name="Rectangle 73"/>
          <p:cNvSpPr/>
          <p:nvPr/>
        </p:nvSpPr>
        <p:spPr>
          <a:xfrm>
            <a:off x="6630747" y="4038517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Rectangle 74"/>
          <p:cNvSpPr/>
          <p:nvPr/>
        </p:nvSpPr>
        <p:spPr>
          <a:xfrm>
            <a:off x="7037359" y="5454447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76" name="Straight Connector 75"/>
          <p:cNvCxnSpPr/>
          <p:nvPr/>
        </p:nvCxnSpPr>
        <p:spPr>
          <a:xfrm>
            <a:off x="6255909" y="5387503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8771756" y="5365239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/>
          <p:cNvCxnSpPr/>
          <p:nvPr/>
        </p:nvCxnSpPr>
        <p:spPr>
          <a:xfrm flipH="1">
            <a:off x="6265773" y="5685280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>
            <a:stCxn id="75" idx="3"/>
          </p:cNvCxnSpPr>
          <p:nvPr/>
        </p:nvCxnSpPr>
        <p:spPr>
          <a:xfrm>
            <a:off x="8058791" y="5685280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607745" y="3538015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1" name="Rectangle 80"/>
          <p:cNvSpPr/>
          <p:nvPr/>
        </p:nvSpPr>
        <p:spPr>
          <a:xfrm>
            <a:off x="6273576" y="3904821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82" name="Rectangle 81"/>
          <p:cNvSpPr/>
          <p:nvPr/>
        </p:nvSpPr>
        <p:spPr>
          <a:xfrm>
            <a:off x="6876333" y="4659107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83" name="Rectangle 82"/>
          <p:cNvSpPr/>
          <p:nvPr/>
        </p:nvSpPr>
        <p:spPr>
          <a:xfrm rot="16200000">
            <a:off x="8042461" y="4317867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84" name="Rectangle 83"/>
          <p:cNvSpPr/>
          <p:nvPr/>
        </p:nvSpPr>
        <p:spPr>
          <a:xfrm rot="16200000">
            <a:off x="5508494" y="4323581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85" name="Straight Connector 84"/>
          <p:cNvCxnSpPr/>
          <p:nvPr/>
        </p:nvCxnSpPr>
        <p:spPr>
          <a:xfrm flipH="1">
            <a:off x="5814010" y="5817749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 flipV="1">
            <a:off x="5835402" y="3666154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980739" y="4992799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5980738" y="3669540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878857" y="4436248"/>
            <a:ext cx="11192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V’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92" name="Text Box 9"/>
          <p:cNvSpPr txBox="1">
            <a:spLocks noChangeArrowheads="1"/>
          </p:cNvSpPr>
          <p:nvPr/>
        </p:nvSpPr>
        <p:spPr bwMode="auto">
          <a:xfrm>
            <a:off x="1946934" y="4423557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12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i="1" baseline="30000" dirty="0">
                <a:cs typeface="Times New Roman" panose="02020603050405020304" pitchFamily="18" charset="0"/>
              </a:rPr>
              <a:t>2</a:t>
            </a:r>
            <a:r>
              <a:rPr lang="en-GB" dirty="0">
                <a:latin typeface="+mn-lt"/>
              </a:rPr>
              <a:t> - 260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+ 1000</a:t>
            </a:r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776397" y="4822373"/>
            <a:ext cx="12010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</a:t>
            </a:r>
          </a:p>
        </p:txBody>
      </p:sp>
      <p:sp>
        <p:nvSpPr>
          <p:cNvPr id="94" name="Text Box 9"/>
          <p:cNvSpPr txBox="1">
            <a:spLocks noChangeArrowheads="1"/>
          </p:cNvSpPr>
          <p:nvPr/>
        </p:nvSpPr>
        <p:spPr bwMode="auto">
          <a:xfrm>
            <a:off x="1926271" y="4809682"/>
            <a:ext cx="31855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24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- 260</a:t>
            </a:r>
          </a:p>
        </p:txBody>
      </p:sp>
      <p:sp>
        <p:nvSpPr>
          <p:cNvPr id="95" name="Rectangle 94"/>
          <p:cNvSpPr/>
          <p:nvPr/>
        </p:nvSpPr>
        <p:spPr>
          <a:xfrm>
            <a:off x="202207" y="5579872"/>
            <a:ext cx="11945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+mn-lt"/>
              </a:rPr>
              <a:t>at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 = 5</a:t>
            </a:r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1322863" y="5567181"/>
            <a:ext cx="1922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dirty="0">
                <a:cs typeface="Times New Roman" panose="02020603050405020304" pitchFamily="18" charset="0"/>
              </a:rPr>
              <a:t>5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-140 </a:t>
            </a: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107646" y="5943175"/>
            <a:ext cx="51985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down (-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, 10.8)</a:t>
            </a:r>
            <a:endParaRPr lang="en-GB" sz="2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Rectangle 97"/>
              <p:cNvSpPr/>
              <p:nvPr/>
            </p:nvSpPr>
            <p:spPr>
              <a:xfrm>
                <a:off x="3255412" y="5461596"/>
                <a:ext cx="1300356" cy="6217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dirty="0">
                    <a:latin typeface="+mn-lt"/>
                  </a:rPr>
                  <a:t>at </a:t>
                </a:r>
                <a:r>
                  <a:rPr lang="en-GB" i="1" dirty="0">
                    <a:cs typeface="Times New Roman" panose="02020603050405020304" pitchFamily="18" charset="0"/>
                  </a:rPr>
                  <a:t>x</a:t>
                </a:r>
                <a:r>
                  <a:rPr lang="en-GB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98" name="Rectangle 9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412" y="5461596"/>
                <a:ext cx="1300356" cy="621773"/>
              </a:xfrm>
              <a:prstGeom prst="rect">
                <a:avLst/>
              </a:prstGeom>
              <a:blipFill>
                <a:blip r:embed="rId4"/>
                <a:stretch>
                  <a:fillRect l="-7042" b="-98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 Box 9"/>
              <p:cNvSpPr txBox="1">
                <a:spLocks noChangeArrowheads="1"/>
              </p:cNvSpPr>
              <p:nvPr/>
            </p:nvSpPr>
            <p:spPr bwMode="auto">
              <a:xfrm>
                <a:off x="4439370" y="5541651"/>
                <a:ext cx="1922686" cy="4893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latin typeface="+mn-lt"/>
                  </a:rPr>
                  <a:t>V”</a:t>
                </a:r>
                <a:r>
                  <a:rPr lang="en-GB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50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dirty="0"/>
                  <a:t>) </a:t>
                </a:r>
                <a:r>
                  <a:rPr lang="en-GB" dirty="0">
                    <a:latin typeface="+mn-lt"/>
                  </a:rPr>
                  <a:t> = 140 </a:t>
                </a:r>
              </a:p>
            </p:txBody>
          </p:sp>
        </mc:Choice>
        <mc:Fallback xmlns="">
          <p:sp>
            <p:nvSpPr>
              <p:cNvPr id="99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39370" y="5541651"/>
                <a:ext cx="1922686" cy="489365"/>
              </a:xfrm>
              <a:prstGeom prst="rect">
                <a:avLst/>
              </a:prstGeom>
              <a:blipFill>
                <a:blip r:embed="rId5"/>
                <a:stretch>
                  <a:fillRect l="-4747" t="-12500" r="-4430" b="-21250"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Text Box 9"/>
          <p:cNvSpPr txBox="1">
            <a:spLocks noChangeArrowheads="1"/>
          </p:cNvSpPr>
          <p:nvPr/>
        </p:nvSpPr>
        <p:spPr bwMode="auto">
          <a:xfrm>
            <a:off x="4387389" y="5948250"/>
            <a:ext cx="337435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up (</a:t>
            </a:r>
            <a:r>
              <a:rPr lang="en-GB" sz="2000" dirty="0">
                <a:latin typeface="+mn-lt"/>
                <a:sym typeface="Symbol" panose="05050102010706020507" pitchFamily="18" charset="2"/>
              </a:rPr>
              <a:t>10.8, )</a:t>
            </a:r>
            <a:endParaRPr lang="en-GB" sz="2000" dirty="0">
              <a:latin typeface="+mn-lt"/>
            </a:endParaRPr>
          </a:p>
        </p:txBody>
      </p:sp>
      <p:grpSp>
        <p:nvGrpSpPr>
          <p:cNvPr id="42" name="Group 6"/>
          <p:cNvGrpSpPr>
            <a:grpSpLocks/>
          </p:cNvGrpSpPr>
          <p:nvPr/>
        </p:nvGrpSpPr>
        <p:grpSpPr bwMode="auto">
          <a:xfrm>
            <a:off x="288292" y="1087730"/>
            <a:ext cx="8667482" cy="2076123"/>
            <a:chOff x="634" y="1289"/>
            <a:chExt cx="4491" cy="1242"/>
          </a:xfrm>
        </p:grpSpPr>
        <p:sp>
          <p:nvSpPr>
            <p:cNvPr id="43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44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206487" y="54465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47" name="Text Box 9"/>
          <p:cNvSpPr txBox="1">
            <a:spLocks noChangeArrowheads="1"/>
          </p:cNvSpPr>
          <p:nvPr/>
        </p:nvSpPr>
        <p:spPr bwMode="auto">
          <a:xfrm>
            <a:off x="725263" y="5203636"/>
            <a:ext cx="15706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V”</a:t>
            </a:r>
            <a:r>
              <a:rPr lang="en-GB" dirty="0"/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/>
              <a:t>) </a:t>
            </a:r>
            <a:r>
              <a:rPr lang="en-GB" dirty="0">
                <a:latin typeface="+mn-lt"/>
              </a:rPr>
              <a:t> = 0 </a:t>
            </a:r>
          </a:p>
        </p:txBody>
      </p:sp>
      <p:sp>
        <p:nvSpPr>
          <p:cNvPr id="48" name="Text Box 9"/>
          <p:cNvSpPr txBox="1">
            <a:spLocks noChangeArrowheads="1"/>
          </p:cNvSpPr>
          <p:nvPr/>
        </p:nvSpPr>
        <p:spPr bwMode="auto">
          <a:xfrm>
            <a:off x="2331664" y="5179071"/>
            <a:ext cx="178278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</a:rPr>
              <a:t> = 10.8</a:t>
            </a:r>
          </a:p>
        </p:txBody>
      </p:sp>
    </p:spTree>
    <p:extLst>
      <p:ext uri="{BB962C8B-B14F-4D97-AF65-F5344CB8AC3E}">
        <p14:creationId xmlns:p14="http://schemas.microsoft.com/office/powerpoint/2010/main" val="1987745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9" grpId="0" autoUpdateAnimBg="0"/>
      <p:bldP spid="7" grpId="0"/>
      <p:bldP spid="46" grpId="0"/>
      <p:bldP spid="66" grpId="0"/>
      <p:bldP spid="91" grpId="0" autoUpdateAnimBg="0"/>
      <p:bldP spid="92" grpId="0" autoUpdateAnimBg="0"/>
      <p:bldP spid="93" grpId="0" autoUpdateAnimBg="0"/>
      <p:bldP spid="94" grpId="0" autoUpdateAnimBg="0"/>
      <p:bldP spid="95" grpId="0"/>
      <p:bldP spid="96" grpId="0" autoUpdateAnimBg="0"/>
      <p:bldP spid="97" grpId="0" autoUpdateAnimBg="0"/>
      <p:bldP spid="98" grpId="0"/>
      <p:bldP spid="99" grpId="0" autoUpdateAnimBg="0"/>
      <p:bldP spid="100" grpId="0" autoUpdateAnimBg="0"/>
      <p:bldP spid="47" grpId="0" autoUpdateAnimBg="0"/>
      <p:bldP spid="48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0179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530373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107686" y="2606739"/>
            <a:ext cx="4848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Let the base lengths be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latin typeface="+mn-lt"/>
              </a:rPr>
              <a:t>cm,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4172138" y="3745410"/>
            <a:ext cx="283856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Now the volume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296161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29596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78410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79126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77721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296830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295425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107686" y="3147758"/>
            <a:ext cx="2942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depth is </a:t>
            </a:r>
            <a:r>
              <a:rPr lang="en-GB" i="1" dirty="0">
                <a:cs typeface="Times New Roman" panose="02020603050405020304" pitchFamily="18" charset="0"/>
              </a:rPr>
              <a:t>y </a:t>
            </a:r>
            <a:r>
              <a:rPr lang="en-GB" dirty="0">
                <a:latin typeface="+mn-lt"/>
              </a:rPr>
              <a:t>cm</a:t>
            </a:r>
          </a:p>
        </p:txBody>
      </p:sp>
      <p:sp>
        <p:nvSpPr>
          <p:cNvPr id="62" name="Rectangle 61"/>
          <p:cNvSpPr/>
          <p:nvPr/>
        </p:nvSpPr>
        <p:spPr>
          <a:xfrm>
            <a:off x="2457036" y="235367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4095107" y="4762459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V =</a:t>
            </a:r>
            <a:endParaRPr lang="en-GB" dirty="0">
              <a:latin typeface="+mn-lt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0131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03949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0865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03949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69266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85661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83770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cxnSpLocks/>
          </p:cNvCxnSpPr>
          <p:nvPr/>
        </p:nvCxnSpPr>
        <p:spPr>
          <a:xfrm>
            <a:off x="2798636" y="2725648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818352" y="4804867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5152891" y="4809447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baseline="30000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7312415" y="4282882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depth</a:t>
            </a: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6054681" y="4282883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width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625308" y="4282883"/>
            <a:ext cx="11722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length</a:t>
            </a:r>
          </a:p>
        </p:txBody>
      </p:sp>
      <p:sp>
        <p:nvSpPr>
          <p:cNvPr id="73" name="Rectangle 72"/>
          <p:cNvSpPr/>
          <p:nvPr/>
        </p:nvSpPr>
        <p:spPr>
          <a:xfrm>
            <a:off x="5701699" y="4264972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4" name="Rectangle 73"/>
          <p:cNvSpPr/>
          <p:nvPr/>
        </p:nvSpPr>
        <p:spPr>
          <a:xfrm>
            <a:off x="6990722" y="4264971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4095107" y="4270065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V =</a:t>
            </a:r>
            <a:endParaRPr lang="en-GB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107646" y="4858465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Given that the capacity is 4 litres</a:t>
            </a:r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3576859" y="5355602"/>
            <a:ext cx="11957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4000 =</a:t>
            </a:r>
            <a:endParaRPr lang="en-GB" dirty="0">
              <a:latin typeface="+mn-lt"/>
            </a:endParaRP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817591" y="535886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5152130" y="536344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baseline="30000" dirty="0">
              <a:latin typeface="+mn-lt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107646" y="5363449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The volume is 4000 cm</a:t>
            </a:r>
            <a:r>
              <a:rPr lang="en-GB" sz="1800" baseline="30000" dirty="0">
                <a:solidFill>
                  <a:srgbClr val="FF6600"/>
                </a:solidFill>
                <a:latin typeface="+mn-lt"/>
              </a:rPr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114590" y="5997756"/>
                <a:ext cx="1400896" cy="716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590" y="5997756"/>
                <a:ext cx="1400896" cy="71635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Rectangle 80"/>
          <p:cNvSpPr/>
          <p:nvPr/>
        </p:nvSpPr>
        <p:spPr>
          <a:xfrm>
            <a:off x="1332192" y="334699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dirty="0"/>
          </a:p>
        </p:txBody>
      </p:sp>
      <p:sp>
        <p:nvSpPr>
          <p:cNvPr id="43" name="Text Box 9"/>
          <p:cNvSpPr txBox="1">
            <a:spLocks noChangeArrowheads="1"/>
          </p:cNvSpPr>
          <p:nvPr/>
        </p:nvSpPr>
        <p:spPr bwMode="auto">
          <a:xfrm>
            <a:off x="79095" y="6165740"/>
            <a:ext cx="409304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1800" dirty="0">
                <a:solidFill>
                  <a:srgbClr val="FF6600"/>
                </a:solidFill>
                <a:latin typeface="+mn-lt"/>
              </a:rPr>
              <a:t>Writing y in terms of x</a:t>
            </a:r>
          </a:p>
        </p:txBody>
      </p:sp>
    </p:spTree>
    <p:extLst>
      <p:ext uri="{BB962C8B-B14F-4D97-AF65-F5344CB8AC3E}">
        <p14:creationId xmlns:p14="http://schemas.microsoft.com/office/powerpoint/2010/main" val="110148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5" grpId="0" autoUpdateAnimBg="0"/>
      <p:bldP spid="40" grpId="0" animBg="1"/>
      <p:bldP spid="47" grpId="0" animBg="1"/>
      <p:bldP spid="60" grpId="0" autoUpdateAnimBg="0"/>
      <p:bldP spid="62" grpId="0"/>
      <p:bldP spid="64" grpId="0" autoUpdateAnimBg="0"/>
      <p:bldP spid="56" grpId="0"/>
      <p:bldP spid="57" grpId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/>
      <p:bldP spid="74" grpId="0"/>
      <p:bldP spid="75" grpId="0" autoUpdateAnimBg="0"/>
      <p:bldP spid="76" grpId="0" autoUpdateAnimBg="0"/>
      <p:bldP spid="77" grpId="0" autoUpdateAnimBg="0"/>
      <p:bldP spid="78" grpId="0" autoUpdateAnimBg="0"/>
      <p:bldP spid="79" grpId="0" autoUpdateAnimBg="0"/>
      <p:bldP spid="80" grpId="0" autoUpdateAnimBg="0"/>
      <p:bldP spid="23" grpId="0"/>
      <p:bldP spid="81" grpId="0"/>
      <p:bldP spid="43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0179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53037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4107686" y="2606739"/>
            <a:ext cx="4848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Now the total surface area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296161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29596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78410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79126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77721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296830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295425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28333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3629485" y="419935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0131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03949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0865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03949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69266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85661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83770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68344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Text Box 9"/>
          <p:cNvSpPr txBox="1">
            <a:spLocks noChangeArrowheads="1"/>
          </p:cNvSpPr>
          <p:nvPr/>
        </p:nvSpPr>
        <p:spPr bwMode="auto">
          <a:xfrm>
            <a:off x="4684809" y="418970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5426668" y="4189708"/>
            <a:ext cx="697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xy</a:t>
            </a:r>
            <a:endParaRPr lang="en-GB" baseline="30000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7323289" y="3268687"/>
            <a:ext cx="159273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Area of one side</a:t>
            </a:r>
          </a:p>
        </p:txBody>
      </p:sp>
      <p:sp>
        <p:nvSpPr>
          <p:cNvPr id="71" name="Text Box 9"/>
          <p:cNvSpPr txBox="1">
            <a:spLocks noChangeArrowheads="1"/>
          </p:cNvSpPr>
          <p:nvPr/>
        </p:nvSpPr>
        <p:spPr bwMode="auto">
          <a:xfrm>
            <a:off x="6640323" y="3315548"/>
            <a:ext cx="3637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4</a:t>
            </a:r>
          </a:p>
        </p:txBody>
      </p:sp>
      <p:sp>
        <p:nvSpPr>
          <p:cNvPr id="72" name="Text Box 9"/>
          <p:cNvSpPr txBox="1">
            <a:spLocks noChangeArrowheads="1"/>
          </p:cNvSpPr>
          <p:nvPr/>
        </p:nvSpPr>
        <p:spPr bwMode="auto">
          <a:xfrm>
            <a:off x="4586832" y="3300232"/>
            <a:ext cx="188179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Area of the base</a:t>
            </a:r>
          </a:p>
        </p:txBody>
      </p:sp>
      <p:sp>
        <p:nvSpPr>
          <p:cNvPr id="73" name="Rectangle 72"/>
          <p:cNvSpPr/>
          <p:nvPr/>
        </p:nvSpPr>
        <p:spPr>
          <a:xfrm>
            <a:off x="6348496" y="3295962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74" name="Rectangle 73"/>
          <p:cNvSpPr/>
          <p:nvPr/>
        </p:nvSpPr>
        <p:spPr>
          <a:xfrm>
            <a:off x="6952246" y="3282320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</a:t>
            </a:r>
            <a:endParaRPr lang="en-GB" dirty="0"/>
          </a:p>
        </p:txBody>
      </p:sp>
      <p:sp>
        <p:nvSpPr>
          <p:cNvPr id="75" name="Text Box 9"/>
          <p:cNvSpPr txBox="1">
            <a:spLocks noChangeArrowheads="1"/>
          </p:cNvSpPr>
          <p:nvPr/>
        </p:nvSpPr>
        <p:spPr bwMode="auto">
          <a:xfrm>
            <a:off x="4056631" y="3287414"/>
            <a:ext cx="7526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 =</a:t>
            </a:r>
            <a:endParaRPr lang="en-GB" dirty="0">
              <a:latin typeface="+mn-lt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5111266" y="419935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45553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455530"/>
                <a:ext cx="105714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9"/>
          <p:cNvSpPr txBox="1">
            <a:spLocks noChangeArrowheads="1"/>
          </p:cNvSpPr>
          <p:nvPr/>
        </p:nvSpPr>
        <p:spPr bwMode="auto">
          <a:xfrm>
            <a:off x="3634958" y="472831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49" name="Text Box 9"/>
          <p:cNvSpPr txBox="1">
            <a:spLocks noChangeArrowheads="1"/>
          </p:cNvSpPr>
          <p:nvPr/>
        </p:nvSpPr>
        <p:spPr bwMode="auto">
          <a:xfrm>
            <a:off x="4690282" y="471867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51" name="Text Box 9"/>
          <p:cNvSpPr txBox="1">
            <a:spLocks noChangeArrowheads="1"/>
          </p:cNvSpPr>
          <p:nvPr/>
        </p:nvSpPr>
        <p:spPr bwMode="auto">
          <a:xfrm>
            <a:off x="5432141" y="4718672"/>
            <a:ext cx="6972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4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5116739" y="472831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5827903" y="4718169"/>
                <a:ext cx="835485" cy="6223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4000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den>
                          </m:f>
                        </m:e>
                      </m:d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7903" y="4718169"/>
                <a:ext cx="835485" cy="62235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3612283" y="5465794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4667607" y="5456149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5409466" y="5456149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5094064" y="5465794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1" name="Rectangle 60"/>
          <p:cNvSpPr/>
          <p:nvPr/>
        </p:nvSpPr>
        <p:spPr>
          <a:xfrm>
            <a:off x="1332192" y="334699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635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utoUpdateAnimBg="0"/>
      <p:bldP spid="64" grpId="0" autoUpdateAnimBg="0"/>
      <p:bldP spid="68" grpId="0" autoUpdateAnimBg="0"/>
      <p:bldP spid="69" grpId="0" autoUpdateAnimBg="0"/>
      <p:bldP spid="70" grpId="0" autoUpdateAnimBg="0"/>
      <p:bldP spid="71" grpId="0" autoUpdateAnimBg="0"/>
      <p:bldP spid="72" grpId="0" autoUpdateAnimBg="0"/>
      <p:bldP spid="73" grpId="0"/>
      <p:bldP spid="74" grpId="0"/>
      <p:bldP spid="75" grpId="0" autoUpdateAnimBg="0"/>
      <p:bldP spid="43" grpId="0"/>
      <p:bldP spid="44" grpId="0"/>
      <p:bldP spid="46" grpId="0" autoUpdateAnimBg="0"/>
      <p:bldP spid="49" grpId="0" autoUpdateAnimBg="0"/>
      <p:bldP spid="51" grpId="0" autoUpdateAnimBg="0"/>
      <p:bldP spid="52" grpId="0"/>
      <p:bldP spid="55" grpId="0"/>
      <p:bldP spid="63" grpId="0" autoUpdateAnimBg="0"/>
      <p:bldP spid="66" grpId="0" autoUpdateAnimBg="0"/>
      <p:bldP spid="81" grpId="0" autoUpdateAnimBg="0"/>
      <p:bldP spid="82" grpId="0"/>
      <p:bldP spid="6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0179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53037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3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296161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29596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78410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79126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77721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296830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295425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28333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0131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03949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0865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03949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69266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85661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83770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68344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45553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455530"/>
                <a:ext cx="105714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881434" y="256176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5936758" y="255211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6678617" y="2552118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63215" y="256176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881434" y="315974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936758" y="315010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6678617" y="315010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63215" y="315974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dirty="0"/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270156" y="3701750"/>
            <a:ext cx="1386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 0</a:t>
            </a:r>
            <a:endParaRPr lang="en-GB" dirty="0">
              <a:latin typeface="+mn-lt"/>
            </a:endParaRPr>
          </a:p>
        </p:txBody>
      </p:sp>
      <p:sp>
        <p:nvSpPr>
          <p:cNvPr id="79" name="Text Box 9"/>
          <p:cNvSpPr txBox="1">
            <a:spLocks noChangeArrowheads="1"/>
          </p:cNvSpPr>
          <p:nvPr/>
        </p:nvSpPr>
        <p:spPr bwMode="auto">
          <a:xfrm>
            <a:off x="6123885" y="3650093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80" name="Text Box 9"/>
          <p:cNvSpPr txBox="1">
            <a:spLocks noChangeArrowheads="1"/>
          </p:cNvSpPr>
          <p:nvPr/>
        </p:nvSpPr>
        <p:spPr bwMode="auto">
          <a:xfrm>
            <a:off x="6865744" y="3650093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6550342" y="3659738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6123885" y="411175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9"/>
              <p:cNvSpPr txBox="1">
                <a:spLocks noChangeArrowheads="1"/>
              </p:cNvSpPr>
              <p:nvPr/>
            </p:nvSpPr>
            <p:spPr bwMode="auto">
              <a:xfrm>
                <a:off x="6743292" y="4048090"/>
                <a:ext cx="1542780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16 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8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43292" y="4048090"/>
                <a:ext cx="1542780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6550342" y="412140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87" name="Text Box 9"/>
          <p:cNvSpPr txBox="1">
            <a:spLocks noChangeArrowheads="1"/>
          </p:cNvSpPr>
          <p:nvPr/>
        </p:nvSpPr>
        <p:spPr bwMode="auto">
          <a:xfrm>
            <a:off x="5971902" y="4857380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endParaRPr lang="en-GB" baseline="30000" dirty="0"/>
          </a:p>
        </p:txBody>
      </p:sp>
      <p:sp>
        <p:nvSpPr>
          <p:cNvPr id="88" name="Text Box 9"/>
          <p:cNvSpPr txBox="1">
            <a:spLocks noChangeArrowheads="1"/>
          </p:cNvSpPr>
          <p:nvPr/>
        </p:nvSpPr>
        <p:spPr bwMode="auto">
          <a:xfrm>
            <a:off x="6865744" y="4857380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endParaRPr lang="en-GB" baseline="30000" dirty="0">
              <a:latin typeface="+mn-lt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6550342" y="4867025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0" name="Text Box 9"/>
          <p:cNvSpPr txBox="1">
            <a:spLocks noChangeArrowheads="1"/>
          </p:cNvSpPr>
          <p:nvPr/>
        </p:nvSpPr>
        <p:spPr bwMode="auto">
          <a:xfrm>
            <a:off x="6128461" y="5239175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endParaRPr lang="en-GB" baseline="30000" dirty="0"/>
          </a:p>
        </p:txBody>
      </p:sp>
      <p:sp>
        <p:nvSpPr>
          <p:cNvPr id="91" name="Text Box 9"/>
          <p:cNvSpPr txBox="1">
            <a:spLocks noChangeArrowheads="1"/>
          </p:cNvSpPr>
          <p:nvPr/>
        </p:nvSpPr>
        <p:spPr bwMode="auto">
          <a:xfrm>
            <a:off x="6865744" y="5239175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8 000 </a:t>
            </a:r>
            <a:endParaRPr lang="en-GB" baseline="30000" dirty="0">
              <a:latin typeface="+mn-lt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6550342" y="524882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3" name="Text Box 9"/>
          <p:cNvSpPr txBox="1">
            <a:spLocks noChangeArrowheads="1"/>
          </p:cNvSpPr>
          <p:nvPr/>
        </p:nvSpPr>
        <p:spPr bwMode="auto">
          <a:xfrm>
            <a:off x="6192687" y="5687275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 Box 9"/>
              <p:cNvSpPr txBox="1">
                <a:spLocks noChangeArrowheads="1"/>
              </p:cNvSpPr>
              <p:nvPr/>
            </p:nvSpPr>
            <p:spPr bwMode="auto">
              <a:xfrm>
                <a:off x="6662491" y="5687275"/>
                <a:ext cx="1542780" cy="525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GB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b="0" i="1" dirty="0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deg>
                        <m:e>
                          <m:r>
                            <a:rPr lang="en-GB" i="1" dirty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8 000</m:t>
                          </m:r>
                        </m:e>
                      </m:rad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94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62491" y="5687275"/>
                <a:ext cx="1542780" cy="525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6550342" y="5696920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  <p:sp>
        <p:nvSpPr>
          <p:cNvPr id="96" name="Text Box 9"/>
          <p:cNvSpPr txBox="1">
            <a:spLocks noChangeArrowheads="1"/>
          </p:cNvSpPr>
          <p:nvPr/>
        </p:nvSpPr>
        <p:spPr bwMode="auto">
          <a:xfrm>
            <a:off x="6865744" y="623892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20</a:t>
            </a:r>
            <a:endParaRPr lang="en-GB" baseline="30000" dirty="0">
              <a:latin typeface="+mn-lt"/>
            </a:endParaRPr>
          </a:p>
        </p:txBody>
      </p:sp>
      <p:sp>
        <p:nvSpPr>
          <p:cNvPr id="97" name="Text Box 9"/>
          <p:cNvSpPr txBox="1">
            <a:spLocks noChangeArrowheads="1"/>
          </p:cNvSpPr>
          <p:nvPr/>
        </p:nvSpPr>
        <p:spPr bwMode="auto">
          <a:xfrm>
            <a:off x="6192687" y="6229278"/>
            <a:ext cx="6245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/>
          </a:p>
        </p:txBody>
      </p:sp>
      <p:sp>
        <p:nvSpPr>
          <p:cNvPr id="98" name="Rectangle 97"/>
          <p:cNvSpPr/>
          <p:nvPr/>
        </p:nvSpPr>
        <p:spPr>
          <a:xfrm>
            <a:off x="6550342" y="623892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0303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utoUpdateAnimBg="0"/>
      <p:bldP spid="66" grpId="0" autoUpdateAnimBg="0"/>
      <p:bldP spid="81" grpId="0" autoUpdateAnimBg="0"/>
      <p:bldP spid="82" grpId="0"/>
      <p:bldP spid="60" grpId="0" autoUpdateAnimBg="0"/>
      <p:bldP spid="61" grpId="0" autoUpdateAnimBg="0"/>
      <p:bldP spid="76" grpId="0" autoUpdateAnimBg="0"/>
      <p:bldP spid="77" grpId="0"/>
      <p:bldP spid="78" grpId="0" autoUpdateAnimBg="0"/>
      <p:bldP spid="79" grpId="0" autoUpdateAnimBg="0"/>
      <p:bldP spid="80" grpId="0" autoUpdateAnimBg="0"/>
      <p:bldP spid="83" grpId="0"/>
      <p:bldP spid="84" grpId="0" autoUpdateAnimBg="0"/>
      <p:bldP spid="85" grpId="0" autoUpdateAnimBg="0"/>
      <p:bldP spid="86" grpId="0"/>
      <p:bldP spid="87" grpId="0" autoUpdateAnimBg="0"/>
      <p:bldP spid="88" grpId="0" autoUpdateAnimBg="0"/>
      <p:bldP spid="89" grpId="0"/>
      <p:bldP spid="90" grpId="0" autoUpdateAnimBg="0"/>
      <p:bldP spid="91" grpId="0" autoUpdateAnimBg="0"/>
      <p:bldP spid="92" grpId="0"/>
      <p:bldP spid="93" grpId="0" autoUpdateAnimBg="0"/>
      <p:bldP spid="94" grpId="0" autoUpdateAnimBg="0"/>
      <p:bldP spid="95" grpId="0"/>
      <p:bldP spid="96" grpId="0" autoUpdateAnimBg="0"/>
      <p:bldP spid="97" grpId="0" autoUpdateAnimBg="0"/>
      <p:bldP spid="9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101798"/>
            <a:ext cx="8667482" cy="1265607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78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Find the most economical shape (minimum surface area) for a box with a square bas, vertical sides and an open top, given that it must contain 4 litres.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206487" y="2530373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4</a:t>
            </a: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9064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3:</a:t>
            </a:r>
          </a:p>
        </p:txBody>
      </p:sp>
      <p:sp>
        <p:nvSpPr>
          <p:cNvPr id="40" name="Parallelogram 39"/>
          <p:cNvSpPr/>
          <p:nvPr/>
        </p:nvSpPr>
        <p:spPr>
          <a:xfrm>
            <a:off x="1722221" y="2961617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1717479" y="3295962"/>
            <a:ext cx="1276065" cy="82296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730312" y="378410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3005908" y="3791264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2243541" y="3777213"/>
            <a:ext cx="1280160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3494312" y="2968304"/>
            <a:ext cx="0" cy="8229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223430" y="2954253"/>
            <a:ext cx="0" cy="36576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Rectangle 61"/>
          <p:cNvSpPr/>
          <p:nvPr/>
        </p:nvSpPr>
        <p:spPr>
          <a:xfrm>
            <a:off x="2457036" y="2283334"/>
            <a:ext cx="68320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open</a:t>
            </a:r>
          </a:p>
        </p:txBody>
      </p:sp>
      <p:cxnSp>
        <p:nvCxnSpPr>
          <p:cNvPr id="53" name="Straight Connector 52"/>
          <p:cNvCxnSpPr/>
          <p:nvPr/>
        </p:nvCxnSpPr>
        <p:spPr>
          <a:xfrm>
            <a:off x="2223430" y="3301319"/>
            <a:ext cx="0" cy="45720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2159508" y="4039492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57" name="Rectangle 56"/>
          <p:cNvSpPr/>
          <p:nvPr/>
        </p:nvSpPr>
        <p:spPr>
          <a:xfrm>
            <a:off x="3214832" y="3808659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cxnSp>
        <p:nvCxnSpPr>
          <p:cNvPr id="9" name="Straight Connector 8"/>
          <p:cNvCxnSpPr/>
          <p:nvPr/>
        </p:nvCxnSpPr>
        <p:spPr>
          <a:xfrm rot="3000000">
            <a:off x="2367879" y="403949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rot="3000000">
            <a:off x="2831209" y="369266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rot="-4920000">
            <a:off x="3261454" y="3856611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rot="-4920000">
            <a:off x="2031083" y="3837700"/>
            <a:ext cx="0" cy="1828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62" idx="2"/>
          </p:cNvCxnSpPr>
          <p:nvPr/>
        </p:nvCxnSpPr>
        <p:spPr>
          <a:xfrm>
            <a:off x="2798636" y="2683444"/>
            <a:ext cx="0" cy="40543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81257" y="3455530"/>
                <a:ext cx="1057148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sz="18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1257" y="3455530"/>
                <a:ext cx="1057148" cy="5203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 Box 9"/>
          <p:cNvSpPr txBox="1">
            <a:spLocks noChangeArrowheads="1"/>
          </p:cNvSpPr>
          <p:nvPr/>
        </p:nvSpPr>
        <p:spPr bwMode="auto">
          <a:xfrm>
            <a:off x="4881434" y="2561763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6" name="Text Box 9"/>
          <p:cNvSpPr txBox="1">
            <a:spLocks noChangeArrowheads="1"/>
          </p:cNvSpPr>
          <p:nvPr/>
        </p:nvSpPr>
        <p:spPr bwMode="auto">
          <a:xfrm>
            <a:off x="5936758" y="2552118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latin typeface="+mn-lt"/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81" name="Text Box 9"/>
          <p:cNvSpPr txBox="1">
            <a:spLocks noChangeArrowheads="1"/>
          </p:cNvSpPr>
          <p:nvPr/>
        </p:nvSpPr>
        <p:spPr bwMode="auto">
          <a:xfrm>
            <a:off x="6678617" y="2552118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-1</a:t>
            </a:r>
            <a:endParaRPr lang="en-GB" baseline="30000" dirty="0">
              <a:latin typeface="+mn-lt"/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6363215" y="2561763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4881434" y="3159747"/>
            <a:ext cx="109046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</a:t>
            </a:r>
            <a:r>
              <a:rPr lang="en-US" dirty="0">
                <a:cs typeface="Times New Roman" panose="02020603050405020304" pitchFamily="18" charset="0"/>
              </a:rPr>
              <a:t>'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61" name="Text Box 9"/>
          <p:cNvSpPr txBox="1">
            <a:spLocks noChangeArrowheads="1"/>
          </p:cNvSpPr>
          <p:nvPr/>
        </p:nvSpPr>
        <p:spPr bwMode="auto">
          <a:xfrm>
            <a:off x="5936758" y="3150102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baseline="30000" dirty="0">
              <a:latin typeface="+mn-lt"/>
            </a:endParaRPr>
          </a:p>
        </p:txBody>
      </p:sp>
      <p:sp>
        <p:nvSpPr>
          <p:cNvPr id="76" name="Text Box 9"/>
          <p:cNvSpPr txBox="1">
            <a:spLocks noChangeArrowheads="1"/>
          </p:cNvSpPr>
          <p:nvPr/>
        </p:nvSpPr>
        <p:spPr bwMode="auto">
          <a:xfrm>
            <a:off x="6678617" y="3150102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16 000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-2</a:t>
            </a:r>
            <a:endParaRPr lang="en-GB" baseline="30000" dirty="0">
              <a:latin typeface="+mn-lt"/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6363215" y="3159747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</a:t>
            </a:r>
            <a:endParaRPr lang="en-GB" dirty="0"/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4881433" y="5019932"/>
            <a:ext cx="3845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Which is always positive</a:t>
            </a:r>
            <a:endParaRPr lang="en-GB" dirty="0">
              <a:latin typeface="+mn-lt"/>
            </a:endParaRPr>
          </a:p>
        </p:txBody>
      </p:sp>
      <p:sp>
        <p:nvSpPr>
          <p:cNvPr id="84" name="Text Box 9"/>
          <p:cNvSpPr txBox="1">
            <a:spLocks noChangeArrowheads="1"/>
          </p:cNvSpPr>
          <p:nvPr/>
        </p:nvSpPr>
        <p:spPr bwMode="auto">
          <a:xfrm>
            <a:off x="5963585" y="4253376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 Box 9"/>
              <p:cNvSpPr txBox="1">
                <a:spLocks noChangeArrowheads="1"/>
              </p:cNvSpPr>
              <p:nvPr/>
            </p:nvSpPr>
            <p:spPr bwMode="auto">
              <a:xfrm>
                <a:off x="6582992" y="4189708"/>
                <a:ext cx="1542780" cy="7862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32 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000</m:t>
                          </m:r>
                        </m:num>
                        <m:den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baseline="30000" dirty="0">
                  <a:latin typeface="+mn-lt"/>
                </a:endParaRPr>
              </a:p>
            </p:txBody>
          </p:sp>
        </mc:Choice>
        <mc:Fallback xmlns="">
          <p:sp>
            <p:nvSpPr>
              <p:cNvPr id="85" name="Text 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82992" y="4189708"/>
                <a:ext cx="1542780" cy="78624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Rectangle 85"/>
          <p:cNvSpPr/>
          <p:nvPr/>
        </p:nvSpPr>
        <p:spPr>
          <a:xfrm>
            <a:off x="6390042" y="4263021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52" name="Text Box 9"/>
          <p:cNvSpPr txBox="1">
            <a:spLocks noChangeArrowheads="1"/>
          </p:cNvSpPr>
          <p:nvPr/>
        </p:nvSpPr>
        <p:spPr bwMode="auto">
          <a:xfrm>
            <a:off x="4806635" y="3685581"/>
            <a:ext cx="11652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A”(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=</a:t>
            </a:r>
            <a:endParaRPr lang="en-GB" dirty="0">
              <a:latin typeface="+mn-lt"/>
            </a:endParaRPr>
          </a:p>
        </p:txBody>
      </p:sp>
      <p:sp>
        <p:nvSpPr>
          <p:cNvPr id="55" name="Text Box 9"/>
          <p:cNvSpPr txBox="1">
            <a:spLocks noChangeArrowheads="1"/>
          </p:cNvSpPr>
          <p:nvPr/>
        </p:nvSpPr>
        <p:spPr bwMode="auto">
          <a:xfrm>
            <a:off x="5936758" y="3675936"/>
            <a:ext cx="4725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2</a:t>
            </a:r>
            <a:endParaRPr lang="en-GB" baseline="30000" dirty="0">
              <a:latin typeface="+mn-lt"/>
            </a:endParaRP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6678617" y="3675936"/>
            <a:ext cx="154278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</a:rPr>
              <a:t>32 000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-3</a:t>
            </a:r>
            <a:endParaRPr lang="en-GB" baseline="30000" dirty="0">
              <a:latin typeface="+mn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6363215" y="3685581"/>
            <a:ext cx="3577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endParaRPr lang="en-GB" dirty="0"/>
          </a:p>
        </p:txBody>
      </p:sp>
      <p:sp>
        <p:nvSpPr>
          <p:cNvPr id="69" name="Text Box 9"/>
          <p:cNvSpPr txBox="1">
            <a:spLocks noChangeArrowheads="1"/>
          </p:cNvSpPr>
          <p:nvPr/>
        </p:nvSpPr>
        <p:spPr bwMode="auto">
          <a:xfrm>
            <a:off x="4881433" y="5522125"/>
            <a:ext cx="3845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As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cs typeface="Times New Roman" panose="02020603050405020304" pitchFamily="18" charset="0"/>
              </a:rPr>
              <a:t>3</a:t>
            </a:r>
            <a:r>
              <a:rPr lang="en-GB" baseline="30000" dirty="0"/>
              <a:t> </a:t>
            </a:r>
            <a:r>
              <a:rPr lang="en-GB" dirty="0"/>
              <a:t> &gt; 0 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for all </a:t>
            </a:r>
            <a:r>
              <a:rPr lang="en-GB" i="1" dirty="0"/>
              <a:t>x</a:t>
            </a:r>
            <a:r>
              <a:rPr lang="en-GB" dirty="0"/>
              <a:t> &gt; 0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</a:t>
            </a:r>
            <a:endParaRPr lang="en-GB" dirty="0">
              <a:latin typeface="+mn-lt"/>
            </a:endParaRPr>
          </a:p>
        </p:txBody>
      </p:sp>
      <p:sp>
        <p:nvSpPr>
          <p:cNvPr id="70" name="Text Box 9"/>
          <p:cNvSpPr txBox="1">
            <a:spLocks noChangeArrowheads="1"/>
          </p:cNvSpPr>
          <p:nvPr/>
        </p:nvSpPr>
        <p:spPr bwMode="auto">
          <a:xfrm>
            <a:off x="3539064" y="6170856"/>
            <a:ext cx="428946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  <a:cs typeface="Times New Roman" panose="02020603050405020304" pitchFamily="18" charset="0"/>
              </a:rPr>
              <a:t>So, when </a:t>
            </a:r>
            <a:r>
              <a:rPr lang="en-US" i="1" dirty="0">
                <a:cs typeface="Times New Roman" panose="02020603050405020304" pitchFamily="18" charset="0"/>
              </a:rPr>
              <a:t>x</a:t>
            </a:r>
            <a:r>
              <a:rPr lang="en-US" dirty="0">
                <a:latin typeface="+mn-lt"/>
                <a:cs typeface="Times New Roman" panose="02020603050405020304" pitchFamily="18" charset="0"/>
              </a:rPr>
              <a:t> = 20 is a minimum</a:t>
            </a:r>
            <a:endParaRPr lang="en-GB" dirty="0"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1056140" y="4672978"/>
                <a:ext cx="140089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140" y="4672978"/>
                <a:ext cx="1400896" cy="6939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1017031" y="5565254"/>
                <a:ext cx="1400896" cy="6939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4000</m:t>
                          </m:r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20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7031" y="5565254"/>
                <a:ext cx="1400896" cy="69390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2473893" y="5709191"/>
            <a:ext cx="8194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cs typeface="Times New Roman" panose="02020603050405020304" pitchFamily="18" charset="0"/>
              </a:rPr>
              <a:t>= 10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432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 autoUpdateAnimBg="0"/>
      <p:bldP spid="66" grpId="0" autoUpdateAnimBg="0"/>
      <p:bldP spid="81" grpId="0" autoUpdateAnimBg="0"/>
      <p:bldP spid="82" grpId="0"/>
      <p:bldP spid="60" grpId="0" autoUpdateAnimBg="0"/>
      <p:bldP spid="61" grpId="0" autoUpdateAnimBg="0"/>
      <p:bldP spid="76" grpId="0" autoUpdateAnimBg="0"/>
      <p:bldP spid="77" grpId="0"/>
      <p:bldP spid="78" grpId="0" autoUpdateAnimBg="0"/>
      <p:bldP spid="84" grpId="0" autoUpdateAnimBg="0"/>
      <p:bldP spid="85" grpId="0" autoUpdateAnimBg="0"/>
      <p:bldP spid="86" grpId="0"/>
      <p:bldP spid="52" grpId="0" autoUpdateAnimBg="0"/>
      <p:bldP spid="55" grpId="0" autoUpdateAnimBg="0"/>
      <p:bldP spid="64" grpId="0" autoUpdateAnimBg="0"/>
      <p:bldP spid="68" grpId="0"/>
      <p:bldP spid="69" grpId="0" autoUpdateAnimBg="0"/>
      <p:bldP spid="70" grpId="0" autoUpdateAnimBg="0"/>
      <p:bldP spid="71" grpId="0"/>
      <p:bldP spid="7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41375" y="67398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113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99863" y="663084"/>
            <a:ext cx="8763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+mn-lt"/>
              </a:rPr>
              <a:t>Here we will be looking for the largest or smallest value of a function subject to some kind of constraint.</a:t>
            </a:r>
            <a:endParaRPr lang="en-GB" dirty="0">
              <a:latin typeface="+mn-lt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5405C5D-E48C-448F-A949-A84B6604BB00}"/>
              </a:ext>
            </a:extLst>
          </p:cNvPr>
          <p:cNvSpPr txBox="1"/>
          <p:nvPr/>
        </p:nvSpPr>
        <p:spPr>
          <a:xfrm>
            <a:off x="197798" y="1407524"/>
            <a:ext cx="858441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The constraint will be some condition (that can usually be described by equations) that must absolutely, positively be true no matter what our solution is.</a:t>
            </a:r>
            <a:endParaRPr lang="en-GB" dirty="0">
              <a:latin typeface="+mn-lt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B30479-AD78-4696-BE93-5B2BE74C569E}"/>
              </a:ext>
            </a:extLst>
          </p:cNvPr>
          <p:cNvSpPr txBox="1"/>
          <p:nvPr/>
        </p:nvSpPr>
        <p:spPr>
          <a:xfrm>
            <a:off x="216528" y="5380436"/>
            <a:ext cx="872967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It is however easy to confuse the two if you just skim the problem so make sure you carefully read the problem first!</a:t>
            </a:r>
            <a:endParaRPr lang="en-GB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1A1C1FC-F4F6-4919-9BBE-421FC81A8CE5}"/>
              </a:ext>
            </a:extLst>
          </p:cNvPr>
          <p:cNvSpPr txBox="1"/>
          <p:nvPr/>
        </p:nvSpPr>
        <p:spPr>
          <a:xfrm>
            <a:off x="197799" y="2562983"/>
            <a:ext cx="874840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identifying the constraint remember that the constraint is the quantity that must be true regardless of the solution. </a:t>
            </a:r>
            <a:endParaRPr lang="en-GB" dirty="0">
              <a:latin typeface="+mn-lt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AD297D7-80D1-4B9F-9F99-934ECD7CC19A}"/>
              </a:ext>
            </a:extLst>
          </p:cNvPr>
          <p:cNvSpPr txBox="1"/>
          <p:nvPr/>
        </p:nvSpPr>
        <p:spPr>
          <a:xfrm>
            <a:off x="197798" y="3364446"/>
            <a:ext cx="874840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In almost every one of the problems we’ll be looking at here one quantity will be clearly indicated as having a fixed value and so must be the constraint. </a:t>
            </a:r>
            <a:endParaRPr lang="en-GB" dirty="0">
              <a:latin typeface="+mn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71EFBFD0-62EC-447D-BDB3-361777B0C376}"/>
              </a:ext>
            </a:extLst>
          </p:cNvPr>
          <p:cNvSpPr txBox="1"/>
          <p:nvPr/>
        </p:nvSpPr>
        <p:spPr>
          <a:xfrm>
            <a:off x="197797" y="4549439"/>
            <a:ext cx="874840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n-lt"/>
              </a:rPr>
              <a:t>Once you’ve got that identified the quantity to be optimized should be fairly simple to get. </a:t>
            </a:r>
            <a:endParaRPr lang="en-GB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15947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1" grpId="0"/>
      <p:bldP spid="22" grpId="0"/>
      <p:bldP spid="23" grpId="0"/>
      <p:bldP spid="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1113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43977" y="478976"/>
            <a:ext cx="8126014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Many problems where we try to find an optimal value of a variable (either the maximum or the minimum) can be solved using differential calculus techniques. Such problems are called </a:t>
            </a:r>
            <a:r>
              <a:rPr lang="en-GB" sz="2200" b="1" dirty="0">
                <a:latin typeface="+mn-lt"/>
              </a:rPr>
              <a:t>optimisation problems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077965" y="1941763"/>
            <a:ext cx="7751928" cy="556237"/>
            <a:chOff x="634" y="1289"/>
            <a:chExt cx="4491" cy="681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681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89" y="1371"/>
              <a:ext cx="4420" cy="565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dirty="0">
                  <a:solidFill>
                    <a:schemeClr val="tx1"/>
                  </a:solidFill>
                  <a:latin typeface="+mn-lt"/>
                </a:rPr>
                <a:t>Solving method</a:t>
              </a:r>
              <a:r>
                <a:rPr lang="en-GB" dirty="0">
                  <a:latin typeface="+mn-lt"/>
                </a:rPr>
                <a:t>.</a:t>
              </a:r>
            </a:p>
          </p:txBody>
        </p:sp>
      </p:grp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1500733" y="2508750"/>
            <a:ext cx="694859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Draw a large and clear diagram of the situation.</a:t>
            </a: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348767" y="2512835"/>
            <a:ext cx="867545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1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519606" y="2892547"/>
            <a:ext cx="7436543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Construct an equation with the variable to be optimised as the subject of the formula in terms of one convenient variable, </a:t>
            </a:r>
            <a:r>
              <a:rPr lang="en-GB" sz="2200" i="1" dirty="0">
                <a:cs typeface="Times New Roman" panose="02020603050405020304" pitchFamily="18" charset="0"/>
              </a:rPr>
              <a:t>x</a:t>
            </a:r>
            <a:r>
              <a:rPr lang="en-GB" sz="2200" dirty="0">
                <a:latin typeface="+mn-lt"/>
              </a:rPr>
              <a:t> say. Also find what restrictions there may be on </a:t>
            </a:r>
            <a:r>
              <a:rPr lang="en-GB" sz="2200" i="1" dirty="0">
                <a:cs typeface="Times New Roman" panose="02020603050405020304" pitchFamily="18" charset="0"/>
              </a:rPr>
              <a:t>x.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367641" y="2887310"/>
            <a:ext cx="912429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2</a:t>
            </a: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1500733" y="4263054"/>
            <a:ext cx="694859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 the first derivative and find the values of </a:t>
            </a:r>
            <a:r>
              <a:rPr lang="en-GB" sz="2200" i="1" dirty="0">
                <a:cs typeface="Times New Roman" panose="02020603050405020304" pitchFamily="18" charset="0"/>
              </a:rPr>
              <a:t>x</a:t>
            </a:r>
            <a:r>
              <a:rPr lang="en-GB" sz="2200" dirty="0">
                <a:latin typeface="+mn-lt"/>
              </a:rPr>
              <a:t> when it is </a:t>
            </a:r>
            <a:r>
              <a:rPr lang="en-GB" sz="2200" b="1" dirty="0">
                <a:latin typeface="+mn-lt"/>
              </a:rPr>
              <a:t>zero</a:t>
            </a:r>
          </a:p>
        </p:txBody>
      </p:sp>
      <p:sp>
        <p:nvSpPr>
          <p:cNvPr id="17" name="Text Box 18"/>
          <p:cNvSpPr txBox="1">
            <a:spLocks noChangeArrowheads="1"/>
          </p:cNvSpPr>
          <p:nvPr/>
        </p:nvSpPr>
        <p:spPr bwMode="auto">
          <a:xfrm>
            <a:off x="367641" y="4279981"/>
            <a:ext cx="912429" cy="47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3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1519606" y="4940401"/>
            <a:ext cx="7150385" cy="1785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Show by the sign diagram test, the second derivative test or the graphical test, that you have a maximum or a minimum situation. If the domain is such that    </a:t>
            </a:r>
            <a:r>
              <a:rPr lang="en-GB" sz="2200" i="1" dirty="0">
                <a:cs typeface="Times New Roman" panose="02020603050405020304" pitchFamily="18" charset="0"/>
              </a:rPr>
              <a:t>a </a:t>
            </a:r>
            <a:r>
              <a:rPr lang="en-GB" sz="2200" dirty="0"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GB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x </a:t>
            </a:r>
            <a:r>
              <a:rPr lang="en-GB" sz="2200" dirty="0">
                <a:cs typeface="Times New Roman" panose="02020603050405020304" pitchFamily="18" charset="0"/>
                <a:sym typeface="Symbol" panose="05050102010706020507" pitchFamily="18" charset="2"/>
              </a:rPr>
              <a:t> </a:t>
            </a:r>
            <a:r>
              <a:rPr lang="en-GB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b, </a:t>
            </a:r>
            <a:r>
              <a:rPr lang="en-GB" sz="2200" dirty="0">
                <a:latin typeface="+mn-lt"/>
                <a:sym typeface="Symbol" panose="05050102010706020507" pitchFamily="18" charset="2"/>
              </a:rPr>
              <a:t>the maximum/minimum value may occur either when </a:t>
            </a:r>
            <a:r>
              <a:rPr lang="en-GB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f </a:t>
            </a:r>
            <a:r>
              <a:rPr lang="en-GB" sz="2200" dirty="0">
                <a:latin typeface="+mn-lt"/>
                <a:sym typeface="Symbol" panose="05050102010706020507" pitchFamily="18" charset="2"/>
              </a:rPr>
              <a:t>’(</a:t>
            </a:r>
            <a:r>
              <a:rPr lang="en-GB" sz="2200" i="1" dirty="0">
                <a:cs typeface="Times New Roman" panose="02020603050405020304" pitchFamily="18" charset="0"/>
                <a:sym typeface="Symbol" panose="05050102010706020507" pitchFamily="18" charset="2"/>
              </a:rPr>
              <a:t>x</a:t>
            </a:r>
            <a:r>
              <a:rPr lang="en-GB" sz="2200" dirty="0">
                <a:latin typeface="+mn-lt"/>
                <a:sym typeface="Symbol" panose="05050102010706020507" pitchFamily="18" charset="2"/>
              </a:rPr>
              <a:t>) </a:t>
            </a:r>
            <a:r>
              <a:rPr lang="en-GB" sz="2200" dirty="0"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GB" sz="2200" dirty="0">
                <a:latin typeface="+mn-lt"/>
                <a:sym typeface="Symbol" panose="05050102010706020507" pitchFamily="18" charset="2"/>
              </a:rPr>
              <a:t> 0 or at an endpoint.</a:t>
            </a:r>
            <a:endParaRPr lang="en-GB" sz="2200" dirty="0">
              <a:latin typeface="+mn-lt"/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367641" y="4958267"/>
            <a:ext cx="912429" cy="473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200" i="1" dirty="0">
                <a:cs typeface="Times New Roman" panose="02020603050405020304" pitchFamily="18" charset="0"/>
              </a:rPr>
              <a:t>Step </a:t>
            </a:r>
            <a:r>
              <a:rPr lang="en-GB" sz="2200" dirty="0">
                <a:latin typeface="+mn-lt"/>
              </a:rPr>
              <a:t>4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utoUpdateAnimBg="0"/>
      <p:bldP spid="25" grpId="0"/>
      <p:bldP spid="14" grpId="0" autoUpdateAnimBg="0"/>
      <p:bldP spid="15" grpId="0"/>
      <p:bldP spid="16" grpId="0" autoUpdateAnimBg="0"/>
      <p:bldP spid="17" grpId="0"/>
      <p:bldP spid="18" grpId="0" autoUpdateAnimBg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142262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5338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2937797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40318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584851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68952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3111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797332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2953185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Draw a large and clear diagram of the situation</a:t>
            </a:r>
          </a:p>
        </p:txBody>
      </p:sp>
      <p:sp>
        <p:nvSpPr>
          <p:cNvPr id="78" name="Text Box 9"/>
          <p:cNvSpPr txBox="1">
            <a:spLocks noChangeArrowheads="1"/>
          </p:cNvSpPr>
          <p:nvPr/>
        </p:nvSpPr>
        <p:spPr bwMode="auto">
          <a:xfrm>
            <a:off x="738155" y="3955720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Assign variables to the quantities to be determined.</a:t>
            </a:r>
          </a:p>
        </p:txBody>
      </p:sp>
    </p:spTree>
    <p:extLst>
      <p:ext uri="{BB962C8B-B14F-4D97-AF65-F5344CB8AC3E}">
        <p14:creationId xmlns:p14="http://schemas.microsoft.com/office/powerpoint/2010/main" val="2109029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3" grpId="0"/>
      <p:bldP spid="75" grpId="0"/>
      <p:bldP spid="76" grpId="0"/>
      <p:bldP spid="77" grpId="0" autoUpdateAnimBg="0"/>
      <p:bldP spid="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142262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5338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2937797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2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40318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584851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68952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3111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11399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2953185"/>
            <a:ext cx="4403391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Write an equation for the area, the quantity to be maximised. </a:t>
            </a: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739659" y="3890469"/>
            <a:ext cx="127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</a:t>
            </a:r>
            <a:r>
              <a:rPr lang="en-GB" i="1" dirty="0" err="1">
                <a:cs typeface="Times New Roman" panose="02020603050405020304" pitchFamily="18" charset="0"/>
              </a:rPr>
              <a:t>lw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16" name="Text Box 9"/>
          <p:cNvSpPr txBox="1">
            <a:spLocks noChangeArrowheads="1"/>
          </p:cNvSpPr>
          <p:nvPr/>
        </p:nvSpPr>
        <p:spPr bwMode="auto">
          <a:xfrm>
            <a:off x="621247" y="4452670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2w + l = 180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3074018" y="4452670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2w 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2533867" y="4452670"/>
            <a:ext cx="408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⇒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21247" y="5622221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180 – 2w</a:t>
            </a:r>
            <a:r>
              <a:rPr lang="en-GB" dirty="0">
                <a:cs typeface="Times New Roman" panose="02020603050405020304" pitchFamily="18" charset="0"/>
              </a:rPr>
              <a:t>)</a:t>
            </a:r>
            <a:r>
              <a:rPr lang="en-GB" i="1" dirty="0"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3" name="Rectangle 2"/>
          <p:cNvSpPr/>
          <p:nvPr/>
        </p:nvSpPr>
        <p:spPr>
          <a:xfrm>
            <a:off x="343084" y="4914335"/>
            <a:ext cx="46511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Rewriting the equation for area in terms of </a:t>
            </a:r>
            <a:r>
              <a:rPr lang="en-GB" sz="2000" i="1" dirty="0">
                <a:cs typeface="Times New Roman" panose="02020603050405020304" pitchFamily="18" charset="0"/>
              </a:rPr>
              <a:t>w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621246" y="6083886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180w – 2w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i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18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14" grpId="0" autoUpdateAnimBg="0"/>
      <p:bldP spid="16" grpId="0" autoUpdateAnimBg="0"/>
      <p:bldP spid="17" grpId="0" autoUpdateAnimBg="0"/>
      <p:bldP spid="18" grpId="0" autoUpdateAnimBg="0"/>
      <p:bldP spid="19" grpId="0" autoUpdateAnimBg="0"/>
      <p:bldP spid="3" grpId="0"/>
      <p:bldP spid="21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142262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5338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2937797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3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40318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584851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68952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3111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11399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2953185"/>
            <a:ext cx="47214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Find the first derivative and find the values of </a:t>
            </a:r>
            <a:r>
              <a:rPr lang="en-GB" sz="2200" i="1" dirty="0">
                <a:cs typeface="Times New Roman" panose="02020603050405020304" pitchFamily="18" charset="0"/>
              </a:rPr>
              <a:t>x</a:t>
            </a:r>
            <a:r>
              <a:rPr lang="en-GB" sz="2200" dirty="0">
                <a:latin typeface="+mn-lt"/>
              </a:rPr>
              <a:t> when it is zero. </a:t>
            </a:r>
          </a:p>
        </p:txBody>
      </p:sp>
      <p:sp>
        <p:nvSpPr>
          <p:cNvPr id="3" name="Rectangle 2"/>
          <p:cNvSpPr/>
          <p:nvPr/>
        </p:nvSpPr>
        <p:spPr>
          <a:xfrm>
            <a:off x="206487" y="4537019"/>
            <a:ext cx="465118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Find the critical numbers where the derivative equals 0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808355" y="3667841"/>
            <a:ext cx="24527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180w – 2w</a:t>
            </a:r>
            <a:r>
              <a:rPr lang="en-GB" baseline="30000" dirty="0">
                <a:cs typeface="Times New Roman" panose="02020603050405020304" pitchFamily="18" charset="0"/>
              </a:rPr>
              <a:t>2</a:t>
            </a:r>
            <a:endParaRPr lang="en-GB" i="1" dirty="0">
              <a:cs typeface="Times New Roman" panose="02020603050405020304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808355" y="4059914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A’(w) = 180 – 4w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1128006" y="5305515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180 – 4w = </a:t>
            </a:r>
            <a:r>
              <a:rPr lang="en-GB" dirty="0">
                <a:cs typeface="Times New Roman" panose="02020603050405020304" pitchFamily="18" charset="0"/>
              </a:rPr>
              <a:t>0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018670" y="5767180"/>
            <a:ext cx="144443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w = </a:t>
            </a:r>
            <a:r>
              <a:rPr lang="en-GB" dirty="0">
                <a:cs typeface="Times New Roman" panose="02020603050405020304" pitchFamily="18" charset="0"/>
              </a:rPr>
              <a:t>45</a:t>
            </a:r>
          </a:p>
        </p:txBody>
      </p:sp>
    </p:spTree>
    <p:extLst>
      <p:ext uri="{BB962C8B-B14F-4D97-AF65-F5344CB8AC3E}">
        <p14:creationId xmlns:p14="http://schemas.microsoft.com/office/powerpoint/2010/main" val="2809905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3" grpId="0"/>
      <p:bldP spid="21" grpId="0" autoUpdateAnimBg="0"/>
      <p:bldP spid="22" grpId="0" autoUpdateAnimBg="0"/>
      <p:bldP spid="23" grpId="0" autoUpdateAnimBg="0"/>
      <p:bldP spid="2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142262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5338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sp>
        <p:nvSpPr>
          <p:cNvPr id="70" name="Text Box 18"/>
          <p:cNvSpPr txBox="1">
            <a:spLocks noChangeArrowheads="1"/>
          </p:cNvSpPr>
          <p:nvPr/>
        </p:nvSpPr>
        <p:spPr bwMode="auto">
          <a:xfrm>
            <a:off x="132171" y="2937797"/>
            <a:ext cx="9781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4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40318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584851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68952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3111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11399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1128006" y="2953185"/>
            <a:ext cx="76932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Use the second derivative test to verify that the critical number gives a maximum. </a:t>
            </a:r>
          </a:p>
        </p:txBody>
      </p:sp>
      <p:sp>
        <p:nvSpPr>
          <p:cNvPr id="3" name="Rectangle 2"/>
          <p:cNvSpPr/>
          <p:nvPr/>
        </p:nvSpPr>
        <p:spPr>
          <a:xfrm>
            <a:off x="188806" y="4685052"/>
            <a:ext cx="43679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Evaluate the second derivative for w = 45</a:t>
            </a:r>
            <a:endParaRPr lang="en-GB" sz="2000" i="1" dirty="0">
              <a:cs typeface="Times New Roman" panose="02020603050405020304" pitchFamily="18" charset="0"/>
            </a:endParaRP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768083" y="3702263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A’(w) = 180 – 4w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405789" y="5749382"/>
            <a:ext cx="47357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a relative maximum at </a:t>
            </a:r>
            <a:r>
              <a:rPr lang="en-GB" i="1" dirty="0">
                <a:cs typeface="Times New Roman" panose="02020603050405020304" pitchFamily="18" charset="0"/>
              </a:rPr>
              <a:t>w = </a:t>
            </a:r>
            <a:r>
              <a:rPr lang="en-GB" dirty="0"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676681" y="4133149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A”(w) = – 4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759907" y="5252343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A”(45) = – 4 &lt; 0</a:t>
            </a: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3069779" y="5313898"/>
            <a:ext cx="283726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It is concave down</a:t>
            </a:r>
          </a:p>
        </p:txBody>
      </p:sp>
    </p:spTree>
    <p:extLst>
      <p:ext uri="{BB962C8B-B14F-4D97-AF65-F5344CB8AC3E}">
        <p14:creationId xmlns:p14="http://schemas.microsoft.com/office/powerpoint/2010/main" val="6565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" grpId="0"/>
      <p:bldP spid="77" grpId="0" autoUpdateAnimBg="0"/>
      <p:bldP spid="3" grpId="0"/>
      <p:bldP spid="22" grpId="0" autoUpdateAnimBg="0"/>
      <p:bldP spid="24" grpId="0" autoUpdateAnimBg="0"/>
      <p:bldP spid="19" grpId="0" autoUpdateAnimBg="0"/>
      <p:bldP spid="20" grpId="0" autoUpdateAnimBg="0"/>
      <p:bldP spid="25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29964" y="1142262"/>
            <a:ext cx="8746611" cy="1694999"/>
            <a:chOff x="593" y="1289"/>
            <a:chExt cx="4532" cy="1014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593" y="1289"/>
              <a:ext cx="4532" cy="10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13" y="1305"/>
              <a:ext cx="4491" cy="939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plot of farmland is enclosed by 180 m of fencing material on three sides. The fourth side of the plot is bordered by a stone wall. Find the dimensions of the plot that enclose the maximum area. Find the maximum area.</a:t>
              </a:r>
              <a:endParaRPr lang="en-GB" dirty="0">
                <a:latin typeface="+mn-lt"/>
              </a:endParaRP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625338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1:</a:t>
            </a:r>
          </a:p>
        </p:txBody>
      </p:sp>
      <p:pic>
        <p:nvPicPr>
          <p:cNvPr id="71" name="Picture 2" descr="Ima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795"/>
          <a:stretch/>
        </p:blipFill>
        <p:spPr bwMode="auto">
          <a:xfrm rot="16200000">
            <a:off x="6764735" y="2440318"/>
            <a:ext cx="288033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2" name="Picture 4" descr="http://www.gabion1.com.au/small_wall_retaining.jp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564" r="71891" b="71"/>
          <a:stretch/>
        </p:blipFill>
        <p:spPr bwMode="auto">
          <a:xfrm rot="16200000">
            <a:off x="6041107" y="3584851"/>
            <a:ext cx="1716838" cy="27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" name="Rectangle 72"/>
          <p:cNvSpPr/>
          <p:nvPr/>
        </p:nvSpPr>
        <p:spPr>
          <a:xfrm>
            <a:off x="4946621" y="4689529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5" name="Rectangle 74"/>
          <p:cNvSpPr/>
          <p:nvPr/>
        </p:nvSpPr>
        <p:spPr>
          <a:xfrm>
            <a:off x="8267655" y="4931114"/>
            <a:ext cx="38985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76" name="Rectangle 75"/>
          <p:cNvSpPr/>
          <p:nvPr/>
        </p:nvSpPr>
        <p:spPr>
          <a:xfrm>
            <a:off x="6764713" y="5811399"/>
            <a:ext cx="269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endParaRPr lang="en-GB" dirty="0"/>
          </a:p>
        </p:txBody>
      </p:sp>
      <p:sp>
        <p:nvSpPr>
          <p:cNvPr id="77" name="Text Box 9"/>
          <p:cNvSpPr txBox="1">
            <a:spLocks noChangeArrowheads="1"/>
          </p:cNvSpPr>
          <p:nvPr/>
        </p:nvSpPr>
        <p:spPr bwMode="auto">
          <a:xfrm>
            <a:off x="405789" y="2941637"/>
            <a:ext cx="7693265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200" dirty="0">
                <a:latin typeface="+mn-lt"/>
              </a:rPr>
              <a:t>Knowing that the width is 45 m, find the length and the area. 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268563" y="6166121"/>
            <a:ext cx="720263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000" dirty="0">
                <a:latin typeface="+mn-lt"/>
              </a:rPr>
              <a:t>A 45m by 90m plot will have the maximum area of 4050m</a:t>
            </a:r>
            <a:r>
              <a:rPr lang="en-GB" sz="2000" baseline="30000" dirty="0">
                <a:latin typeface="+mn-lt"/>
              </a:rPr>
              <a:t>2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1541239" y="5099930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90(45)</a:t>
            </a:r>
          </a:p>
        </p:txBody>
      </p:sp>
      <p:sp>
        <p:nvSpPr>
          <p:cNvPr id="21" name="Text Box 9"/>
          <p:cNvSpPr txBox="1">
            <a:spLocks noChangeArrowheads="1"/>
          </p:cNvSpPr>
          <p:nvPr/>
        </p:nvSpPr>
        <p:spPr bwMode="auto">
          <a:xfrm>
            <a:off x="853421" y="3737763"/>
            <a:ext cx="1920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2w </a:t>
            </a:r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759907" y="4223387"/>
            <a:ext cx="2598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180 – 2</a:t>
            </a:r>
            <a:r>
              <a:rPr lang="en-GB" dirty="0">
                <a:cs typeface="Times New Roman" panose="02020603050405020304" pitchFamily="18" charset="0"/>
              </a:rPr>
              <a:t>(</a:t>
            </a:r>
            <a:r>
              <a:rPr lang="en-GB" i="1" dirty="0">
                <a:cs typeface="Times New Roman" panose="02020603050405020304" pitchFamily="18" charset="0"/>
              </a:rPr>
              <a:t>45</a:t>
            </a:r>
            <a:r>
              <a:rPr lang="en-GB" dirty="0"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690898" y="4656338"/>
            <a:ext cx="259870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l = 90</a:t>
            </a:r>
            <a:endParaRPr lang="en-GB" dirty="0">
              <a:cs typeface="Times New Roman" panose="02020603050405020304" pitchFamily="18" charset="0"/>
            </a:endParaRP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455015" y="5550954"/>
            <a:ext cx="322576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A = 4050</a:t>
            </a:r>
          </a:p>
        </p:txBody>
      </p:sp>
    </p:spTree>
    <p:extLst>
      <p:ext uri="{BB962C8B-B14F-4D97-AF65-F5344CB8AC3E}">
        <p14:creationId xmlns:p14="http://schemas.microsoft.com/office/powerpoint/2010/main" val="1685324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 autoUpdateAnimBg="0"/>
      <p:bldP spid="24" grpId="0" autoUpdateAnimBg="0"/>
      <p:bldP spid="20" grpId="0" autoUpdateAnimBg="0"/>
      <p:bldP spid="21" grpId="0" autoUpdateAnimBg="0"/>
      <p:bldP spid="23" grpId="0" autoUpdateAnimBg="0"/>
      <p:bldP spid="26" grpId="0" autoUpdateAnimBg="0"/>
      <p:bldP spid="27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4450"/>
            <a:ext cx="7772400" cy="609600"/>
          </a:xfrm>
          <a:noFill/>
        </p:spPr>
        <p:txBody>
          <a:bodyPr>
            <a:normAutofit/>
          </a:bodyPr>
          <a:lstStyle/>
          <a:p>
            <a:r>
              <a:rPr lang="en-GB" sz="2800" b="1" dirty="0"/>
              <a:t>Optimisation</a:t>
            </a:r>
            <a:endParaRPr lang="en-GB" sz="2700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288292" y="1087730"/>
            <a:ext cx="8667482" cy="2076123"/>
            <a:chOff x="634" y="1289"/>
            <a:chExt cx="4491" cy="1242"/>
          </a:xfrm>
        </p:grpSpPr>
        <p:sp>
          <p:nvSpPr>
            <p:cNvPr id="5146" name="Rectangle 7"/>
            <p:cNvSpPr>
              <a:spLocks noChangeArrowheads="1"/>
            </p:cNvSpPr>
            <p:nvPr/>
          </p:nvSpPr>
          <p:spPr bwMode="auto">
            <a:xfrm>
              <a:off x="634" y="1289"/>
              <a:ext cx="4491" cy="124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ZA">
                <a:latin typeface="+mn-lt"/>
              </a:endParaRPr>
            </a:p>
          </p:txBody>
        </p:sp>
        <p:sp>
          <p:nvSpPr>
            <p:cNvPr id="5147" name="Text Box 8"/>
            <p:cNvSpPr txBox="1">
              <a:spLocks noChangeArrowheads="1"/>
            </p:cNvSpPr>
            <p:nvPr/>
          </p:nvSpPr>
          <p:spPr bwMode="auto">
            <a:xfrm>
              <a:off x="670" y="1314"/>
              <a:ext cx="4420" cy="1160"/>
            </a:xfrm>
            <a:prstGeom prst="rect">
              <a:avLst/>
            </a:prstGeom>
            <a:solidFill>
              <a:srgbClr val="FFFFCC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dirty="0">
                  <a:solidFill>
                    <a:schemeClr val="tx1"/>
                  </a:solidFill>
                  <a:latin typeface="+mn-lt"/>
                </a:rPr>
                <a:t>A rectangular cake dish is made by cutting out squares from the corners of a 25 cm by 40 cm rectangle of tin-plate and folding the metal to form the container.</a:t>
              </a:r>
            </a:p>
            <a:p>
              <a:r>
                <a:rPr lang="en-GB" dirty="0">
                  <a:latin typeface="+mn-lt"/>
                </a:rPr>
                <a:t>What sizes squares must be cut out in order to produce the cake dish of maximum volume?</a:t>
              </a:r>
            </a:p>
          </p:txBody>
        </p:sp>
      </p:grp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107646" y="3354682"/>
            <a:ext cx="92845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Step </a:t>
            </a:r>
            <a:r>
              <a:rPr lang="en-GB" dirty="0">
                <a:latin typeface="+mn-lt"/>
              </a:rPr>
              <a:t>1</a:t>
            </a:r>
          </a:p>
        </p:txBody>
      </p:sp>
      <p:sp>
        <p:nvSpPr>
          <p:cNvPr id="26" name="Text Box 9"/>
          <p:cNvSpPr txBox="1">
            <a:spLocks noChangeArrowheads="1"/>
          </p:cNvSpPr>
          <p:nvPr/>
        </p:nvSpPr>
        <p:spPr bwMode="auto">
          <a:xfrm>
            <a:off x="378572" y="5645836"/>
            <a:ext cx="65954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If the squares at the corners are side 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>
              <a:latin typeface="+mn-lt"/>
            </a:endParaRPr>
          </a:p>
        </p:txBody>
      </p:sp>
      <p:sp>
        <p:nvSpPr>
          <p:cNvPr id="12" name="Text Box 9"/>
          <p:cNvSpPr txBox="1">
            <a:spLocks noChangeArrowheads="1"/>
          </p:cNvSpPr>
          <p:nvPr/>
        </p:nvSpPr>
        <p:spPr bwMode="auto">
          <a:xfrm>
            <a:off x="206487" y="544656"/>
            <a:ext cx="5324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Example 2:</a:t>
            </a:r>
          </a:p>
        </p:txBody>
      </p:sp>
      <p:sp>
        <p:nvSpPr>
          <p:cNvPr id="3" name="Rectangle 2"/>
          <p:cNvSpPr/>
          <p:nvPr/>
        </p:nvSpPr>
        <p:spPr>
          <a:xfrm>
            <a:off x="1470534" y="3417721"/>
            <a:ext cx="2494689" cy="177266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/>
          <p:cNvSpPr/>
          <p:nvPr/>
        </p:nvSpPr>
        <p:spPr>
          <a:xfrm>
            <a:off x="1470432" y="3402137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/>
          <p:cNvSpPr/>
          <p:nvPr/>
        </p:nvSpPr>
        <p:spPr>
          <a:xfrm>
            <a:off x="3599908" y="4826518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431811" y="4817459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3616806" y="3383420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65391" y="3788116"/>
            <a:ext cx="357345" cy="103187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19"/>
          <p:cNvSpPr/>
          <p:nvPr/>
        </p:nvSpPr>
        <p:spPr>
          <a:xfrm>
            <a:off x="3607980" y="3762234"/>
            <a:ext cx="357345" cy="10487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 rot="16200000">
            <a:off x="2547336" y="2711120"/>
            <a:ext cx="357345" cy="178359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 rot="16200000">
            <a:off x="2547195" y="4108747"/>
            <a:ext cx="371100" cy="17835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1827500" y="3778906"/>
            <a:ext cx="1783595" cy="103179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234112" y="5194836"/>
            <a:ext cx="102143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40 cm 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1452662" y="5127892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3968509" y="5105628"/>
            <a:ext cx="0" cy="64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1462526" y="5425669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3255544" y="5425669"/>
            <a:ext cx="7315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804498" y="3278404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19" name="Rectangle 18"/>
          <p:cNvSpPr/>
          <p:nvPr/>
        </p:nvSpPr>
        <p:spPr>
          <a:xfrm>
            <a:off x="1470329" y="3645210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30" name="Rectangle 29"/>
          <p:cNvSpPr/>
          <p:nvPr/>
        </p:nvSpPr>
        <p:spPr>
          <a:xfrm>
            <a:off x="2073086" y="4399496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34" name="Rectangle 33"/>
          <p:cNvSpPr/>
          <p:nvPr/>
        </p:nvSpPr>
        <p:spPr>
          <a:xfrm rot="16200000">
            <a:off x="3239214" y="4058256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35" name="Text Box 9"/>
          <p:cNvSpPr txBox="1">
            <a:spLocks noChangeArrowheads="1"/>
          </p:cNvSpPr>
          <p:nvPr/>
        </p:nvSpPr>
        <p:spPr bwMode="auto">
          <a:xfrm>
            <a:off x="288292" y="6154785"/>
            <a:ext cx="50206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base lengths are (25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 cm </a:t>
            </a:r>
            <a:endParaRPr lang="en-GB" dirty="0">
              <a:latin typeface="+mn-lt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1472735" y="4804012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ectangle 32"/>
          <p:cNvSpPr/>
          <p:nvPr/>
        </p:nvSpPr>
        <p:spPr>
          <a:xfrm>
            <a:off x="3598319" y="3407137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1470431" y="3409929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3588052" y="4795543"/>
            <a:ext cx="373487" cy="37945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 rot="16200000">
            <a:off x="705247" y="4063970"/>
            <a:ext cx="9444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25 cm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1010763" y="5181622"/>
            <a:ext cx="457200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1032155" y="3406543"/>
            <a:ext cx="457200" cy="5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1177492" y="4733188"/>
            <a:ext cx="0" cy="457200"/>
          </a:xfrm>
          <a:prstGeom prst="line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1177491" y="3409929"/>
            <a:ext cx="0" cy="457200"/>
          </a:xfrm>
          <a:prstGeom prst="line">
            <a:avLst/>
          </a:prstGeom>
          <a:ln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Parallelogram 39"/>
          <p:cNvSpPr/>
          <p:nvPr/>
        </p:nvSpPr>
        <p:spPr>
          <a:xfrm>
            <a:off x="5832151" y="4021115"/>
            <a:ext cx="1774209" cy="335815"/>
          </a:xfrm>
          <a:prstGeom prst="parallelogram">
            <a:avLst>
              <a:gd name="adj" fmla="val 146581"/>
            </a:avLst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841739" y="4352007"/>
            <a:ext cx="1276065" cy="3374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5853738" y="4346246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7129334" y="4347443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7104508" y="4024082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5828912" y="4020271"/>
            <a:ext cx="499734" cy="33369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>
            <a:off x="7129334" y="4342771"/>
            <a:ext cx="509205" cy="0"/>
          </a:xfrm>
          <a:prstGeom prst="line">
            <a:avLst/>
          </a:prstGeom>
          <a:ln w="2540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V="1">
            <a:off x="6337558" y="4020271"/>
            <a:ext cx="1266684" cy="7531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7604242" y="4027802"/>
            <a:ext cx="0" cy="3242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6333360" y="4013751"/>
            <a:ext cx="0" cy="324205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6167415" y="5649647"/>
            <a:ext cx="294224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</a:rPr>
              <a:t>the depth is </a:t>
            </a:r>
            <a:r>
              <a:rPr lang="en-GB" i="1" dirty="0">
                <a:cs typeface="Times New Roman" panose="02020603050405020304" pitchFamily="18" charset="0"/>
              </a:rPr>
              <a:t>x </a:t>
            </a:r>
            <a:r>
              <a:rPr lang="en-GB" dirty="0">
                <a:latin typeface="+mn-lt"/>
              </a:rPr>
              <a:t>and</a:t>
            </a:r>
          </a:p>
        </p:txBody>
      </p:sp>
      <p:sp>
        <p:nvSpPr>
          <p:cNvPr id="61" name="Rectangle 60"/>
          <p:cNvSpPr/>
          <p:nvPr/>
        </p:nvSpPr>
        <p:spPr>
          <a:xfrm>
            <a:off x="7617538" y="3883416"/>
            <a:ext cx="3209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i="1" dirty="0">
                <a:cs typeface="Times New Roman" panose="02020603050405020304" pitchFamily="18" charset="0"/>
              </a:rPr>
              <a:t>x</a:t>
            </a:r>
            <a:endParaRPr lang="en-GB" dirty="0"/>
          </a:p>
        </p:txBody>
      </p:sp>
      <p:sp>
        <p:nvSpPr>
          <p:cNvPr id="62" name="Rectangle 61"/>
          <p:cNvSpPr/>
          <p:nvPr/>
        </p:nvSpPr>
        <p:spPr>
          <a:xfrm>
            <a:off x="5910875" y="4661089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40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3" name="Rectangle 62"/>
          <p:cNvSpPr/>
          <p:nvPr/>
        </p:nvSpPr>
        <p:spPr>
          <a:xfrm rot="19569018">
            <a:off x="7048215" y="4415432"/>
            <a:ext cx="100380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000" dirty="0"/>
              <a:t>25 – 2</a:t>
            </a:r>
            <a:r>
              <a:rPr lang="en-GB" sz="2000" i="1" dirty="0">
                <a:cs typeface="Times New Roman" panose="02020603050405020304" pitchFamily="18" charset="0"/>
              </a:rPr>
              <a:t>x</a:t>
            </a:r>
            <a:r>
              <a:rPr lang="en-GB" sz="2000" dirty="0"/>
              <a:t> </a:t>
            </a:r>
          </a:p>
        </p:txBody>
      </p:sp>
      <p:sp>
        <p:nvSpPr>
          <p:cNvPr id="64" name="Text Box 9"/>
          <p:cNvSpPr txBox="1">
            <a:spLocks noChangeArrowheads="1"/>
          </p:cNvSpPr>
          <p:nvPr/>
        </p:nvSpPr>
        <p:spPr bwMode="auto">
          <a:xfrm>
            <a:off x="5163798" y="6154785"/>
            <a:ext cx="200723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dirty="0">
                <a:latin typeface="+mn-lt"/>
                <a:cs typeface="Times New Roman" panose="02020603050405020304" pitchFamily="18" charset="0"/>
              </a:rPr>
              <a:t>and (40 – 2</a:t>
            </a:r>
            <a:r>
              <a:rPr lang="en-GB" i="1" dirty="0">
                <a:cs typeface="Times New Roman" panose="02020603050405020304" pitchFamily="18" charset="0"/>
              </a:rPr>
              <a:t>x</a:t>
            </a:r>
            <a:r>
              <a:rPr lang="en-GB" dirty="0">
                <a:latin typeface="+mn-lt"/>
                <a:cs typeface="Times New Roman" panose="02020603050405020304" pitchFamily="18" charset="0"/>
              </a:rPr>
              <a:t>)</a:t>
            </a:r>
            <a:r>
              <a:rPr lang="en-GB" dirty="0">
                <a:latin typeface="+mn-lt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47105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xit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2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" presetClass="exit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xit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xit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5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 autoUpdateAnimBg="0"/>
      <p:bldP spid="3" grpId="0" animBg="1"/>
      <p:bldP spid="4" grpId="0" animBg="1"/>
      <p:bldP spid="16" grpId="0" animBg="1"/>
      <p:bldP spid="17" grpId="0" animBg="1"/>
      <p:bldP spid="18" grpId="0" animBg="1"/>
      <p:bldP spid="5" grpId="0" animBg="1"/>
      <p:bldP spid="20" grpId="0" animBg="1"/>
      <p:bldP spid="27" grpId="0" animBg="1"/>
      <p:bldP spid="28" grpId="0" animBg="1"/>
      <p:bldP spid="14" grpId="0" animBg="1"/>
      <p:bldP spid="6" grpId="0"/>
      <p:bldP spid="15" grpId="0"/>
      <p:bldP spid="19" grpId="0"/>
      <p:bldP spid="30" grpId="0"/>
      <p:bldP spid="34" grpId="0"/>
      <p:bldP spid="35" grpId="0" autoUpdateAnimBg="0"/>
      <p:bldP spid="32" grpId="0" animBg="1"/>
      <p:bldP spid="32" grpId="1" animBg="1"/>
      <p:bldP spid="33" grpId="0" animBg="1"/>
      <p:bldP spid="33" grpId="1" animBg="1"/>
      <p:bldP spid="36" grpId="0" animBg="1"/>
      <p:bldP spid="36" grpId="1" animBg="1"/>
      <p:bldP spid="31" grpId="0" animBg="1"/>
      <p:bldP spid="31" grpId="1" animBg="1"/>
      <p:bldP spid="37" grpId="0"/>
      <p:bldP spid="40" grpId="0" animBg="1"/>
      <p:bldP spid="47" grpId="0" animBg="1"/>
      <p:bldP spid="60" grpId="0" autoUpdateAnimBg="0"/>
      <p:bldP spid="61" grpId="0"/>
      <p:bldP spid="62" grpId="0"/>
      <p:bldP spid="63" grpId="0"/>
      <p:bldP spid="64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6F3622A-F203-43A4-8C2F-280BD01DFCEC}" vid="{3423C24D-59EF-4E21-8638-57C4530C005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4b_IBAA</Template>
  <TotalTime>7478</TotalTime>
  <Words>3200</Words>
  <Application>Microsoft Office PowerPoint</Application>
  <PresentationFormat>On-screen Show (4:3)</PresentationFormat>
  <Paragraphs>355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Calibri</vt:lpstr>
      <vt:lpstr>Cambria Math</vt:lpstr>
      <vt:lpstr>Comic Sans MS</vt:lpstr>
      <vt:lpstr>Times New Roman</vt:lpstr>
      <vt:lpstr>Wingdings 2</vt:lpstr>
      <vt:lpstr>Theme1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Optimisation</vt:lpstr>
      <vt:lpstr>PowerPoint Presentation</vt:lpstr>
    </vt:vector>
  </TitlesOfParts>
  <Company>powerpointmaths.com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Straight Line Graphs (Equation of)</dc:title>
  <dc:creator>Mathssupport</dc:creator>
  <cp:lastModifiedBy>Orlando Hurtado</cp:lastModifiedBy>
  <cp:revision>89</cp:revision>
  <dcterms:created xsi:type="dcterms:W3CDTF">2003-10-18T16:09:26Z</dcterms:created>
  <dcterms:modified xsi:type="dcterms:W3CDTF">2021-12-18T06:45:36Z</dcterms:modified>
</cp:coreProperties>
</file>